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14" y="1827074"/>
            <a:ext cx="8436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1. JOP </a:t>
            </a:r>
            <a:r>
              <a:rPr lang="en-NZ" dirty="0" smtClean="0"/>
              <a:t>is downloaded via a FPGA download cable (e.g</a:t>
            </a:r>
            <a:r>
              <a:rPr lang="en-NZ" dirty="0" smtClean="0"/>
              <a:t>., </a:t>
            </a:r>
            <a:r>
              <a:rPr lang="en-NZ" dirty="0" err="1" smtClean="0"/>
              <a:t>ByteBlaster</a:t>
            </a:r>
            <a:r>
              <a:rPr lang="en-NZ" dirty="0" smtClean="0"/>
              <a:t> </a:t>
            </a:r>
            <a:r>
              <a:rPr lang="en-NZ" dirty="0" smtClean="0"/>
              <a:t>on the PCs parallel port). After FPGA configuration the processor </a:t>
            </a:r>
            <a:r>
              <a:rPr lang="en-NZ" dirty="0" smtClean="0"/>
              <a:t>automatically starts </a:t>
            </a:r>
            <a:r>
              <a:rPr lang="en-NZ" dirty="0" smtClean="0"/>
              <a:t>and listens to the second channel (the serial line) for the </a:t>
            </a:r>
            <a:r>
              <a:rPr lang="en-NZ" dirty="0" smtClean="0"/>
              <a:t>software </a:t>
            </a:r>
            <a:r>
              <a:rPr lang="en-US" dirty="0" smtClean="0"/>
              <a:t>download</a:t>
            </a:r>
            <a:r>
              <a:rPr lang="en-US" dirty="0" smtClean="0"/>
              <a:t>.</a:t>
            </a:r>
          </a:p>
          <a:p>
            <a:r>
              <a:rPr lang="en-NZ" dirty="0" smtClean="0"/>
              <a:t>2. Java application download: the compiled and linked application is downloaded usually</a:t>
            </a:r>
          </a:p>
          <a:p>
            <a:r>
              <a:rPr lang="en-NZ" dirty="0" smtClean="0"/>
              <a:t>via a serial line. JOP stores the application in the main memory and starts </a:t>
            </a:r>
            <a:r>
              <a:rPr lang="en-NZ" dirty="0" smtClean="0"/>
              <a:t>execution at </a:t>
            </a:r>
            <a:r>
              <a:rPr lang="en-NZ" dirty="0" smtClean="0"/>
              <a:t>main() after the download.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1828800"/>
            <a:ext cx="449579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class </a:t>
            </a:r>
            <a:r>
              <a:rPr lang="en-US" sz="1200" dirty="0" err="1" smtClean="0"/>
              <a:t>Ctrlcode</a:t>
            </a:r>
            <a:r>
              <a:rPr lang="en-US" sz="1200" dirty="0" smtClean="0"/>
              <a:t> </a:t>
            </a:r>
            <a:r>
              <a:rPr lang="en-US" sz="1200" dirty="0" smtClean="0"/>
              <a:t>{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smtClean="0"/>
              <a:t>a;	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public </a:t>
            </a:r>
            <a:r>
              <a:rPr lang="en-US" sz="1200" dirty="0" smtClean="0"/>
              <a:t>static </a:t>
            </a:r>
            <a:r>
              <a:rPr lang="en-US" sz="1200" dirty="0" err="1" smtClean="0"/>
              <a:t>int</a:t>
            </a:r>
            <a:r>
              <a:rPr lang="en-US" sz="1200" dirty="0" smtClean="0"/>
              <a:t>[] cc = 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0x0000</a:t>
            </a:r>
            <a:r>
              <a:rPr lang="en-US" sz="1200" dirty="0" smtClean="0"/>
              <a:t>, 0x0000, 0x0000, //</a:t>
            </a:r>
            <a:r>
              <a:rPr lang="en-US" sz="1200" dirty="0" err="1" smtClean="0"/>
              <a:t>nopinstr</a:t>
            </a:r>
            <a:r>
              <a:rPr lang="en-US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0x0500</a:t>
            </a:r>
            <a:r>
              <a:rPr lang="en-US" sz="1200" dirty="0" smtClean="0"/>
              <a:t>, 0x0011, 0x0501, 0x0012, 0x0502, 0x0023</a:t>
            </a:r>
            <a:r>
              <a:rPr lang="en-US" sz="1200" dirty="0" smtClean="0"/>
              <a:t>, // </a:t>
            </a:r>
            <a:r>
              <a:rPr lang="en-US" sz="1200" dirty="0" err="1" smtClean="0"/>
              <a:t>ldrimm</a:t>
            </a:r>
            <a:endParaRPr lang="en-US" sz="1200" dirty="0" smtClean="0"/>
          </a:p>
          <a:p>
            <a:r>
              <a:rPr lang="en-US" sz="1200" dirty="0" smtClean="0"/>
              <a:t>0x0503</a:t>
            </a:r>
            <a:r>
              <a:rPr lang="en-US" sz="1200" dirty="0" smtClean="0"/>
              <a:t>, 0x0034, 0x0504, 0x0045, 0x0505, 0x0056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0x0200</a:t>
            </a:r>
            <a:r>
              <a:rPr lang="en-US" sz="1200" dirty="0" smtClean="0"/>
              <a:t>, 0x0001, 0x0201, 0x0002, 0x0202, 0x0003, //</a:t>
            </a:r>
            <a:r>
              <a:rPr lang="en-US" sz="1200" dirty="0" err="1" smtClean="0"/>
              <a:t>strimm</a:t>
            </a:r>
            <a:endParaRPr lang="en-US" sz="1200" dirty="0" smtClean="0"/>
          </a:p>
          <a:p>
            <a:r>
              <a:rPr lang="en-US" sz="1200" dirty="0" smtClean="0"/>
              <a:t>0x0301</a:t>
            </a:r>
            <a:r>
              <a:rPr lang="en-US" sz="1200" dirty="0" smtClean="0"/>
              <a:t>, 0x0312, 0x0323, 0x0334, 0x0345, 0x0356, // </a:t>
            </a:r>
            <a:r>
              <a:rPr lang="en-US" sz="1200" dirty="0" err="1" smtClean="0"/>
              <a:t>strind</a:t>
            </a:r>
            <a:endParaRPr lang="en-US" sz="1200" dirty="0" smtClean="0"/>
          </a:p>
          <a:p>
            <a:r>
              <a:rPr lang="en-US" sz="1200" dirty="0" smtClean="0"/>
              <a:t>0x0410</a:t>
            </a:r>
            <a:r>
              <a:rPr lang="en-US" sz="1200" dirty="0" smtClean="0"/>
              <a:t>, 0x0001, 0x0420, 0x0002, 0x0430, 0x0003, //</a:t>
            </a:r>
            <a:r>
              <a:rPr lang="en-US" sz="1200" dirty="0" err="1" smtClean="0"/>
              <a:t>strdir</a:t>
            </a:r>
            <a:endParaRPr lang="en-US" sz="1200" dirty="0" smtClean="0"/>
          </a:p>
          <a:p>
            <a:r>
              <a:rPr lang="en-US" sz="1200" dirty="0" smtClean="0"/>
              <a:t>0x0620</a:t>
            </a:r>
            <a:r>
              <a:rPr lang="en-US" sz="1200" dirty="0" smtClean="0"/>
              <a:t>, 0x0631, 0x0642, 0x0653, 0x0664, 0x0675, //</a:t>
            </a:r>
            <a:r>
              <a:rPr lang="en-US" sz="1200" dirty="0" err="1" smtClean="0"/>
              <a:t>ldrind</a:t>
            </a:r>
            <a:endParaRPr lang="en-US" sz="1200" dirty="0" smtClean="0"/>
          </a:p>
          <a:p>
            <a:r>
              <a:rPr lang="en-US" sz="1200" dirty="0" smtClean="0"/>
              <a:t>0x0716</a:t>
            </a:r>
            <a:r>
              <a:rPr lang="en-US" sz="1200" dirty="0" smtClean="0"/>
              <a:t>, 0x0003, 0x0727, 0x0004, 0x0738, 0x0005, //</a:t>
            </a:r>
            <a:r>
              <a:rPr lang="en-US" sz="1200" dirty="0" err="1" smtClean="0"/>
              <a:t>ldrdir</a:t>
            </a:r>
            <a:endParaRPr lang="en-US" sz="1200" dirty="0" smtClean="0"/>
          </a:p>
          <a:p>
            <a:r>
              <a:rPr lang="en-US" sz="1200" dirty="0" smtClean="0"/>
              <a:t>0x0810</a:t>
            </a:r>
            <a:r>
              <a:rPr lang="en-US" sz="1200" dirty="0" smtClean="0"/>
              <a:t>, 0x0003, </a:t>
            </a:r>
            <a:r>
              <a:rPr lang="en-US" sz="1200" dirty="0" smtClean="0"/>
              <a:t>  // </a:t>
            </a:r>
            <a:r>
              <a:rPr lang="en-US" sz="1200" dirty="0" err="1" smtClean="0"/>
              <a:t>andimm</a:t>
            </a:r>
            <a:endParaRPr lang="en-US" sz="1200" dirty="0" smtClean="0"/>
          </a:p>
          <a:p>
            <a:r>
              <a:rPr lang="en-US" sz="1200" dirty="0" smtClean="0"/>
              <a:t>0x0910</a:t>
            </a:r>
            <a:r>
              <a:rPr lang="en-US" sz="1200" dirty="0" smtClean="0"/>
              <a:t>, 0x0003, </a:t>
            </a:r>
            <a:r>
              <a:rPr lang="en-US" sz="1200" dirty="0" smtClean="0"/>
              <a:t> //</a:t>
            </a:r>
            <a:r>
              <a:rPr lang="en-US" sz="1200" dirty="0" err="1" smtClean="0"/>
              <a:t>orimm</a:t>
            </a:r>
            <a:endParaRPr lang="en-US" sz="1200" dirty="0" smtClean="0"/>
          </a:p>
          <a:p>
            <a:r>
              <a:rPr lang="en-US" sz="1200" dirty="0" smtClean="0"/>
              <a:t>0x0A10</a:t>
            </a:r>
            <a:r>
              <a:rPr lang="en-US" sz="1200" dirty="0" smtClean="0"/>
              <a:t>, 0x0003,	</a:t>
            </a:r>
            <a:r>
              <a:rPr lang="en-US" sz="1200" dirty="0" smtClean="0"/>
              <a:t>//</a:t>
            </a:r>
            <a:r>
              <a:rPr lang="en-US" sz="1200" dirty="0" err="1" smtClean="0"/>
              <a:t>addimm</a:t>
            </a:r>
            <a:r>
              <a:rPr lang="en-US" sz="1200" dirty="0" smtClean="0"/>
              <a:t>		</a:t>
            </a:r>
            <a:endParaRPr lang="en-US" sz="1200" dirty="0" smtClean="0"/>
          </a:p>
          <a:p>
            <a:r>
              <a:rPr lang="en-US" sz="1200" dirty="0" smtClean="0"/>
              <a:t>0x0B10</a:t>
            </a:r>
            <a:r>
              <a:rPr lang="en-US" sz="1200" dirty="0" smtClean="0"/>
              <a:t>, 0x0003</a:t>
            </a:r>
            <a:r>
              <a:rPr lang="en-US" sz="1200" dirty="0" smtClean="0"/>
              <a:t>, // </a:t>
            </a:r>
            <a:r>
              <a:rPr lang="en-US" sz="1200" dirty="0" err="1" smtClean="0"/>
              <a:t>subimm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0x0C10, </a:t>
            </a:r>
            <a:r>
              <a:rPr lang="en-US" sz="1200" dirty="0" smtClean="0"/>
              <a:t> //</a:t>
            </a:r>
            <a:r>
              <a:rPr lang="en-US" sz="1200" dirty="0" err="1" smtClean="0"/>
              <a:t>andind</a:t>
            </a:r>
            <a:endParaRPr lang="en-US" sz="1200" dirty="0" smtClean="0"/>
          </a:p>
          <a:p>
            <a:r>
              <a:rPr lang="en-US" sz="1200" dirty="0" smtClean="0"/>
              <a:t>0x0D10</a:t>
            </a:r>
            <a:r>
              <a:rPr lang="en-US" sz="1200" dirty="0" smtClean="0"/>
              <a:t>, </a:t>
            </a:r>
            <a:r>
              <a:rPr lang="en-US" sz="1200" dirty="0" smtClean="0"/>
              <a:t>//</a:t>
            </a:r>
            <a:r>
              <a:rPr lang="en-US" sz="1200" dirty="0" err="1" smtClean="0"/>
              <a:t>orind</a:t>
            </a:r>
            <a:endParaRPr lang="en-US" sz="1200" dirty="0" smtClean="0"/>
          </a:p>
          <a:p>
            <a:r>
              <a:rPr lang="en-US" sz="1200" dirty="0" smtClean="0"/>
              <a:t>0x0E10</a:t>
            </a:r>
            <a:r>
              <a:rPr lang="en-US" sz="1200" dirty="0" smtClean="0"/>
              <a:t>, </a:t>
            </a:r>
            <a:r>
              <a:rPr lang="en-US" sz="1200" dirty="0" smtClean="0"/>
              <a:t>//</a:t>
            </a:r>
            <a:r>
              <a:rPr lang="en-US" sz="1200" dirty="0" err="1" smtClean="0"/>
              <a:t>addind</a:t>
            </a:r>
            <a:endParaRPr lang="en-US" sz="1200" dirty="0" smtClean="0"/>
          </a:p>
          <a:p>
            <a:r>
              <a:rPr lang="en-US" sz="1200" dirty="0" smtClean="0"/>
              <a:t>0x0F21,//</a:t>
            </a:r>
            <a:r>
              <a:rPr lang="en-US" sz="1200" dirty="0" err="1" smtClean="0"/>
              <a:t>subind</a:t>
            </a:r>
            <a:r>
              <a:rPr lang="en-US" sz="1200" dirty="0" smtClean="0"/>
              <a:t>			</a:t>
            </a:r>
            <a:endParaRPr lang="en-US" sz="1200" dirty="0" smtClean="0"/>
          </a:p>
          <a:p>
            <a:r>
              <a:rPr lang="en-US" sz="1200" dirty="0" smtClean="0"/>
              <a:t>0x0100</a:t>
            </a:r>
            <a:r>
              <a:rPr lang="en-US" sz="1200" dirty="0" smtClean="0"/>
              <a:t>, 0x0001, 0x0100, 0x0002, 0x0100, 0x0003, </a:t>
            </a:r>
            <a:r>
              <a:rPr lang="en-US" sz="1200" dirty="0" smtClean="0"/>
              <a:t>// </a:t>
            </a:r>
            <a:r>
              <a:rPr lang="en-US" sz="1200" dirty="0" err="1" smtClean="0"/>
              <a:t>datacall</a:t>
            </a:r>
            <a:endParaRPr lang="en-US" sz="1200" dirty="0" smtClean="0"/>
          </a:p>
          <a:p>
            <a:r>
              <a:rPr lang="en-US" sz="1200" dirty="0" smtClean="0"/>
              <a:t>0x0100</a:t>
            </a:r>
            <a:r>
              <a:rPr lang="en-US" sz="1200" dirty="0" smtClean="0"/>
              <a:t>, 0x0004, 0x0100, 0x0000, 0x0000, 0x0000</a:t>
            </a:r>
            <a:r>
              <a:rPr lang="en-US" sz="1200" dirty="0" smtClean="0"/>
              <a:t>,</a:t>
            </a:r>
            <a:r>
              <a:rPr lang="en-US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};</a:t>
            </a:r>
            <a:r>
              <a:rPr lang="en-US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getelement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a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return cc[a];	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828800"/>
            <a:ext cx="380999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class </a:t>
            </a:r>
            <a:r>
              <a:rPr lang="en-US" sz="1200" dirty="0" err="1" smtClean="0"/>
              <a:t>aspgals</a:t>
            </a:r>
            <a:r>
              <a:rPr lang="en-US" sz="1200" dirty="0" smtClean="0"/>
              <a:t> </a:t>
            </a:r>
            <a:r>
              <a:rPr lang="en-US" sz="1200" dirty="0" smtClean="0"/>
              <a:t>{</a:t>
            </a:r>
          </a:p>
          <a:p>
            <a:endParaRPr lang="en-US" sz="1200" dirty="0" smtClean="0"/>
          </a:p>
          <a:p>
            <a:r>
              <a:rPr lang="en-US" sz="1200" dirty="0" smtClean="0"/>
              <a:t>private </a:t>
            </a:r>
            <a:r>
              <a:rPr lang="en-US" sz="1200" dirty="0" smtClean="0"/>
              <a:t>static void </a:t>
            </a:r>
            <a:r>
              <a:rPr lang="en-US" sz="1200" dirty="0" smtClean="0"/>
              <a:t>m3(){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("Hello World from JOP3</a:t>
            </a:r>
            <a:r>
              <a:rPr lang="en-US" sz="1200" dirty="0" smtClean="0"/>
              <a:t>!");  }</a:t>
            </a:r>
          </a:p>
          <a:p>
            <a:r>
              <a:rPr lang="en-US" sz="1200" dirty="0" smtClean="0"/>
              <a:t>private </a:t>
            </a:r>
            <a:r>
              <a:rPr lang="en-US" sz="1200" dirty="0" smtClean="0"/>
              <a:t>static void m2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("Hello World from JOP2</a:t>
            </a:r>
            <a:r>
              <a:rPr lang="en-US" sz="1200" dirty="0" smtClean="0"/>
              <a:t>!"); }</a:t>
            </a:r>
          </a:p>
          <a:p>
            <a:r>
              <a:rPr lang="en-US" sz="1200" dirty="0" smtClean="0"/>
              <a:t>private </a:t>
            </a:r>
            <a:r>
              <a:rPr lang="en-US" sz="1200" dirty="0" smtClean="0"/>
              <a:t>static void m1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("Hello World from JOP1</a:t>
            </a:r>
            <a:r>
              <a:rPr lang="en-US" sz="1200" dirty="0" smtClean="0"/>
              <a:t>!"); }</a:t>
            </a:r>
          </a:p>
          <a:p>
            <a:r>
              <a:rPr lang="en-US" sz="1200" dirty="0" smtClean="0"/>
              <a:t>private </a:t>
            </a:r>
            <a:r>
              <a:rPr lang="en-US" sz="1200" dirty="0" smtClean="0"/>
              <a:t>static void m0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("Hello World from JOP0</a:t>
            </a:r>
            <a:r>
              <a:rPr lang="en-US" sz="1200" dirty="0" smtClean="0"/>
              <a:t>!"); }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public </a:t>
            </a:r>
            <a:r>
              <a:rPr lang="en-US" sz="1200" dirty="0" smtClean="0"/>
              <a:t>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</a:t>
            </a:r>
            <a:r>
              <a:rPr lang="en-US" sz="1200" dirty="0" err="1" smtClean="0"/>
              <a:t>Ctrlcode</a:t>
            </a:r>
            <a:r>
              <a:rPr lang="en-US" sz="1200" dirty="0" smtClean="0"/>
              <a:t> </a:t>
            </a:r>
            <a:r>
              <a:rPr lang="en-US" sz="1200" dirty="0" smtClean="0"/>
              <a:t>code = new </a:t>
            </a:r>
            <a:r>
              <a:rPr lang="en-US" sz="1200" dirty="0" err="1" smtClean="0"/>
              <a:t>Ctrlcode</a:t>
            </a:r>
            <a:r>
              <a:rPr lang="en-US" sz="1200" dirty="0" smtClean="0"/>
              <a:t>();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smtClean="0"/>
              <a:t>length = </a:t>
            </a:r>
            <a:r>
              <a:rPr lang="en-US" sz="1200" dirty="0" err="1" smtClean="0"/>
              <a:t>code.cc.length</a:t>
            </a:r>
            <a:r>
              <a:rPr lang="en-US" sz="1200" dirty="0" smtClean="0"/>
              <a:t>;  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for 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length;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  <a:r>
              <a:rPr lang="en-US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 </a:t>
            </a:r>
            <a:r>
              <a:rPr lang="en-US" sz="1200" dirty="0" err="1" smtClean="0"/>
              <a:t>ctrl_instr</a:t>
            </a:r>
            <a:r>
              <a:rPr lang="en-US" sz="1200" dirty="0" smtClean="0"/>
              <a:t>=code.cc[</a:t>
            </a:r>
            <a:r>
              <a:rPr lang="en-US" sz="1200" dirty="0" err="1" smtClean="0"/>
              <a:t>i</a:t>
            </a:r>
            <a:r>
              <a:rPr lang="en-US" sz="1200" dirty="0" smtClean="0"/>
              <a:t>];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Native.initctrl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ctrl_instr</a:t>
            </a:r>
            <a:r>
              <a:rPr lang="en-US" sz="1200" dirty="0" smtClean="0"/>
              <a:t>);	</a:t>
            </a:r>
            <a:endParaRPr lang="en-US" sz="1200" dirty="0" smtClean="0"/>
          </a:p>
          <a:p>
            <a:r>
              <a:rPr lang="en-US" sz="1200" dirty="0" smtClean="0"/>
              <a:t>        }</a:t>
            </a:r>
            <a:r>
              <a:rPr lang="en-US" sz="1200" dirty="0" smtClean="0"/>
              <a:t>		</a:t>
            </a:r>
            <a:endParaRPr lang="en-US" sz="1200" dirty="0" smtClean="0"/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("initialized the control memory</a:t>
            </a:r>
            <a:r>
              <a:rPr lang="en-US" sz="1200" dirty="0" smtClean="0"/>
              <a:t>!");</a:t>
            </a:r>
          </a:p>
          <a:p>
            <a:r>
              <a:rPr lang="en-US" sz="1200" dirty="0" smtClean="0"/>
              <a:t>       while(true) {</a:t>
            </a:r>
            <a:r>
              <a:rPr lang="en-US" sz="1200" dirty="0" smtClean="0"/>
              <a:t>	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 </a:t>
            </a:r>
            <a:r>
              <a:rPr lang="en-US" sz="1200" dirty="0" err="1" smtClean="0"/>
              <a:t>Native.exectrl</a:t>
            </a:r>
            <a:r>
              <a:rPr lang="en-US" sz="1200" dirty="0" smtClean="0"/>
              <a:t>(); // shifts the control to CM 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methaddr</a:t>
            </a:r>
            <a:r>
              <a:rPr lang="en-US" sz="1200" dirty="0" smtClean="0"/>
              <a:t>=</a:t>
            </a:r>
            <a:r>
              <a:rPr lang="en-US" sz="1200" dirty="0" err="1" smtClean="0"/>
              <a:t>Native.rddatacall</a:t>
            </a:r>
            <a:r>
              <a:rPr lang="en-US" sz="1200" dirty="0" smtClean="0"/>
              <a:t>(); //read TO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 </a:t>
            </a:r>
            <a:r>
              <a:rPr lang="en-US" sz="1200" dirty="0" err="1" smtClean="0"/>
              <a:t>Native.invoke</a:t>
            </a:r>
            <a:r>
              <a:rPr lang="en-US" sz="1200" dirty="0" smtClean="0"/>
              <a:t>(0</a:t>
            </a:r>
            <a:r>
              <a:rPr lang="en-US" sz="1200" dirty="0" smtClean="0"/>
              <a:t>, </a:t>
            </a:r>
            <a:r>
              <a:rPr lang="en-US" sz="1200" dirty="0" err="1" smtClean="0"/>
              <a:t>methaddr</a:t>
            </a:r>
            <a:r>
              <a:rPr lang="en-US" sz="1200" dirty="0" smtClean="0"/>
              <a:t>); //</a:t>
            </a:r>
            <a:r>
              <a:rPr lang="en-US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}</a:t>
            </a:r>
            <a:r>
              <a:rPr lang="en-US" sz="1200" dirty="0" smtClean="0"/>
              <a:t>		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Ldr</a:t>
            </a:r>
            <a:r>
              <a:rPr lang="en-NZ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066800"/>
          </a:xfrm>
        </p:spPr>
        <p:txBody>
          <a:bodyPr>
            <a:normAutofit/>
          </a:bodyPr>
          <a:lstStyle/>
          <a:p>
            <a:r>
              <a:rPr lang="en-NZ" sz="1600" dirty="0" smtClean="0"/>
              <a:t>The value to be stored is provided as immediate operand.  The memory address is in the register. 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7000" y="3048000"/>
            <a:ext cx="17526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ldrind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err="1" smtClean="0"/>
              <a:t>Rdrf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ldrxt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err="1" smtClean="0"/>
              <a:t>rddm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NZ" sz="1600" dirty="0" err="1" smtClean="0"/>
              <a:t>nop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smtClean="0"/>
              <a:t>Pop</a:t>
            </a:r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nxt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048000"/>
            <a:ext cx="19050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jopsys_ldrimm:</a:t>
            </a:r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err="1" smtClean="0"/>
              <a:t>nop</a:t>
            </a:r>
            <a:r>
              <a:rPr lang="en-NZ" sz="1600" dirty="0" smtClean="0"/>
              <a:t> </a:t>
            </a:r>
            <a:r>
              <a:rPr lang="en-NZ" sz="1600" dirty="0" err="1" smtClean="0"/>
              <a:t>opd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err="1" smtClean="0"/>
              <a:t>nop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</a:t>
            </a:r>
            <a:r>
              <a:rPr lang="en-NZ" sz="1600" dirty="0" smtClean="0"/>
              <a:t>            </a:t>
            </a:r>
            <a:r>
              <a:rPr lang="en-NZ" sz="1600" dirty="0" err="1" smtClean="0"/>
              <a:t>ldctrlopdt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err="1" smtClean="0"/>
              <a:t>ldt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err="1" smtClean="0"/>
              <a:t>nop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smtClean="0"/>
              <a:t>wrrf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err="1" smtClean="0"/>
              <a:t>nop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NZ" sz="1600" dirty="0" smtClean="0"/>
              <a:t>		</a:t>
            </a:r>
            <a:r>
              <a:rPr lang="en-NZ" sz="1600" dirty="0" smtClean="0"/>
              <a:t>pop </a:t>
            </a:r>
            <a:r>
              <a:rPr lang="en-NZ" sz="1600" dirty="0" err="1" smtClean="0"/>
              <a:t>nxt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3048000"/>
            <a:ext cx="17526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Strdir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800100" lvl="1" indent="-342900">
              <a:spcBef>
                <a:spcPct val="20000"/>
              </a:spcBef>
            </a:pPr>
            <a:r>
              <a:rPr lang="en-NZ" sz="1600" dirty="0" err="1" smtClean="0"/>
              <a:t>Nop</a:t>
            </a:r>
            <a:r>
              <a:rPr lang="en-NZ" sz="1600" dirty="0" smtClean="0"/>
              <a:t> </a:t>
            </a:r>
            <a:r>
              <a:rPr lang="en-NZ" sz="1600" dirty="0" err="1" smtClean="0"/>
              <a:t>opd</a:t>
            </a:r>
            <a:endParaRPr kumimoji="0" lang="en-N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err="1" smtClean="0"/>
              <a:t>Rdrf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NZ" sz="1600" dirty="0" err="1" smtClean="0"/>
              <a:t>ldctrlopdt</a:t>
            </a:r>
            <a:endParaRPr lang="en-NZ" sz="160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NZ" sz="1600" dirty="0" err="1" smtClean="0"/>
              <a:t>Ldt</a:t>
            </a:r>
            <a:endParaRPr lang="en-NZ" sz="1600" dirty="0" smtClean="0"/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ldrxt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err="1" smtClean="0"/>
              <a:t>Wrdm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NZ" sz="1600" dirty="0" err="1" smtClean="0"/>
              <a:t>nop</a:t>
            </a:r>
            <a:endParaRPr lang="en-NZ" sz="1600" baseline="0" dirty="0" smtClean="0"/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800100" lvl="1" indent="-342900">
              <a:spcBef>
                <a:spcPct val="20000"/>
              </a:spcBef>
            </a:pPr>
            <a:r>
              <a:rPr lang="en-NZ" sz="1600" baseline="0" dirty="0" smtClean="0"/>
              <a:t>Pop</a:t>
            </a:r>
          </a:p>
          <a:p>
            <a:pPr marL="800100" lvl="1" indent="-342900">
              <a:spcBef>
                <a:spcPct val="20000"/>
              </a:spcBef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nxt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524000"/>
            <a:ext cx="1447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Method 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3352800"/>
            <a:ext cx="14478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Control Memory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5867400"/>
            <a:ext cx="1447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Control data Structure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524001"/>
            <a:ext cx="1600200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Jump Table</a:t>
            </a:r>
          </a:p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for execution from 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6670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Jump Table for the Ctrl 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1524000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Microcode</a:t>
            </a:r>
          </a:p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153891"/>
            <a:ext cx="1600200" cy="1551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Register file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4114802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RegX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4495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RegZ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4876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5257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mainjpc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5638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ctrljpc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6019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mainptr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6400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ysClr val="windowText" lastClr="000000"/>
                </a:solidFill>
              </a:rPr>
              <a:t>dmstart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524000"/>
            <a:ext cx="1676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application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8200" y="3352801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Register file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3733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1800" y="3352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3657600"/>
            <a:ext cx="1676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Heap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6830" y="12192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Main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Organization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Downloading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When the FPGA is configured the Java application has to be downloaded into the </a:t>
            </a:r>
            <a:r>
              <a:rPr lang="en-NZ" dirty="0" smtClean="0"/>
              <a:t>main memory. This </a:t>
            </a:r>
            <a:r>
              <a:rPr lang="en-NZ" dirty="0" smtClean="0"/>
              <a:t>download is performed in microcode as part of the JVM </a:t>
            </a:r>
            <a:r>
              <a:rPr lang="en-NZ" dirty="0" err="1" smtClean="0"/>
              <a:t>startup</a:t>
            </a:r>
            <a:r>
              <a:rPr lang="en-NZ" dirty="0" smtClean="0"/>
              <a:t> sequence</a:t>
            </a:r>
            <a:r>
              <a:rPr lang="en-NZ" dirty="0" smtClean="0"/>
              <a:t>. The </a:t>
            </a:r>
            <a:r>
              <a:rPr lang="en-NZ" dirty="0" smtClean="0"/>
              <a:t>application is a .</a:t>
            </a:r>
            <a:r>
              <a:rPr lang="en-NZ" dirty="0" err="1" smtClean="0"/>
              <a:t>jop</a:t>
            </a:r>
            <a:r>
              <a:rPr lang="en-NZ" dirty="0" smtClean="0"/>
              <a:t> file generated by JOPizer</a:t>
            </a:r>
            <a:r>
              <a:rPr lang="en-NZ" dirty="0" smtClean="0"/>
              <a:t>.</a:t>
            </a:r>
          </a:p>
          <a:p>
            <a:r>
              <a:rPr lang="en-NZ" dirty="0" smtClean="0"/>
              <a:t> </a:t>
            </a:r>
            <a:r>
              <a:rPr lang="en-NZ" dirty="0" smtClean="0"/>
              <a:t>At the moment there are three options:</a:t>
            </a:r>
          </a:p>
          <a:p>
            <a:pPr lvl="1"/>
            <a:r>
              <a:rPr lang="en-NZ" b="1" dirty="0" smtClean="0"/>
              <a:t>Serial line JOP listens to the serial line and the data is written into the main memory. </a:t>
            </a:r>
            <a:r>
              <a:rPr lang="en-NZ" b="1" dirty="0" smtClean="0"/>
              <a:t>A </a:t>
            </a:r>
            <a:r>
              <a:rPr lang="en-NZ" dirty="0" smtClean="0"/>
              <a:t>simple </a:t>
            </a:r>
            <a:r>
              <a:rPr lang="en-NZ" dirty="0" smtClean="0"/>
              <a:t>echo protocol performs the flow control. The baud rate is usually 115 </a:t>
            </a:r>
            <a:r>
              <a:rPr lang="en-NZ" dirty="0" err="1" smtClean="0"/>
              <a:t>kBaud</a:t>
            </a:r>
            <a:r>
              <a:rPr lang="en-NZ" dirty="0" smtClean="0"/>
              <a:t>.</a:t>
            </a:r>
          </a:p>
          <a:p>
            <a:pPr lvl="1"/>
            <a:r>
              <a:rPr lang="en-NZ" b="1" dirty="0" smtClean="0"/>
              <a:t>USB Similar to the serial line version, JOP listens to the parallel interface of the </a:t>
            </a:r>
            <a:r>
              <a:rPr lang="en-NZ" b="1" dirty="0" smtClean="0"/>
              <a:t>FTDI </a:t>
            </a:r>
            <a:r>
              <a:rPr lang="en-NZ" dirty="0" smtClean="0"/>
              <a:t>FT2232 </a:t>
            </a:r>
            <a:r>
              <a:rPr lang="en-NZ" dirty="0" smtClean="0"/>
              <a:t>USB chip. The FT2232 performs the flow control at the USB level and </a:t>
            </a:r>
            <a:r>
              <a:rPr lang="en-NZ" dirty="0" smtClean="0"/>
              <a:t>the </a:t>
            </a:r>
            <a:r>
              <a:rPr lang="en-US" dirty="0" smtClean="0"/>
              <a:t>echo </a:t>
            </a:r>
            <a:r>
              <a:rPr lang="en-US" dirty="0" smtClean="0"/>
              <a:t>protocol is omitted.</a:t>
            </a:r>
          </a:p>
          <a:p>
            <a:pPr lvl="1"/>
            <a:r>
              <a:rPr lang="en-NZ" b="1" dirty="0" smtClean="0"/>
              <a:t>Flash For stand alone applications the Java program is copied from the Flash (</a:t>
            </a:r>
            <a:r>
              <a:rPr lang="en-NZ" b="1" dirty="0" smtClean="0"/>
              <a:t>relative </a:t>
            </a:r>
            <a:r>
              <a:rPr lang="en-NZ" dirty="0" smtClean="0"/>
              <a:t>Flash </a:t>
            </a:r>
            <a:r>
              <a:rPr lang="en-NZ" dirty="0" smtClean="0"/>
              <a:t>address 0, mapped Flash address is 0x800002) to the main memory (usually </a:t>
            </a:r>
            <a:r>
              <a:rPr lang="en-NZ" dirty="0" smtClean="0"/>
              <a:t>a </a:t>
            </a:r>
            <a:r>
              <a:rPr lang="en-US" dirty="0" smtClean="0"/>
              <a:t>32-bit </a:t>
            </a:r>
            <a:r>
              <a:rPr lang="en-US" dirty="0" smtClean="0"/>
              <a:t>SRAM).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Configuring FPGA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The </a:t>
            </a:r>
            <a:r>
              <a:rPr lang="en-NZ" dirty="0" smtClean="0"/>
              <a:t>FPGA </a:t>
            </a:r>
            <a:r>
              <a:rPr lang="en-NZ" dirty="0" smtClean="0"/>
              <a:t>is configured via </a:t>
            </a:r>
            <a:r>
              <a:rPr lang="en-NZ" dirty="0" smtClean="0"/>
              <a:t>a download cable (with JTAG commands</a:t>
            </a:r>
            <a:r>
              <a:rPr lang="en-NZ" dirty="0" smtClean="0"/>
              <a:t>) using </a:t>
            </a:r>
            <a:r>
              <a:rPr lang="en-NZ" dirty="0" smtClean="0"/>
              <a:t>within the IDEs </a:t>
            </a:r>
            <a:r>
              <a:rPr lang="en-NZ" dirty="0" smtClean="0"/>
              <a:t>or </a:t>
            </a:r>
            <a:r>
              <a:rPr lang="en-NZ" dirty="0" smtClean="0"/>
              <a:t>with command line tools such as </a:t>
            </a:r>
            <a:r>
              <a:rPr lang="en-NZ" dirty="0" err="1" smtClean="0"/>
              <a:t>quartus</a:t>
            </a:r>
            <a:r>
              <a:rPr lang="en-NZ" dirty="0" smtClean="0"/>
              <a:t> </a:t>
            </a:r>
            <a:r>
              <a:rPr lang="en-NZ" dirty="0" err="1" smtClean="0"/>
              <a:t>pgm</a:t>
            </a:r>
            <a:r>
              <a:rPr lang="en-NZ" dirty="0" smtClean="0"/>
              <a:t> or jbi32.</a:t>
            </a:r>
          </a:p>
          <a:p>
            <a:r>
              <a:rPr lang="en-NZ" dirty="0" smtClean="0"/>
              <a:t>For the device to boot automatically, the configuration has to be stored in non volatile</a:t>
            </a:r>
          </a:p>
          <a:p>
            <a:r>
              <a:rPr lang="en-NZ" dirty="0" smtClean="0"/>
              <a:t>memory such as Flash. Serial Flash is directly supported by an FPGA to boot on power up.</a:t>
            </a:r>
          </a:p>
          <a:p>
            <a:r>
              <a:rPr lang="en-NZ" dirty="0" smtClean="0"/>
              <a:t>Another method is to use a standard parallel Flash to store the configuration and </a:t>
            </a:r>
            <a:r>
              <a:rPr lang="en-NZ" dirty="0" smtClean="0"/>
              <a:t>additional data </a:t>
            </a:r>
            <a:r>
              <a:rPr lang="en-NZ" dirty="0" smtClean="0"/>
              <a:t>(e.g. the Java application). A small PLD reads the configuration data from the </a:t>
            </a:r>
            <a:r>
              <a:rPr lang="en-NZ" dirty="0" smtClean="0"/>
              <a:t>Flash and </a:t>
            </a:r>
            <a:r>
              <a:rPr lang="en-NZ" dirty="0" smtClean="0"/>
              <a:t>shifts it into the FPGA. This method is used on the Cyclone and ACEX boards.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There can be times when it's useful to have values that are shared across all instances of a particular class. Static fields and static constants enable this to happen by belonging to the class and not to the actual objects.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solidFill>
                  <a:sysClr val="windowText" lastClr="000000"/>
                </a:solidFill>
              </a:rPr>
              <a:t>14915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,//length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of the application in words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solidFill>
                  <a:sysClr val="windowText" lastClr="000000"/>
                </a:solidFill>
              </a:rPr>
              <a:t>8539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,//pointer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to special pointers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0" y="76200"/>
            <a:ext cx="2819400" cy="5029200"/>
            <a:chOff x="3048000" y="533400"/>
            <a:chExt cx="2438401" cy="6400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0" y="533400"/>
              <a:ext cx="2438401" cy="1828800"/>
              <a:chOff x="3048000" y="533400"/>
              <a:chExt cx="4724402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48000" y="5334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800" dirty="0" smtClean="0">
                    <a:solidFill>
                      <a:schemeClr val="tx1"/>
                    </a:solidFill>
                  </a:rPr>
                  <a:t>13538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,// 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pointer to boot method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struct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com.jopdesign.sys.Startup:boot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()V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48002" y="8382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800" dirty="0" smtClean="0">
                    <a:solidFill>
                      <a:schemeClr val="tx1"/>
                    </a:solidFill>
                  </a:rPr>
                  <a:t>10991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,// 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pointer to first non Object method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struct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 of class JVM</a:t>
                </a:r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48000" y="11430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800" dirty="0" smtClean="0">
                    <a:solidFill>
                      <a:schemeClr val="tx1"/>
                    </a:solidFill>
                  </a:rPr>
                  <a:t>13774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,// 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pointer to first non Object method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struct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en-NZ" sz="800" dirty="0" smtClean="0">
                    <a:solidFill>
                      <a:schemeClr val="tx1"/>
                    </a:solidFill>
                  </a:rPr>
                  <a:t> class </a:t>
                </a:r>
                <a:r>
                  <a:rPr lang="en-NZ" sz="800" dirty="0" err="1" smtClean="0">
                    <a:solidFill>
                      <a:schemeClr val="tx1"/>
                    </a:solidFill>
                  </a:rPr>
                  <a:t>JVMHelp</a:t>
                </a:r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8000" y="14478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1000" dirty="0" smtClean="0">
                    <a:solidFill>
                      <a:schemeClr val="tx1"/>
                    </a:solidFill>
                  </a:rPr>
                  <a:t>14789,// 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pointer to main method </a:t>
                </a:r>
                <a:r>
                  <a:rPr lang="en-NZ" sz="1000" dirty="0" err="1" smtClean="0">
                    <a:solidFill>
                      <a:schemeClr val="tx1"/>
                    </a:solidFill>
                  </a:rPr>
                  <a:t>struct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 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8000" y="17526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1000" dirty="0" smtClean="0">
                    <a:solidFill>
                      <a:schemeClr val="tx1"/>
                    </a:solidFill>
                  </a:rPr>
                  <a:t>185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,// 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pointer to static reference fields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0" y="2057400"/>
                <a:ext cx="4724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NZ" sz="1000" dirty="0" smtClean="0">
                    <a:solidFill>
                      <a:schemeClr val="tx1"/>
                    </a:solidFill>
                  </a:rPr>
                  <a:t>37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,// </a:t>
                </a:r>
                <a:r>
                  <a:rPr lang="en-NZ" sz="1000" dirty="0" smtClean="0">
                    <a:solidFill>
                      <a:schemeClr val="tx1"/>
                    </a:solidFill>
                  </a:rPr>
                  <a:t>number of static reference fields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048000" y="23622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14,//number of methods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26670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10436,//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java.lang.System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29718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13743,//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com.jopdesign.sys.RetryException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32766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12136,//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java.lang.Integer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35814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10286,//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java.lang.Long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38862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11628,//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util.Dbg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048000" y="4191000"/>
              <a:ext cx="2438400" cy="2743200"/>
              <a:chOff x="6400800" y="2514600"/>
              <a:chExt cx="2438400" cy="27432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00800" y="2514600"/>
                <a:ext cx="2438400" cy="1828800"/>
                <a:chOff x="3048000" y="533400"/>
                <a:chExt cx="4724400" cy="18288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48000" y="5334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12914,//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com.jopdesign.sys.Cordic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48000" y="8382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12375,//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java.lang.Number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048000" y="11430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12591,//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aspgalsjop.Ctrlcode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048000" y="14478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13960,//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java.lang.StringBuffer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048000" y="17526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11670,//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java.lang.VMFloat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48000" y="2057400"/>
                  <a:ext cx="472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</a:rPr>
                    <a:t>13584,//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com.jopdesign.sys.Startup</a:t>
                  </a:r>
                  <a:endParaRPr 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6400800" y="4343400"/>
                <a:ext cx="2438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10511,//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com.jopdesign.io.IOFactory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00800" y="4648200"/>
                <a:ext cx="2438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12046,//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com.jopdesign.sys.RtThreadImpl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0800" y="4953000"/>
                <a:ext cx="2438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14081,//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com.jopdesign.sys.Scheduler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Straight Arrow Connector 40"/>
          <p:cNvCxnSpPr>
            <a:stCxn id="5" idx="3"/>
          </p:cNvCxnSpPr>
          <p:nvPr/>
        </p:nvCxnSpPr>
        <p:spPr>
          <a:xfrm>
            <a:off x="2514600" y="990600"/>
            <a:ext cx="50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6200" y="13716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solidFill>
                  <a:sysClr val="windowText" lastClr="000000"/>
                </a:solidFill>
              </a:rPr>
              <a:t>2: static fields of all classes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" y="19050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solidFill>
                  <a:sysClr val="windowText" lastClr="000000"/>
                </a:solidFill>
              </a:rPr>
              <a:t>185: static  reference fields of all classes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" y="32766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10036: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class info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38100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10041: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method table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" y="43434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10092: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constants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200" y="4876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10698: </a:t>
            </a:r>
            <a:r>
              <a:rPr lang="en-US" sz="1000" dirty="0" err="1" smtClean="0">
                <a:solidFill>
                  <a:schemeClr val="tx1"/>
                </a:solidFill>
              </a:rPr>
              <a:t>util.Dbg</a:t>
            </a:r>
            <a:r>
              <a:rPr lang="en-US" sz="1000" dirty="0" smtClean="0">
                <a:solidFill>
                  <a:schemeClr val="tx1"/>
                </a:solidFill>
              </a:rPr>
              <a:t> constants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" y="23622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solidFill>
                  <a:sysClr val="windowText" lastClr="000000"/>
                </a:solidFill>
              </a:rPr>
              <a:t>222: code starts here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24600" y="76200"/>
            <a:ext cx="2743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000" dirty="0" smtClean="0">
                <a:solidFill>
                  <a:schemeClr val="tx1"/>
                </a:solidFill>
              </a:rPr>
              <a:t>//13538</a:t>
            </a:r>
            <a:r>
              <a:rPr lang="en-NZ" sz="1000" dirty="0" smtClean="0">
                <a:solidFill>
                  <a:schemeClr val="tx1"/>
                </a:solidFill>
              </a:rPr>
              <a:t>: </a:t>
            </a:r>
            <a:r>
              <a:rPr lang="en-NZ" sz="1000" dirty="0" err="1" smtClean="0">
                <a:solidFill>
                  <a:schemeClr val="tx1"/>
                </a:solidFill>
              </a:rPr>
              <a:t>com.jopdesign.sys.Startup.boot</a:t>
            </a:r>
            <a:r>
              <a:rPr lang="en-NZ" sz="1000" dirty="0" smtClean="0">
                <a:solidFill>
                  <a:schemeClr val="tx1"/>
                </a:solidFill>
              </a:rPr>
              <a:t>()V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//code </a:t>
            </a:r>
            <a:r>
              <a:rPr lang="en-NZ" sz="1000" dirty="0" smtClean="0">
                <a:solidFill>
                  <a:schemeClr val="tx1"/>
                </a:solidFill>
              </a:rPr>
              <a:t>start: 5841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//code </a:t>
            </a:r>
            <a:r>
              <a:rPr lang="en-NZ" sz="1000" dirty="0" smtClean="0">
                <a:solidFill>
                  <a:schemeClr val="tx1"/>
                </a:solidFill>
              </a:rPr>
              <a:t>length: 33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//cp</a:t>
            </a:r>
            <a:r>
              <a:rPr lang="en-NZ" sz="1000" dirty="0" smtClean="0">
                <a:solidFill>
                  <a:schemeClr val="tx1"/>
                </a:solidFill>
              </a:rPr>
              <a:t>: 13587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//locals</a:t>
            </a:r>
            <a:r>
              <a:rPr lang="en-NZ" sz="1000" dirty="0" smtClean="0">
                <a:solidFill>
                  <a:schemeClr val="tx1"/>
                </a:solidFill>
              </a:rPr>
              <a:t>: 2 </a:t>
            </a:r>
            <a:r>
              <a:rPr lang="en-NZ" sz="1000" dirty="0" err="1" smtClean="0">
                <a:solidFill>
                  <a:schemeClr val="tx1"/>
                </a:solidFill>
              </a:rPr>
              <a:t>args</a:t>
            </a:r>
            <a:r>
              <a:rPr lang="en-NZ" sz="1000" dirty="0" smtClean="0">
                <a:solidFill>
                  <a:schemeClr val="tx1"/>
                </a:solidFill>
              </a:rPr>
              <a:t> size: 0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5981217</a:t>
            </a:r>
            <a:r>
              <a:rPr lang="en-NZ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NZ" sz="1000" dirty="0" smtClean="0">
                <a:solidFill>
                  <a:schemeClr val="tx1"/>
                </a:solidFill>
              </a:rPr>
              <a:t>13913152</a:t>
            </a:r>
            <a:r>
              <a:rPr lang="en-NZ" sz="1000" dirty="0" smtClean="0">
                <a:solidFill>
                  <a:schemeClr val="tx1"/>
                </a:solidFill>
              </a:rPr>
              <a:t>,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7" idx="3"/>
            <a:endCxn id="51" idx="1"/>
          </p:cNvCxnSpPr>
          <p:nvPr/>
        </p:nvCxnSpPr>
        <p:spPr>
          <a:xfrm>
            <a:off x="5867399" y="195943"/>
            <a:ext cx="457201" cy="4136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24600" y="1447800"/>
            <a:ext cx="2743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smtClean="0">
                <a:solidFill>
                  <a:schemeClr val="tx1"/>
                </a:solidFill>
              </a:rPr>
              <a:t>//5841</a:t>
            </a:r>
            <a:r>
              <a:rPr lang="nl-NL" sz="1000" dirty="0" smtClean="0">
                <a:solidFill>
                  <a:schemeClr val="tx1"/>
                </a:solidFill>
              </a:rPr>
              <a:t>: boot()V</a:t>
            </a:r>
          </a:p>
          <a:p>
            <a:r>
              <a:rPr lang="nl-NL" sz="1000" dirty="0" smtClean="0">
                <a:solidFill>
                  <a:schemeClr val="tx1"/>
                </a:solidFill>
              </a:rPr>
              <a:t>51415250</a:t>
            </a:r>
            <a:r>
              <a:rPr lang="nl-NL" sz="1000" dirty="0" smtClean="0">
                <a:solidFill>
                  <a:schemeClr val="tx1"/>
                </a:solidFill>
              </a:rPr>
              <a:t>,	</a:t>
            </a:r>
            <a:r>
              <a:rPr lang="nl-NL" sz="1000" dirty="0" smtClean="0">
                <a:solidFill>
                  <a:schemeClr val="tx1"/>
                </a:solidFill>
              </a:rPr>
              <a:t>// </a:t>
            </a:r>
            <a:r>
              <a:rPr lang="nl-NL" sz="1000" dirty="0" smtClean="0">
                <a:solidFill>
                  <a:schemeClr val="tx1"/>
                </a:solidFill>
              </a:rPr>
              <a:t>3 16 136 210 </a:t>
            </a:r>
          </a:p>
          <a:p>
            <a:r>
              <a:rPr lang="nl-NL" sz="1000" dirty="0" smtClean="0">
                <a:solidFill>
                  <a:schemeClr val="tx1"/>
                </a:solidFill>
              </a:rPr>
              <a:t>277271450</a:t>
            </a:r>
            <a:r>
              <a:rPr lang="nl-NL" sz="1000" dirty="0" smtClean="0">
                <a:solidFill>
                  <a:schemeClr val="tx1"/>
                </a:solidFill>
              </a:rPr>
              <a:t>,	// 16 134 211 </a:t>
            </a:r>
            <a:r>
              <a:rPr lang="nl-NL" sz="1000" dirty="0" smtClean="0">
                <a:solidFill>
                  <a:schemeClr val="tx1"/>
                </a:solidFill>
              </a:rPr>
              <a:t>154</a:t>
            </a:r>
          </a:p>
          <a:p>
            <a:r>
              <a:rPr lang="nl-NL" sz="1000" dirty="0" smtClean="0">
                <a:solidFill>
                  <a:schemeClr val="tx1"/>
                </a:solidFill>
              </a:rPr>
              <a:t>...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1" idx="2"/>
            <a:endCxn id="54" idx="0"/>
          </p:cNvCxnSpPr>
          <p:nvPr/>
        </p:nvCxnSpPr>
        <p:spPr>
          <a:xfrm rot="5400000">
            <a:off x="7543800" y="12954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324600" y="4953000"/>
            <a:ext cx="2667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000" dirty="0" smtClean="0">
                <a:solidFill>
                  <a:sysClr val="windowText" lastClr="000000"/>
                </a:solidFill>
              </a:rPr>
              <a:t>//8560 "mark/reset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not </a:t>
            </a:r>
            <a:r>
              <a:rPr lang="en-NZ" sz="1000" dirty="0" err="1" smtClean="0">
                <a:solidFill>
                  <a:sysClr val="windowText" lastClr="000000"/>
                </a:solidFill>
              </a:rPr>
              <a:t>suppo</a:t>
            </a:r>
            <a:r>
              <a:rPr lang="en-NZ" sz="1000" dirty="0" smtClean="0">
                <a:solidFill>
                  <a:sysClr val="windowText" lastClr="000000"/>
                </a:solidFill>
              </a:rPr>
              <a:t>..."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8564,//String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handle points to the first field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14161,//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pointer to String </a:t>
            </a:r>
            <a:r>
              <a:rPr lang="en-NZ" sz="1000" dirty="0" err="1" smtClean="0">
                <a:solidFill>
                  <a:sysClr val="windowText" lastClr="000000"/>
                </a:solidFill>
              </a:rPr>
              <a:t>mtab</a:t>
            </a:r>
            <a:r>
              <a:rPr lang="en-NZ" sz="1000" dirty="0" smtClean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8565,//char</a:t>
            </a:r>
            <a:r>
              <a:rPr lang="en-NZ" sz="1000" dirty="0" smtClean="0">
                <a:solidFill>
                  <a:sysClr val="windowText" lastClr="000000"/>
                </a:solidFill>
              </a:rPr>
              <a:t>[] handle points to the first element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24,//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array length in the handle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8562,//char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ref. points to char[] handle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109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 97, 114, 107, 47, 114, 101, 115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 ...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1" y="2819400"/>
            <a:ext cx="2438400" cy="315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8560: String tables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9" idx="3"/>
            <a:endCxn id="58" idx="1"/>
          </p:cNvCxnSpPr>
          <p:nvPr/>
        </p:nvCxnSpPr>
        <p:spPr>
          <a:xfrm>
            <a:off x="2514601" y="2977243"/>
            <a:ext cx="3809999" cy="2585357"/>
          </a:xfrm>
          <a:prstGeom prst="bentConnector3">
            <a:avLst>
              <a:gd name="adj1" fmla="val 848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10036: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class info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5146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10041: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method table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10092: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constants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7338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10698: </a:t>
            </a:r>
            <a:r>
              <a:rPr lang="en-US" sz="1000" dirty="0" err="1" smtClean="0">
                <a:solidFill>
                  <a:schemeClr val="tx1"/>
                </a:solidFill>
              </a:rPr>
              <a:t>util.Dbg</a:t>
            </a:r>
            <a:r>
              <a:rPr lang="en-US" sz="1000" dirty="0" smtClean="0">
                <a:solidFill>
                  <a:schemeClr val="tx1"/>
                </a:solidFill>
              </a:rPr>
              <a:t> constants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14478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ysClr val="windowText" lastClr="000000"/>
                </a:solidFill>
              </a:rPr>
              <a:t>3</a:t>
            </a:r>
            <a:r>
              <a:rPr lang="en-US" sz="1000" dirty="0" smtClean="0">
                <a:solidFill>
                  <a:sysClr val="windowText" lastClr="000000"/>
                </a:solidFill>
              </a:rPr>
              <a:t>,//instance size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2,//pointer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to static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primitive fields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1,//instance GC info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10642,//pointer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to super class -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util.Dbg</a:t>
            </a:r>
            <a:endParaRPr lang="en-US" sz="1000" dirty="0" smtClean="0">
              <a:solidFill>
                <a:sysClr val="windowText" lastClr="000000"/>
              </a:solidFill>
            </a:endParaRP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0,//pointer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to interface table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2438400"/>
            <a:ext cx="228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000" dirty="0" smtClean="0">
                <a:solidFill>
                  <a:sysClr val="windowText" lastClr="000000"/>
                </a:solidFill>
              </a:rPr>
              <a:t>10041: </a:t>
            </a:r>
            <a:r>
              <a:rPr lang="en-NZ" sz="1000" dirty="0" err="1" smtClean="0">
                <a:solidFill>
                  <a:sysClr val="windowText" lastClr="000000"/>
                </a:solidFill>
              </a:rPr>
              <a:t>util.DbgUdp</a:t>
            </a:r>
            <a:r>
              <a:rPr lang="en-NZ" sz="1000" dirty="0" smtClean="0">
                <a:solidFill>
                  <a:sysClr val="windowText" lastClr="000000"/>
                </a:solidFill>
              </a:rPr>
              <a:t>.&lt;init&gt;()</a:t>
            </a:r>
            <a:r>
              <a:rPr lang="en-NZ" sz="1000" dirty="0" smtClean="0">
                <a:solidFill>
                  <a:sysClr val="windowText" lastClr="000000"/>
                </a:solidFill>
              </a:rPr>
              <a:t>V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//code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start: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222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//code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length: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6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//cp</a:t>
            </a:r>
            <a:r>
              <a:rPr lang="en-NZ" sz="1000" dirty="0" smtClean="0">
                <a:solidFill>
                  <a:sysClr val="windowText" lastClr="000000"/>
                </a:solidFill>
              </a:rPr>
              <a:t>: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10092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//locals</a:t>
            </a:r>
            <a:r>
              <a:rPr lang="en-NZ" sz="1000" dirty="0" smtClean="0">
                <a:solidFill>
                  <a:sysClr val="windowText" lastClr="000000"/>
                </a:solidFill>
              </a:rPr>
              <a:t>: 1 </a:t>
            </a:r>
            <a:r>
              <a:rPr lang="en-NZ" sz="1000" dirty="0" err="1" smtClean="0">
                <a:solidFill>
                  <a:sysClr val="windowText" lastClr="000000"/>
                </a:solidFill>
              </a:rPr>
              <a:t>args</a:t>
            </a:r>
            <a:r>
              <a:rPr lang="en-NZ" sz="1000" dirty="0" smtClean="0">
                <a:solidFill>
                  <a:sysClr val="windowText" lastClr="000000"/>
                </a:solidFill>
              </a:rPr>
              <a:t> size: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1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227334,</a:t>
            </a: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 10334209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3657600"/>
            <a:ext cx="2286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000" dirty="0" smtClean="0">
                <a:solidFill>
                  <a:sysClr val="windowText" lastClr="000000"/>
                </a:solidFill>
              </a:rPr>
              <a:t>2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,//const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pool </a:t>
            </a:r>
            <a:r>
              <a:rPr lang="en-NZ" sz="1000" dirty="0" smtClean="0">
                <a:solidFill>
                  <a:sysClr val="windowText" lastClr="000000"/>
                </a:solidFill>
              </a:rPr>
              <a:t>length</a:t>
            </a:r>
            <a:endParaRPr lang="en-NZ" sz="1000" dirty="0" smtClean="0">
              <a:solidFill>
                <a:sysClr val="windowText" lastClr="000000"/>
              </a:solidFill>
            </a:endParaRPr>
          </a:p>
          <a:p>
            <a:r>
              <a:rPr lang="en-NZ" sz="1000" dirty="0" smtClean="0">
                <a:solidFill>
                  <a:sysClr val="windowText" lastClr="000000"/>
                </a:solidFill>
              </a:rPr>
              <a:t>10647,//static</a:t>
            </a:r>
            <a:r>
              <a:rPr lang="en-NZ" sz="1000" dirty="0" smtClean="0">
                <a:solidFill>
                  <a:sysClr val="windowText" lastClr="000000"/>
                </a:solidFill>
              </a:rPr>
              <a:t>, special or private </a:t>
            </a:r>
            <a:r>
              <a:rPr lang="en-NZ" sz="1000" dirty="0" err="1" smtClean="0">
                <a:solidFill>
                  <a:sysClr val="windowText" lastClr="000000"/>
                </a:solidFill>
              </a:rPr>
              <a:t>util.Dbg</a:t>
            </a:r>
            <a:r>
              <a:rPr lang="en-NZ" sz="1000" dirty="0" smtClean="0">
                <a:solidFill>
                  <a:sysClr val="windowText" lastClr="000000"/>
                </a:solidFill>
              </a:rPr>
              <a:t>.&lt;init&gt;()V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209800"/>
            <a:ext cx="2819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19</a:t>
            </a:r>
            <a:r>
              <a:rPr lang="en-US" sz="1000" dirty="0" smtClean="0">
                <a:solidFill>
                  <a:schemeClr val="tx1"/>
                </a:solidFill>
              </a:rPr>
              <a:t>,//const </a:t>
            </a:r>
            <a:r>
              <a:rPr lang="en-US" sz="1000" dirty="0" smtClean="0">
                <a:solidFill>
                  <a:schemeClr val="tx1"/>
                </a:solidFill>
              </a:rPr>
              <a:t>pool </a:t>
            </a:r>
            <a:r>
              <a:rPr lang="en-US" sz="1000" dirty="0" smtClean="0">
                <a:solidFill>
                  <a:schemeClr val="tx1"/>
                </a:solidFill>
              </a:rPr>
              <a:t>length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14811,//static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java.lang.Object</a:t>
            </a:r>
            <a:r>
              <a:rPr lang="en-US" sz="1000" dirty="0" smtClean="0">
                <a:solidFill>
                  <a:schemeClr val="tx1"/>
                </a:solidFill>
              </a:rPr>
              <a:t>.&lt;init&gt;()V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10036, //Class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</a:rPr>
              <a:t>util.DbgUdp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10041, 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util.DbgUdp</a:t>
            </a:r>
            <a:r>
              <a:rPr lang="en-US" sz="1000" dirty="0" smtClean="0">
                <a:solidFill>
                  <a:schemeClr val="tx1"/>
                </a:solidFill>
              </a:rPr>
              <a:t>.&lt;init&gt;()V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11575,//Class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</a:rPr>
              <a:t>util.DbgSerial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11580, 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util.DbgSerial</a:t>
            </a:r>
            <a:r>
              <a:rPr lang="en-US" sz="1000" dirty="0" smtClean="0">
                <a:solidFill>
                  <a:schemeClr val="tx1"/>
                </a:solidFill>
              </a:rPr>
              <a:t>.&lt;init&gt;()V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11630, 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util.DbgSerial</a:t>
            </a:r>
            <a:r>
              <a:rPr lang="en-US" sz="1000" dirty="0" smtClean="0">
                <a:solidFill>
                  <a:schemeClr val="tx1"/>
                </a:solidFill>
              </a:rPr>
              <a:t>.&lt;init&gt;(Z)V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4609, //virtual </a:t>
            </a:r>
            <a:r>
              <a:rPr lang="en-US" sz="1000" dirty="0" smtClean="0">
                <a:solidFill>
                  <a:schemeClr val="tx1"/>
                </a:solidFill>
              </a:rPr>
              <a:t>index: 9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2 </a:t>
            </a:r>
            <a:r>
              <a:rPr lang="en-US" sz="1000" dirty="0" err="1" smtClean="0">
                <a:solidFill>
                  <a:schemeClr val="tx1"/>
                </a:solidFill>
              </a:rPr>
              <a:t>util.Dbg.dbgWr</a:t>
            </a:r>
            <a:r>
              <a:rPr lang="en-US" sz="1000" dirty="0" smtClean="0">
                <a:solidFill>
                  <a:schemeClr val="tx1"/>
                </a:solidFill>
              </a:rPr>
              <a:t>(I)V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5122, //virtual </a:t>
            </a:r>
            <a:r>
              <a:rPr lang="en-US" sz="1000" dirty="0" smtClean="0">
                <a:solidFill>
                  <a:schemeClr val="tx1"/>
                </a:solidFill>
              </a:rPr>
              <a:t>index: 10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3 </a:t>
            </a:r>
            <a:r>
              <a:rPr lang="en-US" sz="1000" dirty="0" err="1" smtClean="0">
                <a:solidFill>
                  <a:schemeClr val="tx1"/>
                </a:solidFill>
              </a:rPr>
              <a:t>util.Dbg.dbgReadBuffer</a:t>
            </a:r>
            <a:r>
              <a:rPr lang="en-US" sz="1000" dirty="0" smtClean="0">
                <a:solidFill>
                  <a:schemeClr val="tx1"/>
                </a:solidFill>
              </a:rPr>
              <a:t>([II)I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11616, 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util.Dbg.wr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Ljava</a:t>
            </a:r>
            <a:r>
              <a:rPr lang="en-US" sz="1000" dirty="0" smtClean="0">
                <a:solidFill>
                  <a:schemeClr val="tx1"/>
                </a:solidFill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</a:rPr>
              <a:t>lang</a:t>
            </a:r>
            <a:r>
              <a:rPr lang="en-US" sz="1000" dirty="0" smtClean="0">
                <a:solidFill>
                  <a:schemeClr val="tx1"/>
                </a:solidFill>
              </a:rPr>
              <a:t>/String;)V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11622,//static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util.Dbg.intVal</a:t>
            </a:r>
            <a:r>
              <a:rPr lang="en-US" sz="1000" dirty="0" smtClean="0">
                <a:solidFill>
                  <a:schemeClr val="tx1"/>
                </a:solidFill>
              </a:rPr>
              <a:t>(I)V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8620, //String</a:t>
            </a:r>
            <a:r>
              <a:rPr lang="en-US" sz="1000" dirty="0" smtClean="0">
                <a:solidFill>
                  <a:schemeClr val="tx1"/>
                </a:solidFill>
              </a:rPr>
              <a:t>: "\r\n"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15360,//virtual </a:t>
            </a:r>
            <a:r>
              <a:rPr lang="en-US" sz="1000" dirty="0" smtClean="0">
                <a:solidFill>
                  <a:schemeClr val="tx1"/>
                </a:solidFill>
              </a:rPr>
              <a:t>index: 30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1 </a:t>
            </a:r>
            <a:r>
              <a:rPr lang="en-US" sz="1000" dirty="0" err="1" smtClean="0">
                <a:solidFill>
                  <a:schemeClr val="tx1"/>
                </a:solidFill>
              </a:rPr>
              <a:t>java.lang.String.length</a:t>
            </a:r>
            <a:r>
              <a:rPr lang="en-US" sz="1000" dirty="0" smtClean="0">
                <a:solidFill>
                  <a:schemeClr val="tx1"/>
                </a:solidFill>
              </a:rPr>
              <a:t>()I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8705,//virtual </a:t>
            </a:r>
            <a:r>
              <a:rPr lang="en-US" sz="1000" dirty="0" smtClean="0">
                <a:solidFill>
                  <a:schemeClr val="tx1"/>
                </a:solidFill>
              </a:rPr>
              <a:t>index: 17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2 </a:t>
            </a:r>
            <a:r>
              <a:rPr lang="en-US" sz="1000" dirty="0" err="1" smtClean="0">
                <a:solidFill>
                  <a:schemeClr val="tx1"/>
                </a:solidFill>
              </a:rPr>
              <a:t>java.lang.String.charAt</a:t>
            </a:r>
            <a:r>
              <a:rPr lang="en-US" sz="1000" dirty="0" smtClean="0">
                <a:solidFill>
                  <a:schemeClr val="tx1"/>
                </a:solidFill>
              </a:rPr>
              <a:t>(I)C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11608,//static</a:t>
            </a:r>
            <a:r>
              <a:rPr lang="en-US" sz="1000" dirty="0" smtClean="0">
                <a:solidFill>
                  <a:schemeClr val="tx1"/>
                </a:solidFill>
              </a:rPr>
              <a:t>, special or private </a:t>
            </a:r>
            <a:r>
              <a:rPr lang="en-US" sz="1000" dirty="0" err="1" smtClean="0">
                <a:solidFill>
                  <a:schemeClr val="tx1"/>
                </a:solidFill>
              </a:rPr>
              <a:t>util.Dbg.wr</a:t>
            </a:r>
            <a:r>
              <a:rPr lang="en-US" sz="1000" dirty="0" smtClean="0">
                <a:solidFill>
                  <a:schemeClr val="tx1"/>
                </a:solidFill>
              </a:rPr>
              <a:t>(I)V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20480,//virtual </a:t>
            </a:r>
            <a:r>
              <a:rPr lang="en-US" sz="1000" dirty="0" smtClean="0">
                <a:solidFill>
                  <a:schemeClr val="tx1"/>
                </a:solidFill>
              </a:rPr>
              <a:t>index: 40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1 </a:t>
            </a:r>
            <a:r>
              <a:rPr lang="en-US" sz="1000" dirty="0" err="1" smtClean="0">
                <a:solidFill>
                  <a:schemeClr val="tx1"/>
                </a:solidFill>
              </a:rPr>
              <a:t>java.lang.StringBuffer.length</a:t>
            </a:r>
            <a:r>
              <a:rPr lang="en-US" sz="1000" dirty="0" smtClean="0">
                <a:solidFill>
                  <a:schemeClr val="tx1"/>
                </a:solidFill>
              </a:rPr>
              <a:t>()I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11777,//virtual </a:t>
            </a:r>
            <a:r>
              <a:rPr lang="en-US" sz="1000" dirty="0" smtClean="0">
                <a:solidFill>
                  <a:schemeClr val="tx1"/>
                </a:solidFill>
              </a:rPr>
              <a:t>index: 23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: 2 </a:t>
            </a:r>
            <a:r>
              <a:rPr lang="en-US" sz="1000" dirty="0" err="1" smtClean="0">
                <a:solidFill>
                  <a:schemeClr val="tx1"/>
                </a:solidFill>
              </a:rPr>
              <a:t>java.lang.StringBuffer.charAt</a:t>
            </a:r>
            <a:r>
              <a:rPr lang="en-US" sz="1000" dirty="0" smtClean="0">
                <a:solidFill>
                  <a:schemeClr val="tx1"/>
                </a:solidFill>
              </a:rPr>
              <a:t>(I)C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8627,//String</a:t>
            </a:r>
            <a:r>
              <a:rPr lang="en-US" sz="1000" dirty="0" smtClean="0">
                <a:solidFill>
                  <a:schemeClr val="tx1"/>
                </a:solidFill>
              </a:rPr>
              <a:t>: "true 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8637,//String</a:t>
            </a:r>
            <a:r>
              <a:rPr lang="en-US" sz="1000" dirty="0" smtClean="0">
                <a:solidFill>
                  <a:schemeClr val="tx1"/>
                </a:solidFill>
              </a:rPr>
              <a:t>: "false "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3"/>
            <a:endCxn id="8" idx="1"/>
          </p:cNvCxnSpPr>
          <p:nvPr/>
        </p:nvCxnSpPr>
        <p:spPr>
          <a:xfrm flipV="1">
            <a:off x="2590800" y="1905000"/>
            <a:ext cx="1219200" cy="228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2590800" y="2667000"/>
            <a:ext cx="1219200" cy="3429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0" idx="1"/>
          </p:cNvCxnSpPr>
          <p:nvPr/>
        </p:nvCxnSpPr>
        <p:spPr>
          <a:xfrm>
            <a:off x="2590800" y="3276600"/>
            <a:ext cx="1219200" cy="685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1" idx="1"/>
          </p:cNvCxnSpPr>
          <p:nvPr/>
        </p:nvCxnSpPr>
        <p:spPr>
          <a:xfrm>
            <a:off x="2590800" y="3886200"/>
            <a:ext cx="3581400" cy="609600"/>
          </a:xfrm>
          <a:prstGeom prst="bentConnector3">
            <a:avLst>
              <a:gd name="adj1" fmla="val 1300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Store Immediate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066800"/>
          </a:xfrm>
        </p:spPr>
        <p:txBody>
          <a:bodyPr>
            <a:normAutofit/>
          </a:bodyPr>
          <a:lstStyle/>
          <a:p>
            <a:r>
              <a:rPr lang="en-NZ" sz="1600" dirty="0" smtClean="0"/>
              <a:t>The value to be stored is provided as immediate operand.  The memory address is in the register. 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7000" y="3048000"/>
            <a:ext cx="17526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Strind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Rdrf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ldrzt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Ldt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ldrxt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Wrdm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dirty="0" err="1" smtClean="0"/>
              <a:t>nop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smtClean="0"/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nxt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048000"/>
            <a:ext cx="18288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Strimm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opd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Rdrf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Strzt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Ldt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ldctrlopdt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Wrdm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dirty="0" err="1" smtClean="0"/>
              <a:t>nop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smtClean="0"/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nxt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3048000"/>
            <a:ext cx="17526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Strdir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dirty="0" err="1" smtClean="0"/>
              <a:t>Nop</a:t>
            </a:r>
            <a:r>
              <a:rPr lang="en-NZ" sz="1600" dirty="0" smtClean="0"/>
              <a:t> </a:t>
            </a:r>
            <a:r>
              <a:rPr lang="en-NZ" sz="1600" dirty="0" err="1" smtClean="0"/>
              <a:t>opd</a:t>
            </a:r>
            <a:endParaRPr kumimoji="0" lang="en-N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Rdrf</a:t>
            </a:r>
            <a:endParaRPr lang="en-NZ" sz="1600" baseline="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NZ" sz="1600" dirty="0" err="1" smtClean="0"/>
              <a:t>ldctrlopdt</a:t>
            </a:r>
            <a:endParaRPr lang="en-NZ" sz="16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NZ" sz="1600" dirty="0" err="1" smtClean="0"/>
              <a:t>Ldt</a:t>
            </a:r>
            <a:endParaRPr lang="en-NZ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ldrxt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ldt</a:t>
            </a:r>
            <a:endParaRPr kumimoji="0" lang="en-NZ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err="1" smtClean="0"/>
              <a:t>Wrdm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dirty="0" err="1" smtClean="0"/>
              <a:t>nop</a:t>
            </a:r>
            <a:endParaRPr lang="en-NZ" sz="16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1600" baseline="0" dirty="0" smtClean="0"/>
              <a:t>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nxt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5240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Configure FPGA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25908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Start microcode execution from address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36576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Load Java Application from flash or 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" y="47244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Invoke </a:t>
            </a:r>
            <a:r>
              <a:rPr lang="en-NZ" sz="1400" dirty="0" err="1" smtClean="0">
                <a:solidFill>
                  <a:schemeClr val="tx1"/>
                </a:solidFill>
              </a:rPr>
              <a:t>startup.boot</a:t>
            </a:r>
            <a:r>
              <a:rPr lang="en-NZ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1" y="5638800"/>
            <a:ext cx="4408579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1100" dirty="0" smtClean="0"/>
              <a:t>1. Send a greeting message to </a:t>
            </a:r>
            <a:r>
              <a:rPr lang="en-NZ" sz="1100" dirty="0" err="1" smtClean="0"/>
              <a:t>stdout</a:t>
            </a:r>
            <a:endParaRPr lang="en-NZ" sz="1100" dirty="0" smtClean="0"/>
          </a:p>
          <a:p>
            <a:r>
              <a:rPr lang="en-NZ" sz="1100" dirty="0" smtClean="0"/>
              <a:t>2. Detect the size of the main memory</a:t>
            </a:r>
          </a:p>
          <a:p>
            <a:r>
              <a:rPr lang="en-NZ" sz="1100" dirty="0" smtClean="0"/>
              <a:t>3. Initialize the data structures for the garbage collector</a:t>
            </a:r>
          </a:p>
          <a:p>
            <a:r>
              <a:rPr lang="en-US" sz="1100" dirty="0" smtClean="0"/>
              <a:t>4. Initialize </a:t>
            </a:r>
            <a:r>
              <a:rPr lang="en-US" sz="1100" dirty="0" err="1" smtClean="0"/>
              <a:t>java.lang.System</a:t>
            </a:r>
            <a:endParaRPr lang="en-US" sz="1100" dirty="0" smtClean="0"/>
          </a:p>
          <a:p>
            <a:r>
              <a:rPr lang="en-NZ" sz="1100" dirty="0" smtClean="0"/>
              <a:t>5. Print out JOP’s version number, detected clock speed, and memory size</a:t>
            </a:r>
          </a:p>
          <a:p>
            <a:r>
              <a:rPr lang="en-NZ" sz="1100" dirty="0" smtClean="0"/>
              <a:t>6. Invoke the static class </a:t>
            </a:r>
            <a:r>
              <a:rPr lang="en-NZ" sz="1100" dirty="0" err="1" smtClean="0"/>
              <a:t>initializers</a:t>
            </a:r>
            <a:r>
              <a:rPr lang="en-NZ" sz="1100" dirty="0" smtClean="0"/>
              <a:t> in a predefined order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886200" y="15240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Store address of main &amp; Invoke 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86200" y="26670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Initialize control memory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86200" y="38100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start fetching from instruction from control memory store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05600" y="38100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Execute control code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05600" y="54864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Calculate address to be invoked, push it on stack and shift control to 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5486400"/>
            <a:ext cx="22860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 smtClean="0">
                <a:solidFill>
                  <a:schemeClr val="tx1"/>
                </a:solidFill>
              </a:rPr>
              <a:t>Inovke</a:t>
            </a:r>
            <a:r>
              <a:rPr lang="en-NZ" sz="1400" dirty="0" smtClean="0">
                <a:solidFill>
                  <a:schemeClr val="tx1"/>
                </a:solidFill>
              </a:rPr>
              <a:t> method &amp; return when finished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4"/>
            <a:endCxn id="5" idx="0"/>
          </p:cNvCxnSpPr>
          <p:nvPr/>
        </p:nvCxnSpPr>
        <p:spPr>
          <a:xfrm rot="5400000">
            <a:off x="1485900" y="24765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6" idx="0"/>
          </p:cNvCxnSpPr>
          <p:nvPr/>
        </p:nvCxnSpPr>
        <p:spPr>
          <a:xfrm rot="5400000">
            <a:off x="1485900" y="35433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7" idx="0"/>
          </p:cNvCxnSpPr>
          <p:nvPr/>
        </p:nvCxnSpPr>
        <p:spPr>
          <a:xfrm rot="5400000">
            <a:off x="1485900" y="46101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4"/>
            <a:endCxn id="16" idx="0"/>
          </p:cNvCxnSpPr>
          <p:nvPr/>
        </p:nvCxnSpPr>
        <p:spPr>
          <a:xfrm rot="5400000">
            <a:off x="4876800" y="25146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4"/>
            <a:endCxn id="17" idx="0"/>
          </p:cNvCxnSpPr>
          <p:nvPr/>
        </p:nvCxnSpPr>
        <p:spPr>
          <a:xfrm rot="5400000">
            <a:off x="4876800" y="36576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4"/>
            <a:endCxn id="19" idx="0"/>
          </p:cNvCxnSpPr>
          <p:nvPr/>
        </p:nvCxnSpPr>
        <p:spPr>
          <a:xfrm rot="5400000">
            <a:off x="7429500" y="50673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0" idx="6"/>
          </p:cNvCxnSpPr>
          <p:nvPr/>
        </p:nvCxnSpPr>
        <p:spPr>
          <a:xfrm rot="10800000">
            <a:off x="6172200" y="59055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18" idx="2"/>
          </p:cNvCxnSpPr>
          <p:nvPr/>
        </p:nvCxnSpPr>
        <p:spPr>
          <a:xfrm>
            <a:off x="6172200" y="42291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17" idx="4"/>
          </p:cNvCxnSpPr>
          <p:nvPr/>
        </p:nvCxnSpPr>
        <p:spPr>
          <a:xfrm rot="5400000" flipH="1" flipV="1">
            <a:off x="4610100" y="50673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2"/>
          </p:cNvCxnSpPr>
          <p:nvPr/>
        </p:nvCxnSpPr>
        <p:spPr>
          <a:xfrm flipV="1">
            <a:off x="2743200" y="1943100"/>
            <a:ext cx="1143000" cy="3200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8843" y="463057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Store next pc of main in a register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6229" y="6321623"/>
            <a:ext cx="2055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Store next pc of control in a register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Datacall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694795"/>
            <a:ext cx="18878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jopsys_datacall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ldmainptrt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r>
              <a:rPr lang="en-US" sz="1400" dirty="0" smtClean="0"/>
              <a:t> </a:t>
            </a:r>
            <a:r>
              <a:rPr lang="en-US" sz="1400" dirty="0" err="1" smtClean="0"/>
              <a:t>opd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ldctrlopdt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/>
              <a:t>dup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/>
              <a:t>add 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/>
              <a:t>sub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ldjpc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stctrlpc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ldmaint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ldt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stjpc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/>
              <a:t>toggle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nop</a:t>
            </a:r>
            <a:r>
              <a:rPr lang="en-US" sz="1400" dirty="0" smtClean="0"/>
              <a:t> </a:t>
            </a:r>
            <a:r>
              <a:rPr lang="en-US" sz="1400" dirty="0" err="1" smtClean="0"/>
              <a:t>nxt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00400" y="1371600"/>
            <a:ext cx="2286000" cy="5105400"/>
            <a:chOff x="381000" y="838200"/>
            <a:chExt cx="2286000" cy="6172200"/>
          </a:xfrm>
        </p:grpSpPr>
        <p:sp>
          <p:nvSpPr>
            <p:cNvPr id="6" name="Oval 5"/>
            <p:cNvSpPr/>
            <p:nvPr/>
          </p:nvSpPr>
          <p:spPr>
            <a:xfrm>
              <a:off x="381000" y="838200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err="1" smtClean="0">
                  <a:solidFill>
                    <a:schemeClr val="tx1"/>
                  </a:solidFill>
                </a:rPr>
                <a:t>Ldpointer</a:t>
              </a:r>
              <a:r>
                <a:rPr lang="en-NZ" sz="1400" dirty="0" smtClean="0">
                  <a:solidFill>
                    <a:schemeClr val="tx1"/>
                  </a:solidFill>
                </a:rPr>
                <a:t> to main to TOS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4"/>
            </p:cNvCxnSpPr>
            <p:nvPr/>
          </p:nvCxnSpPr>
          <p:spPr>
            <a:xfrm rot="5400000">
              <a:off x="1409700" y="1790700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81000" y="1905000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>
                  <a:solidFill>
                    <a:schemeClr val="tx1"/>
                  </a:solidFill>
                </a:rPr>
                <a:t>Load </a:t>
              </a:r>
              <a:r>
                <a:rPr lang="en-NZ" sz="1400" dirty="0" err="1" smtClean="0">
                  <a:solidFill>
                    <a:schemeClr val="tx1"/>
                  </a:solidFill>
                </a:rPr>
                <a:t>methodcall</a:t>
              </a:r>
              <a:r>
                <a:rPr lang="en-NZ" sz="1400" dirty="0" smtClean="0">
                  <a:solidFill>
                    <a:schemeClr val="tx1"/>
                  </a:solidFill>
                </a:rPr>
                <a:t> # to TOS and </a:t>
              </a:r>
              <a:r>
                <a:rPr lang="en-NZ" sz="1400" dirty="0" err="1" smtClean="0">
                  <a:solidFill>
                    <a:schemeClr val="tx1"/>
                  </a:solidFill>
                </a:rPr>
                <a:t>Dulicate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>
            <a:xfrm rot="5400000">
              <a:off x="1409700" y="2857500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" y="2971800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>
                  <a:solidFill>
                    <a:schemeClr val="tx1"/>
                  </a:solidFill>
                </a:rPr>
                <a:t>Compute method address to be invoked (sub)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4"/>
            </p:cNvCxnSpPr>
            <p:nvPr/>
          </p:nvCxnSpPr>
          <p:spPr>
            <a:xfrm rot="5400000">
              <a:off x="1409700" y="3924300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81000" y="4037806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>
                  <a:solidFill>
                    <a:schemeClr val="tx1"/>
                  </a:solidFill>
                </a:rPr>
                <a:t>Store </a:t>
              </a:r>
              <a:r>
                <a:rPr lang="en-NZ" sz="1400" dirty="0" err="1" smtClean="0">
                  <a:solidFill>
                    <a:schemeClr val="tx1"/>
                  </a:solidFill>
                </a:rPr>
                <a:t>nxt</a:t>
              </a:r>
              <a:r>
                <a:rPr lang="en-NZ" sz="1400" dirty="0" smtClean="0">
                  <a:solidFill>
                    <a:schemeClr val="tx1"/>
                  </a:solidFill>
                </a:rPr>
                <a:t> pc of control in </a:t>
              </a:r>
              <a:r>
                <a:rPr lang="en-NZ" sz="1400" dirty="0" err="1" smtClean="0">
                  <a:solidFill>
                    <a:schemeClr val="tx1"/>
                  </a:solidFill>
                </a:rPr>
                <a:t>regsiter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>
            <a:xfrm rot="5400000">
              <a:off x="1409700" y="4990306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1000" y="5104606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>
                  <a:solidFill>
                    <a:schemeClr val="tx1"/>
                  </a:solidFill>
                </a:rPr>
                <a:t>load execution </a:t>
              </a:r>
              <a:r>
                <a:rPr lang="en-NZ" sz="1400" dirty="0" err="1" smtClean="0">
                  <a:solidFill>
                    <a:schemeClr val="tx1"/>
                  </a:solidFill>
                </a:rPr>
                <a:t>addr</a:t>
              </a:r>
              <a:r>
                <a:rPr lang="en-NZ" sz="1400" dirty="0" smtClean="0">
                  <a:solidFill>
                    <a:schemeClr val="tx1"/>
                  </a:solidFill>
                </a:rPr>
                <a:t> of main in PC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>
            <a:xfrm rot="5400000">
              <a:off x="1409700" y="6057106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1000" y="6172200"/>
              <a:ext cx="22860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>
                  <a:solidFill>
                    <a:schemeClr val="tx1"/>
                  </a:solidFill>
                </a:rPr>
                <a:t>Shift control to main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11227</TotalTime>
  <Words>1352</Words>
  <Application>Microsoft Office PowerPoint</Application>
  <PresentationFormat>On-screen Show (4:3)</PresentationFormat>
  <Paragraphs>294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Downloading Application</vt:lpstr>
      <vt:lpstr>Configuring FPGA</vt:lpstr>
      <vt:lpstr>Static fields</vt:lpstr>
      <vt:lpstr>Slide 5</vt:lpstr>
      <vt:lpstr>Class structure</vt:lpstr>
      <vt:lpstr>Store Immediate Instruction</vt:lpstr>
      <vt:lpstr>Program flow</vt:lpstr>
      <vt:lpstr>Datacall</vt:lpstr>
      <vt:lpstr>Application Classes</vt:lpstr>
      <vt:lpstr>Ldr Instruction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ECE User</cp:lastModifiedBy>
  <cp:revision>1109</cp:revision>
  <dcterms:created xsi:type="dcterms:W3CDTF">2006-08-16T00:00:00Z</dcterms:created>
  <dcterms:modified xsi:type="dcterms:W3CDTF">2011-06-27T00:36:27Z</dcterms:modified>
</cp:coreProperties>
</file>