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 id="271" r:id="rId14"/>
    <p:sldId id="272" r:id="rId15"/>
    <p:sldId id="273" r:id="rId16"/>
    <p:sldId id="274" r:id="rId17"/>
    <p:sldId id="277" r:id="rId18"/>
    <p:sldId id="276" r:id="rId19"/>
    <p:sldId id="275" r:id="rId20"/>
    <p:sldId id="278" r:id="rId21"/>
    <p:sldId id="279" r:id="rId22"/>
    <p:sldId id="280" r:id="rId23"/>
    <p:sldId id="281" r:id="rId24"/>
    <p:sldId id="282" r:id="rId25"/>
    <p:sldId id="283" r:id="rId26"/>
    <p:sldId id="284" r:id="rId27"/>
    <p:sldId id="285" r:id="rId28"/>
    <p:sldId id="286" r:id="rId29"/>
    <p:sldId id="288" r:id="rId30"/>
    <p:sldId id="289" r:id="rId31"/>
    <p:sldId id="290" r:id="rId32"/>
    <p:sldId id="291" r:id="rId33"/>
    <p:sldId id="287" r:id="rId34"/>
    <p:sldId id="292" r:id="rId35"/>
    <p:sldId id="293" r:id="rId36"/>
    <p:sldId id="294" r:id="rId37"/>
    <p:sldId id="295" r:id="rId38"/>
    <p:sldId id="296" r:id="rId39"/>
    <p:sldId id="297" r:id="rId40"/>
    <p:sldId id="298" r:id="rId41"/>
    <p:sldId id="299" r:id="rId42"/>
    <p:sldId id="302" r:id="rId43"/>
    <p:sldId id="303" r:id="rId44"/>
    <p:sldId id="305" r:id="rId45"/>
    <p:sldId id="300" r:id="rId46"/>
    <p:sldId id="306" r:id="rId47"/>
    <p:sldId id="307" r:id="rId48"/>
    <p:sldId id="308" r:id="rId49"/>
    <p:sldId id="309" r:id="rId50"/>
    <p:sldId id="301" r:id="rId51"/>
    <p:sldId id="310" r:id="rId52"/>
    <p:sldId id="311" r:id="rId53"/>
    <p:sldId id="312" r:id="rId54"/>
    <p:sldId id="313" r:id="rId55"/>
    <p:sldId id="314" r:id="rId56"/>
    <p:sldId id="315" r:id="rId57"/>
    <p:sldId id="316" r:id="rId58"/>
    <p:sldId id="317" r:id="rId59"/>
    <p:sldId id="318" r:id="rId60"/>
    <p:sldId id="319" r:id="rId61"/>
    <p:sldId id="321" r:id="rId62"/>
    <p:sldId id="322" r:id="rId63"/>
    <p:sldId id="320"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358423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245108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3874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1515621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6047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288296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195292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286987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345535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ED9A0-ABD2-4444-A7B2-947AFA20D141}"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288072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ED9A0-ABD2-4444-A7B2-947AFA20D141}"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143675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ED9A0-ABD2-4444-A7B2-947AFA20D141}" type="datetimeFigureOut">
              <a:rPr lang="en-IN" smtClean="0"/>
              <a:t>10-12-2024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325396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ED9A0-ABD2-4444-A7B2-947AFA20D141}"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9844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ED9A0-ABD2-4444-A7B2-947AFA20D141}" type="datetimeFigureOut">
              <a:rPr lang="en-IN" smtClean="0"/>
              <a:t>10-12-2024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311187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ED9A0-ABD2-4444-A7B2-947AFA20D141}"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409270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9ED9A0-ABD2-4444-A7B2-947AFA20D141}"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6D345-EDBC-4BD9-92FE-75E6648BD2DD}" type="slidenum">
              <a:rPr lang="en-IN" smtClean="0"/>
              <a:t>‹#›</a:t>
            </a:fld>
            <a:endParaRPr lang="en-IN"/>
          </a:p>
        </p:txBody>
      </p:sp>
    </p:spTree>
    <p:extLst>
      <p:ext uri="{BB962C8B-B14F-4D97-AF65-F5344CB8AC3E}">
        <p14:creationId xmlns:p14="http://schemas.microsoft.com/office/powerpoint/2010/main" val="258386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9ED9A0-ABD2-4444-A7B2-947AFA20D141}" type="datetimeFigureOut">
              <a:rPr lang="en-IN" smtClean="0"/>
              <a:t>10-12-2024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36D345-EDBC-4BD9-92FE-75E6648BD2DD}" type="slidenum">
              <a:rPr lang="en-IN" smtClean="0"/>
              <a:t>‹#›</a:t>
            </a:fld>
            <a:endParaRPr lang="en-IN"/>
          </a:p>
        </p:txBody>
      </p:sp>
    </p:spTree>
    <p:extLst>
      <p:ext uri="{BB962C8B-B14F-4D97-AF65-F5344CB8AC3E}">
        <p14:creationId xmlns:p14="http://schemas.microsoft.com/office/powerpoint/2010/main" val="353419050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jpeg"/></Relationships>
</file>

<file path=ppt/slides/_rels/slide3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ow a Car's Braking System Works, its Components and Principles">
            <a:extLst>
              <a:ext uri="{FF2B5EF4-FFF2-40B4-BE49-F238E27FC236}">
                <a16:creationId xmlns:a16="http://schemas.microsoft.com/office/drawing/2014/main" id="{9EC930D6-D0CD-15D8-A01D-F7C06688D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59" r="5958" b="-1"/>
          <a:stretch/>
        </p:blipFill>
        <p:spPr bwMode="auto">
          <a:xfrm>
            <a:off x="4935326" y="1089591"/>
            <a:ext cx="5654886" cy="4261898"/>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DD883B-4EED-372E-461D-5B527CC957EC}"/>
              </a:ext>
            </a:extLst>
          </p:cNvPr>
          <p:cNvSpPr txBox="1"/>
          <p:nvPr/>
        </p:nvSpPr>
        <p:spPr>
          <a:xfrm>
            <a:off x="775686" y="1157063"/>
            <a:ext cx="3851122" cy="4389298"/>
          </a:xfrm>
          <a:prstGeom prst="rect">
            <a:avLst/>
          </a:prstGeom>
        </p:spPr>
        <p:txBody>
          <a:bodyPr vert="horz" lIns="91440" tIns="45720" rIns="91440" bIns="45720" rtlCol="0">
            <a:normAutofit/>
          </a:bodyPr>
          <a:lstStyle/>
          <a:p>
            <a:pPr indent="-228600">
              <a:lnSpc>
                <a:spcPct val="90000"/>
              </a:lnSpc>
              <a:spcBef>
                <a:spcPts val="1000"/>
              </a:spcBef>
              <a:buClr>
                <a:schemeClr val="accent1"/>
              </a:buClr>
              <a:buSzPct val="80000"/>
              <a:buFont typeface="Wingdings 3" charset="2"/>
              <a:buChar char=""/>
            </a:pPr>
            <a:r>
              <a:rPr lang="en-US" sz="2400" b="1" i="0" dirty="0">
                <a:solidFill>
                  <a:schemeClr val="tx1">
                    <a:lumMod val="75000"/>
                    <a:lumOff val="25000"/>
                  </a:schemeClr>
                </a:solidFill>
                <a:effectLst/>
              </a:rPr>
              <a:t>Parts of the Braking System</a:t>
            </a:r>
          </a:p>
          <a:p>
            <a:pPr indent="-228600">
              <a:lnSpc>
                <a:spcPct val="90000"/>
              </a:lnSpc>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ABS Control Module. ...</a:t>
            </a: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Brake Booster. ...</a:t>
            </a: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Disc Brakes. ...</a:t>
            </a: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Drum Brakes. ...</a:t>
            </a: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Emergency Brake. ...</a:t>
            </a: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Master Cylinder. ...</a:t>
            </a: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Brake Pedal. ...</a:t>
            </a:r>
          </a:p>
          <a:p>
            <a:pPr indent="-228600">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Wheel Speed Sensors.</a:t>
            </a:r>
          </a:p>
          <a:p>
            <a:pPr indent="-22860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indent="-22860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indent="-22860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58605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C3558-7266-84E0-1E25-6B71DC709A1D}"/>
              </a:ext>
            </a:extLst>
          </p:cNvPr>
          <p:cNvSpPr txBox="1"/>
          <p:nvPr/>
        </p:nvSpPr>
        <p:spPr>
          <a:xfrm>
            <a:off x="856211" y="1388933"/>
            <a:ext cx="5220430"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3200" dirty="0">
                <a:solidFill>
                  <a:schemeClr val="tx1">
                    <a:lumMod val="75000"/>
                    <a:lumOff val="25000"/>
                  </a:schemeClr>
                </a:solidFill>
              </a:rPr>
              <a:t>Car repair parts_Tyres</a:t>
            </a:r>
          </a:p>
          <a:p>
            <a:pPr>
              <a:spcBef>
                <a:spcPts val="1000"/>
              </a:spcBef>
              <a:buClr>
                <a:schemeClr val="accent1"/>
              </a:buClr>
              <a:buSzPct val="80000"/>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INNER LINER.</a:t>
            </a: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CASING. ...</a:t>
            </a: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BELTS. ...</a:t>
            </a: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OVERLAY. ..</a:t>
            </a: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TREAD. ..</a:t>
            </a: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SIDEWALL.</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1026" name="Picture 2" descr="Car Tyre Images - Free Download on Freepik">
            <a:extLst>
              <a:ext uri="{FF2B5EF4-FFF2-40B4-BE49-F238E27FC236}">
                <a16:creationId xmlns:a16="http://schemas.microsoft.com/office/drawing/2014/main" id="{CBE20DEB-40F4-EE6D-F6A4-294E242F0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97" r="28434" b="-1"/>
          <a:stretch/>
        </p:blipFill>
        <p:spPr bwMode="auto">
          <a:xfrm>
            <a:off x="6821988" y="1423526"/>
            <a:ext cx="481037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3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1DC872-6F91-FC5F-EC0C-6B14D9BCB5D8}"/>
              </a:ext>
            </a:extLst>
          </p:cNvPr>
          <p:cNvSpPr txBox="1"/>
          <p:nvPr/>
        </p:nvSpPr>
        <p:spPr>
          <a:xfrm>
            <a:off x="679210" y="1741026"/>
            <a:ext cx="5220430" cy="2844801"/>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3200" b="0" i="0" dirty="0">
                <a:solidFill>
                  <a:schemeClr val="tx1">
                    <a:lumMod val="75000"/>
                    <a:lumOff val="25000"/>
                  </a:schemeClr>
                </a:solidFill>
                <a:effectLst/>
              </a:rPr>
              <a:t>THE INNER LINER</a:t>
            </a:r>
          </a:p>
          <a:p>
            <a:pPr>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 innermost layer of a tire, made from a thin, air-tight rubber sheet, which is responsible for holding air within the tire and is the surface where a repair patch is applied during a puncture repair.</a:t>
            </a:r>
            <a:endParaRPr lang="en-US" b="0" i="0" dirty="0">
              <a:solidFill>
                <a:schemeClr val="tx1">
                  <a:lumMod val="75000"/>
                  <a:lumOff val="25000"/>
                </a:schemeClr>
              </a:solidFill>
              <a:effectLst/>
            </a:endParaRPr>
          </a:p>
        </p:txBody>
      </p:sp>
      <p:pic>
        <p:nvPicPr>
          <p:cNvPr id="2050" name="Picture 2" descr="Tyre Layers Royalty-Free Images, Stock Photos &amp; Pictures ...">
            <a:extLst>
              <a:ext uri="{FF2B5EF4-FFF2-40B4-BE49-F238E27FC236}">
                <a16:creationId xmlns:a16="http://schemas.microsoft.com/office/drawing/2014/main" id="{6DAA54AD-AF6D-184F-142E-008CD59FA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30" r="12616" b="2"/>
          <a:stretch/>
        </p:blipFill>
        <p:spPr bwMode="auto">
          <a:xfrm>
            <a:off x="6667864" y="1483585"/>
            <a:ext cx="5803952" cy="388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3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4" name="Isosceles Triangle 308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8" name="Isosceles Triangle 308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9" name="Isosceles Triangle 308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E86DD160-B4C7-4399-BEF4-F0F17377B875}"/>
              </a:ext>
            </a:extLst>
          </p:cNvPr>
          <p:cNvSpPr txBox="1"/>
          <p:nvPr/>
        </p:nvSpPr>
        <p:spPr>
          <a:xfrm>
            <a:off x="601757" y="1782334"/>
            <a:ext cx="5220430" cy="2531332"/>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3200" b="0" i="0" dirty="0">
                <a:solidFill>
                  <a:schemeClr val="tx1">
                    <a:lumMod val="75000"/>
                    <a:lumOff val="25000"/>
                  </a:schemeClr>
                </a:solidFill>
                <a:effectLst/>
              </a:rPr>
              <a:t>THE CASING</a:t>
            </a:r>
          </a:p>
          <a:p>
            <a:pPr>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A car tire's casing is </a:t>
            </a:r>
            <a:r>
              <a:rPr lang="en-US" dirty="0">
                <a:solidFill>
                  <a:schemeClr val="tx1">
                    <a:lumMod val="75000"/>
                    <a:lumOff val="25000"/>
                  </a:schemeClr>
                </a:solidFill>
              </a:rPr>
              <a:t>the part of the tire that contains the air that supports the vehicle's load</a:t>
            </a:r>
            <a:r>
              <a:rPr lang="en-US" b="0" i="0" dirty="0">
                <a:solidFill>
                  <a:schemeClr val="tx1">
                    <a:lumMod val="75000"/>
                    <a:lumOff val="25000"/>
                  </a:schemeClr>
                </a:solidFill>
                <a:effectLst/>
              </a:rPr>
              <a:t>.</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3074" name="Picture 2" descr="Page 4 | Tyre Casing Images - Free Download on Freepik">
            <a:extLst>
              <a:ext uri="{FF2B5EF4-FFF2-40B4-BE49-F238E27FC236}">
                <a16:creationId xmlns:a16="http://schemas.microsoft.com/office/drawing/2014/main" id="{5889A330-1309-02A1-DD23-B9DE3E49C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704" r="28884" b="-1"/>
          <a:stretch/>
        </p:blipFill>
        <p:spPr bwMode="auto">
          <a:xfrm>
            <a:off x="6370492" y="1648650"/>
            <a:ext cx="5351489" cy="380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9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Isosceles Triangle 103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0" name="Isosceles Triangle 103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Isosceles Triangle 104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C3FCDE07-2C0D-5AEA-3FC2-91B4F4568651}"/>
              </a:ext>
            </a:extLst>
          </p:cNvPr>
          <p:cNvSpPr txBox="1"/>
          <p:nvPr/>
        </p:nvSpPr>
        <p:spPr>
          <a:xfrm>
            <a:off x="703187" y="1343160"/>
            <a:ext cx="5220430"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BELTS</a:t>
            </a:r>
          </a:p>
          <a:p>
            <a:pPr>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Belts consist of rubber-coated layers made from materials such as rayon, steel, and fiberglass. Positioned within the tire's midsection, they crisscross at various angles, securely holding the tire plies in place</a:t>
            </a:r>
            <a:endParaRPr lang="en-US" dirty="0">
              <a:solidFill>
                <a:schemeClr val="tx1">
                  <a:lumMod val="75000"/>
                  <a:lumOff val="25000"/>
                </a:schemeClr>
              </a:solidFill>
            </a:endParaRPr>
          </a:p>
        </p:txBody>
      </p:sp>
      <p:pic>
        <p:nvPicPr>
          <p:cNvPr id="1026" name="Picture 2" descr="Car tire design - answer to a question | Rosava">
            <a:extLst>
              <a:ext uri="{FF2B5EF4-FFF2-40B4-BE49-F238E27FC236}">
                <a16:creationId xmlns:a16="http://schemas.microsoft.com/office/drawing/2014/main" id="{3181E460-1D3B-6BDF-3780-8E73B5645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345" r="33105" b="-3"/>
          <a:stretch/>
        </p:blipFill>
        <p:spPr bwMode="auto">
          <a:xfrm>
            <a:off x="6563987" y="1483585"/>
            <a:ext cx="4524927"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6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5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0" name="Isosceles Triangle 205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4" name="Isosceles Triangle 206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5" name="Isosceles Triangle 206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933CB909-ADF8-9E91-FCB7-01C0B542541A}"/>
              </a:ext>
            </a:extLst>
          </p:cNvPr>
          <p:cNvSpPr txBox="1"/>
          <p:nvPr/>
        </p:nvSpPr>
        <p:spPr>
          <a:xfrm>
            <a:off x="1349373" y="954018"/>
            <a:ext cx="5298170" cy="4213068"/>
          </a:xfrm>
          <a:prstGeom prst="rect">
            <a:avLst/>
          </a:prstGeom>
        </p:spPr>
        <p:txBody>
          <a:bodyPr vert="horz" lIns="91440" tIns="45720" rIns="91440" bIns="45720" rtlCol="0" anchor="b">
            <a:normAutofit fontScale="25000" lnSpcReduction="20000"/>
          </a:bodyPr>
          <a:lstStyle/>
          <a:p>
            <a:pPr algn="r">
              <a:spcBef>
                <a:spcPct val="0"/>
              </a:spcBef>
              <a:spcAft>
                <a:spcPts val="600"/>
              </a:spcAft>
            </a:pPr>
            <a:r>
              <a:rPr lang="en-US" sz="12800" b="0" i="0" kern="1200" dirty="0">
                <a:solidFill>
                  <a:schemeClr val="accent1"/>
                </a:solidFill>
                <a:effectLst/>
                <a:latin typeface="+mj-lt"/>
                <a:ea typeface="+mj-ea"/>
                <a:cs typeface="+mj-cs"/>
              </a:rPr>
              <a:t>THE OVERLAY</a:t>
            </a:r>
          </a:p>
          <a:p>
            <a:pPr algn="r">
              <a:spcBef>
                <a:spcPct val="0"/>
              </a:spcBef>
              <a:spcAft>
                <a:spcPts val="600"/>
              </a:spcAft>
            </a:pPr>
            <a:endParaRPr lang="en-US" sz="9800" b="0" i="0" kern="1200" dirty="0">
              <a:solidFill>
                <a:schemeClr val="accent1"/>
              </a:solidFill>
              <a:effectLst/>
              <a:latin typeface="+mj-lt"/>
              <a:ea typeface="+mj-ea"/>
              <a:cs typeface="+mj-cs"/>
            </a:endParaRPr>
          </a:p>
          <a:p>
            <a:pPr algn="l" fontAlgn="ctr">
              <a:spcAft>
                <a:spcPts val="1500"/>
              </a:spcAft>
            </a:pPr>
            <a:r>
              <a:rPr lang="en-US" sz="9600" b="0" i="0" dirty="0">
                <a:solidFill>
                  <a:srgbClr val="001D35"/>
                </a:solidFill>
                <a:effectLst/>
                <a:latin typeface="Google Sans"/>
              </a:rPr>
              <a:t>A tire overlay is a layer applied to a tire to improve noise. It is typically applied as a single annular layer around the belt, with the ends of the layer overlapping to create a splice.</a:t>
            </a:r>
          </a:p>
          <a:p>
            <a:pPr algn="l" fontAlgn="ctr">
              <a:spcAft>
                <a:spcPts val="1500"/>
              </a:spcAft>
            </a:pPr>
            <a:r>
              <a:rPr lang="en-US" sz="9600" b="0" i="0" dirty="0">
                <a:solidFill>
                  <a:srgbClr val="001D35"/>
                </a:solidFill>
                <a:effectLst/>
                <a:latin typeface="Google Sans"/>
              </a:rPr>
              <a:t> However, the slippage at the overlap can cause distortion in the underlying belts. </a:t>
            </a:r>
          </a:p>
          <a:p>
            <a:br>
              <a:rPr lang="en-US" sz="5400" b="0" i="0" dirty="0">
                <a:solidFill>
                  <a:srgbClr val="001D35"/>
                </a:solidFill>
                <a:effectLst/>
                <a:latin typeface="Google Sans"/>
              </a:rPr>
            </a:br>
            <a:endParaRPr lang="en-US" sz="5400" b="0" i="0" kern="1200" dirty="0">
              <a:solidFill>
                <a:schemeClr val="accent1"/>
              </a:solidFill>
              <a:effectLst/>
              <a:latin typeface="+mj-lt"/>
              <a:ea typeface="+mj-ea"/>
              <a:cs typeface="+mj-cs"/>
            </a:endParaRPr>
          </a:p>
          <a:p>
            <a:pPr algn="r">
              <a:spcBef>
                <a:spcPct val="0"/>
              </a:spcBef>
              <a:spcAft>
                <a:spcPts val="600"/>
              </a:spcAft>
            </a:pPr>
            <a:endParaRPr lang="en-US" sz="5400" b="0" i="0" kern="1200" dirty="0">
              <a:solidFill>
                <a:schemeClr val="accent1"/>
              </a:solidFill>
              <a:effectLst/>
              <a:latin typeface="+mj-lt"/>
              <a:ea typeface="+mj-ea"/>
              <a:cs typeface="+mj-cs"/>
            </a:endParaRPr>
          </a:p>
          <a:p>
            <a:pPr algn="r">
              <a:spcBef>
                <a:spcPct val="0"/>
              </a:spcBef>
              <a:spcAft>
                <a:spcPts val="600"/>
              </a:spcAft>
            </a:pPr>
            <a:endParaRPr lang="en-US" sz="5400" kern="1200" dirty="0">
              <a:solidFill>
                <a:schemeClr val="accent1"/>
              </a:solidFill>
              <a:latin typeface="+mj-lt"/>
              <a:ea typeface="+mj-ea"/>
              <a:cs typeface="+mj-cs"/>
            </a:endParaRPr>
          </a:p>
        </p:txBody>
      </p:sp>
      <p:pic>
        <p:nvPicPr>
          <p:cNvPr id="2050" name="Picture 2" descr="Tire Track Overlay Stock Photos - Free &amp; Royalty-Free Stock ...">
            <a:extLst>
              <a:ext uri="{FF2B5EF4-FFF2-40B4-BE49-F238E27FC236}">
                <a16:creationId xmlns:a16="http://schemas.microsoft.com/office/drawing/2014/main" id="{EC7723A9-C584-4F48-2150-0BA962E3E6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9316" y="1304052"/>
            <a:ext cx="3924461" cy="328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0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4" name="Isosceles Triangle 308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8" name="Isosceles Triangle 308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9" name="Isosceles Triangle 308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800BDC37-B4B8-851D-201D-DB53FB042DA3}"/>
              </a:ext>
            </a:extLst>
          </p:cNvPr>
          <p:cNvSpPr txBox="1"/>
          <p:nvPr/>
        </p:nvSpPr>
        <p:spPr>
          <a:xfrm>
            <a:off x="681163" y="1251730"/>
            <a:ext cx="5220430" cy="3176587"/>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TREAD</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fontAlgn="ctr">
              <a:spcBef>
                <a:spcPts val="1000"/>
              </a:spcBef>
              <a:buClr>
                <a:schemeClr val="accent1"/>
              </a:buClr>
              <a:buSzPct val="80000"/>
              <a:buFont typeface="Wingdings 3" charset="2"/>
              <a:buChar char=""/>
            </a:pPr>
            <a:r>
              <a:rPr lang="en-US" b="0" i="0" dirty="0">
                <a:solidFill>
                  <a:schemeClr val="tx1">
                    <a:lumMod val="75000"/>
                    <a:lumOff val="25000"/>
                  </a:schemeClr>
                </a:solidFill>
                <a:effectLst/>
              </a:rPr>
              <a:t>A car's tire tread is the part of the tire that touches the road and affects the vehicle's handling and grip. </a:t>
            </a:r>
          </a:p>
          <a:p>
            <a:pPr fontAlgn="ct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tread pattern is designed to improve the vehicle's performance for specific driving conditions. </a:t>
            </a:r>
            <a:br>
              <a:rPr lang="en-US" b="0" i="0" dirty="0">
                <a:solidFill>
                  <a:schemeClr val="tx1">
                    <a:lumMod val="75000"/>
                    <a:lumOff val="25000"/>
                  </a:schemeClr>
                </a:solidFill>
                <a:effectLst/>
              </a:rPr>
            </a:br>
            <a:endParaRPr lang="en-US" dirty="0">
              <a:solidFill>
                <a:schemeClr val="tx1">
                  <a:lumMod val="75000"/>
                  <a:lumOff val="25000"/>
                </a:schemeClr>
              </a:solidFill>
            </a:endParaRPr>
          </a:p>
        </p:txBody>
      </p:sp>
      <p:pic>
        <p:nvPicPr>
          <p:cNvPr id="3074" name="Picture 2" descr="Tire tread - Wikipedia">
            <a:extLst>
              <a:ext uri="{FF2B5EF4-FFF2-40B4-BE49-F238E27FC236}">
                <a16:creationId xmlns:a16="http://schemas.microsoft.com/office/drawing/2014/main" id="{2A4B8F36-1F6F-F7DD-5CAB-CBF6B4180D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7279" y="1588202"/>
            <a:ext cx="4763558" cy="284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26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4" name="Straight Connector 410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8" name="Isosceles Triangle 410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2" name="Isosceles Triangle 411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3" name="Isosceles Triangle 411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15E71BCF-2B61-0735-1B76-C2CBD87AC1A3}"/>
              </a:ext>
            </a:extLst>
          </p:cNvPr>
          <p:cNvSpPr txBox="1"/>
          <p:nvPr/>
        </p:nvSpPr>
        <p:spPr>
          <a:xfrm>
            <a:off x="765631" y="1107613"/>
            <a:ext cx="4430483" cy="3880773"/>
          </a:xfrm>
          <a:prstGeom prst="rect">
            <a:avLst/>
          </a:prstGeom>
        </p:spPr>
        <p:txBody>
          <a:bodyPr vert="horz" lIns="91440" tIns="45720" rIns="91440" bIns="45720" rtlCol="0">
            <a:normAutofit lnSpcReduction="10000"/>
          </a:bodyPr>
          <a:lstStyle/>
          <a:p>
            <a:pPr>
              <a:spcBef>
                <a:spcPts val="1000"/>
              </a:spcBef>
              <a:buClr>
                <a:schemeClr val="accent1"/>
              </a:buClr>
              <a:buSzPct val="80000"/>
              <a:buFont typeface="Wingdings 3" charset="2"/>
              <a:buChar char=""/>
            </a:pPr>
            <a:r>
              <a:rPr lang="en-US" sz="3200" b="0" i="0" dirty="0">
                <a:solidFill>
                  <a:schemeClr val="tx1">
                    <a:lumMod val="75000"/>
                    <a:lumOff val="25000"/>
                  </a:schemeClr>
                </a:solidFill>
                <a:effectLst/>
              </a:rPr>
              <a:t>THE SIDEWALL</a:t>
            </a:r>
          </a:p>
          <a:p>
            <a:pPr>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spcBef>
                <a:spcPts val="1000"/>
              </a:spcBef>
              <a:buClr>
                <a:schemeClr val="accent1"/>
              </a:buClr>
              <a:buSzPct val="80000"/>
              <a:buFont typeface="Wingdings 3" charset="2"/>
              <a:buChar char=""/>
            </a:pPr>
            <a:r>
              <a:rPr lang="en-US" sz="2400" b="0" i="0" dirty="0">
                <a:solidFill>
                  <a:schemeClr val="tx1">
                    <a:lumMod val="75000"/>
                    <a:lumOff val="25000"/>
                  </a:schemeClr>
                </a:solidFill>
                <a:effectLst/>
              </a:rPr>
              <a:t>The Sidewall is the "smooth", vertical area on the side of the tire between the edge of the tread and the bead of the tire, which does not include any area where tread grooves are still visible.</a:t>
            </a:r>
            <a:br>
              <a:rPr lang="en-US" sz="2400" b="0" i="0" dirty="0">
                <a:solidFill>
                  <a:schemeClr val="tx1">
                    <a:lumMod val="75000"/>
                    <a:lumOff val="25000"/>
                  </a:schemeClr>
                </a:solidFill>
                <a:effectLst/>
              </a:rPr>
            </a:br>
            <a:endParaRPr lang="en-US" sz="2400" b="0" i="0" dirty="0">
              <a:solidFill>
                <a:schemeClr val="tx1">
                  <a:lumMod val="75000"/>
                  <a:lumOff val="25000"/>
                </a:schemeClr>
              </a:solidFill>
              <a:effectLst/>
            </a:endParaRPr>
          </a:p>
        </p:txBody>
      </p:sp>
      <p:pic>
        <p:nvPicPr>
          <p:cNvPr id="4098" name="Picture 2" descr="Sidewall puncture in tubeless tyre ...">
            <a:extLst>
              <a:ext uri="{FF2B5EF4-FFF2-40B4-BE49-F238E27FC236}">
                <a16:creationId xmlns:a16="http://schemas.microsoft.com/office/drawing/2014/main" id="{CB6D963A-C7A9-BC36-3707-7E5C02595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4818" b="-1"/>
          <a:stretch/>
        </p:blipFill>
        <p:spPr bwMode="auto">
          <a:xfrm>
            <a:off x="5730146" y="1150550"/>
            <a:ext cx="5165410" cy="349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076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B164EC-A557-B20E-0FCC-E3FA46B602F2}"/>
            </a:ext>
          </a:extLst>
        </p:cNvPr>
        <p:cNvGrpSpPr/>
        <p:nvPr/>
      </p:nvGrpSpPr>
      <p:grpSpPr>
        <a:xfrm>
          <a:off x="0" y="0"/>
          <a:ext cx="0" cy="0"/>
          <a:chOff x="0" y="0"/>
          <a:chExt cx="0" cy="0"/>
        </a:xfrm>
      </p:grpSpPr>
      <p:grpSp>
        <p:nvGrpSpPr>
          <p:cNvPr id="1061" name="Group 106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4" name="Isosceles Triangle 106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8" name="Isosceles Triangle 106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9" name="Isosceles Triangle 106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718ED6CB-A187-AB16-E44E-6433DA3E7C8D}"/>
              </a:ext>
            </a:extLst>
          </p:cNvPr>
          <p:cNvSpPr txBox="1"/>
          <p:nvPr/>
        </p:nvSpPr>
        <p:spPr>
          <a:xfrm>
            <a:off x="677334" y="2160589"/>
            <a:ext cx="5220430" cy="3880773"/>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SzPct val="80000"/>
              <a:buFont typeface="Wingdings 3" charset="2"/>
              <a:buChar char=""/>
            </a:pPr>
            <a:r>
              <a:rPr lang="en-US" sz="3200" dirty="0">
                <a:solidFill>
                  <a:schemeClr val="tx1">
                    <a:lumMod val="75000"/>
                    <a:lumOff val="25000"/>
                  </a:schemeClr>
                </a:solidFill>
              </a:rPr>
              <a:t>Transmission</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rPr>
              <a:t>Clutch Pedal</a:t>
            </a: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Clutch Disc</a:t>
            </a:r>
            <a:endParaRPr lang="en-US" sz="1400" b="1"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Flywheel</a:t>
            </a:r>
            <a:endParaRPr lang="en-US" sz="1400" b="1"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Pressure Plate</a:t>
            </a:r>
            <a:endParaRPr lang="en-US" sz="1400" b="1"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Release Bearing</a:t>
            </a:r>
            <a:endParaRPr lang="en-US" sz="1400" b="1"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Gearbox</a:t>
            </a:r>
            <a:endParaRPr lang="en-US" sz="1400" b="1"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Input Shaft</a:t>
            </a: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Output Shaft</a:t>
            </a: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Counter Shaft</a:t>
            </a:r>
          </a:p>
          <a:p>
            <a:pPr marL="342900" indent="-3429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Synchronizers</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p:txBody>
      </p:sp>
      <p:pic>
        <p:nvPicPr>
          <p:cNvPr id="1026" name="Picture 2" descr="VEHICLE TRANSMISSION PARTS FOR REPAIR &amp; MAINTENANCE! CLICK SUBSCRIBE &amp;  SHARE !!! LIKES 👍 - YouTube">
            <a:extLst>
              <a:ext uri="{FF2B5EF4-FFF2-40B4-BE49-F238E27FC236}">
                <a16:creationId xmlns:a16="http://schemas.microsoft.com/office/drawing/2014/main" id="{706CCC59-6A7F-7CC4-12B2-C06E5B51C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590" r="30836"/>
          <a:stretch/>
        </p:blipFill>
        <p:spPr bwMode="auto">
          <a:xfrm>
            <a:off x="6127951" y="2159000"/>
            <a:ext cx="3145536"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7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C82F68-B881-F743-0D03-18B7DA6BB981}"/>
            </a:ext>
          </a:extLst>
        </p:cNvPr>
        <p:cNvGrpSpPr/>
        <p:nvPr/>
      </p:nvGrpSpPr>
      <p:grpSpPr>
        <a:xfrm>
          <a:off x="0" y="0"/>
          <a:ext cx="0" cy="0"/>
          <a:chOff x="0" y="0"/>
          <a:chExt cx="0" cy="0"/>
        </a:xfrm>
      </p:grpSpPr>
      <p:grpSp>
        <p:nvGrpSpPr>
          <p:cNvPr id="2055" name="Group 205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5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0" name="Isosceles Triangle 205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4" name="Isosceles Triangle 206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5" name="Isosceles Triangle 206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27B1385B-C6FD-E76E-B654-9DB1C6406EEB}"/>
              </a:ext>
            </a:extLst>
          </p:cNvPr>
          <p:cNvSpPr txBox="1"/>
          <p:nvPr/>
        </p:nvSpPr>
        <p:spPr>
          <a:xfrm>
            <a:off x="6647632" y="1774899"/>
            <a:ext cx="4247924" cy="369771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dirty="0">
                <a:solidFill>
                  <a:schemeClr val="accent1"/>
                </a:solidFill>
                <a:latin typeface="+mj-lt"/>
                <a:ea typeface="+mj-ea"/>
                <a:cs typeface="+mj-cs"/>
              </a:rPr>
              <a:t>Clutch Pedal</a:t>
            </a:r>
          </a:p>
          <a:p>
            <a:pPr>
              <a:lnSpc>
                <a:spcPct val="90000"/>
              </a:lnSpc>
              <a:spcBef>
                <a:spcPct val="0"/>
              </a:spcBef>
              <a:spcAft>
                <a:spcPts val="600"/>
              </a:spcAft>
            </a:pPr>
            <a:endParaRPr lang="en-US" sz="2800" b="1" kern="1200" dirty="0">
              <a:solidFill>
                <a:schemeClr val="accent1"/>
              </a:solidFill>
              <a:latin typeface="+mj-lt"/>
              <a:ea typeface="+mj-ea"/>
              <a:cs typeface="+mj-cs"/>
            </a:endParaRPr>
          </a:p>
          <a:p>
            <a:pPr>
              <a:lnSpc>
                <a:spcPct val="90000"/>
              </a:lnSpc>
              <a:spcBef>
                <a:spcPct val="0"/>
              </a:spcBef>
              <a:spcAft>
                <a:spcPts val="600"/>
              </a:spcAft>
            </a:pPr>
            <a:r>
              <a:rPr lang="en-US" sz="2800" kern="1200" dirty="0">
                <a:solidFill>
                  <a:schemeClr val="accent1"/>
                </a:solidFill>
                <a:latin typeface="+mj-lt"/>
                <a:ea typeface="+mj-ea"/>
                <a:cs typeface="+mj-cs"/>
              </a:rPr>
              <a:t>Engages/disengages the clutch to separate the engine from the transmission.</a:t>
            </a:r>
            <a:endParaRPr lang="en-US" sz="2800" b="1" kern="1200" dirty="0">
              <a:solidFill>
                <a:schemeClr val="accent1"/>
              </a:solidFill>
              <a:latin typeface="+mj-lt"/>
              <a:ea typeface="+mj-ea"/>
              <a:cs typeface="+mj-cs"/>
            </a:endParaRPr>
          </a:p>
        </p:txBody>
      </p:sp>
      <p:sp>
        <p:nvSpPr>
          <p:cNvPr id="2067" name="Isosceles Triangle 2066">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050" name="Picture 2" descr="5,538 Clutch Pedal Royalty-Free Photos ...">
            <a:extLst>
              <a:ext uri="{FF2B5EF4-FFF2-40B4-BE49-F238E27FC236}">
                <a16:creationId xmlns:a16="http://schemas.microsoft.com/office/drawing/2014/main" id="{D18F5135-26E2-0CDD-586E-816503E100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603" y="2296022"/>
            <a:ext cx="4887354" cy="317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45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4" name="Straight Connector 410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8" name="Isosceles Triangle 410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2" name="Isosceles Triangle 411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3" name="Isosceles Triangle 411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E10F188A-7108-83AF-F86E-DB640CA5021A}"/>
              </a:ext>
            </a:extLst>
          </p:cNvPr>
          <p:cNvSpPr txBox="1"/>
          <p:nvPr/>
        </p:nvSpPr>
        <p:spPr>
          <a:xfrm>
            <a:off x="1511198" y="2077466"/>
            <a:ext cx="4335468" cy="287553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2600" kern="1200" dirty="0">
                <a:solidFill>
                  <a:schemeClr val="accent1"/>
                </a:solidFill>
                <a:latin typeface="+mj-lt"/>
                <a:ea typeface="+mj-ea"/>
                <a:cs typeface="+mj-cs"/>
              </a:rPr>
              <a:t>Clutch Disc</a:t>
            </a:r>
          </a:p>
          <a:p>
            <a:pPr algn="r">
              <a:lnSpc>
                <a:spcPct val="90000"/>
              </a:lnSpc>
              <a:spcBef>
                <a:spcPct val="0"/>
              </a:spcBef>
              <a:spcAft>
                <a:spcPts val="600"/>
              </a:spcAft>
            </a:pPr>
            <a:endParaRPr lang="en-US" sz="2600" kern="1200" dirty="0">
              <a:solidFill>
                <a:schemeClr val="accent1"/>
              </a:solidFill>
              <a:latin typeface="+mj-lt"/>
              <a:ea typeface="+mj-ea"/>
              <a:cs typeface="+mj-cs"/>
            </a:endParaRPr>
          </a:p>
          <a:p>
            <a:pPr algn="r">
              <a:lnSpc>
                <a:spcPct val="90000"/>
              </a:lnSpc>
              <a:spcBef>
                <a:spcPct val="0"/>
              </a:spcBef>
              <a:spcAft>
                <a:spcPts val="600"/>
              </a:spcAft>
            </a:pPr>
            <a:r>
              <a:rPr lang="en-US" sz="2600" kern="1200" dirty="0">
                <a:solidFill>
                  <a:schemeClr val="accent1"/>
                </a:solidFill>
                <a:latin typeface="+mj-lt"/>
                <a:ea typeface="+mj-ea"/>
                <a:cs typeface="+mj-cs"/>
              </a:rPr>
              <a:t>Wears out over time due to friction.</a:t>
            </a:r>
          </a:p>
          <a:p>
            <a:pPr algn="r">
              <a:lnSpc>
                <a:spcPct val="90000"/>
              </a:lnSpc>
              <a:spcBef>
                <a:spcPct val="0"/>
              </a:spcBef>
              <a:spcAft>
                <a:spcPts val="600"/>
              </a:spcAft>
            </a:pPr>
            <a:r>
              <a:rPr lang="en-US" sz="2600" kern="1200" dirty="0">
                <a:solidFill>
                  <a:schemeClr val="accent1"/>
                </a:solidFill>
                <a:latin typeface="+mj-lt"/>
                <a:ea typeface="+mj-ea"/>
                <a:cs typeface="+mj-cs"/>
              </a:rPr>
              <a:t> Replacement is necessary when it becomes thin or glazed.</a:t>
            </a:r>
          </a:p>
        </p:txBody>
      </p:sp>
      <p:pic>
        <p:nvPicPr>
          <p:cNvPr id="4098" name="Picture 2" descr="Clutch Discs">
            <a:extLst>
              <a:ext uri="{FF2B5EF4-FFF2-40B4-BE49-F238E27FC236}">
                <a16:creationId xmlns:a16="http://schemas.microsoft.com/office/drawing/2014/main" id="{EA129DF5-D408-8F3A-4107-5DC4489FD9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8" y="2576760"/>
            <a:ext cx="4100188" cy="317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03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5CB46-805E-A513-D401-77FBC10CAD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1C4AB9-9048-587B-EB38-8F4527ADC806}"/>
              </a:ext>
            </a:extLst>
          </p:cNvPr>
          <p:cNvSpPr txBox="1"/>
          <p:nvPr/>
        </p:nvSpPr>
        <p:spPr>
          <a:xfrm>
            <a:off x="406463" y="1120676"/>
            <a:ext cx="5044191" cy="2308324"/>
          </a:xfrm>
          <a:prstGeom prst="rect">
            <a:avLst/>
          </a:prstGeom>
          <a:noFill/>
        </p:spPr>
        <p:txBody>
          <a:bodyPr wrap="square">
            <a:spAutoFit/>
          </a:bodyPr>
          <a:lstStyle/>
          <a:p>
            <a:r>
              <a:rPr lang="en-US" dirty="0"/>
              <a:t>The ABS Control Module is a critical part of the </a:t>
            </a:r>
            <a:r>
              <a:rPr lang="en-US" b="1" dirty="0"/>
              <a:t>Anti-lock Braking System (ABS)</a:t>
            </a:r>
            <a:r>
              <a:rPr lang="en-US" dirty="0"/>
              <a:t> in modern vehicles.</a:t>
            </a:r>
          </a:p>
          <a:p>
            <a:endParaRPr lang="en-US" dirty="0"/>
          </a:p>
          <a:p>
            <a:r>
              <a:rPr lang="en-US" dirty="0"/>
              <a:t> It is responsible for ensuring that the wheels do not lock up during hard braking or on slippery surfaces, thus maintaining traction and steering control.</a:t>
            </a:r>
            <a:endParaRPr lang="en-IN" dirty="0"/>
          </a:p>
        </p:txBody>
      </p:sp>
      <p:pic>
        <p:nvPicPr>
          <p:cNvPr id="2050" name="Picture 2" descr="ABS Control Module | eBay">
            <a:extLst>
              <a:ext uri="{FF2B5EF4-FFF2-40B4-BE49-F238E27FC236}">
                <a16:creationId xmlns:a16="http://schemas.microsoft.com/office/drawing/2014/main" id="{DC563237-C226-58AE-78E0-3820A5B02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829" y="1226947"/>
            <a:ext cx="4375586" cy="287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4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80" name="Group 307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1" name="Straight Connector 308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2" name="Straight Connector 308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5" name="Isosceles Triangle 308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9" name="Isosceles Triangle 308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0" name="Isosceles Triangle 308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CB3EB3BB-8742-F3BE-FFFA-D3096DC5A7F3}"/>
              </a:ext>
            </a:extLst>
          </p:cNvPr>
          <p:cNvSpPr txBox="1"/>
          <p:nvPr/>
        </p:nvSpPr>
        <p:spPr>
          <a:xfrm>
            <a:off x="815120" y="838531"/>
            <a:ext cx="4415050"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1"/>
                </a:solidFill>
                <a:latin typeface="+mj-lt"/>
                <a:ea typeface="+mj-ea"/>
                <a:cs typeface="+mj-cs"/>
              </a:rPr>
              <a:t>Flywheel</a:t>
            </a:r>
          </a:p>
          <a:p>
            <a:pPr>
              <a:spcBef>
                <a:spcPct val="0"/>
              </a:spcBef>
              <a:spcAft>
                <a:spcPts val="600"/>
              </a:spcAft>
            </a:pPr>
            <a:endParaRPr lang="en-US" sz="3600" dirty="0">
              <a:solidFill>
                <a:schemeClr val="accent1"/>
              </a:solidFill>
              <a:latin typeface="+mj-lt"/>
              <a:ea typeface="+mj-ea"/>
              <a:cs typeface="+mj-cs"/>
            </a:endParaRPr>
          </a:p>
          <a:p>
            <a:pPr>
              <a:spcBef>
                <a:spcPct val="0"/>
              </a:spcBef>
              <a:spcAft>
                <a:spcPts val="600"/>
              </a:spcAft>
            </a:pPr>
            <a:endParaRPr lang="en-US" sz="3600" dirty="0">
              <a:solidFill>
                <a:schemeClr val="accent1"/>
              </a:solidFill>
              <a:latin typeface="+mj-lt"/>
              <a:ea typeface="+mj-ea"/>
              <a:cs typeface="+mj-cs"/>
            </a:endParaRPr>
          </a:p>
        </p:txBody>
      </p:sp>
      <p:sp>
        <p:nvSpPr>
          <p:cNvPr id="4" name="Rectangle 1">
            <a:extLst>
              <a:ext uri="{FF2B5EF4-FFF2-40B4-BE49-F238E27FC236}">
                <a16:creationId xmlns:a16="http://schemas.microsoft.com/office/drawing/2014/main" id="{E4AFDA85-7E45-D7B9-57AA-9C035C7C9883}"/>
              </a:ext>
            </a:extLst>
          </p:cNvPr>
          <p:cNvSpPr>
            <a:spLocks noChangeArrowheads="1"/>
          </p:cNvSpPr>
          <p:nvPr/>
        </p:nvSpPr>
        <p:spPr bwMode="auto">
          <a:xfrm>
            <a:off x="677334" y="2160589"/>
            <a:ext cx="3957349" cy="164732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r>
              <a:rPr kumimoji="0" lang="en-US" altLang="en-US" b="0" i="0" u="none" strike="noStrike" cap="none" normalizeH="0" baseline="0" dirty="0">
                <a:ln>
                  <a:noFill/>
                </a:ln>
                <a:solidFill>
                  <a:schemeClr val="tx1">
                    <a:lumMod val="75000"/>
                    <a:lumOff val="25000"/>
                  </a:schemeClr>
                </a:solidFill>
                <a:effectLst/>
              </a:rPr>
              <a:t>May need resurfacing or replacement if it has cracks or hot spots.</a:t>
            </a:r>
          </a:p>
          <a:p>
            <a:pPr marL="0" marR="0" lvl="0" indent="0" fontAlgn="base">
              <a:spcBef>
                <a:spcPts val="1000"/>
              </a:spcBef>
              <a:buClr>
                <a:schemeClr val="accent1"/>
              </a:buClr>
              <a:buSzPct val="80000"/>
              <a:buFont typeface="Wingdings 3" charset="2"/>
              <a:buChar char=""/>
              <a:tabLst/>
            </a:pPr>
            <a:endParaRPr kumimoji="0" lang="en-US" altLang="en-US" b="0" i="0" u="none" strike="noStrike" cap="none" normalizeH="0" baseline="0" dirty="0">
              <a:ln>
                <a:noFill/>
              </a:ln>
              <a:solidFill>
                <a:schemeClr val="tx1">
                  <a:lumMod val="75000"/>
                  <a:lumOff val="25000"/>
                </a:schemeClr>
              </a:solidFill>
              <a:effectLst/>
            </a:endParaRPr>
          </a:p>
        </p:txBody>
      </p:sp>
      <p:pic>
        <p:nvPicPr>
          <p:cNvPr id="3075" name="Picture 3" descr="What Is a Car Flywheel and What Does It ...">
            <a:extLst>
              <a:ext uri="{FF2B5EF4-FFF2-40B4-BE49-F238E27FC236}">
                <a16:creationId xmlns:a16="http://schemas.microsoft.com/office/drawing/2014/main" id="{84A71825-B8C2-E13B-CEB9-3B13EADB4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146" r="17362" b="2"/>
          <a:stretch/>
        </p:blipFill>
        <p:spPr bwMode="auto">
          <a:xfrm>
            <a:off x="5572504" y="1106819"/>
            <a:ext cx="4415050" cy="317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7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28" name="Straight Connector 51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29" name="Straight Connector 51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2" name="Isosceles Triangle 51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6" name="Isosceles Triangle 51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7" name="Isosceles Triangle 51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787E51EC-AA4D-AEE5-64B6-26C483867786}"/>
              </a:ext>
            </a:extLst>
          </p:cNvPr>
          <p:cNvSpPr txBox="1"/>
          <p:nvPr/>
        </p:nvSpPr>
        <p:spPr>
          <a:xfrm>
            <a:off x="1528207" y="805879"/>
            <a:ext cx="4335468" cy="2875534"/>
          </a:xfrm>
          <a:prstGeom prst="rect">
            <a:avLst/>
          </a:prstGeom>
        </p:spPr>
        <p:txBody>
          <a:bodyPr vert="horz" lIns="91440" tIns="45720" rIns="91440" bIns="45720" rtlCol="0" anchor="b">
            <a:normAutofit/>
          </a:bodyPr>
          <a:lstStyle/>
          <a:p>
            <a:pPr marL="342900" indent="-342900" algn="r">
              <a:lnSpc>
                <a:spcPct val="90000"/>
              </a:lnSpc>
              <a:spcBef>
                <a:spcPct val="0"/>
              </a:spcBef>
              <a:spcAft>
                <a:spcPts val="600"/>
              </a:spcAft>
              <a:buClr>
                <a:schemeClr val="accent1"/>
              </a:buClr>
              <a:buSzPct val="80000"/>
            </a:pPr>
            <a:r>
              <a:rPr lang="en-US" sz="3800" kern="1200" dirty="0">
                <a:solidFill>
                  <a:schemeClr val="accent1"/>
                </a:solidFill>
                <a:latin typeface="+mj-lt"/>
                <a:ea typeface="+mj-ea"/>
                <a:cs typeface="+mj-cs"/>
              </a:rPr>
              <a:t>Pressure Plate</a:t>
            </a:r>
          </a:p>
          <a:p>
            <a:pPr marL="342900" indent="-342900" algn="r">
              <a:lnSpc>
                <a:spcPct val="90000"/>
              </a:lnSpc>
              <a:spcBef>
                <a:spcPct val="0"/>
              </a:spcBef>
              <a:spcAft>
                <a:spcPts val="600"/>
              </a:spcAft>
              <a:buClr>
                <a:schemeClr val="accent1"/>
              </a:buClr>
              <a:buSzPct val="80000"/>
            </a:pPr>
            <a:endParaRPr lang="en-US" sz="3800" kern="1200" dirty="0">
              <a:solidFill>
                <a:schemeClr val="accent1"/>
              </a:solidFill>
              <a:latin typeface="+mj-lt"/>
              <a:ea typeface="+mj-ea"/>
              <a:cs typeface="+mj-cs"/>
            </a:endParaRPr>
          </a:p>
          <a:p>
            <a:pPr algn="r">
              <a:lnSpc>
                <a:spcPct val="90000"/>
              </a:lnSpc>
              <a:spcBef>
                <a:spcPct val="0"/>
              </a:spcBef>
              <a:spcAft>
                <a:spcPts val="600"/>
              </a:spcAft>
              <a:buClr>
                <a:schemeClr val="accent1"/>
              </a:buClr>
              <a:buSzPct val="80000"/>
            </a:pPr>
            <a:r>
              <a:rPr lang="en-US" sz="3800" kern="1200" dirty="0">
                <a:solidFill>
                  <a:schemeClr val="accent1"/>
                </a:solidFill>
                <a:latin typeface="+mj-lt"/>
                <a:ea typeface="+mj-ea"/>
                <a:cs typeface="+mj-cs"/>
              </a:rPr>
              <a:t>May lose clamping force, requiring replacement.</a:t>
            </a:r>
            <a:endParaRPr lang="en-US" sz="3800" b="1" kern="1200" dirty="0">
              <a:solidFill>
                <a:schemeClr val="accent1"/>
              </a:solidFill>
              <a:latin typeface="+mj-lt"/>
              <a:ea typeface="+mj-ea"/>
              <a:cs typeface="+mj-cs"/>
            </a:endParaRPr>
          </a:p>
        </p:txBody>
      </p:sp>
      <p:pic>
        <p:nvPicPr>
          <p:cNvPr id="5122" name="Picture 2" descr="Car Clutch &amp; Pressure Plate ...">
            <a:extLst>
              <a:ext uri="{FF2B5EF4-FFF2-40B4-BE49-F238E27FC236}">
                <a16:creationId xmlns:a16="http://schemas.microsoft.com/office/drawing/2014/main" id="{53158E77-C5DB-D17A-5EEC-8708BF060D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31899" y="706460"/>
            <a:ext cx="3280613" cy="328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6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Isosceles Triangle 10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0" name="Isosceles Triangle 10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Isosceles Triangle 10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1026" name="Picture 2" descr="Car clutch Release bearing at Rs 130 ...">
            <a:extLst>
              <a:ext uri="{FF2B5EF4-FFF2-40B4-BE49-F238E27FC236}">
                <a16:creationId xmlns:a16="http://schemas.microsoft.com/office/drawing/2014/main" id="{37A16725-F603-6F09-AB4F-89E505C85468}"/>
              </a:ext>
            </a:extLst>
          </p:cNvPr>
          <p:cNvPicPr>
            <a:picLocks noChangeAspect="1" noChangeArrowheads="1"/>
          </p:cNvPicPr>
          <p:nvPr/>
        </p:nvPicPr>
        <p:blipFill>
          <a:blip r:embed="rId2">
            <a:duotone>
              <a:prstClr val="black"/>
              <a:prstClr val="white"/>
            </a:duotone>
            <a:extLst>
              <a:ext uri="{28A0092B-C50C-407E-A947-70E740481C1C}">
                <a14:useLocalDpi xmlns:a14="http://schemas.microsoft.com/office/drawing/2010/main" val="0"/>
              </a:ext>
            </a:extLst>
          </a:blip>
          <a:srcRect t="1384" r="-1" b="1549"/>
          <a:stretch/>
        </p:blipFill>
        <p:spPr bwMode="auto">
          <a:xfrm>
            <a:off x="6096000" y="839449"/>
            <a:ext cx="6092824" cy="4826705"/>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4F15E3-8F7A-7889-BBF7-EC64DE0647E3}"/>
              </a:ext>
            </a:extLst>
          </p:cNvPr>
          <p:cNvSpPr txBox="1"/>
          <p:nvPr/>
        </p:nvSpPr>
        <p:spPr>
          <a:xfrm>
            <a:off x="668866" y="1678666"/>
            <a:ext cx="4763559" cy="2369093"/>
          </a:xfrm>
          <a:prstGeom prst="rect">
            <a:avLst/>
          </a:prstGeom>
        </p:spPr>
        <p:txBody>
          <a:bodyPr vert="horz" lIns="91440" tIns="45720" rIns="91440" bIns="45720" rtlCol="0" anchor="b">
            <a:normAutofit/>
          </a:bodyPr>
          <a:lstStyle/>
          <a:p>
            <a:pPr marL="342900" indent="-342900" algn="r">
              <a:lnSpc>
                <a:spcPct val="90000"/>
              </a:lnSpc>
              <a:spcBef>
                <a:spcPct val="0"/>
              </a:spcBef>
              <a:spcAft>
                <a:spcPts val="600"/>
              </a:spcAft>
              <a:buClr>
                <a:schemeClr val="accent1"/>
              </a:buClr>
              <a:buSzPct val="80000"/>
            </a:pPr>
            <a:r>
              <a:rPr lang="en-US" sz="3000" dirty="0">
                <a:solidFill>
                  <a:schemeClr val="accent1"/>
                </a:solidFill>
                <a:latin typeface="+mj-lt"/>
                <a:ea typeface="+mj-ea"/>
                <a:cs typeface="+mj-cs"/>
              </a:rPr>
              <a:t>Release Bearing</a:t>
            </a:r>
          </a:p>
          <a:p>
            <a:pPr algn="r">
              <a:lnSpc>
                <a:spcPct val="90000"/>
              </a:lnSpc>
              <a:spcBef>
                <a:spcPct val="0"/>
              </a:spcBef>
              <a:spcAft>
                <a:spcPts val="600"/>
              </a:spcAft>
              <a:buClr>
                <a:schemeClr val="accent1"/>
              </a:buClr>
              <a:buSzPct val="80000"/>
            </a:pPr>
            <a:endParaRPr lang="en-US" sz="3000" dirty="0">
              <a:solidFill>
                <a:schemeClr val="accent1"/>
              </a:solidFill>
              <a:latin typeface="+mj-lt"/>
              <a:ea typeface="+mj-ea"/>
              <a:cs typeface="+mj-cs"/>
            </a:endParaRPr>
          </a:p>
          <a:p>
            <a:pPr algn="r">
              <a:lnSpc>
                <a:spcPct val="90000"/>
              </a:lnSpc>
              <a:spcBef>
                <a:spcPct val="0"/>
              </a:spcBef>
              <a:spcAft>
                <a:spcPts val="600"/>
              </a:spcAft>
              <a:buClr>
                <a:schemeClr val="accent1"/>
              </a:buClr>
              <a:buSzPct val="80000"/>
            </a:pPr>
            <a:r>
              <a:rPr lang="en-US" sz="3000" dirty="0">
                <a:solidFill>
                  <a:schemeClr val="accent1"/>
                </a:solidFill>
                <a:latin typeface="+mj-lt"/>
                <a:ea typeface="+mj-ea"/>
                <a:cs typeface="+mj-cs"/>
              </a:rPr>
              <a:t>Can wear out and cause noise when depressing the clutch pedal.</a:t>
            </a:r>
            <a:endParaRPr lang="en-US" sz="3000" b="1" dirty="0">
              <a:solidFill>
                <a:schemeClr val="accent1"/>
              </a:solidFill>
              <a:latin typeface="+mj-lt"/>
              <a:ea typeface="+mj-ea"/>
              <a:cs typeface="+mj-cs"/>
            </a:endParaRPr>
          </a:p>
        </p:txBody>
      </p:sp>
      <p:cxnSp>
        <p:nvCxnSpPr>
          <p:cNvPr id="1043" name="Straight Connector 104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3374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5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0" name="Isosceles Triangle 205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4" name="Isosceles Triangle 206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5" name="Isosceles Triangle 206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475ABFEF-6387-F239-B2A6-E05D6EB06CD4}"/>
              </a:ext>
            </a:extLst>
          </p:cNvPr>
          <p:cNvSpPr txBox="1"/>
          <p:nvPr/>
        </p:nvSpPr>
        <p:spPr>
          <a:xfrm>
            <a:off x="1507067" y="1578133"/>
            <a:ext cx="4335468" cy="287553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400" kern="1200" dirty="0">
                <a:solidFill>
                  <a:schemeClr val="accent1"/>
                </a:solidFill>
                <a:latin typeface="+mj-lt"/>
                <a:ea typeface="+mj-ea"/>
                <a:cs typeface="+mj-cs"/>
              </a:rPr>
              <a:t>Gearbox</a:t>
            </a:r>
          </a:p>
          <a:p>
            <a:pPr algn="r">
              <a:lnSpc>
                <a:spcPct val="90000"/>
              </a:lnSpc>
              <a:spcBef>
                <a:spcPct val="0"/>
              </a:spcBef>
              <a:spcAft>
                <a:spcPts val="600"/>
              </a:spcAft>
            </a:pPr>
            <a:endParaRPr lang="en-US" sz="3400" kern="1200" dirty="0">
              <a:solidFill>
                <a:schemeClr val="accent1"/>
              </a:solidFill>
              <a:latin typeface="+mj-lt"/>
              <a:ea typeface="+mj-ea"/>
              <a:cs typeface="+mj-cs"/>
            </a:endParaRPr>
          </a:p>
          <a:p>
            <a:pPr algn="r">
              <a:lnSpc>
                <a:spcPct val="90000"/>
              </a:lnSpc>
              <a:spcBef>
                <a:spcPct val="0"/>
              </a:spcBef>
              <a:spcAft>
                <a:spcPts val="600"/>
              </a:spcAft>
            </a:pPr>
            <a:r>
              <a:rPr lang="en-US" sz="3400" kern="1200" dirty="0">
                <a:solidFill>
                  <a:schemeClr val="accent1"/>
                </a:solidFill>
                <a:latin typeface="+mj-lt"/>
                <a:ea typeface="+mj-ea"/>
                <a:cs typeface="+mj-cs"/>
              </a:rPr>
              <a:t>Teeth may wear out or break, requiring replacement.</a:t>
            </a:r>
          </a:p>
        </p:txBody>
      </p:sp>
      <p:pic>
        <p:nvPicPr>
          <p:cNvPr id="2050" name="Picture 2" descr="a Gearbox and Does it Work in a Car ...">
            <a:extLst>
              <a:ext uri="{FF2B5EF4-FFF2-40B4-BE49-F238E27FC236}">
                <a16:creationId xmlns:a16="http://schemas.microsoft.com/office/drawing/2014/main" id="{4CBDCCC6-9EB3-FB98-8BC9-E4CA49FBF1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0918" y="1970593"/>
            <a:ext cx="4335468" cy="2875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0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5DFF23-5D2B-EEB8-3E18-1D1F12BA9CE0}"/>
              </a:ext>
            </a:extLst>
          </p:cNvPr>
          <p:cNvSpPr txBox="1"/>
          <p:nvPr/>
        </p:nvSpPr>
        <p:spPr>
          <a:xfrm>
            <a:off x="1056806" y="1978702"/>
            <a:ext cx="3859968" cy="1972848"/>
          </a:xfrm>
          <a:prstGeom prst="rect">
            <a:avLst/>
          </a:prstGeom>
          <a:noFill/>
        </p:spPr>
        <p:txBody>
          <a:bodyPr wrap="square">
            <a:spAutoFit/>
          </a:bodyPr>
          <a:lstStyle/>
          <a:p>
            <a:pPr marL="342900" indent="-342900">
              <a:lnSpc>
                <a:spcPct val="90000"/>
              </a:lnSpc>
              <a:spcBef>
                <a:spcPts val="1000"/>
              </a:spcBef>
              <a:buClr>
                <a:schemeClr val="accent1"/>
              </a:buClr>
              <a:buSzPct val="80000"/>
              <a:buFont typeface="Wingdings 3" charset="2"/>
              <a:buChar char=""/>
            </a:pPr>
            <a:r>
              <a:rPr lang="en-US" sz="3200" dirty="0">
                <a:solidFill>
                  <a:schemeClr val="tx1">
                    <a:lumMod val="75000"/>
                    <a:lumOff val="25000"/>
                  </a:schemeClr>
                </a:solidFill>
              </a:rPr>
              <a:t>Input Shaft</a:t>
            </a:r>
          </a:p>
          <a:p>
            <a:pPr>
              <a:lnSpc>
                <a:spcPct val="90000"/>
              </a:lnSpc>
              <a:spcBef>
                <a:spcPts val="1000"/>
              </a:spcBef>
              <a:buClr>
                <a:schemeClr val="accent1"/>
              </a:buClr>
              <a:buSzPct val="80000"/>
            </a:pPr>
            <a:endParaRPr lang="en-US" sz="1800" dirty="0">
              <a:solidFill>
                <a:schemeClr val="tx1">
                  <a:lumMod val="75000"/>
                  <a:lumOff val="25000"/>
                </a:schemeClr>
              </a:solidFill>
            </a:endParaRPr>
          </a:p>
          <a:p>
            <a:pPr>
              <a:lnSpc>
                <a:spcPct val="90000"/>
              </a:lnSpc>
              <a:spcBef>
                <a:spcPts val="1000"/>
              </a:spcBef>
              <a:buClr>
                <a:schemeClr val="accent1"/>
              </a:buClr>
              <a:buSzPct val="80000"/>
            </a:pPr>
            <a:r>
              <a:rPr lang="en-US" sz="2000" dirty="0"/>
              <a:t>Receives power from the engine.</a:t>
            </a:r>
            <a:endParaRPr lang="en-US" sz="2000" dirty="0">
              <a:solidFill>
                <a:schemeClr val="tx1">
                  <a:lumMod val="75000"/>
                  <a:lumOff val="25000"/>
                </a:schemeClr>
              </a:solidFill>
            </a:endParaRPr>
          </a:p>
          <a:p>
            <a:pPr>
              <a:lnSpc>
                <a:spcPct val="90000"/>
              </a:lnSpc>
              <a:spcBef>
                <a:spcPts val="1000"/>
              </a:spcBef>
              <a:buClr>
                <a:schemeClr val="accent1"/>
              </a:buClr>
              <a:buSzPct val="80000"/>
            </a:pPr>
            <a:endParaRPr lang="en-US" sz="1800" dirty="0">
              <a:solidFill>
                <a:schemeClr val="tx1">
                  <a:lumMod val="75000"/>
                  <a:lumOff val="25000"/>
                </a:schemeClr>
              </a:solidFill>
            </a:endParaRPr>
          </a:p>
        </p:txBody>
      </p:sp>
      <p:pic>
        <p:nvPicPr>
          <p:cNvPr id="4098" name="Picture 2" descr="Input Shaft - Kalyani Transmission Technology">
            <a:extLst>
              <a:ext uri="{FF2B5EF4-FFF2-40B4-BE49-F238E27FC236}">
                <a16:creationId xmlns:a16="http://schemas.microsoft.com/office/drawing/2014/main" id="{8B07540F-B7B8-582C-689E-095229878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478" y="1423988"/>
            <a:ext cx="5768716"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4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81" name="Group 308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2" name="Straight Connector 308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3" name="Straight Connector 308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6" name="Isosceles Triangle 308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0" name="Isosceles Triangle 308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1" name="Isosceles Triangle 309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6" name="TextBox 5">
            <a:extLst>
              <a:ext uri="{FF2B5EF4-FFF2-40B4-BE49-F238E27FC236}">
                <a16:creationId xmlns:a16="http://schemas.microsoft.com/office/drawing/2014/main" id="{BCFC476A-5DB7-027D-59E4-FAA265405437}"/>
              </a:ext>
            </a:extLst>
          </p:cNvPr>
          <p:cNvSpPr txBox="1"/>
          <p:nvPr/>
        </p:nvSpPr>
        <p:spPr>
          <a:xfrm>
            <a:off x="779015" y="1233852"/>
            <a:ext cx="5078889" cy="1320800"/>
          </a:xfrm>
          <a:prstGeom prst="rect">
            <a:avLst/>
          </a:prstGeom>
        </p:spPr>
        <p:txBody>
          <a:bodyPr vert="horz" lIns="91440" tIns="45720" rIns="91440" bIns="45720" rtlCol="0" anchor="t">
            <a:normAutofit/>
          </a:bodyPr>
          <a:lstStyle/>
          <a:p>
            <a:pPr marL="342900" indent="-342900">
              <a:spcBef>
                <a:spcPct val="0"/>
              </a:spcBef>
              <a:spcAft>
                <a:spcPts val="600"/>
              </a:spcAft>
              <a:buClr>
                <a:schemeClr val="accent1"/>
              </a:buClr>
              <a:buSzPct val="80000"/>
            </a:pPr>
            <a:r>
              <a:rPr lang="en-US" sz="3600" dirty="0">
                <a:solidFill>
                  <a:schemeClr val="accent1"/>
                </a:solidFill>
                <a:latin typeface="+mj-lt"/>
                <a:ea typeface="+mj-ea"/>
                <a:cs typeface="+mj-cs"/>
              </a:rPr>
              <a:t>Output Shaft</a:t>
            </a:r>
          </a:p>
          <a:p>
            <a:pPr>
              <a:spcBef>
                <a:spcPct val="0"/>
              </a:spcBef>
              <a:spcAft>
                <a:spcPts val="600"/>
              </a:spcAft>
              <a:buClr>
                <a:schemeClr val="accent1"/>
              </a:buClr>
              <a:buSzPct val="80000"/>
            </a:pPr>
            <a:endParaRPr lang="en-US" sz="3600" dirty="0">
              <a:solidFill>
                <a:schemeClr val="accent1"/>
              </a:solidFill>
              <a:latin typeface="+mj-lt"/>
              <a:ea typeface="+mj-ea"/>
              <a:cs typeface="+mj-cs"/>
            </a:endParaRPr>
          </a:p>
        </p:txBody>
      </p:sp>
      <p:sp>
        <p:nvSpPr>
          <p:cNvPr id="7" name="Rectangle 2">
            <a:extLst>
              <a:ext uri="{FF2B5EF4-FFF2-40B4-BE49-F238E27FC236}">
                <a16:creationId xmlns:a16="http://schemas.microsoft.com/office/drawing/2014/main" id="{5C266ADE-8758-983F-C46C-3A7246DC28D3}"/>
              </a:ext>
            </a:extLst>
          </p:cNvPr>
          <p:cNvSpPr>
            <a:spLocks noChangeArrowheads="1"/>
          </p:cNvSpPr>
          <p:nvPr/>
        </p:nvSpPr>
        <p:spPr bwMode="auto">
          <a:xfrm>
            <a:off x="677334" y="2160589"/>
            <a:ext cx="3957349" cy="18526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endParaRPr kumimoji="0" lang="en-US" altLang="en-US" b="0" i="0" u="none" strike="noStrike" cap="none" normalizeH="0" baseline="0" dirty="0">
              <a:ln>
                <a:noFill/>
              </a:ln>
              <a:solidFill>
                <a:schemeClr val="tx1">
                  <a:lumMod val="75000"/>
                  <a:lumOff val="25000"/>
                </a:schemeClr>
              </a:solidFill>
              <a:effectLst/>
            </a:endParaRPr>
          </a:p>
          <a:p>
            <a:pPr marL="0" marR="0" lvl="0" indent="0" fontAlgn="base">
              <a:spcBef>
                <a:spcPts val="1000"/>
              </a:spcBef>
              <a:buClr>
                <a:schemeClr val="accent1"/>
              </a:buClr>
              <a:buSzPct val="80000"/>
              <a:buFont typeface="Wingdings 3" charset="2"/>
              <a:buChar char=""/>
              <a:tabLst/>
            </a:pPr>
            <a:r>
              <a:rPr kumimoji="0" lang="en-US" altLang="en-US" b="0" i="0" u="none" strike="noStrike" cap="none" normalizeH="0" baseline="0" dirty="0">
                <a:ln>
                  <a:noFill/>
                </a:ln>
                <a:solidFill>
                  <a:schemeClr val="tx1">
                    <a:lumMod val="75000"/>
                    <a:lumOff val="25000"/>
                  </a:schemeClr>
                </a:solidFill>
                <a:effectLst/>
              </a:rPr>
              <a:t>Transfers power to the differential and wheels.</a:t>
            </a:r>
          </a:p>
          <a:p>
            <a:pPr marL="0" marR="0" lvl="0" indent="0" fontAlgn="base">
              <a:spcBef>
                <a:spcPts val="1000"/>
              </a:spcBef>
              <a:buClr>
                <a:schemeClr val="accent1"/>
              </a:buClr>
              <a:buSzPct val="80000"/>
              <a:buFont typeface="Wingdings 3" charset="2"/>
              <a:buChar char=""/>
              <a:tabLst/>
            </a:pPr>
            <a:endParaRPr kumimoji="0" lang="en-US" altLang="en-US" b="0" i="0" u="none" strike="noStrike" cap="none" normalizeH="0" baseline="0" dirty="0">
              <a:ln>
                <a:noFill/>
              </a:ln>
              <a:solidFill>
                <a:schemeClr val="tx1">
                  <a:lumMod val="75000"/>
                  <a:lumOff val="25000"/>
                </a:schemeClr>
              </a:solidFill>
              <a:effectLst/>
            </a:endParaRPr>
          </a:p>
        </p:txBody>
      </p:sp>
      <p:pic>
        <p:nvPicPr>
          <p:cNvPr id="3076" name="Picture 4" descr="Car Output Shaft 2Nd Gear - 100 ...">
            <a:extLst>
              <a:ext uri="{FF2B5EF4-FFF2-40B4-BE49-F238E27FC236}">
                <a16:creationId xmlns:a16="http://schemas.microsoft.com/office/drawing/2014/main" id="{FE4B0CE5-F25D-A90E-9EEC-9C0D9298B8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6079" y="1233852"/>
            <a:ext cx="4204989" cy="336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28" name="Straight Connector 51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29" name="Straight Connector 51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2" name="Isosceles Triangle 51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6" name="Isosceles Triangle 51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7" name="Isosceles Triangle 51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C5F4D849-FA2B-6DBA-5A7B-F2320C1D8D53}"/>
              </a:ext>
            </a:extLst>
          </p:cNvPr>
          <p:cNvSpPr txBox="1"/>
          <p:nvPr/>
        </p:nvSpPr>
        <p:spPr>
          <a:xfrm>
            <a:off x="1507067" y="1578133"/>
            <a:ext cx="4335468" cy="2875534"/>
          </a:xfrm>
          <a:prstGeom prst="rect">
            <a:avLst/>
          </a:prstGeom>
        </p:spPr>
        <p:txBody>
          <a:bodyPr vert="horz" lIns="91440" tIns="45720" rIns="91440" bIns="45720" rtlCol="0" anchor="b">
            <a:normAutofit/>
          </a:bodyPr>
          <a:lstStyle/>
          <a:p>
            <a:pPr marL="342900" indent="-342900" algn="r">
              <a:lnSpc>
                <a:spcPct val="90000"/>
              </a:lnSpc>
              <a:spcBef>
                <a:spcPct val="0"/>
              </a:spcBef>
              <a:spcAft>
                <a:spcPts val="600"/>
              </a:spcAft>
              <a:buClr>
                <a:schemeClr val="accent1"/>
              </a:buClr>
              <a:buSzPct val="80000"/>
            </a:pPr>
            <a:r>
              <a:rPr lang="en-US" sz="3800" kern="1200" dirty="0">
                <a:solidFill>
                  <a:schemeClr val="accent1"/>
                </a:solidFill>
                <a:latin typeface="+mj-lt"/>
                <a:ea typeface="+mj-ea"/>
                <a:cs typeface="+mj-cs"/>
              </a:rPr>
              <a:t>Counter Shaft</a:t>
            </a:r>
          </a:p>
          <a:p>
            <a:pPr algn="r">
              <a:lnSpc>
                <a:spcPct val="90000"/>
              </a:lnSpc>
              <a:spcBef>
                <a:spcPct val="0"/>
              </a:spcBef>
              <a:spcAft>
                <a:spcPts val="600"/>
              </a:spcAft>
              <a:buClr>
                <a:schemeClr val="accent1"/>
              </a:buClr>
              <a:buSzPct val="80000"/>
            </a:pPr>
            <a:endParaRPr lang="en-US" sz="3800" kern="1200" dirty="0">
              <a:solidFill>
                <a:schemeClr val="accent1"/>
              </a:solidFill>
              <a:latin typeface="+mj-lt"/>
              <a:ea typeface="+mj-ea"/>
              <a:cs typeface="+mj-cs"/>
            </a:endParaRPr>
          </a:p>
          <a:p>
            <a:pPr algn="r">
              <a:lnSpc>
                <a:spcPct val="90000"/>
              </a:lnSpc>
              <a:spcBef>
                <a:spcPct val="0"/>
              </a:spcBef>
              <a:spcAft>
                <a:spcPts val="600"/>
              </a:spcAft>
              <a:buClr>
                <a:schemeClr val="accent1"/>
              </a:buClr>
              <a:buSzPct val="80000"/>
            </a:pPr>
            <a:r>
              <a:rPr lang="en-US" sz="3800" kern="1200" dirty="0">
                <a:solidFill>
                  <a:schemeClr val="accent1"/>
                </a:solidFill>
                <a:latin typeface="+mj-lt"/>
                <a:ea typeface="+mj-ea"/>
                <a:cs typeface="+mj-cs"/>
              </a:rPr>
              <a:t>Contains the gears that mesh with the input shaft.</a:t>
            </a:r>
          </a:p>
        </p:txBody>
      </p:sp>
      <p:pic>
        <p:nvPicPr>
          <p:cNvPr id="5122" name="Picture 2" descr="Counter Shaft at best price in Chennai ...">
            <a:extLst>
              <a:ext uri="{FF2B5EF4-FFF2-40B4-BE49-F238E27FC236}">
                <a16:creationId xmlns:a16="http://schemas.microsoft.com/office/drawing/2014/main" id="{763F0801-F002-84D8-A6BF-3C4672DFD0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26751" y="2056532"/>
            <a:ext cx="4335468" cy="253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25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6BE5D319-2C8D-CDD4-51F7-C842935125A8}"/>
              </a:ext>
            </a:extLst>
          </p:cNvPr>
          <p:cNvSpPr txBox="1"/>
          <p:nvPr/>
        </p:nvSpPr>
        <p:spPr>
          <a:xfrm>
            <a:off x="1507067" y="1578133"/>
            <a:ext cx="4335468" cy="287553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000" kern="1200" dirty="0">
                <a:solidFill>
                  <a:schemeClr val="accent1"/>
                </a:solidFill>
                <a:latin typeface="+mj-lt"/>
                <a:ea typeface="+mj-ea"/>
                <a:cs typeface="+mj-cs"/>
              </a:rPr>
              <a:t>Synchronizers</a:t>
            </a:r>
          </a:p>
          <a:p>
            <a:pPr algn="r">
              <a:lnSpc>
                <a:spcPct val="90000"/>
              </a:lnSpc>
              <a:spcBef>
                <a:spcPct val="0"/>
              </a:spcBef>
              <a:spcAft>
                <a:spcPts val="600"/>
              </a:spcAft>
            </a:pPr>
            <a:endParaRPr lang="en-US" sz="3000" kern="1200" dirty="0">
              <a:solidFill>
                <a:schemeClr val="accent1"/>
              </a:solidFill>
              <a:latin typeface="+mj-lt"/>
              <a:ea typeface="+mj-ea"/>
              <a:cs typeface="+mj-cs"/>
            </a:endParaRPr>
          </a:p>
          <a:p>
            <a:pPr algn="r">
              <a:lnSpc>
                <a:spcPct val="90000"/>
              </a:lnSpc>
              <a:spcBef>
                <a:spcPct val="0"/>
              </a:spcBef>
              <a:spcAft>
                <a:spcPts val="600"/>
              </a:spcAft>
            </a:pPr>
            <a:r>
              <a:rPr lang="en-US" sz="3000" kern="1200" dirty="0">
                <a:solidFill>
                  <a:schemeClr val="accent1"/>
                </a:solidFill>
                <a:latin typeface="+mj-lt"/>
                <a:ea typeface="+mj-ea"/>
                <a:cs typeface="+mj-cs"/>
              </a:rPr>
              <a:t>Allow smooth gear engagement by matching gear speeds.</a:t>
            </a:r>
          </a:p>
        </p:txBody>
      </p:sp>
      <p:pic>
        <p:nvPicPr>
          <p:cNvPr id="4" name="Picture 3">
            <a:extLst>
              <a:ext uri="{FF2B5EF4-FFF2-40B4-BE49-F238E27FC236}">
                <a16:creationId xmlns:a16="http://schemas.microsoft.com/office/drawing/2014/main" id="{F0923B91-89F9-747B-EC0D-B5EC1B91FCF9}"/>
              </a:ext>
            </a:extLst>
          </p:cNvPr>
          <p:cNvPicPr>
            <a:picLocks noChangeAspect="1"/>
          </p:cNvPicPr>
          <p:nvPr/>
        </p:nvPicPr>
        <p:blipFill>
          <a:blip r:embed="rId2"/>
          <a:stretch>
            <a:fillRect/>
          </a:stretch>
        </p:blipFill>
        <p:spPr>
          <a:xfrm>
            <a:off x="6864584" y="2094935"/>
            <a:ext cx="4763558" cy="3176587"/>
          </a:xfrm>
          <a:prstGeom prst="rect">
            <a:avLst/>
          </a:prstGeom>
        </p:spPr>
      </p:pic>
    </p:spTree>
    <p:extLst>
      <p:ext uri="{BB962C8B-B14F-4D97-AF65-F5344CB8AC3E}">
        <p14:creationId xmlns:p14="http://schemas.microsoft.com/office/powerpoint/2010/main" val="1284816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6B3839-66AD-2555-5BBE-D8AE8E0C97EB}"/>
              </a:ext>
            </a:extLst>
          </p:cNvPr>
          <p:cNvSpPr txBox="1"/>
          <p:nvPr/>
        </p:nvSpPr>
        <p:spPr>
          <a:xfrm>
            <a:off x="652071" y="1584174"/>
            <a:ext cx="5189095" cy="3016210"/>
          </a:xfrm>
          <a:prstGeom prst="rect">
            <a:avLst/>
          </a:prstGeom>
          <a:noFill/>
        </p:spPr>
        <p:txBody>
          <a:bodyPr wrap="square">
            <a:spAutoFit/>
          </a:bodyPr>
          <a:lstStyle/>
          <a:p>
            <a:r>
              <a:rPr lang="en-IN" sz="2800" dirty="0"/>
              <a:t>Front Steering and Suspension</a:t>
            </a:r>
          </a:p>
          <a:p>
            <a:endParaRPr lang="en-IN" dirty="0"/>
          </a:p>
          <a:p>
            <a:r>
              <a:rPr lang="en-US" dirty="0"/>
              <a:t>The front steering and suspension system is vital for a car's handling, stability, and ride comfort.</a:t>
            </a:r>
          </a:p>
          <a:p>
            <a:endParaRPr lang="en-US" dirty="0"/>
          </a:p>
          <a:p>
            <a:r>
              <a:rPr lang="en-US" dirty="0"/>
              <a:t> Here are the main components typically found in such a system, along with their functions.</a:t>
            </a:r>
          </a:p>
          <a:p>
            <a:endParaRPr lang="en-IN" dirty="0"/>
          </a:p>
          <a:p>
            <a:endParaRPr lang="en-IN" dirty="0"/>
          </a:p>
          <a:p>
            <a:endParaRPr lang="en-US" dirty="0"/>
          </a:p>
        </p:txBody>
      </p:sp>
      <p:pic>
        <p:nvPicPr>
          <p:cNvPr id="1026" name="Picture 2" descr="Car Suspension Stock Illustrations">
            <a:extLst>
              <a:ext uri="{FF2B5EF4-FFF2-40B4-BE49-F238E27FC236}">
                <a16:creationId xmlns:a16="http://schemas.microsoft.com/office/drawing/2014/main" id="{8F247C83-E4B4-CA95-79D6-103245AA8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461" y="1584174"/>
            <a:ext cx="4577778" cy="282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20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9C9A0-20E8-3B7C-A162-75A6C0644A9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5EE02C-A34D-7512-0C6F-2D6C2C2654E6}"/>
              </a:ext>
            </a:extLst>
          </p:cNvPr>
          <p:cNvSpPr txBox="1"/>
          <p:nvPr/>
        </p:nvSpPr>
        <p:spPr>
          <a:xfrm>
            <a:off x="2151088" y="924605"/>
            <a:ext cx="6783050" cy="3877985"/>
          </a:xfrm>
          <a:prstGeom prst="rect">
            <a:avLst/>
          </a:prstGeom>
          <a:noFill/>
        </p:spPr>
        <p:txBody>
          <a:bodyPr wrap="square">
            <a:spAutoFit/>
          </a:bodyPr>
          <a:lstStyle/>
          <a:p>
            <a:r>
              <a:rPr lang="en-IN" sz="3200" dirty="0"/>
              <a:t>Front Steering and Suspension</a:t>
            </a:r>
          </a:p>
          <a:p>
            <a:endParaRPr lang="en-IN" sz="3200" dirty="0"/>
          </a:p>
          <a:p>
            <a:r>
              <a:rPr lang="en-IN" sz="2800" b="1" dirty="0"/>
              <a:t>Steering Components</a:t>
            </a:r>
          </a:p>
          <a:p>
            <a:endParaRPr lang="en-IN" sz="2800" b="1" dirty="0"/>
          </a:p>
          <a:p>
            <a:pPr>
              <a:buFont typeface="+mj-lt"/>
              <a:buAutoNum type="arabicPeriod"/>
            </a:pPr>
            <a:r>
              <a:rPr lang="en-IN" b="1" dirty="0"/>
              <a:t>Steering Wheel</a:t>
            </a:r>
            <a:endParaRPr lang="en-IN" dirty="0"/>
          </a:p>
          <a:p>
            <a:r>
              <a:rPr lang="en-IN" dirty="0"/>
              <a:t>2.Steering Column</a:t>
            </a:r>
          </a:p>
          <a:p>
            <a:r>
              <a:rPr lang="en-IN" b="1" dirty="0"/>
              <a:t>3.Rack and Pinion</a:t>
            </a:r>
            <a:r>
              <a:rPr lang="en-IN" dirty="0"/>
              <a:t> </a:t>
            </a:r>
          </a:p>
          <a:p>
            <a:r>
              <a:rPr lang="en-IN" dirty="0"/>
              <a:t>4.Tie Rods</a:t>
            </a:r>
          </a:p>
          <a:p>
            <a:r>
              <a:rPr lang="en-IN" b="1" dirty="0"/>
              <a:t>5.Idler Arm</a:t>
            </a:r>
            <a:r>
              <a:rPr lang="en-IN" dirty="0"/>
              <a:t> and </a:t>
            </a:r>
            <a:r>
              <a:rPr lang="en-IN" b="1" dirty="0"/>
              <a:t>Pitman Arm</a:t>
            </a:r>
            <a:r>
              <a:rPr lang="en-IN" dirty="0"/>
              <a:t> </a:t>
            </a:r>
          </a:p>
          <a:p>
            <a:r>
              <a:rPr lang="en-US" dirty="0"/>
              <a:t>6.Power Steering Pump and Fluid</a:t>
            </a:r>
            <a:endParaRPr lang="en-IN" sz="1800" dirty="0"/>
          </a:p>
          <a:p>
            <a:endParaRPr lang="en-IN" sz="1800" dirty="0"/>
          </a:p>
        </p:txBody>
      </p:sp>
    </p:spTree>
    <p:extLst>
      <p:ext uri="{BB962C8B-B14F-4D97-AF65-F5344CB8AC3E}">
        <p14:creationId xmlns:p14="http://schemas.microsoft.com/office/powerpoint/2010/main" val="117428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FB38D-0BA9-A940-2446-72E51A7DC5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6E6D9E-2DAD-057E-36D1-F1875BC70D8E}"/>
              </a:ext>
            </a:extLst>
          </p:cNvPr>
          <p:cNvSpPr txBox="1"/>
          <p:nvPr/>
        </p:nvSpPr>
        <p:spPr>
          <a:xfrm>
            <a:off x="645195" y="1459230"/>
            <a:ext cx="4406490" cy="1969770"/>
          </a:xfrm>
          <a:prstGeom prst="rect">
            <a:avLst/>
          </a:prstGeom>
          <a:noFill/>
        </p:spPr>
        <p:txBody>
          <a:bodyPr wrap="square">
            <a:spAutoFit/>
          </a:bodyPr>
          <a:lstStyle/>
          <a:p>
            <a:r>
              <a:rPr lang="en-US" sz="3200" b="0" i="0" dirty="0">
                <a:solidFill>
                  <a:schemeClr val="tx1">
                    <a:lumMod val="75000"/>
                    <a:lumOff val="25000"/>
                  </a:schemeClr>
                </a:solidFill>
                <a:effectLst/>
              </a:rPr>
              <a:t>Brake Booster</a:t>
            </a:r>
          </a:p>
          <a:p>
            <a:endParaRPr lang="en-US" b="0" i="0" dirty="0">
              <a:solidFill>
                <a:schemeClr val="tx1">
                  <a:lumMod val="75000"/>
                  <a:lumOff val="25000"/>
                </a:schemeClr>
              </a:solidFill>
              <a:effectLst/>
            </a:endParaRPr>
          </a:p>
          <a:p>
            <a:r>
              <a:rPr lang="en-US" dirty="0"/>
              <a:t>Uses vacuum or hydraulic pressure to amplify the force applied by the driver to the brake pedal, reducing the effort needed.</a:t>
            </a:r>
            <a:r>
              <a:rPr lang="en-US" b="0" i="0" dirty="0">
                <a:solidFill>
                  <a:schemeClr val="tx1">
                    <a:lumMod val="75000"/>
                    <a:lumOff val="25000"/>
                  </a:schemeClr>
                </a:solidFill>
                <a:effectLst/>
              </a:rPr>
              <a:t> </a:t>
            </a:r>
            <a:endParaRPr lang="en-IN" dirty="0"/>
          </a:p>
        </p:txBody>
      </p:sp>
      <p:pic>
        <p:nvPicPr>
          <p:cNvPr id="1026" name="Picture 2" descr="Motorcraft BRB38 Power Brake Booster ...">
            <a:extLst>
              <a:ext uri="{FF2B5EF4-FFF2-40B4-BE49-F238E27FC236}">
                <a16:creationId xmlns:a16="http://schemas.microsoft.com/office/drawing/2014/main" id="{1F04F0C1-43A0-91B5-8920-279C27019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879" y="1369249"/>
            <a:ext cx="3991708" cy="291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810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0BBB22-D204-4F10-22DF-36F4D102CE07}"/>
            </a:ext>
          </a:extLst>
        </p:cNvPr>
        <p:cNvGrpSpPr/>
        <p:nvPr/>
      </p:nvGrpSpPr>
      <p:grpSpPr>
        <a:xfrm>
          <a:off x="0" y="0"/>
          <a:ext cx="0" cy="0"/>
          <a:chOff x="0" y="0"/>
          <a:chExt cx="0" cy="0"/>
        </a:xfrm>
      </p:grpSpPr>
      <p:grpSp>
        <p:nvGrpSpPr>
          <p:cNvPr id="1031" name="Group 103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Isosceles Triangle 103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0" name="Isosceles Triangle 103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Isosceles Triangle 104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3A99115A-BD22-2FC6-D8D6-94035C7F51E0}"/>
              </a:ext>
            </a:extLst>
          </p:cNvPr>
          <p:cNvSpPr txBox="1"/>
          <p:nvPr/>
        </p:nvSpPr>
        <p:spPr>
          <a:xfrm>
            <a:off x="1507067" y="1578133"/>
            <a:ext cx="4335468" cy="287553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800" b="1" kern="1200" dirty="0">
                <a:solidFill>
                  <a:schemeClr val="accent1"/>
                </a:solidFill>
                <a:latin typeface="+mj-lt"/>
                <a:ea typeface="+mj-ea"/>
                <a:cs typeface="+mj-cs"/>
              </a:rPr>
              <a:t>Steering Wheel</a:t>
            </a:r>
          </a:p>
          <a:p>
            <a:pPr algn="r">
              <a:lnSpc>
                <a:spcPct val="90000"/>
              </a:lnSpc>
              <a:spcBef>
                <a:spcPct val="0"/>
              </a:spcBef>
              <a:spcAft>
                <a:spcPts val="600"/>
              </a:spcAft>
            </a:pPr>
            <a:endParaRPr lang="en-US" sz="3800" b="1" kern="1200" dirty="0">
              <a:solidFill>
                <a:schemeClr val="accent1"/>
              </a:solidFill>
              <a:latin typeface="+mj-lt"/>
              <a:ea typeface="+mj-ea"/>
              <a:cs typeface="+mj-cs"/>
            </a:endParaRPr>
          </a:p>
          <a:p>
            <a:pPr algn="r">
              <a:lnSpc>
                <a:spcPct val="90000"/>
              </a:lnSpc>
              <a:spcBef>
                <a:spcPct val="0"/>
              </a:spcBef>
              <a:spcAft>
                <a:spcPts val="600"/>
              </a:spcAft>
            </a:pPr>
            <a:r>
              <a:rPr lang="en-US" sz="3800" kern="1200" dirty="0">
                <a:solidFill>
                  <a:schemeClr val="accent1"/>
                </a:solidFill>
                <a:latin typeface="+mj-lt"/>
                <a:ea typeface="+mj-ea"/>
                <a:cs typeface="+mj-cs"/>
              </a:rPr>
              <a:t>The driver uses this to control the vehicle's direction.</a:t>
            </a:r>
          </a:p>
        </p:txBody>
      </p:sp>
      <p:pic>
        <p:nvPicPr>
          <p:cNvPr id="1026" name="Picture 2" descr="X3 [2014-2018] Steering Wheel Image, X3 [2014-2018] Photos ...">
            <a:extLst>
              <a:ext uri="{FF2B5EF4-FFF2-40B4-BE49-F238E27FC236}">
                <a16:creationId xmlns:a16="http://schemas.microsoft.com/office/drawing/2014/main" id="{1EC0B5E7-7707-27CA-D5E5-1D901C5DFF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1889" y="1858116"/>
            <a:ext cx="3833667" cy="344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656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167B58-F3D9-68D7-66B6-503472B920DA}"/>
            </a:ext>
          </a:extLst>
        </p:cNvPr>
        <p:cNvGrpSpPr/>
        <p:nvPr/>
      </p:nvGrpSpPr>
      <p:grpSpPr>
        <a:xfrm>
          <a:off x="0" y="0"/>
          <a:ext cx="0" cy="0"/>
          <a:chOff x="0" y="0"/>
          <a:chExt cx="0" cy="0"/>
        </a:xfrm>
      </p:grpSpPr>
      <p:grpSp>
        <p:nvGrpSpPr>
          <p:cNvPr id="2070" name="Group 206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1" name="Straight Connector 207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2" name="Straight Connector 207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5" name="Isosceles Triangle 207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9" name="Isosceles Triangle 207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80" name="Isosceles Triangle 207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C3C58EA3-32CD-2DFE-1046-FE35693D0933}"/>
              </a:ext>
            </a:extLst>
          </p:cNvPr>
          <p:cNvSpPr txBox="1"/>
          <p:nvPr/>
        </p:nvSpPr>
        <p:spPr>
          <a:xfrm>
            <a:off x="717675" y="1251730"/>
            <a:ext cx="5788056" cy="3701270"/>
          </a:xfrm>
          <a:prstGeom prst="rect">
            <a:avLst/>
          </a:prstGeom>
        </p:spPr>
        <p:txBody>
          <a:bodyPr vert="horz" lIns="91440" tIns="45720" rIns="91440" bIns="45720" rtlCol="0">
            <a:normAutofit fontScale="47500" lnSpcReduction="20000"/>
          </a:bodyPr>
          <a:lstStyle/>
          <a:p>
            <a:pPr>
              <a:lnSpc>
                <a:spcPct val="90000"/>
              </a:lnSpc>
              <a:spcBef>
                <a:spcPts val="1000"/>
              </a:spcBef>
              <a:buClr>
                <a:schemeClr val="accent1"/>
              </a:buClr>
              <a:buSzPct val="80000"/>
              <a:buFont typeface="Wingdings 3" charset="2"/>
              <a:buChar char=""/>
            </a:pPr>
            <a:r>
              <a:rPr lang="en-US" sz="3200" dirty="0">
                <a:solidFill>
                  <a:schemeClr val="tx1">
                    <a:lumMod val="75000"/>
                    <a:lumOff val="25000"/>
                  </a:schemeClr>
                </a:solidFill>
              </a:rPr>
              <a:t>Steering Column</a:t>
            </a:r>
          </a:p>
          <a:p>
            <a:pPr>
              <a:lnSpc>
                <a:spcPct val="90000"/>
              </a:lnSpc>
              <a:spcBef>
                <a:spcPts val="1000"/>
              </a:spcBef>
              <a:buClr>
                <a:schemeClr val="accent1"/>
              </a:buClr>
              <a:buSzPct val="80000"/>
              <a:buFont typeface="Wingdings 3" charset="2"/>
              <a:buChar char=""/>
            </a:pPr>
            <a:endParaRPr lang="en-US" sz="32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2900" b="0" i="0" dirty="0">
                <a:solidFill>
                  <a:schemeClr val="tx1">
                    <a:lumMod val="75000"/>
                    <a:lumOff val="25000"/>
                  </a:schemeClr>
                </a:solidFill>
                <a:effectLst/>
              </a:rPr>
              <a:t>The steering column of a vehicle is the rod to which the steering wheel is attached.</a:t>
            </a:r>
          </a:p>
          <a:p>
            <a:pPr>
              <a:lnSpc>
                <a:spcPct val="90000"/>
              </a:lnSpc>
              <a:spcBef>
                <a:spcPts val="1000"/>
              </a:spcBef>
              <a:buClr>
                <a:schemeClr val="accent1"/>
              </a:buClr>
              <a:buSzPct val="80000"/>
              <a:buFont typeface="Wingdings 3" charset="2"/>
              <a:buChar char=""/>
            </a:pPr>
            <a:endParaRPr lang="en-US" sz="29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900" b="0" i="0" dirty="0">
                <a:solidFill>
                  <a:schemeClr val="tx1">
                    <a:lumMod val="75000"/>
                    <a:lumOff val="25000"/>
                  </a:schemeClr>
                </a:solidFill>
                <a:effectLst/>
              </a:rPr>
              <a:t> The steering wheel is mounted on a shaft inside the steering column.</a:t>
            </a:r>
          </a:p>
          <a:p>
            <a:pPr>
              <a:lnSpc>
                <a:spcPct val="90000"/>
              </a:lnSpc>
              <a:spcBef>
                <a:spcPts val="1000"/>
              </a:spcBef>
              <a:buClr>
                <a:schemeClr val="accent1"/>
              </a:buClr>
              <a:buSzPct val="80000"/>
              <a:buFont typeface="Wingdings 3" charset="2"/>
              <a:buChar char=""/>
            </a:pPr>
            <a:endParaRPr lang="en-US" sz="29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900" b="0" i="0" dirty="0">
                <a:solidFill>
                  <a:schemeClr val="tx1">
                    <a:lumMod val="75000"/>
                    <a:lumOff val="25000"/>
                  </a:schemeClr>
                </a:solidFill>
                <a:effectLst/>
              </a:rPr>
              <a:t> The steering column carries the steering inputs to the steering rack or box.</a:t>
            </a:r>
          </a:p>
          <a:p>
            <a:pPr>
              <a:lnSpc>
                <a:spcPct val="90000"/>
              </a:lnSpc>
              <a:spcBef>
                <a:spcPts val="1000"/>
              </a:spcBef>
              <a:buClr>
                <a:schemeClr val="accent1"/>
              </a:buClr>
              <a:buSzPct val="80000"/>
              <a:buFont typeface="Wingdings 3" charset="2"/>
              <a:buChar char=""/>
            </a:pPr>
            <a:endParaRPr lang="en-US" sz="29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900" b="0" i="0" dirty="0">
                <a:solidFill>
                  <a:schemeClr val="tx1">
                    <a:lumMod val="75000"/>
                    <a:lumOff val="25000"/>
                  </a:schemeClr>
                </a:solidFill>
                <a:effectLst/>
              </a:rPr>
              <a:t> The steering wheel is connected to a shaft that runs through the steering column.</a:t>
            </a:r>
          </a:p>
          <a:p>
            <a:pPr>
              <a:lnSpc>
                <a:spcPct val="90000"/>
              </a:lnSpc>
              <a:spcBef>
                <a:spcPts val="1000"/>
              </a:spcBef>
              <a:buClr>
                <a:schemeClr val="accent1"/>
              </a:buClr>
              <a:buSzPct val="80000"/>
            </a:pPr>
            <a:br>
              <a:rPr lang="en-US" sz="2900" b="0" i="0" dirty="0">
                <a:solidFill>
                  <a:schemeClr val="tx1">
                    <a:lumMod val="75000"/>
                    <a:lumOff val="25000"/>
                  </a:schemeClr>
                </a:solidFill>
                <a:effectLst/>
              </a:rPr>
            </a:br>
            <a:endParaRPr lang="en-US" sz="29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p:txBody>
      </p:sp>
      <p:pic>
        <p:nvPicPr>
          <p:cNvPr id="2050" name="Picture 2" descr="Steering Column">
            <a:extLst>
              <a:ext uri="{FF2B5EF4-FFF2-40B4-BE49-F238E27FC236}">
                <a16:creationId xmlns:a16="http://schemas.microsoft.com/office/drawing/2014/main" id="{8CB2BA1E-DB62-BB72-95E7-0169C6A869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22955" y="1603818"/>
            <a:ext cx="4019667" cy="425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261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68BEB9-C702-93DE-E872-97B42E9F744C}"/>
            </a:ext>
          </a:extLst>
        </p:cNvPr>
        <p:cNvGrpSpPr/>
        <p:nvPr/>
      </p:nvGrpSpPr>
      <p:grpSpPr>
        <a:xfrm>
          <a:off x="0" y="0"/>
          <a:ext cx="0" cy="0"/>
          <a:chOff x="0" y="0"/>
          <a:chExt cx="0" cy="0"/>
        </a:xfrm>
      </p:grpSpPr>
      <p:grpSp>
        <p:nvGrpSpPr>
          <p:cNvPr id="3091" name="Group 309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9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4" name="Isosceles Triangle 309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8" name="Isosceles Triangle 309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9" name="Isosceles Triangle 309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735A69D0-5759-A651-BF51-56E03A68BCB8}"/>
              </a:ext>
            </a:extLst>
          </p:cNvPr>
          <p:cNvSpPr txBox="1"/>
          <p:nvPr/>
        </p:nvSpPr>
        <p:spPr>
          <a:xfrm>
            <a:off x="832064" y="1488613"/>
            <a:ext cx="4639346"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b="1">
                <a:solidFill>
                  <a:schemeClr val="tx1">
                    <a:lumMod val="75000"/>
                    <a:lumOff val="25000"/>
                  </a:schemeClr>
                </a:solidFill>
              </a:rPr>
              <a:t>Rack and Pinion</a:t>
            </a:r>
          </a:p>
          <a:p>
            <a:pPr>
              <a:lnSpc>
                <a:spcPct val="90000"/>
              </a:lnSpc>
              <a:spcBef>
                <a:spcPts val="1000"/>
              </a:spcBef>
              <a:buClr>
                <a:schemeClr val="accent1"/>
              </a:buClr>
              <a:buSzPct val="80000"/>
              <a:buFont typeface="Wingdings 3" charset="2"/>
              <a:buChar char=""/>
            </a:pPr>
            <a:endParaRPr lang="en-US" b="1">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b="0" i="0">
                <a:solidFill>
                  <a:schemeClr val="tx1">
                    <a:lumMod val="75000"/>
                    <a:lumOff val="25000"/>
                  </a:schemeClr>
                </a:solidFill>
                <a:effectLst/>
              </a:rPr>
              <a:t>Rack and pinion steering consist of a rack, a long bar with teeth along its length, and pinion gear, a small round gear connected to the steering wheel.</a:t>
            </a:r>
          </a:p>
          <a:p>
            <a:pPr>
              <a:lnSpc>
                <a:spcPct val="90000"/>
              </a:lnSpc>
              <a:spcBef>
                <a:spcPts val="1000"/>
              </a:spcBef>
              <a:buClr>
                <a:schemeClr val="accent1"/>
              </a:buClr>
              <a:buSzPct val="80000"/>
              <a:buFont typeface="Wingdings 3" charset="2"/>
              <a:buChar char=""/>
            </a:pPr>
            <a:endParaRPr lang="en-US" b="0" i="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b="0" i="0">
                <a:solidFill>
                  <a:schemeClr val="tx1">
                    <a:lumMod val="75000"/>
                    <a:lumOff val="25000"/>
                  </a:schemeClr>
                </a:solidFill>
                <a:effectLst/>
              </a:rPr>
              <a:t> These two components work together to convert the rotational motion of the steering wheel into linear motion that controls the movement of the wheels.</a:t>
            </a:r>
            <a:endParaRPr lang="en-US" b="1">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endParaRPr>
          </a:p>
        </p:txBody>
      </p:sp>
      <p:pic>
        <p:nvPicPr>
          <p:cNvPr id="3074" name="Picture 2">
            <a:extLst>
              <a:ext uri="{FF2B5EF4-FFF2-40B4-BE49-F238E27FC236}">
                <a16:creationId xmlns:a16="http://schemas.microsoft.com/office/drawing/2014/main" id="{8ECD9D83-2607-7A96-E924-22ACC3C99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4905"/>
          <a:stretch/>
        </p:blipFill>
        <p:spPr bwMode="auto">
          <a:xfrm>
            <a:off x="6015315" y="1740232"/>
            <a:ext cx="5212317"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267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4" name="Straight Connector 410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8" name="Isosceles Triangle 410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2" name="Isosceles Triangle 411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3" name="Isosceles Triangle 411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9EA921D2-CE99-2C12-1A8A-45425188E369}"/>
              </a:ext>
            </a:extLst>
          </p:cNvPr>
          <p:cNvSpPr txBox="1"/>
          <p:nvPr/>
        </p:nvSpPr>
        <p:spPr>
          <a:xfrm>
            <a:off x="677334" y="1256175"/>
            <a:ext cx="5189218" cy="3880773"/>
          </a:xfrm>
          <a:prstGeom prst="rect">
            <a:avLst/>
          </a:prstGeom>
        </p:spPr>
        <p:txBody>
          <a:bodyPr vert="horz" lIns="91440" tIns="45720" rIns="91440" bIns="45720" rtlCol="0">
            <a:normAutofit fontScale="85000" lnSpcReduction="10000"/>
          </a:bodyPr>
          <a:lstStyle/>
          <a:p>
            <a:pPr>
              <a:lnSpc>
                <a:spcPct val="90000"/>
              </a:lnSpc>
              <a:spcBef>
                <a:spcPts val="1000"/>
              </a:spcBef>
              <a:buClr>
                <a:schemeClr val="accent1"/>
              </a:buClr>
              <a:buSzPct val="80000"/>
              <a:buFont typeface="Wingdings 3" charset="2"/>
              <a:buChar char=""/>
            </a:pPr>
            <a:r>
              <a:rPr lang="en-US" sz="2800" dirty="0">
                <a:solidFill>
                  <a:schemeClr val="tx1">
                    <a:lumMod val="75000"/>
                    <a:lumOff val="25000"/>
                  </a:schemeClr>
                </a:solidFill>
              </a:rPr>
              <a:t>Tie Rods</a:t>
            </a: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Tie rods are an integral part of your vehicle's steering.</a:t>
            </a:r>
          </a:p>
          <a:p>
            <a:pPr>
              <a:lnSpc>
                <a:spcPct val="90000"/>
              </a:lnSpc>
              <a:spcBef>
                <a:spcPts val="1000"/>
              </a:spcBef>
              <a:buClr>
                <a:schemeClr val="accent1"/>
              </a:buClr>
              <a:buSzPct val="80000"/>
              <a:buFont typeface="Wingdings 3" charset="2"/>
              <a:buChar char=""/>
            </a:pPr>
            <a:endParaRPr lang="en-US" sz="20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 Just as its name suggests, a tie rod ties your vehicle's steering rack to the steering arm.</a:t>
            </a:r>
          </a:p>
          <a:p>
            <a:pPr>
              <a:lnSpc>
                <a:spcPct val="90000"/>
              </a:lnSpc>
              <a:spcBef>
                <a:spcPts val="1000"/>
              </a:spcBef>
              <a:buClr>
                <a:schemeClr val="accent1"/>
              </a:buClr>
              <a:buSzPct val="80000"/>
              <a:buFont typeface="Wingdings 3" charset="2"/>
              <a:buChar char=""/>
            </a:pPr>
            <a:endParaRPr lang="en-US" sz="20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 The steering arm is attached to the wheel.</a:t>
            </a: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 There are two types of steering systems: rack-and-pinion steering and re-circulating ball or mechanical steering.</a:t>
            </a:r>
          </a:p>
          <a:p>
            <a:pPr>
              <a:lnSpc>
                <a:spcPct val="90000"/>
              </a:lnSpc>
              <a:spcBef>
                <a:spcPts val="1000"/>
              </a:spcBef>
              <a:buClr>
                <a:schemeClr val="accent1"/>
              </a:buClr>
              <a:buSzPct val="80000"/>
            </a:pPr>
            <a:br>
              <a:rPr lang="en-US" sz="2000" b="0" i="0" dirty="0">
                <a:solidFill>
                  <a:schemeClr val="tx1">
                    <a:lumMod val="75000"/>
                    <a:lumOff val="25000"/>
                  </a:schemeClr>
                </a:solidFill>
                <a:effectLst/>
              </a:rPr>
            </a:br>
            <a:endParaRPr lang="en-US" sz="20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p:txBody>
      </p:sp>
      <p:pic>
        <p:nvPicPr>
          <p:cNvPr id="4098" name="Picture 2" descr="What is a tie rod end, and how do you tell if they are going bad? - Quora">
            <a:extLst>
              <a:ext uri="{FF2B5EF4-FFF2-40B4-BE49-F238E27FC236}">
                <a16:creationId xmlns:a16="http://schemas.microsoft.com/office/drawing/2014/main" id="{8B1CCAF7-A0F3-E825-F940-9097310D7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92" b="-2"/>
          <a:stretch/>
        </p:blipFill>
        <p:spPr bwMode="auto">
          <a:xfrm>
            <a:off x="6175070" y="1614370"/>
            <a:ext cx="5339596"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629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28" name="Straight Connector 512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29" name="Straight Connector 5128">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3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2" name="Isosceles Triangle 513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6" name="Isosceles Triangle 513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7" name="Isosceles Triangle 513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70B51A9E-E347-289E-2F64-0C19939AF0C6}"/>
              </a:ext>
            </a:extLst>
          </p:cNvPr>
          <p:cNvSpPr txBox="1"/>
          <p:nvPr/>
        </p:nvSpPr>
        <p:spPr>
          <a:xfrm>
            <a:off x="677334" y="2160589"/>
            <a:ext cx="4415050" cy="3882361"/>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1" dirty="0">
                <a:solidFill>
                  <a:schemeClr val="tx1">
                    <a:lumMod val="75000"/>
                    <a:lumOff val="25000"/>
                  </a:schemeClr>
                </a:solidFill>
              </a:rPr>
              <a:t>Idler Arm</a:t>
            </a:r>
            <a:r>
              <a:rPr lang="en-US" dirty="0">
                <a:solidFill>
                  <a:schemeClr val="tx1">
                    <a:lumMod val="75000"/>
                    <a:lumOff val="25000"/>
                  </a:schemeClr>
                </a:solidFill>
              </a:rPr>
              <a:t> and </a:t>
            </a:r>
            <a:r>
              <a:rPr lang="en-US" b="1" dirty="0">
                <a:solidFill>
                  <a:schemeClr val="tx1">
                    <a:lumMod val="75000"/>
                    <a:lumOff val="25000"/>
                  </a:schemeClr>
                </a:solidFill>
              </a:rPr>
              <a:t>Pitman Arm</a:t>
            </a:r>
          </a:p>
          <a:p>
            <a:pPr>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fontAlgn="ctr">
              <a:spcBef>
                <a:spcPts val="1000"/>
              </a:spcBef>
              <a:buClr>
                <a:schemeClr val="accent1"/>
              </a:buClr>
              <a:buSzPct val="80000"/>
              <a:buFont typeface="Wingdings 3" charset="2"/>
              <a:buChar char=""/>
            </a:pPr>
            <a:r>
              <a:rPr lang="en-US" b="0" i="0" dirty="0">
                <a:solidFill>
                  <a:schemeClr val="tx1">
                    <a:lumMod val="75000"/>
                    <a:lumOff val="25000"/>
                  </a:schemeClr>
                </a:solidFill>
                <a:effectLst/>
              </a:rPr>
              <a:t>The idler arm and pitman arm are both components of a car's steering system that support the steering linkage and help turn the wheels. </a:t>
            </a:r>
          </a:p>
          <a:p>
            <a:pPr>
              <a:spcBef>
                <a:spcPts val="1000"/>
              </a:spcBef>
              <a:buClr>
                <a:schemeClr val="accent1"/>
              </a:buClr>
              <a:buSzPct val="80000"/>
            </a:pPr>
            <a:br>
              <a:rPr lang="en-US" b="0" i="0" dirty="0">
                <a:solidFill>
                  <a:schemeClr val="tx1">
                    <a:lumMod val="75000"/>
                    <a:lumOff val="25000"/>
                  </a:schemeClr>
                </a:solidFill>
                <a:effectLst/>
              </a:rPr>
            </a:br>
            <a:endParaRPr lang="en-US" b="1" dirty="0">
              <a:solidFill>
                <a:schemeClr val="tx1">
                  <a:lumMod val="75000"/>
                  <a:lumOff val="25000"/>
                </a:schemeClr>
              </a:solidFill>
            </a:endParaRPr>
          </a:p>
          <a:p>
            <a:pPr>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5122" name="Picture 2" descr="How Steering Works - Technical Articles ...">
            <a:extLst>
              <a:ext uri="{FF2B5EF4-FFF2-40B4-BE49-F238E27FC236}">
                <a16:creationId xmlns:a16="http://schemas.microsoft.com/office/drawing/2014/main" id="{E387081E-9013-FA53-7A40-549C827E6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324"/>
          <a:stretch/>
        </p:blipFill>
        <p:spPr bwMode="auto">
          <a:xfrm>
            <a:off x="6520775" y="1590436"/>
            <a:ext cx="441505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3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63" name="Group 616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52" name="Straight Connector 615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53" name="Straight Connector 615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6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6" name="Isosceles Triangle 616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70" name="Isosceles Triangle 616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71" name="Isosceles Triangle 617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CFD841B6-41F4-5E44-8E08-DC7CF5021C5D}"/>
              </a:ext>
            </a:extLst>
          </p:cNvPr>
          <p:cNvSpPr txBox="1"/>
          <p:nvPr/>
        </p:nvSpPr>
        <p:spPr>
          <a:xfrm>
            <a:off x="841600" y="1072227"/>
            <a:ext cx="4569849" cy="3880773"/>
          </a:xfrm>
          <a:prstGeom prst="rect">
            <a:avLst/>
          </a:prstGeom>
        </p:spPr>
        <p:txBody>
          <a:bodyPr vert="horz" lIns="91440" tIns="45720" rIns="91440" bIns="45720" rtlCol="0">
            <a:normAutofit fontScale="92500" lnSpcReduction="20000"/>
          </a:bodyPr>
          <a:lstStyle/>
          <a:p>
            <a:pPr>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Power Steering Pump and Fluid</a:t>
            </a:r>
          </a:p>
          <a:p>
            <a:pPr>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fontAlgn="ct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A power steering pump is a component in a car that uses a belt-driven mechanism to pressurize hydraulic fluid (power steering fluid).</a:t>
            </a:r>
          </a:p>
          <a:p>
            <a:pPr fontAlgn="ct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 Which then assists the driver in turning the steering wheel by providing extra force, making it significantly easier to maneuver the car.</a:t>
            </a:r>
          </a:p>
          <a:p>
            <a:pPr fontAlgn="ct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 This fluid is stored in a reservoir located under the hood and is typically checked as part of regular car maintenance. </a:t>
            </a:r>
          </a:p>
          <a:p>
            <a:pPr>
              <a:lnSpc>
                <a:spcPct val="90000"/>
              </a:lnSpc>
              <a:spcBef>
                <a:spcPts val="1000"/>
              </a:spcBef>
              <a:buClr>
                <a:schemeClr val="accent1"/>
              </a:buClr>
              <a:buSzPct val="80000"/>
            </a:pPr>
            <a:br>
              <a:rPr lang="en-US" sz="1500" b="0" i="0" dirty="0">
                <a:solidFill>
                  <a:schemeClr val="tx1">
                    <a:lumMod val="75000"/>
                    <a:lumOff val="25000"/>
                  </a:schemeClr>
                </a:solidFill>
                <a:effectLst/>
              </a:rPr>
            </a:br>
            <a:endParaRPr lang="en-US" sz="1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p:txBody>
      </p:sp>
      <p:pic>
        <p:nvPicPr>
          <p:cNvPr id="6146" name="Picture 2" descr="Car Power Steering Basics | How Automotive Pump Works">
            <a:extLst>
              <a:ext uri="{FF2B5EF4-FFF2-40B4-BE49-F238E27FC236}">
                <a16:creationId xmlns:a16="http://schemas.microsoft.com/office/drawing/2014/main" id="{0AA4BDC6-9AC0-F3F9-BDA7-1943145B3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55" r="7011" b="-3"/>
          <a:stretch/>
        </p:blipFill>
        <p:spPr bwMode="auto">
          <a:xfrm>
            <a:off x="6278134" y="1235406"/>
            <a:ext cx="5204331"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1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55464D-7EBB-A799-7853-FCE733248485}"/>
              </a:ext>
            </a:extLst>
          </p:cNvPr>
          <p:cNvSpPr txBox="1"/>
          <p:nvPr/>
        </p:nvSpPr>
        <p:spPr>
          <a:xfrm>
            <a:off x="682052" y="999557"/>
            <a:ext cx="4534525" cy="4085734"/>
          </a:xfrm>
          <a:prstGeom prst="rect">
            <a:avLst/>
          </a:prstGeom>
          <a:noFill/>
        </p:spPr>
        <p:txBody>
          <a:bodyPr wrap="square">
            <a:spAutoFit/>
          </a:bodyPr>
          <a:lstStyle/>
          <a:p>
            <a:r>
              <a:rPr lang="en-IN" sz="2800" dirty="0"/>
              <a:t>Suspension components</a:t>
            </a:r>
          </a:p>
          <a:p>
            <a:endParaRPr lang="en-IN" sz="2800" dirty="0"/>
          </a:p>
          <a:p>
            <a:pPr algn="l">
              <a:spcAft>
                <a:spcPts val="300"/>
              </a:spcAft>
              <a:buFont typeface="Arial" panose="020B0604020202020204" pitchFamily="34" charset="0"/>
              <a:buChar char="•"/>
            </a:pPr>
            <a:r>
              <a:rPr lang="en-US" sz="2400" b="0" i="0" dirty="0">
                <a:solidFill>
                  <a:srgbClr val="1F1F1F"/>
                </a:solidFill>
                <a:effectLst/>
                <a:latin typeface="Google Sans"/>
              </a:rPr>
              <a:t>Springs. </a:t>
            </a:r>
          </a:p>
          <a:p>
            <a:pPr algn="l">
              <a:spcAft>
                <a:spcPts val="300"/>
              </a:spcAft>
              <a:buFont typeface="Arial" panose="020B0604020202020204" pitchFamily="34" charset="0"/>
              <a:buChar char="•"/>
            </a:pPr>
            <a:r>
              <a:rPr lang="en-US" sz="2400" b="0" i="0" dirty="0">
                <a:solidFill>
                  <a:srgbClr val="1F1F1F"/>
                </a:solidFill>
                <a:effectLst/>
                <a:latin typeface="Google Sans"/>
              </a:rPr>
              <a:t>Wheels. </a:t>
            </a:r>
          </a:p>
          <a:p>
            <a:pPr algn="l">
              <a:spcAft>
                <a:spcPts val="300"/>
              </a:spcAft>
              <a:buFont typeface="Arial" panose="020B0604020202020204" pitchFamily="34" charset="0"/>
              <a:buChar char="•"/>
            </a:pPr>
            <a:r>
              <a:rPr lang="en-US" sz="2400" b="0" i="0" dirty="0">
                <a:solidFill>
                  <a:srgbClr val="1F1F1F"/>
                </a:solidFill>
                <a:effectLst/>
                <a:latin typeface="Google Sans"/>
              </a:rPr>
              <a:t>Shock Absorbers. </a:t>
            </a:r>
          </a:p>
          <a:p>
            <a:pPr algn="l">
              <a:spcAft>
                <a:spcPts val="300"/>
              </a:spcAft>
              <a:buFont typeface="Arial" panose="020B0604020202020204" pitchFamily="34" charset="0"/>
              <a:buChar char="•"/>
            </a:pPr>
            <a:r>
              <a:rPr lang="en-US" sz="2400" b="0" i="0" dirty="0">
                <a:solidFill>
                  <a:srgbClr val="1F1F1F"/>
                </a:solidFill>
                <a:effectLst/>
                <a:latin typeface="Google Sans"/>
              </a:rPr>
              <a:t>Rods. </a:t>
            </a:r>
          </a:p>
          <a:p>
            <a:pPr algn="l">
              <a:spcAft>
                <a:spcPts val="300"/>
              </a:spcAft>
              <a:buFont typeface="Arial" panose="020B0604020202020204" pitchFamily="34" charset="0"/>
              <a:buChar char="•"/>
            </a:pPr>
            <a:r>
              <a:rPr lang="en-US" sz="2400" b="0" i="0" dirty="0">
                <a:solidFill>
                  <a:srgbClr val="1F1F1F"/>
                </a:solidFill>
                <a:effectLst/>
                <a:latin typeface="Google Sans"/>
              </a:rPr>
              <a:t>Joints, Bearings, &amp; Bushings. </a:t>
            </a:r>
          </a:p>
          <a:p>
            <a:pPr algn="l">
              <a:spcAft>
                <a:spcPts val="300"/>
              </a:spcAft>
              <a:buFont typeface="Arial" panose="020B0604020202020204" pitchFamily="34" charset="0"/>
              <a:buChar char="•"/>
            </a:pPr>
            <a:r>
              <a:rPr lang="en-US" sz="2400" b="0" i="0" dirty="0">
                <a:solidFill>
                  <a:srgbClr val="1F1F1F"/>
                </a:solidFill>
                <a:effectLst/>
                <a:latin typeface="Google Sans"/>
              </a:rPr>
              <a:t>Steering System. </a:t>
            </a:r>
          </a:p>
          <a:p>
            <a:pPr algn="l">
              <a:spcAft>
                <a:spcPts val="300"/>
              </a:spcAft>
              <a:buFont typeface="Arial" panose="020B0604020202020204" pitchFamily="34" charset="0"/>
              <a:buChar char="•"/>
            </a:pPr>
            <a:r>
              <a:rPr lang="en-US" sz="2400" b="0" i="0" dirty="0">
                <a:solidFill>
                  <a:srgbClr val="1F1F1F"/>
                </a:solidFill>
                <a:effectLst/>
                <a:latin typeface="Google Sans"/>
              </a:rPr>
              <a:t>Frame.</a:t>
            </a:r>
          </a:p>
          <a:p>
            <a:endParaRPr lang="en-IN" dirty="0"/>
          </a:p>
        </p:txBody>
      </p:sp>
      <p:pic>
        <p:nvPicPr>
          <p:cNvPr id="1026" name="Picture 2" descr="Steering &amp; Suspension Service: Ensure a Smooth Ride - GM Specialist">
            <a:extLst>
              <a:ext uri="{FF2B5EF4-FFF2-40B4-BE49-F238E27FC236}">
                <a16:creationId xmlns:a16="http://schemas.microsoft.com/office/drawing/2014/main" id="{C2260091-55B7-DD4B-C89E-0378C87D5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1370" y="381000"/>
            <a:ext cx="6205928" cy="5615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099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F948A-09A9-B5A7-187D-7E4A0948014F}"/>
              </a:ext>
            </a:extLst>
          </p:cNvPr>
          <p:cNvSpPr txBox="1"/>
          <p:nvPr/>
        </p:nvSpPr>
        <p:spPr>
          <a:xfrm>
            <a:off x="1116767" y="954586"/>
            <a:ext cx="5358983" cy="2970044"/>
          </a:xfrm>
          <a:prstGeom prst="rect">
            <a:avLst/>
          </a:prstGeom>
          <a:noFill/>
        </p:spPr>
        <p:txBody>
          <a:bodyPr wrap="square">
            <a:spAutoFit/>
          </a:bodyPr>
          <a:lstStyle/>
          <a:p>
            <a:r>
              <a:rPr lang="en-US" sz="3200" b="0" i="0" dirty="0">
                <a:solidFill>
                  <a:srgbClr val="1F1F1F"/>
                </a:solidFill>
                <a:effectLst/>
                <a:latin typeface="Google Sans"/>
              </a:rPr>
              <a:t>Springs</a:t>
            </a:r>
          </a:p>
          <a:p>
            <a:endParaRPr lang="en-US" sz="3200" b="0" i="0" dirty="0">
              <a:solidFill>
                <a:srgbClr val="1F1F1F"/>
              </a:solidFill>
              <a:effectLst/>
              <a:latin typeface="Google Sans"/>
            </a:endParaRPr>
          </a:p>
          <a:p>
            <a:pPr algn="l">
              <a:lnSpc>
                <a:spcPts val="1800"/>
              </a:lnSpc>
            </a:pPr>
            <a:r>
              <a:rPr lang="en-US" sz="2400" b="0" i="0" dirty="0">
                <a:solidFill>
                  <a:srgbClr val="1F1F1F"/>
                </a:solidFill>
                <a:effectLst/>
                <a:latin typeface="Google Sans"/>
              </a:rPr>
              <a:t>Suspension springs are </a:t>
            </a:r>
            <a:r>
              <a:rPr lang="en-US" sz="2400" b="0" i="0" dirty="0">
                <a:solidFill>
                  <a:srgbClr val="040C28"/>
                </a:solidFill>
                <a:effectLst/>
                <a:latin typeface="Google Sans"/>
              </a:rPr>
              <a:t>the link between wheels and car body</a:t>
            </a:r>
            <a:r>
              <a:rPr lang="en-US" sz="2400" b="0" i="0" dirty="0">
                <a:solidFill>
                  <a:srgbClr val="1F1F1F"/>
                </a:solidFill>
                <a:effectLst/>
                <a:latin typeface="Google Sans"/>
              </a:rPr>
              <a:t>.</a:t>
            </a:r>
          </a:p>
          <a:p>
            <a:pPr algn="l">
              <a:lnSpc>
                <a:spcPts val="1800"/>
              </a:lnSpc>
            </a:pPr>
            <a:r>
              <a:rPr lang="en-US" sz="2400" b="0" i="0" dirty="0">
                <a:solidFill>
                  <a:srgbClr val="1F1F1F"/>
                </a:solidFill>
                <a:effectLst/>
                <a:latin typeface="Google Sans"/>
              </a:rPr>
              <a:t> Their primary task is to compensate uneven road surfaces and thus provide an assurance of high levels of ride comfort.</a:t>
            </a:r>
            <a:endParaRPr lang="en-US" sz="2400" b="0" i="0" dirty="0">
              <a:solidFill>
                <a:srgbClr val="1F1F1F"/>
              </a:solidFill>
              <a:effectLst/>
              <a:latin typeface="Arial" panose="020B0604020202020204" pitchFamily="34" charset="0"/>
            </a:endParaRPr>
          </a:p>
          <a:p>
            <a:br>
              <a:rPr lang="en-US" sz="2400" b="0" i="0" dirty="0">
                <a:solidFill>
                  <a:srgbClr val="1F1F1F"/>
                </a:solidFill>
                <a:effectLst/>
                <a:latin typeface="Arial" panose="020B0604020202020204" pitchFamily="34" charset="0"/>
              </a:rPr>
            </a:br>
            <a:endParaRPr lang="en-IN" sz="2400" dirty="0"/>
          </a:p>
        </p:txBody>
      </p:sp>
      <p:sp>
        <p:nvSpPr>
          <p:cNvPr id="4" name="TextBox 3">
            <a:extLst>
              <a:ext uri="{FF2B5EF4-FFF2-40B4-BE49-F238E27FC236}">
                <a16:creationId xmlns:a16="http://schemas.microsoft.com/office/drawing/2014/main" id="{3BFC17B0-E342-282F-D0ED-9C260C9A39BB}"/>
              </a:ext>
            </a:extLst>
          </p:cNvPr>
          <p:cNvSpPr txBox="1"/>
          <p:nvPr/>
        </p:nvSpPr>
        <p:spPr>
          <a:xfrm>
            <a:off x="959372" y="3429000"/>
            <a:ext cx="4467068" cy="2510944"/>
          </a:xfrm>
          <a:prstGeom prst="rect">
            <a:avLst/>
          </a:prstGeom>
          <a:noFill/>
        </p:spPr>
        <p:txBody>
          <a:bodyPr wrap="square" rtlCol="0">
            <a:spAutoFit/>
          </a:bodyPr>
          <a:lstStyle/>
          <a:p>
            <a:pPr algn="l">
              <a:lnSpc>
                <a:spcPts val="1800"/>
              </a:lnSpc>
              <a:spcBef>
                <a:spcPts val="900"/>
              </a:spcBef>
              <a:spcAft>
                <a:spcPts val="900"/>
              </a:spcAft>
            </a:pPr>
            <a:r>
              <a:rPr lang="en-US" sz="2400" b="0" i="0" dirty="0">
                <a:solidFill>
                  <a:srgbClr val="1F1F1F"/>
                </a:solidFill>
                <a:effectLst/>
                <a:latin typeface="Google Sans"/>
              </a:rPr>
              <a:t> 4 types of springs in a car</a:t>
            </a:r>
          </a:p>
          <a:p>
            <a:pPr algn="l">
              <a:lnSpc>
                <a:spcPts val="1800"/>
              </a:lnSpc>
              <a:spcBef>
                <a:spcPts val="900"/>
              </a:spcBef>
              <a:spcAft>
                <a:spcPts val="900"/>
              </a:spcAft>
            </a:pPr>
            <a:endParaRPr lang="en-US" sz="2400" b="0" i="0" dirty="0">
              <a:solidFill>
                <a:srgbClr val="1F1F1F"/>
              </a:solidFill>
              <a:effectLst/>
              <a:latin typeface="Arial" panose="020B0604020202020204" pitchFamily="34" charset="0"/>
            </a:endParaRPr>
          </a:p>
          <a:p>
            <a:pPr algn="l">
              <a:lnSpc>
                <a:spcPts val="1800"/>
              </a:lnSpc>
              <a:spcAft>
                <a:spcPts val="750"/>
              </a:spcAft>
            </a:pPr>
            <a:r>
              <a:rPr lang="en-US" sz="2400" b="0" i="0" dirty="0">
                <a:solidFill>
                  <a:srgbClr val="040C28"/>
                </a:solidFill>
                <a:effectLst/>
                <a:latin typeface="Google Sans"/>
              </a:rPr>
              <a:t>Coil springs</a:t>
            </a:r>
          </a:p>
          <a:p>
            <a:pPr algn="l">
              <a:lnSpc>
                <a:spcPts val="1800"/>
              </a:lnSpc>
              <a:spcAft>
                <a:spcPts val="750"/>
              </a:spcAft>
            </a:pPr>
            <a:r>
              <a:rPr lang="en-US" sz="2400" b="0" i="0" dirty="0">
                <a:solidFill>
                  <a:srgbClr val="040C28"/>
                </a:solidFill>
                <a:effectLst/>
                <a:latin typeface="Google Sans"/>
              </a:rPr>
              <a:t> leaf springs</a:t>
            </a:r>
          </a:p>
          <a:p>
            <a:pPr algn="l">
              <a:lnSpc>
                <a:spcPts val="1800"/>
              </a:lnSpc>
              <a:spcAft>
                <a:spcPts val="750"/>
              </a:spcAft>
            </a:pPr>
            <a:r>
              <a:rPr lang="en-US" sz="2400" b="0" i="0" dirty="0">
                <a:solidFill>
                  <a:srgbClr val="040C28"/>
                </a:solidFill>
                <a:effectLst/>
                <a:latin typeface="Google Sans"/>
              </a:rPr>
              <a:t> torsion springs</a:t>
            </a:r>
          </a:p>
          <a:p>
            <a:pPr algn="l">
              <a:lnSpc>
                <a:spcPts val="1800"/>
              </a:lnSpc>
              <a:spcAft>
                <a:spcPts val="750"/>
              </a:spcAft>
            </a:pPr>
            <a:r>
              <a:rPr lang="en-US" sz="2400" b="0" i="0" dirty="0">
                <a:solidFill>
                  <a:srgbClr val="040C28"/>
                </a:solidFill>
                <a:effectLst/>
                <a:latin typeface="Google Sans"/>
              </a:rPr>
              <a:t> air springs</a:t>
            </a:r>
            <a:endParaRPr lang="en-US" sz="2400" b="0" i="0" dirty="0">
              <a:solidFill>
                <a:srgbClr val="1F1F1F"/>
              </a:solidFill>
              <a:effectLst/>
              <a:latin typeface="Arial" panose="020B0604020202020204" pitchFamily="34" charset="0"/>
            </a:endParaRPr>
          </a:p>
          <a:p>
            <a:endParaRPr lang="en-IN" dirty="0"/>
          </a:p>
        </p:txBody>
      </p:sp>
      <p:pic>
        <p:nvPicPr>
          <p:cNvPr id="2050" name="Picture 2" descr="Coil spring for motorcycle rear shock absorber Coil spring for motorcycle rear shock absorber (with clipping path) isolated on white background car suspension spring stock pictures, royalty-free photos &amp; images">
            <a:extLst>
              <a:ext uri="{FF2B5EF4-FFF2-40B4-BE49-F238E27FC236}">
                <a16:creationId xmlns:a16="http://schemas.microsoft.com/office/drawing/2014/main" id="{94C7DD5E-D070-465D-C899-63C5A8B86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147" y="409377"/>
            <a:ext cx="2525844" cy="2510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d Leaf Spring to Increase Load Capacity in Pickup Truck Suspension - Vehicle Part Stock Photo">
            <a:extLst>
              <a:ext uri="{FF2B5EF4-FFF2-40B4-BE49-F238E27FC236}">
                <a16:creationId xmlns:a16="http://schemas.microsoft.com/office/drawing/2014/main" id="{CF99AE1A-2A63-B9F9-9BE0-C6EB59B60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304" y="409376"/>
            <a:ext cx="3132945" cy="27368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tom Torsion Springs Manufacturer | WCS Industries">
            <a:extLst>
              <a:ext uri="{FF2B5EF4-FFF2-40B4-BE49-F238E27FC236}">
                <a16:creationId xmlns:a16="http://schemas.microsoft.com/office/drawing/2014/main" id="{0DE1915A-A2FD-A273-F9D4-1B35F7E80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9023" y="3581400"/>
            <a:ext cx="2733207" cy="276193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Tensile air spring for cars for A Stable Ride - Alibaba.com">
            <a:extLst>
              <a:ext uri="{FF2B5EF4-FFF2-40B4-BE49-F238E27FC236}">
                <a16:creationId xmlns:a16="http://schemas.microsoft.com/office/drawing/2014/main" id="{1B596137-11EA-5BC9-9089-3F342850CC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3C5F510-EAFD-3902-BD0A-D1C61670FAEB}"/>
              </a:ext>
            </a:extLst>
          </p:cNvPr>
          <p:cNvPicPr>
            <a:picLocks noChangeAspect="1"/>
          </p:cNvPicPr>
          <p:nvPr/>
        </p:nvPicPr>
        <p:blipFill>
          <a:blip r:embed="rId5"/>
          <a:stretch>
            <a:fillRect/>
          </a:stretch>
        </p:blipFill>
        <p:spPr>
          <a:xfrm>
            <a:off x="5262172" y="3581400"/>
            <a:ext cx="3506449" cy="2663344"/>
          </a:xfrm>
          <a:prstGeom prst="rect">
            <a:avLst/>
          </a:prstGeom>
        </p:spPr>
      </p:pic>
    </p:spTree>
    <p:extLst>
      <p:ext uri="{BB962C8B-B14F-4D97-AF65-F5344CB8AC3E}">
        <p14:creationId xmlns:p14="http://schemas.microsoft.com/office/powerpoint/2010/main" val="3685081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9B505-0C00-E05A-9826-D1611DC94DAB}"/>
              </a:ext>
            </a:extLst>
          </p:cNvPr>
          <p:cNvSpPr txBox="1"/>
          <p:nvPr/>
        </p:nvSpPr>
        <p:spPr>
          <a:xfrm>
            <a:off x="816964" y="1179438"/>
            <a:ext cx="4569503" cy="4939814"/>
          </a:xfrm>
          <a:prstGeom prst="rect">
            <a:avLst/>
          </a:prstGeom>
          <a:noFill/>
        </p:spPr>
        <p:txBody>
          <a:bodyPr wrap="square">
            <a:spAutoFit/>
          </a:bodyPr>
          <a:lstStyle/>
          <a:p>
            <a:r>
              <a:rPr lang="en-US" sz="2800" b="0" i="0" dirty="0">
                <a:solidFill>
                  <a:srgbClr val="1F1F1F"/>
                </a:solidFill>
                <a:effectLst/>
                <a:latin typeface="Google Sans"/>
              </a:rPr>
              <a:t>Shock Absorbers</a:t>
            </a:r>
          </a:p>
          <a:p>
            <a:endParaRPr lang="en-US" sz="2800" b="0" i="0" dirty="0">
              <a:solidFill>
                <a:srgbClr val="1F1F1F"/>
              </a:solidFill>
              <a:effectLst/>
              <a:latin typeface="Google Sans"/>
            </a:endParaRPr>
          </a:p>
          <a:p>
            <a:pPr algn="l" fontAlgn="ctr">
              <a:spcAft>
                <a:spcPts val="1500"/>
              </a:spcAft>
            </a:pPr>
            <a:r>
              <a:rPr lang="en-US" sz="2400" b="0" i="0" dirty="0">
                <a:solidFill>
                  <a:srgbClr val="001D35"/>
                </a:solidFill>
                <a:effectLst/>
                <a:latin typeface="Google Sans"/>
              </a:rPr>
              <a:t>Shock absorbers are mechanical devices that control a vehicle's suspension system and absorb vibrations and shocks from uneven roads.</a:t>
            </a:r>
          </a:p>
          <a:p>
            <a:pPr algn="l" fontAlgn="ctr">
              <a:spcAft>
                <a:spcPts val="1500"/>
              </a:spcAft>
            </a:pPr>
            <a:r>
              <a:rPr lang="en-US" sz="2400" b="0" i="0" dirty="0">
                <a:solidFill>
                  <a:srgbClr val="001D35"/>
                </a:solidFill>
                <a:effectLst/>
                <a:latin typeface="Google Sans"/>
              </a:rPr>
              <a:t> They are also known as dampers. </a:t>
            </a:r>
          </a:p>
          <a:p>
            <a:br>
              <a:rPr lang="en-US" sz="2400" b="0" i="0" dirty="0">
                <a:solidFill>
                  <a:srgbClr val="001D35"/>
                </a:solidFill>
                <a:effectLst/>
                <a:latin typeface="Google Sans"/>
              </a:rPr>
            </a:br>
            <a:endParaRPr lang="en-US" sz="2400" b="0" i="0" dirty="0">
              <a:solidFill>
                <a:srgbClr val="1F1F1F"/>
              </a:solidFill>
              <a:effectLst/>
              <a:latin typeface="Google Sans"/>
            </a:endParaRPr>
          </a:p>
          <a:p>
            <a:endParaRPr lang="en-US" sz="2400" b="0" i="0" dirty="0">
              <a:solidFill>
                <a:srgbClr val="1F1F1F"/>
              </a:solidFill>
              <a:effectLst/>
              <a:latin typeface="Google Sans"/>
            </a:endParaRPr>
          </a:p>
          <a:p>
            <a:endParaRPr lang="en-IN" dirty="0"/>
          </a:p>
        </p:txBody>
      </p:sp>
      <p:pic>
        <p:nvPicPr>
          <p:cNvPr id="3074" name="Picture 2" descr="RC Car Shock Absorbers, Wear-Resistant 110mm Length Easy Installation RC Car  Front and Rear Shock Absorbers for JLB 1/10 Big Foot Truck Series Navy Blue  : Amazon.in: Toys &amp; Games">
            <a:extLst>
              <a:ext uri="{FF2B5EF4-FFF2-40B4-BE49-F238E27FC236}">
                <a16:creationId xmlns:a16="http://schemas.microsoft.com/office/drawing/2014/main" id="{575B8638-171C-3D6E-645E-B2E002603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622" y="752475"/>
            <a:ext cx="5261548" cy="468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42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Isosceles Triangle 103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0" name="Isosceles Triangle 103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Isosceles Triangle 104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1026" name="Picture 2" descr="Steering System in Automobile, Steering System Components ...">
            <a:extLst>
              <a:ext uri="{FF2B5EF4-FFF2-40B4-BE49-F238E27FC236}">
                <a16:creationId xmlns:a16="http://schemas.microsoft.com/office/drawing/2014/main" id="{053157C5-0289-0EB2-4EEC-0FC84DD6B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145" r="8391" b="2"/>
          <a:stretch/>
        </p:blipFill>
        <p:spPr bwMode="auto">
          <a:xfrm>
            <a:off x="6400800" y="1319134"/>
            <a:ext cx="5113866" cy="4422099"/>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90C1E-1A8F-6B71-180B-1F7869E09EDC}"/>
              </a:ext>
            </a:extLst>
          </p:cNvPr>
          <p:cNvSpPr txBox="1"/>
          <p:nvPr/>
        </p:nvSpPr>
        <p:spPr>
          <a:xfrm>
            <a:off x="1216957" y="1319134"/>
            <a:ext cx="4574244"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800" b="0" i="0" dirty="0">
                <a:solidFill>
                  <a:schemeClr val="tx1">
                    <a:lumMod val="75000"/>
                    <a:lumOff val="25000"/>
                  </a:schemeClr>
                </a:solidFill>
                <a:effectLst/>
              </a:rPr>
              <a:t>Steering System</a:t>
            </a:r>
          </a:p>
          <a:p>
            <a:pPr fontAlgn="ct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A car's steering system is a vital part of the suspension system that allows the driver to control the direction of the vehicle by turning the wheels, essentially acting as the link between the steering wheel and the suspension components that move the wheels to turn the car left or right;</a:t>
            </a:r>
          </a:p>
          <a:p>
            <a:pPr fontAlgn="ctr">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 </a:t>
            </a:r>
            <a:r>
              <a:rPr lang="en-US" sz="2000" b="0" i="0" dirty="0">
                <a:solidFill>
                  <a:schemeClr val="tx1">
                    <a:lumMod val="75000"/>
                    <a:lumOff val="25000"/>
                  </a:schemeClr>
                </a:solidFill>
                <a:effectLst/>
              </a:rPr>
              <a:t>both systems work together to maintain stability and provide a smooth ride on uneven roads. </a:t>
            </a:r>
          </a:p>
          <a:p>
            <a:pPr>
              <a:lnSpc>
                <a:spcPct val="90000"/>
              </a:lnSpc>
              <a:spcBef>
                <a:spcPts val="1000"/>
              </a:spcBef>
              <a:buClr>
                <a:schemeClr val="accent1"/>
              </a:buClr>
              <a:buSzPct val="80000"/>
            </a:pPr>
            <a:endParaRPr lang="en-US" sz="1500" b="0" i="0" dirty="0">
              <a:solidFill>
                <a:schemeClr val="tx1">
                  <a:lumMod val="75000"/>
                  <a:lumOff val="25000"/>
                </a:schemeClr>
              </a:solidFill>
              <a:effectLst/>
            </a:endParaRPr>
          </a:p>
        </p:txBody>
      </p:sp>
      <p:cxnSp>
        <p:nvCxnSpPr>
          <p:cNvPr id="1043" name="Straight Connector 104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5115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75901-E34A-ADC5-82BF-1D85ACFDEB6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1EA46D-5078-3EF0-B83D-5DACFAEE8A2E}"/>
              </a:ext>
            </a:extLst>
          </p:cNvPr>
          <p:cNvSpPr txBox="1"/>
          <p:nvPr/>
        </p:nvSpPr>
        <p:spPr>
          <a:xfrm>
            <a:off x="861934" y="1269380"/>
            <a:ext cx="4774368" cy="2523768"/>
          </a:xfrm>
          <a:prstGeom prst="rect">
            <a:avLst/>
          </a:prstGeom>
          <a:noFill/>
        </p:spPr>
        <p:txBody>
          <a:bodyPr wrap="square">
            <a:spAutoFit/>
          </a:bodyPr>
          <a:lstStyle/>
          <a:p>
            <a:r>
              <a:rPr lang="en-US" sz="3200" b="0" i="0" dirty="0">
                <a:solidFill>
                  <a:schemeClr val="tx1">
                    <a:lumMod val="75000"/>
                    <a:lumOff val="25000"/>
                  </a:schemeClr>
                </a:solidFill>
                <a:effectLst/>
              </a:rPr>
              <a:t>Disc Brakes</a:t>
            </a:r>
          </a:p>
          <a:p>
            <a:endParaRPr lang="en-US" b="0" i="0" dirty="0">
              <a:solidFill>
                <a:schemeClr val="tx1">
                  <a:lumMod val="75000"/>
                  <a:lumOff val="25000"/>
                </a:schemeClr>
              </a:solidFill>
              <a:effectLst/>
            </a:endParaRPr>
          </a:p>
          <a:p>
            <a:r>
              <a:rPr lang="en-US" dirty="0"/>
              <a:t>Metal discs attached to the wheels that spin with them.</a:t>
            </a:r>
          </a:p>
          <a:p>
            <a:r>
              <a:rPr lang="en-US" dirty="0"/>
              <a:t> The calipers press the brake pads against these to slow the vehicle.</a:t>
            </a:r>
            <a:endParaRPr lang="en-US" b="0" i="0" dirty="0">
              <a:solidFill>
                <a:schemeClr val="tx1">
                  <a:lumMod val="75000"/>
                  <a:lumOff val="25000"/>
                </a:schemeClr>
              </a:solidFill>
              <a:effectLst/>
            </a:endParaRPr>
          </a:p>
          <a:p>
            <a:endParaRPr lang="en-US" b="0" i="0" dirty="0">
              <a:solidFill>
                <a:schemeClr val="tx1">
                  <a:lumMod val="75000"/>
                  <a:lumOff val="25000"/>
                </a:schemeClr>
              </a:solidFill>
              <a:effectLst/>
            </a:endParaRPr>
          </a:p>
          <a:p>
            <a:endParaRPr lang="en-IN" dirty="0"/>
          </a:p>
        </p:txBody>
      </p:sp>
      <p:pic>
        <p:nvPicPr>
          <p:cNvPr id="1026" name="Picture 2" descr="Know Your Disc Brake Pads | Supa Quick">
            <a:extLst>
              <a:ext uri="{FF2B5EF4-FFF2-40B4-BE49-F238E27FC236}">
                <a16:creationId xmlns:a16="http://schemas.microsoft.com/office/drawing/2014/main" id="{B7664879-9840-E21F-B734-54505F6A0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354" y="1091338"/>
            <a:ext cx="4249709" cy="309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734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8" name="Group 2087">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89" name="Straight Connector 2088">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90" name="Straight Connector 2089">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9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3" name="Isosceles Triangle 209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7" name="Isosceles Triangle 209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8" name="Isosceles Triangle 209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31E670ED-F493-A558-E0C4-0811F53DDB25}"/>
              </a:ext>
            </a:extLst>
          </p:cNvPr>
          <p:cNvSpPr txBox="1"/>
          <p:nvPr/>
        </p:nvSpPr>
        <p:spPr>
          <a:xfrm>
            <a:off x="1145966" y="1155877"/>
            <a:ext cx="4415050" cy="3880773"/>
          </a:xfrm>
          <a:prstGeom prst="rect">
            <a:avLst/>
          </a:prstGeom>
        </p:spPr>
        <p:txBody>
          <a:bodyPr vert="horz" lIns="91440" tIns="45720" rIns="91440" bIns="45720" rtlCol="0">
            <a:normAutofit fontScale="85000" lnSpcReduction="10000"/>
          </a:bodyPr>
          <a:lstStyle/>
          <a:p>
            <a:pPr>
              <a:lnSpc>
                <a:spcPct val="90000"/>
              </a:lnSpc>
              <a:spcBef>
                <a:spcPts val="1000"/>
              </a:spcBef>
              <a:buClr>
                <a:schemeClr val="accent1"/>
              </a:buClr>
              <a:buSzPct val="80000"/>
              <a:buFont typeface="Wingdings 3" charset="2"/>
              <a:buChar char=""/>
            </a:pPr>
            <a:r>
              <a:rPr lang="en-US" sz="2800" b="0" i="0" dirty="0">
                <a:solidFill>
                  <a:schemeClr val="tx1">
                    <a:lumMod val="75000"/>
                    <a:lumOff val="25000"/>
                  </a:schemeClr>
                </a:solidFill>
                <a:effectLst/>
              </a:rPr>
              <a:t>Frame</a:t>
            </a:r>
          </a:p>
          <a:p>
            <a:pPr>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 </a:t>
            </a:r>
            <a:r>
              <a:rPr lang="en-US" sz="2000" b="0" i="0" dirty="0">
                <a:solidFill>
                  <a:schemeClr val="tx1">
                    <a:lumMod val="75000"/>
                    <a:lumOff val="25000"/>
                  </a:schemeClr>
                </a:solidFill>
                <a:effectLst/>
              </a:rPr>
              <a:t>This frame comprises a rectangular hollow cross-section and a tube that directly passes through for connection between the front and rear suspension.</a:t>
            </a:r>
          </a:p>
          <a:p>
            <a:pPr>
              <a:lnSpc>
                <a:spcPct val="90000"/>
              </a:lnSpc>
              <a:spcBef>
                <a:spcPts val="1000"/>
              </a:spcBef>
              <a:buClr>
                <a:schemeClr val="accent1"/>
              </a:buClr>
              <a:buSzPct val="80000"/>
              <a:buFont typeface="Wingdings 3" charset="2"/>
              <a:buChar char=""/>
            </a:pPr>
            <a:endParaRPr lang="en-US" sz="20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 This creates a human-like skeleton structure.</a:t>
            </a:r>
          </a:p>
          <a:p>
            <a:pPr>
              <a:lnSpc>
                <a:spcPct val="90000"/>
              </a:lnSpc>
              <a:spcBef>
                <a:spcPts val="1000"/>
              </a:spcBef>
              <a:buClr>
                <a:schemeClr val="accent1"/>
              </a:buClr>
              <a:buSzPct val="80000"/>
              <a:buFont typeface="Wingdings 3" charset="2"/>
              <a:buChar char=""/>
            </a:pPr>
            <a:endParaRPr lang="en-US" sz="20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 This chassis frame helps provide better support between the axle and the ground.</a:t>
            </a:r>
          </a:p>
          <a:p>
            <a:pPr>
              <a:lnSpc>
                <a:spcPct val="90000"/>
              </a:lnSpc>
              <a:spcBef>
                <a:spcPts val="1000"/>
              </a:spcBef>
              <a:buClr>
                <a:schemeClr val="accent1"/>
              </a:buClr>
              <a:buSzPct val="80000"/>
              <a:buFont typeface="Wingdings 3" charset="2"/>
              <a:buChar char=""/>
            </a:pPr>
            <a:br>
              <a:rPr lang="en-US" sz="2000" b="0" i="0" dirty="0">
                <a:solidFill>
                  <a:schemeClr val="tx1">
                    <a:lumMod val="75000"/>
                    <a:lumOff val="25000"/>
                  </a:schemeClr>
                </a:solidFill>
                <a:effectLst/>
              </a:rPr>
            </a:br>
            <a:endParaRPr lang="en-US" sz="2000" dirty="0">
              <a:solidFill>
                <a:schemeClr val="tx1">
                  <a:lumMod val="75000"/>
                  <a:lumOff val="25000"/>
                </a:schemeClr>
              </a:solidFill>
            </a:endParaRPr>
          </a:p>
        </p:txBody>
      </p:sp>
      <p:pic>
        <p:nvPicPr>
          <p:cNvPr id="2050" name="Picture 2" descr="Automotive History: An X-Ray Look At GM's X-Frame (1957-1970) - Xing Out  Some Myths - Curbside Classic">
            <a:extLst>
              <a:ext uri="{FF2B5EF4-FFF2-40B4-BE49-F238E27FC236}">
                <a16:creationId xmlns:a16="http://schemas.microsoft.com/office/drawing/2014/main" id="{AF36C95D-6F00-5A72-5EB1-708F47C2A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13" r="19584"/>
          <a:stretch/>
        </p:blipFill>
        <p:spPr bwMode="auto">
          <a:xfrm>
            <a:off x="6816331" y="1235406"/>
            <a:ext cx="4763557"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17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extBox 1">
            <a:extLst>
              <a:ext uri="{FF2B5EF4-FFF2-40B4-BE49-F238E27FC236}">
                <a16:creationId xmlns:a16="http://schemas.microsoft.com/office/drawing/2014/main" id="{757243E6-BDE3-36D1-8BE2-11D807863944}"/>
              </a:ext>
            </a:extLst>
          </p:cNvPr>
          <p:cNvSpPr txBox="1"/>
          <p:nvPr/>
        </p:nvSpPr>
        <p:spPr>
          <a:xfrm>
            <a:off x="1105132" y="1343160"/>
            <a:ext cx="4415050"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Head Lights</a:t>
            </a:r>
          </a:p>
          <a:p>
            <a:pPr>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The four main parts of your headlights include the housing, the regular beams, the high beams, and turn signal bulbs. The housing is the hard-plastic cover that you see when you are looking at a vehicle head-on.</a:t>
            </a:r>
          </a:p>
          <a:p>
            <a:pPr>
              <a:lnSpc>
                <a:spcPct val="90000"/>
              </a:lnSpc>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 The regular beams are what is activated when you turn on your headlights or use your daytime running lights.</a:t>
            </a: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1030" name="Picture 6" descr="Headlight Auto Parts Photos and Images | Shutterstock">
            <a:extLst>
              <a:ext uri="{FF2B5EF4-FFF2-40B4-BE49-F238E27FC236}">
                <a16:creationId xmlns:a16="http://schemas.microsoft.com/office/drawing/2014/main" id="{21B432DB-A98D-9BF2-F53B-529147815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206" y="1312472"/>
            <a:ext cx="4763558" cy="421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562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8AB36-3821-A042-94AE-3AC6980C88BC}"/>
              </a:ext>
            </a:extLst>
          </p:cNvPr>
          <p:cNvSpPr txBox="1"/>
          <p:nvPr/>
        </p:nvSpPr>
        <p:spPr>
          <a:xfrm>
            <a:off x="667062" y="998416"/>
            <a:ext cx="4954249" cy="3316805"/>
          </a:xfrm>
          <a:prstGeom prst="rect">
            <a:avLst/>
          </a:prstGeom>
          <a:noFill/>
        </p:spPr>
        <p:txBody>
          <a:bodyPr wrap="square">
            <a:spAutoFit/>
          </a:bodyPr>
          <a:lstStyle/>
          <a:p>
            <a:pPr>
              <a:lnSpc>
                <a:spcPct val="90000"/>
              </a:lnSpc>
              <a:spcBef>
                <a:spcPts val="1000"/>
              </a:spcBef>
              <a:buClr>
                <a:schemeClr val="accent1"/>
              </a:buClr>
              <a:buSzPct val="80000"/>
              <a:buFont typeface="Wingdings 3" charset="2"/>
              <a:buChar char=""/>
            </a:pPr>
            <a:r>
              <a:rPr lang="en-US" sz="2800" dirty="0">
                <a:solidFill>
                  <a:schemeClr val="tx1">
                    <a:lumMod val="75000"/>
                    <a:lumOff val="25000"/>
                  </a:schemeClr>
                </a:solidFill>
              </a:rPr>
              <a:t>Head Lights parts</a:t>
            </a:r>
          </a:p>
          <a:p>
            <a:pPr>
              <a:lnSpc>
                <a:spcPct val="90000"/>
              </a:lnSpc>
              <a:spcBef>
                <a:spcPts val="1000"/>
              </a:spcBef>
              <a:buClr>
                <a:schemeClr val="accent1"/>
              </a:buClr>
              <a:buSzPct val="80000"/>
            </a:pPr>
            <a:r>
              <a:rPr lang="en-IN" sz="2000" b="1" dirty="0"/>
              <a:t>1.Headlight Bulbs</a:t>
            </a:r>
          </a:p>
          <a:p>
            <a:pPr>
              <a:lnSpc>
                <a:spcPct val="90000"/>
              </a:lnSpc>
              <a:spcBef>
                <a:spcPts val="1000"/>
              </a:spcBef>
              <a:buClr>
                <a:schemeClr val="accent1"/>
              </a:buClr>
              <a:buSzPct val="80000"/>
            </a:pPr>
            <a:r>
              <a:rPr lang="en-IN" sz="2000" b="1" dirty="0">
                <a:solidFill>
                  <a:schemeClr val="tx1">
                    <a:lumMod val="75000"/>
                    <a:lumOff val="25000"/>
                  </a:schemeClr>
                </a:solidFill>
              </a:rPr>
              <a:t>2.</a:t>
            </a:r>
            <a:r>
              <a:rPr lang="en-IN" sz="2000" b="1" dirty="0"/>
              <a:t> Headlight Assembly</a:t>
            </a:r>
          </a:p>
          <a:p>
            <a:pPr>
              <a:lnSpc>
                <a:spcPct val="90000"/>
              </a:lnSpc>
              <a:spcBef>
                <a:spcPts val="1000"/>
              </a:spcBef>
              <a:buClr>
                <a:schemeClr val="accent1"/>
              </a:buClr>
              <a:buSzPct val="80000"/>
            </a:pPr>
            <a:r>
              <a:rPr lang="en-IN" sz="2000" b="1" dirty="0">
                <a:solidFill>
                  <a:schemeClr val="tx1">
                    <a:lumMod val="75000"/>
                    <a:lumOff val="25000"/>
                  </a:schemeClr>
                </a:solidFill>
              </a:rPr>
              <a:t>3.</a:t>
            </a:r>
            <a:r>
              <a:rPr lang="en-IN" sz="2000" b="1" dirty="0"/>
              <a:t> Headlight Wiring</a:t>
            </a:r>
          </a:p>
          <a:p>
            <a:pPr>
              <a:lnSpc>
                <a:spcPct val="90000"/>
              </a:lnSpc>
              <a:spcBef>
                <a:spcPts val="1000"/>
              </a:spcBef>
              <a:buClr>
                <a:schemeClr val="accent1"/>
              </a:buClr>
              <a:buSzPct val="80000"/>
            </a:pPr>
            <a:r>
              <a:rPr lang="en-IN" sz="2000" b="1" dirty="0">
                <a:solidFill>
                  <a:schemeClr val="tx1">
                    <a:lumMod val="75000"/>
                    <a:lumOff val="25000"/>
                  </a:schemeClr>
                </a:solidFill>
              </a:rPr>
              <a:t>4.</a:t>
            </a:r>
            <a:r>
              <a:rPr lang="en-IN" sz="2000" b="1" dirty="0"/>
              <a:t> Ballasts (for HID headlights)</a:t>
            </a:r>
          </a:p>
          <a:p>
            <a:pPr>
              <a:lnSpc>
                <a:spcPct val="90000"/>
              </a:lnSpc>
              <a:spcBef>
                <a:spcPts val="1000"/>
              </a:spcBef>
              <a:buClr>
                <a:schemeClr val="accent1"/>
              </a:buClr>
              <a:buSzPct val="80000"/>
            </a:pPr>
            <a:r>
              <a:rPr lang="en-IN" sz="2000" b="1" dirty="0">
                <a:solidFill>
                  <a:schemeClr val="tx1">
                    <a:lumMod val="75000"/>
                    <a:lumOff val="25000"/>
                  </a:schemeClr>
                </a:solidFill>
              </a:rPr>
              <a:t>5.</a:t>
            </a:r>
            <a:r>
              <a:rPr lang="en-IN" sz="2000" b="1" dirty="0"/>
              <a:t> Relays and Fuses</a:t>
            </a:r>
          </a:p>
          <a:p>
            <a:pPr>
              <a:lnSpc>
                <a:spcPct val="90000"/>
              </a:lnSpc>
              <a:spcBef>
                <a:spcPts val="1000"/>
              </a:spcBef>
              <a:buClr>
                <a:schemeClr val="accent1"/>
              </a:buClr>
              <a:buSzPct val="80000"/>
            </a:pPr>
            <a:r>
              <a:rPr lang="en-IN" sz="2000" b="1" dirty="0">
                <a:solidFill>
                  <a:schemeClr val="tx1">
                    <a:lumMod val="75000"/>
                    <a:lumOff val="25000"/>
                  </a:schemeClr>
                </a:solidFill>
              </a:rPr>
              <a:t>6.</a:t>
            </a:r>
            <a:r>
              <a:rPr lang="en-IN" sz="2000" b="1" dirty="0"/>
              <a:t> Adjustment Screws</a:t>
            </a:r>
          </a:p>
          <a:p>
            <a:pPr>
              <a:lnSpc>
                <a:spcPct val="90000"/>
              </a:lnSpc>
              <a:spcBef>
                <a:spcPts val="1000"/>
              </a:spcBef>
              <a:buClr>
                <a:schemeClr val="accent1"/>
              </a:buClr>
              <a:buSzPct val="80000"/>
            </a:pPr>
            <a:r>
              <a:rPr lang="en-IN" sz="2000" b="1" dirty="0">
                <a:solidFill>
                  <a:schemeClr val="tx1">
                    <a:lumMod val="75000"/>
                    <a:lumOff val="25000"/>
                  </a:schemeClr>
                </a:solidFill>
              </a:rPr>
              <a:t>7.</a:t>
            </a:r>
            <a:r>
              <a:rPr lang="en-IN" sz="2000" b="1" dirty="0"/>
              <a:t> Headlight Switch or Dimmer</a:t>
            </a:r>
          </a:p>
        </p:txBody>
      </p:sp>
    </p:spTree>
    <p:extLst>
      <p:ext uri="{BB962C8B-B14F-4D97-AF65-F5344CB8AC3E}">
        <p14:creationId xmlns:p14="http://schemas.microsoft.com/office/powerpoint/2010/main" val="1773443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5" name="Group 410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6" name="Straight Connector 410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7" name="Straight Connector 410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0" name="Isosceles Triangle 410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4" name="Isosceles Triangle 411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5" name="Isosceles Triangle 411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5534DF31-4B76-DDF5-CA3E-F2859C021C8B}"/>
              </a:ext>
            </a:extLst>
          </p:cNvPr>
          <p:cNvSpPr txBox="1"/>
          <p:nvPr/>
        </p:nvSpPr>
        <p:spPr>
          <a:xfrm>
            <a:off x="671361" y="2160589"/>
            <a:ext cx="4261356" cy="2981037"/>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2800" b="1" dirty="0">
                <a:solidFill>
                  <a:schemeClr val="tx1">
                    <a:lumMod val="75000"/>
                    <a:lumOff val="25000"/>
                  </a:schemeClr>
                </a:solidFill>
              </a:rPr>
              <a:t>Headlight Bulbs</a:t>
            </a:r>
          </a:p>
          <a:p>
            <a:pPr>
              <a:spcBef>
                <a:spcPts val="1000"/>
              </a:spcBef>
              <a:buClr>
                <a:schemeClr val="accent1"/>
              </a:buClr>
              <a:buSzPct val="80000"/>
              <a:buFont typeface="Wingdings 3" charset="2"/>
              <a:buChar char=""/>
            </a:pPr>
            <a:r>
              <a:rPr lang="en-US" sz="2400" dirty="0">
                <a:solidFill>
                  <a:schemeClr val="tx1">
                    <a:lumMod val="75000"/>
                    <a:lumOff val="25000"/>
                  </a:schemeClr>
                </a:solidFill>
              </a:rPr>
              <a:t>Halogen, LED, or HID (depending on your car's setup).</a:t>
            </a:r>
            <a:endParaRPr lang="en-US" sz="2400" b="1" dirty="0">
              <a:solidFill>
                <a:schemeClr val="tx1">
                  <a:lumMod val="75000"/>
                  <a:lumOff val="25000"/>
                </a:schemeClr>
              </a:solidFill>
            </a:endParaRPr>
          </a:p>
        </p:txBody>
      </p:sp>
      <p:pic>
        <p:nvPicPr>
          <p:cNvPr id="4100" name="Picture 4" descr="Headlight Bulb Stock Illustrations – 1,493 Headlight Bulb Stock  Illustrations, Vectors &amp; Clipart - Dreamstime">
            <a:extLst>
              <a:ext uri="{FF2B5EF4-FFF2-40B4-BE49-F238E27FC236}">
                <a16:creationId xmlns:a16="http://schemas.microsoft.com/office/drawing/2014/main" id="{616F9054-EF3D-0B75-02DF-83C2BDCFC6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7630" y="446253"/>
            <a:ext cx="4544536" cy="260174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12V LED lights for Car headlights M1 75w 150w Led headlight bulb M5 100W  200W h1 9005 9006 h13 h11 h11b h7 h4 led headlights">
            <a:extLst>
              <a:ext uri="{FF2B5EF4-FFF2-40B4-BE49-F238E27FC236}">
                <a16:creationId xmlns:a16="http://schemas.microsoft.com/office/drawing/2014/main" id="{0B37F040-D150-856D-5E3B-1319ADF2B2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34200" y="3271195"/>
            <a:ext cx="4261356" cy="317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347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1652F-9A43-FC2D-8B2E-8AFEFE4ECB48}"/>
              </a:ext>
            </a:extLst>
          </p:cNvPr>
          <p:cNvSpPr txBox="1"/>
          <p:nvPr/>
        </p:nvSpPr>
        <p:spPr>
          <a:xfrm>
            <a:off x="1843790" y="1610008"/>
            <a:ext cx="4092315" cy="738664"/>
          </a:xfrm>
          <a:prstGeom prst="rect">
            <a:avLst/>
          </a:prstGeom>
          <a:noFill/>
        </p:spPr>
        <p:txBody>
          <a:bodyPr wrap="square" rtlCol="0">
            <a:spAutoFit/>
          </a:bodyPr>
          <a:lstStyle/>
          <a:p>
            <a:r>
              <a:rPr lang="en-IN" sz="2400" b="1" dirty="0"/>
              <a:t>Headlight Assembly</a:t>
            </a:r>
          </a:p>
          <a:p>
            <a:endParaRPr lang="en-IN" dirty="0"/>
          </a:p>
        </p:txBody>
      </p:sp>
      <p:sp>
        <p:nvSpPr>
          <p:cNvPr id="3" name="Rectangle 1">
            <a:extLst>
              <a:ext uri="{FF2B5EF4-FFF2-40B4-BE49-F238E27FC236}">
                <a16:creationId xmlns:a16="http://schemas.microsoft.com/office/drawing/2014/main" id="{4C470088-F4A5-68D9-4FB8-54D331BD059D}"/>
              </a:ext>
            </a:extLst>
          </p:cNvPr>
          <p:cNvSpPr>
            <a:spLocks noChangeArrowheads="1"/>
          </p:cNvSpPr>
          <p:nvPr/>
        </p:nvSpPr>
        <p:spPr bwMode="auto">
          <a:xfrm>
            <a:off x="1514007" y="2256339"/>
            <a:ext cx="56213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Includes the housing, lens, and reflector.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For replacing cracked or damaged assemblies.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Toyota Camry Original Headlight Assembly - Both Side (R&amp;L), AGTC11HAB –  autoglam">
            <a:extLst>
              <a:ext uri="{FF2B5EF4-FFF2-40B4-BE49-F238E27FC236}">
                <a16:creationId xmlns:a16="http://schemas.microsoft.com/office/drawing/2014/main" id="{C3A19BB5-B8F5-815F-369D-C151458E2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944" y="1299148"/>
            <a:ext cx="4554512"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764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15DF1-A7E5-8060-F348-FF96223A2190}"/>
              </a:ext>
            </a:extLst>
          </p:cNvPr>
          <p:cNvSpPr txBox="1"/>
          <p:nvPr/>
        </p:nvSpPr>
        <p:spPr>
          <a:xfrm>
            <a:off x="1056804" y="1007131"/>
            <a:ext cx="2404235" cy="954107"/>
          </a:xfrm>
          <a:prstGeom prst="rect">
            <a:avLst/>
          </a:prstGeom>
          <a:noFill/>
        </p:spPr>
        <p:txBody>
          <a:bodyPr wrap="square">
            <a:spAutoFit/>
          </a:bodyPr>
          <a:lstStyle/>
          <a:p>
            <a:r>
              <a:rPr lang="en-IN" sz="2000" b="1" dirty="0"/>
              <a:t>Headlight Wiring</a:t>
            </a:r>
          </a:p>
          <a:p>
            <a:endParaRPr lang="en-IN" sz="1800" b="1" dirty="0"/>
          </a:p>
          <a:p>
            <a:endParaRPr lang="en-IN" dirty="0"/>
          </a:p>
        </p:txBody>
      </p:sp>
      <p:pic>
        <p:nvPicPr>
          <p:cNvPr id="5122" name="Picture 2" descr="Head light wiring diagram">
            <a:extLst>
              <a:ext uri="{FF2B5EF4-FFF2-40B4-BE49-F238E27FC236}">
                <a16:creationId xmlns:a16="http://schemas.microsoft.com/office/drawing/2014/main" id="{0FBD7150-1D71-D600-417D-62DBBC290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006" y="862252"/>
            <a:ext cx="5917079" cy="43021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486DE41-7CF5-C0FC-506B-027E7B9C771F}"/>
              </a:ext>
            </a:extLst>
          </p:cNvPr>
          <p:cNvSpPr>
            <a:spLocks noChangeArrowheads="1"/>
          </p:cNvSpPr>
          <p:nvPr/>
        </p:nvSpPr>
        <p:spPr bwMode="auto">
          <a:xfrm>
            <a:off x="188915" y="1930461"/>
            <a:ext cx="613431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harness connects the bulbs to the vehicle's electrical system.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Includes power wires, ground wires, and sometimes relays.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8658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5" name="Group 208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8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8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88" name="Isosceles Triangle 208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8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2" name="Isosceles Triangle 209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93" name="Isosceles Triangle 209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4D09B321-CBF9-2E8E-B1D6-A48E5B4CB54A}"/>
              </a:ext>
            </a:extLst>
          </p:cNvPr>
          <p:cNvSpPr txBox="1"/>
          <p:nvPr/>
        </p:nvSpPr>
        <p:spPr>
          <a:xfrm>
            <a:off x="1273760" y="1085639"/>
            <a:ext cx="4422250" cy="4760525"/>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rPr>
              <a:t> Ballasts (for HID headlights)</a:t>
            </a:r>
          </a:p>
          <a:p>
            <a:pPr>
              <a:lnSpc>
                <a:spcPct val="90000"/>
              </a:lnSpc>
              <a:spcBef>
                <a:spcPts val="1000"/>
              </a:spcBef>
              <a:buClr>
                <a:schemeClr val="accent1"/>
              </a:buClr>
              <a:buSzPct val="80000"/>
              <a:buFont typeface="Wingdings 3" charset="2"/>
              <a:buChar char=""/>
            </a:pPr>
            <a:endParaRPr lang="en-US" sz="1400"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A ballast is an electrical component used in HID lighting systems to:</a:t>
            </a:r>
          </a:p>
          <a:p>
            <a:pPr>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rPr>
              <a:t>Provide the Initial High Voltage</a:t>
            </a:r>
            <a:r>
              <a:rPr lang="en-US" sz="2000" dirty="0">
                <a:solidFill>
                  <a:schemeClr val="tx1">
                    <a:lumMod val="75000"/>
                    <a:lumOff val="25000"/>
                  </a:schemeClr>
                </a:solidFill>
              </a:rPr>
              <a:t>: HID bulbs require a high voltage (around 20,000–25,000 volts) to ignite the arc inside the bulb.</a:t>
            </a:r>
          </a:p>
          <a:p>
            <a:pPr>
              <a:lnSpc>
                <a:spcPct val="90000"/>
              </a:lnSpc>
              <a:spcBef>
                <a:spcPts val="1000"/>
              </a:spcBef>
              <a:buClr>
                <a:schemeClr val="accent1"/>
              </a:buClr>
              <a:buSzPct val="80000"/>
              <a:buFont typeface="Wingdings 3" charset="2"/>
              <a:buChar char=""/>
            </a:pPr>
            <a:endParaRPr lang="en-US" sz="20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rPr>
              <a:t>2.Regulate Current</a:t>
            </a:r>
            <a:r>
              <a:rPr lang="en-US" sz="2000" dirty="0">
                <a:solidFill>
                  <a:schemeClr val="tx1">
                    <a:lumMod val="75000"/>
                    <a:lumOff val="25000"/>
                  </a:schemeClr>
                </a:solidFill>
              </a:rPr>
              <a:t>: Once the arc is established, the ballast regulates the current and provides a steady voltage (about 85V for most HID systems) to keep the light stable and bright.</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p:txBody>
      </p:sp>
      <p:pic>
        <p:nvPicPr>
          <p:cNvPr id="2050" name="Picture 2" descr="HID Headlight Ballast Control Module, Silver 63126937223 ...">
            <a:extLst>
              <a:ext uri="{FF2B5EF4-FFF2-40B4-BE49-F238E27FC236}">
                <a16:creationId xmlns:a16="http://schemas.microsoft.com/office/drawing/2014/main" id="{F6609454-A20A-40FB-AC82-43372A22F3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95991" y="1123392"/>
            <a:ext cx="4602747" cy="460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60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2AF68-94AB-E678-D6D8-BA3B3BCFCAC6}"/>
              </a:ext>
            </a:extLst>
          </p:cNvPr>
          <p:cNvSpPr txBox="1"/>
          <p:nvPr/>
        </p:nvSpPr>
        <p:spPr>
          <a:xfrm>
            <a:off x="667062" y="1194429"/>
            <a:ext cx="4482619" cy="2123658"/>
          </a:xfrm>
          <a:prstGeom prst="rect">
            <a:avLst/>
          </a:prstGeom>
          <a:noFill/>
        </p:spPr>
        <p:txBody>
          <a:bodyPr wrap="square">
            <a:spAutoFit/>
          </a:bodyPr>
          <a:lstStyle/>
          <a:p>
            <a:r>
              <a:rPr lang="en-IN" sz="2800" b="1" dirty="0"/>
              <a:t> Relays and Fuses</a:t>
            </a:r>
          </a:p>
          <a:p>
            <a:endParaRPr lang="en-IN" sz="2800" b="1" dirty="0"/>
          </a:p>
          <a:p>
            <a:r>
              <a:rPr lang="en-US" sz="2000" dirty="0"/>
              <a:t>Protects the circuit from short circuits or overcurrent situations.</a:t>
            </a:r>
          </a:p>
          <a:p>
            <a:endParaRPr lang="en-IN" b="1" dirty="0"/>
          </a:p>
          <a:p>
            <a:endParaRPr lang="en-IN" dirty="0"/>
          </a:p>
        </p:txBody>
      </p:sp>
      <p:sp>
        <p:nvSpPr>
          <p:cNvPr id="4" name="Rectangle 1">
            <a:extLst>
              <a:ext uri="{FF2B5EF4-FFF2-40B4-BE49-F238E27FC236}">
                <a16:creationId xmlns:a16="http://schemas.microsoft.com/office/drawing/2014/main" id="{61993F44-A8A1-605B-9E60-D9C03A12E6F1}"/>
              </a:ext>
            </a:extLst>
          </p:cNvPr>
          <p:cNvSpPr>
            <a:spLocks noChangeArrowheads="1"/>
          </p:cNvSpPr>
          <p:nvPr/>
        </p:nvSpPr>
        <p:spPr bwMode="auto">
          <a:xfrm rot="10800000" flipV="1">
            <a:off x="667062" y="2782669"/>
            <a:ext cx="492426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Often used in modern systems to provide higher power to the headlights while protecting switches.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5 Tips For Replacing Fuses &amp; Relays | Capitol Toyota Car Care Tips">
            <a:extLst>
              <a:ext uri="{FF2B5EF4-FFF2-40B4-BE49-F238E27FC236}">
                <a16:creationId xmlns:a16="http://schemas.microsoft.com/office/drawing/2014/main" id="{57D3C9FD-CBBD-995D-E9E0-5912B54F4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671" y="1194429"/>
            <a:ext cx="5061677" cy="442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078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4" name="Straight Connector 410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8" name="Isosceles Triangle 410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0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2" name="Isosceles Triangle 411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3" name="Isosceles Triangle 411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6D865BDE-E85D-0953-91BA-2076A502DA40}"/>
              </a:ext>
            </a:extLst>
          </p:cNvPr>
          <p:cNvSpPr txBox="1"/>
          <p:nvPr/>
        </p:nvSpPr>
        <p:spPr>
          <a:xfrm>
            <a:off x="1211153" y="1445055"/>
            <a:ext cx="4715691" cy="320589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1" dirty="0">
                <a:solidFill>
                  <a:schemeClr val="tx1">
                    <a:lumMod val="75000"/>
                    <a:lumOff val="25000"/>
                  </a:schemeClr>
                </a:solidFill>
              </a:rPr>
              <a:t>Adjustment Screws</a:t>
            </a: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Depending on the model of your car, these screws may be inside the plastic casing or on the top or side of the light housing.</a:t>
            </a:r>
          </a:p>
          <a:p>
            <a:pPr>
              <a:spcBef>
                <a:spcPts val="1000"/>
              </a:spcBef>
              <a:buClr>
                <a:schemeClr val="accent1"/>
              </a:buClr>
              <a:buSzPct val="80000"/>
              <a:buFont typeface="Wingdings 3" charset="2"/>
              <a:buChar char=""/>
            </a:pPr>
            <a:r>
              <a:rPr lang="en-US" b="0" i="0" dirty="0">
                <a:solidFill>
                  <a:schemeClr val="tx1">
                    <a:lumMod val="75000"/>
                    <a:lumOff val="25000"/>
                  </a:schemeClr>
                </a:solidFill>
                <a:effectLst/>
              </a:rPr>
              <a:t> You can usually locate these screws using a Phillips screwdriver. If you can't locate the adjustment screw, you may need to remove the headlight from the car.</a:t>
            </a:r>
            <a:endParaRPr lang="en-US" b="1" dirty="0">
              <a:solidFill>
                <a:schemeClr val="tx1">
                  <a:lumMod val="75000"/>
                  <a:lumOff val="25000"/>
                </a:schemeClr>
              </a:solidFill>
            </a:endParaRPr>
          </a:p>
        </p:txBody>
      </p:sp>
      <p:pic>
        <p:nvPicPr>
          <p:cNvPr id="4098" name="Picture 2" descr="Starpad For Cherokee 7250 New Headlight Adjustment Screw Fitting Black Free  Shipping (2 Pieces/lot) - Handbrake Parts - AliExpress">
            <a:extLst>
              <a:ext uri="{FF2B5EF4-FFF2-40B4-BE49-F238E27FC236}">
                <a16:creationId xmlns:a16="http://schemas.microsoft.com/office/drawing/2014/main" id="{B45EE852-FA4C-86C6-BC63-3441DEA9B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13231"/>
          <a:stretch/>
        </p:blipFill>
        <p:spPr bwMode="auto">
          <a:xfrm>
            <a:off x="6640848" y="1235406"/>
            <a:ext cx="5154875"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74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5B99F7-40DD-CE0D-36E2-50CD2373235E}"/>
              </a:ext>
            </a:extLst>
          </p:cNvPr>
          <p:cNvSpPr txBox="1"/>
          <p:nvPr/>
        </p:nvSpPr>
        <p:spPr>
          <a:xfrm>
            <a:off x="846183" y="1309462"/>
            <a:ext cx="5249817" cy="1429109"/>
          </a:xfrm>
          <a:prstGeom prst="rect">
            <a:avLst/>
          </a:prstGeom>
          <a:noFill/>
        </p:spPr>
        <p:txBody>
          <a:bodyPr wrap="square">
            <a:spAutoFit/>
          </a:bodyPr>
          <a:lstStyle/>
          <a:p>
            <a:pPr>
              <a:lnSpc>
                <a:spcPct val="90000"/>
              </a:lnSpc>
              <a:spcBef>
                <a:spcPts val="1000"/>
              </a:spcBef>
              <a:buClr>
                <a:schemeClr val="accent1"/>
              </a:buClr>
              <a:buSzPct val="80000"/>
            </a:pPr>
            <a:r>
              <a:rPr lang="en-IN" sz="2400" b="1" dirty="0"/>
              <a:t>Headlight Switch or Dimmer</a:t>
            </a:r>
          </a:p>
          <a:p>
            <a:pPr>
              <a:lnSpc>
                <a:spcPct val="90000"/>
              </a:lnSpc>
              <a:spcBef>
                <a:spcPts val="1000"/>
              </a:spcBef>
              <a:buClr>
                <a:schemeClr val="accent1"/>
              </a:buClr>
              <a:buSzPct val="80000"/>
            </a:pPr>
            <a:r>
              <a:rPr lang="en-US" dirty="0"/>
              <a:t>Corroded connectors, weak ground, or voltage drop in the circuit.</a:t>
            </a:r>
            <a:endParaRPr lang="en-IN" b="1" dirty="0"/>
          </a:p>
          <a:p>
            <a:pPr>
              <a:lnSpc>
                <a:spcPct val="90000"/>
              </a:lnSpc>
              <a:spcBef>
                <a:spcPts val="1000"/>
              </a:spcBef>
              <a:buClr>
                <a:schemeClr val="accent1"/>
              </a:buClr>
              <a:buSzPct val="80000"/>
            </a:pPr>
            <a:endParaRPr lang="en-IN" sz="1800" b="1" dirty="0"/>
          </a:p>
        </p:txBody>
      </p:sp>
      <p:sp>
        <p:nvSpPr>
          <p:cNvPr id="4" name="Rectangle 1">
            <a:extLst>
              <a:ext uri="{FF2B5EF4-FFF2-40B4-BE49-F238E27FC236}">
                <a16:creationId xmlns:a16="http://schemas.microsoft.com/office/drawing/2014/main" id="{17647AD2-A402-4427-1CC4-6D57710955E0}"/>
              </a:ext>
            </a:extLst>
          </p:cNvPr>
          <p:cNvSpPr>
            <a:spLocks noChangeArrowheads="1"/>
          </p:cNvSpPr>
          <p:nvPr/>
        </p:nvSpPr>
        <p:spPr bwMode="auto">
          <a:xfrm rot="10800000" flipV="1">
            <a:off x="846183" y="2782669"/>
            <a:ext cx="576371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Located inside the vehicle to control headlights (e.g., turning them on, off, or toggling between high and low beams).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9F9CBA4-5241-66C1-3E88-37F8D7440E72}"/>
              </a:ext>
            </a:extLst>
          </p:cNvPr>
          <p:cNvPicPr>
            <a:picLocks noChangeAspect="1"/>
          </p:cNvPicPr>
          <p:nvPr/>
        </p:nvPicPr>
        <p:blipFill>
          <a:blip r:embed="rId2"/>
          <a:stretch>
            <a:fillRect/>
          </a:stretch>
        </p:blipFill>
        <p:spPr>
          <a:xfrm>
            <a:off x="7424581" y="1309462"/>
            <a:ext cx="4087865" cy="3784259"/>
          </a:xfrm>
          <a:prstGeom prst="rect">
            <a:avLst/>
          </a:prstGeom>
        </p:spPr>
      </p:pic>
    </p:spTree>
    <p:extLst>
      <p:ext uri="{BB962C8B-B14F-4D97-AF65-F5344CB8AC3E}">
        <p14:creationId xmlns:p14="http://schemas.microsoft.com/office/powerpoint/2010/main" val="141801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3FFA7-E93D-CEF1-64DC-97D9074030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A1D07D-7E0D-F70A-F220-72E2364EDD64}"/>
              </a:ext>
            </a:extLst>
          </p:cNvPr>
          <p:cNvSpPr txBox="1"/>
          <p:nvPr/>
        </p:nvSpPr>
        <p:spPr>
          <a:xfrm>
            <a:off x="936885" y="879635"/>
            <a:ext cx="4114800" cy="4401205"/>
          </a:xfrm>
          <a:prstGeom prst="rect">
            <a:avLst/>
          </a:prstGeom>
          <a:noFill/>
        </p:spPr>
        <p:txBody>
          <a:bodyPr wrap="square">
            <a:spAutoFit/>
          </a:bodyPr>
          <a:lstStyle/>
          <a:p>
            <a:r>
              <a:rPr lang="en-US" sz="3200" b="0" i="0" dirty="0">
                <a:solidFill>
                  <a:schemeClr val="tx1">
                    <a:lumMod val="75000"/>
                    <a:lumOff val="25000"/>
                  </a:schemeClr>
                </a:solidFill>
                <a:effectLst/>
              </a:rPr>
              <a:t>Drum Brakes</a:t>
            </a:r>
          </a:p>
          <a:p>
            <a:endParaRPr lang="en-US" sz="3200" b="0" i="0" dirty="0">
              <a:solidFill>
                <a:schemeClr val="tx1">
                  <a:lumMod val="75000"/>
                  <a:lumOff val="25000"/>
                </a:schemeClr>
              </a:solidFill>
              <a:effectLst/>
            </a:endParaRPr>
          </a:p>
          <a:p>
            <a:r>
              <a:rPr lang="en-US" b="1" dirty="0"/>
              <a:t>Brake Drum</a:t>
            </a:r>
            <a:r>
              <a:rPr lang="en-US" dirty="0"/>
              <a:t>: A drum-shaped component that rotates with the wheel.</a:t>
            </a:r>
          </a:p>
          <a:p>
            <a:endParaRPr lang="en-US" dirty="0"/>
          </a:p>
          <a:p>
            <a:r>
              <a:rPr lang="en-US" b="1" dirty="0"/>
              <a:t>Brake Shoes</a:t>
            </a:r>
            <a:r>
              <a:rPr lang="en-US" dirty="0"/>
              <a:t>: Curved friction surfaces inside the drum that press against it to create braking force.</a:t>
            </a:r>
          </a:p>
          <a:p>
            <a:endParaRPr lang="en-US" dirty="0"/>
          </a:p>
          <a:p>
            <a:r>
              <a:rPr lang="en-US" b="1" dirty="0"/>
              <a:t>Wheel Cylinder</a:t>
            </a:r>
            <a:r>
              <a:rPr lang="en-US" dirty="0"/>
              <a:t>: A hydraulic cylinder that pushes the brake shoes outward.</a:t>
            </a:r>
          </a:p>
          <a:p>
            <a:endParaRPr lang="en-US" b="0" i="0" dirty="0">
              <a:solidFill>
                <a:schemeClr val="tx1">
                  <a:lumMod val="75000"/>
                  <a:lumOff val="25000"/>
                </a:schemeClr>
              </a:solidFill>
              <a:effectLst/>
            </a:endParaRPr>
          </a:p>
          <a:p>
            <a:endParaRPr lang="en-IN" dirty="0"/>
          </a:p>
        </p:txBody>
      </p:sp>
      <p:pic>
        <p:nvPicPr>
          <p:cNvPr id="2054" name="Picture 6" descr="690+ Brake Drum Stock Photos, Pictures ...">
            <a:extLst>
              <a:ext uri="{FF2B5EF4-FFF2-40B4-BE49-F238E27FC236}">
                <a16:creationId xmlns:a16="http://schemas.microsoft.com/office/drawing/2014/main" id="{07DCF50E-AFE7-19D6-8A49-2ED754593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142" y="1244184"/>
            <a:ext cx="4327707" cy="3597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60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Isosceles Triangle 103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0" name="Isosceles Triangle 103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Isosceles Triangle 104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extBox 1">
            <a:extLst>
              <a:ext uri="{FF2B5EF4-FFF2-40B4-BE49-F238E27FC236}">
                <a16:creationId xmlns:a16="http://schemas.microsoft.com/office/drawing/2014/main" id="{9FDE25AC-4E4A-04AD-C1AB-A918F198AA8A}"/>
              </a:ext>
            </a:extLst>
          </p:cNvPr>
          <p:cNvSpPr txBox="1"/>
          <p:nvPr/>
        </p:nvSpPr>
        <p:spPr>
          <a:xfrm>
            <a:off x="1039083" y="1394872"/>
            <a:ext cx="4655637" cy="3560733"/>
          </a:xfrm>
          <a:prstGeom prst="rect">
            <a:avLst/>
          </a:prstGeom>
        </p:spPr>
        <p:txBody>
          <a:bodyPr vert="horz" lIns="91440" tIns="45720" rIns="91440" bIns="45720" rtlCol="0">
            <a:normAutofit lnSpcReduction="10000"/>
          </a:bodyPr>
          <a:lstStyle/>
          <a:p>
            <a:pPr>
              <a:spcBef>
                <a:spcPts val="1000"/>
              </a:spcBef>
              <a:buClr>
                <a:schemeClr val="accent1"/>
              </a:buClr>
              <a:buSzPct val="80000"/>
              <a:buFont typeface="Wingdings 3" charset="2"/>
              <a:buChar char=""/>
            </a:pPr>
            <a:r>
              <a:rPr lang="en-US" sz="2400" dirty="0">
                <a:solidFill>
                  <a:schemeClr val="tx1">
                    <a:lumMod val="75000"/>
                    <a:lumOff val="25000"/>
                  </a:schemeClr>
                </a:solidFill>
              </a:rPr>
              <a:t>WIPERS</a:t>
            </a:r>
          </a:p>
          <a:p>
            <a:pPr>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spcBef>
                <a:spcPts val="1000"/>
              </a:spcBef>
              <a:buClr>
                <a:schemeClr val="accent1"/>
              </a:buClr>
              <a:buSzPct val="80000"/>
              <a:buFont typeface="Wingdings 3" charset="2"/>
              <a:buChar char=""/>
            </a:pPr>
            <a:r>
              <a:rPr lang="en-US" sz="2000" dirty="0">
                <a:solidFill>
                  <a:schemeClr val="tx1">
                    <a:lumMod val="75000"/>
                    <a:lumOff val="25000"/>
                  </a:schemeClr>
                </a:solidFill>
              </a:rPr>
              <a:t>Wiper repair parts in cars typically refer to components of the windshield wiper system, which includes several parts responsible for clearing rain, snow, and debris from the windshield.</a:t>
            </a:r>
          </a:p>
          <a:p>
            <a:pPr>
              <a:spcBef>
                <a:spcPts val="1000"/>
              </a:spcBef>
              <a:buClr>
                <a:schemeClr val="accent1"/>
              </a:buClr>
              <a:buSzPct val="80000"/>
              <a:buFont typeface="Wingdings 3" charset="2"/>
              <a:buChar char=""/>
            </a:pPr>
            <a:endParaRPr lang="en-US" sz="2000" dirty="0">
              <a:solidFill>
                <a:schemeClr val="tx1">
                  <a:lumMod val="75000"/>
                  <a:lumOff val="25000"/>
                </a:schemeClr>
              </a:solidFill>
            </a:endParaRPr>
          </a:p>
          <a:p>
            <a:pPr>
              <a:spcBef>
                <a:spcPts val="1000"/>
              </a:spcBef>
              <a:buClr>
                <a:schemeClr val="accent1"/>
              </a:buClr>
              <a:buSzPct val="80000"/>
              <a:buFont typeface="Wingdings 3" charset="2"/>
              <a:buChar char=""/>
            </a:pPr>
            <a:r>
              <a:rPr lang="en-US" sz="2000" dirty="0">
                <a:solidFill>
                  <a:schemeClr val="tx1">
                    <a:lumMod val="75000"/>
                    <a:lumOff val="25000"/>
                  </a:schemeClr>
                </a:solidFill>
              </a:rPr>
              <a:t> Here are the main repair parts for wipers:</a:t>
            </a:r>
          </a:p>
        </p:txBody>
      </p:sp>
      <p:pic>
        <p:nvPicPr>
          <p:cNvPr id="1026" name="Picture 2" descr="Car Wipers: Components, Functions and How They Work | Wuling">
            <a:extLst>
              <a:ext uri="{FF2B5EF4-FFF2-40B4-BE49-F238E27FC236}">
                <a16:creationId xmlns:a16="http://schemas.microsoft.com/office/drawing/2014/main" id="{F0D1D23A-557C-87DD-5905-9295DDC5D0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03237" y="1394872"/>
            <a:ext cx="5377525" cy="356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92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D40705-7A4A-C1AD-CDB5-FBCDB4512EFD}"/>
              </a:ext>
            </a:extLst>
          </p:cNvPr>
          <p:cNvSpPr txBox="1"/>
          <p:nvPr/>
        </p:nvSpPr>
        <p:spPr>
          <a:xfrm>
            <a:off x="1842868" y="982953"/>
            <a:ext cx="6105378" cy="4585871"/>
          </a:xfrm>
          <a:prstGeom prst="rect">
            <a:avLst/>
          </a:prstGeom>
          <a:noFill/>
        </p:spPr>
        <p:txBody>
          <a:bodyPr wrap="square">
            <a:spAutoFit/>
          </a:bodyPr>
          <a:lstStyle/>
          <a:p>
            <a:r>
              <a:rPr lang="en-IN" sz="2800" b="1" dirty="0"/>
              <a:t>Wiper parts:</a:t>
            </a:r>
          </a:p>
          <a:p>
            <a:endParaRPr lang="en-IN" b="1" dirty="0"/>
          </a:p>
          <a:p>
            <a:r>
              <a:rPr lang="en-IN" sz="2400" b="1" dirty="0"/>
              <a:t>1. Wiper Blades</a:t>
            </a:r>
          </a:p>
          <a:p>
            <a:r>
              <a:rPr lang="en-IN" sz="2400" dirty="0"/>
              <a:t>2. </a:t>
            </a:r>
            <a:r>
              <a:rPr lang="en-IN" sz="2400" b="1" dirty="0"/>
              <a:t>Wiper Arms</a:t>
            </a:r>
          </a:p>
          <a:p>
            <a:r>
              <a:rPr lang="en-IN" sz="2400" dirty="0"/>
              <a:t>3. </a:t>
            </a:r>
            <a:r>
              <a:rPr lang="en-IN" sz="2400" b="1" dirty="0"/>
              <a:t>Wiper Motor</a:t>
            </a:r>
          </a:p>
          <a:p>
            <a:r>
              <a:rPr lang="en-IN" sz="2400" b="1" dirty="0"/>
              <a:t>4. Wiper Linkage (Transmission)</a:t>
            </a:r>
          </a:p>
          <a:p>
            <a:r>
              <a:rPr lang="en-IN" sz="2400" b="1" dirty="0"/>
              <a:t>5. Wiper Switch</a:t>
            </a:r>
          </a:p>
          <a:p>
            <a:r>
              <a:rPr lang="en-IN" sz="2400" b="1" dirty="0"/>
              <a:t>6. Washer Pump</a:t>
            </a:r>
          </a:p>
          <a:p>
            <a:r>
              <a:rPr lang="en-IN" sz="2400" b="1" dirty="0"/>
              <a:t>7.</a:t>
            </a:r>
            <a:r>
              <a:rPr lang="en-IN" sz="2400" dirty="0"/>
              <a:t> </a:t>
            </a:r>
            <a:r>
              <a:rPr lang="en-IN" sz="2400" b="1" dirty="0"/>
              <a:t>Washer Fluid Reservoir</a:t>
            </a:r>
          </a:p>
          <a:p>
            <a:r>
              <a:rPr lang="en-IN" sz="2400" b="1" dirty="0"/>
              <a:t>8.</a:t>
            </a:r>
            <a:r>
              <a:rPr lang="en-IN" sz="2400" dirty="0"/>
              <a:t> </a:t>
            </a:r>
            <a:r>
              <a:rPr lang="en-IN" sz="2400" b="1" dirty="0"/>
              <a:t>Wiper Bushings</a:t>
            </a:r>
          </a:p>
          <a:p>
            <a:endParaRPr lang="en-IN" b="1" dirty="0"/>
          </a:p>
          <a:p>
            <a:endParaRPr lang="en-IN" b="1" dirty="0"/>
          </a:p>
          <a:p>
            <a:pPr marL="342900" indent="-342900">
              <a:buAutoNum type="arabicPeriod"/>
            </a:pPr>
            <a:endParaRPr lang="en-IN" b="1" dirty="0"/>
          </a:p>
        </p:txBody>
      </p:sp>
    </p:spTree>
    <p:extLst>
      <p:ext uri="{BB962C8B-B14F-4D97-AF65-F5344CB8AC3E}">
        <p14:creationId xmlns:p14="http://schemas.microsoft.com/office/powerpoint/2010/main" val="3878125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B33882C8-F385-4E9C-164F-1F68D28ACC3D}"/>
              </a:ext>
            </a:extLst>
          </p:cNvPr>
          <p:cNvSpPr txBox="1"/>
          <p:nvPr/>
        </p:nvSpPr>
        <p:spPr>
          <a:xfrm>
            <a:off x="944620" y="1072227"/>
            <a:ext cx="4415050"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1" dirty="0">
                <a:solidFill>
                  <a:schemeClr val="tx1">
                    <a:lumMod val="75000"/>
                    <a:lumOff val="25000"/>
                  </a:schemeClr>
                </a:solidFill>
              </a:rPr>
              <a:t> Wiper Blades</a:t>
            </a:r>
          </a:p>
          <a:p>
            <a:pPr>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a:spcBef>
                <a:spcPts val="1000"/>
              </a:spcBef>
              <a:buClr>
                <a:schemeClr val="accent1"/>
              </a:buClr>
              <a:buSzPct val="80000"/>
              <a:buFont typeface="Wingdings 3" charset="2"/>
              <a:buChar char=""/>
            </a:pPr>
            <a:r>
              <a:rPr lang="en-US" b="1" dirty="0">
                <a:solidFill>
                  <a:schemeClr val="tx1">
                    <a:lumMod val="75000"/>
                    <a:lumOff val="25000"/>
                  </a:schemeClr>
                </a:solidFill>
              </a:rPr>
              <a:t>Description</a:t>
            </a:r>
            <a:r>
              <a:rPr lang="en-US" dirty="0">
                <a:solidFill>
                  <a:schemeClr val="tx1">
                    <a:lumMod val="75000"/>
                    <a:lumOff val="25000"/>
                  </a:schemeClr>
                </a:solidFill>
              </a:rPr>
              <a:t>: The rubber or silicone blades that physically wipe the windshield.</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b="1" dirty="0">
                <a:solidFill>
                  <a:schemeClr val="tx1">
                    <a:lumMod val="75000"/>
                    <a:lumOff val="25000"/>
                  </a:schemeClr>
                </a:solidFill>
              </a:rPr>
              <a:t>Common Issues</a:t>
            </a:r>
            <a:r>
              <a:rPr lang="en-US" dirty="0">
                <a:solidFill>
                  <a:schemeClr val="tx1">
                    <a:lumMod val="75000"/>
                    <a:lumOff val="25000"/>
                  </a:schemeClr>
                </a:solidFill>
              </a:rPr>
              <a:t>: Worn out, torn, or streaking.</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b="1" dirty="0">
                <a:solidFill>
                  <a:schemeClr val="tx1">
                    <a:lumMod val="75000"/>
                    <a:lumOff val="25000"/>
                  </a:schemeClr>
                </a:solidFill>
              </a:rPr>
              <a:t>Repair/Replacement</a:t>
            </a:r>
            <a:r>
              <a:rPr lang="en-US" dirty="0">
                <a:solidFill>
                  <a:schemeClr val="tx1">
                    <a:lumMod val="75000"/>
                    <a:lumOff val="25000"/>
                  </a:schemeClr>
                </a:solidFill>
              </a:rPr>
              <a:t>: Usually replaced rather than repaired.</a:t>
            </a:r>
          </a:p>
          <a:p>
            <a:pPr>
              <a:spcBef>
                <a:spcPts val="1000"/>
              </a:spcBef>
              <a:buClr>
                <a:schemeClr val="accent1"/>
              </a:buClr>
              <a:buSzPct val="80000"/>
            </a:pPr>
            <a:endParaRPr lang="en-US" b="1" dirty="0">
              <a:solidFill>
                <a:schemeClr val="tx1">
                  <a:lumMod val="75000"/>
                  <a:lumOff val="25000"/>
                </a:schemeClr>
              </a:solidFill>
            </a:endParaRPr>
          </a:p>
        </p:txBody>
      </p:sp>
      <p:pic>
        <p:nvPicPr>
          <p:cNvPr id="5" name="Picture 4">
            <a:extLst>
              <a:ext uri="{FF2B5EF4-FFF2-40B4-BE49-F238E27FC236}">
                <a16:creationId xmlns:a16="http://schemas.microsoft.com/office/drawing/2014/main" id="{6F60E801-43E6-93D9-4968-4DBBC09197AA}"/>
              </a:ext>
            </a:extLst>
          </p:cNvPr>
          <p:cNvPicPr>
            <a:picLocks noChangeAspect="1"/>
          </p:cNvPicPr>
          <p:nvPr/>
        </p:nvPicPr>
        <p:blipFill>
          <a:blip r:embed="rId2"/>
          <a:srcRect l="16890" r="16865" b="-3"/>
          <a:stretch/>
        </p:blipFill>
        <p:spPr>
          <a:xfrm>
            <a:off x="6121660" y="1106819"/>
            <a:ext cx="4654191" cy="3882362"/>
          </a:xfrm>
          <a:prstGeom prst="rect">
            <a:avLst/>
          </a:prstGeom>
        </p:spPr>
      </p:pic>
    </p:spTree>
    <p:extLst>
      <p:ext uri="{BB962C8B-B14F-4D97-AF65-F5344CB8AC3E}">
        <p14:creationId xmlns:p14="http://schemas.microsoft.com/office/powerpoint/2010/main" val="3405726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4" name="Isosceles Triangle 308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8" name="Isosceles Triangle 308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89" name="Isosceles Triangle 308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96C1AE45-8AE2-883B-9692-CA0C2753CDB0}"/>
              </a:ext>
            </a:extLst>
          </p:cNvPr>
          <p:cNvSpPr txBox="1"/>
          <p:nvPr/>
        </p:nvSpPr>
        <p:spPr>
          <a:xfrm>
            <a:off x="1105132" y="1106819"/>
            <a:ext cx="4415050"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a:t>
            </a:r>
            <a:r>
              <a:rPr lang="en-US" b="1" dirty="0">
                <a:solidFill>
                  <a:schemeClr val="tx1">
                    <a:lumMod val="75000"/>
                    <a:lumOff val="25000"/>
                  </a:schemeClr>
                </a:solidFill>
              </a:rPr>
              <a:t>Wiper Arms</a:t>
            </a:r>
          </a:p>
          <a:p>
            <a:pPr>
              <a:lnSpc>
                <a:spcPct val="90000"/>
              </a:lnSpc>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Description</a:t>
            </a:r>
            <a:r>
              <a:rPr lang="en-US" dirty="0">
                <a:solidFill>
                  <a:schemeClr val="tx1">
                    <a:lumMod val="75000"/>
                    <a:lumOff val="25000"/>
                  </a:schemeClr>
                </a:solidFill>
              </a:rPr>
              <a:t>: The metal or plastic arms that hold the wiper blades and connect to the motor assembly.</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Common Issues</a:t>
            </a:r>
            <a:r>
              <a:rPr lang="en-US" dirty="0">
                <a:solidFill>
                  <a:schemeClr val="tx1">
                    <a:lumMod val="75000"/>
                    <a:lumOff val="25000"/>
                  </a:schemeClr>
                </a:solidFill>
              </a:rPr>
              <a:t>: Bent, loose, or corroded arms.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Repair/Replacement</a:t>
            </a:r>
            <a:r>
              <a:rPr lang="en-US" dirty="0">
                <a:solidFill>
                  <a:schemeClr val="tx1">
                    <a:lumMod val="75000"/>
                    <a:lumOff val="25000"/>
                  </a:schemeClr>
                </a:solidFill>
              </a:rPr>
              <a:t>: Can sometimes be adjusted but often replaced if damaged.</a:t>
            </a:r>
          </a:p>
          <a:p>
            <a:pPr>
              <a:lnSpc>
                <a:spcPct val="90000"/>
              </a:lnSpc>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b="1" dirty="0">
              <a:solidFill>
                <a:schemeClr val="tx1">
                  <a:lumMod val="75000"/>
                  <a:lumOff val="25000"/>
                </a:schemeClr>
              </a:solidFill>
            </a:endParaRPr>
          </a:p>
        </p:txBody>
      </p:sp>
      <p:pic>
        <p:nvPicPr>
          <p:cNvPr id="3074" name="Picture 2" descr="Wiper motor, linkage: how it works, symptoms, problems, testing">
            <a:extLst>
              <a:ext uri="{FF2B5EF4-FFF2-40B4-BE49-F238E27FC236}">
                <a16:creationId xmlns:a16="http://schemas.microsoft.com/office/drawing/2014/main" id="{879A5051-ACA3-A899-BD58-D2FF041B1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353" r="3740" b="2"/>
          <a:stretch/>
        </p:blipFill>
        <p:spPr bwMode="auto">
          <a:xfrm>
            <a:off x="6220417" y="1106819"/>
            <a:ext cx="4715407"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32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05CDCA96-CC48-9523-3EE4-4C769FC9DC21}"/>
              </a:ext>
            </a:extLst>
          </p:cNvPr>
          <p:cNvSpPr txBox="1"/>
          <p:nvPr/>
        </p:nvSpPr>
        <p:spPr>
          <a:xfrm>
            <a:off x="877477" y="1343160"/>
            <a:ext cx="3957349"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Wiper Motor</a:t>
            </a:r>
          </a:p>
          <a:p>
            <a:pPr>
              <a:lnSpc>
                <a:spcPct val="90000"/>
              </a:lnSpc>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Description</a:t>
            </a:r>
            <a:r>
              <a:rPr lang="en-US" sz="1700" dirty="0">
                <a:solidFill>
                  <a:schemeClr val="tx1">
                    <a:lumMod val="75000"/>
                    <a:lumOff val="25000"/>
                  </a:schemeClr>
                </a:solidFill>
              </a:rPr>
              <a:t>: The motor that powers the movement of the wiper arms.</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Common Issues</a:t>
            </a:r>
            <a:r>
              <a:rPr lang="en-US" sz="1700" dirty="0">
                <a:solidFill>
                  <a:schemeClr val="tx1">
                    <a:lumMod val="75000"/>
                    <a:lumOff val="25000"/>
                  </a:schemeClr>
                </a:solidFill>
              </a:rPr>
              <a:t>: Motor failure, overheating, or not responding to controls.</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Repair/Replacement</a:t>
            </a:r>
            <a:r>
              <a:rPr lang="en-US" sz="1700" dirty="0">
                <a:solidFill>
                  <a:schemeClr val="tx1">
                    <a:lumMod val="75000"/>
                    <a:lumOff val="25000"/>
                  </a:schemeClr>
                </a:solidFill>
              </a:rPr>
              <a:t>: Can be repaired (e.g., rewiring) or replaced entirely.</a:t>
            </a:r>
          </a:p>
          <a:p>
            <a:pPr>
              <a:lnSpc>
                <a:spcPct val="90000"/>
              </a:lnSpc>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p:txBody>
      </p:sp>
      <p:pic>
        <p:nvPicPr>
          <p:cNvPr id="5" name="Picture 4">
            <a:extLst>
              <a:ext uri="{FF2B5EF4-FFF2-40B4-BE49-F238E27FC236}">
                <a16:creationId xmlns:a16="http://schemas.microsoft.com/office/drawing/2014/main" id="{36325312-A105-69FD-8CCF-55CC185EDAB9}"/>
              </a:ext>
            </a:extLst>
          </p:cNvPr>
          <p:cNvPicPr>
            <a:picLocks noChangeAspect="1"/>
          </p:cNvPicPr>
          <p:nvPr/>
        </p:nvPicPr>
        <p:blipFill>
          <a:blip r:embed="rId2"/>
          <a:srcRect l="13348" r="1360" b="-2"/>
          <a:stretch/>
        </p:blipFill>
        <p:spPr>
          <a:xfrm>
            <a:off x="5840401" y="1553238"/>
            <a:ext cx="4415050" cy="3882362"/>
          </a:xfrm>
          <a:prstGeom prst="rect">
            <a:avLst/>
          </a:prstGeom>
        </p:spPr>
      </p:pic>
    </p:spTree>
    <p:extLst>
      <p:ext uri="{BB962C8B-B14F-4D97-AF65-F5344CB8AC3E}">
        <p14:creationId xmlns:p14="http://schemas.microsoft.com/office/powerpoint/2010/main" val="2640716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28" name="Straight Connector 512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29" name="Straight Connector 512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3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2" name="Isosceles Triangle 513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6" name="Isosceles Triangle 513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37" name="Isosceles Triangle 513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D4FDE2AC-D6A8-0619-FC43-52AEB534403D}"/>
              </a:ext>
            </a:extLst>
          </p:cNvPr>
          <p:cNvSpPr txBox="1"/>
          <p:nvPr/>
        </p:nvSpPr>
        <p:spPr>
          <a:xfrm>
            <a:off x="757251" y="1474610"/>
            <a:ext cx="4763558" cy="3749323"/>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SzPct val="80000"/>
              <a:buFont typeface="Wingdings 3" charset="2"/>
              <a:buChar char=""/>
            </a:pPr>
            <a:r>
              <a:rPr lang="en-US" sz="2400" b="1" dirty="0">
                <a:solidFill>
                  <a:schemeClr val="tx1">
                    <a:lumMod val="75000"/>
                    <a:lumOff val="25000"/>
                  </a:schemeClr>
                </a:solidFill>
              </a:rPr>
              <a:t> Wiper Linkage (Transmission)</a:t>
            </a:r>
          </a:p>
          <a:p>
            <a:pPr>
              <a:lnSpc>
                <a:spcPct val="90000"/>
              </a:lnSpc>
              <a:spcBef>
                <a:spcPts val="1000"/>
              </a:spcBef>
              <a:buClr>
                <a:schemeClr val="accent1"/>
              </a:buClr>
              <a:buSzPct val="80000"/>
              <a:buFont typeface="Wingdings 3" charset="2"/>
              <a:buChar char=""/>
            </a:pPr>
            <a:endParaRPr lang="en-US" sz="1500"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Description</a:t>
            </a:r>
            <a:r>
              <a:rPr lang="en-US" dirty="0">
                <a:solidFill>
                  <a:schemeClr val="tx1">
                    <a:lumMod val="75000"/>
                    <a:lumOff val="25000"/>
                  </a:schemeClr>
                </a:solidFill>
              </a:rPr>
              <a:t>: The mechanism connecting the wiper motor to the wiper arms, allowing coordinated movement.</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Common Issues</a:t>
            </a:r>
            <a:r>
              <a:rPr lang="en-US" dirty="0">
                <a:solidFill>
                  <a:schemeClr val="tx1">
                    <a:lumMod val="75000"/>
                    <a:lumOff val="25000"/>
                  </a:schemeClr>
                </a:solidFill>
              </a:rPr>
              <a:t>: Broken or disconnected linkages.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Repair/Replacement</a:t>
            </a:r>
            <a:r>
              <a:rPr lang="en-US" dirty="0">
                <a:solidFill>
                  <a:schemeClr val="tx1">
                    <a:lumMod val="75000"/>
                    <a:lumOff val="25000"/>
                  </a:schemeClr>
                </a:solidFill>
              </a:rPr>
              <a:t>: Linkage repair kits are available, or the assembly can be replaced.</a:t>
            </a:r>
          </a:p>
          <a:p>
            <a:pPr>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p:txBody>
      </p:sp>
      <p:pic>
        <p:nvPicPr>
          <p:cNvPr id="5122" name="Picture 2" descr="Windscreen Wiper Linkage, 602‑231 High Strength Durable Windshield Wiper  Linkage Metal Easy Installation for Automotive Replacement : Amazon.in: Car  &amp; Motorbike">
            <a:extLst>
              <a:ext uri="{FF2B5EF4-FFF2-40B4-BE49-F238E27FC236}">
                <a16:creationId xmlns:a16="http://schemas.microsoft.com/office/drawing/2014/main" id="{712BC8D4-2E2A-CD13-C7B1-5CE6B777CE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6687" y="1645850"/>
            <a:ext cx="4763558" cy="352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992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52" name="Straight Connector 615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53" name="Straight Connector 615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5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6" name="Isosceles Triangle 615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5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0" name="Isosceles Triangle 615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61" name="Isosceles Triangle 616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0A82352C-F418-5E5C-C802-A2B4609DEE56}"/>
              </a:ext>
            </a:extLst>
          </p:cNvPr>
          <p:cNvSpPr txBox="1"/>
          <p:nvPr/>
        </p:nvSpPr>
        <p:spPr>
          <a:xfrm>
            <a:off x="956664" y="683482"/>
            <a:ext cx="4726684" cy="4379232"/>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1700" b="1" dirty="0">
                <a:solidFill>
                  <a:schemeClr val="tx1">
                    <a:lumMod val="75000"/>
                    <a:lumOff val="25000"/>
                  </a:schemeClr>
                </a:solidFill>
              </a:rPr>
              <a:t>Wiper Switch</a:t>
            </a:r>
          </a:p>
          <a:p>
            <a:pPr>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a:p>
            <a:pPr>
              <a:spcBef>
                <a:spcPts val="1000"/>
              </a:spcBef>
              <a:buClr>
                <a:schemeClr val="accent1"/>
              </a:buClr>
              <a:buSzPct val="80000"/>
              <a:buFont typeface="Wingdings 3" charset="2"/>
              <a:buChar char=""/>
            </a:pPr>
            <a:r>
              <a:rPr lang="en-US" sz="1700" b="1" dirty="0">
                <a:solidFill>
                  <a:schemeClr val="tx1">
                    <a:lumMod val="75000"/>
                    <a:lumOff val="25000"/>
                  </a:schemeClr>
                </a:solidFill>
              </a:rPr>
              <a:t>Description</a:t>
            </a:r>
            <a:r>
              <a:rPr lang="en-US" sz="1700" dirty="0">
                <a:solidFill>
                  <a:schemeClr val="tx1">
                    <a:lumMod val="75000"/>
                    <a:lumOff val="25000"/>
                  </a:schemeClr>
                </a:solidFill>
              </a:rPr>
              <a:t>: The switch or control (often on the steering column) used to operate the wipers.</a:t>
            </a:r>
          </a:p>
          <a:p>
            <a:pPr>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spcBef>
                <a:spcPts val="1000"/>
              </a:spcBef>
              <a:buClr>
                <a:schemeClr val="accent1"/>
              </a:buClr>
              <a:buSzPct val="80000"/>
              <a:buFont typeface="Wingdings 3" charset="2"/>
              <a:buChar char=""/>
            </a:pPr>
            <a:r>
              <a:rPr lang="en-US" sz="1700" b="1" dirty="0">
                <a:solidFill>
                  <a:schemeClr val="tx1">
                    <a:lumMod val="75000"/>
                    <a:lumOff val="25000"/>
                  </a:schemeClr>
                </a:solidFill>
              </a:rPr>
              <a:t>Common Issues</a:t>
            </a:r>
            <a:r>
              <a:rPr lang="en-US" sz="1700" dirty="0">
                <a:solidFill>
                  <a:schemeClr val="tx1">
                    <a:lumMod val="75000"/>
                    <a:lumOff val="25000"/>
                  </a:schemeClr>
                </a:solidFill>
              </a:rPr>
              <a:t>: Electrical failures or mechanical wear.</a:t>
            </a:r>
          </a:p>
          <a:p>
            <a:pPr>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spcBef>
                <a:spcPts val="1000"/>
              </a:spcBef>
              <a:buClr>
                <a:schemeClr val="accent1"/>
              </a:buClr>
              <a:buSzPct val="80000"/>
              <a:buFont typeface="Wingdings 3" charset="2"/>
              <a:buChar char=""/>
            </a:pPr>
            <a:r>
              <a:rPr lang="en-US" sz="1700" b="1" dirty="0">
                <a:solidFill>
                  <a:schemeClr val="tx1">
                    <a:lumMod val="75000"/>
                    <a:lumOff val="25000"/>
                  </a:schemeClr>
                </a:solidFill>
              </a:rPr>
              <a:t>Repair/Replacement</a:t>
            </a:r>
            <a:r>
              <a:rPr lang="en-US" sz="1700" dirty="0">
                <a:solidFill>
                  <a:schemeClr val="tx1">
                    <a:lumMod val="75000"/>
                    <a:lumOff val="25000"/>
                  </a:schemeClr>
                </a:solidFill>
              </a:rPr>
              <a:t>: Sometimes requires switch or wiring replacement.</a:t>
            </a:r>
          </a:p>
          <a:p>
            <a:pPr>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p:txBody>
      </p:sp>
      <p:pic>
        <p:nvPicPr>
          <p:cNvPr id="6146" name="Picture 2" descr="Isuzu Elf Wiper Switch Combo - JDM Parts Oahu, Kaimuki, Honolulu, Hawaii -  JDM Sky Auto Repair Service &amp; Parts - Oahu Kaimuki, Honolulu, Hawaii">
            <a:extLst>
              <a:ext uri="{FF2B5EF4-FFF2-40B4-BE49-F238E27FC236}">
                <a16:creationId xmlns:a16="http://schemas.microsoft.com/office/drawing/2014/main" id="{8075A4E9-B957-28E5-8758-79E4E72E37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9482" y="825944"/>
            <a:ext cx="4559927" cy="437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960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5" name="Group 717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76" name="Straight Connector 717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77" name="Straight Connector 717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17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7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0" name="Isosceles Triangle 717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4" name="Isosceles Triangle 718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5" name="Isosceles Triangle 718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514475FB-AA82-EE10-B432-049285123ABD}"/>
              </a:ext>
            </a:extLst>
          </p:cNvPr>
          <p:cNvSpPr txBox="1"/>
          <p:nvPr/>
        </p:nvSpPr>
        <p:spPr>
          <a:xfrm>
            <a:off x="841600" y="1173338"/>
            <a:ext cx="4644800" cy="4341197"/>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 Washer Pump</a:t>
            </a:r>
          </a:p>
          <a:p>
            <a:pPr>
              <a:lnSpc>
                <a:spcPct val="90000"/>
              </a:lnSpc>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Description</a:t>
            </a:r>
            <a:r>
              <a:rPr lang="en-US" sz="1700" dirty="0">
                <a:solidFill>
                  <a:schemeClr val="tx1">
                    <a:lumMod val="75000"/>
                    <a:lumOff val="25000"/>
                  </a:schemeClr>
                </a:solidFill>
              </a:rPr>
              <a:t>: A small motorized pump that sprays windshield washer fluid onto the glass.</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Common Issues</a:t>
            </a:r>
            <a:r>
              <a:rPr lang="en-US" sz="1700" dirty="0">
                <a:solidFill>
                  <a:schemeClr val="tx1">
                    <a:lumMod val="75000"/>
                    <a:lumOff val="25000"/>
                  </a:schemeClr>
                </a:solidFill>
              </a:rPr>
              <a:t>: Pump failure, clogged nozzles, or leaks in the fluid line.</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Repair/Replacement</a:t>
            </a:r>
            <a:r>
              <a:rPr lang="en-US" sz="1700" dirty="0">
                <a:solidFill>
                  <a:schemeClr val="tx1">
                    <a:lumMod val="75000"/>
                    <a:lumOff val="25000"/>
                  </a:schemeClr>
                </a:solidFill>
              </a:rPr>
              <a:t>: Replace the pump or clean the nozzles.</a:t>
            </a:r>
          </a:p>
          <a:p>
            <a:pPr>
              <a:lnSpc>
                <a:spcPct val="90000"/>
              </a:lnSpc>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p:txBody>
      </p:sp>
      <p:pic>
        <p:nvPicPr>
          <p:cNvPr id="7170" name="Picture 2" descr="SKANDIX Shop Volvo parts: Wiper Washer Pump Motor 661324 (1014502)">
            <a:extLst>
              <a:ext uri="{FF2B5EF4-FFF2-40B4-BE49-F238E27FC236}">
                <a16:creationId xmlns:a16="http://schemas.microsoft.com/office/drawing/2014/main" id="{35007B1E-DF0D-2498-66CC-46F86211E1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5688" y="1301296"/>
            <a:ext cx="4969992" cy="460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77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00" name="Straight Connector 819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4" name="Isosceles Triangle 820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8" name="Isosceles Triangle 820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09" name="Isosceles Triangle 820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DA5B91B4-39FB-F9B6-E54B-EA8A53854691}"/>
              </a:ext>
            </a:extLst>
          </p:cNvPr>
          <p:cNvSpPr txBox="1"/>
          <p:nvPr/>
        </p:nvSpPr>
        <p:spPr>
          <a:xfrm>
            <a:off x="996605" y="894497"/>
            <a:ext cx="4415050" cy="450619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1" dirty="0">
                <a:solidFill>
                  <a:schemeClr val="tx1">
                    <a:lumMod val="75000"/>
                    <a:lumOff val="25000"/>
                  </a:schemeClr>
                </a:solidFill>
              </a:rPr>
              <a:t>Washer Fluid Reservoir</a:t>
            </a:r>
          </a:p>
          <a:p>
            <a:pPr>
              <a:spcBef>
                <a:spcPts val="1000"/>
              </a:spcBef>
              <a:buClr>
                <a:schemeClr val="accent1"/>
              </a:buClr>
              <a:buSzPct val="80000"/>
              <a:buFont typeface="Wingdings 3" charset="2"/>
              <a:buChar char=""/>
            </a:pPr>
            <a:endParaRPr lang="en-US" b="1" dirty="0">
              <a:solidFill>
                <a:schemeClr val="tx1">
                  <a:lumMod val="75000"/>
                  <a:lumOff val="25000"/>
                </a:schemeClr>
              </a:solidFill>
            </a:endParaRPr>
          </a:p>
          <a:p>
            <a:pPr>
              <a:spcBef>
                <a:spcPts val="1000"/>
              </a:spcBef>
              <a:buClr>
                <a:schemeClr val="accent1"/>
              </a:buClr>
              <a:buSzPct val="80000"/>
              <a:buFont typeface="Wingdings 3" charset="2"/>
              <a:buChar char=""/>
            </a:pPr>
            <a:r>
              <a:rPr lang="en-US" b="1" dirty="0">
                <a:solidFill>
                  <a:schemeClr val="tx1">
                    <a:lumMod val="75000"/>
                    <a:lumOff val="25000"/>
                  </a:schemeClr>
                </a:solidFill>
              </a:rPr>
              <a:t>Description</a:t>
            </a:r>
            <a:r>
              <a:rPr lang="en-US" dirty="0">
                <a:solidFill>
                  <a:schemeClr val="tx1">
                    <a:lumMod val="75000"/>
                    <a:lumOff val="25000"/>
                  </a:schemeClr>
                </a:solidFill>
              </a:rPr>
              <a:t>: The tank that holds the windshield washer fluid.</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b="1" dirty="0">
                <a:solidFill>
                  <a:schemeClr val="tx1">
                    <a:lumMod val="75000"/>
                    <a:lumOff val="25000"/>
                  </a:schemeClr>
                </a:solidFill>
              </a:rPr>
              <a:t>Common Issues</a:t>
            </a:r>
            <a:r>
              <a:rPr lang="en-US" dirty="0">
                <a:solidFill>
                  <a:schemeClr val="tx1">
                    <a:lumMod val="75000"/>
                    <a:lumOff val="25000"/>
                  </a:schemeClr>
                </a:solidFill>
              </a:rPr>
              <a:t>: Cracks, leaks, or clogged filters.</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b="1" dirty="0">
                <a:solidFill>
                  <a:schemeClr val="tx1">
                    <a:lumMod val="75000"/>
                    <a:lumOff val="25000"/>
                  </a:schemeClr>
                </a:solidFill>
              </a:rPr>
              <a:t>Repair/Replacement</a:t>
            </a:r>
            <a:r>
              <a:rPr lang="en-US" dirty="0">
                <a:solidFill>
                  <a:schemeClr val="tx1">
                    <a:lumMod val="75000"/>
                    <a:lumOff val="25000"/>
                  </a:schemeClr>
                </a:solidFill>
              </a:rPr>
              <a:t>: Reservoir replacement or seal repair.</a:t>
            </a:r>
          </a:p>
          <a:p>
            <a:pPr>
              <a:spcBef>
                <a:spcPts val="1000"/>
              </a:spcBef>
              <a:buClr>
                <a:schemeClr val="accent1"/>
              </a:buClr>
              <a:buSzPct val="80000"/>
              <a:buFont typeface="Wingdings 3" charset="2"/>
              <a:buChar char=""/>
            </a:pPr>
            <a:endParaRPr lang="en-US" b="1" dirty="0">
              <a:solidFill>
                <a:schemeClr val="tx1">
                  <a:lumMod val="75000"/>
                  <a:lumOff val="25000"/>
                </a:schemeClr>
              </a:solidFill>
            </a:endParaRPr>
          </a:p>
        </p:txBody>
      </p:sp>
      <p:pic>
        <p:nvPicPr>
          <p:cNvPr id="8194" name="Picture 2" descr="Washer fluid reservoir hi-res stock photography and images - Alamy">
            <a:extLst>
              <a:ext uri="{FF2B5EF4-FFF2-40B4-BE49-F238E27FC236}">
                <a16:creationId xmlns:a16="http://schemas.microsoft.com/office/drawing/2014/main" id="{580BDBA8-C5DD-30F2-F100-DD8FBE2AD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10" r="3" b="-2"/>
          <a:stretch/>
        </p:blipFill>
        <p:spPr bwMode="auto">
          <a:xfrm>
            <a:off x="6096000" y="1106819"/>
            <a:ext cx="4782596" cy="450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8920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35" name="Group 9234">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224" name="Straight Connector 922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25" name="Straight Connector 922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23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3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38" name="Isosceles Triangle 923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3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4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4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42" name="Isosceles Triangle 924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43" name="Isosceles Triangle 924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2754994A-93C5-5D70-5135-E483092837A5}"/>
              </a:ext>
            </a:extLst>
          </p:cNvPr>
          <p:cNvSpPr txBox="1"/>
          <p:nvPr/>
        </p:nvSpPr>
        <p:spPr>
          <a:xfrm>
            <a:off x="818132" y="1381742"/>
            <a:ext cx="4555848"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Wiper Bushings</a:t>
            </a:r>
          </a:p>
          <a:p>
            <a:pPr>
              <a:lnSpc>
                <a:spcPct val="90000"/>
              </a:lnSpc>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Description</a:t>
            </a:r>
            <a:r>
              <a:rPr lang="en-US" sz="1700" dirty="0">
                <a:solidFill>
                  <a:schemeClr val="tx1">
                    <a:lumMod val="75000"/>
                    <a:lumOff val="25000"/>
                  </a:schemeClr>
                </a:solidFill>
              </a:rPr>
              <a:t>: Small plastic or rubber components that reduce friction in the wiper linkage.</a:t>
            </a:r>
          </a:p>
          <a:p>
            <a:pPr>
              <a:lnSpc>
                <a:spcPct val="90000"/>
              </a:lnSpc>
              <a:spcBef>
                <a:spcPts val="1000"/>
              </a:spcBef>
              <a:buClr>
                <a:schemeClr val="accent1"/>
              </a:buClr>
              <a:buSzPct val="80000"/>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Common Issues</a:t>
            </a:r>
            <a:r>
              <a:rPr lang="en-US" sz="1700" dirty="0">
                <a:solidFill>
                  <a:schemeClr val="tx1">
                    <a:lumMod val="75000"/>
                    <a:lumOff val="25000"/>
                  </a:schemeClr>
                </a:solidFill>
              </a:rPr>
              <a:t>: Wear and tear causing sloppy or non-functional wipers.</a:t>
            </a:r>
          </a:p>
          <a:p>
            <a:pPr>
              <a:lnSpc>
                <a:spcPct val="90000"/>
              </a:lnSpc>
              <a:spcBef>
                <a:spcPts val="1000"/>
              </a:spcBef>
              <a:buClr>
                <a:schemeClr val="accent1"/>
              </a:buClr>
              <a:buSzPct val="80000"/>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b="1" dirty="0">
                <a:solidFill>
                  <a:schemeClr val="tx1">
                    <a:lumMod val="75000"/>
                    <a:lumOff val="25000"/>
                  </a:schemeClr>
                </a:solidFill>
              </a:rPr>
              <a:t>Repair/Replacement</a:t>
            </a:r>
            <a:r>
              <a:rPr lang="en-US" sz="1700" dirty="0">
                <a:solidFill>
                  <a:schemeClr val="tx1">
                    <a:lumMod val="75000"/>
                    <a:lumOff val="25000"/>
                  </a:schemeClr>
                </a:solidFill>
              </a:rPr>
              <a:t>: Replace bushings to restore smooth operation.</a:t>
            </a:r>
          </a:p>
          <a:p>
            <a:pPr>
              <a:lnSpc>
                <a:spcPct val="90000"/>
              </a:lnSpc>
              <a:spcBef>
                <a:spcPts val="1000"/>
              </a:spcBef>
              <a:buClr>
                <a:schemeClr val="accent1"/>
              </a:buClr>
              <a:buSzPct val="80000"/>
              <a:buFont typeface="Wingdings 3" charset="2"/>
              <a:buChar char=""/>
            </a:pPr>
            <a:endParaRPr lang="en-US" sz="1700" b="1" dirty="0">
              <a:solidFill>
                <a:schemeClr val="tx1">
                  <a:lumMod val="75000"/>
                  <a:lumOff val="25000"/>
                </a:schemeClr>
              </a:solidFill>
            </a:endParaRPr>
          </a:p>
        </p:txBody>
      </p:sp>
      <p:pic>
        <p:nvPicPr>
          <p:cNvPr id="9218" name="Picture 2" descr="6,904 Windshield Brush Images, Stock Photos, 3D objects, &amp; Vectors |  Shutterstock">
            <a:extLst>
              <a:ext uri="{FF2B5EF4-FFF2-40B4-BE49-F238E27FC236}">
                <a16:creationId xmlns:a16="http://schemas.microsoft.com/office/drawing/2014/main" id="{E94C4250-D9C6-43D7-E187-BBF0E944C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187" r="14736" b="-3"/>
          <a:stretch/>
        </p:blipFill>
        <p:spPr bwMode="auto">
          <a:xfrm>
            <a:off x="6196685" y="1423526"/>
            <a:ext cx="4795988"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14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057A2-75C7-1DA7-E9A3-0FFF1C63E4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A906B3-63FB-CE83-CBDC-26D9F79015DC}"/>
              </a:ext>
            </a:extLst>
          </p:cNvPr>
          <p:cNvSpPr txBox="1"/>
          <p:nvPr/>
        </p:nvSpPr>
        <p:spPr>
          <a:xfrm>
            <a:off x="727023" y="1528599"/>
            <a:ext cx="4489554" cy="2185214"/>
          </a:xfrm>
          <a:prstGeom prst="rect">
            <a:avLst/>
          </a:prstGeom>
          <a:noFill/>
        </p:spPr>
        <p:txBody>
          <a:bodyPr wrap="square">
            <a:spAutoFit/>
          </a:bodyPr>
          <a:lstStyle/>
          <a:p>
            <a:r>
              <a:rPr lang="en-US" sz="3200" b="0" i="0" dirty="0">
                <a:solidFill>
                  <a:schemeClr val="tx1">
                    <a:lumMod val="75000"/>
                    <a:lumOff val="25000"/>
                  </a:schemeClr>
                </a:solidFill>
                <a:effectLst/>
              </a:rPr>
              <a:t>Emergency Brake</a:t>
            </a:r>
          </a:p>
          <a:p>
            <a:endParaRPr lang="en-US" sz="3200" b="0" i="0" dirty="0">
              <a:solidFill>
                <a:schemeClr val="tx1">
                  <a:lumMod val="75000"/>
                  <a:lumOff val="25000"/>
                </a:schemeClr>
              </a:solidFill>
              <a:effectLst/>
            </a:endParaRPr>
          </a:p>
          <a:p>
            <a:r>
              <a:rPr lang="en-US" dirty="0"/>
              <a:t>A mechanical system (often cable-driven) that operates independently of the hydraulic system to keep the vehicle stationary.</a:t>
            </a:r>
            <a:endParaRPr lang="en-IN" dirty="0"/>
          </a:p>
        </p:txBody>
      </p:sp>
      <p:pic>
        <p:nvPicPr>
          <p:cNvPr id="3074" name="Picture 2" descr="1,800+ Emergency Brake Stock Photos ...">
            <a:extLst>
              <a:ext uri="{FF2B5EF4-FFF2-40B4-BE49-F238E27FC236}">
                <a16:creationId xmlns:a16="http://schemas.microsoft.com/office/drawing/2014/main" id="{3B1656C5-C606-683C-E748-3315D19E8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074" y="1162160"/>
            <a:ext cx="4102306" cy="355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78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Isosceles Triangle 103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0" name="Isosceles Triangle 103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Isosceles Triangle 104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extBox 1">
            <a:extLst>
              <a:ext uri="{FF2B5EF4-FFF2-40B4-BE49-F238E27FC236}">
                <a16:creationId xmlns:a16="http://schemas.microsoft.com/office/drawing/2014/main" id="{99ADE9B3-189E-663C-6B16-CC1AEE4D14FA}"/>
              </a:ext>
            </a:extLst>
          </p:cNvPr>
          <p:cNvSpPr txBox="1"/>
          <p:nvPr/>
        </p:nvSpPr>
        <p:spPr>
          <a:xfrm>
            <a:off x="1105132" y="1083847"/>
            <a:ext cx="4544489"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Fuel Tank</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Fuel tank repair parts refer to the components associated with fixing or maintaining the car's fuel storage system.</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 Here's a breakdown of the main repair parts and issues associated with a fuel tank:</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1026" name="Picture 2" descr="87 Car Gas Tank Open Stock Photos, High-Res Pictures, and ...">
            <a:extLst>
              <a:ext uri="{FF2B5EF4-FFF2-40B4-BE49-F238E27FC236}">
                <a16:creationId xmlns:a16="http://schemas.microsoft.com/office/drawing/2014/main" id="{B930C3C1-D86F-9FB5-2AFB-4A8D9597B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29" r="4979" b="-2"/>
          <a:stretch/>
        </p:blipFill>
        <p:spPr bwMode="auto">
          <a:xfrm>
            <a:off x="6542379" y="1106819"/>
            <a:ext cx="5060007"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581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D26FB-2827-BF8B-0BAC-3BE17DEC0CE6}"/>
              </a:ext>
            </a:extLst>
          </p:cNvPr>
          <p:cNvSpPr txBox="1"/>
          <p:nvPr/>
        </p:nvSpPr>
        <p:spPr>
          <a:xfrm>
            <a:off x="1214204" y="839449"/>
            <a:ext cx="5141626" cy="4678204"/>
          </a:xfrm>
          <a:prstGeom prst="rect">
            <a:avLst/>
          </a:prstGeom>
          <a:noFill/>
        </p:spPr>
        <p:txBody>
          <a:bodyPr wrap="square" rtlCol="0">
            <a:spAutoFit/>
          </a:bodyPr>
          <a:lstStyle/>
          <a:p>
            <a:r>
              <a:rPr lang="en-US" sz="3200" dirty="0"/>
              <a:t>Fuel tank parts:</a:t>
            </a:r>
          </a:p>
          <a:p>
            <a:endParaRPr lang="en-US" sz="3200" dirty="0"/>
          </a:p>
          <a:p>
            <a:r>
              <a:rPr lang="en-IN" b="1" dirty="0"/>
              <a:t>1. Fuel Tank</a:t>
            </a:r>
          </a:p>
          <a:p>
            <a:r>
              <a:rPr lang="en-IN" b="1" dirty="0"/>
              <a:t>2. Fuel Pump</a:t>
            </a:r>
          </a:p>
          <a:p>
            <a:r>
              <a:rPr lang="en-IN" b="1" dirty="0"/>
              <a:t>3.Fuel Filter</a:t>
            </a:r>
          </a:p>
          <a:p>
            <a:r>
              <a:rPr lang="en-IN" b="1" dirty="0"/>
              <a:t>4. Fuel Tank Straps</a:t>
            </a:r>
          </a:p>
          <a:p>
            <a:r>
              <a:rPr lang="en-IN" b="1" dirty="0"/>
              <a:t>5.Fuel Tank Sending Unit</a:t>
            </a:r>
          </a:p>
          <a:p>
            <a:r>
              <a:rPr lang="da-DK" b="1" dirty="0"/>
              <a:t>6.Fuel Tank Vent Valve/Check Valve</a:t>
            </a:r>
            <a:endParaRPr lang="en-IN" b="1" dirty="0"/>
          </a:p>
          <a:p>
            <a:r>
              <a:rPr lang="es-ES" b="1" dirty="0"/>
              <a:t>7.Fuel Tank Cap (Gas Cap)</a:t>
            </a:r>
          </a:p>
          <a:p>
            <a:r>
              <a:rPr lang="en-IN" dirty="0"/>
              <a:t>8. </a:t>
            </a:r>
            <a:r>
              <a:rPr lang="en-IN" b="1" dirty="0"/>
              <a:t>Fuel Lines</a:t>
            </a:r>
            <a:endParaRPr lang="es-ES" b="1" dirty="0"/>
          </a:p>
          <a:p>
            <a:r>
              <a:rPr lang="en-IN" dirty="0"/>
              <a:t>9. </a:t>
            </a:r>
            <a:r>
              <a:rPr lang="en-IN" b="1" dirty="0"/>
              <a:t>Fuel Tank Gaskets/Seals</a:t>
            </a:r>
            <a:endParaRPr lang="es-ES" b="1" dirty="0"/>
          </a:p>
          <a:p>
            <a:r>
              <a:rPr lang="en-IN" b="1" dirty="0"/>
              <a:t>10.Fuel Vapor Canister (EVAP Canister)</a:t>
            </a:r>
            <a:endParaRPr lang="es-ES" b="1" dirty="0"/>
          </a:p>
          <a:p>
            <a:endParaRPr lang="en-US" b="1" dirty="0"/>
          </a:p>
          <a:p>
            <a:endParaRPr lang="en-US" b="1" dirty="0"/>
          </a:p>
          <a:p>
            <a:endParaRPr lang="en-IN" dirty="0"/>
          </a:p>
        </p:txBody>
      </p:sp>
    </p:spTree>
    <p:extLst>
      <p:ext uri="{BB962C8B-B14F-4D97-AF65-F5344CB8AC3E}">
        <p14:creationId xmlns:p14="http://schemas.microsoft.com/office/powerpoint/2010/main" val="228058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70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0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24AE6-6756-361A-0E4D-34E8EB4798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3996F8-A940-BC03-90ED-C48704382B95}"/>
              </a:ext>
            </a:extLst>
          </p:cNvPr>
          <p:cNvSpPr txBox="1"/>
          <p:nvPr/>
        </p:nvSpPr>
        <p:spPr>
          <a:xfrm>
            <a:off x="951875" y="1643896"/>
            <a:ext cx="3889948" cy="2431435"/>
          </a:xfrm>
          <a:prstGeom prst="rect">
            <a:avLst/>
          </a:prstGeom>
          <a:noFill/>
        </p:spPr>
        <p:txBody>
          <a:bodyPr wrap="square">
            <a:spAutoFit/>
          </a:bodyPr>
          <a:lstStyle/>
          <a:p>
            <a:r>
              <a:rPr lang="en-US" sz="2800" b="0" i="0" dirty="0">
                <a:solidFill>
                  <a:schemeClr val="tx1">
                    <a:lumMod val="75000"/>
                    <a:lumOff val="25000"/>
                  </a:schemeClr>
                </a:solidFill>
                <a:effectLst/>
              </a:rPr>
              <a:t>Master Cylinder</a:t>
            </a:r>
          </a:p>
          <a:p>
            <a:endParaRPr lang="en-US" sz="2800" b="0" i="0" dirty="0">
              <a:solidFill>
                <a:schemeClr val="tx1">
                  <a:lumMod val="75000"/>
                  <a:lumOff val="25000"/>
                </a:schemeClr>
              </a:solidFill>
              <a:effectLst/>
            </a:endParaRPr>
          </a:p>
          <a:p>
            <a:r>
              <a:rPr lang="en-US" sz="2400" dirty="0"/>
              <a:t>Acts as a hydraulic pump that creates pressure in the brake lines when the brake pedal is pressed.</a:t>
            </a:r>
            <a:endParaRPr lang="en-IN" sz="2400" dirty="0"/>
          </a:p>
        </p:txBody>
      </p:sp>
      <p:pic>
        <p:nvPicPr>
          <p:cNvPr id="4098" name="Picture 2" descr="Car Master Cylinder at best price in ...">
            <a:extLst>
              <a:ext uri="{FF2B5EF4-FFF2-40B4-BE49-F238E27FC236}">
                <a16:creationId xmlns:a16="http://schemas.microsoft.com/office/drawing/2014/main" id="{77C00719-82D2-331B-66A0-A79D1626C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032" y="1494232"/>
            <a:ext cx="3489975" cy="367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86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58110A-3097-BFBC-6C21-4DC5A28E185B}"/>
            </a:ext>
          </a:extLst>
        </p:cNvPr>
        <p:cNvGrpSpPr/>
        <p:nvPr/>
      </p:nvGrpSpPr>
      <p:grpSpPr>
        <a:xfrm>
          <a:off x="0" y="0"/>
          <a:ext cx="0" cy="0"/>
          <a:chOff x="0" y="0"/>
          <a:chExt cx="0" cy="0"/>
        </a:xfrm>
      </p:grpSpPr>
      <p:grpSp>
        <p:nvGrpSpPr>
          <p:cNvPr id="1031" name="Group 103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6" name="Isosceles Triangle 103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0" name="Isosceles Triangle 103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Isosceles Triangle 104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0FC8FDC4-63F4-B34E-913F-6E788DC614E8}"/>
              </a:ext>
            </a:extLst>
          </p:cNvPr>
          <p:cNvSpPr txBox="1"/>
          <p:nvPr/>
        </p:nvSpPr>
        <p:spPr>
          <a:xfrm>
            <a:off x="642900" y="1484379"/>
            <a:ext cx="5220430"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3200" b="0" i="0" dirty="0">
                <a:solidFill>
                  <a:schemeClr val="tx1">
                    <a:lumMod val="75000"/>
                    <a:lumOff val="25000"/>
                  </a:schemeClr>
                </a:solidFill>
                <a:effectLst/>
              </a:rPr>
              <a:t>Brake Pedal</a:t>
            </a:r>
          </a:p>
          <a:p>
            <a:pPr>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The driver presses the brake pedal to initiate braking.</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 It converts the mechanical force from the foot into hydraulic or mechanical force.</a:t>
            </a:r>
          </a:p>
          <a:p>
            <a:pPr>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1026" name="Picture 2" descr="Brake Pedal - Al Faris Motors">
            <a:extLst>
              <a:ext uri="{FF2B5EF4-FFF2-40B4-BE49-F238E27FC236}">
                <a16:creationId xmlns:a16="http://schemas.microsoft.com/office/drawing/2014/main" id="{1DE23EDD-7462-12CD-000E-47304A944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8" r="16351"/>
          <a:stretch/>
        </p:blipFill>
        <p:spPr bwMode="auto">
          <a:xfrm>
            <a:off x="6606032" y="1341571"/>
            <a:ext cx="398418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8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A7FA02-4EE9-A3A5-EBF8-53467098671A}"/>
            </a:ext>
          </a:extLst>
        </p:cNvPr>
        <p:cNvGrpSpPr/>
        <p:nvPr/>
      </p:nvGrpSpPr>
      <p:grpSpPr>
        <a:xfrm>
          <a:off x="0" y="0"/>
          <a:ext cx="0" cy="0"/>
          <a:chOff x="0" y="0"/>
          <a:chExt cx="0" cy="0"/>
        </a:xfrm>
      </p:grpSpPr>
      <p:grpSp>
        <p:nvGrpSpPr>
          <p:cNvPr id="2055" name="Group 2054">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59"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0" name="Isosceles Triangle 2059">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1"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2"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3"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4" name="Isosceles Triangle 2063">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5" name="Isosceles Triangle 2064">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4AC5ED1D-203D-6CD4-C366-24F7A79B8168}"/>
              </a:ext>
            </a:extLst>
          </p:cNvPr>
          <p:cNvSpPr txBox="1"/>
          <p:nvPr/>
        </p:nvSpPr>
        <p:spPr>
          <a:xfrm>
            <a:off x="509746" y="1554827"/>
            <a:ext cx="5220430"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3200" b="0" i="0" dirty="0">
                <a:solidFill>
                  <a:schemeClr val="tx1">
                    <a:lumMod val="75000"/>
                    <a:lumOff val="25000"/>
                  </a:schemeClr>
                </a:solidFill>
                <a:effectLst/>
              </a:rPr>
              <a:t>Wheel Speed Sensors</a:t>
            </a:r>
          </a:p>
          <a:p>
            <a:pPr>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spcBef>
                <a:spcPts val="1000"/>
              </a:spcBef>
              <a:buClr>
                <a:schemeClr val="accent1"/>
              </a:buClr>
              <a:buSzPct val="80000"/>
              <a:buFont typeface="Wingdings 3" charset="2"/>
              <a:buChar char=""/>
            </a:pPr>
            <a:r>
              <a:rPr lang="en-US" b="1" dirty="0">
                <a:solidFill>
                  <a:schemeClr val="tx1">
                    <a:lumMod val="75000"/>
                    <a:lumOff val="25000"/>
                  </a:schemeClr>
                </a:solidFill>
              </a:rPr>
              <a:t>wheel speed sensors</a:t>
            </a:r>
            <a:r>
              <a:rPr lang="en-US" dirty="0">
                <a:solidFill>
                  <a:schemeClr val="tx1">
                    <a:lumMod val="75000"/>
                    <a:lumOff val="25000"/>
                  </a:schemeClr>
                </a:solidFill>
              </a:rPr>
              <a:t>, are a critical part of modern vehicle systems, especially in Anti-lock Braking Systems (ABS) and Electronic Stability Control (ESC).</a:t>
            </a:r>
          </a:p>
          <a:p>
            <a:pPr>
              <a:spcBef>
                <a:spcPts val="1000"/>
              </a:spcBef>
              <a:buClr>
                <a:schemeClr val="accent1"/>
              </a:buClr>
              <a:buSzPct val="80000"/>
              <a:buFont typeface="Wingdings 3" charset="2"/>
              <a:buChar char=""/>
            </a:pPr>
            <a:r>
              <a:rPr lang="en-US" dirty="0">
                <a:solidFill>
                  <a:schemeClr val="tx1">
                    <a:lumMod val="75000"/>
                    <a:lumOff val="25000"/>
                  </a:schemeClr>
                </a:solidFill>
              </a:rPr>
              <a:t>They measure the speed of each wheel and send this information to the vehicle’s control module to improve braking, traction, and overall stability.</a:t>
            </a:r>
          </a:p>
        </p:txBody>
      </p:sp>
      <p:pic>
        <p:nvPicPr>
          <p:cNvPr id="2050" name="Picture 2" descr="Wheel-speed sensor">
            <a:extLst>
              <a:ext uri="{FF2B5EF4-FFF2-40B4-BE49-F238E27FC236}">
                <a16:creationId xmlns:a16="http://schemas.microsoft.com/office/drawing/2014/main" id="{32E7B4FC-2BCB-7881-D4F2-866F63EBC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947" r="15528" b="-1"/>
          <a:stretch/>
        </p:blipFill>
        <p:spPr bwMode="auto">
          <a:xfrm>
            <a:off x="6323435" y="1518464"/>
            <a:ext cx="3869876"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6968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1619</TotalTime>
  <Words>2241</Words>
  <Application>Microsoft Office PowerPoint</Application>
  <PresentationFormat>Widescreen</PresentationFormat>
  <Paragraphs>334</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Google Sans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 pulivarthi</dc:creator>
  <cp:lastModifiedBy>anu pulivarthi</cp:lastModifiedBy>
  <cp:revision>48</cp:revision>
  <dcterms:created xsi:type="dcterms:W3CDTF">2024-12-03T05:56:41Z</dcterms:created>
  <dcterms:modified xsi:type="dcterms:W3CDTF">2024-12-10T10:23:22Z</dcterms:modified>
</cp:coreProperties>
</file>