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B16"/>
    <a:srgbClr val="031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F9AA1-89C5-95E9-6E57-3AB132332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780021-1B7F-08A4-A10B-383D01A13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1303FE-8096-769C-6716-557FCEE6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D04-15B9-4679-891F-F91A411F925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583745-6558-CBF1-134F-D8DC98A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E7E470-7F90-DB54-196C-96AA6E57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8290-35D8-45A8-8978-D88F13A7CE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908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B4013-2253-C2EF-CA44-6FE853B9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30A24A-BCB8-1606-41C7-5DDDBD8C3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C7E1DF-8F4E-44D5-E550-933B3B4E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D04-15B9-4679-891F-F91A411F925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A41FE0-3888-A1EE-DA64-A1C010AC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E175DB-8671-FDBC-AA5F-8E7D2787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8290-35D8-45A8-8978-D88F13A7CE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735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986F34-6058-C280-15A2-EE192170E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C99D0-0CF1-F94D-AF45-A15D510D8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95A268-8685-8D81-5622-BEEFB9D9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D04-15B9-4679-891F-F91A411F925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00D3D-96E7-1D30-E575-535F6D30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527CBC-BF7B-F91B-A009-6B6BCBC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8290-35D8-45A8-8978-D88F13A7CE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636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65476-DBB3-8956-D105-DD26ADEB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00DFD-8AA3-598F-9CD7-D6B113FE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230FCC-48DA-7138-A066-3616CC8E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D04-15B9-4679-891F-F91A411F925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BF6E42-C8CB-0628-27D0-D262C7F5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4BE7DE-65DC-D423-775A-B0A0FC81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8290-35D8-45A8-8978-D88F13A7CE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244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96E0E-360D-3612-38EA-BBC8F63E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7D68DA-C562-1864-908D-FD10FAEBB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C16770-21C9-846F-178A-F8F3224A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D04-15B9-4679-891F-F91A411F925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2FD978-D5F1-D3B6-34F8-3FF5911B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7DDFB2-204C-315F-CCEA-07C76F00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8290-35D8-45A8-8978-D88F13A7CE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97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F7DC2-E267-DFE6-7279-83CFABEF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BBB5A-B0EF-AF48-2618-1C874C1E9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5C0A84-08DB-ABF6-4C9C-9920EEF71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B37E7A-D215-271E-AA01-F5185BFD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D04-15B9-4679-891F-F91A411F925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C8404D-47F2-CA55-5234-03E95047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A4D650-A92D-C7D8-D7B5-9F2F2FDF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8290-35D8-45A8-8978-D88F13A7CE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884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B1F5B-28A7-4DCD-66A5-D5C85BAF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B22EF8-D1E9-6001-AFCB-3D92C5E9B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827697-4F5C-AA43-6641-A28F7BF9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E0E551-2FC9-1547-B98C-41B4E11BE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74498A-7FEC-E5AF-BA5A-C5368A0D3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2DA0FA-31E3-0631-C888-DD185AE0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D04-15B9-4679-891F-F91A411F925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1B05EB-277C-EB92-95B3-FE4435DC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B0BD32-5AC1-D77E-F30C-870D2513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8290-35D8-45A8-8978-D88F13A7CE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7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A2287-36C5-0CEA-1780-D861A7A1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95CA70-9239-F3AA-7A87-A84DCAA4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D04-15B9-4679-891F-F91A411F925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400A3B-7122-A8CA-38BA-DA80ADCA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8CC1FA-162D-0F77-C975-9A1169AA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8290-35D8-45A8-8978-D88F13A7CE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478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0AD81D-A503-EF99-B802-4B426D62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D04-15B9-4679-891F-F91A411F925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068487-A2E1-3ABC-CBBC-42D0F9BE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E35D80-7933-2365-DBD3-908C394C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8290-35D8-45A8-8978-D88F13A7CE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0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8AA66-0E12-8782-F95E-728EAF26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F9EBA-E73E-B260-40C9-5319BB71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EBF23D-D2AB-9155-45D0-D08FFAB58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5B0372-326C-2FFE-7034-B9777500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D04-15B9-4679-891F-F91A411F925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92EF52-4FE0-3786-F0EF-1A6B84C9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25D1B0-6ABD-144B-0B30-9A518FAF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8290-35D8-45A8-8978-D88F13A7CE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252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F851B-1C60-24C1-72DA-CD60F5D1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BE1717-3AB5-12F4-B41F-48ED69226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F30D07-2E62-9C09-46BF-2A8E9114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161139-0020-BBBE-20EF-021815C7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D04-15B9-4679-891F-F91A411F925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13DE49-414A-56F5-9C95-EB1976DA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179CCB-A43A-54C6-1A27-0230582C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8290-35D8-45A8-8978-D88F13A7CE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506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B11774-21F2-18A3-B930-F6685F1B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1B2803-E0C3-4A92-6A95-DB47596B6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6CBD25-0F63-3DB1-D14A-CE95CA03C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ED04-15B9-4679-891F-F91A411F925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EAFA94-6BCC-4C40-19D2-81CE110ED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BD312-8252-E326-4BBC-5309A6E2B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8290-35D8-45A8-8978-D88F13A7CE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719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332D7-0F86-611D-B167-980E1396E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Matemáticas orientada al pensamiento computacional. 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C01D6A-C7E3-4B68-F062-2E23D71EC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79875"/>
            <a:ext cx="9144000" cy="2387600"/>
          </a:xfrm>
        </p:spPr>
        <p:txBody>
          <a:bodyPr>
            <a:normAutofit/>
          </a:bodyPr>
          <a:lstStyle/>
          <a:p>
            <a:r>
              <a:rPr lang="es-MX" dirty="0"/>
              <a:t>Clase 7</a:t>
            </a:r>
          </a:p>
          <a:p>
            <a:r>
              <a:rPr lang="es-MX" dirty="0"/>
              <a:t>Tec. Ciencia de datos e I.A</a:t>
            </a:r>
          </a:p>
          <a:p>
            <a:endParaRPr lang="es-MX" sz="1400" dirty="0"/>
          </a:p>
          <a:p>
            <a:r>
              <a:rPr lang="es-MX" sz="1400" dirty="0"/>
              <a:t>Nahuelanca, Maximiliano</a:t>
            </a:r>
            <a:endParaRPr lang="es-AR" sz="1400" dirty="0"/>
          </a:p>
          <a:p>
            <a:r>
              <a:rPr lang="es-AR" sz="1400" dirty="0"/>
              <a:t>38.786.261</a:t>
            </a:r>
          </a:p>
          <a:p>
            <a:r>
              <a:rPr lang="es-AR" sz="1400" dirty="0"/>
              <a:t>Comisión “C”</a:t>
            </a:r>
            <a:endParaRPr lang="es-MX" sz="1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53489BC-829C-909E-2AA7-FBB7D52B8CF2}"/>
              </a:ext>
            </a:extLst>
          </p:cNvPr>
          <p:cNvSpPr/>
          <p:nvPr/>
        </p:nvSpPr>
        <p:spPr>
          <a:xfrm>
            <a:off x="0" y="0"/>
            <a:ext cx="12192000" cy="1399592"/>
          </a:xfrm>
          <a:prstGeom prst="rect">
            <a:avLst/>
          </a:prstGeom>
          <a:solidFill>
            <a:srgbClr val="030B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578389-A00A-DDE4-FD50-0D7BF4C2C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40153" r="9693"/>
          <a:stretch/>
        </p:blipFill>
        <p:spPr bwMode="auto">
          <a:xfrm>
            <a:off x="3254827" y="315751"/>
            <a:ext cx="5682343" cy="8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50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53489BC-829C-909E-2AA7-FBB7D52B8CF2}"/>
              </a:ext>
            </a:extLst>
          </p:cNvPr>
          <p:cNvSpPr/>
          <p:nvPr/>
        </p:nvSpPr>
        <p:spPr>
          <a:xfrm>
            <a:off x="0" y="0"/>
            <a:ext cx="12192000" cy="1399592"/>
          </a:xfrm>
          <a:prstGeom prst="rect">
            <a:avLst/>
          </a:prstGeom>
          <a:solidFill>
            <a:srgbClr val="030B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578389-A00A-DDE4-FD50-0D7BF4C2C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40153" r="9693"/>
          <a:stretch/>
        </p:blipFill>
        <p:spPr bwMode="auto">
          <a:xfrm>
            <a:off x="3254827" y="315751"/>
            <a:ext cx="5682343" cy="8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1F53CDE2-A76C-1996-FD9C-4552CBC26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960627"/>
            <a:ext cx="9144000" cy="2936745"/>
          </a:xfrm>
        </p:spPr>
        <p:txBody>
          <a:bodyPr>
            <a:normAutofit lnSpcReduction="10000"/>
          </a:bodyPr>
          <a:lstStyle/>
          <a:p>
            <a:r>
              <a:rPr lang="es-ES" sz="3200" dirty="0"/>
              <a:t>Propuesta de ejercicios a resolver:</a:t>
            </a:r>
          </a:p>
          <a:p>
            <a:endParaRPr lang="es-ES" sz="1800" dirty="0"/>
          </a:p>
          <a:p>
            <a:endParaRPr lang="es-ES" dirty="0"/>
          </a:p>
          <a:p>
            <a:r>
              <a:rPr lang="es-ES" dirty="0"/>
              <a:t>3. Determinar si el conjunto de vectores es linealmente independiente: </a:t>
            </a:r>
          </a:p>
          <a:p>
            <a:r>
              <a:rPr lang="es-ES" b="1" dirty="0"/>
              <a:t>𝑣1 = (1, 2, 3), </a:t>
            </a:r>
          </a:p>
          <a:p>
            <a:r>
              <a:rPr lang="es-ES" b="1" dirty="0"/>
              <a:t>𝑣2 = (5, 7, 4),</a:t>
            </a:r>
          </a:p>
          <a:p>
            <a:r>
              <a:rPr lang="es-ES" b="1" dirty="0"/>
              <a:t>𝑣3 = (9, 8, 5).</a:t>
            </a:r>
          </a:p>
          <a:p>
            <a:endParaRPr lang="es-ES" dirty="0"/>
          </a:p>
          <a:p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4873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53489BC-829C-909E-2AA7-FBB7D52B8CF2}"/>
              </a:ext>
            </a:extLst>
          </p:cNvPr>
          <p:cNvSpPr/>
          <p:nvPr/>
        </p:nvSpPr>
        <p:spPr>
          <a:xfrm>
            <a:off x="0" y="0"/>
            <a:ext cx="12192000" cy="1399592"/>
          </a:xfrm>
          <a:prstGeom prst="rect">
            <a:avLst/>
          </a:prstGeom>
          <a:solidFill>
            <a:srgbClr val="030B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578389-A00A-DDE4-FD50-0D7BF4C2C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40153" r="9693"/>
          <a:stretch/>
        </p:blipFill>
        <p:spPr bwMode="auto">
          <a:xfrm>
            <a:off x="3254827" y="315751"/>
            <a:ext cx="5682343" cy="8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ubtítulo 2">
                <a:extLst>
                  <a:ext uri="{FF2B5EF4-FFF2-40B4-BE49-F238E27FC236}">
                    <a16:creationId xmlns:a16="http://schemas.microsoft.com/office/drawing/2014/main" id="{1F53CDE2-A76C-1996-FD9C-4552CBC261E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80927" y="1951297"/>
                <a:ext cx="9430141" cy="3721716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s-ES" dirty="0"/>
              </a:p>
              <a:p>
                <a:r>
                  <a:rPr lang="es-AR" dirty="0"/>
                  <a:t>Para determinar si un conjunto de vectores es linealmente independiente, la única solución posible debe ser trivial, ósea que </a:t>
                </a:r>
                <a:r>
                  <a:rPr lang="es-AR" b="1" dirty="0"/>
                  <a:t>su única solución sea 0 </a:t>
                </a:r>
                <a:r>
                  <a:rPr lang="es-AR" dirty="0"/>
                  <a:t>en los escalares.</a:t>
                </a:r>
              </a:p>
              <a:p>
                <a:r>
                  <a:rPr lang="es-AR" dirty="0"/>
                  <a:t>Como primer paso podemos comprobarlo planteando la siguiente ecuación:</a:t>
                </a:r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Donde K</a:t>
                </a:r>
                <a:r>
                  <a:rPr lang="es-AR" sz="1600" dirty="0"/>
                  <a:t>1,2,3</a:t>
                </a:r>
                <a:r>
                  <a:rPr lang="es-AR" dirty="0"/>
                  <a:t> son escalares que multiplican los vectores V</a:t>
                </a:r>
                <a:r>
                  <a:rPr lang="es-AR" sz="1600" dirty="0"/>
                  <a:t>1,2,3</a:t>
                </a:r>
                <a:r>
                  <a:rPr lang="es-AR" dirty="0"/>
                  <a:t> y lo igualamos a la combinación lineal del vector nulo, 0</a:t>
                </a:r>
              </a:p>
            </p:txBody>
          </p:sp>
        </mc:Choice>
        <mc:Fallback>
          <p:sp>
            <p:nvSpPr>
              <p:cNvPr id="10" name="Subtítulo 2">
                <a:extLst>
                  <a:ext uri="{FF2B5EF4-FFF2-40B4-BE49-F238E27FC236}">
                    <a16:creationId xmlns:a16="http://schemas.microsoft.com/office/drawing/2014/main" id="{1F53CDE2-A76C-1996-FD9C-4552CBC2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80927" y="1951297"/>
                <a:ext cx="9430141" cy="372171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54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53489BC-829C-909E-2AA7-FBB7D52B8CF2}"/>
              </a:ext>
            </a:extLst>
          </p:cNvPr>
          <p:cNvSpPr/>
          <p:nvPr/>
        </p:nvSpPr>
        <p:spPr>
          <a:xfrm>
            <a:off x="0" y="0"/>
            <a:ext cx="12192000" cy="1399592"/>
          </a:xfrm>
          <a:prstGeom prst="rect">
            <a:avLst/>
          </a:prstGeom>
          <a:solidFill>
            <a:srgbClr val="030B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578389-A00A-DDE4-FD50-0D7BF4C2C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40153" r="9693"/>
          <a:stretch/>
        </p:blipFill>
        <p:spPr bwMode="auto">
          <a:xfrm>
            <a:off x="3254827" y="315751"/>
            <a:ext cx="5682343" cy="8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ubtítulo 2">
                <a:extLst>
                  <a:ext uri="{FF2B5EF4-FFF2-40B4-BE49-F238E27FC236}">
                    <a16:creationId xmlns:a16="http://schemas.microsoft.com/office/drawing/2014/main" id="{1F53CDE2-A76C-1996-FD9C-4552CBC261E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80927" y="1951296"/>
                <a:ext cx="9430141" cy="4216239"/>
              </a:xfrm>
            </p:spPr>
            <p:txBody>
              <a:bodyPr>
                <a:normAutofit/>
              </a:bodyPr>
              <a:lstStyle/>
              <a:p>
                <a:endParaRPr lang="es-ES" dirty="0"/>
              </a:p>
              <a:p>
                <a:r>
                  <a:rPr lang="es-AR" dirty="0"/>
                  <a:t>Si reemplazamos los valores en la ecuación:</a:t>
                </a:r>
              </a:p>
              <a:p>
                <a:endParaRPr lang="es-AR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1,2,3)+</m:t>
                    </m:r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,7,4)+</m:t>
                    </m:r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(9,8,5)=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AR" dirty="0"/>
                  <a:t>,0,0)</a:t>
                </a:r>
              </a:p>
              <a:p>
                <a:endParaRPr lang="es-AR" dirty="0"/>
              </a:p>
              <a:p>
                <a:r>
                  <a:rPr lang="es-AR" dirty="0"/>
                  <a:t>Luego aplicamos la multiplicación de ese escalar </a:t>
                </a:r>
                <a:r>
                  <a:rPr lang="es-AR" i="1" dirty="0"/>
                  <a:t>K</a:t>
                </a:r>
                <a:r>
                  <a:rPr lang="es-AR" dirty="0"/>
                  <a:t> a cada elemento del vector:</a:t>
                </a:r>
              </a:p>
              <a:p>
                <a:endParaRPr lang="es-AR" dirty="0"/>
              </a:p>
              <a:p>
                <a:r>
                  <a:rPr lang="es-AR" dirty="0"/>
                  <a:t>(K</a:t>
                </a:r>
                <a:r>
                  <a:rPr lang="es-AR" sz="1600" dirty="0"/>
                  <a:t>1</a:t>
                </a:r>
                <a:r>
                  <a:rPr lang="es-AR" dirty="0"/>
                  <a:t>, 2K</a:t>
                </a:r>
                <a:r>
                  <a:rPr lang="es-AR" sz="1600" dirty="0"/>
                  <a:t>1</a:t>
                </a:r>
                <a:r>
                  <a:rPr lang="es-AR" dirty="0"/>
                  <a:t>, 3K</a:t>
                </a:r>
                <a:r>
                  <a:rPr lang="es-AR" sz="1600" dirty="0"/>
                  <a:t>1</a:t>
                </a:r>
                <a:r>
                  <a:rPr lang="es-AR" dirty="0"/>
                  <a:t>) + (5K</a:t>
                </a:r>
                <a:r>
                  <a:rPr lang="es-AR" sz="1600" dirty="0"/>
                  <a:t>2</a:t>
                </a:r>
                <a:r>
                  <a:rPr lang="es-AR" dirty="0"/>
                  <a:t>, 7K</a:t>
                </a:r>
                <a:r>
                  <a:rPr lang="es-AR" sz="1600" dirty="0"/>
                  <a:t>2</a:t>
                </a:r>
                <a:r>
                  <a:rPr lang="es-AR" dirty="0"/>
                  <a:t>, 4K</a:t>
                </a:r>
                <a:r>
                  <a:rPr lang="es-AR" sz="1600" dirty="0"/>
                  <a:t>2</a:t>
                </a:r>
                <a:r>
                  <a:rPr lang="es-AR" dirty="0"/>
                  <a:t>) + (9K</a:t>
                </a:r>
                <a:r>
                  <a:rPr lang="es-AR" sz="1600" dirty="0"/>
                  <a:t>3</a:t>
                </a:r>
                <a:r>
                  <a:rPr lang="es-AR" dirty="0"/>
                  <a:t>, 8K</a:t>
                </a:r>
                <a:r>
                  <a:rPr lang="es-AR" sz="1600" dirty="0"/>
                  <a:t>3</a:t>
                </a:r>
                <a:r>
                  <a:rPr lang="es-AR" dirty="0"/>
                  <a:t>, 5K</a:t>
                </a:r>
                <a:r>
                  <a:rPr lang="es-AR" sz="1600" dirty="0"/>
                  <a:t>3</a:t>
                </a:r>
                <a:r>
                  <a:rPr lang="es-AR" dirty="0"/>
                  <a:t>) = (0,0,0)</a:t>
                </a:r>
              </a:p>
              <a:p>
                <a:endParaRPr lang="es-AR" dirty="0"/>
              </a:p>
            </p:txBody>
          </p:sp>
        </mc:Choice>
        <mc:Fallback>
          <p:sp>
            <p:nvSpPr>
              <p:cNvPr id="10" name="Subtítulo 2">
                <a:extLst>
                  <a:ext uri="{FF2B5EF4-FFF2-40B4-BE49-F238E27FC236}">
                    <a16:creationId xmlns:a16="http://schemas.microsoft.com/office/drawing/2014/main" id="{1F53CDE2-A76C-1996-FD9C-4552CBC2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80927" y="1951296"/>
                <a:ext cx="9430141" cy="421623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5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53489BC-829C-909E-2AA7-FBB7D52B8CF2}"/>
              </a:ext>
            </a:extLst>
          </p:cNvPr>
          <p:cNvSpPr/>
          <p:nvPr/>
        </p:nvSpPr>
        <p:spPr>
          <a:xfrm>
            <a:off x="0" y="0"/>
            <a:ext cx="12192000" cy="1399592"/>
          </a:xfrm>
          <a:prstGeom prst="rect">
            <a:avLst/>
          </a:prstGeom>
          <a:solidFill>
            <a:srgbClr val="030B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578389-A00A-DDE4-FD50-0D7BF4C2C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40153" r="9693"/>
          <a:stretch/>
        </p:blipFill>
        <p:spPr bwMode="auto">
          <a:xfrm>
            <a:off x="3254827" y="315751"/>
            <a:ext cx="5682343" cy="8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1F53CDE2-A76C-1996-FD9C-4552CBC26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927" y="1951296"/>
            <a:ext cx="9430141" cy="4216239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AR" dirty="0"/>
              <a:t>Ahora tenemos la suma de 3 vectores con 3 componentes cada una. El paso siguiente es sumar las primeras componentes de cada vector y </a:t>
            </a:r>
            <a:r>
              <a:rPr lang="es-AR" dirty="0" err="1"/>
              <a:t>asi</a:t>
            </a:r>
            <a:r>
              <a:rPr lang="es-AR" dirty="0"/>
              <a:t> con las restantes.</a:t>
            </a:r>
          </a:p>
          <a:p>
            <a:endParaRPr lang="es-AR" dirty="0"/>
          </a:p>
          <a:p>
            <a:r>
              <a:rPr lang="es-AR" dirty="0"/>
              <a:t>(K</a:t>
            </a:r>
            <a:r>
              <a:rPr lang="es-AR" sz="1600" dirty="0"/>
              <a:t>1</a:t>
            </a:r>
            <a:r>
              <a:rPr lang="es-AR" dirty="0"/>
              <a:t>, 2K</a:t>
            </a:r>
            <a:r>
              <a:rPr lang="es-AR" sz="1600" dirty="0"/>
              <a:t>1</a:t>
            </a:r>
            <a:r>
              <a:rPr lang="es-AR" dirty="0"/>
              <a:t>, 3K</a:t>
            </a:r>
            <a:r>
              <a:rPr lang="es-AR" sz="1600" dirty="0"/>
              <a:t>1</a:t>
            </a:r>
            <a:r>
              <a:rPr lang="es-AR" dirty="0"/>
              <a:t>) + (5K</a:t>
            </a:r>
            <a:r>
              <a:rPr lang="es-AR" sz="1600" dirty="0"/>
              <a:t>2</a:t>
            </a:r>
            <a:r>
              <a:rPr lang="es-AR" dirty="0"/>
              <a:t>, 7K</a:t>
            </a:r>
            <a:r>
              <a:rPr lang="es-AR" sz="1600" dirty="0"/>
              <a:t>2</a:t>
            </a:r>
            <a:r>
              <a:rPr lang="es-AR" dirty="0"/>
              <a:t>, 4K</a:t>
            </a:r>
            <a:r>
              <a:rPr lang="es-AR" sz="1600" dirty="0"/>
              <a:t>2</a:t>
            </a:r>
            <a:r>
              <a:rPr lang="es-AR" dirty="0"/>
              <a:t>) + (9K</a:t>
            </a:r>
            <a:r>
              <a:rPr lang="es-AR" sz="1600" dirty="0"/>
              <a:t>3</a:t>
            </a:r>
            <a:r>
              <a:rPr lang="es-AR" dirty="0"/>
              <a:t>, 8K</a:t>
            </a:r>
            <a:r>
              <a:rPr lang="es-AR" sz="1600" dirty="0"/>
              <a:t>3</a:t>
            </a:r>
            <a:r>
              <a:rPr lang="es-AR" dirty="0"/>
              <a:t>, 5K</a:t>
            </a:r>
            <a:r>
              <a:rPr lang="es-AR" sz="1600" dirty="0"/>
              <a:t>3</a:t>
            </a:r>
            <a:r>
              <a:rPr lang="es-AR" dirty="0"/>
              <a:t>) = (0,0,0)</a:t>
            </a:r>
          </a:p>
          <a:p>
            <a:endParaRPr lang="es-AR" dirty="0"/>
          </a:p>
          <a:p>
            <a:r>
              <a:rPr lang="es-AR" dirty="0"/>
              <a:t>(K</a:t>
            </a:r>
            <a:r>
              <a:rPr lang="es-AR" sz="1600" dirty="0"/>
              <a:t>1</a:t>
            </a:r>
            <a:r>
              <a:rPr lang="es-AR" dirty="0"/>
              <a:t>+5K</a:t>
            </a:r>
            <a:r>
              <a:rPr lang="es-AR" sz="1600" dirty="0"/>
              <a:t>2</a:t>
            </a:r>
            <a:r>
              <a:rPr lang="es-AR" dirty="0"/>
              <a:t>+9K</a:t>
            </a:r>
            <a:r>
              <a:rPr lang="es-AR" sz="1600" dirty="0"/>
              <a:t>3, </a:t>
            </a:r>
            <a:r>
              <a:rPr lang="es-AR" dirty="0"/>
              <a:t>2K</a:t>
            </a:r>
            <a:r>
              <a:rPr lang="es-AR" sz="1600" dirty="0"/>
              <a:t>1</a:t>
            </a:r>
            <a:r>
              <a:rPr lang="es-AR" dirty="0"/>
              <a:t> +7K</a:t>
            </a:r>
            <a:r>
              <a:rPr lang="es-AR" sz="1600" dirty="0"/>
              <a:t>2 </a:t>
            </a:r>
            <a:r>
              <a:rPr lang="es-AR" dirty="0"/>
              <a:t>+8K</a:t>
            </a:r>
            <a:r>
              <a:rPr lang="es-AR" sz="1600" dirty="0"/>
              <a:t>3 , </a:t>
            </a:r>
            <a:r>
              <a:rPr lang="es-AR" dirty="0"/>
              <a:t>3K</a:t>
            </a:r>
            <a:r>
              <a:rPr lang="es-AR" sz="1600" dirty="0"/>
              <a:t>1</a:t>
            </a:r>
            <a:r>
              <a:rPr lang="es-AR" dirty="0"/>
              <a:t>+4K</a:t>
            </a:r>
            <a:r>
              <a:rPr lang="es-AR" sz="1600" dirty="0"/>
              <a:t>2</a:t>
            </a:r>
            <a:r>
              <a:rPr lang="es-AR" dirty="0"/>
              <a:t>+5K</a:t>
            </a:r>
            <a:r>
              <a:rPr lang="es-AR" sz="1600" dirty="0"/>
              <a:t>3</a:t>
            </a:r>
            <a:r>
              <a:rPr lang="es-AR" dirty="0"/>
              <a:t>) = (0,0,0)</a:t>
            </a:r>
          </a:p>
          <a:p>
            <a:endParaRPr lang="es-AR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91E61747-D6A1-D05B-0D54-53D8174AAB84}"/>
              </a:ext>
            </a:extLst>
          </p:cNvPr>
          <p:cNvCxnSpPr/>
          <p:nvPr/>
        </p:nvCxnSpPr>
        <p:spPr>
          <a:xfrm>
            <a:off x="3002900" y="4325038"/>
            <a:ext cx="251927" cy="5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AC5C814-D33A-10A5-8F89-F90AA7024AC2}"/>
              </a:ext>
            </a:extLst>
          </p:cNvPr>
          <p:cNvCxnSpPr>
            <a:cxnSpLocks/>
          </p:cNvCxnSpPr>
          <p:nvPr/>
        </p:nvCxnSpPr>
        <p:spPr>
          <a:xfrm flipH="1">
            <a:off x="3761786" y="4357994"/>
            <a:ext cx="989046" cy="53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01F1C54-2E29-C8B5-458B-C34C2FE7807E}"/>
              </a:ext>
            </a:extLst>
          </p:cNvPr>
          <p:cNvCxnSpPr/>
          <p:nvPr/>
        </p:nvCxnSpPr>
        <p:spPr>
          <a:xfrm flipH="1">
            <a:off x="4256309" y="4362959"/>
            <a:ext cx="2463281" cy="5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40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53489BC-829C-909E-2AA7-FBB7D52B8CF2}"/>
              </a:ext>
            </a:extLst>
          </p:cNvPr>
          <p:cNvSpPr/>
          <p:nvPr/>
        </p:nvSpPr>
        <p:spPr>
          <a:xfrm>
            <a:off x="0" y="0"/>
            <a:ext cx="12192000" cy="1399592"/>
          </a:xfrm>
          <a:prstGeom prst="rect">
            <a:avLst/>
          </a:prstGeom>
          <a:solidFill>
            <a:srgbClr val="030B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578389-A00A-DDE4-FD50-0D7BF4C2C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40153" r="9693"/>
          <a:stretch/>
        </p:blipFill>
        <p:spPr bwMode="auto">
          <a:xfrm>
            <a:off x="3254827" y="315751"/>
            <a:ext cx="5682343" cy="8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1F53CDE2-A76C-1996-FD9C-4552CBC26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929" y="1747512"/>
            <a:ext cx="9430141" cy="4794737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MX" dirty="0"/>
              <a:t>Una vez aplicamos la igualdad de componentes, generamos el sistema de ecuaciones homogéneo y lo llevamos a una matriz:</a:t>
            </a:r>
          </a:p>
          <a:p>
            <a:endParaRPr lang="es-MX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Si observamos la matriz, veremos que es posible llegar a este paso si “transponemos” los vectores iniciales</a:t>
            </a:r>
          </a:p>
          <a:p>
            <a:r>
              <a:rPr lang="es-ES" b="1" dirty="0"/>
              <a:t>𝑣1 = (1, 2, 3), </a:t>
            </a:r>
          </a:p>
          <a:p>
            <a:r>
              <a:rPr lang="es-ES" b="1" dirty="0"/>
              <a:t>𝑣2 = (5, 7, 4),</a:t>
            </a:r>
          </a:p>
          <a:p>
            <a:r>
              <a:rPr lang="es-ES" b="1" dirty="0"/>
              <a:t>𝑣3 = (9, 8, 5).</a:t>
            </a:r>
          </a:p>
          <a:p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B71822-C26B-BB66-98C8-03CBCC6949F7}"/>
              </a:ext>
            </a:extLst>
          </p:cNvPr>
          <p:cNvSpPr txBox="1"/>
          <p:nvPr/>
        </p:nvSpPr>
        <p:spPr>
          <a:xfrm>
            <a:off x="2396410" y="3225216"/>
            <a:ext cx="26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    K</a:t>
            </a:r>
            <a:r>
              <a:rPr lang="es-AR" sz="1600" dirty="0"/>
              <a:t>1</a:t>
            </a:r>
            <a:r>
              <a:rPr lang="es-AR" sz="2400" dirty="0"/>
              <a:t> + 5K</a:t>
            </a:r>
            <a:r>
              <a:rPr lang="es-AR" sz="1600" dirty="0"/>
              <a:t>2</a:t>
            </a:r>
            <a:r>
              <a:rPr lang="es-AR" sz="2400" dirty="0"/>
              <a:t> + 9K</a:t>
            </a:r>
            <a:r>
              <a:rPr lang="es-AR" sz="1600" dirty="0"/>
              <a:t>3</a:t>
            </a:r>
            <a:r>
              <a:rPr lang="es-AR" sz="2400" dirty="0"/>
              <a:t> = 0</a:t>
            </a:r>
          </a:p>
          <a:p>
            <a:r>
              <a:rPr lang="es-AR" sz="2400" dirty="0"/>
              <a:t>  2K</a:t>
            </a:r>
            <a:r>
              <a:rPr lang="es-AR" sz="1600" dirty="0"/>
              <a:t>1</a:t>
            </a:r>
            <a:r>
              <a:rPr lang="es-AR" sz="2400" dirty="0"/>
              <a:t> + 7K</a:t>
            </a:r>
            <a:r>
              <a:rPr lang="es-AR" sz="1600" dirty="0"/>
              <a:t>2</a:t>
            </a:r>
            <a:r>
              <a:rPr lang="es-AR" sz="2400" dirty="0"/>
              <a:t> + 8K</a:t>
            </a:r>
            <a:r>
              <a:rPr lang="es-AR" sz="1600" dirty="0"/>
              <a:t>3</a:t>
            </a:r>
            <a:r>
              <a:rPr lang="es-AR" sz="2400" dirty="0"/>
              <a:t> = 0</a:t>
            </a:r>
          </a:p>
          <a:p>
            <a:r>
              <a:rPr lang="es-AR" sz="2400" dirty="0"/>
              <a:t>  3K</a:t>
            </a:r>
            <a:r>
              <a:rPr lang="es-AR" sz="1600" dirty="0"/>
              <a:t>1</a:t>
            </a:r>
            <a:r>
              <a:rPr lang="es-AR" sz="2400" dirty="0"/>
              <a:t> + 4K</a:t>
            </a:r>
            <a:r>
              <a:rPr lang="es-AR" sz="1600" dirty="0"/>
              <a:t>2</a:t>
            </a:r>
            <a:r>
              <a:rPr lang="es-AR" sz="2400" dirty="0"/>
              <a:t> + 5K</a:t>
            </a:r>
            <a:r>
              <a:rPr lang="es-AR" sz="1600" dirty="0"/>
              <a:t>3</a:t>
            </a:r>
            <a:r>
              <a:rPr lang="es-AR" sz="2400" dirty="0"/>
              <a:t> = 0</a:t>
            </a: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40E7E9D1-3FD4-48F6-0D62-105A3D329EBA}"/>
              </a:ext>
            </a:extLst>
          </p:cNvPr>
          <p:cNvSpPr/>
          <p:nvPr/>
        </p:nvSpPr>
        <p:spPr>
          <a:xfrm>
            <a:off x="2256451" y="3225216"/>
            <a:ext cx="279918" cy="12003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Flecha: a la derecha con bandas 8">
            <a:extLst>
              <a:ext uri="{FF2B5EF4-FFF2-40B4-BE49-F238E27FC236}">
                <a16:creationId xmlns:a16="http://schemas.microsoft.com/office/drawing/2014/main" id="{49EBB6A0-0CA9-740C-2552-30CF5C5037AE}"/>
              </a:ext>
            </a:extLst>
          </p:cNvPr>
          <p:cNvSpPr/>
          <p:nvPr/>
        </p:nvSpPr>
        <p:spPr>
          <a:xfrm>
            <a:off x="5438194" y="3433494"/>
            <a:ext cx="1315616" cy="783771"/>
          </a:xfrm>
          <a:prstGeom prst="strip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A514329-5366-DCE5-AD84-22CD4D6C8B26}"/>
                  </a:ext>
                </a:extLst>
              </p:cNvPr>
              <p:cNvSpPr txBox="1"/>
              <p:nvPr/>
            </p:nvSpPr>
            <p:spPr>
              <a:xfrm>
                <a:off x="7189240" y="3225214"/>
                <a:ext cx="2696551" cy="1100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/>
                  <a:t>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⋮0</m:t>
                          </m:r>
                        </m:e>
                      </m:mr>
                      <m:m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⋮0</m:t>
                          </m:r>
                        </m:e>
                      </m:mr>
                      <m:m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⋮0</m:t>
                          </m:r>
                        </m:e>
                      </m:mr>
                    </m:m>
                  </m:oMath>
                </a14:m>
                <a:endParaRPr lang="es-AR" sz="2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A514329-5366-DCE5-AD84-22CD4D6C8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240" y="3225214"/>
                <a:ext cx="2696551" cy="11008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rchetes 12">
            <a:extLst>
              <a:ext uri="{FF2B5EF4-FFF2-40B4-BE49-F238E27FC236}">
                <a16:creationId xmlns:a16="http://schemas.microsoft.com/office/drawing/2014/main" id="{E41D3E18-BEB4-2ED7-7B5A-06934BBAADA1}"/>
              </a:ext>
            </a:extLst>
          </p:cNvPr>
          <p:cNvSpPr/>
          <p:nvPr/>
        </p:nvSpPr>
        <p:spPr>
          <a:xfrm>
            <a:off x="7378961" y="3225214"/>
            <a:ext cx="1922106" cy="120033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940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53489BC-829C-909E-2AA7-FBB7D52B8CF2}"/>
              </a:ext>
            </a:extLst>
          </p:cNvPr>
          <p:cNvSpPr/>
          <p:nvPr/>
        </p:nvSpPr>
        <p:spPr>
          <a:xfrm>
            <a:off x="0" y="0"/>
            <a:ext cx="12192000" cy="1399592"/>
          </a:xfrm>
          <a:prstGeom prst="rect">
            <a:avLst/>
          </a:prstGeom>
          <a:solidFill>
            <a:srgbClr val="030B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578389-A00A-DDE4-FD50-0D7BF4C2C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40153" r="9693"/>
          <a:stretch/>
        </p:blipFill>
        <p:spPr bwMode="auto">
          <a:xfrm>
            <a:off x="3254827" y="315751"/>
            <a:ext cx="5682343" cy="8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1F53CDE2-A76C-1996-FD9C-4552CBC26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927" y="1951296"/>
            <a:ext cx="9430141" cy="4216239"/>
          </a:xfrm>
        </p:spPr>
        <p:txBody>
          <a:bodyPr>
            <a:normAutofit/>
          </a:bodyPr>
          <a:lstStyle/>
          <a:p>
            <a:r>
              <a:rPr lang="es-MX" dirty="0"/>
              <a:t>A</a:t>
            </a:r>
            <a:r>
              <a:rPr lang="es-AR" dirty="0"/>
              <a:t>hora podemos resolver la matriz a través del método de Gauss, el cual consiste en realizar ciertas operaciones entre filas hasta obtener 0s debajo de la diagonal principal .</a:t>
            </a:r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950CC46-BD5E-946D-3246-AC5902B3C044}"/>
                  </a:ext>
                </a:extLst>
              </p:cNvPr>
              <p:cNvSpPr txBox="1"/>
              <p:nvPr/>
            </p:nvSpPr>
            <p:spPr>
              <a:xfrm>
                <a:off x="1738605" y="3252995"/>
                <a:ext cx="2111826" cy="1076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/>
                  <a:t>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⋮0</m:t>
                          </m:r>
                        </m:e>
                      </m:mr>
                      <m:m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⋮0</m:t>
                          </m:r>
                        </m:e>
                      </m:mr>
                      <m:m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⋮0</m:t>
                          </m:r>
                        </m:e>
                      </m:mr>
                    </m:m>
                  </m:oMath>
                </a14:m>
                <a:endParaRPr lang="es-AR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950CC46-BD5E-946D-3246-AC5902B3C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605" y="3252995"/>
                <a:ext cx="2111826" cy="1076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rchetes 2">
            <a:extLst>
              <a:ext uri="{FF2B5EF4-FFF2-40B4-BE49-F238E27FC236}">
                <a16:creationId xmlns:a16="http://schemas.microsoft.com/office/drawing/2014/main" id="{6AF41A08-BEF9-1658-951F-6261C40E2BF4}"/>
              </a:ext>
            </a:extLst>
          </p:cNvPr>
          <p:cNvSpPr/>
          <p:nvPr/>
        </p:nvSpPr>
        <p:spPr>
          <a:xfrm>
            <a:off x="1928325" y="3252995"/>
            <a:ext cx="1922106" cy="120033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echa: a la derecha con bandas 4">
            <a:extLst>
              <a:ext uri="{FF2B5EF4-FFF2-40B4-BE49-F238E27FC236}">
                <a16:creationId xmlns:a16="http://schemas.microsoft.com/office/drawing/2014/main" id="{9D8D5E0E-D2D7-9C7E-9A6F-7F7C09F3CB62}"/>
              </a:ext>
            </a:extLst>
          </p:cNvPr>
          <p:cNvSpPr/>
          <p:nvPr/>
        </p:nvSpPr>
        <p:spPr>
          <a:xfrm>
            <a:off x="4920347" y="3658158"/>
            <a:ext cx="547402" cy="252872"/>
          </a:xfrm>
          <a:prstGeom prst="strip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F9EF60-596F-A4DE-142C-DA3471D66930}"/>
              </a:ext>
            </a:extLst>
          </p:cNvPr>
          <p:cNvSpPr txBox="1"/>
          <p:nvPr/>
        </p:nvSpPr>
        <p:spPr>
          <a:xfrm>
            <a:off x="3850431" y="3680055"/>
            <a:ext cx="10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f2 (-2)f1</a:t>
            </a:r>
          </a:p>
          <a:p>
            <a:r>
              <a:rPr lang="es-MX" dirty="0"/>
              <a:t>f3 (-3)f1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13D4855-0C89-0C14-FA1D-4DC434915539}"/>
                  </a:ext>
                </a:extLst>
              </p:cNvPr>
              <p:cNvSpPr txBox="1"/>
              <p:nvPr/>
            </p:nvSpPr>
            <p:spPr>
              <a:xfrm>
                <a:off x="5716548" y="3280616"/>
                <a:ext cx="2522378" cy="1076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AR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      9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⋮0</m:t>
                            </m:r>
                          </m:e>
                        </m:mr>
                        <m:m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⋮0</m:t>
                            </m:r>
                          </m:e>
                        </m:mr>
                        <m:m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−11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−22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⋮0</m:t>
                            </m:r>
                          </m:e>
                        </m:mr>
                      </m:m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13D4855-0C89-0C14-FA1D-4DC434915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548" y="3280616"/>
                <a:ext cx="2522378" cy="10764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rchetes 7">
            <a:extLst>
              <a:ext uri="{FF2B5EF4-FFF2-40B4-BE49-F238E27FC236}">
                <a16:creationId xmlns:a16="http://schemas.microsoft.com/office/drawing/2014/main" id="{42882A61-6204-3682-CB90-AFD69EF0E228}"/>
              </a:ext>
            </a:extLst>
          </p:cNvPr>
          <p:cNvSpPr/>
          <p:nvPr/>
        </p:nvSpPr>
        <p:spPr>
          <a:xfrm>
            <a:off x="5634129" y="3310864"/>
            <a:ext cx="2687216" cy="120033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a la derecha con bandas 8">
            <a:extLst>
              <a:ext uri="{FF2B5EF4-FFF2-40B4-BE49-F238E27FC236}">
                <a16:creationId xmlns:a16="http://schemas.microsoft.com/office/drawing/2014/main" id="{C6F07158-D499-2103-5762-A6F3ACE9B33B}"/>
              </a:ext>
            </a:extLst>
          </p:cNvPr>
          <p:cNvSpPr/>
          <p:nvPr/>
        </p:nvSpPr>
        <p:spPr>
          <a:xfrm>
            <a:off x="1892573" y="5353029"/>
            <a:ext cx="547402" cy="252872"/>
          </a:xfrm>
          <a:prstGeom prst="strip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37FE4A6-8C00-1E36-7C47-B05494AFA248}"/>
              </a:ext>
            </a:extLst>
          </p:cNvPr>
          <p:cNvSpPr txBox="1"/>
          <p:nvPr/>
        </p:nvSpPr>
        <p:spPr>
          <a:xfrm>
            <a:off x="8326010" y="3957054"/>
            <a:ext cx="12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3f3 (-11)f2</a:t>
            </a:r>
          </a:p>
        </p:txBody>
      </p:sp>
      <p:sp>
        <p:nvSpPr>
          <p:cNvPr id="13" name="Corchetes 12">
            <a:extLst>
              <a:ext uri="{FF2B5EF4-FFF2-40B4-BE49-F238E27FC236}">
                <a16:creationId xmlns:a16="http://schemas.microsoft.com/office/drawing/2014/main" id="{4AF48D25-FECE-C39C-4374-3DCA9B1D2ECA}"/>
              </a:ext>
            </a:extLst>
          </p:cNvPr>
          <p:cNvSpPr/>
          <p:nvPr/>
        </p:nvSpPr>
        <p:spPr>
          <a:xfrm>
            <a:off x="2707451" y="4913545"/>
            <a:ext cx="2687216" cy="120033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08C891C-80EA-A376-4014-E80660CF3407}"/>
                  </a:ext>
                </a:extLst>
              </p:cNvPr>
              <p:cNvSpPr txBox="1"/>
              <p:nvPr/>
            </p:nvSpPr>
            <p:spPr>
              <a:xfrm>
                <a:off x="2794526" y="4975485"/>
                <a:ext cx="2522378" cy="1076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AR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      9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⋮0</m:t>
                            </m:r>
                          </m:e>
                        </m:mr>
                        <m:m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⋮0</m:t>
                            </m:r>
                          </m:e>
                        </m:mr>
                        <m:m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−44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⋮0</m:t>
                            </m:r>
                          </m:e>
                        </m:mr>
                      </m:m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08C891C-80EA-A376-4014-E80660CF3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526" y="4975485"/>
                <a:ext cx="2522378" cy="10764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echa: a la derecha con bandas 15">
            <a:extLst>
              <a:ext uri="{FF2B5EF4-FFF2-40B4-BE49-F238E27FC236}">
                <a16:creationId xmlns:a16="http://schemas.microsoft.com/office/drawing/2014/main" id="{BC1CA2B3-A4F3-C33B-C767-B3DB9A371680}"/>
              </a:ext>
            </a:extLst>
          </p:cNvPr>
          <p:cNvSpPr/>
          <p:nvPr/>
        </p:nvSpPr>
        <p:spPr>
          <a:xfrm>
            <a:off x="9645900" y="3658157"/>
            <a:ext cx="547402" cy="252872"/>
          </a:xfrm>
          <a:prstGeom prst="strip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: a la derecha con bandas 16">
            <a:extLst>
              <a:ext uri="{FF2B5EF4-FFF2-40B4-BE49-F238E27FC236}">
                <a16:creationId xmlns:a16="http://schemas.microsoft.com/office/drawing/2014/main" id="{38F67C7C-B120-B8F0-9883-6CF5293B6727}"/>
              </a:ext>
            </a:extLst>
          </p:cNvPr>
          <p:cNvSpPr/>
          <p:nvPr/>
        </p:nvSpPr>
        <p:spPr>
          <a:xfrm>
            <a:off x="6177646" y="5353029"/>
            <a:ext cx="547402" cy="252872"/>
          </a:xfrm>
          <a:prstGeom prst="strip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FDA1345-4C10-CB0D-11A7-A0BA9C3BD993}"/>
              </a:ext>
            </a:extLst>
          </p:cNvPr>
          <p:cNvSpPr txBox="1"/>
          <p:nvPr/>
        </p:nvSpPr>
        <p:spPr>
          <a:xfrm>
            <a:off x="5433542" y="5740947"/>
            <a:ext cx="7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f3/44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748FB61-CD50-106A-719E-123F47FFE243}"/>
                  </a:ext>
                </a:extLst>
              </p:cNvPr>
              <p:cNvSpPr txBox="1"/>
              <p:nvPr/>
            </p:nvSpPr>
            <p:spPr>
              <a:xfrm>
                <a:off x="6998351" y="4975485"/>
                <a:ext cx="2522378" cy="1076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AR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      9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⋮0</m:t>
                            </m:r>
                          </m:e>
                        </m:mr>
                        <m:m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⋮0</m:t>
                            </m:r>
                          </m:e>
                        </m:mr>
                        <m:m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      1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⋮0</m:t>
                            </m:r>
                          </m:e>
                        </m:mr>
                      </m:m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748FB61-CD50-106A-719E-123F47FFE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351" y="4975485"/>
                <a:ext cx="2522378" cy="10764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rchetes 21">
            <a:extLst>
              <a:ext uri="{FF2B5EF4-FFF2-40B4-BE49-F238E27FC236}">
                <a16:creationId xmlns:a16="http://schemas.microsoft.com/office/drawing/2014/main" id="{7EE27A35-48B4-09F3-2F16-80B6E58CCE80}"/>
              </a:ext>
            </a:extLst>
          </p:cNvPr>
          <p:cNvSpPr/>
          <p:nvPr/>
        </p:nvSpPr>
        <p:spPr>
          <a:xfrm>
            <a:off x="6915932" y="4913545"/>
            <a:ext cx="2687216" cy="120033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CA332ECD-2AEE-CC0C-DAF0-A38A940716B5}"/>
              </a:ext>
            </a:extLst>
          </p:cNvPr>
          <p:cNvCxnSpPr/>
          <p:nvPr/>
        </p:nvCxnSpPr>
        <p:spPr>
          <a:xfrm>
            <a:off x="7128588" y="5353029"/>
            <a:ext cx="961053" cy="38791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9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53489BC-829C-909E-2AA7-FBB7D52B8CF2}"/>
              </a:ext>
            </a:extLst>
          </p:cNvPr>
          <p:cNvSpPr/>
          <p:nvPr/>
        </p:nvSpPr>
        <p:spPr>
          <a:xfrm>
            <a:off x="0" y="0"/>
            <a:ext cx="12192000" cy="1399592"/>
          </a:xfrm>
          <a:prstGeom prst="rect">
            <a:avLst/>
          </a:prstGeom>
          <a:solidFill>
            <a:srgbClr val="030B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578389-A00A-DDE4-FD50-0D7BF4C2C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40153" r="9693"/>
          <a:stretch/>
        </p:blipFill>
        <p:spPr bwMode="auto">
          <a:xfrm>
            <a:off x="3254827" y="315751"/>
            <a:ext cx="5682343" cy="8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1F53CDE2-A76C-1996-FD9C-4552CBC26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927" y="1951296"/>
            <a:ext cx="9430141" cy="4590953"/>
          </a:xfrm>
        </p:spPr>
        <p:txBody>
          <a:bodyPr>
            <a:normAutofit fontScale="92500"/>
          </a:bodyPr>
          <a:lstStyle/>
          <a:p>
            <a:endParaRPr lang="es-ES" dirty="0"/>
          </a:p>
          <a:p>
            <a:r>
              <a:rPr lang="es-AR" dirty="0"/>
              <a:t>Con estas operaciones, llegamos al resultado deseado. Quedando la siguiente matriz con 0s debajo de la diagonal principal y la siguiente ecuación.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Aquí ya obtuvimos el primer valor de las 3 incógnitas. </a:t>
            </a:r>
          </a:p>
          <a:p>
            <a:r>
              <a:rPr lang="es-AR" sz="2400" b="1" dirty="0"/>
              <a:t>K</a:t>
            </a:r>
            <a:r>
              <a:rPr lang="es-AR" sz="1600" b="1" dirty="0"/>
              <a:t>3</a:t>
            </a:r>
            <a:r>
              <a:rPr lang="es-AR" sz="2400" b="1" dirty="0"/>
              <a:t> = 0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ADFAB94-4EB0-3657-0528-B0DC80FE7F9D}"/>
                  </a:ext>
                </a:extLst>
              </p:cNvPr>
              <p:cNvSpPr txBox="1"/>
              <p:nvPr/>
            </p:nvSpPr>
            <p:spPr>
              <a:xfrm>
                <a:off x="2379699" y="3966801"/>
                <a:ext cx="2522378" cy="1076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AR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      9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⋮0</m:t>
                            </m:r>
                          </m:e>
                        </m:mr>
                        <m:m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⋮0</m:t>
                            </m:r>
                          </m:e>
                        </m:mr>
                        <m:m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      1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⋮0</m:t>
                            </m:r>
                          </m:e>
                        </m:mr>
                      </m:m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ADFAB94-4EB0-3657-0528-B0DC80FE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99" y="3966801"/>
                <a:ext cx="2522378" cy="1076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rchetes 2">
            <a:extLst>
              <a:ext uri="{FF2B5EF4-FFF2-40B4-BE49-F238E27FC236}">
                <a16:creationId xmlns:a16="http://schemas.microsoft.com/office/drawing/2014/main" id="{726DAD57-1894-445E-6142-7D9A3504A051}"/>
              </a:ext>
            </a:extLst>
          </p:cNvPr>
          <p:cNvSpPr/>
          <p:nvPr/>
        </p:nvSpPr>
        <p:spPr>
          <a:xfrm>
            <a:off x="2297280" y="3904861"/>
            <a:ext cx="2687216" cy="120033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88278E5A-CCB4-EE80-F445-E50FB622E5B0}"/>
              </a:ext>
            </a:extLst>
          </p:cNvPr>
          <p:cNvCxnSpPr/>
          <p:nvPr/>
        </p:nvCxnSpPr>
        <p:spPr>
          <a:xfrm>
            <a:off x="2509936" y="4344345"/>
            <a:ext cx="961053" cy="38791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echa: a la derecha con bandas 5">
            <a:extLst>
              <a:ext uri="{FF2B5EF4-FFF2-40B4-BE49-F238E27FC236}">
                <a16:creationId xmlns:a16="http://schemas.microsoft.com/office/drawing/2014/main" id="{1FEC34CF-3F9F-DCCF-64D3-ECD6A40FB702}"/>
              </a:ext>
            </a:extLst>
          </p:cNvPr>
          <p:cNvSpPr/>
          <p:nvPr/>
        </p:nvSpPr>
        <p:spPr>
          <a:xfrm>
            <a:off x="5382210" y="4113139"/>
            <a:ext cx="1315616" cy="783771"/>
          </a:xfrm>
          <a:prstGeom prst="strip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481432-8F6C-C98E-36EA-CDD8ACA886CA}"/>
              </a:ext>
            </a:extLst>
          </p:cNvPr>
          <p:cNvSpPr txBox="1"/>
          <p:nvPr/>
        </p:nvSpPr>
        <p:spPr>
          <a:xfrm>
            <a:off x="7015837" y="3904861"/>
            <a:ext cx="26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    K</a:t>
            </a:r>
            <a:r>
              <a:rPr lang="es-AR" sz="1600" dirty="0"/>
              <a:t>1</a:t>
            </a:r>
            <a:r>
              <a:rPr lang="es-AR" sz="2400" dirty="0"/>
              <a:t> + 5K</a:t>
            </a:r>
            <a:r>
              <a:rPr lang="es-AR" sz="1600" dirty="0"/>
              <a:t>2</a:t>
            </a:r>
            <a:r>
              <a:rPr lang="es-AR" sz="2400" dirty="0"/>
              <a:t> + 9K</a:t>
            </a:r>
            <a:r>
              <a:rPr lang="es-AR" sz="1600" dirty="0"/>
              <a:t>3</a:t>
            </a:r>
            <a:r>
              <a:rPr lang="es-AR" sz="2400" dirty="0"/>
              <a:t> = 0</a:t>
            </a:r>
          </a:p>
          <a:p>
            <a:r>
              <a:rPr lang="es-AR" sz="2400" dirty="0"/>
              <a:t>          -3K</a:t>
            </a:r>
            <a:r>
              <a:rPr lang="es-AR" sz="1600" dirty="0"/>
              <a:t>2</a:t>
            </a:r>
            <a:r>
              <a:rPr lang="es-AR" sz="2400" dirty="0"/>
              <a:t> -10 K</a:t>
            </a:r>
            <a:r>
              <a:rPr lang="es-AR" sz="1600" dirty="0"/>
              <a:t>3</a:t>
            </a:r>
            <a:r>
              <a:rPr lang="es-AR" sz="2400" dirty="0"/>
              <a:t> = 0</a:t>
            </a:r>
          </a:p>
          <a:p>
            <a:r>
              <a:rPr lang="es-AR" sz="2400" dirty="0"/>
              <a:t>	            </a:t>
            </a:r>
            <a:r>
              <a:rPr lang="es-AR" sz="2400" b="1" dirty="0"/>
              <a:t>K</a:t>
            </a:r>
            <a:r>
              <a:rPr lang="es-AR" sz="1600" b="1" dirty="0"/>
              <a:t>3</a:t>
            </a:r>
            <a:r>
              <a:rPr lang="es-AR" sz="2400" b="1" dirty="0"/>
              <a:t> = 0</a:t>
            </a: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E76B495A-EC7B-8F53-6752-2A6E6C69A24A}"/>
              </a:ext>
            </a:extLst>
          </p:cNvPr>
          <p:cNvSpPr/>
          <p:nvPr/>
        </p:nvSpPr>
        <p:spPr>
          <a:xfrm>
            <a:off x="6875878" y="3904861"/>
            <a:ext cx="279918" cy="12003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114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53489BC-829C-909E-2AA7-FBB7D52B8CF2}"/>
              </a:ext>
            </a:extLst>
          </p:cNvPr>
          <p:cNvSpPr/>
          <p:nvPr/>
        </p:nvSpPr>
        <p:spPr>
          <a:xfrm>
            <a:off x="0" y="0"/>
            <a:ext cx="12192000" cy="1399592"/>
          </a:xfrm>
          <a:prstGeom prst="rect">
            <a:avLst/>
          </a:prstGeom>
          <a:solidFill>
            <a:srgbClr val="030B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578389-A00A-DDE4-FD50-0D7BF4C2C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40153" r="9693"/>
          <a:stretch/>
        </p:blipFill>
        <p:spPr bwMode="auto">
          <a:xfrm>
            <a:off x="3254827" y="315751"/>
            <a:ext cx="5682343" cy="8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1F53CDE2-A76C-1996-FD9C-4552CBC26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927" y="1951296"/>
            <a:ext cx="9430141" cy="4590953"/>
          </a:xfrm>
        </p:spPr>
        <p:txBody>
          <a:bodyPr>
            <a:normAutofit lnSpcReduction="10000"/>
          </a:bodyPr>
          <a:lstStyle/>
          <a:p>
            <a:r>
              <a:rPr lang="es-AR" dirty="0"/>
              <a:t>A partir de ese resultado podemos reemplazar ese valor en las otras incógnitas e ir obteniendo sus valores. </a:t>
            </a:r>
          </a:p>
          <a:p>
            <a:r>
              <a:rPr lang="es-AR" sz="2400" b="1" dirty="0"/>
              <a:t>K</a:t>
            </a:r>
            <a:r>
              <a:rPr lang="es-AR" sz="1600" b="1" dirty="0"/>
              <a:t>3</a:t>
            </a:r>
            <a:r>
              <a:rPr lang="es-AR" sz="2400" b="1" dirty="0"/>
              <a:t> = 0</a:t>
            </a:r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Así, podemos concluir que </a:t>
            </a:r>
            <a:r>
              <a:rPr lang="es-AR" b="1" dirty="0"/>
              <a:t>K1 = K2 = K3 = 0 </a:t>
            </a:r>
            <a:r>
              <a:rPr lang="es-AR" dirty="0"/>
              <a:t>y por ende, el conjunto de vectores </a:t>
            </a:r>
            <a:r>
              <a:rPr lang="es-ES" b="1" dirty="0"/>
              <a:t>𝑣1 = (1, 2, 3), 𝑣2 = (5, 7, 4), 𝑣3 = (9, 8, 5), </a:t>
            </a:r>
            <a:r>
              <a:rPr lang="es-ES" dirty="0"/>
              <a:t>son linealmente independientes.</a:t>
            </a:r>
          </a:p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481432-8F6C-C98E-36EA-CDD8ACA886CA}"/>
              </a:ext>
            </a:extLst>
          </p:cNvPr>
          <p:cNvSpPr txBox="1"/>
          <p:nvPr/>
        </p:nvSpPr>
        <p:spPr>
          <a:xfrm>
            <a:off x="7178353" y="2834380"/>
            <a:ext cx="2696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  K</a:t>
            </a:r>
            <a:r>
              <a:rPr lang="es-AR" sz="1600" dirty="0"/>
              <a:t>1</a:t>
            </a:r>
            <a:r>
              <a:rPr lang="es-AR" sz="2400" dirty="0"/>
              <a:t> + 5K</a:t>
            </a:r>
            <a:r>
              <a:rPr lang="es-AR" sz="1600" dirty="0"/>
              <a:t>2</a:t>
            </a:r>
            <a:r>
              <a:rPr lang="es-AR" sz="2400" dirty="0"/>
              <a:t> + 9K</a:t>
            </a:r>
            <a:r>
              <a:rPr lang="es-AR" sz="1600" dirty="0"/>
              <a:t>3</a:t>
            </a:r>
            <a:r>
              <a:rPr lang="es-AR" sz="2400" dirty="0"/>
              <a:t> = 0</a:t>
            </a:r>
          </a:p>
          <a:p>
            <a:r>
              <a:rPr lang="es-AR" sz="2400" dirty="0"/>
              <a:t>K</a:t>
            </a:r>
            <a:r>
              <a:rPr lang="es-AR" sz="1600" dirty="0"/>
              <a:t>1</a:t>
            </a:r>
            <a:r>
              <a:rPr lang="es-AR" sz="2400" dirty="0"/>
              <a:t> + 5(0) + 9(0) = 0</a:t>
            </a:r>
          </a:p>
          <a:p>
            <a:r>
              <a:rPr lang="es-AR" sz="2400" dirty="0"/>
              <a:t>          K</a:t>
            </a:r>
            <a:r>
              <a:rPr lang="es-AR" sz="1600" dirty="0"/>
              <a:t>1</a:t>
            </a:r>
            <a:r>
              <a:rPr lang="es-AR" sz="2400" dirty="0"/>
              <a:t> + 0 + 0 = 0</a:t>
            </a:r>
          </a:p>
          <a:p>
            <a:r>
              <a:rPr lang="es-AR" sz="2400" b="1" dirty="0"/>
              <a:t>                       K</a:t>
            </a:r>
            <a:r>
              <a:rPr lang="es-AR" sz="1600" b="1" dirty="0"/>
              <a:t>1</a:t>
            </a:r>
            <a:r>
              <a:rPr lang="es-AR" sz="2400" b="1" dirty="0"/>
              <a:t> = 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6B3096-F001-D17C-87F2-DFC18DABFDCA}"/>
              </a:ext>
            </a:extLst>
          </p:cNvPr>
          <p:cNvSpPr txBox="1"/>
          <p:nvPr/>
        </p:nvSpPr>
        <p:spPr>
          <a:xfrm>
            <a:off x="2491273" y="2834380"/>
            <a:ext cx="2491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-3K</a:t>
            </a:r>
            <a:r>
              <a:rPr lang="es-AR" sz="1600" dirty="0"/>
              <a:t>2</a:t>
            </a:r>
            <a:r>
              <a:rPr lang="es-AR" sz="2400" dirty="0"/>
              <a:t> -10 K</a:t>
            </a:r>
            <a:r>
              <a:rPr lang="es-AR" sz="1600" dirty="0"/>
              <a:t>3</a:t>
            </a:r>
            <a:r>
              <a:rPr lang="es-AR" sz="2400" dirty="0"/>
              <a:t> = 0</a:t>
            </a:r>
          </a:p>
          <a:p>
            <a:r>
              <a:rPr lang="es-AR" sz="2400" dirty="0"/>
              <a:t>-3K</a:t>
            </a:r>
            <a:r>
              <a:rPr lang="es-AR" sz="1600" dirty="0"/>
              <a:t>2</a:t>
            </a:r>
            <a:r>
              <a:rPr lang="es-AR" sz="2400" dirty="0"/>
              <a:t> -10(0) = 0</a:t>
            </a:r>
          </a:p>
          <a:p>
            <a:r>
              <a:rPr lang="es-AR" sz="2400" dirty="0"/>
              <a:t>      -3K</a:t>
            </a:r>
            <a:r>
              <a:rPr lang="es-AR" sz="1600" dirty="0"/>
              <a:t>2</a:t>
            </a:r>
            <a:r>
              <a:rPr lang="es-AR" sz="2400" dirty="0"/>
              <a:t> - 0 = 0</a:t>
            </a:r>
          </a:p>
          <a:p>
            <a:r>
              <a:rPr lang="es-AR" sz="2400" dirty="0"/>
              <a:t>            -3K</a:t>
            </a:r>
            <a:r>
              <a:rPr lang="es-AR" sz="1600" dirty="0"/>
              <a:t>2</a:t>
            </a:r>
            <a:r>
              <a:rPr lang="es-AR" sz="2400" dirty="0"/>
              <a:t> = 0</a:t>
            </a:r>
          </a:p>
          <a:p>
            <a:r>
              <a:rPr lang="es-AR" sz="2400" dirty="0"/>
              <a:t>                K</a:t>
            </a:r>
            <a:r>
              <a:rPr lang="es-AR" sz="1600" dirty="0"/>
              <a:t>2 </a:t>
            </a:r>
            <a:r>
              <a:rPr lang="es-AR" sz="2400" dirty="0"/>
              <a:t>= 0/-3</a:t>
            </a:r>
          </a:p>
          <a:p>
            <a:r>
              <a:rPr lang="es-AR" sz="2400" b="1" dirty="0"/>
              <a:t>                K</a:t>
            </a:r>
            <a:r>
              <a:rPr lang="es-AR" sz="1600" b="1" dirty="0"/>
              <a:t>2 </a:t>
            </a:r>
            <a:r>
              <a:rPr lang="es-AR" sz="2400" b="1" dirty="0"/>
              <a:t>= 0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32FF2CE-68BB-0A14-F9A0-C489C911A8C1}"/>
              </a:ext>
            </a:extLst>
          </p:cNvPr>
          <p:cNvSpPr/>
          <p:nvPr/>
        </p:nvSpPr>
        <p:spPr>
          <a:xfrm>
            <a:off x="8674364" y="3988542"/>
            <a:ext cx="1073020" cy="334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BF43B99-1299-8E23-61A0-58EDCA19CABF}"/>
              </a:ext>
            </a:extLst>
          </p:cNvPr>
          <p:cNvSpPr/>
          <p:nvPr/>
        </p:nvSpPr>
        <p:spPr>
          <a:xfrm>
            <a:off x="5556381" y="2667100"/>
            <a:ext cx="1073020" cy="334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B9DABCB-CD52-04F3-F76D-5645C6EB3514}"/>
              </a:ext>
            </a:extLst>
          </p:cNvPr>
          <p:cNvSpPr/>
          <p:nvPr/>
        </p:nvSpPr>
        <p:spPr>
          <a:xfrm>
            <a:off x="3492758" y="4719439"/>
            <a:ext cx="1073020" cy="334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270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2"/>
    </mc:Choice>
    <mc:Fallback xmlns="">
      <p:transition spd="slow" advTm="5572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631</Words>
  <Application>Microsoft Office PowerPoint</Application>
  <PresentationFormat>Panorámica</PresentationFormat>
  <Paragraphs>92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Matemáticas orientada al pensamiento computacional.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Matemáticas orientada al pensamiento computacional. </dc:title>
  <dc:creator>maxi nahuelanca</dc:creator>
  <cp:lastModifiedBy>maxi nahuelanca</cp:lastModifiedBy>
  <cp:revision>7</cp:revision>
  <dcterms:created xsi:type="dcterms:W3CDTF">2024-06-07T00:27:57Z</dcterms:created>
  <dcterms:modified xsi:type="dcterms:W3CDTF">2024-06-07T20:24:44Z</dcterms:modified>
</cp:coreProperties>
</file>