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4" r:id="rId5"/>
    <p:sldId id="265" r:id="rId6"/>
    <p:sldId id="261" r:id="rId7"/>
    <p:sldId id="262" r:id="rId8"/>
    <p:sldId id="270" r:id="rId9"/>
    <p:sldId id="263" r:id="rId10"/>
    <p:sldId id="272" r:id="rId11"/>
    <p:sldId id="273" r:id="rId12"/>
    <p:sldId id="284" r:id="rId13"/>
    <p:sldId id="267" r:id="rId14"/>
    <p:sldId id="268" r:id="rId15"/>
    <p:sldId id="269" r:id="rId16"/>
    <p:sldId id="275" r:id="rId17"/>
    <p:sldId id="281" r:id="rId18"/>
    <p:sldId id="280" r:id="rId19"/>
    <p:sldId id="276" r:id="rId20"/>
    <p:sldId id="277" r:id="rId21"/>
    <p:sldId id="278" r:id="rId22"/>
    <p:sldId id="279" r:id="rId23"/>
    <p:sldId id="282" r:id="rId24"/>
    <p:sldId id="283" r:id="rId25"/>
  </p:sldIdLst>
  <p:sldSz cx="12190413" cy="6859588"/>
  <p:notesSz cx="9926638" cy="6797675"/>
  <p:defaultTextStyle>
    <a:defPPr>
      <a:defRPr lang="ko-KR"/>
    </a:defPPr>
    <a:lvl1pPr marL="0" algn="l" defTabSz="103903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516" algn="l" defTabSz="103903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9033" algn="l" defTabSz="103903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549" algn="l" defTabSz="103903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8065" algn="l" defTabSz="103903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582" algn="l" defTabSz="103903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396" y="-10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73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kLAB\AppData\Roaming\Microsoft\Excel\&#53685;&#54633;%20&#47928;&#49436;1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kLAB\AppData\Roaming\Microsoft\Excel\&#53685;&#54633;%20&#47928;&#49436;1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kLAB\AppData\Roaming\Microsoft\Excel\&#53685;&#54633;%20&#47928;&#49436;1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kLAB\AppData\Roaming\Microsoft\Excel\&#53685;&#54633;%20&#47928;&#49436;1%20(version%201).xlsb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kLAB\AppData\Roaming\Microsoft\Excel\&#53685;&#54633;%20&#47928;&#49436;1%20(version%201).xlsb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kLAB\AppData\Roaming\Microsoft\Excel\&#53685;&#54633;%20&#47928;&#49436;1%20(version%201).xlsb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kLAB\AppData\Roaming\Microsoft\Excel\&#53685;&#54633;%20&#47928;&#49436;1%20(version%201).xlsb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kLAB\AppData\Roaming\Microsoft\Excel\&#53685;&#54633;%20&#47928;&#49436;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memory usage(MB)</c:v>
                </c:pt>
              </c:strCache>
            </c:strRef>
          </c:tx>
          <c:invertIfNegative val="0"/>
          <c:cat>
            <c:strRef>
              <c:f>Sheet1!$B$30:$C$30</c:f>
              <c:strCache>
                <c:ptCount val="2"/>
                <c:pt idx="0">
                  <c:v>CPU(Single Core)</c:v>
                </c:pt>
                <c:pt idx="1">
                  <c:v>GPU</c:v>
                </c:pt>
              </c:strCache>
            </c:strRef>
          </c:cat>
          <c:val>
            <c:numRef>
              <c:f>Sheet1!$B$33:$C$33</c:f>
              <c:numCache>
                <c:formatCode>General</c:formatCode>
                <c:ptCount val="2"/>
                <c:pt idx="0">
                  <c:v>348</c:v>
                </c:pt>
                <c:pt idx="1">
                  <c:v>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30165376"/>
        <c:axId val="130210432"/>
      </c:barChart>
      <c:catAx>
        <c:axId val="13016537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30210432"/>
        <c:crosses val="autoZero"/>
        <c:auto val="1"/>
        <c:lblAlgn val="ctr"/>
        <c:lblOffset val="100"/>
        <c:noMultiLvlLbl val="0"/>
      </c:catAx>
      <c:valAx>
        <c:axId val="130210432"/>
        <c:scaling>
          <c:orientation val="minMax"/>
          <c:min val="30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/>
            </a:pPr>
            <a:endParaRPr lang="ko-KR"/>
          </a:p>
        </c:txPr>
        <c:crossAx val="1301653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59405074365702E-2"/>
          <c:y val="5.7060367454068242E-2"/>
          <c:w val="0.8866850393700787"/>
          <c:h val="0.711550014581510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Sheet1!$A$31</c:f>
              <c:strCache>
                <c:ptCount val="1"/>
                <c:pt idx="0">
                  <c:v>time(s)</c:v>
                </c:pt>
              </c:strCache>
            </c:strRef>
          </c:tx>
          <c:invertIfNegative val="0"/>
          <c:cat>
            <c:strRef>
              <c:f>Sheet1!$B$30:$C$30</c:f>
              <c:strCache>
                <c:ptCount val="2"/>
                <c:pt idx="0">
                  <c:v>CPU(Single Core)</c:v>
                </c:pt>
                <c:pt idx="1">
                  <c:v>GPU</c:v>
                </c:pt>
              </c:strCache>
            </c:strRef>
          </c:cat>
          <c:val>
            <c:numRef>
              <c:f>Sheet1!$B$31:$C$31</c:f>
              <c:numCache>
                <c:formatCode>General</c:formatCode>
                <c:ptCount val="2"/>
                <c:pt idx="0">
                  <c:v>10.5</c:v>
                </c:pt>
                <c:pt idx="1">
                  <c:v>0.48</c:v>
                </c:pt>
              </c:numCache>
            </c:numRef>
          </c:val>
        </c:ser>
        <c:ser>
          <c:idx val="1"/>
          <c:order val="1"/>
          <c:tx>
            <c:strRef>
              <c:f>Sheet1!$A$32</c:f>
              <c:strCache>
                <c:ptCount val="1"/>
                <c:pt idx="0">
                  <c:v>energy(mWh)</c:v>
                </c:pt>
              </c:strCache>
            </c:strRef>
          </c:tx>
          <c:invertIfNegative val="0"/>
          <c:cat>
            <c:strRef>
              <c:f>Sheet1!$B$30:$C$30</c:f>
              <c:strCache>
                <c:ptCount val="2"/>
                <c:pt idx="0">
                  <c:v>CPU(Single Core)</c:v>
                </c:pt>
                <c:pt idx="1">
                  <c:v>GPU</c:v>
                </c:pt>
              </c:strCache>
            </c:strRef>
          </c:cat>
          <c:val>
            <c:numRef>
              <c:f>Sheet1!$B$32:$C$32</c:f>
              <c:numCache>
                <c:formatCode>General</c:formatCode>
                <c:ptCount val="2"/>
                <c:pt idx="0">
                  <c:v>16.7</c:v>
                </c:pt>
                <c:pt idx="1">
                  <c:v>0.36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91840640"/>
        <c:axId val="191853696"/>
      </c:barChart>
      <c:catAx>
        <c:axId val="1918406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191853696"/>
        <c:crosses val="autoZero"/>
        <c:auto val="1"/>
        <c:lblAlgn val="ctr"/>
        <c:lblOffset val="100"/>
        <c:noMultiLvlLbl val="0"/>
      </c:catAx>
      <c:valAx>
        <c:axId val="191853696"/>
        <c:scaling>
          <c:orientation val="minMax"/>
          <c:max val="18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/>
            </a:pPr>
            <a:endParaRPr lang="ko-KR"/>
          </a:p>
        </c:txPr>
        <c:crossAx val="19184064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time(s)</c:v>
                </c:pt>
              </c:strCache>
            </c:strRef>
          </c:tx>
          <c:invertIfNegative val="0"/>
          <c:cat>
            <c:strRef>
              <c:f>Sheet1!$B$11:$C$12</c:f>
              <c:strCache>
                <c:ptCount val="2"/>
                <c:pt idx="0">
                  <c:v>HostAlloc</c:v>
                </c:pt>
                <c:pt idx="1">
                  <c:v>MallocHost</c:v>
                </c:pt>
              </c:strCache>
            </c:strRef>
          </c:cat>
          <c:val>
            <c:numRef>
              <c:f>Sheet1!$B$13:$C$13</c:f>
              <c:numCache>
                <c:formatCode>General</c:formatCode>
                <c:ptCount val="2"/>
                <c:pt idx="0">
                  <c:v>0.36</c:v>
                </c:pt>
                <c:pt idx="1">
                  <c:v>0.48</c:v>
                </c:pt>
              </c:numCache>
            </c:numRef>
          </c:val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energy(mWh)</c:v>
                </c:pt>
              </c:strCache>
            </c:strRef>
          </c:tx>
          <c:invertIfNegative val="0"/>
          <c:cat>
            <c:strRef>
              <c:f>Sheet1!$B$11:$C$12</c:f>
              <c:strCache>
                <c:ptCount val="2"/>
                <c:pt idx="0">
                  <c:v>HostAlloc</c:v>
                </c:pt>
                <c:pt idx="1">
                  <c:v>MallocHost</c:v>
                </c:pt>
              </c:strCache>
            </c:strRef>
          </c:cat>
          <c:val>
            <c:numRef>
              <c:f>Sheet1!$B$14:$C$14</c:f>
              <c:numCache>
                <c:formatCode>General</c:formatCode>
                <c:ptCount val="2"/>
                <c:pt idx="0">
                  <c:v>0.18</c:v>
                </c:pt>
                <c:pt idx="1">
                  <c:v>0.36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4273408"/>
        <c:axId val="224271744"/>
      </c:barChart>
      <c:catAx>
        <c:axId val="2142734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224271744"/>
        <c:crosses val="autoZero"/>
        <c:auto val="1"/>
        <c:lblAlgn val="ctr"/>
        <c:lblOffset val="100"/>
        <c:noMultiLvlLbl val="0"/>
      </c:catAx>
      <c:valAx>
        <c:axId val="2242717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/>
            </a:pPr>
            <a:endParaRPr lang="ko-KR"/>
          </a:p>
        </c:txPr>
        <c:crossAx val="21427340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memory 
usage(MB)</c:v>
                </c:pt>
              </c:strCache>
            </c:strRef>
          </c:tx>
          <c:invertIfNegative val="0"/>
          <c:cat>
            <c:strRef>
              <c:f>Sheet1!$B$12:$C$12</c:f>
              <c:strCache>
                <c:ptCount val="2"/>
                <c:pt idx="0">
                  <c:v>HostAlloc</c:v>
                </c:pt>
                <c:pt idx="1">
                  <c:v>MallocHost</c:v>
                </c:pt>
              </c:strCache>
            </c:strRef>
          </c:cat>
          <c:val>
            <c:numRef>
              <c:f>Sheet1!$B$15:$C$15</c:f>
              <c:numCache>
                <c:formatCode>General</c:formatCode>
                <c:ptCount val="2"/>
                <c:pt idx="0">
                  <c:v>346</c:v>
                </c:pt>
                <c:pt idx="1">
                  <c:v>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17088"/>
        <c:axId val="226102272"/>
      </c:barChart>
      <c:catAx>
        <c:axId val="2254170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226102272"/>
        <c:crosses val="autoZero"/>
        <c:auto val="1"/>
        <c:lblAlgn val="ctr"/>
        <c:lblOffset val="100"/>
        <c:noMultiLvlLbl val="0"/>
      </c:catAx>
      <c:valAx>
        <c:axId val="22610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4170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time(s)</c:v>
                </c:pt>
              </c:strCache>
            </c:strRef>
          </c:tx>
          <c:invertIfNegative val="0"/>
          <c:cat>
            <c:strRef>
              <c:f>Sheet1!$B$17:$C$17</c:f>
              <c:strCache>
                <c:ptCount val="2"/>
                <c:pt idx="0">
                  <c:v>HostAlloc</c:v>
                </c:pt>
                <c:pt idx="1">
                  <c:v>MallocHost</c:v>
                </c:pt>
              </c:strCache>
            </c:strRef>
          </c:cat>
          <c:val>
            <c:numRef>
              <c:f>Sheet1!$B$18:$C$18</c:f>
              <c:numCache>
                <c:formatCode>General</c:formatCode>
                <c:ptCount val="2"/>
                <c:pt idx="0">
                  <c:v>1.24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energy(mWh)</c:v>
                </c:pt>
              </c:strCache>
            </c:strRef>
          </c:tx>
          <c:invertIfNegative val="0"/>
          <c:cat>
            <c:strRef>
              <c:f>Sheet1!$B$17:$C$17</c:f>
              <c:strCache>
                <c:ptCount val="2"/>
                <c:pt idx="0">
                  <c:v>HostAlloc</c:v>
                </c:pt>
                <c:pt idx="1">
                  <c:v>MallocHost</c:v>
                </c:pt>
              </c:strCache>
            </c:strRef>
          </c:cat>
          <c:val>
            <c:numRef>
              <c:f>Sheet1!$B$19:$C$19</c:f>
              <c:numCache>
                <c:formatCode>General</c:formatCode>
                <c:ptCount val="2"/>
                <c:pt idx="0">
                  <c:v>2.11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29132928"/>
        <c:axId val="229196544"/>
      </c:barChart>
      <c:catAx>
        <c:axId val="2291329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229196544"/>
        <c:crosses val="autoZero"/>
        <c:auto val="1"/>
        <c:lblAlgn val="ctr"/>
        <c:lblOffset val="100"/>
        <c:noMultiLvlLbl val="0"/>
      </c:catAx>
      <c:valAx>
        <c:axId val="2291965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/>
            </a:pPr>
            <a:endParaRPr lang="ko-KR"/>
          </a:p>
        </c:txPr>
        <c:crossAx val="22913292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memory
usage(MB)</c:v>
                </c:pt>
              </c:strCache>
            </c:strRef>
          </c:tx>
          <c:invertIfNegative val="0"/>
          <c:cat>
            <c:strRef>
              <c:f>Sheet1!$B$17:$C$17</c:f>
              <c:strCache>
                <c:ptCount val="2"/>
                <c:pt idx="0">
                  <c:v>HostAlloc</c:v>
                </c:pt>
                <c:pt idx="1">
                  <c:v>MallocHost</c:v>
                </c:pt>
              </c:strCache>
            </c:strRef>
          </c:cat>
          <c:val>
            <c:numRef>
              <c:f>Sheet1!$B$20:$C$20</c:f>
              <c:numCache>
                <c:formatCode>General</c:formatCode>
                <c:ptCount val="2"/>
                <c:pt idx="0">
                  <c:v>1185</c:v>
                </c:pt>
                <c:pt idx="1">
                  <c:v>1864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065664"/>
        <c:axId val="235123840"/>
      </c:barChart>
      <c:catAx>
        <c:axId val="232065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235123840"/>
        <c:crosses val="autoZero"/>
        <c:auto val="1"/>
        <c:lblAlgn val="ctr"/>
        <c:lblOffset val="100"/>
        <c:noMultiLvlLbl val="0"/>
      </c:catAx>
      <c:valAx>
        <c:axId val="235123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232065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memory
usage(MB)</c:v>
                </c:pt>
              </c:strCache>
            </c:strRef>
          </c:tx>
          <c:invertIfNegative val="0"/>
          <c:cat>
            <c:strRef>
              <c:f>Sheet1!$B$7:$C$7</c:f>
              <c:strCache>
                <c:ptCount val="2"/>
                <c:pt idx="0">
                  <c:v>HostAlloc</c:v>
                </c:pt>
                <c:pt idx="1">
                  <c:v>MallocHost</c:v>
                </c:pt>
              </c:strCache>
            </c:strRef>
          </c:cat>
          <c:val>
            <c:numRef>
              <c:f>Sheet1!$B$10:$C$10</c:f>
              <c:numCache>
                <c:formatCode>General</c:formatCode>
                <c:ptCount val="2"/>
                <c:pt idx="0">
                  <c:v>156</c:v>
                </c:pt>
                <c:pt idx="1">
                  <c:v>156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9791872"/>
        <c:axId val="339793408"/>
      </c:barChart>
      <c:catAx>
        <c:axId val="339791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339793408"/>
        <c:crosses val="autoZero"/>
        <c:auto val="1"/>
        <c:lblAlgn val="ctr"/>
        <c:lblOffset val="100"/>
        <c:noMultiLvlLbl val="0"/>
      </c:catAx>
      <c:valAx>
        <c:axId val="339793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3397918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176071741032372E-2"/>
          <c:y val="5.7060367454068242E-2"/>
          <c:w val="0.87826837270341207"/>
          <c:h val="0.72409558180227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time(s)</c:v>
                </c:pt>
              </c:strCache>
            </c:strRef>
          </c:tx>
          <c:invertIfNegative val="0"/>
          <c:cat>
            <c:strRef>
              <c:f>Sheet1!$B$7:$C$7</c:f>
              <c:strCache>
                <c:ptCount val="2"/>
                <c:pt idx="0">
                  <c:v>HostAlloc</c:v>
                </c:pt>
                <c:pt idx="1">
                  <c:v>MallocHost</c:v>
                </c:pt>
              </c:strCache>
            </c:strRef>
          </c:cat>
          <c:val>
            <c:numRef>
              <c:f>Sheet1!$B$8:$C$8</c:f>
              <c:numCache>
                <c:formatCode>General</c:formatCode>
                <c:ptCount val="2"/>
                <c:pt idx="0">
                  <c:v>0.4194</c:v>
                </c:pt>
                <c:pt idx="1">
                  <c:v>0.46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energy(mWh)</c:v>
                </c:pt>
              </c:strCache>
            </c:strRef>
          </c:tx>
          <c:invertIfNegative val="0"/>
          <c:cat>
            <c:strRef>
              <c:f>Sheet1!$B$7:$C$7</c:f>
              <c:strCache>
                <c:ptCount val="2"/>
                <c:pt idx="0">
                  <c:v>HostAlloc</c:v>
                </c:pt>
                <c:pt idx="1">
                  <c:v>MallocHost</c:v>
                </c:pt>
              </c:strCache>
            </c:strRef>
          </c:cat>
          <c:val>
            <c:numRef>
              <c:f>Sheet1!$B$9:$C$9</c:f>
              <c:numCache>
                <c:formatCode>General</c:formatCode>
                <c:ptCount val="2"/>
                <c:pt idx="0">
                  <c:v>0.37169999999999997</c:v>
                </c:pt>
                <c:pt idx="1">
                  <c:v>0.58179999999999998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45105920"/>
        <c:axId val="345107456"/>
      </c:barChart>
      <c:catAx>
        <c:axId val="3451059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345107456"/>
        <c:crosses val="autoZero"/>
        <c:auto val="1"/>
        <c:lblAlgn val="ctr"/>
        <c:lblOffset val="100"/>
        <c:noMultiLvlLbl val="0"/>
      </c:catAx>
      <c:valAx>
        <c:axId val="3451074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/>
            </a:pPr>
            <a:endParaRPr lang="ko-KR"/>
          </a:p>
        </c:txPr>
        <c:crossAx val="34510592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2C43F-B129-453F-A5E0-706964A3D900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680B7-DC58-4304-BF8D-453B0B8EF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53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0D537-6A96-4B3C-A742-40EBA83A6917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09588"/>
            <a:ext cx="45291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BCA21-00B7-47F9-AB4A-7A9D7B370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4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903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9516" algn="l" defTabSz="103903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9033" algn="l" defTabSz="103903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58549" algn="l" defTabSz="103903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78065" algn="l" defTabSz="103903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97582" algn="l" defTabSz="103903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A21-00B7-47F9-AB4A-7A9D7B370D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A21-00B7-47F9-AB4A-7A9D7B370D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8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70905"/>
            <a:ext cx="955612" cy="188685"/>
          </a:xfrm>
        </p:spPr>
        <p:txBody>
          <a:bodyPr/>
          <a:lstStyle>
            <a:lvl1pPr>
              <a:defRPr sz="900"/>
            </a:lvl1pPr>
          </a:lstStyle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1022589" y="6494379"/>
            <a:ext cx="1181660" cy="36521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RTSS lab</a:t>
            </a:r>
            <a:endParaRPr lang="ko-KR" altLang="en-US" dirty="0" smtClean="0"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022589" y="437486"/>
            <a:ext cx="742472" cy="273377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930364" y="2997646"/>
            <a:ext cx="8255842" cy="540186"/>
          </a:xfrm>
        </p:spPr>
        <p:txBody>
          <a:bodyPr>
            <a:noAutofit/>
          </a:bodyPr>
          <a:lstStyle>
            <a:lvl1pPr>
              <a:defRPr sz="5500"/>
            </a:lvl1pPr>
          </a:lstStyle>
          <a:p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665304" y="4222066"/>
            <a:ext cx="4607912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4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F6D5-DAA6-4ACA-B7A3-66D8F5FD3F4A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F33-85A6-40BE-9AE0-C7F012D4EBBC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4" y="273115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19516" indent="0">
              <a:buNone/>
              <a:defRPr sz="1400"/>
            </a:lvl2pPr>
            <a:lvl3pPr marL="1039033" indent="0">
              <a:buNone/>
              <a:defRPr sz="1100"/>
            </a:lvl3pPr>
            <a:lvl4pPr marL="1558549" indent="0">
              <a:buNone/>
              <a:defRPr sz="1000"/>
            </a:lvl4pPr>
            <a:lvl5pPr marL="2078065" indent="0">
              <a:buNone/>
              <a:defRPr sz="1000"/>
            </a:lvl5pPr>
            <a:lvl6pPr marL="2597582" indent="0">
              <a:buNone/>
              <a:defRPr sz="1000"/>
            </a:lvl6pPr>
            <a:lvl7pPr marL="3117098" indent="0">
              <a:buNone/>
              <a:defRPr sz="1000"/>
            </a:lvl7pPr>
            <a:lvl8pPr marL="3636615" indent="0">
              <a:buNone/>
              <a:defRPr sz="1000"/>
            </a:lvl8pPr>
            <a:lvl9pPr marL="415613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A49-5178-4B4B-BEB7-473C6FE8350F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8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19516" indent="0">
              <a:buNone/>
              <a:defRPr sz="3200"/>
            </a:lvl2pPr>
            <a:lvl3pPr marL="1039033" indent="0">
              <a:buNone/>
              <a:defRPr sz="2700"/>
            </a:lvl3pPr>
            <a:lvl4pPr marL="1558549" indent="0">
              <a:buNone/>
              <a:defRPr sz="2300"/>
            </a:lvl4pPr>
            <a:lvl5pPr marL="2078065" indent="0">
              <a:buNone/>
              <a:defRPr sz="2300"/>
            </a:lvl5pPr>
            <a:lvl6pPr marL="2597582" indent="0">
              <a:buNone/>
              <a:defRPr sz="2300"/>
            </a:lvl6pPr>
            <a:lvl7pPr marL="3117098" indent="0">
              <a:buNone/>
              <a:defRPr sz="2300"/>
            </a:lvl7pPr>
            <a:lvl8pPr marL="3636615" indent="0">
              <a:buNone/>
              <a:defRPr sz="2300"/>
            </a:lvl8pPr>
            <a:lvl9pPr marL="4156131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600"/>
            </a:lvl1pPr>
            <a:lvl2pPr marL="519516" indent="0">
              <a:buNone/>
              <a:defRPr sz="1400"/>
            </a:lvl2pPr>
            <a:lvl3pPr marL="1039033" indent="0">
              <a:buNone/>
              <a:defRPr sz="1100"/>
            </a:lvl3pPr>
            <a:lvl4pPr marL="1558549" indent="0">
              <a:buNone/>
              <a:defRPr sz="1000"/>
            </a:lvl4pPr>
            <a:lvl5pPr marL="2078065" indent="0">
              <a:buNone/>
              <a:defRPr sz="1000"/>
            </a:lvl5pPr>
            <a:lvl6pPr marL="2597582" indent="0">
              <a:buNone/>
              <a:defRPr sz="1000"/>
            </a:lvl6pPr>
            <a:lvl7pPr marL="3117098" indent="0">
              <a:buNone/>
              <a:defRPr sz="1000"/>
            </a:lvl7pPr>
            <a:lvl8pPr marL="3636615" indent="0">
              <a:buNone/>
              <a:defRPr sz="1000"/>
            </a:lvl8pPr>
            <a:lvl9pPr marL="4156131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6B58-9654-4627-AE79-B041715D5318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6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434D-3438-48DA-B840-B2D8531EC06B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7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11D4-2F1C-46C1-88EE-B521C909FF15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28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784896" y="1263645"/>
            <a:ext cx="4607912" cy="144049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rtlCol="0" anchor="ctr"/>
          <a:lstStyle/>
          <a:p>
            <a:pPr algn="ctr"/>
            <a:endParaRPr lang="ko-KR" altLang="en-US" sz="2300" dirty="0">
              <a:latin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6355" y="11036"/>
            <a:ext cx="12190413" cy="686202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직사각형 8"/>
          <p:cNvSpPr/>
          <p:nvPr userDrawn="1"/>
        </p:nvSpPr>
        <p:spPr>
          <a:xfrm>
            <a:off x="3770698" y="1277116"/>
            <a:ext cx="4607912" cy="144049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sz="2300" dirty="0">
              <a:latin typeface="+mn-ea"/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1022589" y="6494379"/>
            <a:ext cx="1181660" cy="365210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RTSS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62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022589" y="437486"/>
            <a:ext cx="742472" cy="273377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11022589" y="404758"/>
            <a:ext cx="760230" cy="3061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11022589" y="710863"/>
            <a:ext cx="760230" cy="23408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71288" y="404758"/>
            <a:ext cx="8255842" cy="540186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655186" y="980956"/>
            <a:ext cx="4607912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1022589" y="6494379"/>
            <a:ext cx="1181660" cy="36521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RTSS lab</a:t>
            </a:r>
            <a:endParaRPr lang="ko-KR" altLang="en-US" dirty="0" smtClean="0"/>
          </a:p>
        </p:txBody>
      </p:sp>
      <p:sp>
        <p:nvSpPr>
          <p:cNvPr id="11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70905"/>
            <a:ext cx="955612" cy="188685"/>
          </a:xfrm>
        </p:spPr>
        <p:txBody>
          <a:bodyPr/>
          <a:lstStyle>
            <a:lvl1pPr>
              <a:defRPr sz="900"/>
            </a:lvl1pPr>
          </a:lstStyle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49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022589" y="437486"/>
            <a:ext cx="742472" cy="273377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11022589" y="404758"/>
            <a:ext cx="760230" cy="3061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11022589" y="710863"/>
            <a:ext cx="760230" cy="23408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775289" y="764882"/>
            <a:ext cx="5183901" cy="658917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직선 연결선 9"/>
          <p:cNvCxnSpPr>
            <a:endCxn id="9" idx="1"/>
          </p:cNvCxnSpPr>
          <p:nvPr userDrawn="1"/>
        </p:nvCxnSpPr>
        <p:spPr>
          <a:xfrm>
            <a:off x="0" y="1057336"/>
            <a:ext cx="1775289" cy="37005"/>
          </a:xfrm>
          <a:prstGeom prst="line">
            <a:avLst/>
          </a:prstGeom>
          <a:ln w="63500"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1022589" y="6494379"/>
            <a:ext cx="1181660" cy="36521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RTSS lab</a:t>
            </a:r>
            <a:endParaRPr lang="ko-KR" altLang="en-US" dirty="0" smtClean="0"/>
          </a:p>
        </p:txBody>
      </p:sp>
      <p:sp>
        <p:nvSpPr>
          <p:cNvPr id="1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70905"/>
            <a:ext cx="955612" cy="188685"/>
          </a:xfrm>
        </p:spPr>
        <p:txBody>
          <a:bodyPr/>
          <a:lstStyle>
            <a:lvl1pPr>
              <a:defRPr sz="900"/>
            </a:lvl1pPr>
          </a:lstStyle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63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670905"/>
            <a:ext cx="955612" cy="188685"/>
          </a:xfrm>
        </p:spPr>
        <p:txBody>
          <a:bodyPr/>
          <a:lstStyle>
            <a:lvl1pPr>
              <a:defRPr sz="900"/>
            </a:lvl1pPr>
          </a:lstStyle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1022589" y="6494379"/>
            <a:ext cx="1181660" cy="36521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RTSS lab</a:t>
            </a:r>
            <a:endParaRPr lang="ko-KR" altLang="en-US" dirty="0" smtClean="0"/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022589" y="437486"/>
            <a:ext cx="742472" cy="273377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0C017153-F0CA-4BB0-8EFA-00D05152413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022589" y="404758"/>
            <a:ext cx="760230" cy="3061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/>
          <p:cNvSpPr/>
          <p:nvPr userDrawn="1"/>
        </p:nvSpPr>
        <p:spPr>
          <a:xfrm rot="10800000">
            <a:off x="11022589" y="710863"/>
            <a:ext cx="760230" cy="23408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930364" y="2997646"/>
            <a:ext cx="8255842" cy="540186"/>
          </a:xfrm>
        </p:spPr>
        <p:txBody>
          <a:bodyPr>
            <a:noAutofit/>
          </a:bodyPr>
          <a:lstStyle>
            <a:lvl1pPr>
              <a:defRPr sz="5500"/>
            </a:lvl1pPr>
          </a:lstStyle>
          <a:p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3665304" y="4222066"/>
            <a:ext cx="4607912" cy="1"/>
          </a:xfrm>
          <a:prstGeom prst="line">
            <a:avLst/>
          </a:prstGeom>
          <a:ln w="63500"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A2C1-F397-45C2-B0D4-297530D0BCCB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4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95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90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585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78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97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170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366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56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EDD-5ACD-4016-8D57-61100D1EB9E0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0AD1-2AFB-4352-A8CE-7AF449004CB4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9516" indent="0">
              <a:buNone/>
              <a:defRPr sz="2300" b="1"/>
            </a:lvl2pPr>
            <a:lvl3pPr marL="1039033" indent="0">
              <a:buNone/>
              <a:defRPr sz="2000" b="1"/>
            </a:lvl3pPr>
            <a:lvl4pPr marL="1558549" indent="0">
              <a:buNone/>
              <a:defRPr sz="1800" b="1"/>
            </a:lvl4pPr>
            <a:lvl5pPr marL="2078065" indent="0">
              <a:buNone/>
              <a:defRPr sz="1800" b="1"/>
            </a:lvl5pPr>
            <a:lvl6pPr marL="2597582" indent="0">
              <a:buNone/>
              <a:defRPr sz="1800" b="1"/>
            </a:lvl6pPr>
            <a:lvl7pPr marL="3117098" indent="0">
              <a:buNone/>
              <a:defRPr sz="1800" b="1"/>
            </a:lvl7pPr>
            <a:lvl8pPr marL="3636615" indent="0">
              <a:buNone/>
              <a:defRPr sz="1800" b="1"/>
            </a:lvl8pPr>
            <a:lvl9pPr marL="4156131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9516" indent="0">
              <a:buNone/>
              <a:defRPr sz="2300" b="1"/>
            </a:lvl2pPr>
            <a:lvl3pPr marL="1039033" indent="0">
              <a:buNone/>
              <a:defRPr sz="2000" b="1"/>
            </a:lvl3pPr>
            <a:lvl4pPr marL="1558549" indent="0">
              <a:buNone/>
              <a:defRPr sz="1800" b="1"/>
            </a:lvl4pPr>
            <a:lvl5pPr marL="2078065" indent="0">
              <a:buNone/>
              <a:defRPr sz="1800" b="1"/>
            </a:lvl5pPr>
            <a:lvl6pPr marL="2597582" indent="0">
              <a:buNone/>
              <a:defRPr sz="1800" b="1"/>
            </a:lvl6pPr>
            <a:lvl7pPr marL="3117098" indent="0">
              <a:buNone/>
              <a:defRPr sz="1800" b="1"/>
            </a:lvl7pPr>
            <a:lvl8pPr marL="3636615" indent="0">
              <a:buNone/>
              <a:defRPr sz="1800" b="1"/>
            </a:lvl8pPr>
            <a:lvl9pPr marL="4156131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A98E-7953-4238-BFBB-83C04C6BFC17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0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3903" tIns="51952" rIns="103903" bIns="5195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03903" tIns="51952" rIns="103903" bIns="5195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03903" tIns="51952" rIns="103903" bIns="519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03B5-6D29-4D49-8812-9FF8402F0992}" type="datetime1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 vert="horz" lIns="103903" tIns="51952" rIns="103903" bIns="519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Rtss_lab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03903" tIns="51952" rIns="103903" bIns="519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88E4-02D1-46FE-BCD1-F19C63721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2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hdr="0"/>
  <p:txStyles>
    <p:titleStyle>
      <a:lvl1pPr algn="ctr" defTabSz="1039033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9637" indent="-389637" algn="l" defTabSz="1039033" rtl="0" eaLnBrk="1" latinLnBrk="1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4214" indent="-324698" algn="l" defTabSz="1039033" rtl="0" eaLnBrk="1" latinLnBrk="1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791" indent="-259758" algn="l" defTabSz="10390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307" indent="-259758" algn="l" defTabSz="1039033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7824" indent="-259758" algn="l" defTabSz="1039033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40" indent="-259758" algn="l" defTabSz="10390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76856" indent="-259758" algn="l" defTabSz="10390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96373" indent="-259758" algn="l" defTabSz="10390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15889" indent="-259758" algn="l" defTabSz="1039033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903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defTabSz="103903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defTabSz="103903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defTabSz="103903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defTabSz="103903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defTabSz="103903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defTabSz="103903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defTabSz="103903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defTabSz="103903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930364" y="2853597"/>
            <a:ext cx="8255842" cy="540186"/>
          </a:xfrm>
        </p:spPr>
        <p:txBody>
          <a:bodyPr/>
          <a:lstStyle/>
          <a:p>
            <a:r>
              <a:rPr lang="ko-KR" altLang="en-US" sz="2700" dirty="0" err="1" smtClean="0"/>
              <a:t>임베디드</a:t>
            </a:r>
            <a:r>
              <a:rPr lang="ko-KR" altLang="en-US" sz="2700" dirty="0" smtClean="0"/>
              <a:t> 환경에서의 </a:t>
            </a:r>
            <a:r>
              <a:rPr lang="ko-KR" altLang="en-US" sz="2700" dirty="0" err="1" smtClean="0"/>
              <a:t>딥러닝</a:t>
            </a:r>
            <a:r>
              <a:rPr lang="ko-KR" altLang="en-US" sz="2700" dirty="0" smtClean="0"/>
              <a:t> 프레임워크 </a:t>
            </a: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ko-KR" altLang="en-US" sz="2700" dirty="0" smtClean="0"/>
              <a:t>성능 개선과 평가</a:t>
            </a:r>
            <a:endParaRPr lang="ko-KR" alt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3614023" y="4510164"/>
            <a:ext cx="4785140" cy="1028248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algn="ctr"/>
            <a:r>
              <a:rPr lang="ko-KR" altLang="en-US" dirty="0" smtClean="0"/>
              <a:t>발표자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이민학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인천대학교 </a:t>
            </a:r>
            <a:r>
              <a:rPr lang="ko-KR" altLang="en-US" dirty="0" err="1" smtClean="0"/>
              <a:t>임베디드시스템공학</a:t>
            </a:r>
            <a:r>
              <a:rPr lang="ko-KR" altLang="en-US" dirty="0" err="1"/>
              <a:t>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mnaklee@gmail.com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6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sz="2000" dirty="0" err="1"/>
              <a:t>임베디드</a:t>
            </a:r>
            <a:r>
              <a:rPr lang="ko-KR" altLang="en-US" sz="2000" dirty="0"/>
              <a:t> 환경에서 기존 </a:t>
            </a:r>
            <a:r>
              <a:rPr lang="en-US" altLang="ko-KR" sz="2000" dirty="0" err="1"/>
              <a:t>Caffe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프레임워크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사용시 </a:t>
            </a:r>
            <a:r>
              <a:rPr lang="ko-KR" altLang="en-US" sz="2000" dirty="0"/>
              <a:t>문제점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34" y="1197029"/>
            <a:ext cx="5937118" cy="720472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/>
              <a:t>일반적인 </a:t>
            </a:r>
            <a:r>
              <a:rPr lang="en-US" altLang="ko-KR" dirty="0"/>
              <a:t>GPGPU </a:t>
            </a:r>
            <a:r>
              <a:rPr lang="ko-KR" altLang="en-US" dirty="0"/>
              <a:t>사용 방식과 </a:t>
            </a:r>
            <a:r>
              <a:rPr lang="ko-KR" altLang="en-US" dirty="0" smtClean="0"/>
              <a:t>발생하는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문제점</a:t>
            </a:r>
            <a:endParaRPr lang="en-US" altLang="ko-KR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45660" y="1917626"/>
            <a:ext cx="5733522" cy="3960440"/>
            <a:chOff x="134805" y="1908857"/>
            <a:chExt cx="5733522" cy="3960440"/>
          </a:xfrm>
        </p:grpSpPr>
        <p:sp>
          <p:nvSpPr>
            <p:cNvPr id="43" name="타원 42"/>
            <p:cNvSpPr/>
            <p:nvPr/>
          </p:nvSpPr>
          <p:spPr>
            <a:xfrm>
              <a:off x="2020572" y="2637706"/>
              <a:ext cx="3717298" cy="10259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34805" y="1908857"/>
              <a:ext cx="5733522" cy="3960440"/>
              <a:chOff x="395536" y="692696"/>
              <a:chExt cx="5733522" cy="396044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95536" y="692696"/>
                <a:ext cx="129614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CPU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395536" y="2170911"/>
                <a:ext cx="2016224" cy="2482225"/>
                <a:chOff x="251520" y="1666855"/>
                <a:chExt cx="2016224" cy="2482225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251520" y="1844824"/>
                  <a:ext cx="2016224" cy="230425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323528" y="2204864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794332" y="2204864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81762" y="2204864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52566" y="2204864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752566" y="2675668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281762" y="2675668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802645" y="2675668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23528" y="2675668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323528" y="3163098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802645" y="3163098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281762" y="3163098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52566" y="3163098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23528" y="3645024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802645" y="3645024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281762" y="3645024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1752566" y="3645024"/>
                  <a:ext cx="432048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417666" y="1666855"/>
                  <a:ext cx="864096" cy="33570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GPU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3491880" y="692696"/>
                <a:ext cx="1296144" cy="64807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Unified memory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491880" y="2348880"/>
                <a:ext cx="1296144" cy="64807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Unified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memory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직선 화살표 연결선 12"/>
              <p:cNvCxnSpPr>
                <a:stCxn id="9" idx="2"/>
              </p:cNvCxnSpPr>
              <p:nvPr/>
            </p:nvCxnSpPr>
            <p:spPr>
              <a:xfrm>
                <a:off x="1043608" y="1340768"/>
                <a:ext cx="0" cy="83014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3923928" y="1340768"/>
                <a:ext cx="0" cy="99799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V="1">
                <a:off x="4355976" y="1350886"/>
                <a:ext cx="0" cy="997994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endCxn id="12" idx="1"/>
              </p:cNvCxnSpPr>
              <p:nvPr/>
            </p:nvCxnSpPr>
            <p:spPr>
              <a:xfrm>
                <a:off x="2411760" y="2672916"/>
                <a:ext cx="108012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2826831" y="2996952"/>
                <a:ext cx="249978" cy="2499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175800" y="1450830"/>
                <a:ext cx="249978" cy="2499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642652" y="1764249"/>
                <a:ext cx="249978" cy="2499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3241902" y="1505861"/>
                <a:ext cx="249978" cy="24997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483768" y="1566072"/>
                <a:ext cx="1008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Copy processing data</a:t>
                </a:r>
                <a:endParaRPr lang="ko-KR" altLang="en-US" sz="12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85674" y="1671191"/>
                <a:ext cx="147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Instruct the processing</a:t>
                </a:r>
                <a:endParaRPr lang="ko-KR" alt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952034" y="3182106"/>
                <a:ext cx="1470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Execute parallel in each core</a:t>
                </a:r>
                <a:endParaRPr lang="ko-KR" altLang="en-US" sz="12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957" y="2032411"/>
                <a:ext cx="1470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Copy the result</a:t>
                </a:r>
                <a:endParaRPr lang="ko-KR" altLang="en-US" sz="1200" b="1" dirty="0"/>
              </a:p>
            </p:txBody>
          </p:sp>
        </p:grpSp>
        <p:sp>
          <p:nvSpPr>
            <p:cNvPr id="49" name="원호 48"/>
            <p:cNvSpPr/>
            <p:nvPr/>
          </p:nvSpPr>
          <p:spPr>
            <a:xfrm rot="3478468">
              <a:off x="2744157" y="2881866"/>
              <a:ext cx="2168135" cy="2865384"/>
            </a:xfrm>
            <a:prstGeom prst="arc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38822" y="5313625"/>
              <a:ext cx="266429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불필요한 메모리 복제</a:t>
              </a:r>
              <a:endParaRPr lang="en-US" altLang="ko-KR" dirty="0" smtClean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807174" y="4221882"/>
            <a:ext cx="5937118" cy="225935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Caffe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프레임워크의 메모리 접근 방식</a:t>
            </a:r>
            <a:endParaRPr lang="en-US" altLang="ko-KR" dirty="0" smtClean="0"/>
          </a:p>
          <a:p>
            <a:pPr lvl="1">
              <a:buClr>
                <a:schemeClr val="accent1"/>
              </a:buClr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CUDA </a:t>
            </a:r>
            <a:r>
              <a:rPr lang="ko-KR" altLang="en-US" dirty="0" smtClean="0"/>
              <a:t>라이브러리 사용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cudaMallocHost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사용한 메모리 객체 생성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cudaMemCpy</a:t>
            </a:r>
            <a:r>
              <a:rPr lang="ko-KR" altLang="en-US" dirty="0" smtClean="0"/>
              <a:t>  함수로 데이터를 복제하여 사용</a:t>
            </a:r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6206760" y="1720955"/>
            <a:ext cx="5937118" cy="2567131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Host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메모리 사이에 메모리를 복제하여 사용하는 것은 불필요한 작업이다</a:t>
            </a:r>
            <a:r>
              <a:rPr lang="en-US" altLang="ko-KR" dirty="0" smtClean="0"/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메모리 복제를 수행 작업에 따른 시스템의 자원 낭비</a:t>
            </a:r>
            <a:r>
              <a:rPr lang="en-US" altLang="ko-KR" dirty="0" smtClean="0"/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전체 처리 시간과 소비 전력량의 증가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08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dirty="0" err="1"/>
              <a:t>임베디드</a:t>
            </a:r>
            <a:r>
              <a:rPr lang="ko-KR" altLang="en-US" dirty="0"/>
              <a:t> 환경에 적합한 </a:t>
            </a:r>
            <a:r>
              <a:rPr lang="en-US" altLang="ko-KR" dirty="0" err="1"/>
              <a:t>Caffe</a:t>
            </a:r>
            <a:r>
              <a:rPr lang="en-US" altLang="ko-KR" dirty="0"/>
              <a:t> </a:t>
            </a:r>
            <a:r>
              <a:rPr lang="ko-KR" altLang="en-US" dirty="0"/>
              <a:t>프레임워크의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메모리 접근 방식 개선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16" y="1197029"/>
            <a:ext cx="5937118" cy="41269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/>
              <a:t>Zero-copy </a:t>
            </a:r>
            <a:r>
              <a:rPr lang="ko-KR" altLang="en-US" dirty="0" smtClean="0"/>
              <a:t>기법 적용</a:t>
            </a:r>
            <a:endParaRPr lang="en-US" altLang="ko-KR" dirty="0" smtClean="0"/>
          </a:p>
        </p:txBody>
      </p:sp>
      <p:grpSp>
        <p:nvGrpSpPr>
          <p:cNvPr id="36" name="그룹 35"/>
          <p:cNvGrpSpPr/>
          <p:nvPr/>
        </p:nvGrpSpPr>
        <p:grpSpPr>
          <a:xfrm>
            <a:off x="262558" y="1845618"/>
            <a:ext cx="4536504" cy="3673908"/>
            <a:chOff x="262558" y="1989634"/>
            <a:chExt cx="4536504" cy="3673908"/>
          </a:xfrm>
        </p:grpSpPr>
        <p:sp>
          <p:nvSpPr>
            <p:cNvPr id="8" name="직사각형 7"/>
            <p:cNvSpPr/>
            <p:nvPr/>
          </p:nvSpPr>
          <p:spPr>
            <a:xfrm>
              <a:off x="262558" y="1989634"/>
              <a:ext cx="4536504" cy="3673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8069" y="2122202"/>
              <a:ext cx="3205482" cy="80353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Unified memory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1613" y="4274717"/>
              <a:ext cx="194421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CPU</a:t>
              </a:r>
              <a:endParaRPr lang="ko-KR" altLang="en-US" sz="24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19456" y="4274717"/>
              <a:ext cx="1944216" cy="12961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GPU</a:t>
              </a:r>
              <a:endParaRPr lang="ko-KR" altLang="en-US" sz="2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74726" y="2709714"/>
              <a:ext cx="216024" cy="2160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/>
            <p:cNvCxnSpPr>
              <a:stCxn id="14" idx="2"/>
              <a:endCxn id="10" idx="0"/>
            </p:cNvCxnSpPr>
            <p:nvPr/>
          </p:nvCxnSpPr>
          <p:spPr>
            <a:xfrm flipH="1">
              <a:off x="1323721" y="2925737"/>
              <a:ext cx="559017" cy="13489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2" idx="0"/>
            </p:cNvCxnSpPr>
            <p:nvPr/>
          </p:nvCxnSpPr>
          <p:spPr>
            <a:xfrm>
              <a:off x="1990750" y="2925737"/>
              <a:ext cx="1700814" cy="13489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원호 26"/>
            <p:cNvSpPr/>
            <p:nvPr/>
          </p:nvSpPr>
          <p:spPr>
            <a:xfrm flipH="1">
              <a:off x="1000077" y="2817725"/>
              <a:ext cx="1638745" cy="900102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2598" y="3173700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Data</a:t>
              </a:r>
              <a:endParaRPr lang="ko-KR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3229" y="3634575"/>
              <a:ext cx="16698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Mapping</a:t>
              </a:r>
              <a:endParaRPr lang="ko-KR" altLang="en-US" b="1" dirty="0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05032"/>
              </p:ext>
            </p:extLst>
          </p:nvPr>
        </p:nvGraphicFramePr>
        <p:xfrm>
          <a:off x="5375127" y="1680654"/>
          <a:ext cx="6192687" cy="196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048"/>
                <a:gridCol w="1962297"/>
                <a:gridCol w="2269342"/>
              </a:tblGrid>
              <a:tr h="35378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기존 메모리 접근 방식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353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CUDA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Function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적용 방식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28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cudaMallocHost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GPU</a:t>
                      </a:r>
                      <a:r>
                        <a:rPr lang="ko-KR" altLang="en-US" sz="1200" dirty="0" smtClean="0"/>
                        <a:t>에서 사용 가능한 포인터 변수 생성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GPU</a:t>
                      </a:r>
                      <a:r>
                        <a:rPr lang="ko-KR" altLang="en-US" sz="1200" dirty="0" smtClean="0"/>
                        <a:t>에서 사용하는 모든 데이터</a:t>
                      </a:r>
                      <a:r>
                        <a:rPr lang="ko-KR" altLang="en-US" sz="1200" baseline="0" dirty="0" smtClean="0"/>
                        <a:t> 영역 생성에 사용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628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cudaMemCpy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Host-Device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사이의 데이터 복제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Host-Device </a:t>
                      </a:r>
                      <a:r>
                        <a:rPr lang="ko-KR" altLang="en-US" sz="1200" dirty="0" smtClean="0"/>
                        <a:t>사이의 데이터</a:t>
                      </a:r>
                      <a:r>
                        <a:rPr lang="ko-KR" altLang="en-US" sz="1200" baseline="0" dirty="0" smtClean="0"/>
                        <a:t> 전달이 필요한 경우마다 사용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95586"/>
              </p:ext>
            </p:extLst>
          </p:nvPr>
        </p:nvGraphicFramePr>
        <p:xfrm>
          <a:off x="5375127" y="4077866"/>
          <a:ext cx="6192687" cy="253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507"/>
                <a:gridCol w="1939742"/>
                <a:gridCol w="2314438"/>
              </a:tblGrid>
              <a:tr h="37091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Zero-copy </a:t>
                      </a:r>
                      <a:r>
                        <a:rPr lang="ko-KR" altLang="en-US" sz="1200" dirty="0" smtClean="0"/>
                        <a:t>기법 적용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370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CUDA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</a:rPr>
                        <a:t> Function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적용 방식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7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cudaSetDeviceFlags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Mapping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관련 함수를 사용하기 위한 초기 설정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CUDA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 관련 초기화 부분에서 사용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659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cudaHostAlloc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Mapping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가능한 변수 생성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CPU,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GPU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모두 접근 할 수 있는 </a:t>
                      </a:r>
                      <a:r>
                        <a:rPr lang="ko-KR" altLang="en-US" sz="1200" dirty="0" smtClean="0"/>
                        <a:t>데이터</a:t>
                      </a:r>
                      <a:r>
                        <a:rPr lang="ko-KR" altLang="en-US" sz="1200" baseline="0" dirty="0" smtClean="0"/>
                        <a:t> 영역 생성에 사용</a:t>
                      </a:r>
                      <a:endParaRPr lang="ko-KR" altLang="en-US" sz="1200" dirty="0"/>
                    </a:p>
                  </a:txBody>
                  <a:tcPr/>
                </a:tc>
              </a:tr>
              <a:tr h="659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cudaGetDivcePointer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GPU</a:t>
                      </a:r>
                      <a:r>
                        <a:rPr lang="ko-KR" altLang="en-US" sz="1200" dirty="0" smtClean="0"/>
                        <a:t>에서 접근하여 수정할 수 있도록 생성한 변수의 주소를 전달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영역 생성 후에 사용하여 포인터를 전달한다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>
            <a:off x="8183438" y="3645818"/>
            <a:ext cx="100811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06574" y="5590034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CPU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GPU</a:t>
            </a:r>
            <a:r>
              <a:rPr lang="ko-KR" altLang="en-US" dirty="0"/>
              <a:t> </a:t>
            </a:r>
            <a:r>
              <a:rPr lang="ko-KR" altLang="en-US" dirty="0" smtClean="0"/>
              <a:t>모두 접근 가능한 변수를 생성하고 주소를 전달하여 </a:t>
            </a:r>
            <a:r>
              <a:rPr lang="en-US" altLang="ko-KR" dirty="0" smtClean="0"/>
              <a:t>Mapping.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03118" y="1229484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Caffe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 개선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/>
              <a:t>임베디드</a:t>
            </a:r>
            <a:r>
              <a:rPr lang="ko-KR" altLang="en-US" sz="2000" dirty="0"/>
              <a:t> 환경에 적합한 </a:t>
            </a:r>
            <a:r>
              <a:rPr lang="en-US" altLang="ko-KR" sz="2000" dirty="0" err="1"/>
              <a:t>Caffe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프레임워크의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메모리 </a:t>
            </a:r>
            <a:r>
              <a:rPr lang="ko-KR" altLang="en-US" sz="2000" dirty="0"/>
              <a:t>접근 방식 개선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574" y="1341562"/>
            <a:ext cx="5976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환경에서 </a:t>
            </a:r>
            <a:r>
              <a:rPr lang="en-US" altLang="ko-KR" dirty="0" smtClean="0"/>
              <a:t>GPGPU</a:t>
            </a:r>
            <a:r>
              <a:rPr lang="ko-KR" altLang="en-US" dirty="0" smtClean="0"/>
              <a:t>를 활용한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최근의 </a:t>
            </a:r>
            <a:r>
              <a:rPr lang="en-US" altLang="ko-KR" dirty="0" smtClean="0"/>
              <a:t>Deep CNN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연산량과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사용 비율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Zero-copy </a:t>
            </a:r>
            <a:r>
              <a:rPr lang="ko-KR" altLang="en-US" dirty="0" smtClean="0"/>
              <a:t>기법 적용으로 </a:t>
            </a:r>
            <a:r>
              <a:rPr lang="en-US" altLang="ko-KR" dirty="0" smtClean="0"/>
              <a:t>Fully-connected layer</a:t>
            </a:r>
            <a:r>
              <a:rPr lang="ko-KR" altLang="en-US" dirty="0" smtClean="0"/>
              <a:t>에서 큰 성능의 향상이 있을 것이다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21170"/>
              </p:ext>
            </p:extLst>
          </p:nvPr>
        </p:nvGraphicFramePr>
        <p:xfrm>
          <a:off x="1270671" y="2853730"/>
          <a:ext cx="468051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3"/>
                <a:gridCol w="1560173"/>
                <a:gridCol w="1560173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연산량</a:t>
                      </a:r>
                      <a:r>
                        <a:rPr lang="ko-KR" altLang="en-US" sz="1400" dirty="0" smtClean="0"/>
                        <a:t> 점유율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Parameter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/>
                        <a:t>사용 비율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Convolutional</a:t>
                      </a:r>
                      <a:r>
                        <a:rPr lang="en-US" altLang="ko-KR" sz="1400" baseline="0" dirty="0" smtClean="0"/>
                        <a:t> layer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90~95%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5%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Fully-connected</a:t>
                      </a:r>
                      <a:r>
                        <a:rPr lang="en-US" altLang="ko-KR" sz="1400" baseline="0" dirty="0" smtClean="0"/>
                        <a:t> layer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5~10%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95%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71270" y="1701602"/>
            <a:ext cx="5040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기존 방식의 최대 메모리 사용량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Zero-copy </a:t>
            </a:r>
            <a:r>
              <a:rPr lang="ko-KR" altLang="en-US" dirty="0" smtClean="0"/>
              <a:t>기법을 적용하면 메모리 영역을 구분하여 이중으로 메모리 객체를 생성하지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메모리 복제하는데 소비되는 처리 시간과 소비 전력을 절감할 수 있을 것이다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06921"/>
              </p:ext>
            </p:extLst>
          </p:nvPr>
        </p:nvGraphicFramePr>
        <p:xfrm>
          <a:off x="7175326" y="2205658"/>
          <a:ext cx="432048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5922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Network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어플리케이션의 메모리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사용량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AlexNet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364MB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VGGNet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1864MB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GoogLeNet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156MB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2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71288" y="404758"/>
            <a:ext cx="8255842" cy="540186"/>
          </a:xfrm>
        </p:spPr>
        <p:txBody>
          <a:bodyPr/>
          <a:lstStyle/>
          <a:p>
            <a:r>
              <a:rPr lang="ko-KR" altLang="en-US" dirty="0"/>
              <a:t>네트워크 종류 및 특징 </a:t>
            </a:r>
            <a:r>
              <a:rPr lang="en-US" altLang="ko-KR" dirty="0"/>
              <a:t>- </a:t>
            </a:r>
            <a:r>
              <a:rPr lang="en-US" altLang="ko-KR" dirty="0" err="1"/>
              <a:t>AlexNet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316" y="1269054"/>
            <a:ext cx="11342553" cy="5383287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AlexNet</a:t>
            </a: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CNN</a:t>
            </a:r>
            <a:r>
              <a:rPr lang="ko-KR" altLang="en-US" dirty="0" smtClean="0"/>
              <a:t>을 사용한 구조</a:t>
            </a:r>
            <a:r>
              <a:rPr lang="en-US" altLang="ko-KR" dirty="0" smtClean="0"/>
              <a:t>, GPU</a:t>
            </a:r>
            <a:r>
              <a:rPr lang="ko-KR" altLang="en-US" dirty="0" smtClean="0"/>
              <a:t>를 사용한 고속화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학습 성능 향상을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ko-KR" altLang="en-US" sz="2300" dirty="0"/>
          </a:p>
        </p:txBody>
      </p:sp>
      <p:pic>
        <p:nvPicPr>
          <p:cNvPr id="7" name="_x225175088" descr="EMB0000073c61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97" y="3357786"/>
            <a:ext cx="6346108" cy="200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396074" y="3861842"/>
            <a:ext cx="5033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5316" y="3600232"/>
            <a:ext cx="564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GPU1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6074" y="4771524"/>
            <a:ext cx="5033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316" y="4509914"/>
            <a:ext cx="564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GPU2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918742" y="2853730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22998" y="2853730"/>
            <a:ext cx="14401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42878" y="256569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CNN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6383238" y="5085978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6743278" y="5085978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959302" y="4869954"/>
            <a:ext cx="216024" cy="495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35166" y="536496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3 Fully-Connected Layers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23398" y="1701602"/>
            <a:ext cx="3888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대략 </a:t>
            </a:r>
            <a:r>
              <a:rPr lang="en-US" altLang="ko-KR" dirty="0" smtClean="0"/>
              <a:t>65</a:t>
            </a:r>
            <a:r>
              <a:rPr lang="ko-KR" altLang="en-US" dirty="0" smtClean="0"/>
              <a:t>만개의 뉴런과 </a:t>
            </a:r>
            <a:r>
              <a:rPr lang="en-US" altLang="ko-KR" dirty="0" smtClean="0"/>
              <a:t>6000</a:t>
            </a:r>
            <a:r>
              <a:rPr lang="ko-KR" altLang="en-US" dirty="0" smtClean="0"/>
              <a:t>만개 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overfitting </a:t>
            </a:r>
            <a:r>
              <a:rPr lang="ko-KR" altLang="en-US" dirty="0" smtClean="0"/>
              <a:t>문제 해결을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학습 데이터 양을 늘리고</a:t>
            </a:r>
            <a:r>
              <a:rPr lang="en-US" altLang="ko-KR" dirty="0" smtClean="0"/>
              <a:t>, Dropout </a:t>
            </a:r>
            <a:r>
              <a:rPr lang="ko-KR" altLang="en-US" dirty="0" smtClean="0"/>
              <a:t>기법 적용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약 </a:t>
            </a:r>
            <a:r>
              <a:rPr lang="en-US" altLang="ko-KR" dirty="0" smtClean="0"/>
              <a:t>84%</a:t>
            </a:r>
            <a:r>
              <a:rPr lang="ko-KR" altLang="en-US" dirty="0" smtClean="0"/>
              <a:t>의 높은 정확성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</p:txBody>
      </p:sp>
      <p:pic>
        <p:nvPicPr>
          <p:cNvPr id="35" name="_x225172448" descr="EMB0000073c61b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183437" y="3840005"/>
            <a:ext cx="3384377" cy="138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71288" y="404758"/>
            <a:ext cx="8255842" cy="540186"/>
          </a:xfrm>
        </p:spPr>
        <p:txBody>
          <a:bodyPr/>
          <a:lstStyle/>
          <a:p>
            <a:r>
              <a:rPr lang="ko-KR" altLang="en-US" dirty="0"/>
              <a:t>네트워크 종류 및 특징 </a:t>
            </a:r>
            <a:r>
              <a:rPr lang="en-US" altLang="ko-KR" dirty="0"/>
              <a:t>- </a:t>
            </a:r>
            <a:r>
              <a:rPr lang="en-US" altLang="ko-KR" dirty="0" err="1"/>
              <a:t>VGGNet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316" y="1269054"/>
            <a:ext cx="5039810" cy="133602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VGGNet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AlexNet</a:t>
            </a:r>
            <a:r>
              <a:rPr lang="ko-KR" altLang="en-US" dirty="0" smtClean="0"/>
              <a:t>과 유사한 구조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AlexNet</a:t>
            </a:r>
            <a:r>
              <a:rPr lang="ko-KR" altLang="en-US" dirty="0" smtClean="0"/>
              <a:t>의 깊이가 </a:t>
            </a:r>
            <a:r>
              <a:rPr lang="en-US" altLang="ko-KR" dirty="0" smtClean="0"/>
              <a:t>8</a:t>
            </a:r>
            <a:r>
              <a:rPr lang="ko-KR" altLang="en-US" dirty="0"/>
              <a:t> </a:t>
            </a:r>
            <a:r>
              <a:rPr lang="ko-KR" altLang="en-US" dirty="0" err="1" smtClean="0"/>
              <a:t>레이어인</a:t>
            </a:r>
            <a:r>
              <a:rPr lang="ko-KR" altLang="en-US" dirty="0" smtClean="0"/>
              <a:t> 것에 비해 </a:t>
            </a:r>
            <a:r>
              <a:rPr lang="en-US" altLang="ko-KR" dirty="0" smtClean="0"/>
              <a:t>19 </a:t>
            </a:r>
            <a:r>
              <a:rPr lang="ko-KR" altLang="en-US" dirty="0" err="1" smtClean="0"/>
              <a:t>레이어로</a:t>
            </a:r>
            <a:r>
              <a:rPr lang="ko-KR" altLang="en-US" dirty="0" smtClean="0"/>
              <a:t> 매우 깊어졌다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1126654" y="4790185"/>
            <a:ext cx="5148650" cy="727841"/>
            <a:chOff x="1126654" y="4790185"/>
            <a:chExt cx="5148650" cy="727841"/>
          </a:xfrm>
        </p:grpSpPr>
        <p:sp>
          <p:nvSpPr>
            <p:cNvPr id="5" name="직사각형 4"/>
            <p:cNvSpPr/>
            <p:nvPr/>
          </p:nvSpPr>
          <p:spPr>
            <a:xfrm rot="5400000">
              <a:off x="874626" y="5042213"/>
              <a:ext cx="720080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Input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1138568" y="5042213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5400000">
              <a:off x="1390406" y="5044800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1654990" y="5042213"/>
              <a:ext cx="720080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1918932" y="5042213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 rot="5400000">
              <a:off x="2170770" y="5044800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 rot="5400000">
              <a:off x="2441550" y="5047387"/>
              <a:ext cx="720080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5400000">
              <a:off x="2705492" y="5047387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5400000">
              <a:off x="2957330" y="5049974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 rot="5400000">
              <a:off x="3221914" y="5047387"/>
              <a:ext cx="720080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 rot="5400000">
              <a:off x="3485856" y="5047387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5400000">
              <a:off x="3737694" y="5049974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3987612" y="5047387"/>
              <a:ext cx="720080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5400000">
              <a:off x="4251554" y="5047387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5400000">
              <a:off x="4503392" y="5049974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4767976" y="5047387"/>
              <a:ext cx="720080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5400000">
              <a:off x="5031918" y="5047387"/>
              <a:ext cx="720080" cy="21602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5283756" y="5049974"/>
              <a:ext cx="720080" cy="21602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5555414" y="5047387"/>
              <a:ext cx="720080" cy="21602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 rot="5400000">
              <a:off x="5807252" y="5049974"/>
              <a:ext cx="720080" cy="216024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Softmax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118126" y="3213770"/>
            <a:ext cx="2312784" cy="725254"/>
            <a:chOff x="711210" y="2995159"/>
            <a:chExt cx="2312784" cy="725254"/>
          </a:xfrm>
        </p:grpSpPr>
        <p:sp>
          <p:nvSpPr>
            <p:cNvPr id="75" name="직사각형 74"/>
            <p:cNvSpPr/>
            <p:nvPr/>
          </p:nvSpPr>
          <p:spPr>
            <a:xfrm rot="5400000">
              <a:off x="459182" y="3247187"/>
              <a:ext cx="720080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Input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 rot="5400000">
              <a:off x="723124" y="3247187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974962" y="3249774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1239546" y="3247187"/>
              <a:ext cx="720080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 rot="5400000">
              <a:off x="1503488" y="3247187"/>
              <a:ext cx="720080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 rot="5400000">
              <a:off x="1763952" y="3252361"/>
              <a:ext cx="720080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 rot="5400000">
              <a:off x="2035768" y="3247187"/>
              <a:ext cx="720080" cy="21602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 rot="5400000">
              <a:off x="2292208" y="3247187"/>
              <a:ext cx="720080" cy="21602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 rot="5400000">
              <a:off x="2555942" y="3249774"/>
              <a:ext cx="720080" cy="216024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Softmax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54646" y="2781722"/>
            <a:ext cx="2635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AlexNet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VGGNet</a:t>
            </a:r>
            <a:endParaRPr lang="en-US" altLang="ko-KR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4190358" y="4149874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Input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181987" y="3831012"/>
            <a:ext cx="720080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179721" y="3518825"/>
            <a:ext cx="72008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179721" y="3218944"/>
            <a:ext cx="720080" cy="21602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179721" y="2925738"/>
            <a:ext cx="720080" cy="2160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Softmax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20004" y="4149874"/>
            <a:ext cx="114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Image input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020004" y="3831012"/>
            <a:ext cx="143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Convolution Layer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5020004" y="3496032"/>
            <a:ext cx="1435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Max-pooling Layer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5020004" y="3196151"/>
            <a:ext cx="1651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Fully-connected layer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20004" y="2880152"/>
            <a:ext cx="114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Softmax</a:t>
            </a:r>
            <a:r>
              <a:rPr lang="en-US" altLang="ko-KR" sz="1100" dirty="0" smtClean="0"/>
              <a:t> layer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15286" y="1557586"/>
            <a:ext cx="51125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Convolution, pooling </a:t>
            </a:r>
            <a:r>
              <a:rPr lang="ko-KR" altLang="en-US" dirty="0" err="1" smtClean="0"/>
              <a:t>레이어가</a:t>
            </a:r>
            <a:r>
              <a:rPr lang="ko-KR" altLang="en-US" dirty="0" smtClean="0"/>
              <a:t> 반복되며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fully-connected </a:t>
            </a:r>
            <a:r>
              <a:rPr lang="ko-KR" altLang="en-US" dirty="0" err="1" smtClean="0"/>
              <a:t>레이어가</a:t>
            </a:r>
            <a:r>
              <a:rPr lang="ko-KR" altLang="en-US" dirty="0" smtClean="0"/>
              <a:t> 오는 단순한 구조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92.7%</a:t>
            </a:r>
            <a:r>
              <a:rPr lang="ko-KR" altLang="en-US" dirty="0" smtClean="0"/>
              <a:t>의 정확성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레이어</a:t>
            </a:r>
            <a:r>
              <a:rPr lang="ko-KR" altLang="en-US" dirty="0" smtClean="0"/>
              <a:t> 깊이에 따른 성능의 향상 증명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1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천만개의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개수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방대한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개수로 인한 메모리 사용으로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환경에 적합하지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9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71288" y="404758"/>
            <a:ext cx="8255842" cy="540186"/>
          </a:xfrm>
        </p:spPr>
        <p:txBody>
          <a:bodyPr/>
          <a:lstStyle/>
          <a:p>
            <a:r>
              <a:rPr lang="ko-KR" altLang="en-US" dirty="0"/>
              <a:t>네트워크 종류 및 특징 </a:t>
            </a:r>
            <a:r>
              <a:rPr lang="en-US" altLang="ko-KR" dirty="0"/>
              <a:t>- </a:t>
            </a:r>
            <a:r>
              <a:rPr lang="en-US" altLang="ko-KR" dirty="0" err="1"/>
              <a:t>GoogLeNet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670905"/>
            <a:ext cx="955612" cy="188686"/>
          </a:xfrm>
        </p:spPr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2558" y="1259993"/>
            <a:ext cx="6048672" cy="1643802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GoogLeNet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Inception module </a:t>
            </a:r>
            <a:r>
              <a:rPr lang="ko-KR" altLang="en-US" dirty="0" smtClean="0"/>
              <a:t>사용으로 전체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연산량을</a:t>
            </a:r>
            <a:r>
              <a:rPr lang="ko-KR" altLang="en-US" dirty="0" smtClean="0"/>
              <a:t> 줄임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 </a:t>
            </a:r>
            <a:r>
              <a:rPr lang="en-US" altLang="ko-KR" dirty="0" smtClean="0"/>
              <a:t>Convolution 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병렬로 배치하여 다양한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추출</a:t>
            </a:r>
            <a:endParaRPr lang="en-US" altLang="ko-KR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334732" y="2997746"/>
            <a:ext cx="5832482" cy="3648017"/>
            <a:chOff x="334732" y="3211571"/>
            <a:chExt cx="5832482" cy="3648017"/>
          </a:xfrm>
        </p:grpSpPr>
        <p:sp>
          <p:nvSpPr>
            <p:cNvPr id="5" name="직사각형 4"/>
            <p:cNvSpPr/>
            <p:nvPr/>
          </p:nvSpPr>
          <p:spPr>
            <a:xfrm>
              <a:off x="1990750" y="4221882"/>
              <a:ext cx="1224136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3x3 convolutions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30910" y="4221882"/>
              <a:ext cx="1224136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5x5 convolutions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732" y="4761942"/>
              <a:ext cx="1224136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1x1 convolutions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90750" y="5085978"/>
              <a:ext cx="1224136" cy="6480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1x1 convolutions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30910" y="5085978"/>
              <a:ext cx="1224136" cy="6480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1x1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convolutions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43078" y="4221882"/>
              <a:ext cx="1224136" cy="6480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1x1 convolutions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3078" y="5085978"/>
              <a:ext cx="1224136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3x3 max pooling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22798" y="6211516"/>
              <a:ext cx="1224136" cy="648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Previous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layer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3028" y="3211571"/>
              <a:ext cx="1224136" cy="6480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Filter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concatenation</a:t>
              </a:r>
            </a:p>
          </p:txBody>
        </p:sp>
        <p:cxnSp>
          <p:nvCxnSpPr>
            <p:cNvPr id="17" name="직선 화살표 연결선 16"/>
            <p:cNvCxnSpPr>
              <a:stCxn id="15" idx="0"/>
              <a:endCxn id="10" idx="2"/>
            </p:cNvCxnSpPr>
            <p:nvPr/>
          </p:nvCxnSpPr>
          <p:spPr>
            <a:xfrm flipH="1" flipV="1">
              <a:off x="946800" y="5410014"/>
              <a:ext cx="2088066" cy="8015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0"/>
              <a:endCxn id="11" idx="2"/>
            </p:cNvCxnSpPr>
            <p:nvPr/>
          </p:nvCxnSpPr>
          <p:spPr>
            <a:xfrm flipH="1" flipV="1">
              <a:off x="2602818" y="5734050"/>
              <a:ext cx="432048" cy="477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0"/>
              <a:endCxn id="12" idx="2"/>
            </p:cNvCxnSpPr>
            <p:nvPr/>
          </p:nvCxnSpPr>
          <p:spPr>
            <a:xfrm flipV="1">
              <a:off x="3034866" y="5734050"/>
              <a:ext cx="1008112" cy="477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5" idx="0"/>
              <a:endCxn id="14" idx="2"/>
            </p:cNvCxnSpPr>
            <p:nvPr/>
          </p:nvCxnSpPr>
          <p:spPr>
            <a:xfrm flipV="1">
              <a:off x="3034866" y="5734050"/>
              <a:ext cx="2520280" cy="4774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0" idx="0"/>
            </p:cNvCxnSpPr>
            <p:nvPr/>
          </p:nvCxnSpPr>
          <p:spPr>
            <a:xfrm flipV="1">
              <a:off x="946800" y="3859643"/>
              <a:ext cx="1476228" cy="9022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1" idx="0"/>
              <a:endCxn id="5" idx="2"/>
            </p:cNvCxnSpPr>
            <p:nvPr/>
          </p:nvCxnSpPr>
          <p:spPr>
            <a:xfrm flipV="1">
              <a:off x="2602818" y="4869954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4049245" y="487047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5558602" y="4870478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8" idx="0"/>
              <a:endCxn id="16" idx="2"/>
            </p:cNvCxnSpPr>
            <p:nvPr/>
          </p:nvCxnSpPr>
          <p:spPr>
            <a:xfrm flipH="1" flipV="1">
              <a:off x="3035096" y="3859643"/>
              <a:ext cx="1007882" cy="3622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" idx="0"/>
              <a:endCxn id="16" idx="2"/>
            </p:cNvCxnSpPr>
            <p:nvPr/>
          </p:nvCxnSpPr>
          <p:spPr>
            <a:xfrm flipV="1">
              <a:off x="2602818" y="3859643"/>
              <a:ext cx="432278" cy="3622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3" idx="0"/>
            </p:cNvCxnSpPr>
            <p:nvPr/>
          </p:nvCxnSpPr>
          <p:spPr>
            <a:xfrm flipH="1" flipV="1">
              <a:off x="3647164" y="3859643"/>
              <a:ext cx="1907982" cy="3622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049245" y="5997691"/>
            <a:ext cx="255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Inception module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08711" y="1589524"/>
            <a:ext cx="55911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1x1 convolution</a:t>
            </a:r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1-layer fully-connected neural network</a:t>
            </a:r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여러 </a:t>
            </a:r>
            <a:r>
              <a:rPr lang="en-US" altLang="ko-KR" dirty="0" smtClean="0"/>
              <a:t>feature-map</a:t>
            </a:r>
            <a:r>
              <a:rPr lang="ko-KR" altLang="en-US" dirty="0" smtClean="0"/>
              <a:t>으로부터 유사 특징 점을 묶는다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feature-map</a:t>
            </a:r>
            <a:r>
              <a:rPr lang="ko-KR" altLang="en-US" dirty="0" smtClean="0"/>
              <a:t>의 개수 절감</a:t>
            </a:r>
            <a:endParaRPr lang="en-US" altLang="ko-KR" dirty="0" smtClean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93.3%</a:t>
            </a:r>
            <a:r>
              <a:rPr lang="ko-KR" altLang="en-US" dirty="0" smtClean="0"/>
              <a:t>의 정확도</a:t>
            </a:r>
            <a:endParaRPr lang="en-US" altLang="ko-KR" dirty="0" smtClean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500</a:t>
            </a:r>
            <a:r>
              <a:rPr lang="ko-KR" altLang="en-US" dirty="0" smtClean="0"/>
              <a:t>만개의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연산량이</a:t>
            </a:r>
            <a:r>
              <a:rPr lang="ko-KR" altLang="en-US" dirty="0" smtClean="0"/>
              <a:t> 줄어들어 처리 속도가 빠르고 메모리 사용량이 적다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7923158" y="2421682"/>
            <a:ext cx="3068592" cy="1913107"/>
            <a:chOff x="7167074" y="2583970"/>
            <a:chExt cx="3068592" cy="1913107"/>
          </a:xfrm>
        </p:grpSpPr>
        <p:sp>
          <p:nvSpPr>
            <p:cNvPr id="40" name="TextBox 39"/>
            <p:cNvSpPr txBox="1"/>
            <p:nvPr/>
          </p:nvSpPr>
          <p:spPr>
            <a:xfrm>
              <a:off x="7175326" y="2583970"/>
              <a:ext cx="468052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baseline="-25000" dirty="0" smtClean="0"/>
                <a:t>1</a:t>
              </a:r>
              <a:endParaRPr lang="ko-KR" altLang="en-US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75326" y="3121727"/>
              <a:ext cx="468052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7074" y="3626882"/>
              <a:ext cx="468052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67074" y="4096967"/>
              <a:ext cx="468052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r>
                <a:rPr lang="en-US" altLang="ko-KR" baseline="-25000" dirty="0"/>
                <a:t>4</a:t>
              </a:r>
              <a:endParaRPr lang="ko-KR" altLang="en-US" baseline="-250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8687494" y="2876068"/>
              <a:ext cx="432048" cy="44571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8687494" y="3841646"/>
              <a:ext cx="432048" cy="44571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/>
            <p:cNvCxnSpPr>
              <a:stCxn id="40" idx="3"/>
              <a:endCxn id="44" idx="2"/>
            </p:cNvCxnSpPr>
            <p:nvPr/>
          </p:nvCxnSpPr>
          <p:spPr>
            <a:xfrm>
              <a:off x="7643378" y="2784025"/>
              <a:ext cx="1044116" cy="314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1" idx="3"/>
              <a:endCxn id="44" idx="2"/>
            </p:cNvCxnSpPr>
            <p:nvPr/>
          </p:nvCxnSpPr>
          <p:spPr>
            <a:xfrm flipV="1">
              <a:off x="7643378" y="3098925"/>
              <a:ext cx="1044116" cy="22285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2" idx="3"/>
              <a:endCxn id="44" idx="3"/>
            </p:cNvCxnSpPr>
            <p:nvPr/>
          </p:nvCxnSpPr>
          <p:spPr>
            <a:xfrm flipV="1">
              <a:off x="7635126" y="3256509"/>
              <a:ext cx="1115640" cy="57042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3" idx="3"/>
              <a:endCxn id="44" idx="3"/>
            </p:cNvCxnSpPr>
            <p:nvPr/>
          </p:nvCxnSpPr>
          <p:spPr>
            <a:xfrm flipV="1">
              <a:off x="7635126" y="3256509"/>
              <a:ext cx="1115640" cy="10405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0" idx="3"/>
              <a:endCxn id="45" idx="1"/>
            </p:cNvCxnSpPr>
            <p:nvPr/>
          </p:nvCxnSpPr>
          <p:spPr>
            <a:xfrm>
              <a:off x="7643378" y="2784025"/>
              <a:ext cx="1107388" cy="11228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41" idx="3"/>
              <a:endCxn id="45" idx="1"/>
            </p:cNvCxnSpPr>
            <p:nvPr/>
          </p:nvCxnSpPr>
          <p:spPr>
            <a:xfrm>
              <a:off x="7643378" y="3321782"/>
              <a:ext cx="1107388" cy="5851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42" idx="3"/>
              <a:endCxn id="45" idx="2"/>
            </p:cNvCxnSpPr>
            <p:nvPr/>
          </p:nvCxnSpPr>
          <p:spPr>
            <a:xfrm>
              <a:off x="7635126" y="3826937"/>
              <a:ext cx="1052368" cy="2375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3" idx="3"/>
              <a:endCxn id="45" idx="3"/>
            </p:cNvCxnSpPr>
            <p:nvPr/>
          </p:nvCxnSpPr>
          <p:spPr>
            <a:xfrm flipV="1">
              <a:off x="7635126" y="4222087"/>
              <a:ext cx="1115640" cy="7493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44" idx="6"/>
            </p:cNvCxnSpPr>
            <p:nvPr/>
          </p:nvCxnSpPr>
          <p:spPr>
            <a:xfrm>
              <a:off x="9119542" y="3098925"/>
              <a:ext cx="57606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9119542" y="4057919"/>
              <a:ext cx="57606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9767614" y="2854861"/>
              <a:ext cx="468052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1</a:t>
              </a:r>
              <a:endParaRPr lang="ko-KR" altLang="en-US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764496" y="3857864"/>
              <a:ext cx="468052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2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sz="2300" dirty="0"/>
              <a:t>실험 환경</a:t>
            </a:r>
            <a:endParaRPr lang="en-US" altLang="ko-KR" sz="23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16" y="1197029"/>
            <a:ext cx="5937118" cy="41269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/>
              <a:t>NVIDIA Jetson TK1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85148272" descr="EMB000034f4283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5" y="2133650"/>
            <a:ext cx="508856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93934"/>
              </p:ext>
            </p:extLst>
          </p:nvPr>
        </p:nvGraphicFramePr>
        <p:xfrm>
          <a:off x="6023198" y="1700818"/>
          <a:ext cx="590465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87"/>
                <a:gridCol w="4260269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</a:t>
                      </a:r>
                      <a:r>
                        <a:rPr lang="en-US" altLang="ko-KR" baseline="0" dirty="0" smtClean="0"/>
                        <a:t> Jetson TK1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</a:t>
                      </a:r>
                      <a:r>
                        <a:rPr lang="en-US" altLang="ko-KR" baseline="0" dirty="0" smtClean="0"/>
                        <a:t> 4 Cores ARM Cortex-A15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NVIDIA Kepler 192 CUDA cores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2GB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97650"/>
              </p:ext>
            </p:extLst>
          </p:nvPr>
        </p:nvGraphicFramePr>
        <p:xfrm>
          <a:off x="6023198" y="3357002"/>
          <a:ext cx="590465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87"/>
                <a:gridCol w="4260269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하드웨어 설정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CPU speed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2.3GHz(Static)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GPU speed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9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852MHz(Static)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냉각팬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최대 속도 고정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43490"/>
              </p:ext>
            </p:extLst>
          </p:nvPr>
        </p:nvGraphicFramePr>
        <p:xfrm>
          <a:off x="6023198" y="5013970"/>
          <a:ext cx="590465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87"/>
                <a:gridCol w="4260269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소프트웨어 설정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Ubuntu</a:t>
                      </a:r>
                      <a:r>
                        <a:rPr lang="en-US" altLang="ko-KR" baseline="0" dirty="0" smtClean="0"/>
                        <a:t> 14.04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라이브러리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9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CUDA</a:t>
                      </a:r>
                      <a:r>
                        <a:rPr lang="en-US" altLang="ko-KR" baseline="0" dirty="0" smtClean="0"/>
                        <a:t> 6.0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Caffe</a:t>
                      </a:r>
                      <a:r>
                        <a:rPr lang="en-US" altLang="ko-KR" dirty="0" smtClean="0"/>
                        <a:t>, DIGITS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sz="2300" dirty="0"/>
              <a:t>실험 환경</a:t>
            </a:r>
            <a:endParaRPr lang="en-US" altLang="ko-KR" sz="23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16" y="1197029"/>
            <a:ext cx="5937118" cy="133602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/>
              <a:t>YOKOGAWA WT-310E</a:t>
            </a:r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전력 소비량 측정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실제 연결 방식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56254800" descr="EMB000034f428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2637706"/>
            <a:ext cx="3124179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285148592" descr="EMB000034f428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7" r="6754" b="14417"/>
          <a:stretch>
            <a:fillRect/>
          </a:stretch>
        </p:blipFill>
        <p:spPr bwMode="auto">
          <a:xfrm>
            <a:off x="3934966" y="2637706"/>
            <a:ext cx="300773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47334" y="2533054"/>
            <a:ext cx="4680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보드의 교류 전원과 연결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측정 관련 라이브러리 제작</a:t>
            </a: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USB </a:t>
            </a:r>
            <a:r>
              <a:rPr lang="ko-KR" altLang="en-US" dirty="0" smtClean="0"/>
              <a:t>단자를 사용한 시리얼 통신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/>
              <a:t>0.001</a:t>
            </a:r>
            <a:r>
              <a:rPr lang="ko-KR" altLang="en-US" dirty="0" smtClean="0"/>
              <a:t>초 주기로 정밀 측정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3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sz="2300" dirty="0"/>
              <a:t>성능 측정 방법</a:t>
            </a:r>
            <a:endParaRPr lang="en-US" altLang="ko-KR" sz="23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42" y="1197029"/>
            <a:ext cx="5937118" cy="4413791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smtClean="0"/>
              <a:t>사용 모델</a:t>
            </a: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AlexNet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VGGNet</a:t>
            </a:r>
            <a:r>
              <a:rPr lang="en-US" altLang="ko-KR" dirty="0" smtClean="0"/>
              <a:t>(VGG-16), </a:t>
            </a:r>
            <a:r>
              <a:rPr lang="en-US" altLang="ko-KR" dirty="0" err="1" smtClean="0"/>
              <a:t>GoogLeNet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DIGITS</a:t>
            </a:r>
            <a:r>
              <a:rPr lang="ko-KR" altLang="en-US" dirty="0" smtClean="0"/>
              <a:t>을 사용하여 고성능 서버에서 학습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학습이 완료된 모델을 </a:t>
            </a:r>
            <a:r>
              <a:rPr lang="en-US" altLang="ko-KR" dirty="0" smtClean="0"/>
              <a:t>NVIDIA Jetson TK1 </a:t>
            </a:r>
            <a:r>
              <a:rPr lang="ko-KR" altLang="en-US" dirty="0" smtClean="0"/>
              <a:t>보드에서 사용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15235"/>
              </p:ext>
            </p:extLst>
          </p:nvPr>
        </p:nvGraphicFramePr>
        <p:xfrm>
          <a:off x="694606" y="2658330"/>
          <a:ext cx="5256584" cy="19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92"/>
                <a:gridCol w="2628292"/>
              </a:tblGrid>
              <a:tr h="3818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 생성을 위한 </a:t>
                      </a:r>
                      <a:r>
                        <a:rPr lang="ko-KR" altLang="en-US" dirty="0" err="1" smtClean="0"/>
                        <a:t>딥러닝</a:t>
                      </a:r>
                      <a:r>
                        <a:rPr lang="ko-KR" altLang="en-US" dirty="0" smtClean="0"/>
                        <a:t> 학습 이미지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8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이미지 출처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Imagenet</a:t>
                      </a:r>
                      <a:endParaRPr lang="ko-KR" altLang="en-US" sz="1600" dirty="0"/>
                    </a:p>
                  </a:txBody>
                  <a:tcPr/>
                </a:tc>
              </a:tr>
              <a:tr h="38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학습 이미지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90026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/>
                </a:tc>
              </a:tr>
              <a:tr h="38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검증 이미지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3550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/>
                </a:tc>
              </a:tr>
              <a:tr h="381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이미지 크기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224X224pixel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55660" y="1197029"/>
            <a:ext cx="5937118" cy="5244787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smtClean="0"/>
              <a:t>측정 대상</a:t>
            </a: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기</a:t>
            </a:r>
            <a:r>
              <a:rPr lang="ko-KR" altLang="en-US" sz="1800" dirty="0" smtClean="0"/>
              <a:t>존 </a:t>
            </a:r>
            <a:r>
              <a:rPr lang="en-US" altLang="ko-KR" sz="1800" dirty="0" err="1" smtClean="0"/>
              <a:t>Caffe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프레임워크의 메모리 접근 생성 방식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MallocHost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zero-copy </a:t>
            </a:r>
            <a:r>
              <a:rPr lang="ko-KR" altLang="en-US" sz="1800" dirty="0" smtClean="0"/>
              <a:t>기법을 적용한 방식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HostAlloc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성능 측정</a:t>
            </a:r>
            <a:endParaRPr lang="en-US" altLang="ko-KR" sz="1800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sz="1800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정확성을 높이기 위해 </a:t>
            </a:r>
            <a:r>
              <a:rPr lang="en-US" altLang="ko-KR" sz="1800" dirty="0" smtClean="0"/>
              <a:t>1000</a:t>
            </a:r>
            <a:r>
              <a:rPr lang="ko-KR" altLang="en-US" sz="1800" dirty="0" smtClean="0"/>
              <a:t>회 실험한 평균치 측정</a:t>
            </a:r>
            <a:endParaRPr lang="en-US" altLang="ko-KR" sz="18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28734"/>
              </p:ext>
            </p:extLst>
          </p:nvPr>
        </p:nvGraphicFramePr>
        <p:xfrm>
          <a:off x="6959302" y="2709714"/>
          <a:ext cx="4968552" cy="288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312368"/>
              </a:tblGrid>
              <a:tr h="4140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측정 대상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Time(s)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딥러닝</a:t>
                      </a:r>
                      <a:r>
                        <a:rPr lang="ko-KR" altLang="en-US" sz="1600" dirty="0" smtClean="0"/>
                        <a:t> 모델을 불러온 시점부터 한 장의 이미지를 판별하는데 걸린 시간</a:t>
                      </a:r>
                      <a:endParaRPr lang="ko-KR" altLang="en-US" sz="1600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Energy(</a:t>
                      </a:r>
                      <a:r>
                        <a:rPr lang="en-US" altLang="ko-KR" sz="1600" dirty="0" err="1" smtClean="0"/>
                        <a:t>mWh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3903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딥러닝</a:t>
                      </a:r>
                      <a:r>
                        <a:rPr lang="ko-KR" altLang="en-US" sz="1600" dirty="0" smtClean="0"/>
                        <a:t> 모델을 불러온 시점부터 한 장의 이미지를 판별하는데 소비된 전력량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Memory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usage(MB)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딥러닝</a:t>
                      </a:r>
                      <a:r>
                        <a:rPr lang="ko-KR" altLang="en-US" sz="1600" dirty="0" smtClean="0"/>
                        <a:t> 어플리케이션 동작 시 어플리케이션이 사용하는 최대 메모리 사용량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3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dirty="0"/>
              <a:t>실험 </a:t>
            </a:r>
            <a:r>
              <a:rPr lang="ko-KR" altLang="en-US" dirty="0" smtClean="0"/>
              <a:t>결과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16" y="1197029"/>
            <a:ext cx="5937118" cy="41269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/>
              <a:t>CPU vs GPU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78368"/>
              </p:ext>
            </p:extLst>
          </p:nvPr>
        </p:nvGraphicFramePr>
        <p:xfrm>
          <a:off x="334566" y="5229994"/>
          <a:ext cx="4608512" cy="1424816"/>
        </p:xfrm>
        <a:graphic>
          <a:graphicData uri="http://schemas.openxmlformats.org/drawingml/2006/table">
            <a:tbl>
              <a:tblPr/>
              <a:tblGrid>
                <a:gridCol w="1347453"/>
                <a:gridCol w="1660725"/>
                <a:gridCol w="1600334"/>
              </a:tblGrid>
              <a:tr h="4291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CPU(Single Core)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GPU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time(s)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energy(mWh)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memory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usage(MB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054459"/>
              </p:ext>
            </p:extLst>
          </p:nvPr>
        </p:nvGraphicFramePr>
        <p:xfrm>
          <a:off x="6383238" y="1630542"/>
          <a:ext cx="4572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469432"/>
              </p:ext>
            </p:extLst>
          </p:nvPr>
        </p:nvGraphicFramePr>
        <p:xfrm>
          <a:off x="309943" y="1609724"/>
          <a:ext cx="478574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3118" y="515798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기존 방식을 사용한 단일 코어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GPGPU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사용한 실행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13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703" y="1466017"/>
            <a:ext cx="5776495" cy="5060121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2300" dirty="0"/>
              <a:t>연구 배경</a:t>
            </a:r>
            <a:endParaRPr lang="en-US" altLang="ko-KR" sz="2300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sz="2300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2300" dirty="0" err="1"/>
              <a:t>딥러닝</a:t>
            </a:r>
            <a:r>
              <a:rPr lang="ko-KR" altLang="en-US" sz="2300" dirty="0"/>
              <a:t> </a:t>
            </a:r>
            <a:r>
              <a:rPr lang="ko-KR" altLang="en-US" sz="2300" dirty="0" smtClean="0"/>
              <a:t>개요</a:t>
            </a:r>
            <a:endParaRPr lang="en-US" altLang="ko-KR" sz="2300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sz="2300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sz="2300" dirty="0" err="1" smtClean="0"/>
              <a:t>Caffe</a:t>
            </a:r>
            <a:r>
              <a:rPr lang="ko-KR" altLang="en-US" sz="2300" dirty="0" smtClean="0"/>
              <a:t> </a:t>
            </a:r>
            <a:r>
              <a:rPr lang="ko-KR" altLang="en-US" sz="2300" dirty="0"/>
              <a:t>프레임워크 </a:t>
            </a:r>
            <a:r>
              <a:rPr lang="ko-KR" altLang="en-US" sz="2300" dirty="0" smtClean="0"/>
              <a:t>개</a:t>
            </a:r>
            <a:r>
              <a:rPr lang="ko-KR" altLang="en-US" sz="2300" dirty="0"/>
              <a:t>요</a:t>
            </a:r>
            <a:endParaRPr lang="en-US" altLang="ko-KR" sz="2300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sz="2300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2300" dirty="0" err="1"/>
              <a:t>임베디드</a:t>
            </a:r>
            <a:r>
              <a:rPr lang="ko-KR" altLang="en-US" sz="2300" dirty="0"/>
              <a:t> 환경에서 기존 </a:t>
            </a:r>
            <a:r>
              <a:rPr lang="en-US" altLang="ko-KR" sz="2300" dirty="0" err="1"/>
              <a:t>Caffe</a:t>
            </a:r>
            <a:r>
              <a:rPr lang="en-US" altLang="ko-KR" sz="2300" dirty="0"/>
              <a:t> </a:t>
            </a:r>
            <a:r>
              <a:rPr lang="ko-KR" altLang="en-US" sz="2300" dirty="0" smtClean="0"/>
              <a:t>프레임워크 사용시 </a:t>
            </a:r>
            <a:r>
              <a:rPr lang="ko-KR" altLang="en-US" sz="2300" dirty="0"/>
              <a:t>문제점</a:t>
            </a:r>
            <a:endParaRPr lang="en-US" altLang="ko-KR" sz="2300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sz="2300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2300" dirty="0" err="1"/>
              <a:t>임베디드</a:t>
            </a:r>
            <a:r>
              <a:rPr lang="ko-KR" altLang="en-US" sz="2300" dirty="0"/>
              <a:t> 환경에 적합한 </a:t>
            </a:r>
            <a:r>
              <a:rPr lang="en-US" altLang="ko-KR" sz="2300" dirty="0" err="1"/>
              <a:t>Caffe</a:t>
            </a:r>
            <a:r>
              <a:rPr lang="en-US" altLang="ko-KR" sz="2300" dirty="0"/>
              <a:t> </a:t>
            </a:r>
            <a:r>
              <a:rPr lang="ko-KR" altLang="en-US" sz="2300" dirty="0"/>
              <a:t>프레임워크의 메모리 접근 방식 개선 </a:t>
            </a:r>
            <a:r>
              <a:rPr lang="ko-KR" altLang="en-US" sz="2300" dirty="0" smtClean="0"/>
              <a:t>방법</a:t>
            </a:r>
            <a:endParaRPr lang="en-US" altLang="ko-KR" sz="2300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sz="2300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sz="2300" dirty="0" smtClean="0"/>
              <a:t>네트워크 종류 및 특징</a:t>
            </a:r>
            <a:endParaRPr lang="en-US" altLang="ko-KR" sz="2300" dirty="0"/>
          </a:p>
          <a:p>
            <a:pPr marL="324698" indent="-324698">
              <a:buFont typeface="Wingdings" panose="05000000000000000000" pitchFamily="2" charset="2"/>
              <a:buChar char="l"/>
            </a:pPr>
            <a:endParaRPr lang="en-US" altLang="ko-KR" sz="2300" dirty="0"/>
          </a:p>
        </p:txBody>
      </p:sp>
      <p:sp>
        <p:nvSpPr>
          <p:cNvPr id="5" name="직사각형 4"/>
          <p:cNvSpPr/>
          <p:nvPr/>
        </p:nvSpPr>
        <p:spPr>
          <a:xfrm>
            <a:off x="6843141" y="1438538"/>
            <a:ext cx="50127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/>
              <a:t>실험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smtClean="0"/>
              <a:t>실험 방법</a:t>
            </a: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/>
              <a:t>실험 </a:t>
            </a:r>
            <a:r>
              <a:rPr lang="ko-KR" altLang="en-US" dirty="0" smtClean="0"/>
              <a:t>결과</a:t>
            </a: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/>
              <a:t>결론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9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dirty="0"/>
              <a:t>실험 </a:t>
            </a:r>
            <a:r>
              <a:rPr lang="ko-KR" altLang="en-US" dirty="0" smtClean="0"/>
              <a:t>결과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16" y="1197029"/>
            <a:ext cx="5937118" cy="41269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AlexNet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76016"/>
              </p:ext>
            </p:extLst>
          </p:nvPr>
        </p:nvGraphicFramePr>
        <p:xfrm>
          <a:off x="838622" y="4725938"/>
          <a:ext cx="4457030" cy="1667471"/>
        </p:xfrm>
        <a:graphic>
          <a:graphicData uri="http://schemas.openxmlformats.org/drawingml/2006/table">
            <a:tbl>
              <a:tblPr/>
              <a:tblGrid>
                <a:gridCol w="1306371"/>
                <a:gridCol w="1602774"/>
                <a:gridCol w="1547885"/>
              </a:tblGrid>
              <a:tr h="32624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AlexNet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8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HostAlloc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MallocHost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time(s)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energy(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mWh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3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memory 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usage(MB)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95942"/>
              </p:ext>
            </p:extLst>
          </p:nvPr>
        </p:nvGraphicFramePr>
        <p:xfrm>
          <a:off x="982638" y="1701602"/>
          <a:ext cx="4248472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353527"/>
              </p:ext>
            </p:extLst>
          </p:nvPr>
        </p:nvGraphicFramePr>
        <p:xfrm>
          <a:off x="6599262" y="1485578"/>
          <a:ext cx="4752528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5206" y="4626635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초기 예상대로 처리 시간과 전력 소비량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메모리 사용량에서 </a:t>
            </a:r>
            <a:r>
              <a:rPr lang="en-US" altLang="ko-KR" sz="1600" dirty="0" smtClean="0"/>
              <a:t>zero-copy </a:t>
            </a:r>
            <a:r>
              <a:rPr lang="ko-KR" altLang="en-US" sz="1600" dirty="0" smtClean="0"/>
              <a:t>기법 적용 후에 개선 된 것을 확인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전력 소비량의 개선이 큰 이유는 기존 방식에서 메모리 복제에 따른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자원을 많이 소비하기 때문이다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22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dirty="0"/>
              <a:t>실험 </a:t>
            </a:r>
            <a:r>
              <a:rPr lang="ko-KR" altLang="en-US" dirty="0" smtClean="0"/>
              <a:t>결과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16" y="1197029"/>
            <a:ext cx="5937118" cy="41269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/>
              <a:t>VGG16</a:t>
            </a: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895684"/>
              </p:ext>
            </p:extLst>
          </p:nvPr>
        </p:nvGraphicFramePr>
        <p:xfrm>
          <a:off x="478582" y="1635168"/>
          <a:ext cx="4392488" cy="3090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622640"/>
              </p:ext>
            </p:extLst>
          </p:nvPr>
        </p:nvGraphicFramePr>
        <p:xfrm>
          <a:off x="5951190" y="1485578"/>
          <a:ext cx="5148064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71801"/>
              </p:ext>
            </p:extLst>
          </p:nvPr>
        </p:nvGraphicFramePr>
        <p:xfrm>
          <a:off x="478582" y="4869954"/>
          <a:ext cx="4392488" cy="1769165"/>
        </p:xfrm>
        <a:graphic>
          <a:graphicData uri="http://schemas.openxmlformats.org/drawingml/2006/table">
            <a:tbl>
              <a:tblPr/>
              <a:tblGrid>
                <a:gridCol w="1287453"/>
                <a:gridCol w="1579565"/>
                <a:gridCol w="1525470"/>
              </a:tblGrid>
              <a:tr h="27481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VGGNet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53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HostAlloc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MallocHost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time(s)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energy(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mWh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memory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usage(MB)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75126" y="4862403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VGGNet</a:t>
            </a:r>
            <a:r>
              <a:rPr lang="ko-KR" altLang="en-US" sz="1600" dirty="0" smtClean="0"/>
              <a:t>의 경우 기존 방식을 사용하여 어플리케이션을 동작시키면 시스템의 메모리 부족으로 동작하지 않는다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기존 방식의 </a:t>
            </a:r>
            <a:r>
              <a:rPr lang="en-US" altLang="ko-KR" sz="1600" dirty="0" smtClean="0"/>
              <a:t>Memory usage</a:t>
            </a:r>
            <a:r>
              <a:rPr lang="ko-KR" altLang="en-US" sz="1600" dirty="0" smtClean="0"/>
              <a:t>는 서버 환경에서 측정하였다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01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dirty="0"/>
              <a:t>실험 </a:t>
            </a:r>
            <a:r>
              <a:rPr lang="ko-KR" altLang="en-US" dirty="0" smtClean="0"/>
              <a:t>결과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16" y="1197029"/>
            <a:ext cx="5937118" cy="41269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GoogLeNet</a:t>
            </a:r>
            <a:endParaRPr lang="en-US" altLang="ko-KR" dirty="0" smtClean="0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139438"/>
              </p:ext>
            </p:extLst>
          </p:nvPr>
        </p:nvGraphicFramePr>
        <p:xfrm>
          <a:off x="6272434" y="1773610"/>
          <a:ext cx="49708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022000"/>
              </p:ext>
            </p:extLst>
          </p:nvPr>
        </p:nvGraphicFramePr>
        <p:xfrm>
          <a:off x="910630" y="1845618"/>
          <a:ext cx="4608512" cy="295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42302"/>
              </p:ext>
            </p:extLst>
          </p:nvPr>
        </p:nvGraphicFramePr>
        <p:xfrm>
          <a:off x="622598" y="4797946"/>
          <a:ext cx="4555949" cy="1708992"/>
        </p:xfrm>
        <a:graphic>
          <a:graphicData uri="http://schemas.openxmlformats.org/drawingml/2006/table">
            <a:tbl>
              <a:tblPr/>
              <a:tblGrid>
                <a:gridCol w="1335364"/>
                <a:gridCol w="1638346"/>
                <a:gridCol w="1582239"/>
              </a:tblGrid>
              <a:tr h="24046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GoogLeNet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46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HostAlloc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MallocHost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time(s)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energy(mWh)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0.5818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memory</a:t>
                      </a: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usage(MB)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67214" y="4653930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GoogLeNet</a:t>
            </a:r>
            <a:r>
              <a:rPr lang="ko-KR" altLang="en-US" sz="1600" dirty="0" smtClean="0"/>
              <a:t>은 전체 사용 </a:t>
            </a:r>
            <a:r>
              <a:rPr lang="ko-KR" altLang="en-US" sz="1600" dirty="0" err="1" smtClean="0"/>
              <a:t>파라미터의</a:t>
            </a:r>
            <a:r>
              <a:rPr lang="ko-KR" altLang="en-US" sz="1600" dirty="0" smtClean="0"/>
              <a:t> 수가  </a:t>
            </a:r>
            <a:r>
              <a:rPr lang="en-US" altLang="ko-KR" sz="1600" dirty="0" err="1" smtClean="0"/>
              <a:t>AlexNet</a:t>
            </a:r>
            <a:r>
              <a:rPr lang="ko-KR" altLang="en-US" sz="1600" dirty="0" smtClean="0"/>
              <a:t>과 비교하면 </a:t>
            </a:r>
            <a:r>
              <a:rPr lang="en-US" altLang="ko-KR" sz="1600" dirty="0" smtClean="0"/>
              <a:t>1/12</a:t>
            </a:r>
            <a:r>
              <a:rPr lang="ko-KR" altLang="en-US" sz="1600" dirty="0" smtClean="0"/>
              <a:t>로 작다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네트워크 구조상 </a:t>
            </a:r>
            <a:r>
              <a:rPr lang="en-US" altLang="ko-KR" sz="1600" dirty="0" smtClean="0"/>
              <a:t>fully-connected layer</a:t>
            </a:r>
            <a:r>
              <a:rPr lang="ko-KR" altLang="en-US" sz="1600" dirty="0" smtClean="0"/>
              <a:t>를 사용하지 않는다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메모리 사용량이 줄어들지는 않지만 메모리 복제에 </a:t>
            </a:r>
            <a:r>
              <a:rPr lang="en-US" altLang="ko-KR" sz="1600" dirty="0" smtClean="0"/>
              <a:t>CPU </a:t>
            </a:r>
            <a:r>
              <a:rPr lang="ko-KR" altLang="en-US" sz="1600" dirty="0" smtClean="0"/>
              <a:t>자원을 소비하지 않으므로 다른 부분에서는 개선되는 것을 확인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36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dirty="0" smtClean="0"/>
              <a:t>결론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316" y="1197029"/>
            <a:ext cx="5937118" cy="41269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smtClean="0"/>
              <a:t>전체 실험 결과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15383"/>
              </p:ext>
            </p:extLst>
          </p:nvPr>
        </p:nvGraphicFramePr>
        <p:xfrm>
          <a:off x="1198662" y="1701602"/>
          <a:ext cx="9505055" cy="233528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68857"/>
                <a:gridCol w="904022"/>
                <a:gridCol w="1039489"/>
                <a:gridCol w="768555"/>
                <a:gridCol w="904022"/>
                <a:gridCol w="991719"/>
                <a:gridCol w="816325"/>
                <a:gridCol w="904022"/>
                <a:gridCol w="1015957"/>
                <a:gridCol w="792087"/>
              </a:tblGrid>
              <a:tr h="3257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 smtClean="0">
                          <a:effectLst/>
                        </a:rPr>
                        <a:t>AlexNet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 smtClean="0">
                          <a:effectLst/>
                        </a:rPr>
                        <a:t>VGGNet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 smtClean="0">
                          <a:effectLst/>
                        </a:rPr>
                        <a:t>GoogLeNet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89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HostAlloc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MallocHost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비율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HostAlloc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MallocHost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비율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HostAlloc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MallocHost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비율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time(s)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0.36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33.3%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1.24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0.4194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0.46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9.68%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energy(</a:t>
                      </a:r>
                      <a:r>
                        <a:rPr lang="en-US" sz="1400" b="1" u="none" strike="noStrike" dirty="0" err="1">
                          <a:effectLst/>
                        </a:rPr>
                        <a:t>mWh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0.18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0.36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100%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2.11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0.3717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0.5818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56.5%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memory </a:t>
                      </a:r>
                      <a:br>
                        <a:rPr lang="en-US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usage(MB)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346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367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6%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1185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1864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57.2%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26654" y="4293890"/>
            <a:ext cx="95770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Zero-copy </a:t>
            </a:r>
            <a:r>
              <a:rPr lang="ko-KR" altLang="en-US" sz="1600" dirty="0" smtClean="0"/>
              <a:t>기법 적용 후 전체적인 성능의 향상 확인</a:t>
            </a:r>
            <a:endParaRPr lang="en-US" altLang="ko-KR" sz="1600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소비 전력량은 메모리 복제로 인한 </a:t>
            </a:r>
            <a:r>
              <a:rPr lang="en-US" altLang="ko-KR" sz="1600" dirty="0" smtClean="0"/>
              <a:t>CPU</a:t>
            </a:r>
            <a:r>
              <a:rPr lang="ko-KR" altLang="en-US" sz="1600" dirty="0" smtClean="0"/>
              <a:t>의 사용이 줄어들기 때문에 동작하는 코어의 수가 줄어들어 큰 폭의 성능 향상을 보였다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sz="1600" dirty="0" err="1" smtClean="0"/>
              <a:t>VGGNet</a:t>
            </a:r>
            <a:r>
              <a:rPr lang="ko-KR" altLang="en-US" sz="1600" dirty="0" smtClean="0"/>
              <a:t>은 개선 이전 하드웨어 사양의 한계로 실행이 불가능 했으나 </a:t>
            </a:r>
            <a:r>
              <a:rPr lang="en-US" altLang="ko-KR" sz="1600" dirty="0" smtClean="0"/>
              <a:t>zero-copy </a:t>
            </a:r>
            <a:r>
              <a:rPr lang="ko-KR" altLang="en-US" sz="1600" dirty="0" smtClean="0"/>
              <a:t>기법 적용 후 메모리 사용량이 줄어들어 실행이 가능해졌다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600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062758" y="2277666"/>
            <a:ext cx="8255000" cy="539750"/>
          </a:xfrm>
        </p:spPr>
        <p:txBody>
          <a:bodyPr>
            <a:noAutofit/>
          </a:bodyPr>
          <a:lstStyle/>
          <a:p>
            <a:pPr marL="324698" indent="-324698"/>
            <a:r>
              <a:rPr lang="ko-KR" altLang="en-US" sz="8800" dirty="0"/>
              <a:t>감사합니다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8299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871288" y="404758"/>
            <a:ext cx="8255842" cy="540186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317" y="1269054"/>
            <a:ext cx="4702874" cy="5029344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환경에서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수요 증가</a:t>
            </a: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자율 주행차량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인식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의료기기 등 다양한 분야에서 활용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32"/>
          <a:stretch/>
        </p:blipFill>
        <p:spPr bwMode="auto">
          <a:xfrm>
            <a:off x="838622" y="1845618"/>
            <a:ext cx="4199568" cy="183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3"/>
          <a:stretch/>
        </p:blipFill>
        <p:spPr bwMode="auto">
          <a:xfrm>
            <a:off x="859189" y="3640099"/>
            <a:ext cx="2970986" cy="183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44860" y="1269054"/>
            <a:ext cx="5638978" cy="5644897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딥러닝</a:t>
            </a:r>
            <a:r>
              <a:rPr lang="ko-KR" altLang="en-US" dirty="0" smtClean="0"/>
              <a:t> 목적의 고성능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보드 등장</a:t>
            </a: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연산량이</a:t>
            </a:r>
            <a:r>
              <a:rPr lang="ko-KR" altLang="en-US" dirty="0" smtClean="0"/>
              <a:t> 많고 수많은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사용하는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특성상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환경에서 성능을 기대하기 어려움</a:t>
            </a: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6000</a:t>
            </a:r>
            <a:r>
              <a:rPr lang="ko-KR" altLang="en-US" dirty="0" smtClean="0"/>
              <a:t>만개 이상의 </a:t>
            </a:r>
            <a:r>
              <a:rPr lang="ko-KR" altLang="en-US" dirty="0" err="1" smtClean="0"/>
              <a:t>파라미터</a:t>
            </a:r>
            <a:endParaRPr lang="en-US" altLang="ko-KR" dirty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다수의 </a:t>
            </a:r>
            <a:r>
              <a:rPr lang="en-US" altLang="ko-KR" dirty="0" smtClean="0"/>
              <a:t>Convolution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14" name="AutoShape 4" descr="jetson tk1에 대한 이미지 검색결과"/>
          <p:cNvSpPr>
            <a:spLocks noChangeAspect="1" noChangeArrowheads="1"/>
          </p:cNvSpPr>
          <p:nvPr/>
        </p:nvSpPr>
        <p:spPr bwMode="auto">
          <a:xfrm>
            <a:off x="1682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38" name="Picture 6" descr="jetson tk1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30" y="2133512"/>
            <a:ext cx="2694007" cy="153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8" descr="jetson tx1에 대한 이미지 검색결과"/>
          <p:cNvSpPr>
            <a:spLocks noChangeAspect="1" noChangeArrowheads="1"/>
          </p:cNvSpPr>
          <p:nvPr/>
        </p:nvSpPr>
        <p:spPr bwMode="auto">
          <a:xfrm>
            <a:off x="3206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0" descr="jetson tx1에 대한 이미지 검색결과"/>
          <p:cNvSpPr>
            <a:spLocks noChangeAspect="1" noChangeArrowheads="1"/>
          </p:cNvSpPr>
          <p:nvPr/>
        </p:nvSpPr>
        <p:spPr bwMode="auto">
          <a:xfrm>
            <a:off x="473075" y="1682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AutoShape 12" descr="jetson tx1에 대한 이미지 검색결과"/>
          <p:cNvSpPr>
            <a:spLocks noChangeAspect="1" noChangeArrowheads="1"/>
          </p:cNvSpPr>
          <p:nvPr/>
        </p:nvSpPr>
        <p:spPr bwMode="auto">
          <a:xfrm>
            <a:off x="625475" y="3206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46" name="Picture 14" descr="jetson tx1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34" y="1881220"/>
            <a:ext cx="2981847" cy="20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671270" y="393385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NVIDIA Jetson TK1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TX1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6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9" y="1845251"/>
            <a:ext cx="5479756" cy="194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6703" y="1187735"/>
            <a:ext cx="6025731" cy="41269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smtClean="0"/>
              <a:t>인공신경망</a:t>
            </a:r>
            <a:r>
              <a:rPr lang="en-US" altLang="ko-KR" dirty="0" smtClean="0"/>
              <a:t>(ANN, Artificial Neural Network)</a:t>
            </a:r>
            <a:endParaRPr lang="ko-KR" altLang="en-US" dirty="0"/>
          </a:p>
        </p:txBody>
      </p:sp>
      <p:sp>
        <p:nvSpPr>
          <p:cNvPr id="80" name="오른쪽 화살표 79"/>
          <p:cNvSpPr/>
          <p:nvPr/>
        </p:nvSpPr>
        <p:spPr>
          <a:xfrm>
            <a:off x="5297683" y="2315473"/>
            <a:ext cx="1329205" cy="71612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3" tIns="51952" rIns="103903" bIns="51952" spcCol="0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E:\Naks\Doc\졸업논문연구\새 폴더\A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13" y="1485128"/>
            <a:ext cx="4793716" cy="19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894" y="3357769"/>
            <a:ext cx="3633161" cy="71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423930" y="3933966"/>
            <a:ext cx="11165326" cy="2567131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인공신명망은 뉴런의 구조를 모방하여 만들어졌다</a:t>
            </a:r>
            <a:r>
              <a:rPr lang="en-US" altLang="ko-KR" dirty="0" smtClean="0"/>
              <a:t>.</a:t>
            </a:r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수상돌기</a:t>
            </a:r>
            <a:r>
              <a:rPr lang="en-US" altLang="ko-KR" dirty="0" smtClean="0"/>
              <a:t>(Dendrite)</a:t>
            </a:r>
            <a:r>
              <a:rPr lang="ko-KR" altLang="en-US" dirty="0" smtClean="0"/>
              <a:t>에 해당하는 입력과 </a:t>
            </a:r>
            <a:r>
              <a:rPr lang="en-US" altLang="ko-KR" dirty="0" smtClean="0"/>
              <a:t>Synapse</a:t>
            </a:r>
            <a:r>
              <a:rPr lang="ko-KR" altLang="en-US" dirty="0" smtClean="0"/>
              <a:t>에 해당하는 가중치</a:t>
            </a:r>
            <a:r>
              <a:rPr lang="en-US" altLang="ko-KR" dirty="0" smtClean="0"/>
              <a:t>(w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w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, …., 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곱한 값을 </a:t>
            </a:r>
            <a:r>
              <a:rPr lang="en-US" altLang="ko-KR" dirty="0" smtClean="0"/>
              <a:t>Neuron</a:t>
            </a:r>
            <a:r>
              <a:rPr lang="ko-KR" altLang="en-US" dirty="0" smtClean="0"/>
              <a:t>에 전달하면 </a:t>
            </a:r>
            <a:r>
              <a:rPr lang="en-US" altLang="ko-KR" dirty="0" smtClean="0"/>
              <a:t>Neuron</a:t>
            </a:r>
            <a:r>
              <a:rPr lang="ko-KR" altLang="en-US" dirty="0" smtClean="0"/>
              <a:t>의 활성 함수에 따라서 출력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결정된다</a:t>
            </a:r>
            <a:r>
              <a:rPr lang="en-US" altLang="ko-KR" dirty="0" smtClean="0"/>
              <a:t>.</a:t>
            </a:r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Neuron</a:t>
            </a:r>
            <a:r>
              <a:rPr lang="ko-KR" altLang="en-US" dirty="0" smtClean="0"/>
              <a:t>을 순차적으로 구성한 것을 인공신경망이라고 하며 인공신경망의 학습은 </a:t>
            </a:r>
            <a:r>
              <a:rPr lang="en-US" altLang="ko-KR" dirty="0" smtClean="0"/>
              <a:t>Back-propagation</a:t>
            </a:r>
            <a:r>
              <a:rPr lang="ko-KR" altLang="en-US" dirty="0" smtClean="0"/>
              <a:t>을 통해서 가중치를 조절하는 과정이다</a:t>
            </a:r>
            <a:r>
              <a:rPr lang="en-US" altLang="ko-KR" dirty="0" smtClean="0"/>
              <a:t>.</a:t>
            </a:r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6703" y="1187735"/>
            <a:ext cx="6025731" cy="3182684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smtClean="0"/>
              <a:t>CNN(Convolutional Neural Network)</a:t>
            </a:r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처리 과정</a:t>
            </a: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8542" y="2351676"/>
            <a:ext cx="6048672" cy="1008112"/>
            <a:chOff x="838622" y="2997746"/>
            <a:chExt cx="6912768" cy="1008112"/>
          </a:xfrm>
        </p:grpSpPr>
        <p:sp>
          <p:nvSpPr>
            <p:cNvPr id="6" name="직사각형 5"/>
            <p:cNvSpPr/>
            <p:nvPr/>
          </p:nvSpPr>
          <p:spPr>
            <a:xfrm>
              <a:off x="1774726" y="2997746"/>
              <a:ext cx="5040560" cy="1008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46734" y="3141762"/>
              <a:ext cx="1224136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Feature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extraction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58902" y="3141762"/>
              <a:ext cx="1872208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Shift and distortion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invariance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47135" y="3141762"/>
              <a:ext cx="1296144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Classification</a:t>
              </a: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838622" y="3501802"/>
              <a:ext cx="936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6815286" y="3501802"/>
              <a:ext cx="9361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10630" y="3163248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Input</a:t>
              </a:r>
              <a:endParaRPr lang="ko-KR" altLang="en-US" sz="1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15286" y="3163248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Output</a:t>
              </a:r>
              <a:endParaRPr lang="ko-KR" altLang="en-US" sz="1400" b="1" dirty="0"/>
            </a:p>
          </p:txBody>
        </p:sp>
      </p:grpSp>
      <p:pic>
        <p:nvPicPr>
          <p:cNvPr id="4098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7" y="4293890"/>
            <a:ext cx="546104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>
            <a:stCxn id="9" idx="3"/>
          </p:cNvCxnSpPr>
          <p:nvPr/>
        </p:nvCxnSpPr>
        <p:spPr>
          <a:xfrm>
            <a:off x="2071759" y="2855732"/>
            <a:ext cx="2520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3"/>
          </p:cNvCxnSpPr>
          <p:nvPr/>
        </p:nvCxnSpPr>
        <p:spPr>
          <a:xfrm>
            <a:off x="3961969" y="2855732"/>
            <a:ext cx="1890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92" y="2277666"/>
            <a:ext cx="4469629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31310" y="1557586"/>
            <a:ext cx="48965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Overfitting </a:t>
            </a:r>
            <a:r>
              <a:rPr lang="ko-KR" altLang="en-US" dirty="0" smtClean="0"/>
              <a:t>문제 와 학습 시간 단축을 위한 전처리 과정</a:t>
            </a: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기존 방식을 사용하면 너무 많은 </a:t>
            </a:r>
            <a:r>
              <a:rPr lang="en-US" altLang="ko-KR" dirty="0" smtClean="0"/>
              <a:t>weight parameter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Convolution, Pooling layer</a:t>
            </a:r>
            <a:r>
              <a:rPr lang="ko-KR" altLang="en-US" dirty="0" smtClean="0"/>
              <a:t>의 중첩으로 미리 특성을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9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 descr="https://developer.nvidia.com/sites/default/files/akamai/cuda/images/deeplearning/to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3085962"/>
            <a:ext cx="1512168" cy="102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developer.nvidia.com/sites/default/files/akamai/cuda/images/deeplearning/thea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734" y="2637706"/>
            <a:ext cx="1709936" cy="115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developer.nvidia.com/sites/default/files/akamai/cuda/images/deeplearning/tensor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590" y="2048534"/>
            <a:ext cx="1316521" cy="88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s://developer.nvidia.com/sites/default/files/akamai/cuda/images/deeplearning/caff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494" y="1845618"/>
            <a:ext cx="1423199" cy="9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Caffe</a:t>
            </a:r>
            <a:r>
              <a:rPr lang="en-US" altLang="ko-KR" dirty="0" smtClean="0"/>
              <a:t> </a:t>
            </a:r>
            <a:r>
              <a:rPr lang="ko-KR" altLang="en-US" dirty="0"/>
              <a:t>프레임워크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34" y="1125005"/>
            <a:ext cx="5848504" cy="3613572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err="1"/>
              <a:t>Caffe</a:t>
            </a:r>
            <a:endParaRPr lang="en-US" altLang="ko-KR" dirty="0"/>
          </a:p>
          <a:p>
            <a:pPr marL="909154" lvl="1" indent="-389637">
              <a:lnSpc>
                <a:spcPts val="2386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sz="1800" dirty="0"/>
              <a:t>Berkeley </a:t>
            </a:r>
            <a:r>
              <a:rPr lang="ko-KR" altLang="en-US" sz="1800" dirty="0"/>
              <a:t>개발한 </a:t>
            </a:r>
            <a:r>
              <a:rPr lang="en-US" altLang="ko-KR" sz="1800" dirty="0"/>
              <a:t>C++ </a:t>
            </a:r>
            <a:r>
              <a:rPr lang="ko-KR" altLang="en-US" sz="1800" dirty="0"/>
              <a:t>기반의 프레임워크</a:t>
            </a:r>
            <a:endParaRPr lang="en-US" altLang="ko-KR" sz="1800" dirty="0"/>
          </a:p>
          <a:p>
            <a:pPr marL="909154" lvl="1" indent="-389637">
              <a:lnSpc>
                <a:spcPts val="2386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sz="1800" dirty="0"/>
              <a:t>Python, </a:t>
            </a:r>
            <a:r>
              <a:rPr lang="en-US" altLang="ko-KR" sz="1800" dirty="0" err="1"/>
              <a:t>Matlab</a:t>
            </a:r>
            <a:r>
              <a:rPr lang="ko-KR" altLang="en-US" sz="1800" dirty="0"/>
              <a:t> 인터페이스 구현</a:t>
            </a:r>
            <a:endParaRPr lang="en-US" altLang="ko-KR" sz="1800" dirty="0"/>
          </a:p>
          <a:p>
            <a:pPr marL="909154" lvl="1" indent="-389637">
              <a:lnSpc>
                <a:spcPts val="2386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sz="1800" dirty="0"/>
              <a:t>NVIDIA CUDA </a:t>
            </a:r>
            <a:r>
              <a:rPr lang="ko-KR" altLang="en-US" sz="1800" dirty="0"/>
              <a:t>라이브러리를 사용</a:t>
            </a:r>
            <a:endParaRPr lang="en-US" altLang="ko-KR" sz="1800" dirty="0"/>
          </a:p>
          <a:p>
            <a:pPr marL="909154" lvl="1" indent="-389637">
              <a:lnSpc>
                <a:spcPts val="2386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800" dirty="0"/>
              <a:t>기능에 따라서 모듈화가 잘 되어 있다</a:t>
            </a:r>
            <a:r>
              <a:rPr lang="en-US" altLang="ko-KR" sz="1800" dirty="0"/>
              <a:t>.(Nets, Layers, Blobs </a:t>
            </a:r>
            <a:r>
              <a:rPr lang="ko-KR" altLang="en-US" sz="1800" dirty="0"/>
              <a:t>등</a:t>
            </a:r>
            <a:r>
              <a:rPr lang="en-US" altLang="ko-KR" sz="1800" dirty="0"/>
              <a:t>) </a:t>
            </a:r>
          </a:p>
          <a:p>
            <a:pPr marL="909154" lvl="1" indent="-389637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marL="909154" lvl="1" indent="-389637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marL="909154" lvl="1" indent="-389637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800" dirty="0"/>
              <a:t>주요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구조</a:t>
            </a:r>
            <a:endParaRPr lang="en-US" altLang="ko-KR" sz="1800" dirty="0" smtClean="0"/>
          </a:p>
          <a:p>
            <a:pPr marL="909154" lvl="1" indent="-389637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/>
            </a:pPr>
            <a:r>
              <a:rPr lang="en-US" altLang="ko-KR" sz="1800" dirty="0"/>
              <a:t>Blobs</a:t>
            </a:r>
            <a:br>
              <a:rPr lang="en-US" altLang="ko-KR" sz="1800" dirty="0"/>
            </a:br>
            <a:endParaRPr lang="en-US" altLang="ko-KR" sz="18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193827" y="4509914"/>
            <a:ext cx="5405435" cy="2275761"/>
            <a:chOff x="6177136" y="3136322"/>
            <a:chExt cx="4392488" cy="2275234"/>
          </a:xfrm>
        </p:grpSpPr>
        <p:grpSp>
          <p:nvGrpSpPr>
            <p:cNvPr id="21" name="그룹 20"/>
            <p:cNvGrpSpPr/>
            <p:nvPr/>
          </p:nvGrpSpPr>
          <p:grpSpPr>
            <a:xfrm>
              <a:off x="6177136" y="3136322"/>
              <a:ext cx="2016224" cy="2275234"/>
              <a:chOff x="6177136" y="3136322"/>
              <a:chExt cx="2016224" cy="2275234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6609184" y="4941168"/>
                <a:ext cx="1152128" cy="4703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data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6177136" y="4047970"/>
                <a:ext cx="2016224" cy="5040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Conv1 (convolution)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팔각형 13"/>
              <p:cNvSpPr/>
              <p:nvPr/>
            </p:nvSpPr>
            <p:spPr>
              <a:xfrm>
                <a:off x="6609184" y="3136322"/>
                <a:ext cx="1152128" cy="508702"/>
              </a:xfrm>
              <a:prstGeom prst="oct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conv1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7" idx="0"/>
                <a:endCxn id="8" idx="2"/>
              </p:cNvCxnSpPr>
              <p:nvPr/>
            </p:nvCxnSpPr>
            <p:spPr>
              <a:xfrm flipV="1">
                <a:off x="7185248" y="4552026"/>
                <a:ext cx="0" cy="3891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7185248" y="3658828"/>
                <a:ext cx="0" cy="3891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7905328" y="4991696"/>
              <a:ext cx="2232248" cy="40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Bottom Blob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24207" y="3206007"/>
              <a:ext cx="2232248" cy="40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Top Blob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37376" y="4115332"/>
              <a:ext cx="2232248" cy="40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Layer</a:t>
              </a:r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00160" y="4471622"/>
            <a:ext cx="6911868" cy="3182684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800" dirty="0"/>
              <a:t>실제 데이터를 </a:t>
            </a:r>
            <a:r>
              <a:rPr lang="en-US" altLang="ko-KR" sz="1800" dirty="0" err="1"/>
              <a:t>Caffe</a:t>
            </a:r>
            <a:r>
              <a:rPr lang="en-US" altLang="ko-KR" sz="1800" dirty="0"/>
              <a:t> </a:t>
            </a:r>
            <a:r>
              <a:rPr lang="ko-KR" altLang="en-US" sz="1800" dirty="0"/>
              <a:t>내에서 처리 할 수 있도록 지원</a:t>
            </a:r>
            <a:endParaRPr lang="en-US" altLang="ko-KR" sz="1800" dirty="0"/>
          </a:p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800" dirty="0"/>
              <a:t>CPU</a:t>
            </a:r>
            <a:r>
              <a:rPr lang="ko-KR" altLang="en-US" sz="1800" dirty="0"/>
              <a:t>와 </a:t>
            </a:r>
            <a:r>
              <a:rPr lang="en-US" altLang="ko-KR" sz="1800" dirty="0"/>
              <a:t>GPU </a:t>
            </a:r>
            <a:r>
              <a:rPr lang="ko-KR" altLang="en-US" sz="1800" dirty="0"/>
              <a:t>간의 동기화</a:t>
            </a:r>
            <a:endParaRPr lang="en-US" altLang="ko-KR" sz="1800" dirty="0"/>
          </a:p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800" dirty="0"/>
              <a:t>실제 메모리 객체의 생성과 전달은 </a:t>
            </a:r>
            <a:r>
              <a:rPr lang="en-US" altLang="ko-KR" sz="1800" dirty="0" err="1"/>
              <a:t>SyncedMemory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클래스에서 담당</a:t>
            </a:r>
          </a:p>
          <a:p>
            <a:pPr marL="1428670" lvl="2" indent="-389637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1428670" lvl="2" indent="-389637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599262" y="1677046"/>
            <a:ext cx="4752528" cy="25202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08683" y="1125005"/>
            <a:ext cx="299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6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Caffe</a:t>
            </a:r>
            <a:r>
              <a:rPr lang="en-US" altLang="ko-KR" dirty="0" smtClean="0"/>
              <a:t> </a:t>
            </a:r>
            <a:r>
              <a:rPr lang="ko-KR" altLang="en-US" dirty="0"/>
              <a:t>프레임워크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78" y="1125005"/>
            <a:ext cx="5848504" cy="3736682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ko-KR" dirty="0" err="1"/>
              <a:t>Caffe</a:t>
            </a:r>
            <a:endParaRPr lang="en-US" altLang="ko-KR" dirty="0"/>
          </a:p>
          <a:p>
            <a:pPr marL="909154" lvl="1" indent="-389637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800" dirty="0"/>
              <a:t>주요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구조</a:t>
            </a:r>
            <a:endParaRPr lang="en-US" altLang="ko-KR" sz="1800" dirty="0" smtClean="0"/>
          </a:p>
          <a:p>
            <a:pPr marL="909154" lvl="1" indent="-389637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sz="1800" dirty="0" smtClean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 startAt="2"/>
            </a:pPr>
            <a:r>
              <a:rPr lang="en-US" altLang="ko-KR" sz="1800" dirty="0" smtClean="0"/>
              <a:t>Layers</a:t>
            </a: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 startAt="2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 startAt="2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 startAt="2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 startAt="2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 startAt="2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 startAt="2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 startAt="2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 startAt="2"/>
            </a:pPr>
            <a:r>
              <a:rPr lang="en-US" altLang="ko-KR" sz="1800" dirty="0"/>
              <a:t>Net</a:t>
            </a:r>
            <a:br>
              <a:rPr lang="en-US" altLang="ko-KR" sz="1800" dirty="0"/>
            </a:br>
            <a:endParaRPr lang="en-US" altLang="ko-KR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324295" y="2396317"/>
            <a:ext cx="6202959" cy="2628687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800" dirty="0"/>
              <a:t>Blob</a:t>
            </a:r>
            <a:r>
              <a:rPr lang="ko-KR" altLang="en-US" sz="1800" dirty="0"/>
              <a:t> 데이터를 처리하기 위한 단계</a:t>
            </a:r>
            <a:endParaRPr lang="en-US" altLang="ko-KR" sz="1800" dirty="0"/>
          </a:p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800" dirty="0"/>
              <a:t>Convolution, pooling, </a:t>
            </a:r>
            <a:r>
              <a:rPr lang="en-US" altLang="ko-KR" sz="1800" dirty="0" err="1"/>
              <a:t>softmax</a:t>
            </a:r>
            <a:r>
              <a:rPr lang="en-US" altLang="ko-KR" sz="1800" dirty="0"/>
              <a:t> </a:t>
            </a:r>
            <a:r>
              <a:rPr lang="ko-KR" altLang="en-US" sz="1800" dirty="0"/>
              <a:t>등 </a:t>
            </a:r>
            <a:r>
              <a:rPr lang="ko-KR" altLang="en-US" sz="1800" dirty="0" err="1"/>
              <a:t>딥러닝</a:t>
            </a:r>
            <a:r>
              <a:rPr lang="ko-KR" altLang="en-US" sz="1800" dirty="0"/>
              <a:t> 네트워크를 구성하기 위한 다양한 </a:t>
            </a:r>
            <a:r>
              <a:rPr lang="en-US" altLang="ko-KR" sz="1800" dirty="0"/>
              <a:t>Layer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800" dirty="0"/>
              <a:t>Layer </a:t>
            </a:r>
            <a:r>
              <a:rPr lang="ko-KR" altLang="en-US" sz="1800" dirty="0"/>
              <a:t>사용 방법은 </a:t>
            </a:r>
            <a:r>
              <a:rPr lang="en-US" altLang="ko-KR" sz="1800" dirty="0"/>
              <a:t>text </a:t>
            </a:r>
            <a:r>
              <a:rPr lang="ko-KR" altLang="en-US" sz="1800" dirty="0"/>
              <a:t>형태로 </a:t>
            </a:r>
            <a:r>
              <a:rPr lang="en-US" altLang="ko-KR" sz="1800" dirty="0"/>
              <a:t>Layer</a:t>
            </a:r>
            <a:r>
              <a:rPr lang="ko-KR" altLang="en-US" sz="1800" dirty="0"/>
              <a:t>를 정의하고 구동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1428670" lvl="2" indent="-389637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295" y="4581922"/>
            <a:ext cx="6202959" cy="1797690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800" dirty="0"/>
              <a:t>Layer</a:t>
            </a:r>
            <a:r>
              <a:rPr lang="ko-KR" altLang="en-US" sz="1800" dirty="0"/>
              <a:t>들의 집합</a:t>
            </a:r>
            <a:endParaRPr lang="en-US" altLang="ko-KR" sz="1800" dirty="0"/>
          </a:p>
          <a:p>
            <a:pPr marL="1363730" lvl="2" indent="-324698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800" dirty="0"/>
              <a:t>Layer</a:t>
            </a:r>
            <a:r>
              <a:rPr lang="ko-KR" altLang="en-US" sz="1800" dirty="0"/>
              <a:t>의 </a:t>
            </a:r>
            <a:r>
              <a:rPr lang="en-US" altLang="ko-KR" sz="1800" dirty="0"/>
              <a:t>bottom, top</a:t>
            </a:r>
            <a:r>
              <a:rPr lang="ko-KR" altLang="en-US" sz="1800" dirty="0"/>
              <a:t>의 관계에 따라서 전체 네트워크의 구조를 설정한다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/>
            </a:pPr>
            <a:endParaRPr lang="en-US" altLang="ko-KR" sz="1800" dirty="0"/>
          </a:p>
          <a:p>
            <a:pPr marL="1428670" lvl="2" indent="-389637">
              <a:buClr>
                <a:schemeClr val="accent1"/>
              </a:buClr>
              <a:buFont typeface="+mj-lt"/>
              <a:buAutoNum type="arabicPeriod"/>
            </a:pPr>
            <a:endParaRPr lang="en-US" altLang="ko-KR" sz="1800" dirty="0"/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887294" y="1197546"/>
            <a:ext cx="5040560" cy="5328592"/>
            <a:chOff x="6033120" y="1412775"/>
            <a:chExt cx="3813511" cy="4852454"/>
          </a:xfrm>
        </p:grpSpPr>
        <p:sp>
          <p:nvSpPr>
            <p:cNvPr id="9" name="직사각형 8"/>
            <p:cNvSpPr/>
            <p:nvPr/>
          </p:nvSpPr>
          <p:spPr>
            <a:xfrm>
              <a:off x="6033120" y="1434256"/>
              <a:ext cx="3600400" cy="48309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name: "</a:t>
              </a:r>
              <a:r>
                <a:rPr lang="en-US" altLang="ko-KR" sz="1400" dirty="0" err="1"/>
                <a:t>LeNet</a:t>
              </a:r>
              <a:r>
                <a:rPr lang="en-US" altLang="ko-KR" sz="1400" dirty="0"/>
                <a:t>"</a:t>
              </a:r>
            </a:p>
            <a:p>
              <a:r>
                <a:rPr lang="en-US" altLang="ko-KR" sz="1400" dirty="0"/>
                <a:t>input: "data"</a:t>
              </a:r>
            </a:p>
            <a:p>
              <a:r>
                <a:rPr lang="en-US" altLang="ko-KR" sz="1400" dirty="0" err="1"/>
                <a:t>input_shape</a:t>
              </a:r>
              <a:r>
                <a:rPr lang="en-US" altLang="ko-KR" sz="1400" dirty="0"/>
                <a:t> {</a:t>
              </a:r>
            </a:p>
            <a:p>
              <a:r>
                <a:rPr lang="en-US" altLang="ko-KR" sz="1400" dirty="0"/>
                <a:t>  dim: 64</a:t>
              </a:r>
            </a:p>
            <a:p>
              <a:r>
                <a:rPr lang="en-US" altLang="ko-KR" sz="1400" dirty="0"/>
                <a:t>  dim: 1</a:t>
              </a:r>
            </a:p>
            <a:p>
              <a:r>
                <a:rPr lang="en-US" altLang="ko-KR" sz="1400" dirty="0"/>
                <a:t>  dim: 28</a:t>
              </a:r>
            </a:p>
            <a:p>
              <a:r>
                <a:rPr lang="en-US" altLang="ko-KR" sz="1400" dirty="0"/>
                <a:t>  dim: 28</a:t>
              </a:r>
            </a:p>
            <a:p>
              <a:r>
                <a:rPr lang="en-US" altLang="ko-KR" sz="1400" dirty="0"/>
                <a:t>}</a:t>
              </a:r>
            </a:p>
            <a:p>
              <a:r>
                <a:rPr lang="en-US" altLang="ko-KR" sz="1400" dirty="0"/>
                <a:t>layer {</a:t>
              </a:r>
            </a:p>
            <a:p>
              <a:r>
                <a:rPr lang="en-US" altLang="ko-KR" sz="1400" dirty="0"/>
                <a:t>  name: "conv1"</a:t>
              </a:r>
            </a:p>
            <a:p>
              <a:r>
                <a:rPr lang="en-US" altLang="ko-KR" sz="1400" dirty="0"/>
                <a:t>  type: "Convolution"</a:t>
              </a:r>
            </a:p>
            <a:p>
              <a:r>
                <a:rPr lang="en-US" altLang="ko-KR" sz="1400" dirty="0"/>
                <a:t>  bottom: "data"</a:t>
              </a:r>
            </a:p>
            <a:p>
              <a:r>
                <a:rPr lang="en-US" altLang="ko-KR" sz="1400" dirty="0"/>
                <a:t>  top: "conv1“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convolution_param</a:t>
              </a:r>
              <a:r>
                <a:rPr lang="en-US" altLang="ko-KR" sz="1400" dirty="0"/>
                <a:t> {</a:t>
              </a:r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num_output</a:t>
              </a:r>
              <a:r>
                <a:rPr lang="en-US" altLang="ko-KR" sz="1400" dirty="0"/>
                <a:t>: 20</a:t>
              </a:r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kernel_size</a:t>
              </a:r>
              <a:r>
                <a:rPr lang="en-US" altLang="ko-KR" sz="1400" dirty="0"/>
                <a:t>: 5</a:t>
              </a:r>
            </a:p>
            <a:p>
              <a:r>
                <a:rPr lang="en-US" altLang="ko-KR" sz="1400" dirty="0"/>
                <a:t>    stride: 1</a:t>
              </a:r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weight_filler</a:t>
              </a:r>
              <a:r>
                <a:rPr lang="en-US" altLang="ko-KR" sz="1400" dirty="0"/>
                <a:t> {</a:t>
              </a:r>
            </a:p>
            <a:p>
              <a:r>
                <a:rPr lang="en-US" altLang="ko-KR" sz="1400" dirty="0"/>
                <a:t>      type: "</a:t>
              </a:r>
              <a:r>
                <a:rPr lang="en-US" altLang="ko-KR" sz="1400" dirty="0" err="1"/>
                <a:t>xavier</a:t>
              </a:r>
              <a:r>
                <a:rPr lang="en-US" altLang="ko-KR" sz="1400" dirty="0"/>
                <a:t>"</a:t>
              </a:r>
            </a:p>
            <a:p>
              <a:r>
                <a:rPr lang="en-US" altLang="ko-KR" sz="1400" dirty="0"/>
                <a:t>    }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830407" y="1412775"/>
              <a:ext cx="2016224" cy="3223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layer {</a:t>
              </a:r>
            </a:p>
            <a:p>
              <a:r>
                <a:rPr lang="en-US" altLang="ko-KR" sz="1400" dirty="0"/>
                <a:t>  name: "pool1"</a:t>
              </a:r>
            </a:p>
            <a:p>
              <a:r>
                <a:rPr lang="en-US" altLang="ko-KR" sz="1400" dirty="0"/>
                <a:t>  type: "Pooling"</a:t>
              </a:r>
            </a:p>
            <a:p>
              <a:r>
                <a:rPr lang="en-US" altLang="ko-KR" sz="1400" dirty="0"/>
                <a:t>  bottom: "conv1"</a:t>
              </a:r>
            </a:p>
            <a:p>
              <a:r>
                <a:rPr lang="en-US" altLang="ko-KR" sz="1400" dirty="0"/>
                <a:t>  top: "pool1"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pooling_param</a:t>
              </a:r>
              <a:r>
                <a:rPr lang="en-US" altLang="ko-KR" sz="1400" dirty="0"/>
                <a:t> {</a:t>
              </a:r>
            </a:p>
            <a:p>
              <a:r>
                <a:rPr lang="en-US" altLang="ko-KR" sz="1400" dirty="0"/>
                <a:t>    pool: MAX</a:t>
              </a:r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kernel_size</a:t>
              </a:r>
              <a:r>
                <a:rPr lang="en-US" altLang="ko-KR" sz="1400" dirty="0"/>
                <a:t>: 2</a:t>
              </a:r>
            </a:p>
            <a:p>
              <a:r>
                <a:rPr lang="en-US" altLang="ko-KR" sz="1400" dirty="0"/>
                <a:t>    stride: 2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 smtClean="0"/>
                <a:t>}</a:t>
              </a:r>
            </a:p>
            <a:p>
              <a:pPr algn="ctr"/>
              <a:r>
                <a:rPr lang="en-US" altLang="ko-KR" sz="1400" dirty="0" smtClean="0"/>
                <a:t>.</a:t>
              </a:r>
            </a:p>
            <a:p>
              <a:pPr algn="ctr"/>
              <a:r>
                <a:rPr lang="en-US" altLang="ko-KR" sz="1400" dirty="0" smtClean="0"/>
                <a:t>.</a:t>
              </a:r>
            </a:p>
            <a:p>
              <a:pPr algn="ctr"/>
              <a:r>
                <a:rPr lang="en-US" altLang="ko-KR" sz="1400" dirty="0" smtClean="0"/>
                <a:t>.</a:t>
              </a:r>
            </a:p>
            <a:p>
              <a:pPr algn="ctr"/>
              <a:r>
                <a:rPr lang="en-US" altLang="ko-KR" sz="1400" dirty="0" smtClean="0"/>
                <a:t>.</a:t>
              </a:r>
            </a:p>
            <a:p>
              <a:endParaRPr lang="en-US" altLang="ko-KR" sz="1400" dirty="0"/>
            </a:p>
          </p:txBody>
        </p:sp>
        <p:cxnSp>
          <p:nvCxnSpPr>
            <p:cNvPr id="12" name="직선 연결선 11"/>
            <p:cNvCxnSpPr>
              <a:stCxn id="9" idx="0"/>
            </p:cNvCxnSpPr>
            <p:nvPr/>
          </p:nvCxnSpPr>
          <p:spPr>
            <a:xfrm flipH="1">
              <a:off x="7833320" y="1434256"/>
              <a:ext cx="1" cy="4154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9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dirty="0" err="1"/>
              <a:t>임베디드</a:t>
            </a:r>
            <a:r>
              <a:rPr lang="ko-KR" altLang="en-US" dirty="0"/>
              <a:t> 환경에서 기존 </a:t>
            </a:r>
            <a:r>
              <a:rPr lang="en-US" altLang="ko-KR" dirty="0" err="1"/>
              <a:t>Caffe</a:t>
            </a:r>
            <a:r>
              <a:rPr lang="en-US" altLang="ko-KR" dirty="0"/>
              <a:t> </a:t>
            </a:r>
            <a:r>
              <a:rPr lang="ko-KR" altLang="en-US" dirty="0"/>
              <a:t>프레임워크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사용시 문제점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34" y="1197029"/>
            <a:ext cx="5471857" cy="4721567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시스템의 특징적 문제</a:t>
            </a:r>
            <a:endParaRPr lang="en-US" altLang="ko-KR" dirty="0" smtClean="0"/>
          </a:p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상대적으로 고성능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보다 낮은 하드웨어 사양</a:t>
            </a: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딥러닝의</a:t>
            </a:r>
            <a:r>
              <a:rPr lang="ko-KR" altLang="en-US" dirty="0" smtClean="0"/>
              <a:t> 방대한 </a:t>
            </a:r>
            <a:r>
              <a:rPr lang="ko-KR" altLang="en-US" dirty="0" err="1" smtClean="0"/>
              <a:t>연산량을</a:t>
            </a:r>
            <a:r>
              <a:rPr lang="ko-KR" altLang="en-US" dirty="0" smtClean="0"/>
              <a:t> 처리하기에는 실시간성의 보장이 어렵다</a:t>
            </a:r>
            <a:r>
              <a:rPr lang="en-US" altLang="ko-KR" dirty="0" smtClean="0"/>
              <a:t>.</a:t>
            </a:r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낮은 하드웨어 </a:t>
            </a:r>
            <a:r>
              <a:rPr lang="ko-KR" altLang="en-US" dirty="0" err="1" smtClean="0"/>
              <a:t>확장성으로</a:t>
            </a:r>
            <a:r>
              <a:rPr lang="ko-KR" altLang="en-US" dirty="0" smtClean="0"/>
              <a:t> 인한 한정된 시스템 자원</a:t>
            </a: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한정된 전력을 사용하는 경우 </a:t>
            </a:r>
            <a:r>
              <a:rPr lang="ko-KR" altLang="en-US" dirty="0" err="1" smtClean="0"/>
              <a:t>저전력성이</a:t>
            </a:r>
            <a:r>
              <a:rPr lang="ko-KR" altLang="en-US" dirty="0" smtClean="0"/>
              <a:t> 보장되어야 한다</a:t>
            </a:r>
            <a:r>
              <a:rPr lang="en-US" altLang="ko-KR" dirty="0" smtClean="0"/>
              <a:t>.</a:t>
            </a:r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5951190" y="1209928"/>
            <a:ext cx="5471857" cy="1951578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24698" indent="-324698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 smtClean="0"/>
              <a:t>서버 환경과는 다른 하드웨어 구조</a:t>
            </a:r>
            <a:endParaRPr lang="en-US" altLang="ko-KR" dirty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GPGPU </a:t>
            </a:r>
            <a:r>
              <a:rPr lang="ko-KR" altLang="en-US" dirty="0" smtClean="0"/>
              <a:t>사용 관점에서 본 일반적인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환경의 하드웨어 구조</a:t>
            </a: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844214" lvl="1" indent="-324698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grpSp>
        <p:nvGrpSpPr>
          <p:cNvPr id="2051" name="그룹 2050"/>
          <p:cNvGrpSpPr/>
          <p:nvPr/>
        </p:nvGrpSpPr>
        <p:grpSpPr>
          <a:xfrm>
            <a:off x="6222718" y="2554794"/>
            <a:ext cx="5705136" cy="3971344"/>
            <a:chOff x="6222718" y="2266762"/>
            <a:chExt cx="5705136" cy="3971344"/>
          </a:xfrm>
        </p:grpSpPr>
        <p:grpSp>
          <p:nvGrpSpPr>
            <p:cNvPr id="23" name="그룹 22"/>
            <p:cNvGrpSpPr/>
            <p:nvPr/>
          </p:nvGrpSpPr>
          <p:grpSpPr>
            <a:xfrm>
              <a:off x="6222718" y="2624804"/>
              <a:ext cx="5705136" cy="3613302"/>
              <a:chOff x="6077920" y="2912838"/>
              <a:chExt cx="5705136" cy="361330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077920" y="2912839"/>
                <a:ext cx="2105518" cy="3613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167214" y="2997746"/>
                <a:ext cx="1944216" cy="57606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System memory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167214" y="5157986"/>
                <a:ext cx="194421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/>
                  <a:t>CPU</a:t>
                </a:r>
                <a:endParaRPr lang="ko-KR" altLang="en-US" sz="2400" b="1" dirty="0"/>
              </a:p>
            </p:txBody>
          </p:sp>
          <p:sp>
            <p:nvSpPr>
              <p:cNvPr id="13" name="위쪽/아래쪽 화살표 12"/>
              <p:cNvSpPr/>
              <p:nvPr/>
            </p:nvSpPr>
            <p:spPr>
              <a:xfrm>
                <a:off x="6909617" y="3608314"/>
                <a:ext cx="459409" cy="1221824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9623598" y="2912838"/>
                <a:ext cx="2159458" cy="36133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39862" y="2997746"/>
                <a:ext cx="1944216" cy="576064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Graphics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memory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739862" y="5157986"/>
                <a:ext cx="1944216" cy="12961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/>
                  <a:t>GPU</a:t>
                </a:r>
                <a:endParaRPr lang="ko-KR" altLang="en-US" sz="2400" b="1" dirty="0"/>
              </a:p>
            </p:txBody>
          </p:sp>
          <p:sp>
            <p:nvSpPr>
              <p:cNvPr id="19" name="위쪽/아래쪽 화살표 18"/>
              <p:cNvSpPr/>
              <p:nvPr/>
            </p:nvSpPr>
            <p:spPr>
              <a:xfrm>
                <a:off x="10482265" y="3608314"/>
                <a:ext cx="459409" cy="1221824"/>
              </a:xfrm>
              <a:prstGeom prst="up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374595" y="4869954"/>
                <a:ext cx="1512168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Memory controller</a:t>
                </a:r>
                <a:endParaRPr lang="ko-KR" altLang="en-US" sz="1100" b="1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955885" y="4869954"/>
                <a:ext cx="1512168" cy="28803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Memory controller</a:t>
                </a:r>
                <a:endParaRPr lang="ko-KR" altLang="en-US" sz="1100" b="1" dirty="0"/>
              </a:p>
            </p:txBody>
          </p:sp>
          <p:sp>
            <p:nvSpPr>
              <p:cNvPr id="20" name="왼쪽/오른쪽 화살표 19"/>
              <p:cNvSpPr/>
              <p:nvPr/>
            </p:nvSpPr>
            <p:spPr>
              <a:xfrm>
                <a:off x="8183438" y="4657704"/>
                <a:ext cx="1440160" cy="281582"/>
              </a:xfrm>
              <a:prstGeom prst="left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183438" y="4410491"/>
                <a:ext cx="1440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PCI Express</a:t>
                </a:r>
              </a:p>
              <a:p>
                <a:pPr algn="ctr"/>
                <a:endParaRPr lang="en-US" altLang="ko-KR" sz="1600" b="1" dirty="0"/>
              </a:p>
              <a:p>
                <a:pPr algn="ctr"/>
                <a:r>
                  <a:rPr lang="en-US" altLang="ko-KR" sz="1600" b="1" dirty="0" smtClean="0"/>
                  <a:t> bus</a:t>
                </a:r>
              </a:p>
              <a:p>
                <a:endParaRPr lang="ko-KR" altLang="en-US" sz="1600" b="1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735417" y="2266762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Host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92697" y="2266762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accent1"/>
                  </a:solidFill>
                </a:rPr>
                <a:t>Device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048" name="직선 화살표 연결선 2047"/>
            <p:cNvCxnSpPr>
              <a:stCxn id="9" idx="3"/>
            </p:cNvCxnSpPr>
            <p:nvPr/>
          </p:nvCxnSpPr>
          <p:spPr>
            <a:xfrm>
              <a:off x="8256228" y="2997744"/>
              <a:ext cx="1628432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" name="TextBox 2048"/>
            <p:cNvSpPr txBox="1"/>
            <p:nvPr/>
          </p:nvSpPr>
          <p:spPr>
            <a:xfrm>
              <a:off x="8543478" y="2689969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Copy data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09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7153-F0CA-4BB0-8EFA-00D05152413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4698" indent="-324698"/>
            <a:r>
              <a:rPr lang="ko-KR" altLang="en-US" sz="2000" dirty="0" err="1"/>
              <a:t>임베디드</a:t>
            </a:r>
            <a:r>
              <a:rPr lang="ko-KR" altLang="en-US" sz="2000" dirty="0"/>
              <a:t> 환경에서 기존 </a:t>
            </a:r>
            <a:r>
              <a:rPr lang="en-US" altLang="ko-KR" sz="2000" dirty="0" err="1"/>
              <a:t>Caffe</a:t>
            </a:r>
            <a:r>
              <a:rPr lang="en-US" altLang="ko-KR" sz="2000" dirty="0"/>
              <a:t> </a:t>
            </a:r>
            <a:r>
              <a:rPr lang="ko-KR" altLang="en-US" sz="2000" dirty="0"/>
              <a:t>프레임워크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사용시 문제점</a:t>
            </a: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RTSS lab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1D08-DAFD-4E53-B7F7-79E0083FC462}" type="datetime1">
              <a:rPr lang="ko-KR" altLang="en-US" smtClean="0"/>
              <a:t>2016-12-04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50" y="1197029"/>
            <a:ext cx="5328592" cy="1336025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ko-KR" dirty="0" smtClean="0"/>
              <a:t>GPGPU </a:t>
            </a:r>
            <a:r>
              <a:rPr lang="ko-KR" altLang="en-US" dirty="0" smtClean="0"/>
              <a:t>관점에서 본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하드웨어 구조</a:t>
            </a:r>
            <a:endParaRPr lang="en-US" altLang="ko-KR" dirty="0" smtClean="0"/>
          </a:p>
          <a:p>
            <a:pPr marL="862416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대부분의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환경에서는 통합메모리 환경으로 구성되어있다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054646" y="2780222"/>
            <a:ext cx="4032448" cy="3673908"/>
            <a:chOff x="207802" y="2421682"/>
            <a:chExt cx="4032448" cy="3673908"/>
          </a:xfrm>
        </p:grpSpPr>
        <p:sp>
          <p:nvSpPr>
            <p:cNvPr id="26" name="직사각형 25"/>
            <p:cNvSpPr/>
            <p:nvPr/>
          </p:nvSpPr>
          <p:spPr>
            <a:xfrm>
              <a:off x="207802" y="2421682"/>
              <a:ext cx="4032448" cy="3673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34768" y="2546525"/>
              <a:ext cx="2353012" cy="57606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System memory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6857" y="4706765"/>
              <a:ext cx="1944216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CPU</a:t>
              </a:r>
              <a:endParaRPr lang="ko-KR" altLang="en-US" sz="2400" b="1" dirty="0"/>
            </a:p>
          </p:txBody>
        </p:sp>
        <p:sp>
          <p:nvSpPr>
            <p:cNvPr id="17" name="위쪽/아래쪽 화살표 16"/>
            <p:cNvSpPr/>
            <p:nvPr/>
          </p:nvSpPr>
          <p:spPr>
            <a:xfrm>
              <a:off x="1963389" y="3172952"/>
              <a:ext cx="459409" cy="122182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06774" y="4706765"/>
              <a:ext cx="1944216" cy="12961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GPU</a:t>
              </a:r>
              <a:endParaRPr lang="ko-KR" altLang="en-US" sz="2400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50008" y="4420654"/>
              <a:ext cx="23377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Memory controller</a:t>
              </a:r>
              <a:endParaRPr lang="ko-KR" altLang="en-US" sz="11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83238" y="1197029"/>
            <a:ext cx="5472608" cy="720472"/>
          </a:xfrm>
          <a:prstGeom prst="rect">
            <a:avLst/>
          </a:prstGeom>
          <a:noFill/>
        </p:spPr>
        <p:txBody>
          <a:bodyPr wrap="square" lIns="103903" tIns="51952" rIns="103903" bIns="51952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일반적인 </a:t>
            </a:r>
            <a:r>
              <a:rPr lang="en-US" altLang="ko-KR" dirty="0" smtClean="0"/>
              <a:t>GPGPU </a:t>
            </a:r>
            <a:r>
              <a:rPr lang="ko-KR" altLang="en-US" dirty="0" smtClean="0"/>
              <a:t>사용 방식과 발생하는 문제점</a:t>
            </a:r>
            <a:endParaRPr lang="en-US" altLang="ko-KR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6554372" y="2133650"/>
            <a:ext cx="5733522" cy="3960440"/>
            <a:chOff x="395536" y="692696"/>
            <a:chExt cx="5733522" cy="3960440"/>
          </a:xfrm>
        </p:grpSpPr>
        <p:sp>
          <p:nvSpPr>
            <p:cNvPr id="31" name="직사각형 30"/>
            <p:cNvSpPr/>
            <p:nvPr/>
          </p:nvSpPr>
          <p:spPr>
            <a:xfrm>
              <a:off x="395536" y="692696"/>
              <a:ext cx="129614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CPU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395536" y="2170911"/>
              <a:ext cx="2016224" cy="2482225"/>
              <a:chOff x="251520" y="1666855"/>
              <a:chExt cx="2016224" cy="2482225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51520" y="1844824"/>
                <a:ext cx="2016224" cy="23042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23528" y="2204864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94332" y="2204864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281762" y="2204864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752566" y="2204864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752566" y="2675668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281762" y="2675668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802645" y="2675668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23528" y="2675668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23528" y="3163098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802645" y="3163098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281762" y="3163098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752566" y="3163098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23528" y="3645024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02645" y="3645024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281762" y="3645024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752566" y="3645024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17666" y="1666855"/>
                <a:ext cx="864096" cy="33570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GPU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3491880" y="692696"/>
              <a:ext cx="1296144" cy="6480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memory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1880" y="2348880"/>
              <a:ext cx="1296144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memory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/>
            <p:cNvCxnSpPr>
              <a:stCxn id="31" idx="2"/>
            </p:cNvCxnSpPr>
            <p:nvPr/>
          </p:nvCxnSpPr>
          <p:spPr>
            <a:xfrm>
              <a:off x="1043608" y="1340768"/>
              <a:ext cx="0" cy="83014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3923928" y="1340768"/>
              <a:ext cx="0" cy="9979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4355976" y="1350886"/>
              <a:ext cx="0" cy="9979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endCxn id="34" idx="1"/>
            </p:cNvCxnSpPr>
            <p:nvPr/>
          </p:nvCxnSpPr>
          <p:spPr>
            <a:xfrm>
              <a:off x="2411760" y="2672916"/>
              <a:ext cx="108012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2826831" y="2996952"/>
              <a:ext cx="249978" cy="24997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175800" y="1450830"/>
              <a:ext cx="249978" cy="24997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642652" y="1764249"/>
              <a:ext cx="249978" cy="24997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241902" y="1505861"/>
              <a:ext cx="249978" cy="24997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83768" y="1566072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Copy processing data</a:t>
              </a:r>
              <a:endParaRPr lang="ko-KR" altLang="en-US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5674" y="1671191"/>
              <a:ext cx="1470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Instruct the processing</a:t>
              </a:r>
              <a:endParaRPr lang="ko-KR" altLang="en-US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52034" y="3182106"/>
              <a:ext cx="1470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Execute parallel in each core</a:t>
              </a:r>
              <a:endParaRPr lang="ko-KR" altLang="en-US" sz="12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58957" y="2032411"/>
              <a:ext cx="1470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Copy the result</a:t>
              </a:r>
              <a:endParaRPr lang="ko-KR" altLang="en-US" sz="1200" b="1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9047534" y="5374010"/>
            <a:ext cx="256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GPGPU</a:t>
            </a:r>
          </a:p>
          <a:p>
            <a:r>
              <a:rPr lang="ko-KR" altLang="en-US" b="1" dirty="0" smtClean="0"/>
              <a:t>병렬 처리 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56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15647</TotalTime>
  <Words>1689</Words>
  <Application>Microsoft Office PowerPoint</Application>
  <PresentationFormat>사용자 지정</PresentationFormat>
  <Paragraphs>721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임베디드 환경에서의 딥러닝 프레임워크  성능 개선과 평가</vt:lpstr>
      <vt:lpstr>PowerPoint 프레젠테이션</vt:lpstr>
      <vt:lpstr>연구 배경</vt:lpstr>
      <vt:lpstr>딥러닝 개요</vt:lpstr>
      <vt:lpstr>딥러닝 개요</vt:lpstr>
      <vt:lpstr>Caffe 프레임워크 개요</vt:lpstr>
      <vt:lpstr>Caffe 프레임워크 개요</vt:lpstr>
      <vt:lpstr>임베디드 환경에서 기존 Caffe 프레임워크 사용시 문제점</vt:lpstr>
      <vt:lpstr>임베디드 환경에서 기존 Caffe 프레임워크 사용시 문제점</vt:lpstr>
      <vt:lpstr>임베디드 환경에서 기존 Caffe 프레임워크 사용시 문제점</vt:lpstr>
      <vt:lpstr>임베디드 환경에 적합한 Caffe 프레임워크의  메모리 접근 방식 개선</vt:lpstr>
      <vt:lpstr>임베디드 환경에 적합한 Caffe 프레임워크의 메모리 접근 방식 개선</vt:lpstr>
      <vt:lpstr>네트워크 종류 및 특징 - AlexNet</vt:lpstr>
      <vt:lpstr>네트워크 종류 및 특징 - VGGNet</vt:lpstr>
      <vt:lpstr>네트워크 종류 및 특징 - GoogLeNet</vt:lpstr>
      <vt:lpstr>실험 환경</vt:lpstr>
      <vt:lpstr>실험 환경</vt:lpstr>
      <vt:lpstr>성능 측정 방법</vt:lpstr>
      <vt:lpstr>실험 결과</vt:lpstr>
      <vt:lpstr>실험 결과</vt:lpstr>
      <vt:lpstr>실험 결과</vt:lpstr>
      <vt:lpstr>실험 결과</vt:lpstr>
      <vt:lpstr>결론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홍태원</dc:creator>
  <cp:lastModifiedBy>nakLAB</cp:lastModifiedBy>
  <cp:revision>171</cp:revision>
  <cp:lastPrinted>2016-06-06T23:39:06Z</cp:lastPrinted>
  <dcterms:created xsi:type="dcterms:W3CDTF">2016-05-28T05:31:22Z</dcterms:created>
  <dcterms:modified xsi:type="dcterms:W3CDTF">2016-12-04T10:27:29Z</dcterms:modified>
</cp:coreProperties>
</file>