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1" r:id="rId14"/>
    <p:sldId id="273" r:id="rId15"/>
    <p:sldId id="27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1EB58-9755-4988-A85D-BAD5E7D555B5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9EDC3-3F69-4313-B7B9-E42ABDFA2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7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DED1D5C-3523-4C4C-9855-6DF9B0B1F4A7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5002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BD2EF98-C01F-4387-A5CD-6E0BB36A5A9B}" type="slidenum">
              <a:rPr lang="en-US" altLang="en-US"/>
              <a:pPr>
                <a:spcBef>
                  <a:spcPct val="0"/>
                </a:spcBef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596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EB7460D-90C5-4667-8ED8-D16A5AB9B946}" type="slidenum">
              <a:rPr lang="en-US" altLang="en-US"/>
              <a:pPr>
                <a:spcBef>
                  <a:spcPct val="0"/>
                </a:spcBef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4056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E5D94F33-A0CD-47EB-9C4A-885BDE423B73}" type="slidenum">
              <a:rPr lang="en-US" altLang="en-US"/>
              <a:pPr>
                <a:spcBef>
                  <a:spcPct val="0"/>
                </a:spcBef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5276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B4397C6-8F9E-4928-A680-5F3FC35D2DE2}" type="slidenum">
              <a:rPr lang="en-US" altLang="en-US"/>
              <a:pPr>
                <a:spcBef>
                  <a:spcPct val="0"/>
                </a:spcBef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084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4295A9-43BE-48F9-8C97-18B5E6A9F623}" type="slidenum">
              <a:rPr lang="en-US" altLang="en-US"/>
              <a:pPr>
                <a:spcBef>
                  <a:spcPct val="0"/>
                </a:spcBef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229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FBE4A5BF-B3FA-4843-9D17-3C180B42BA78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48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A90396-54F4-4C19-A351-6277BDC30720}" type="slidenum">
              <a:rPr lang="en-US" altLang="en-US"/>
              <a:pPr>
                <a:spcBef>
                  <a:spcPct val="0"/>
                </a:spcBef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027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5DBE987E-3781-461B-9585-E838101C4CAD}" type="slidenum">
              <a:rPr lang="en-US" altLang="en-US"/>
              <a:pPr>
                <a:spcBef>
                  <a:spcPct val="0"/>
                </a:spcBef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7814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A0F8C72-83D1-4004-BCE7-0E2A782D3BA4}" type="slidenum">
              <a:rPr lang="en-US" altLang="en-US"/>
              <a:pPr>
                <a:spcBef>
                  <a:spcPct val="0"/>
                </a:spcBef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26699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DB18B338-F7D1-42AF-B472-55DEF33824B0}" type="slidenum">
              <a:rPr lang="en-US" altLang="en-US"/>
              <a:pPr>
                <a:spcBef>
                  <a:spcPct val="0"/>
                </a:spcBef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1548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B87DB413-DC3F-408A-8EBF-130EDDBA4494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005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8816B12-B766-4BD9-A1CD-4FE56C80B296}" type="slidenum">
              <a:rPr lang="en-US" altLang="en-US"/>
              <a:pPr>
                <a:spcBef>
                  <a:spcPct val="0"/>
                </a:spcBef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094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58AD23A-0EC2-4B24-A9E5-1F62F9CF7E53}" type="slidenum">
              <a:rPr lang="en-US" altLang="en-US"/>
              <a:pPr>
                <a:spcBef>
                  <a:spcPct val="0"/>
                </a:spcBef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366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650499A-A39C-45BF-B85C-880B90B74EFB}" type="slidenum">
              <a:rPr lang="en-US" altLang="en-US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83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26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8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74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4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9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81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060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69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588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9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B8963-14F8-436B-92DC-3B019D648F7B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C5AE0E-0D16-412C-BE9F-497DBF9DD3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14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WordArt 2"/>
          <p:cNvSpPr>
            <a:spLocks noChangeArrowheads="1" noChangeShapeType="1" noTextEdit="1"/>
          </p:cNvSpPr>
          <p:nvPr/>
        </p:nvSpPr>
        <p:spPr bwMode="auto">
          <a:xfrm>
            <a:off x="2057400" y="1628775"/>
            <a:ext cx="8229600" cy="22860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609029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10" name="Group 2"/>
          <p:cNvGraphicFramePr>
            <a:graphicFrameLocks noGrp="1"/>
          </p:cNvGraphicFramePr>
          <p:nvPr/>
        </p:nvGraphicFramePr>
        <p:xfrm>
          <a:off x="2133600" y="533400"/>
          <a:ext cx="8077200" cy="4870451"/>
        </p:xfrm>
        <a:graphic>
          <a:graphicData uri="http://schemas.openxmlformats.org/drawingml/2006/table">
            <a:tbl>
              <a:tblPr/>
              <a:tblGrid>
                <a:gridCol w="272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6375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Stack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</a:rPr>
                        <a:t>frequently used methods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2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0099"/>
                          </a:solidFill>
                          <a:effectLst/>
                          <a:latin typeface="Tahoma" pitchFamily="34" charset="0"/>
                        </a:rPr>
                        <a:t>Use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1F4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9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push(x) / add()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adds item x to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search(x)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</a:rPr>
                        <a:t>returns the position of an item on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pop()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removes and returns an item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peek()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top item with no remove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size()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returns the # of items in the 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isEmpty()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pitchFamily="34" charset="0"/>
                        </a:rPr>
                        <a:t>checks to see if the stack is empty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3657600" y="5715001"/>
            <a:ext cx="4495800" cy="531813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chemeClr val="accent2"/>
                </a:solidFill>
                <a:latin typeface="Tahoma" panose="020B0604030504040204" pitchFamily="34" charset="0"/>
              </a:rPr>
              <a:t>import  java.util.Stack;</a:t>
            </a:r>
            <a:endParaRPr lang="en-US" altLang="en-US" sz="240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504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2209800" y="2133601"/>
            <a:ext cx="6477000" cy="350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</a:t>
            </a:r>
            <a:r>
              <a:rPr lang="en-US" altLang="en-US" sz="2800">
                <a:solidFill>
                  <a:srgbClr val="009900"/>
                </a:solidFill>
                <a:latin typeface="Tahoma" panose="020B0604030504040204" pitchFamily="34" charset="0"/>
              </a:rPr>
              <a:t>Integer</a:t>
            </a:r>
            <a:r>
              <a:rPr lang="en-US" altLang="en-US" sz="2800">
                <a:latin typeface="Tahoma" panose="020B0604030504040204" pitchFamily="34" charset="0"/>
              </a:rPr>
              <a:t>&gt;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 = new Stack&lt;</a:t>
            </a:r>
            <a:r>
              <a:rPr lang="en-US" altLang="en-US" sz="2800">
                <a:solidFill>
                  <a:srgbClr val="009900"/>
                </a:solidFill>
                <a:latin typeface="Tahoma" panose="020B0604030504040204" pitchFamily="34" charset="0"/>
              </a:rPr>
              <a:t>Integer</a:t>
            </a:r>
            <a:r>
              <a:rPr lang="en-US" altLang="en-US" sz="2800">
                <a:latin typeface="Tahoma" panose="020B0604030504040204" pitchFamily="34" charset="0"/>
              </a:rPr>
              <a:t>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s.push(88);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s.push(23);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s.push(11);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out.println(s);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35843" name="WordArt 3"/>
          <p:cNvSpPr>
            <a:spLocks noChangeArrowheads="1" noChangeShapeType="1" noTextEdit="1"/>
          </p:cNvSpPr>
          <p:nvPr/>
        </p:nvSpPr>
        <p:spPr bwMode="auto">
          <a:xfrm>
            <a:off x="2667000" y="533400"/>
            <a:ext cx="6400800" cy="1028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push</a:t>
            </a:r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7086600" y="3429001"/>
            <a:ext cx="26670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[88, 23, 11]</a:t>
            </a:r>
          </a:p>
        </p:txBody>
      </p:sp>
    </p:spTree>
    <p:extLst>
      <p:ext uri="{BB962C8B-B14F-4D97-AF65-F5344CB8AC3E}">
        <p14:creationId xmlns:p14="http://schemas.microsoft.com/office/powerpoint/2010/main" val="308793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2209800" y="2133601"/>
            <a:ext cx="64770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Stack&lt;Integer&gt;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 = new Stack&lt;Integer&gt;();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s.push(88);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s.push(23);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s.push(11);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out.println(s);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39939" name="WordArt 3"/>
          <p:cNvSpPr>
            <a:spLocks noChangeArrowheads="1" noChangeShapeType="1" noTextEdit="1"/>
          </p:cNvSpPr>
          <p:nvPr/>
        </p:nvSpPr>
        <p:spPr bwMode="auto">
          <a:xfrm>
            <a:off x="2667000" y="533400"/>
            <a:ext cx="6400800" cy="1028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pop</a:t>
            </a:r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7391400" y="3352801"/>
            <a:ext cx="20574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[88, 23]</a:t>
            </a:r>
          </a:p>
        </p:txBody>
      </p:sp>
    </p:spTree>
    <p:extLst>
      <p:ext uri="{BB962C8B-B14F-4D97-AF65-F5344CB8AC3E}">
        <p14:creationId xmlns:p14="http://schemas.microsoft.com/office/powerpoint/2010/main" val="222271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2209800" y="2133600"/>
            <a:ext cx="6477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Stack&lt;Integer&gt;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 = new Stack&lt;Integer&gt;();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s.push(88);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s.push(23);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s.push(11);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s.pop();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out.println(s);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44035" name="WordArt 3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400800" cy="952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push/pop</a:t>
            </a:r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7543800" y="3429001"/>
            <a:ext cx="2057400" cy="1323975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[88]</a:t>
            </a:r>
          </a:p>
        </p:txBody>
      </p:sp>
    </p:spTree>
    <p:extLst>
      <p:ext uri="{BB962C8B-B14F-4D97-AF65-F5344CB8AC3E}">
        <p14:creationId xmlns:p14="http://schemas.microsoft.com/office/powerpoint/2010/main" val="220415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209800" y="2133601"/>
            <a:ext cx="64770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Stack&lt;Integer&gt;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 = new Stack&lt;Integer&gt;();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s.push(88);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s.push(23);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s.push(11);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out.println(s.peek());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out.println(s);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sp>
        <p:nvSpPr>
          <p:cNvPr id="48131" name="WordArt 3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400800" cy="952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peek</a:t>
            </a:r>
          </a:p>
        </p:txBody>
      </p:sp>
      <p:sp>
        <p:nvSpPr>
          <p:cNvPr id="29701" name="Text Box 4"/>
          <p:cNvSpPr txBox="1">
            <a:spLocks noChangeArrowheads="1"/>
          </p:cNvSpPr>
          <p:nvPr/>
        </p:nvSpPr>
        <p:spPr bwMode="auto">
          <a:xfrm>
            <a:off x="7543800" y="3429000"/>
            <a:ext cx="2743200" cy="1811338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11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[88, 23, 11]</a:t>
            </a:r>
          </a:p>
        </p:txBody>
      </p:sp>
    </p:spTree>
    <p:extLst>
      <p:ext uri="{BB962C8B-B14F-4D97-AF65-F5344CB8AC3E}">
        <p14:creationId xmlns:p14="http://schemas.microsoft.com/office/powerpoint/2010/main" val="420426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2209800" y="2133601"/>
            <a:ext cx="6477000" cy="3935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Stack&lt;Integer&gt;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 = new Stack&lt;Integer&gt;();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s.push(88);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s.push(23);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s.push(11);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while(!s.isEmpty())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   out.println(s.pop());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52227" name="WordArt 3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400800" cy="952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 panose="020B0A04020102020204" pitchFamily="34" charset="0"/>
              </a:rPr>
              <a:t>isEmpty</a:t>
            </a:r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8001000" y="3048000"/>
            <a:ext cx="1981200" cy="2298700"/>
          </a:xfrm>
          <a:prstGeom prst="rect">
            <a:avLst/>
          </a:prstGeom>
          <a:noFill/>
          <a:ln w="12700">
            <a:solidFill>
              <a:srgbClr val="9933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u="sng">
                <a:solidFill>
                  <a:srgbClr val="FF0000"/>
                </a:solidFill>
                <a:latin typeface="Tahoma" panose="020B0604030504040204" pitchFamily="34" charset="0"/>
              </a:rPr>
              <a:t>OUTPUT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11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23</a:t>
            </a:r>
            <a:br>
              <a:rPr lang="en-US" altLang="en-US">
                <a:latin typeface="Tahoma" panose="020B0604030504040204" pitchFamily="34" charset="0"/>
              </a:rPr>
            </a:br>
            <a:r>
              <a:rPr lang="en-US" altLang="en-US">
                <a:latin typeface="Tahoma" panose="020B0604030504040204" pitchFamily="34" charset="0"/>
              </a:rPr>
              <a:t>88</a:t>
            </a:r>
          </a:p>
        </p:txBody>
      </p:sp>
    </p:spTree>
    <p:extLst>
      <p:ext uri="{BB962C8B-B14F-4D97-AF65-F5344CB8AC3E}">
        <p14:creationId xmlns:p14="http://schemas.microsoft.com/office/powerpoint/2010/main" val="255692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438400" y="2667001"/>
            <a:ext cx="7315200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A stack is a group of items all of the same type where items are added to the top of the stack and removed from the top.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Stacks work in a LIFO manner.</a:t>
            </a:r>
          </a:p>
        </p:txBody>
      </p:sp>
      <p:sp>
        <p:nvSpPr>
          <p:cNvPr id="17411" name="WordArt 3"/>
          <p:cNvSpPr>
            <a:spLocks noChangeArrowheads="1" noChangeShapeType="1" noTextEdit="1"/>
          </p:cNvSpPr>
          <p:nvPr/>
        </p:nvSpPr>
        <p:spPr bwMode="auto">
          <a:xfrm>
            <a:off x="2514600" y="533400"/>
            <a:ext cx="6553200" cy="12954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7176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1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286000" y="2057401"/>
            <a:ext cx="6553200" cy="222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Stack&lt;</a:t>
            </a:r>
            <a:r>
              <a:rPr lang="en-US" altLang="en-US" sz="2800">
                <a:solidFill>
                  <a:srgbClr val="009900"/>
                </a:solidFill>
                <a:latin typeface="Tahoma" panose="020B0604030504040204" pitchFamily="34" charset="0"/>
              </a:rPr>
              <a:t>Integer</a:t>
            </a:r>
            <a:r>
              <a:rPr lang="en-US" altLang="en-US" sz="2800">
                <a:latin typeface="Tahoma" panose="020B0604030504040204" pitchFamily="34" charset="0"/>
              </a:rPr>
              <a:t>&gt; stack;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 = new Stack&lt;</a:t>
            </a:r>
            <a:r>
              <a:rPr lang="en-US" altLang="en-US" sz="2800">
                <a:solidFill>
                  <a:srgbClr val="009900"/>
                </a:solidFill>
                <a:latin typeface="Tahoma" panose="020B0604030504040204" pitchFamily="34" charset="0"/>
              </a:rPr>
              <a:t>Integer</a:t>
            </a:r>
            <a:r>
              <a:rPr lang="en-US" altLang="en-US" sz="2800">
                <a:latin typeface="Tahoma" panose="020B0604030504040204" pitchFamily="34" charset="0"/>
              </a:rPr>
              <a:t>&gt;();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0" y="4953000"/>
            <a:ext cx="14478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WordArt 4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2667000" y="4343400"/>
            <a:ext cx="3429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stack will only store</a:t>
            </a:r>
            <a:b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Integer values.</a:t>
            </a:r>
          </a:p>
        </p:txBody>
      </p:sp>
    </p:spTree>
    <p:extLst>
      <p:ext uri="{BB962C8B-B14F-4D97-AF65-F5344CB8AC3E}">
        <p14:creationId xmlns:p14="http://schemas.microsoft.com/office/powerpoint/2010/main" val="879007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2590800" y="2743201"/>
            <a:ext cx="26613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stack.push(15);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667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push adds an item</a:t>
            </a:r>
            <a:b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to the stack.</a:t>
            </a:r>
          </a:p>
        </p:txBody>
      </p:sp>
      <p:graphicFrame>
        <p:nvGraphicFramePr>
          <p:cNvPr id="139268" name="Group 4"/>
          <p:cNvGraphicFramePr>
            <a:graphicFrameLocks noGrp="1"/>
          </p:cNvGraphicFramePr>
          <p:nvPr/>
        </p:nvGraphicFramePr>
        <p:xfrm>
          <a:off x="7467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14" name="WordArt 10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4250145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2590800" y="2667001"/>
            <a:ext cx="26613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stack.push(47);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2667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push adds an item</a:t>
            </a:r>
            <a:b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to the stack.</a:t>
            </a:r>
          </a:p>
        </p:txBody>
      </p:sp>
      <p:graphicFrame>
        <p:nvGraphicFramePr>
          <p:cNvPr id="140292" name="Group 4"/>
          <p:cNvGraphicFramePr>
            <a:graphicFrameLocks noGrp="1"/>
          </p:cNvGraphicFramePr>
          <p:nvPr/>
        </p:nvGraphicFramePr>
        <p:xfrm>
          <a:off x="7467600" y="3200401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564" name="WordArt 12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648376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2590800" y="2667001"/>
            <a:ext cx="26613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stack.push(11);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2667000" y="4343400"/>
            <a:ext cx="3048000" cy="8318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push adds an item</a:t>
            </a:r>
            <a:b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</a:b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to the stack.</a:t>
            </a:r>
          </a:p>
        </p:txBody>
      </p:sp>
      <p:graphicFrame>
        <p:nvGraphicFramePr>
          <p:cNvPr id="141316" name="Group 4"/>
          <p:cNvGraphicFramePr>
            <a:graphicFrameLocks noGrp="1"/>
          </p:cNvGraphicFramePr>
          <p:nvPr/>
        </p:nvGraphicFramePr>
        <p:xfrm>
          <a:off x="7467600" y="2133600"/>
          <a:ext cx="1905000" cy="33274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63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614" name="WordArt 14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2592062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2590801" y="2667001"/>
            <a:ext cx="21034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stack.pop();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2667000" y="4343401"/>
            <a:ext cx="30480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pop removes an item from the stack.</a:t>
            </a:r>
          </a:p>
        </p:txBody>
      </p:sp>
      <p:graphicFrame>
        <p:nvGraphicFramePr>
          <p:cNvPr id="142340" name="Group 4"/>
          <p:cNvGraphicFramePr>
            <a:graphicFrameLocks noGrp="1"/>
          </p:cNvGraphicFramePr>
          <p:nvPr/>
        </p:nvGraphicFramePr>
        <p:xfrm>
          <a:off x="7467600" y="3200401"/>
          <a:ext cx="1905000" cy="2263775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3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60" name="WordArt 12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588992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590801" y="2667001"/>
            <a:ext cx="2103461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ahoma" panose="020B060403050404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>
                <a:latin typeface="Tahoma" panose="020B0604030504040204" pitchFamily="34" charset="0"/>
              </a:rPr>
              <a:t>stack.pop();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2667000" y="4343401"/>
            <a:ext cx="3048000" cy="83099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2400">
                <a:solidFill>
                  <a:schemeClr val="accent2"/>
                </a:solidFill>
                <a:latin typeface="Tahoma" panose="020B0604030504040204" pitchFamily="34" charset="0"/>
              </a:rPr>
              <a:t>pop removes an item from the stack.</a:t>
            </a:r>
          </a:p>
        </p:txBody>
      </p:sp>
      <p:graphicFrame>
        <p:nvGraphicFramePr>
          <p:cNvPr id="143364" name="Group 4"/>
          <p:cNvGraphicFramePr>
            <a:graphicFrameLocks noGrp="1"/>
          </p:cNvGraphicFramePr>
          <p:nvPr/>
        </p:nvGraphicFramePr>
        <p:xfrm>
          <a:off x="7467600" y="4343400"/>
          <a:ext cx="1905000" cy="113030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30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4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06" name="WordArt 10"/>
          <p:cNvSpPr>
            <a:spLocks noChangeArrowheads="1" noChangeShapeType="1" noTextEdit="1"/>
          </p:cNvSpPr>
          <p:nvPr/>
        </p:nvSpPr>
        <p:spPr bwMode="auto">
          <a:xfrm>
            <a:off x="2667000" y="609600"/>
            <a:ext cx="6553200" cy="990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What is a Stack?</a:t>
            </a:r>
          </a:p>
        </p:txBody>
      </p:sp>
    </p:spTree>
    <p:extLst>
      <p:ext uri="{BB962C8B-B14F-4D97-AF65-F5344CB8AC3E}">
        <p14:creationId xmlns:p14="http://schemas.microsoft.com/office/powerpoint/2010/main" val="3744253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WordArt 2"/>
          <p:cNvSpPr>
            <a:spLocks noChangeArrowheads="1" noChangeShapeType="1" noTextEdit="1"/>
          </p:cNvSpPr>
          <p:nvPr/>
        </p:nvSpPr>
        <p:spPr bwMode="auto">
          <a:xfrm>
            <a:off x="2514600" y="1066800"/>
            <a:ext cx="6553200" cy="37338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Stack</a:t>
            </a:r>
          </a:p>
          <a:p>
            <a:pPr algn="ctr"/>
            <a:r>
              <a:rPr lang="en-US" sz="3600" kern="10">
                <a:ln w="9525">
                  <a:solidFill>
                    <a:srgbClr val="CCFFFF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 panose="020B0806030902050204" pitchFamily="34" charset="0"/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256828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Widescreen</PresentationFormat>
  <Paragraphs>125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Impact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Scarpitta, William</dc:creator>
  <cp:lastModifiedBy>Scarpitta, William</cp:lastModifiedBy>
  <cp:revision>1</cp:revision>
  <dcterms:created xsi:type="dcterms:W3CDTF">2021-12-13T14:00:40Z</dcterms:created>
  <dcterms:modified xsi:type="dcterms:W3CDTF">2021-12-13T14:01:18Z</dcterms:modified>
</cp:coreProperties>
</file>