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95" r:id="rId2"/>
    <p:sldId id="395" r:id="rId3"/>
    <p:sldId id="374" r:id="rId4"/>
    <p:sldId id="399" r:id="rId5"/>
    <p:sldId id="400" r:id="rId6"/>
    <p:sldId id="394" r:id="rId7"/>
    <p:sldId id="396" r:id="rId8"/>
    <p:sldId id="397" r:id="rId9"/>
    <p:sldId id="375" r:id="rId10"/>
    <p:sldId id="398" r:id="rId11"/>
    <p:sldId id="293" r:id="rId12"/>
    <p:sldId id="417" r:id="rId13"/>
    <p:sldId id="418" r:id="rId14"/>
    <p:sldId id="388" r:id="rId15"/>
    <p:sldId id="311" r:id="rId16"/>
    <p:sldId id="312" r:id="rId17"/>
    <p:sldId id="410" r:id="rId18"/>
    <p:sldId id="383" r:id="rId19"/>
    <p:sldId id="439" r:id="rId20"/>
    <p:sldId id="389" r:id="rId21"/>
    <p:sldId id="405" r:id="rId22"/>
    <p:sldId id="317" r:id="rId23"/>
    <p:sldId id="365" r:id="rId24"/>
    <p:sldId id="409" r:id="rId25"/>
    <p:sldId id="406" r:id="rId26"/>
    <p:sldId id="419" r:id="rId27"/>
    <p:sldId id="422" r:id="rId28"/>
    <p:sldId id="425" r:id="rId29"/>
    <p:sldId id="424" r:id="rId30"/>
    <p:sldId id="426" r:id="rId31"/>
    <p:sldId id="427" r:id="rId32"/>
    <p:sldId id="421" r:id="rId33"/>
    <p:sldId id="428" r:id="rId34"/>
    <p:sldId id="385" r:id="rId35"/>
    <p:sldId id="384" r:id="rId36"/>
    <p:sldId id="386" r:id="rId37"/>
    <p:sldId id="391" r:id="rId38"/>
    <p:sldId id="313" r:id="rId39"/>
    <p:sldId id="437" r:id="rId40"/>
    <p:sldId id="435" r:id="rId41"/>
    <p:sldId id="436" r:id="rId42"/>
    <p:sldId id="415" r:id="rId43"/>
    <p:sldId id="411" r:id="rId44"/>
    <p:sldId id="412" r:id="rId45"/>
    <p:sldId id="413" r:id="rId46"/>
    <p:sldId id="302" r:id="rId47"/>
    <p:sldId id="287" r:id="rId48"/>
    <p:sldId id="361" r:id="rId49"/>
    <p:sldId id="407" r:id="rId50"/>
    <p:sldId id="408" r:id="rId51"/>
    <p:sldId id="380" r:id="rId52"/>
    <p:sldId id="343" r:id="rId53"/>
    <p:sldId id="438" r:id="rId54"/>
    <p:sldId id="432" r:id="rId55"/>
    <p:sldId id="430" r:id="rId56"/>
    <p:sldId id="433" r:id="rId57"/>
    <p:sldId id="434" r:id="rId58"/>
    <p:sldId id="403" r:id="rId59"/>
    <p:sldId id="416" r:id="rId60"/>
    <p:sldId id="401" r:id="rId61"/>
    <p:sldId id="402" r:id="rId62"/>
    <p:sldId id="392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99"/>
    <a:srgbClr val="A50021"/>
    <a:srgbClr val="CC3300"/>
    <a:srgbClr val="336699"/>
    <a:srgbClr val="336633"/>
    <a:srgbClr val="FFFF99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1929" autoAdjust="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81731A-FF6D-41BE-86E8-54A11CFEA9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80110-7F4B-46ED-B5AC-7C060968C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15374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6C166-85DE-4E5A-8A07-FED1546DDB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93075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1F050-E0D0-4D32-9658-3CAD760B28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33282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7892D-8CA3-498E-A985-5DB505BAD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18030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0E188-79EB-486D-B194-576D527A99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230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01E8F-6D35-46E5-B535-F636399FB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18353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6D81D-3941-449D-8237-ABA8C0E03B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33669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54951-AACF-43A2-A17D-9044E3BC5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22177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CD859-C090-454B-8DC7-23B63015C0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7625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FF207-5874-45F8-B314-DEF9268214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53978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E8071-5216-4C63-AF53-F9E14C04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80048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85A7F7A-47A2-4ACE-94F0-5B12EDE38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WordArt 2051"/>
          <p:cNvSpPr>
            <a:spLocks noChangeArrowheads="1" noChangeShapeType="1" noTextEdit="1"/>
          </p:cNvSpPr>
          <p:nvPr/>
        </p:nvSpPr>
        <p:spPr bwMode="auto">
          <a:xfrm>
            <a:off x="1066800" y="1828800"/>
            <a:ext cx="70104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2"/>
          <p:cNvSpPr>
            <a:spLocks noChangeArrowheads="1" noChangeShapeType="1" noTextEdit="1"/>
          </p:cNvSpPr>
          <p:nvPr/>
        </p:nvSpPr>
        <p:spPr bwMode="auto">
          <a:xfrm>
            <a:off x="1143000" y="1295400"/>
            <a:ext cx="69342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Start work</a:t>
            </a:r>
          </a:p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on the labs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MS LineDraw" charset="2"/>
            </a:endParaRP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0453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A linked list is a group of nodes.   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Each node contains a value and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reference to the next node 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the list.</a:t>
            </a:r>
          </a:p>
        </p:txBody>
      </p:sp>
      <p:sp>
        <p:nvSpPr>
          <p:cNvPr id="34820" name="WordArt 6"/>
          <p:cNvSpPr>
            <a:spLocks noChangeArrowheads="1" noChangeShapeType="1" noTextEdit="1"/>
          </p:cNvSpPr>
          <p:nvPr/>
        </p:nvSpPr>
        <p:spPr bwMode="auto">
          <a:xfrm>
            <a:off x="838200" y="762000"/>
            <a:ext cx="75438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1447800"/>
            <a:ext cx="81534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public class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private Comparable 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private Node 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public Node(Comparable dat, Node nxt)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   data=dat;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   next=nxt;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36867" name="WordArt 3"/>
          <p:cNvSpPr>
            <a:spLocks noChangeArrowheads="1" noChangeShapeType="1" noTextEdit="1"/>
          </p:cNvSpPr>
          <p:nvPr/>
        </p:nvSpPr>
        <p:spPr bwMode="auto">
          <a:xfrm>
            <a:off x="990600" y="381000"/>
            <a:ext cx="6553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Simple Node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MS LineDraw" charset="2"/>
            </a:endParaRP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2667000" y="32766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200400" y="28194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114800" y="28194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4724400" y="32766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429000" y="2971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638800" y="3048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447800" y="28956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node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600200" y="3352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733800" y="2438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38924" name="WordArt 12"/>
          <p:cNvSpPr>
            <a:spLocks noChangeArrowheads="1" noChangeShapeType="1" noTextEdit="1"/>
          </p:cNvSpPr>
          <p:nvPr/>
        </p:nvSpPr>
        <p:spPr bwMode="auto">
          <a:xfrm>
            <a:off x="838200" y="762000"/>
            <a:ext cx="75438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 Single Node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371600" y="4114800"/>
            <a:ext cx="578008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A node typically has a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component and a reference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to the next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914400" y="2209800"/>
            <a:ext cx="74676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public interface Linkable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Comparable getValue();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Linkable getNext();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void setNext(Linkable next);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void setValue(Comparable value);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40963" name="WordArt 3"/>
          <p:cNvSpPr>
            <a:spLocks noChangeArrowheads="1" noChangeShapeType="1" noTextEdit="1"/>
          </p:cNvSpPr>
          <p:nvPr/>
        </p:nvSpPr>
        <p:spPr bwMode="auto">
          <a:xfrm>
            <a:off x="914400" y="685800"/>
            <a:ext cx="72390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Linkable Interface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ChangeArrowheads="1"/>
          </p:cNvSpPr>
          <p:nvPr/>
        </p:nvSpPr>
        <p:spPr bwMode="auto">
          <a:xfrm>
            <a:off x="533400" y="457200"/>
            <a:ext cx="8153400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public class ListNode implements Linkable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private Comparable listNodeValue;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private ListNode nextListNode;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public ListNode(){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listNodeValue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nextListNode = 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public ListNode(Comparable value, ListNode next)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nextListNode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= 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listNodeValue</a:t>
            </a:r>
            <a:r>
              <a:rPr lang="en-US" altLang="en-US" sz="2000">
                <a:latin typeface="Tahoma" panose="020B0604030504040204" pitchFamily="34" charset="0"/>
              </a:rPr>
              <a:t> </a:t>
            </a:r>
            <a:r>
              <a:rPr lang="en-US" altLang="en-US" sz="2000" b="1">
                <a:latin typeface="Tahoma" panose="020B0604030504040204" pitchFamily="34" charset="0"/>
              </a:rPr>
              <a:t>= 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  //other methods not shown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  //refer to the Linkable interface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43011" name="WordArt 1027"/>
          <p:cNvSpPr>
            <a:spLocks noChangeArrowheads="1" noChangeShapeType="1" noTextEdit="1"/>
          </p:cNvSpPr>
          <p:nvPr/>
        </p:nvSpPr>
        <p:spPr bwMode="auto">
          <a:xfrm>
            <a:off x="5410200" y="1447800"/>
            <a:ext cx="35052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The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ListNode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28600" y="2286000"/>
            <a:ext cx="89154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Linkable node = new ListNode("10", null);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out.println(node.getValue());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out.println(node.getNext());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45059" name="WordArt 3"/>
          <p:cNvSpPr>
            <a:spLocks noChangeArrowheads="1" noChangeShapeType="1" noTextEdit="1"/>
          </p:cNvSpPr>
          <p:nvPr/>
        </p:nvSpPr>
        <p:spPr bwMode="auto">
          <a:xfrm>
            <a:off x="1295400" y="304800"/>
            <a:ext cx="6553200" cy="1676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Creating A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Single Node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124200" y="4876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038600" y="4876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4876800" y="5334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200400" y="5105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5486400" y="5105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600200" y="4953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node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1828800" y="5334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0xFA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3581400" y="4495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0xFA</a:t>
            </a: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2667000" y="52578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6629400" y="3429000"/>
            <a:ext cx="20574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b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9" grpId="0" animBg="1"/>
      <p:bldP spid="88071" grpId="0"/>
      <p:bldP spid="88072" grpId="0"/>
      <p:bldP spid="88073" grpId="0"/>
      <p:bldP spid="88074" grpId="0"/>
      <p:bldP spid="88075" grpId="0"/>
      <p:bldP spid="286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WordArt 2"/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onenode.java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WordArt 2"/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Linking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WordArt 2"/>
          <p:cNvSpPr>
            <a:spLocks noChangeArrowheads="1" noChangeShapeType="1" noTextEdit="1"/>
          </p:cNvSpPr>
          <p:nvPr/>
        </p:nvSpPr>
        <p:spPr bwMode="auto">
          <a:xfrm>
            <a:off x="914400" y="1143000"/>
            <a:ext cx="7086600" cy="403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Java</a:t>
            </a:r>
          </a:p>
          <a:p>
            <a:pPr algn="ctr"/>
            <a:r>
              <a:rPr lang="en-US" sz="3600" kern="10">
                <a:ln w="25400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LinkedList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WordArt 3"/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Linking Nodes</a:t>
            </a:r>
          </a:p>
        </p:txBody>
      </p:sp>
      <p:sp>
        <p:nvSpPr>
          <p:cNvPr id="51203" name="Rectangle 32"/>
          <p:cNvSpPr>
            <a:spLocks noChangeArrowheads="1"/>
          </p:cNvSpPr>
          <p:nvPr/>
        </p:nvSpPr>
        <p:spPr bwMode="auto">
          <a:xfrm>
            <a:off x="304800" y="2971800"/>
            <a:ext cx="8497888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ListNode("10",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ListNode("11",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ListNode("12",null)));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out.println(x.getValue());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out.println(x.getNext().getNext().getValue());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out.println(x.getNext().getValue());</a:t>
            </a:r>
          </a:p>
        </p:txBody>
      </p:sp>
      <p:sp>
        <p:nvSpPr>
          <p:cNvPr id="31748" name="Text Box 34"/>
          <p:cNvSpPr txBox="1">
            <a:spLocks noChangeArrowheads="1"/>
          </p:cNvSpPr>
          <p:nvPr/>
        </p:nvSpPr>
        <p:spPr bwMode="auto">
          <a:xfrm>
            <a:off x="6934200" y="16002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12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WordArt 2"/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linkone.java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914400" y="1752600"/>
            <a:ext cx="714375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ListNode("10", null);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y = new ListNode("11",x);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z = new ListNode("12",y);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6324600" y="4495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7239000" y="4495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8001000" y="49530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6400800" y="472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8382000" y="4724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93209" name="Text Box 25"/>
          <p:cNvSpPr txBox="1">
            <a:spLocks noChangeArrowheads="1"/>
          </p:cNvSpPr>
          <p:nvPr/>
        </p:nvSpPr>
        <p:spPr bwMode="auto">
          <a:xfrm>
            <a:off x="5562600" y="55626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6858000" y="4191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0x17</a:t>
            </a:r>
          </a:p>
        </p:txBody>
      </p:sp>
      <p:sp>
        <p:nvSpPr>
          <p:cNvPr id="93218" name="Text Box 34"/>
          <p:cNvSpPr txBox="1">
            <a:spLocks noChangeArrowheads="1"/>
          </p:cNvSpPr>
          <p:nvPr/>
        </p:nvSpPr>
        <p:spPr bwMode="auto">
          <a:xfrm>
            <a:off x="7467600" y="4724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93221" name="Text Box 37"/>
          <p:cNvSpPr txBox="1">
            <a:spLocks noChangeArrowheads="1"/>
          </p:cNvSpPr>
          <p:nvPr/>
        </p:nvSpPr>
        <p:spPr bwMode="auto">
          <a:xfrm>
            <a:off x="5410200" y="5943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0x17</a:t>
            </a:r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 flipV="1">
            <a:off x="5943600" y="5029200"/>
            <a:ext cx="304800" cy="533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1" name="Rectangle 57"/>
          <p:cNvSpPr>
            <a:spLocks noChangeArrowheads="1"/>
          </p:cNvSpPr>
          <p:nvPr/>
        </p:nvSpPr>
        <p:spPr bwMode="auto">
          <a:xfrm>
            <a:off x="1295400" y="4495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2209800" y="4495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3243" name="Line 59"/>
          <p:cNvSpPr>
            <a:spLocks noChangeShapeType="1"/>
          </p:cNvSpPr>
          <p:nvPr/>
        </p:nvSpPr>
        <p:spPr bwMode="auto">
          <a:xfrm>
            <a:off x="3048000" y="4953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4" name="Rectangle 60"/>
          <p:cNvSpPr>
            <a:spLocks noChangeArrowheads="1"/>
          </p:cNvSpPr>
          <p:nvPr/>
        </p:nvSpPr>
        <p:spPr bwMode="auto">
          <a:xfrm>
            <a:off x="3657600" y="4495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3245" name="Rectangle 61"/>
          <p:cNvSpPr>
            <a:spLocks noChangeArrowheads="1"/>
          </p:cNvSpPr>
          <p:nvPr/>
        </p:nvSpPr>
        <p:spPr bwMode="auto">
          <a:xfrm>
            <a:off x="4572000" y="4495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93246" name="Line 62"/>
          <p:cNvSpPr>
            <a:spLocks noChangeShapeType="1"/>
          </p:cNvSpPr>
          <p:nvPr/>
        </p:nvSpPr>
        <p:spPr bwMode="auto">
          <a:xfrm>
            <a:off x="5410200" y="4953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47" name="Text Box 63"/>
          <p:cNvSpPr txBox="1">
            <a:spLocks noChangeArrowheads="1"/>
          </p:cNvSpPr>
          <p:nvPr/>
        </p:nvSpPr>
        <p:spPr bwMode="auto">
          <a:xfrm>
            <a:off x="3733800" y="472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11</a:t>
            </a:r>
          </a:p>
        </p:txBody>
      </p:sp>
      <p:sp>
        <p:nvSpPr>
          <p:cNvPr id="93248" name="Text Box 64"/>
          <p:cNvSpPr txBox="1">
            <a:spLocks noChangeArrowheads="1"/>
          </p:cNvSpPr>
          <p:nvPr/>
        </p:nvSpPr>
        <p:spPr bwMode="auto">
          <a:xfrm>
            <a:off x="1371600" y="472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93249" name="Text Box 65"/>
          <p:cNvSpPr txBox="1">
            <a:spLocks noChangeArrowheads="1"/>
          </p:cNvSpPr>
          <p:nvPr/>
        </p:nvSpPr>
        <p:spPr bwMode="auto">
          <a:xfrm>
            <a:off x="2971800" y="5410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93250" name="Text Box 66"/>
          <p:cNvSpPr txBox="1">
            <a:spLocks noChangeArrowheads="1"/>
          </p:cNvSpPr>
          <p:nvPr/>
        </p:nvSpPr>
        <p:spPr bwMode="auto">
          <a:xfrm>
            <a:off x="152400" y="4648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93251" name="Text Box 67"/>
          <p:cNvSpPr txBox="1">
            <a:spLocks noChangeArrowheads="1"/>
          </p:cNvSpPr>
          <p:nvPr/>
        </p:nvSpPr>
        <p:spPr bwMode="auto">
          <a:xfrm>
            <a:off x="0" y="5105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0x12</a:t>
            </a:r>
          </a:p>
        </p:txBody>
      </p:sp>
      <p:sp>
        <p:nvSpPr>
          <p:cNvPr id="93252" name="Line 68"/>
          <p:cNvSpPr>
            <a:spLocks noChangeShapeType="1"/>
          </p:cNvSpPr>
          <p:nvPr/>
        </p:nvSpPr>
        <p:spPr bwMode="auto">
          <a:xfrm>
            <a:off x="762000" y="49530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53" name="Text Box 69"/>
          <p:cNvSpPr txBox="1">
            <a:spLocks noChangeArrowheads="1"/>
          </p:cNvSpPr>
          <p:nvPr/>
        </p:nvSpPr>
        <p:spPr bwMode="auto">
          <a:xfrm>
            <a:off x="1752600" y="4191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0x12</a:t>
            </a:r>
          </a:p>
        </p:txBody>
      </p:sp>
      <p:sp>
        <p:nvSpPr>
          <p:cNvPr id="93254" name="Text Box 70"/>
          <p:cNvSpPr txBox="1">
            <a:spLocks noChangeArrowheads="1"/>
          </p:cNvSpPr>
          <p:nvPr/>
        </p:nvSpPr>
        <p:spPr bwMode="auto">
          <a:xfrm>
            <a:off x="4114800" y="4191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0x15</a:t>
            </a:r>
          </a:p>
        </p:txBody>
      </p:sp>
      <p:sp>
        <p:nvSpPr>
          <p:cNvPr id="93255" name="Text Box 71"/>
          <p:cNvSpPr txBox="1">
            <a:spLocks noChangeArrowheads="1"/>
          </p:cNvSpPr>
          <p:nvPr/>
        </p:nvSpPr>
        <p:spPr bwMode="auto">
          <a:xfrm>
            <a:off x="2362200" y="4724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0x15</a:t>
            </a:r>
          </a:p>
        </p:txBody>
      </p:sp>
      <p:sp>
        <p:nvSpPr>
          <p:cNvPr id="93256" name="Text Box 72"/>
          <p:cNvSpPr txBox="1">
            <a:spLocks noChangeArrowheads="1"/>
          </p:cNvSpPr>
          <p:nvPr/>
        </p:nvSpPr>
        <p:spPr bwMode="auto">
          <a:xfrm>
            <a:off x="4648200" y="4724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0x17</a:t>
            </a:r>
          </a:p>
        </p:txBody>
      </p:sp>
      <p:sp>
        <p:nvSpPr>
          <p:cNvPr id="93257" name="Text Box 73"/>
          <p:cNvSpPr txBox="1">
            <a:spLocks noChangeArrowheads="1"/>
          </p:cNvSpPr>
          <p:nvPr/>
        </p:nvSpPr>
        <p:spPr bwMode="auto">
          <a:xfrm>
            <a:off x="2667000" y="5943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0x15</a:t>
            </a:r>
          </a:p>
        </p:txBody>
      </p:sp>
      <p:sp>
        <p:nvSpPr>
          <p:cNvPr id="93258" name="Line 74"/>
          <p:cNvSpPr>
            <a:spLocks noChangeShapeType="1"/>
          </p:cNvSpPr>
          <p:nvPr/>
        </p:nvSpPr>
        <p:spPr bwMode="auto">
          <a:xfrm flipV="1">
            <a:off x="3276600" y="5105400"/>
            <a:ext cx="304800" cy="3810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WordArt 75"/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Linking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9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6" grpId="0" animBg="1"/>
      <p:bldP spid="93197" grpId="0" animBg="1"/>
      <p:bldP spid="93200" grpId="0"/>
      <p:bldP spid="93206" grpId="0"/>
      <p:bldP spid="93209" grpId="0"/>
      <p:bldP spid="93215" grpId="0"/>
      <p:bldP spid="93218" grpId="0"/>
      <p:bldP spid="93221" grpId="0"/>
      <p:bldP spid="93241" grpId="0" animBg="1"/>
      <p:bldP spid="93242" grpId="0" animBg="1"/>
      <p:bldP spid="93244" grpId="0" animBg="1"/>
      <p:bldP spid="93245" grpId="0" animBg="1"/>
      <p:bldP spid="93247" grpId="0"/>
      <p:bldP spid="93248" grpId="0"/>
      <p:bldP spid="93249" grpId="0"/>
      <p:bldP spid="93250" grpId="0"/>
      <p:bldP spid="93251" grpId="0"/>
      <p:bldP spid="93253" grpId="0"/>
      <p:bldP spid="93254" grpId="0"/>
      <p:bldP spid="93255" grpId="0"/>
      <p:bldP spid="93256" grpId="0"/>
      <p:bldP spid="932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62000" y="1752600"/>
            <a:ext cx="713263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ListNode(10.3, null);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y = new ListNode(11.0, x);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z = new ListNode(12.5, y);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1219200" y="4419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2133600" y="4419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57349" name="Line 6"/>
          <p:cNvSpPr>
            <a:spLocks noChangeShapeType="1"/>
          </p:cNvSpPr>
          <p:nvPr/>
        </p:nvSpPr>
        <p:spPr bwMode="auto">
          <a:xfrm>
            <a:off x="2590800" y="4876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3581400" y="4419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4495800" y="4419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57352" name="Line 9"/>
          <p:cNvSpPr>
            <a:spLocks noChangeShapeType="1"/>
          </p:cNvSpPr>
          <p:nvPr/>
        </p:nvSpPr>
        <p:spPr bwMode="auto">
          <a:xfrm>
            <a:off x="4953000" y="4876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6019800" y="4419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57354" name="Rectangle 11"/>
          <p:cNvSpPr>
            <a:spLocks noChangeArrowheads="1"/>
          </p:cNvSpPr>
          <p:nvPr/>
        </p:nvSpPr>
        <p:spPr bwMode="auto">
          <a:xfrm>
            <a:off x="6934200" y="4419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7391400" y="4876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Text Box 13"/>
          <p:cNvSpPr txBox="1">
            <a:spLocks noChangeArrowheads="1"/>
          </p:cNvSpPr>
          <p:nvPr/>
        </p:nvSpPr>
        <p:spPr bwMode="auto">
          <a:xfrm>
            <a:off x="6096000" y="4648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10.3</a:t>
            </a:r>
          </a:p>
        </p:txBody>
      </p:sp>
      <p:sp>
        <p:nvSpPr>
          <p:cNvPr id="57357" name="Text Box 14"/>
          <p:cNvSpPr txBox="1">
            <a:spLocks noChangeArrowheads="1"/>
          </p:cNvSpPr>
          <p:nvPr/>
        </p:nvSpPr>
        <p:spPr bwMode="auto">
          <a:xfrm>
            <a:off x="3657600" y="4648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11.0</a:t>
            </a:r>
          </a:p>
        </p:txBody>
      </p:sp>
      <p:sp>
        <p:nvSpPr>
          <p:cNvPr id="57358" name="Text Box 15"/>
          <p:cNvSpPr txBox="1">
            <a:spLocks noChangeArrowheads="1"/>
          </p:cNvSpPr>
          <p:nvPr/>
        </p:nvSpPr>
        <p:spPr bwMode="auto">
          <a:xfrm>
            <a:off x="1295400" y="4648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12.5</a:t>
            </a:r>
          </a:p>
        </p:txBody>
      </p:sp>
      <p:sp>
        <p:nvSpPr>
          <p:cNvPr id="57359" name="Text Box 16"/>
          <p:cNvSpPr txBox="1">
            <a:spLocks noChangeArrowheads="1"/>
          </p:cNvSpPr>
          <p:nvPr/>
        </p:nvSpPr>
        <p:spPr bwMode="auto">
          <a:xfrm>
            <a:off x="381000" y="4572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2895600" y="5486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57361" name="Text Box 18"/>
          <p:cNvSpPr txBox="1">
            <a:spLocks noChangeArrowheads="1"/>
          </p:cNvSpPr>
          <p:nvPr/>
        </p:nvSpPr>
        <p:spPr bwMode="auto">
          <a:xfrm>
            <a:off x="5334000" y="54864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57362" name="Text Box 19"/>
          <p:cNvSpPr txBox="1">
            <a:spLocks noChangeArrowheads="1"/>
          </p:cNvSpPr>
          <p:nvPr/>
        </p:nvSpPr>
        <p:spPr bwMode="auto">
          <a:xfrm>
            <a:off x="8382000" y="4648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57363" name="Line 20"/>
          <p:cNvSpPr>
            <a:spLocks noChangeShapeType="1"/>
          </p:cNvSpPr>
          <p:nvPr/>
        </p:nvSpPr>
        <p:spPr bwMode="auto">
          <a:xfrm flipV="1">
            <a:off x="5638800" y="5029200"/>
            <a:ext cx="304800" cy="533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21"/>
          <p:cNvSpPr>
            <a:spLocks noChangeShapeType="1"/>
          </p:cNvSpPr>
          <p:nvPr/>
        </p:nvSpPr>
        <p:spPr bwMode="auto">
          <a:xfrm flipV="1">
            <a:off x="3200400" y="5029200"/>
            <a:ext cx="304800" cy="5334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Line 22"/>
          <p:cNvSpPr>
            <a:spLocks noChangeShapeType="1"/>
          </p:cNvSpPr>
          <p:nvPr/>
        </p:nvSpPr>
        <p:spPr bwMode="auto">
          <a:xfrm flipV="1">
            <a:off x="762000" y="48006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WordArt 23"/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Linking Nodes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WordArt 2"/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Linking Nodes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04800" y="1676400"/>
            <a:ext cx="84709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ListNode(10.3, null);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y = new ListNode(11.0, x);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z = new ListNode(12.5, 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out.println(z.getValue());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out.println(z.getNext().getNext().getValue());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out.println(z.getNext().getValue());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934200" y="4724400"/>
            <a:ext cx="1981200" cy="187325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r>
              <a:rPr lang="en-US" altLang="en-US" sz="2800" b="1">
                <a:latin typeface="Tahoma" panose="020B0604030504040204" pitchFamily="34" charset="0"/>
              </a:rPr>
              <a:t>12.5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10.3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11.0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WordArt 2"/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linktwo.java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WordArt 2"/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Using Loops 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With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WordArt 2"/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Printing All Nodes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1600200"/>
            <a:ext cx="732631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ListNode("10",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ListNode("11",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ListNode("12",null)));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while( x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out.println( x.getValue()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858000" y="3810000"/>
            <a:ext cx="1981200" cy="25415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WordArt 2"/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printone.java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WordArt 2"/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Printing All Nodes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85800" y="1600200"/>
            <a:ext cx="7326313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ListNode("10",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ListNode("11",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ListNode("12",null)));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while( x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out.println( x.getValue()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</a:t>
            </a:r>
            <a:r>
              <a:rPr lang="en-US" altLang="en-US" sz="2800" b="1">
                <a:solidFill>
                  <a:srgbClr val="008000"/>
                </a:solidFill>
                <a:latin typeface="Tahoma" panose="020B0604030504040204" pitchFamily="34" charset="0"/>
              </a:rPr>
              <a:t>x = x.getNext();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858000" y="38100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 dirty="0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r>
              <a:rPr lang="en-US" altLang="en-US" b="1" dirty="0">
                <a:latin typeface="Tahoma" panose="020B0604030504040204" pitchFamily="34" charset="0"/>
              </a:rPr>
              <a:t>10</a:t>
            </a:r>
            <a:br>
              <a:rPr lang="en-US" altLang="en-US" b="1" dirty="0">
                <a:latin typeface="Tahoma" panose="020B0604030504040204" pitchFamily="34" charset="0"/>
              </a:rPr>
            </a:br>
            <a:r>
              <a:rPr lang="en-US" altLang="en-US" b="1" dirty="0">
                <a:latin typeface="Tahoma" panose="020B0604030504040204" pitchFamily="34" charset="0"/>
              </a:rPr>
              <a:t>11</a:t>
            </a:r>
            <a:br>
              <a:rPr lang="en-US" altLang="en-US" b="1" dirty="0">
                <a:latin typeface="Tahoma" panose="020B0604030504040204" pitchFamily="34" charset="0"/>
              </a:rPr>
            </a:br>
            <a:r>
              <a:rPr lang="en-US" altLang="en-US" b="1" dirty="0">
                <a:latin typeface="Tahoma" panose="020B0604030504040204" pitchFamily="34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WordArt 2"/>
          <p:cNvSpPr>
            <a:spLocks noChangeArrowheads="1" noChangeShapeType="1" noTextEdit="1"/>
          </p:cNvSpPr>
          <p:nvPr/>
        </p:nvSpPr>
        <p:spPr bwMode="auto">
          <a:xfrm>
            <a:off x="1524000" y="228600"/>
            <a:ext cx="28956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Java Collections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533400" y="914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Collection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57800" y="152400"/>
            <a:ext cx="83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Map</a:t>
            </a: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H="1">
            <a:off x="609600" y="1371600"/>
            <a:ext cx="0" cy="1447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1905000" y="1371600"/>
            <a:ext cx="0" cy="1371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2286000" y="3124200"/>
            <a:ext cx="457200" cy="60960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81000" y="2743200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List        Set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85800" y="1600200"/>
            <a:ext cx="12398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Sub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Interfaces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-extends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33400" y="3429000"/>
            <a:ext cx="1697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209800" y="3200400"/>
            <a:ext cx="0" cy="2362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2971800" y="4191000"/>
            <a:ext cx="0" cy="8382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533400" y="3200400"/>
            <a:ext cx="0" cy="1371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04800" y="4495800"/>
            <a:ext cx="17541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ArrayList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LinkedList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Vector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447800" y="5486400"/>
            <a:ext cx="24733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AbstractSet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HashSet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LinkedHashSet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2819400" y="4953000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TreeSet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2667000" y="3733800"/>
            <a:ext cx="170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SortedSet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2743200" y="2971800"/>
            <a:ext cx="12398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Sub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Interfaces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-extends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048000" y="4343400"/>
            <a:ext cx="1697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5943600" y="609600"/>
            <a:ext cx="381000" cy="457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5715000" y="609600"/>
            <a:ext cx="0" cy="15240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6477000" y="33528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TreeMap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6248400" y="10668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SortedMap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6477000" y="228600"/>
            <a:ext cx="12398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Sub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Interfaces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-extends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7239000" y="2133600"/>
            <a:ext cx="1697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114800" y="1143000"/>
            <a:ext cx="16970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Implementing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ahoma" panose="020B0604030504040204" pitchFamily="34" charset="0"/>
              </a:rPr>
              <a:t>Classes</a:t>
            </a: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H="1">
            <a:off x="7162800" y="1524000"/>
            <a:ext cx="0" cy="1828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724400" y="2057400"/>
            <a:ext cx="1787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HashMap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HashTable</a:t>
            </a: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3200400" y="1295400"/>
            <a:ext cx="3429000" cy="419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1066800" y="7315200"/>
            <a:ext cx="419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WordArt 2"/>
          <p:cNvSpPr>
            <a:spLocks noChangeArrowheads="1" noChangeShapeType="1" noTextEdit="1"/>
          </p:cNvSpPr>
          <p:nvPr/>
        </p:nvSpPr>
        <p:spPr bwMode="auto">
          <a:xfrm>
            <a:off x="685800" y="2438400"/>
            <a:ext cx="76200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printtwo.java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WordArt 2"/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Summing All Nodes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85800" y="1600200"/>
            <a:ext cx="7026275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x = new ListNode(11,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ListNode(8,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		     new ListNode(5,null)));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int sum=0;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while( x != null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sum = sum + (Integer)x.getValue();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x = x.getNext();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out.println(sum);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858000" y="3276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  <a:r>
              <a:rPr lang="en-US" altLang="en-US" b="1">
                <a:latin typeface="Tahoma" panose="020B0604030504040204" pitchFamily="34" charset="0"/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WordArt 2"/>
          <p:cNvSpPr>
            <a:spLocks noChangeArrowheads="1" noChangeShapeType="1" noTextEdit="1"/>
          </p:cNvSpPr>
          <p:nvPr/>
        </p:nvSpPr>
        <p:spPr bwMode="auto">
          <a:xfrm>
            <a:off x="304800" y="1600200"/>
            <a:ext cx="8001000" cy="3352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 sumone.java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WordArt 2"/>
          <p:cNvSpPr>
            <a:spLocks noChangeArrowheads="1" noChangeShapeType="1" noTextEdit="1"/>
          </p:cNvSpPr>
          <p:nvPr/>
        </p:nvSpPr>
        <p:spPr bwMode="auto">
          <a:xfrm>
            <a:off x="762000" y="1447800"/>
            <a:ext cx="73914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Adding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066800" y="1143000"/>
            <a:ext cx="1958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</a:t>
            </a:r>
          </a:p>
        </p:txBody>
      </p:sp>
      <p:sp>
        <p:nvSpPr>
          <p:cNvPr id="79875" name="Rectangle 9"/>
          <p:cNvSpPr>
            <a:spLocks noChangeArrowheads="1"/>
          </p:cNvSpPr>
          <p:nvPr/>
        </p:nvSpPr>
        <p:spPr bwMode="auto">
          <a:xfrm>
            <a:off x="55626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79876" name="Rectangle 10"/>
          <p:cNvSpPr>
            <a:spLocks noChangeArrowheads="1"/>
          </p:cNvSpPr>
          <p:nvPr/>
        </p:nvSpPr>
        <p:spPr bwMode="auto">
          <a:xfrm>
            <a:off x="64770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79877" name="Line 11"/>
          <p:cNvSpPr>
            <a:spLocks noChangeShapeType="1"/>
          </p:cNvSpPr>
          <p:nvPr/>
        </p:nvSpPr>
        <p:spPr bwMode="auto">
          <a:xfrm>
            <a:off x="6934200" y="3352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78" name="Text Box 12"/>
          <p:cNvSpPr txBox="1">
            <a:spLocks noChangeArrowheads="1"/>
          </p:cNvSpPr>
          <p:nvPr/>
        </p:nvSpPr>
        <p:spPr bwMode="auto">
          <a:xfrm>
            <a:off x="56388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79879" name="Text Box 16"/>
          <p:cNvSpPr txBox="1">
            <a:spLocks noChangeArrowheads="1"/>
          </p:cNvSpPr>
          <p:nvPr/>
        </p:nvSpPr>
        <p:spPr bwMode="auto">
          <a:xfrm>
            <a:off x="7924800" y="3124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79880" name="Text Box 19"/>
          <p:cNvSpPr txBox="1">
            <a:spLocks noChangeArrowheads="1"/>
          </p:cNvSpPr>
          <p:nvPr/>
        </p:nvSpPr>
        <p:spPr bwMode="auto">
          <a:xfrm>
            <a:off x="1143000" y="4572000"/>
            <a:ext cx="62611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Tahoma" panose="020B0604030504040204" pitchFamily="34" charset="0"/>
              </a:rPr>
              <a:t>front = new ListNode(word, null);</a:t>
            </a:r>
          </a:p>
        </p:txBody>
      </p:sp>
      <p:sp>
        <p:nvSpPr>
          <p:cNvPr id="79881" name="Text Box 20"/>
          <p:cNvSpPr txBox="1">
            <a:spLocks noChangeArrowheads="1"/>
          </p:cNvSpPr>
          <p:nvPr/>
        </p:nvSpPr>
        <p:spPr bwMode="auto">
          <a:xfrm>
            <a:off x="4343400" y="3048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79882" name="Text Box 21"/>
          <p:cNvSpPr txBox="1">
            <a:spLocks noChangeArrowheads="1"/>
          </p:cNvSpPr>
          <p:nvPr/>
        </p:nvSpPr>
        <p:spPr bwMode="auto">
          <a:xfrm>
            <a:off x="4343400" y="35052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79883" name="Text Box 22"/>
          <p:cNvSpPr txBox="1">
            <a:spLocks noChangeArrowheads="1"/>
          </p:cNvSpPr>
          <p:nvPr/>
        </p:nvSpPr>
        <p:spPr bwMode="auto">
          <a:xfrm>
            <a:off x="6019800" y="2514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79884" name="WordArt 24"/>
          <p:cNvSpPr>
            <a:spLocks noChangeArrowheads="1" noChangeShapeType="1" noTextEdit="1"/>
          </p:cNvSpPr>
          <p:nvPr/>
        </p:nvSpPr>
        <p:spPr bwMode="auto">
          <a:xfrm>
            <a:off x="1295400" y="609600"/>
            <a:ext cx="6553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1066800" y="1143000"/>
            <a:ext cx="1958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</a:t>
            </a:r>
          </a:p>
        </p:txBody>
      </p:sp>
      <p:sp>
        <p:nvSpPr>
          <p:cNvPr id="81923" name="Rectangle 6"/>
          <p:cNvSpPr>
            <a:spLocks noChangeArrowheads="1"/>
          </p:cNvSpPr>
          <p:nvPr/>
        </p:nvSpPr>
        <p:spPr bwMode="auto">
          <a:xfrm>
            <a:off x="31242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40386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1925" name="Line 8"/>
          <p:cNvSpPr>
            <a:spLocks noChangeShapeType="1"/>
          </p:cNvSpPr>
          <p:nvPr/>
        </p:nvSpPr>
        <p:spPr bwMode="auto">
          <a:xfrm>
            <a:off x="4953000" y="33528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6" name="Rectangle 9"/>
          <p:cNvSpPr>
            <a:spLocks noChangeArrowheads="1"/>
          </p:cNvSpPr>
          <p:nvPr/>
        </p:nvSpPr>
        <p:spPr bwMode="auto">
          <a:xfrm>
            <a:off x="55626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1927" name="Rectangle 10"/>
          <p:cNvSpPr>
            <a:spLocks noChangeArrowheads="1"/>
          </p:cNvSpPr>
          <p:nvPr/>
        </p:nvSpPr>
        <p:spPr bwMode="auto">
          <a:xfrm>
            <a:off x="64770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1928" name="Line 11"/>
          <p:cNvSpPr>
            <a:spLocks noChangeShapeType="1"/>
          </p:cNvSpPr>
          <p:nvPr/>
        </p:nvSpPr>
        <p:spPr bwMode="auto">
          <a:xfrm>
            <a:off x="6934200" y="3352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9" name="Text Box 12"/>
          <p:cNvSpPr txBox="1">
            <a:spLocks noChangeArrowheads="1"/>
          </p:cNvSpPr>
          <p:nvPr/>
        </p:nvSpPr>
        <p:spPr bwMode="auto">
          <a:xfrm>
            <a:off x="56388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81930" name="Text Box 13"/>
          <p:cNvSpPr txBox="1">
            <a:spLocks noChangeArrowheads="1"/>
          </p:cNvSpPr>
          <p:nvPr/>
        </p:nvSpPr>
        <p:spPr bwMode="auto">
          <a:xfrm>
            <a:off x="32004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81931" name="Text Box 16"/>
          <p:cNvSpPr txBox="1">
            <a:spLocks noChangeArrowheads="1"/>
          </p:cNvSpPr>
          <p:nvPr/>
        </p:nvSpPr>
        <p:spPr bwMode="auto">
          <a:xfrm>
            <a:off x="7924800" y="3124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81932" name="Text Box 21"/>
          <p:cNvSpPr txBox="1">
            <a:spLocks noChangeArrowheads="1"/>
          </p:cNvSpPr>
          <p:nvPr/>
        </p:nvSpPr>
        <p:spPr bwMode="auto">
          <a:xfrm>
            <a:off x="1981200" y="3048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81933" name="Text Box 22"/>
          <p:cNvSpPr txBox="1">
            <a:spLocks noChangeArrowheads="1"/>
          </p:cNvSpPr>
          <p:nvPr/>
        </p:nvSpPr>
        <p:spPr bwMode="auto">
          <a:xfrm>
            <a:off x="6019800" y="2514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81934" name="Text Box 23"/>
          <p:cNvSpPr txBox="1">
            <a:spLocks noChangeArrowheads="1"/>
          </p:cNvSpPr>
          <p:nvPr/>
        </p:nvSpPr>
        <p:spPr bwMode="auto">
          <a:xfrm>
            <a:off x="4267200" y="3200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81935" name="Text Box 24"/>
          <p:cNvSpPr txBox="1">
            <a:spLocks noChangeArrowheads="1"/>
          </p:cNvSpPr>
          <p:nvPr/>
        </p:nvSpPr>
        <p:spPr bwMode="auto">
          <a:xfrm>
            <a:off x="1981200" y="3429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0xF33</a:t>
            </a:r>
          </a:p>
        </p:txBody>
      </p:sp>
      <p:sp>
        <p:nvSpPr>
          <p:cNvPr id="81936" name="Text Box 25"/>
          <p:cNvSpPr txBox="1">
            <a:spLocks noChangeArrowheads="1"/>
          </p:cNvSpPr>
          <p:nvPr/>
        </p:nvSpPr>
        <p:spPr bwMode="auto">
          <a:xfrm>
            <a:off x="3657600" y="2514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0xF33</a:t>
            </a:r>
          </a:p>
        </p:txBody>
      </p:sp>
      <p:sp>
        <p:nvSpPr>
          <p:cNvPr id="81937" name="Text Box 30"/>
          <p:cNvSpPr txBox="1">
            <a:spLocks noChangeArrowheads="1"/>
          </p:cNvSpPr>
          <p:nvPr/>
        </p:nvSpPr>
        <p:spPr bwMode="auto">
          <a:xfrm>
            <a:off x="1143000" y="4572000"/>
            <a:ext cx="6475413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Tahoma" panose="020B0604030504040204" pitchFamily="34" charset="0"/>
              </a:rPr>
              <a:t>front = new ListNode(word, front);</a:t>
            </a:r>
          </a:p>
        </p:txBody>
      </p:sp>
      <p:sp>
        <p:nvSpPr>
          <p:cNvPr id="81938" name="WordArt 31"/>
          <p:cNvSpPr>
            <a:spLocks noChangeArrowheads="1" noChangeShapeType="1" noTextEdit="1"/>
          </p:cNvSpPr>
          <p:nvPr/>
        </p:nvSpPr>
        <p:spPr bwMode="auto">
          <a:xfrm>
            <a:off x="1295400" y="457200"/>
            <a:ext cx="6553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066800" y="1143000"/>
            <a:ext cx="1958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       </a:t>
            </a:r>
          </a:p>
        </p:txBody>
      </p:sp>
      <p:sp>
        <p:nvSpPr>
          <p:cNvPr id="83971" name="Rectangle 13"/>
          <p:cNvSpPr>
            <a:spLocks noChangeArrowheads="1"/>
          </p:cNvSpPr>
          <p:nvPr/>
        </p:nvSpPr>
        <p:spPr bwMode="auto">
          <a:xfrm>
            <a:off x="12954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3972" name="Rectangle 14"/>
          <p:cNvSpPr>
            <a:spLocks noChangeArrowheads="1"/>
          </p:cNvSpPr>
          <p:nvPr/>
        </p:nvSpPr>
        <p:spPr bwMode="auto">
          <a:xfrm>
            <a:off x="22098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3973" name="Line 15"/>
          <p:cNvSpPr>
            <a:spLocks noChangeShapeType="1"/>
          </p:cNvSpPr>
          <p:nvPr/>
        </p:nvSpPr>
        <p:spPr bwMode="auto">
          <a:xfrm>
            <a:off x="3124200" y="33528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4" name="Rectangle 16"/>
          <p:cNvSpPr>
            <a:spLocks noChangeArrowheads="1"/>
          </p:cNvSpPr>
          <p:nvPr/>
        </p:nvSpPr>
        <p:spPr bwMode="auto">
          <a:xfrm>
            <a:off x="36576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3975" name="Rectangle 17"/>
          <p:cNvSpPr>
            <a:spLocks noChangeArrowheads="1"/>
          </p:cNvSpPr>
          <p:nvPr/>
        </p:nvSpPr>
        <p:spPr bwMode="auto">
          <a:xfrm>
            <a:off x="45720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3976" name="Line 18"/>
          <p:cNvSpPr>
            <a:spLocks noChangeShapeType="1"/>
          </p:cNvSpPr>
          <p:nvPr/>
        </p:nvSpPr>
        <p:spPr bwMode="auto">
          <a:xfrm>
            <a:off x="5486400" y="3352800"/>
            <a:ext cx="457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7" name="Rectangle 19"/>
          <p:cNvSpPr>
            <a:spLocks noChangeArrowheads="1"/>
          </p:cNvSpPr>
          <p:nvPr/>
        </p:nvSpPr>
        <p:spPr bwMode="auto">
          <a:xfrm>
            <a:off x="6096000" y="28956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3978" name="Rectangle 20"/>
          <p:cNvSpPr>
            <a:spLocks noChangeArrowheads="1"/>
          </p:cNvSpPr>
          <p:nvPr/>
        </p:nvSpPr>
        <p:spPr bwMode="auto">
          <a:xfrm>
            <a:off x="7010400" y="28956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83979" name="Line 21"/>
          <p:cNvSpPr>
            <a:spLocks noChangeShapeType="1"/>
          </p:cNvSpPr>
          <p:nvPr/>
        </p:nvSpPr>
        <p:spPr bwMode="auto">
          <a:xfrm>
            <a:off x="7467600" y="3352800"/>
            <a:ext cx="914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80" name="Text Box 22"/>
          <p:cNvSpPr txBox="1">
            <a:spLocks noChangeArrowheads="1"/>
          </p:cNvSpPr>
          <p:nvPr/>
        </p:nvSpPr>
        <p:spPr bwMode="auto">
          <a:xfrm>
            <a:off x="61722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83981" name="Text Box 23"/>
          <p:cNvSpPr txBox="1">
            <a:spLocks noChangeArrowheads="1"/>
          </p:cNvSpPr>
          <p:nvPr/>
        </p:nvSpPr>
        <p:spPr bwMode="auto">
          <a:xfrm>
            <a:off x="37338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83982" name="Text Box 24"/>
          <p:cNvSpPr txBox="1">
            <a:spLocks noChangeArrowheads="1"/>
          </p:cNvSpPr>
          <p:nvPr/>
        </p:nvSpPr>
        <p:spPr bwMode="auto">
          <a:xfrm>
            <a:off x="1371600" y="3124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83983" name="Text Box 26"/>
          <p:cNvSpPr txBox="1">
            <a:spLocks noChangeArrowheads="1"/>
          </p:cNvSpPr>
          <p:nvPr/>
        </p:nvSpPr>
        <p:spPr bwMode="auto">
          <a:xfrm>
            <a:off x="8458200" y="3124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83984" name="Text Box 30"/>
          <p:cNvSpPr txBox="1">
            <a:spLocks noChangeArrowheads="1"/>
          </p:cNvSpPr>
          <p:nvPr/>
        </p:nvSpPr>
        <p:spPr bwMode="auto">
          <a:xfrm>
            <a:off x="304800" y="29718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83985" name="Text Box 31"/>
          <p:cNvSpPr txBox="1">
            <a:spLocks noChangeArrowheads="1"/>
          </p:cNvSpPr>
          <p:nvPr/>
        </p:nvSpPr>
        <p:spPr bwMode="auto">
          <a:xfrm>
            <a:off x="4114800" y="2514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0xF33</a:t>
            </a:r>
          </a:p>
        </p:txBody>
      </p:sp>
      <p:sp>
        <p:nvSpPr>
          <p:cNvPr id="83986" name="Text Box 32"/>
          <p:cNvSpPr txBox="1">
            <a:spLocks noChangeArrowheads="1"/>
          </p:cNvSpPr>
          <p:nvPr/>
        </p:nvSpPr>
        <p:spPr bwMode="auto">
          <a:xfrm>
            <a:off x="6629400" y="2514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83987" name="Text Box 33"/>
          <p:cNvSpPr txBox="1">
            <a:spLocks noChangeArrowheads="1"/>
          </p:cNvSpPr>
          <p:nvPr/>
        </p:nvSpPr>
        <p:spPr bwMode="auto">
          <a:xfrm>
            <a:off x="4724400" y="3200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83988" name="Text Box 34"/>
          <p:cNvSpPr txBox="1">
            <a:spLocks noChangeArrowheads="1"/>
          </p:cNvSpPr>
          <p:nvPr/>
        </p:nvSpPr>
        <p:spPr bwMode="auto">
          <a:xfrm>
            <a:off x="2286000" y="3200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0xF33</a:t>
            </a:r>
          </a:p>
        </p:txBody>
      </p:sp>
      <p:sp>
        <p:nvSpPr>
          <p:cNvPr id="83989" name="Text Box 35"/>
          <p:cNvSpPr txBox="1">
            <a:spLocks noChangeArrowheads="1"/>
          </p:cNvSpPr>
          <p:nvPr/>
        </p:nvSpPr>
        <p:spPr bwMode="auto">
          <a:xfrm>
            <a:off x="304800" y="3429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83990" name="Text Box 36"/>
          <p:cNvSpPr txBox="1">
            <a:spLocks noChangeArrowheads="1"/>
          </p:cNvSpPr>
          <p:nvPr/>
        </p:nvSpPr>
        <p:spPr bwMode="auto">
          <a:xfrm>
            <a:off x="1828800" y="2514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83991" name="Text Box 40"/>
          <p:cNvSpPr txBox="1">
            <a:spLocks noChangeArrowheads="1"/>
          </p:cNvSpPr>
          <p:nvPr/>
        </p:nvSpPr>
        <p:spPr bwMode="auto">
          <a:xfrm>
            <a:off x="1143000" y="4572000"/>
            <a:ext cx="6475413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Tahoma" panose="020B0604030504040204" pitchFamily="34" charset="0"/>
              </a:rPr>
              <a:t>front = new ListNode(word, front);</a:t>
            </a:r>
          </a:p>
        </p:txBody>
      </p:sp>
      <p:sp>
        <p:nvSpPr>
          <p:cNvPr id="83992" name="WordArt 42"/>
          <p:cNvSpPr>
            <a:spLocks noChangeArrowheads="1" noChangeShapeType="1" noTextEdit="1"/>
          </p:cNvSpPr>
          <p:nvPr/>
        </p:nvSpPr>
        <p:spPr bwMode="auto">
          <a:xfrm>
            <a:off x="1295400" y="457200"/>
            <a:ext cx="6553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0" y="2362200"/>
            <a:ext cx="9167813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front=null;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front = new ListNode("10", front);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front = new ListNode("11",front);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front = new ListNode("12",front);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out.println(front.getValue());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out.println(front.getNext().getNext().getValue());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out.println(front.getNext().getValue());</a:t>
            </a: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6858000" y="1905000"/>
            <a:ext cx="19812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12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10</a:t>
            </a:r>
            <a:br>
              <a:rPr lang="en-US" altLang="en-US" b="1">
                <a:latin typeface="Tahoma" panose="020B0604030504040204" pitchFamily="34" charset="0"/>
              </a:rPr>
            </a:br>
            <a:r>
              <a:rPr lang="en-US" altLang="en-US" b="1">
                <a:latin typeface="Tahoma" panose="020B0604030504040204" pitchFamily="34" charset="0"/>
              </a:rPr>
              <a:t>11</a:t>
            </a:r>
            <a:br>
              <a:rPr lang="en-US" altLang="en-US" b="1">
                <a:latin typeface="Tahoma" panose="020B0604030504040204" pitchFamily="34" charset="0"/>
              </a:rPr>
            </a:br>
            <a:endParaRPr lang="en-US" altLang="en-US" b="1">
              <a:latin typeface="Tahoma" panose="020B0604030504040204" pitchFamily="34" charset="0"/>
            </a:endParaRPr>
          </a:p>
        </p:txBody>
      </p:sp>
      <p:sp>
        <p:nvSpPr>
          <p:cNvPr id="86020" name="WordArt 8"/>
          <p:cNvSpPr>
            <a:spLocks noChangeArrowheads="1" noChangeShapeType="1" noTextEdit="1"/>
          </p:cNvSpPr>
          <p:nvPr/>
        </p:nvSpPr>
        <p:spPr bwMode="auto">
          <a:xfrm>
            <a:off x="1295400" y="457200"/>
            <a:ext cx="6553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WordArt 2"/>
          <p:cNvSpPr>
            <a:spLocks noChangeArrowheads="1" noChangeShapeType="1" noTextEdit="1"/>
          </p:cNvSpPr>
          <p:nvPr/>
        </p:nvSpPr>
        <p:spPr bwMode="auto">
          <a:xfrm>
            <a:off x="457200" y="2438400"/>
            <a:ext cx="82296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WordArt 2"/>
          <p:cNvSpPr>
            <a:spLocks noChangeArrowheads="1" noChangeShapeType="1" noTextEdit="1"/>
          </p:cNvSpPr>
          <p:nvPr/>
        </p:nvSpPr>
        <p:spPr bwMode="auto">
          <a:xfrm>
            <a:off x="762000" y="1447800"/>
            <a:ext cx="73914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Finding A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WordArt 2"/>
          <p:cNvSpPr>
            <a:spLocks noChangeArrowheads="1" noChangeShapeType="1" noTextEdit="1"/>
          </p:cNvSpPr>
          <p:nvPr/>
        </p:nvSpPr>
        <p:spPr bwMode="auto">
          <a:xfrm>
            <a:off x="914400" y="1143000"/>
            <a:ext cx="7086600" cy="4038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LinkedList</a:t>
            </a:r>
          </a:p>
          <a:p>
            <a:pPr algn="ctr"/>
            <a:r>
              <a:rPr lang="en-US" sz="3600" kern="10">
                <a:ln w="25400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WordArt 2"/>
          <p:cNvSpPr>
            <a:spLocks noChangeArrowheads="1" noChangeShapeType="1" noTextEdit="1"/>
          </p:cNvSpPr>
          <p:nvPr/>
        </p:nvSpPr>
        <p:spPr bwMode="auto">
          <a:xfrm>
            <a:off x="838200" y="533400"/>
            <a:ext cx="7162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>
                    <a:alpha val="72940"/>
                  </a:srgbClr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Finding a Node</a:t>
            </a:r>
          </a:p>
        </p:txBody>
      </p:sp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533400" y="2057400"/>
            <a:ext cx="818197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ListNode list = front;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while ( there are more nodes to check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if( a node containing the value was found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move to the next node to check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return false;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WordArt 2"/>
          <p:cNvSpPr>
            <a:spLocks noChangeArrowheads="1" noChangeShapeType="1" noTextEdit="1"/>
          </p:cNvSpPr>
          <p:nvPr/>
        </p:nvSpPr>
        <p:spPr bwMode="auto">
          <a:xfrm>
            <a:off x="304800" y="1600200"/>
            <a:ext cx="8001000" cy="3352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   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  contains.java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WordArt 2"/>
          <p:cNvSpPr>
            <a:spLocks noChangeArrowheads="1" noChangeShapeType="1" noTextEdit="1"/>
          </p:cNvSpPr>
          <p:nvPr/>
        </p:nvSpPr>
        <p:spPr bwMode="auto">
          <a:xfrm>
            <a:off x="762000" y="1447800"/>
            <a:ext cx="73914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WordArt 2"/>
          <p:cNvSpPr>
            <a:spLocks noChangeArrowheads="1" noChangeShapeType="1" noTextEdit="1"/>
          </p:cNvSpPr>
          <p:nvPr/>
        </p:nvSpPr>
        <p:spPr bwMode="auto">
          <a:xfrm>
            <a:off x="609600" y="1219200"/>
            <a:ext cx="7543800" cy="3048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the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First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2514600" y="1143000"/>
            <a:ext cx="3938588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pig is to be removed.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100364" name="Text Box 13"/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00365" name="WordArt 15"/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the first node</a:t>
            </a:r>
          </a:p>
        </p:txBody>
      </p:sp>
      <p:sp>
        <p:nvSpPr>
          <p:cNvPr id="100366" name="Text Box 16"/>
          <p:cNvSpPr txBox="1">
            <a:spLocks noChangeArrowheads="1"/>
          </p:cNvSpPr>
          <p:nvPr/>
        </p:nvSpPr>
        <p:spPr bwMode="auto">
          <a:xfrm>
            <a:off x="1600200" y="5105400"/>
            <a:ext cx="63246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front refers to the 1</a:t>
            </a:r>
            <a:r>
              <a:rPr lang="en-US" altLang="en-US" sz="2800" baseline="30000">
                <a:solidFill>
                  <a:schemeClr val="accent2"/>
                </a:solidFill>
                <a:latin typeface="Tahoma" panose="020B0604030504040204" pitchFamily="34" charset="0"/>
              </a:rPr>
              <a:t>st</a:t>
            </a: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 node in the list.</a:t>
            </a:r>
          </a:p>
        </p:txBody>
      </p:sp>
      <p:sp>
        <p:nvSpPr>
          <p:cNvPr id="100367" name="Text Box 18"/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0368" name="Line 19"/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9" name="Text Box 23"/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0370" name="Text Box 24"/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00371" name="Line 25"/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2" name="Line 26"/>
          <p:cNvSpPr>
            <a:spLocks noChangeShapeType="1"/>
          </p:cNvSpPr>
          <p:nvPr/>
        </p:nvSpPr>
        <p:spPr bwMode="auto">
          <a:xfrm>
            <a:off x="80772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3" name="Text Box 27"/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0374" name="Text Box 28"/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00375" name="Text Box 32"/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100376" name="Text Box 34"/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0377" name="Line 35"/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2362200" y="1143000"/>
            <a:ext cx="4456113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front = front.getNext();</a:t>
            </a:r>
          </a:p>
        </p:txBody>
      </p:sp>
      <p:sp>
        <p:nvSpPr>
          <p:cNvPr id="102403" name="Text Box 4"/>
          <p:cNvSpPr txBox="1">
            <a:spLocks noChangeArrowheads="1"/>
          </p:cNvSpPr>
          <p:nvPr/>
        </p:nvSpPr>
        <p:spPr bwMode="auto">
          <a:xfrm>
            <a:off x="2438400" y="5105400"/>
            <a:ext cx="4495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front moves up one node.  </a:t>
            </a: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2406" name="Rectangle 7"/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2407" name="Rectangle 8"/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2408" name="Rectangle 9"/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2409" name="Rectangle 10"/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2410" name="Line 11"/>
          <p:cNvSpPr>
            <a:spLocks noChangeShapeType="1"/>
          </p:cNvSpPr>
          <p:nvPr/>
        </p:nvSpPr>
        <p:spPr bwMode="auto">
          <a:xfrm flipV="1">
            <a:off x="80772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1" name="Text Box 12"/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102412" name="Text Box 13"/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204814" name="Text Box 14"/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102414" name="Text Box 15"/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102415" name="Text Box 16"/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02416" name="Text Box 18"/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204819" name="Text Box 19"/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204820" name="Line 20"/>
          <p:cNvSpPr>
            <a:spLocks noChangeShapeType="1"/>
          </p:cNvSpPr>
          <p:nvPr/>
        </p:nvSpPr>
        <p:spPr bwMode="auto">
          <a:xfrm>
            <a:off x="1066800" y="2743200"/>
            <a:ext cx="2971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9" name="Text Box 23"/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2420" name="Text Box 24"/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204828" name="Line 28"/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2423" name="Line 30"/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24" name="Text Box 31"/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02425" name="WordArt 32"/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the first node</a:t>
            </a:r>
          </a:p>
        </p:txBody>
      </p:sp>
      <p:sp>
        <p:nvSpPr>
          <p:cNvPr id="204834" name="Line 34"/>
          <p:cNvSpPr>
            <a:spLocks noChangeShapeType="1"/>
          </p:cNvSpPr>
          <p:nvPr/>
        </p:nvSpPr>
        <p:spPr bwMode="auto">
          <a:xfrm>
            <a:off x="1066800" y="27432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nimBg="1"/>
      <p:bldP spid="204806" grpId="0" animBg="1"/>
      <p:bldP spid="204814" grpId="0"/>
      <p:bldP spid="204819" grpId="0"/>
      <p:bldP spid="2048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WordArt 4"/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2286000" y="990600"/>
            <a:ext cx="4652963" cy="955675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dog is to be removed.</a:t>
            </a:r>
            <a:b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</a:b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current = front;</a:t>
            </a:r>
            <a:r>
              <a:rPr lang="en-US" altLang="en-US" sz="1800" b="1">
                <a:latin typeface="Courier New" panose="02070309020205020404" pitchFamily="49" charset="0"/>
              </a:rPr>
              <a:t>            </a:t>
            </a:r>
          </a:p>
        </p:txBody>
      </p:sp>
      <p:sp>
        <p:nvSpPr>
          <p:cNvPr id="106499" name="Rectangle 28"/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6500" name="Rectangle 29"/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6501" name="Rectangle 31"/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6502" name="Rectangle 32"/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6503" name="Rectangle 34"/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6504" name="Rectangle 35"/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6505" name="Text Box 37"/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106506" name="Text Box 38"/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106507" name="Text Box 39"/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106508" name="Text Box 40"/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106509" name="Text Box 43"/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06510" name="Text Box 44"/>
          <p:cNvSpPr txBox="1">
            <a:spLocks noChangeArrowheads="1"/>
          </p:cNvSpPr>
          <p:nvPr/>
        </p:nvSpPr>
        <p:spPr bwMode="auto">
          <a:xfrm>
            <a:off x="0" y="3124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106511" name="WordArt 45"/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  <p:sp>
        <p:nvSpPr>
          <p:cNvPr id="106512" name="Text Box 46"/>
          <p:cNvSpPr txBox="1">
            <a:spLocks noChangeArrowheads="1"/>
          </p:cNvSpPr>
          <p:nvPr/>
        </p:nvSpPr>
        <p:spPr bwMode="auto">
          <a:xfrm>
            <a:off x="457200" y="5181600"/>
            <a:ext cx="8305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front and current store the same memory address.</a:t>
            </a:r>
          </a:p>
        </p:txBody>
      </p:sp>
      <p:sp>
        <p:nvSpPr>
          <p:cNvPr id="106513" name="Text Box 50"/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6514" name="Text Box 51"/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6515" name="Line 53"/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6" name="Line 54"/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7" name="Line 55"/>
          <p:cNvSpPr>
            <a:spLocks noChangeShapeType="1"/>
          </p:cNvSpPr>
          <p:nvPr/>
        </p:nvSpPr>
        <p:spPr bwMode="auto">
          <a:xfrm>
            <a:off x="1295400" y="33528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8" name="Text Box 56"/>
          <p:cNvSpPr txBox="1">
            <a:spLocks noChangeArrowheads="1"/>
          </p:cNvSpPr>
          <p:nvPr/>
        </p:nvSpPr>
        <p:spPr bwMode="auto">
          <a:xfrm>
            <a:off x="0" y="35052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6519" name="Text Box 57"/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6520" name="Text Box 58"/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06521" name="Line 59"/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2" name="Line 60"/>
          <p:cNvSpPr>
            <a:spLocks noChangeShapeType="1"/>
          </p:cNvSpPr>
          <p:nvPr/>
        </p:nvSpPr>
        <p:spPr bwMode="auto">
          <a:xfrm>
            <a:off x="80772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3" name="Text Box 61"/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6524" name="Text Box 62"/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2590800" y="1143000"/>
            <a:ext cx="3662363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previous = current;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08547" name="Text Box 17"/>
          <p:cNvSpPr txBox="1">
            <a:spLocks noChangeArrowheads="1"/>
          </p:cNvSpPr>
          <p:nvPr/>
        </p:nvSpPr>
        <p:spPr bwMode="auto">
          <a:xfrm>
            <a:off x="0" y="3733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previous</a:t>
            </a:r>
          </a:p>
        </p:txBody>
      </p:sp>
      <p:sp>
        <p:nvSpPr>
          <p:cNvPr id="108548" name="Text Box 21"/>
          <p:cNvSpPr txBox="1">
            <a:spLocks noChangeArrowheads="1"/>
          </p:cNvSpPr>
          <p:nvPr/>
        </p:nvSpPr>
        <p:spPr bwMode="auto">
          <a:xfrm>
            <a:off x="685800" y="5105400"/>
            <a:ext cx="8001000" cy="95885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front, current, and previous all store the same memory address.</a:t>
            </a:r>
          </a:p>
        </p:txBody>
      </p:sp>
      <p:sp>
        <p:nvSpPr>
          <p:cNvPr id="108549" name="Rectangle 27"/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8550" name="Rectangle 28"/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8551" name="Rectangle 29"/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8552" name="Rectangle 30"/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8553" name="Rectangle 31"/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08554" name="Rectangle 32"/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08555" name="Line 33"/>
          <p:cNvSpPr>
            <a:spLocks noChangeShapeType="1"/>
          </p:cNvSpPr>
          <p:nvPr/>
        </p:nvSpPr>
        <p:spPr bwMode="auto">
          <a:xfrm flipV="1">
            <a:off x="80772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Text Box 34"/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108557" name="Text Box 35"/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108558" name="Text Box 36"/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108559" name="Text Box 37"/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108560" name="Text Box 38"/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08561" name="Text Box 39"/>
          <p:cNvSpPr txBox="1">
            <a:spLocks noChangeArrowheads="1"/>
          </p:cNvSpPr>
          <p:nvPr/>
        </p:nvSpPr>
        <p:spPr bwMode="auto">
          <a:xfrm>
            <a:off x="0" y="3124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108562" name="Text Box 40"/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8563" name="Text Box 41"/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8564" name="Line 44"/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5" name="Line 45"/>
          <p:cNvSpPr>
            <a:spLocks noChangeShapeType="1"/>
          </p:cNvSpPr>
          <p:nvPr/>
        </p:nvSpPr>
        <p:spPr bwMode="auto">
          <a:xfrm>
            <a:off x="1295400" y="33528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6" name="Text Box 46"/>
          <p:cNvSpPr txBox="1">
            <a:spLocks noChangeArrowheads="1"/>
          </p:cNvSpPr>
          <p:nvPr/>
        </p:nvSpPr>
        <p:spPr bwMode="auto">
          <a:xfrm>
            <a:off x="0" y="35052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8567" name="Text Box 47"/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8568" name="Text Box 48"/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08569" name="Text Box 49"/>
          <p:cNvSpPr txBox="1">
            <a:spLocks noChangeArrowheads="1"/>
          </p:cNvSpPr>
          <p:nvPr/>
        </p:nvSpPr>
        <p:spPr bwMode="auto">
          <a:xfrm>
            <a:off x="0" y="4114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08570" name="Line 50"/>
          <p:cNvSpPr>
            <a:spLocks noChangeShapeType="1"/>
          </p:cNvSpPr>
          <p:nvPr/>
        </p:nvSpPr>
        <p:spPr bwMode="auto">
          <a:xfrm flipV="1">
            <a:off x="1447800" y="34290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1" name="Line 52"/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2" name="Text Box 53"/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08573" name="Line 54"/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4" name="Text Box 55"/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08575" name="WordArt 56"/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2209800" y="1295400"/>
            <a:ext cx="5094288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current=current.getNext();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0" y="3733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previous</a:t>
            </a:r>
          </a:p>
        </p:txBody>
      </p:sp>
      <p:sp>
        <p:nvSpPr>
          <p:cNvPr id="110596" name="Text Box 5"/>
          <p:cNvSpPr txBox="1">
            <a:spLocks noChangeArrowheads="1"/>
          </p:cNvSpPr>
          <p:nvPr/>
        </p:nvSpPr>
        <p:spPr bwMode="auto">
          <a:xfrm>
            <a:off x="1524000" y="5334000"/>
            <a:ext cx="5638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current moves forward one node.</a:t>
            </a:r>
          </a:p>
        </p:txBody>
      </p:sp>
      <p:sp>
        <p:nvSpPr>
          <p:cNvPr id="110597" name="Rectangle 6"/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10598" name="Rectangle 7"/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10599" name="Rectangle 8"/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10600" name="Rectangle 9"/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10601" name="Rectangle 10"/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10602" name="Rectangle 11"/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10603" name="Line 12"/>
          <p:cNvSpPr>
            <a:spLocks noChangeShapeType="1"/>
          </p:cNvSpPr>
          <p:nvPr/>
        </p:nvSpPr>
        <p:spPr bwMode="auto">
          <a:xfrm>
            <a:off x="7772400" y="30480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4" name="Text Box 13"/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110605" name="Text Box 14"/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110606" name="Text Box 15"/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110607" name="Text Box 16"/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110608" name="Text Box 17"/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97650" name="Text Box 18"/>
          <p:cNvSpPr txBox="1">
            <a:spLocks noChangeArrowheads="1"/>
          </p:cNvSpPr>
          <p:nvPr/>
        </p:nvSpPr>
        <p:spPr bwMode="auto">
          <a:xfrm>
            <a:off x="0" y="3124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110610" name="Text Box 19"/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10611" name="Text Box 20"/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10612" name="Line 23"/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56" name="Line 24"/>
          <p:cNvSpPr>
            <a:spLocks noChangeShapeType="1"/>
          </p:cNvSpPr>
          <p:nvPr/>
        </p:nvSpPr>
        <p:spPr bwMode="auto">
          <a:xfrm>
            <a:off x="1295400" y="3352800"/>
            <a:ext cx="533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57" name="Text Box 25"/>
          <p:cNvSpPr txBox="1">
            <a:spLocks noChangeArrowheads="1"/>
          </p:cNvSpPr>
          <p:nvPr/>
        </p:nvSpPr>
        <p:spPr bwMode="auto">
          <a:xfrm>
            <a:off x="0" y="35052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10615" name="Text Box 26"/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10616" name="Text Box 27"/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10617" name="Text Box 28"/>
          <p:cNvSpPr txBox="1">
            <a:spLocks noChangeArrowheads="1"/>
          </p:cNvSpPr>
          <p:nvPr/>
        </p:nvSpPr>
        <p:spPr bwMode="auto">
          <a:xfrm>
            <a:off x="0" y="4114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10618" name="Line 29"/>
          <p:cNvSpPr>
            <a:spLocks noChangeShapeType="1"/>
          </p:cNvSpPr>
          <p:nvPr/>
        </p:nvSpPr>
        <p:spPr bwMode="auto">
          <a:xfrm flipV="1">
            <a:off x="1447800" y="34290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62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197663" name="Line 31"/>
          <p:cNvSpPr>
            <a:spLocks noChangeShapeType="1"/>
          </p:cNvSpPr>
          <p:nvPr/>
        </p:nvSpPr>
        <p:spPr bwMode="auto">
          <a:xfrm flipV="1">
            <a:off x="3733800" y="3200400"/>
            <a:ext cx="304800" cy="609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664" name="Text Box 32"/>
          <p:cNvSpPr txBox="1">
            <a:spLocks noChangeArrowheads="1"/>
          </p:cNvSpPr>
          <p:nvPr/>
        </p:nvSpPr>
        <p:spPr bwMode="auto">
          <a:xfrm>
            <a:off x="2438400" y="3962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10622" name="Line 35"/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3" name="Text Box 36"/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10624" name="Line 37"/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5" name="Text Box 38"/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10626" name="WordArt 39"/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7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97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97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0" grpId="0"/>
      <p:bldP spid="197657" grpId="0"/>
      <p:bldP spid="197662" grpId="0"/>
      <p:bldP spid="1976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66" name="Group 2"/>
          <p:cNvGraphicFramePr>
            <a:graphicFrameLocks noGrp="1"/>
          </p:cNvGraphicFramePr>
          <p:nvPr/>
        </p:nvGraphicFramePr>
        <p:xfrm>
          <a:off x="609600" y="533400"/>
          <a:ext cx="8077200" cy="5551559"/>
        </p:xfrm>
        <a:graphic>
          <a:graphicData uri="http://schemas.openxmlformats.org/drawingml/2006/table">
            <a:tbl>
              <a:tblPr/>
              <a:tblGrid>
                <a:gridCol w="272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209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LinkedList</a:t>
                      </a:r>
                      <a:endParaRPr kumimoji="0" 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8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add(x)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list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x,y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) –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no way!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 location x to the value 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get(x) –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do not use!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get the item at location 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list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remove()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 item from the list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clear()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all items from the list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5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</a:rPr>
                        <a:t>Note: set(e) is a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</a:rPr>
                        <a:t>ListIterator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</a:rPr>
                        <a:t> method which is allowed.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</a:rPr>
                        <a:t>replaces last element traversed with Object 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532016"/>
                  </a:ext>
                </a:extLst>
              </a:tr>
            </a:tbl>
          </a:graphicData>
        </a:graphic>
      </p:graphicFrame>
      <p:sp>
        <p:nvSpPr>
          <p:cNvPr id="22561" name="Text Box 30"/>
          <p:cNvSpPr txBox="1">
            <a:spLocks noChangeArrowheads="1"/>
          </p:cNvSpPr>
          <p:nvPr/>
        </p:nvSpPr>
        <p:spPr bwMode="auto">
          <a:xfrm>
            <a:off x="2019300" y="6172200"/>
            <a:ext cx="5257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Tahoma" panose="020B0604030504040204" pitchFamily="34" charset="0"/>
              </a:rPr>
              <a:t>import  java.util.LinkedList;</a:t>
            </a:r>
            <a:endParaRPr lang="en-US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1295400" y="1066800"/>
            <a:ext cx="7086600" cy="528638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6600"/>
                </a:solidFill>
                <a:latin typeface="Tahoma" panose="020B0604030504040204" pitchFamily="34" charset="0"/>
              </a:rPr>
              <a:t>previous.setNext(current.getNext());</a:t>
            </a:r>
            <a:r>
              <a:rPr lang="en-US" altLang="en-US" sz="1800" b="1">
                <a:latin typeface="Courier New" panose="02070309020205020404" pitchFamily="49" charset="0"/>
              </a:rPr>
              <a:t>     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0" y="3733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previous</a:t>
            </a:r>
          </a:p>
        </p:txBody>
      </p:sp>
      <p:sp>
        <p:nvSpPr>
          <p:cNvPr id="112644" name="Text Box 5"/>
          <p:cNvSpPr txBox="1">
            <a:spLocks noChangeArrowheads="1"/>
          </p:cNvSpPr>
          <p:nvPr/>
        </p:nvSpPr>
        <p:spPr bwMode="auto">
          <a:xfrm>
            <a:off x="1143000" y="5334000"/>
            <a:ext cx="68580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Found dog.  Removed dog from the list.</a:t>
            </a:r>
          </a:p>
        </p:txBody>
      </p:sp>
      <p:sp>
        <p:nvSpPr>
          <p:cNvPr id="112645" name="Rectangle 6"/>
          <p:cNvSpPr>
            <a:spLocks noChangeArrowheads="1"/>
          </p:cNvSpPr>
          <p:nvPr/>
        </p:nvSpPr>
        <p:spPr bwMode="auto">
          <a:xfrm>
            <a:off x="19050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12646" name="Rectangle 7"/>
          <p:cNvSpPr>
            <a:spLocks noChangeArrowheads="1"/>
          </p:cNvSpPr>
          <p:nvPr/>
        </p:nvSpPr>
        <p:spPr bwMode="auto">
          <a:xfrm>
            <a:off x="28194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41148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50292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12649" name="Rectangle 10"/>
          <p:cNvSpPr>
            <a:spLocks noChangeArrowheads="1"/>
          </p:cNvSpPr>
          <p:nvPr/>
        </p:nvSpPr>
        <p:spPr bwMode="auto">
          <a:xfrm>
            <a:off x="6324600" y="2590800"/>
            <a:ext cx="1905000" cy="838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12650" name="Rectangle 11"/>
          <p:cNvSpPr>
            <a:spLocks noChangeArrowheads="1"/>
          </p:cNvSpPr>
          <p:nvPr/>
        </p:nvSpPr>
        <p:spPr bwMode="auto">
          <a:xfrm>
            <a:off x="7239000" y="2590800"/>
            <a:ext cx="990600" cy="838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12651" name="Line 12"/>
          <p:cNvSpPr>
            <a:spLocks noChangeShapeType="1"/>
          </p:cNvSpPr>
          <p:nvPr/>
        </p:nvSpPr>
        <p:spPr bwMode="auto">
          <a:xfrm>
            <a:off x="80772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2" name="Text Box 13"/>
          <p:cNvSpPr txBox="1">
            <a:spLocks noChangeArrowheads="1"/>
          </p:cNvSpPr>
          <p:nvPr/>
        </p:nvSpPr>
        <p:spPr bwMode="auto">
          <a:xfrm>
            <a:off x="64008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cat</a:t>
            </a:r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41910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dog</a:t>
            </a:r>
          </a:p>
        </p:txBody>
      </p:sp>
      <p:sp>
        <p:nvSpPr>
          <p:cNvPr id="112654" name="Text Box 15"/>
          <p:cNvSpPr txBox="1">
            <a:spLocks noChangeArrowheads="1"/>
          </p:cNvSpPr>
          <p:nvPr/>
        </p:nvSpPr>
        <p:spPr bwMode="auto">
          <a:xfrm>
            <a:off x="1981200" y="2819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pig</a:t>
            </a:r>
          </a:p>
        </p:txBody>
      </p:sp>
      <p:sp>
        <p:nvSpPr>
          <p:cNvPr id="112655" name="Text Box 16"/>
          <p:cNvSpPr txBox="1">
            <a:spLocks noChangeArrowheads="1"/>
          </p:cNvSpPr>
          <p:nvPr/>
        </p:nvSpPr>
        <p:spPr bwMode="auto">
          <a:xfrm>
            <a:off x="0" y="2438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front</a:t>
            </a:r>
          </a:p>
        </p:txBody>
      </p:sp>
      <p:sp>
        <p:nvSpPr>
          <p:cNvPr id="112656" name="Text Box 17"/>
          <p:cNvSpPr txBox="1">
            <a:spLocks noChangeArrowheads="1"/>
          </p:cNvSpPr>
          <p:nvPr/>
        </p:nvSpPr>
        <p:spPr bwMode="auto">
          <a:xfrm>
            <a:off x="8458200" y="2743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12657" name="Text Box 19"/>
          <p:cNvSpPr txBox="1">
            <a:spLocks noChangeArrowheads="1"/>
          </p:cNvSpPr>
          <p:nvPr/>
        </p:nvSpPr>
        <p:spPr bwMode="auto">
          <a:xfrm>
            <a:off x="0" y="2819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12658" name="Text Box 20"/>
          <p:cNvSpPr txBox="1">
            <a:spLocks noChangeArrowheads="1"/>
          </p:cNvSpPr>
          <p:nvPr/>
        </p:nvSpPr>
        <p:spPr bwMode="auto">
          <a:xfrm>
            <a:off x="22860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12659" name="Line 23"/>
          <p:cNvSpPr>
            <a:spLocks noChangeShapeType="1"/>
          </p:cNvSpPr>
          <p:nvPr/>
        </p:nvSpPr>
        <p:spPr bwMode="auto">
          <a:xfrm>
            <a:off x="1066800" y="2743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4495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12661" name="Text Box 27"/>
          <p:cNvSpPr txBox="1">
            <a:spLocks noChangeArrowheads="1"/>
          </p:cNvSpPr>
          <p:nvPr/>
        </p:nvSpPr>
        <p:spPr bwMode="auto">
          <a:xfrm>
            <a:off x="6781800" y="22860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12662" name="Text Box 28"/>
          <p:cNvSpPr txBox="1">
            <a:spLocks noChangeArrowheads="1"/>
          </p:cNvSpPr>
          <p:nvPr/>
        </p:nvSpPr>
        <p:spPr bwMode="auto">
          <a:xfrm>
            <a:off x="0" y="4114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0xF17</a:t>
            </a:r>
          </a:p>
        </p:txBody>
      </p:sp>
      <p:sp>
        <p:nvSpPr>
          <p:cNvPr id="112663" name="Line 29"/>
          <p:cNvSpPr>
            <a:spLocks noChangeShapeType="1"/>
          </p:cNvSpPr>
          <p:nvPr/>
        </p:nvSpPr>
        <p:spPr bwMode="auto">
          <a:xfrm flipV="1">
            <a:off x="1447800" y="3429000"/>
            <a:ext cx="381000" cy="457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438400" y="3581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current</a:t>
            </a:r>
          </a:p>
        </p:txBody>
      </p:sp>
      <p:sp>
        <p:nvSpPr>
          <p:cNvPr id="198687" name="Line 31"/>
          <p:cNvSpPr>
            <a:spLocks noChangeShapeType="1"/>
          </p:cNvSpPr>
          <p:nvPr/>
        </p:nvSpPr>
        <p:spPr bwMode="auto">
          <a:xfrm flipV="1">
            <a:off x="3733800" y="3200400"/>
            <a:ext cx="304800" cy="6096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89" name="Line 33"/>
          <p:cNvSpPr>
            <a:spLocks noChangeShapeType="1"/>
          </p:cNvSpPr>
          <p:nvPr/>
        </p:nvSpPr>
        <p:spPr bwMode="auto">
          <a:xfrm>
            <a:off x="3733800" y="3048000"/>
            <a:ext cx="25146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93" name="Line 37"/>
          <p:cNvSpPr>
            <a:spLocks noChangeShapeType="1"/>
          </p:cNvSpPr>
          <p:nvPr/>
        </p:nvSpPr>
        <p:spPr bwMode="auto">
          <a:xfrm>
            <a:off x="36576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94" name="Text Box 38"/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  <p:sp>
        <p:nvSpPr>
          <p:cNvPr id="198695" name="Line 39"/>
          <p:cNvSpPr>
            <a:spLocks noChangeShapeType="1"/>
          </p:cNvSpPr>
          <p:nvPr/>
        </p:nvSpPr>
        <p:spPr bwMode="auto">
          <a:xfrm>
            <a:off x="5867400" y="3048000"/>
            <a:ext cx="381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696" name="Text Box 40"/>
          <p:cNvSpPr txBox="1">
            <a:spLocks noChangeArrowheads="1"/>
          </p:cNvSpPr>
          <p:nvPr/>
        </p:nvSpPr>
        <p:spPr bwMode="auto">
          <a:xfrm>
            <a:off x="50292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2819400" y="28956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0xFEA</a:t>
            </a:r>
          </a:p>
        </p:txBody>
      </p:sp>
      <p:sp>
        <p:nvSpPr>
          <p:cNvPr id="112672" name="WordArt 42"/>
          <p:cNvSpPr>
            <a:spLocks noChangeArrowheads="1" noChangeShapeType="1" noTextEdit="1"/>
          </p:cNvSpPr>
          <p:nvPr/>
        </p:nvSpPr>
        <p:spPr bwMode="auto">
          <a:xfrm>
            <a:off x="2438400" y="228600"/>
            <a:ext cx="41148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2438400" y="3962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" dur="5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98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98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nimBg="1"/>
      <p:bldP spid="198665" grpId="0" animBg="1"/>
      <p:bldP spid="198670" grpId="0"/>
      <p:bldP spid="198682" grpId="0"/>
      <p:bldP spid="198686" grpId="0"/>
      <p:bldP spid="198694" grpId="0"/>
      <p:bldP spid="198696" grpId="0"/>
      <p:bldP spid="198697" grpId="0"/>
      <p:bldP spid="19869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685800" y="1676400"/>
            <a:ext cx="7804150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Tahoma" panose="020B0604030504040204" pitchFamily="34" charset="0"/>
              </a:rPr>
              <a:t>Some things you have to account for!</a:t>
            </a:r>
            <a:endParaRPr lang="en-US" altLang="en-US" sz="2800" b="1">
              <a:solidFill>
                <a:srgbClr val="CC33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CC3300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800" b="1">
                <a:latin typeface="Tahoma" panose="020B0604030504040204" pitchFamily="34" charset="0"/>
              </a:rPr>
              <a:t> What if the linked list is null?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2.  What if I need to remove the 1</a:t>
            </a:r>
            <a:r>
              <a:rPr lang="en-US" altLang="en-US" sz="2800" b="1" baseline="30000">
                <a:latin typeface="Tahoma" panose="020B0604030504040204" pitchFamily="34" charset="0"/>
              </a:rPr>
              <a:t>st</a:t>
            </a:r>
            <a:r>
              <a:rPr lang="en-US" altLang="en-US" sz="2800" b="1">
                <a:latin typeface="Tahoma" panose="020B0604030504040204" pitchFamily="34" charset="0"/>
              </a:rPr>
              <a:t> node?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3.  How do I process the remaining nodes?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4.  Do I remove more than 1 occurrence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       of the same value or just the 1</a:t>
            </a:r>
            <a:r>
              <a:rPr lang="en-US" altLang="en-US" sz="2800" b="1" baseline="30000">
                <a:latin typeface="Tahoma" panose="020B0604030504040204" pitchFamily="34" charset="0"/>
              </a:rPr>
              <a:t>st</a:t>
            </a:r>
            <a:r>
              <a:rPr lang="en-US" altLang="en-US" sz="2800" b="1">
                <a:latin typeface="Tahoma" panose="020B0604030504040204" pitchFamily="34" charset="0"/>
              </a:rPr>
              <a:t> one?</a:t>
            </a:r>
          </a:p>
        </p:txBody>
      </p:sp>
      <p:sp>
        <p:nvSpPr>
          <p:cNvPr id="114691" name="WordArt 22"/>
          <p:cNvSpPr>
            <a:spLocks noChangeArrowheads="1" noChangeShapeType="1" noTextEdit="1"/>
          </p:cNvSpPr>
          <p:nvPr/>
        </p:nvSpPr>
        <p:spPr bwMode="auto">
          <a:xfrm>
            <a:off x="1295400" y="457200"/>
            <a:ext cx="60198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Removing any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WordArt 5"/>
          <p:cNvSpPr>
            <a:spLocks noChangeArrowheads="1" noChangeShapeType="1" noTextEdit="1"/>
          </p:cNvSpPr>
          <p:nvPr/>
        </p:nvSpPr>
        <p:spPr bwMode="auto">
          <a:xfrm>
            <a:off x="457200" y="2438400"/>
            <a:ext cx="82296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remove.java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ooter Placeholder 1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800" smtClean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smtClean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800" smtClean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 smtClean="0">
                <a:latin typeface="Tahoma" panose="020B0604030504040204" pitchFamily="34" charset="0"/>
              </a:rPr>
              <a:t>© A+ Computer Science  -  www.apluscompsci.com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WordArt 2"/>
          <p:cNvSpPr>
            <a:spLocks noChangeArrowheads="1" noChangeShapeType="1" noTextEdit="1"/>
          </p:cNvSpPr>
          <p:nvPr/>
        </p:nvSpPr>
        <p:spPr bwMode="auto">
          <a:xfrm>
            <a:off x="762000" y="1447800"/>
            <a:ext cx="73914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Doubly</a:t>
            </a:r>
          </a:p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685800" y="1447800"/>
            <a:ext cx="81534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class DoublyNode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private Comparable 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private DoublyNode 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private DoublyNode prev;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public DoublyNode(Comparable dat,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			DoublyNode prv, DoublyNode nxt)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data=dat;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prev=prv;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   next=nxt;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   //other methods not shown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121859" name="WordArt 3"/>
          <p:cNvSpPr>
            <a:spLocks noChangeArrowheads="1" noChangeShapeType="1" noTextEdit="1"/>
          </p:cNvSpPr>
          <p:nvPr/>
        </p:nvSpPr>
        <p:spPr bwMode="auto">
          <a:xfrm>
            <a:off x="990600" y="381000"/>
            <a:ext cx="65532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DoublyNode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MS LineDraw" charset="2"/>
            </a:endParaRPr>
          </a:p>
        </p:txBody>
      </p:sp>
      <p:sp>
        <p:nvSpPr>
          <p:cNvPr id="123907" name="Text Box 7"/>
          <p:cNvSpPr txBox="1">
            <a:spLocks noChangeArrowheads="1"/>
          </p:cNvSpPr>
          <p:nvPr/>
        </p:nvSpPr>
        <p:spPr bwMode="auto">
          <a:xfrm>
            <a:off x="5943600" y="2819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sp>
        <p:nvSpPr>
          <p:cNvPr id="123908" name="Text Box 10"/>
          <p:cNvSpPr txBox="1">
            <a:spLocks noChangeArrowheads="1"/>
          </p:cNvSpPr>
          <p:nvPr/>
        </p:nvSpPr>
        <p:spPr bwMode="auto">
          <a:xfrm>
            <a:off x="3886200" y="2209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123909" name="WordArt 11"/>
          <p:cNvSpPr>
            <a:spLocks noChangeArrowheads="1" noChangeShapeType="1" noTextEdit="1"/>
          </p:cNvSpPr>
          <p:nvPr/>
        </p:nvSpPr>
        <p:spPr bwMode="auto">
          <a:xfrm>
            <a:off x="838200" y="762000"/>
            <a:ext cx="75438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 DoublyNode</a:t>
            </a:r>
          </a:p>
        </p:txBody>
      </p:sp>
      <p:sp>
        <p:nvSpPr>
          <p:cNvPr id="123910" name="Text Box 12"/>
          <p:cNvSpPr txBox="1">
            <a:spLocks noChangeArrowheads="1"/>
          </p:cNvSpPr>
          <p:nvPr/>
        </p:nvSpPr>
        <p:spPr bwMode="auto">
          <a:xfrm>
            <a:off x="798513" y="4572000"/>
            <a:ext cx="72263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A doubly node typically has a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component and a reference to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next node and the previous node.</a:t>
            </a:r>
          </a:p>
        </p:txBody>
      </p:sp>
      <p:sp>
        <p:nvSpPr>
          <p:cNvPr id="123911" name="Text Box 15"/>
          <p:cNvSpPr txBox="1">
            <a:spLocks noChangeArrowheads="1"/>
          </p:cNvSpPr>
          <p:nvPr/>
        </p:nvSpPr>
        <p:spPr bwMode="auto">
          <a:xfrm>
            <a:off x="1828800" y="2819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null</a:t>
            </a:r>
          </a:p>
        </p:txBody>
      </p:sp>
      <p:graphicFrame>
        <p:nvGraphicFramePr>
          <p:cNvPr id="228383" name="Group 31"/>
          <p:cNvGraphicFramePr>
            <a:graphicFrameLocks noGrp="1"/>
          </p:cNvGraphicFramePr>
          <p:nvPr/>
        </p:nvGraphicFramePr>
        <p:xfrm>
          <a:off x="3048000" y="2667000"/>
          <a:ext cx="2438400" cy="7366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922" name="Line 32"/>
          <p:cNvSpPr>
            <a:spLocks noChangeShapeType="1"/>
          </p:cNvSpPr>
          <p:nvPr/>
        </p:nvSpPr>
        <p:spPr bwMode="auto">
          <a:xfrm>
            <a:off x="4953000" y="3048000"/>
            <a:ext cx="914400" cy="15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923" name="Line 33"/>
          <p:cNvSpPr>
            <a:spLocks noChangeShapeType="1"/>
          </p:cNvSpPr>
          <p:nvPr/>
        </p:nvSpPr>
        <p:spPr bwMode="auto">
          <a:xfrm flipH="1">
            <a:off x="2514600" y="3048000"/>
            <a:ext cx="990600" cy="15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66713" y="15081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MS LineDraw" charset="2"/>
            </a:endParaRPr>
          </a:p>
        </p:txBody>
      </p:sp>
      <p:sp>
        <p:nvSpPr>
          <p:cNvPr id="125955" name="Text Box 6"/>
          <p:cNvSpPr txBox="1">
            <a:spLocks noChangeArrowheads="1"/>
          </p:cNvSpPr>
          <p:nvPr/>
        </p:nvSpPr>
        <p:spPr bwMode="auto">
          <a:xfrm>
            <a:off x="5562600" y="23622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0xF4</a:t>
            </a:r>
          </a:p>
        </p:txBody>
      </p:sp>
      <p:sp>
        <p:nvSpPr>
          <p:cNvPr id="125956" name="WordArt 7"/>
          <p:cNvSpPr>
            <a:spLocks noChangeArrowheads="1" noChangeShapeType="1" noTextEdit="1"/>
          </p:cNvSpPr>
          <p:nvPr/>
        </p:nvSpPr>
        <p:spPr bwMode="auto">
          <a:xfrm>
            <a:off x="838200" y="762000"/>
            <a:ext cx="75438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A DoublyNode</a:t>
            </a:r>
          </a:p>
        </p:txBody>
      </p:sp>
      <p:graphicFrame>
        <p:nvGraphicFramePr>
          <p:cNvPr id="229386" name="Group 10"/>
          <p:cNvGraphicFramePr>
            <a:graphicFrameLocks noGrp="1"/>
          </p:cNvGraphicFramePr>
          <p:nvPr/>
        </p:nvGraphicFramePr>
        <p:xfrm>
          <a:off x="4724400" y="2819400"/>
          <a:ext cx="2438400" cy="7366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67" name="Text Box 23"/>
          <p:cNvSpPr txBox="1">
            <a:spLocks noChangeArrowheads="1"/>
          </p:cNvSpPr>
          <p:nvPr/>
        </p:nvSpPr>
        <p:spPr bwMode="auto">
          <a:xfrm>
            <a:off x="2362200" y="23622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graphicFrame>
        <p:nvGraphicFramePr>
          <p:cNvPr id="229401" name="Group 25"/>
          <p:cNvGraphicFramePr>
            <a:graphicFrameLocks noGrp="1"/>
          </p:cNvGraphicFramePr>
          <p:nvPr/>
        </p:nvGraphicFramePr>
        <p:xfrm>
          <a:off x="1524000" y="2819400"/>
          <a:ext cx="2438400" cy="73660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78" name="Text Box 37"/>
          <p:cNvSpPr txBox="1">
            <a:spLocks noChangeArrowheads="1"/>
          </p:cNvSpPr>
          <p:nvPr/>
        </p:nvSpPr>
        <p:spPr bwMode="auto">
          <a:xfrm>
            <a:off x="798513" y="4572000"/>
            <a:ext cx="7500937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Doubly nodes can be used to make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a circular linked list where the front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points at the back and vice versa.</a:t>
            </a:r>
          </a:p>
        </p:txBody>
      </p:sp>
      <p:sp>
        <p:nvSpPr>
          <p:cNvPr id="125979" name="Text Box 38"/>
          <p:cNvSpPr txBox="1">
            <a:spLocks noChangeArrowheads="1"/>
          </p:cNvSpPr>
          <p:nvPr/>
        </p:nvSpPr>
        <p:spPr bwMode="auto">
          <a:xfrm>
            <a:off x="4724400" y="2971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125980" name="Text Box 39"/>
          <p:cNvSpPr txBox="1">
            <a:spLocks noChangeArrowheads="1"/>
          </p:cNvSpPr>
          <p:nvPr/>
        </p:nvSpPr>
        <p:spPr bwMode="auto">
          <a:xfrm>
            <a:off x="6400800" y="2971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0xF2</a:t>
            </a:r>
          </a:p>
        </p:txBody>
      </p:sp>
      <p:sp>
        <p:nvSpPr>
          <p:cNvPr id="125981" name="Text Box 40"/>
          <p:cNvSpPr txBox="1">
            <a:spLocks noChangeArrowheads="1"/>
          </p:cNvSpPr>
          <p:nvPr/>
        </p:nvSpPr>
        <p:spPr bwMode="auto">
          <a:xfrm>
            <a:off x="3200400" y="2971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0xF4</a:t>
            </a:r>
          </a:p>
        </p:txBody>
      </p:sp>
      <p:sp>
        <p:nvSpPr>
          <p:cNvPr id="125982" name="Text Box 41"/>
          <p:cNvSpPr txBox="1">
            <a:spLocks noChangeArrowheads="1"/>
          </p:cNvSpPr>
          <p:nvPr/>
        </p:nvSpPr>
        <p:spPr bwMode="auto">
          <a:xfrm>
            <a:off x="1524000" y="29718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0000CC"/>
                </a:solidFill>
                <a:latin typeface="Tahoma" panose="020B0604030504040204" pitchFamily="34" charset="0"/>
              </a:rPr>
              <a:t>0xF4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WordArt 2"/>
          <p:cNvSpPr>
            <a:spLocks noChangeArrowheads="1" noChangeShapeType="1" noTextEdit="1"/>
          </p:cNvSpPr>
          <p:nvPr/>
        </p:nvSpPr>
        <p:spPr bwMode="auto">
          <a:xfrm>
            <a:off x="762000" y="2362200"/>
            <a:ext cx="7391400" cy="1905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 panose="020B0806030902050204" pitchFamily="34" charset="0"/>
              </a:rPr>
              <a:t>BigO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371600" y="1447800"/>
            <a:ext cx="613886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Big-O notation is an assessment of 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algorithm’s efficiency.  Big-O notation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helps gauge the amount of work that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is taking place.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Common Big O Notations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O(1)				O(Log</a:t>
            </a:r>
            <a:r>
              <a:rPr lang="en-US" altLang="en-US" sz="2800" b="1" baseline="-25000">
                <a:latin typeface="Tahoma" panose="020B0604030504040204" pitchFamily="34" charset="0"/>
              </a:rPr>
              <a:t>2</a:t>
            </a:r>
            <a:r>
              <a:rPr lang="en-US" altLang="en-US" sz="2800" b="1">
                <a:latin typeface="Tahoma" panose="020B0604030504040204" pitchFamily="34" charset="0"/>
              </a:rPr>
              <a:t>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O(2</a:t>
            </a:r>
            <a:r>
              <a:rPr lang="en-US" altLang="en-US" sz="2800" b="1" baseline="30000">
                <a:latin typeface="Tahoma" panose="020B0604030504040204" pitchFamily="34" charset="0"/>
              </a:rPr>
              <a:t>N</a:t>
            </a:r>
            <a:r>
              <a:rPr lang="en-US" altLang="en-US" sz="2800" b="1">
                <a:latin typeface="Tahoma" panose="020B0604030504040204" pitchFamily="34" charset="0"/>
              </a:rPr>
              <a:t>)   			O(N</a:t>
            </a:r>
            <a:r>
              <a:rPr lang="en-US" altLang="en-US" sz="2800" b="1" baseline="30000">
                <a:latin typeface="Tahoma" panose="020B0604030504040204" pitchFamily="34" charset="0"/>
              </a:rPr>
              <a:t>2</a:t>
            </a:r>
            <a:r>
              <a:rPr lang="en-US" altLang="en-US" sz="2800" b="1">
                <a:latin typeface="Tahoma" panose="020B060403050404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O(N Log</a:t>
            </a:r>
            <a:r>
              <a:rPr lang="en-US" altLang="en-US" sz="2800" b="1" baseline="-25000">
                <a:latin typeface="Tahoma" panose="020B0604030504040204" pitchFamily="34" charset="0"/>
              </a:rPr>
              <a:t>2</a:t>
            </a:r>
            <a:r>
              <a:rPr lang="en-US" altLang="en-US" sz="2800" b="1">
                <a:latin typeface="Tahoma" panose="020B0604030504040204" pitchFamily="34" charset="0"/>
              </a:rPr>
              <a:t>N)		O(N)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O(Log</a:t>
            </a:r>
            <a:r>
              <a:rPr lang="en-US" altLang="en-US" sz="2800" b="1" baseline="-25000">
                <a:latin typeface="Tahoma" panose="020B0604030504040204" pitchFamily="34" charset="0"/>
              </a:rPr>
              <a:t>2</a:t>
            </a:r>
            <a:r>
              <a:rPr lang="en-US" altLang="en-US" sz="2800" b="1">
                <a:latin typeface="Tahoma" panose="020B0604030504040204" pitchFamily="34" charset="0"/>
              </a:rPr>
              <a:t>N)</a:t>
            </a:r>
            <a:r>
              <a:rPr lang="en-US" altLang="en-US" sz="2400">
                <a:latin typeface="Arial" panose="020B0604020202020204" pitchFamily="34" charset="0"/>
              </a:rPr>
              <a:t> 			</a:t>
            </a:r>
            <a:r>
              <a:rPr lang="en-US" altLang="en-US" sz="2800" b="1">
                <a:latin typeface="Tahoma" panose="020B0604030504040204" pitchFamily="34" charset="0"/>
              </a:rPr>
              <a:t>O(N</a:t>
            </a:r>
            <a:r>
              <a:rPr lang="en-US" altLang="en-US" sz="2800" b="1" baseline="30000">
                <a:latin typeface="Tahoma" panose="020B0604030504040204" pitchFamily="34" charset="0"/>
              </a:rPr>
              <a:t>3</a:t>
            </a:r>
            <a:r>
              <a:rPr lang="en-US" altLang="en-US" sz="2800" b="1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130051" name="WordArt 3"/>
          <p:cNvSpPr>
            <a:spLocks noChangeArrowheads="1" noChangeShapeType="1" noTextEdit="1"/>
          </p:cNvSpPr>
          <p:nvPr/>
        </p:nvSpPr>
        <p:spPr bwMode="auto">
          <a:xfrm>
            <a:off x="1524000" y="381000"/>
            <a:ext cx="6096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Big-O 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90600" y="1524000"/>
            <a:ext cx="76200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LinkedList&lt;String&gt; list;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 = new LinkedList&lt;String&gt;();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list.add("c");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list.add("b");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list.add("a");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list.add(1, "d");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out.println(list);</a:t>
            </a:r>
            <a:r>
              <a:rPr lang="en-US" altLang="en-US" b="1">
                <a:latin typeface="Tahoma" panose="020B0604030504040204" pitchFamily="34" charset="0"/>
              </a:rPr>
              <a:t> 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248400" y="2971800"/>
            <a:ext cx="23622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b="1">
                <a:latin typeface="Tahoma" panose="020B0604030504040204" pitchFamily="34" charset="0"/>
              </a:rPr>
              <a:t>[c, d, b, a]</a:t>
            </a:r>
          </a:p>
        </p:txBody>
      </p:sp>
      <p:sp>
        <p:nvSpPr>
          <p:cNvPr id="24580" name="WordArt 4"/>
          <p:cNvSpPr>
            <a:spLocks noChangeArrowheads="1" noChangeShapeType="1" noTextEdit="1"/>
          </p:cNvSpPr>
          <p:nvPr/>
        </p:nvSpPr>
        <p:spPr bwMode="auto">
          <a:xfrm>
            <a:off x="1066800" y="381000"/>
            <a:ext cx="6400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add()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WordArt 2"/>
          <p:cNvSpPr>
            <a:spLocks noChangeArrowheads="1" noChangeShapeType="1" noTextEdit="1"/>
          </p:cNvSpPr>
          <p:nvPr/>
        </p:nvSpPr>
        <p:spPr bwMode="auto">
          <a:xfrm>
            <a:off x="1447800" y="304800"/>
            <a:ext cx="60198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Single LL BigO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1371600" y="1447800"/>
            <a:ext cx="6705600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traverse all nodes			O(N)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search for an item			O(N)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remove any item			O(N)	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   location unknown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get any item				O(N)	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   location unknown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add item at the end			O(N)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add item at the front			O(1)</a:t>
            </a:r>
            <a:r>
              <a:rPr lang="en-US" altLang="en-US" sz="2000" b="1">
                <a:latin typeface="Tahoma" panose="020B0604030504040204" pitchFamily="34" charset="0"/>
              </a:rPr>
              <a:t> 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000" b="1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3333CC"/>
                </a:solidFill>
                <a:latin typeface="Tahoma" panose="020B0604030504040204" pitchFamily="34" charset="0"/>
              </a:rPr>
              <a:t>A single linked list node has a reference to the next node only.  A single linked list node has no reference to the previous node.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5791200" y="5776913"/>
            <a:ext cx="1295400" cy="533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6705600" y="5776913"/>
            <a:ext cx="673100" cy="533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7010400" y="6019800"/>
            <a:ext cx="569913" cy="1588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5867400" y="5867400"/>
            <a:ext cx="569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Tahoma" panose="020B0604030504040204" pitchFamily="34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  <p:bldP spid="191493" grpId="0" animBg="1"/>
      <p:bldP spid="19149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WordArt 2"/>
          <p:cNvSpPr>
            <a:spLocks noChangeArrowheads="1" noChangeShapeType="1" noTextEdit="1"/>
          </p:cNvSpPr>
          <p:nvPr/>
        </p:nvSpPr>
        <p:spPr bwMode="auto">
          <a:xfrm>
            <a:off x="2057400" y="381000"/>
            <a:ext cx="4800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Java LL BigO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600200" y="2057400"/>
            <a:ext cx="67818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traverse all spots			O(N)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search for an item			O(N)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remove any item			O(N)	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   location unknown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get any item				O(N)	</a:t>
            </a:r>
            <a:br>
              <a:rPr lang="en-US" altLang="en-US" sz="1800" b="1">
                <a:latin typeface="Tahoma" panose="020B0604030504040204" pitchFamily="34" charset="0"/>
              </a:rPr>
            </a:br>
            <a:r>
              <a:rPr lang="en-US" altLang="en-US" sz="1800" b="1">
                <a:latin typeface="Tahoma" panose="020B0604030504040204" pitchFamily="34" charset="0"/>
              </a:rPr>
              <a:t>   location unknown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add item at the end			O(1)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ahoma" panose="020B0604030504040204" pitchFamily="34" charset="0"/>
              </a:rPr>
              <a:t>add item at the front			O(1)</a:t>
            </a:r>
            <a:r>
              <a:rPr lang="en-US" altLang="en-US" sz="2000" b="1">
                <a:latin typeface="Tahoma" panose="020B0604030504040204" pitchFamily="34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rPr>
              <a:t/>
            </a:r>
            <a:br>
              <a:rPr lang="en-US" altLang="en-US" sz="2400" b="1">
                <a:solidFill>
                  <a:schemeClr val="accent2"/>
                </a:solidFill>
                <a:latin typeface="Tahoma" panose="020B0604030504040204" pitchFamily="34" charset="0"/>
              </a:rPr>
            </a:br>
            <a:r>
              <a:rPr lang="en-US" altLang="en-US" sz="2000" b="1">
                <a:solidFill>
                  <a:schemeClr val="accent2"/>
                </a:solidFill>
                <a:latin typeface="Tahoma" panose="020B0604030504040204" pitchFamily="34" charset="0"/>
              </a:rPr>
              <a:t>LinkedList is implemented with a double linked list.</a:t>
            </a:r>
            <a:br>
              <a:rPr lang="en-US" altLang="en-US" sz="2000" b="1">
                <a:solidFill>
                  <a:schemeClr val="accent2"/>
                </a:solidFill>
                <a:latin typeface="Tahoma" panose="020B0604030504040204" pitchFamily="34" charset="0"/>
              </a:rPr>
            </a:br>
            <a:endParaRPr lang="en-US" altLang="en-US" sz="20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WordArt 2"/>
          <p:cNvSpPr>
            <a:spLocks noChangeArrowheads="1" noChangeShapeType="1" noTextEdit="1"/>
          </p:cNvSpPr>
          <p:nvPr/>
        </p:nvSpPr>
        <p:spPr bwMode="auto">
          <a:xfrm>
            <a:off x="1143000" y="1295400"/>
            <a:ext cx="6934200" cy="3657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Continue work</a:t>
            </a:r>
          </a:p>
          <a:p>
            <a:pPr algn="ctr"/>
            <a:r>
              <a:rPr lang="en-US" sz="3600" kern="10">
                <a:ln w="95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solidFill>
                  <a:srgbClr val="00FF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on the labs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09600" y="1219200"/>
            <a:ext cx="85344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LinkedList&lt;String&gt; list;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 = new LinkedList&lt;String&gt;();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list.add("c");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list.add("b");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list.add("a");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list.add(1, "d");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out.println(list.get(0) ); 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out.println(list.get(1) );  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out.println("first " + list.getFirst());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out.println("last " + list.getLast());	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705600" y="2362200"/>
            <a:ext cx="2057400" cy="25415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b="1" u="sng" dirty="0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first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Tahoma" panose="020B0604030504040204" pitchFamily="34" charset="0"/>
              </a:rPr>
              <a:t>last a</a:t>
            </a:r>
          </a:p>
        </p:txBody>
      </p:sp>
      <p:sp>
        <p:nvSpPr>
          <p:cNvPr id="26628" name="WordArt 4"/>
          <p:cNvSpPr>
            <a:spLocks noChangeArrowheads="1" noChangeShapeType="1" noTextEdit="1"/>
          </p:cNvSpPr>
          <p:nvPr/>
        </p:nvSpPr>
        <p:spPr bwMode="auto">
          <a:xfrm>
            <a:off x="1066800" y="381000"/>
            <a:ext cx="6400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254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get()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685800" y="1676400"/>
            <a:ext cx="7620000" cy="3581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linkedlistadd.java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linkedlistget.java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WordArt 2"/>
          <p:cNvSpPr>
            <a:spLocks noChangeArrowheads="1" noChangeShapeType="1" noTextEdit="1"/>
          </p:cNvSpPr>
          <p:nvPr/>
        </p:nvSpPr>
        <p:spPr bwMode="auto">
          <a:xfrm>
            <a:off x="685800" y="2133600"/>
            <a:ext cx="7620000" cy="2438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Open</a:t>
            </a:r>
          </a:p>
          <a:p>
            <a:pPr algn="ctr"/>
            <a:r>
              <a:rPr lang="en-US" sz="3600" kern="10">
                <a:ln w="38100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 linkedlistdemo.java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2123</TotalTime>
  <Words>1583</Words>
  <Application>Microsoft Office PowerPoint</Application>
  <PresentationFormat>On-screen Show (4:3)</PresentationFormat>
  <Paragraphs>521</Paragraphs>
  <Slides>62</Slides>
  <Notes>60</Notes>
  <HiddenSlides>16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MS LineDraw</vt:lpstr>
      <vt:lpstr>Arial</vt:lpstr>
      <vt:lpstr>Arial Black</vt:lpstr>
      <vt:lpstr>Courier New</vt:lpstr>
      <vt:lpstr>Impact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linkedlists</dc:title>
  <dc:subject>Linked Lists</dc:subject>
  <dc:creator>A+ Computer Science</dc:creator>
  <cp:keywords>www.apluscompsci.com</cp:keywords>
  <dc:description>Linked Lists_x000d_
©A+ Computer Science_x000d_
www.apluscompsci.com</dc:description>
  <cp:lastModifiedBy>Scarpitta, William</cp:lastModifiedBy>
  <cp:revision>429</cp:revision>
  <cp:lastPrinted>2000-10-05T14:12:58Z</cp:lastPrinted>
  <dcterms:created xsi:type="dcterms:W3CDTF">1995-06-17T23:31:02Z</dcterms:created>
  <dcterms:modified xsi:type="dcterms:W3CDTF">2022-10-17T11:32:23Z</dcterms:modified>
  <cp:category>www.apluscompsci.com</cp:category>
</cp:coreProperties>
</file>