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0" r:id="rId5"/>
    <p:sldId id="261" r:id="rId6"/>
    <p:sldId id="262" r:id="rId7"/>
    <p:sldId id="282" r:id="rId8"/>
    <p:sldId id="283" r:id="rId9"/>
    <p:sldId id="263" r:id="rId10"/>
    <p:sldId id="288" r:id="rId11"/>
    <p:sldId id="289" r:id="rId12"/>
    <p:sldId id="290" r:id="rId13"/>
    <p:sldId id="264" r:id="rId14"/>
    <p:sldId id="286" r:id="rId15"/>
    <p:sldId id="279" r:id="rId16"/>
    <p:sldId id="280" r:id="rId17"/>
    <p:sldId id="265" r:id="rId18"/>
    <p:sldId id="285" r:id="rId19"/>
    <p:sldId id="281" r:id="rId20"/>
    <p:sldId id="287" r:id="rId21"/>
    <p:sldId id="267" r:id="rId22"/>
    <p:sldId id="268" r:id="rId23"/>
    <p:sldId id="271" r:id="rId24"/>
    <p:sldId id="269" r:id="rId25"/>
    <p:sldId id="270" r:id="rId26"/>
    <p:sldId id="273" r:id="rId27"/>
    <p:sldId id="275" r:id="rId28"/>
    <p:sldId id="274" r:id="rId29"/>
    <p:sldId id="291" r:id="rId30"/>
    <p:sldId id="272" r:id="rId31"/>
    <p:sldId id="277" r:id="rId32"/>
    <p:sldId id="292" r:id="rId33"/>
    <p:sldId id="27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864"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9DB9B90-8BA3-4D45-AFE1-90F6601693B4}" type="datetimeFigureOut">
              <a:rPr lang="en-US" smtClean="0"/>
              <a:t>12/1/16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563F48E-B8D5-490E-BAE4-C260FF683B9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DB9B90-8BA3-4D45-AFE1-90F6601693B4}" type="datetimeFigureOut">
              <a:rPr lang="en-US" smtClean="0"/>
              <a:t>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63F48E-B8D5-490E-BAE4-C260FF683B9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DB9B90-8BA3-4D45-AFE1-90F6601693B4}" type="datetimeFigureOut">
              <a:rPr lang="en-US" smtClean="0"/>
              <a:t>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63F48E-B8D5-490E-BAE4-C260FF683B9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9DB9B90-8BA3-4D45-AFE1-90F6601693B4}" type="datetimeFigureOut">
              <a:rPr lang="en-US" smtClean="0"/>
              <a:t>12/1/16</a:t>
            </a:fld>
            <a:endParaRPr lang="en-US"/>
          </a:p>
        </p:txBody>
      </p:sp>
      <p:sp>
        <p:nvSpPr>
          <p:cNvPr id="9" name="Slide Number Placeholder 8"/>
          <p:cNvSpPr>
            <a:spLocks noGrp="1"/>
          </p:cNvSpPr>
          <p:nvPr>
            <p:ph type="sldNum" sz="quarter" idx="15"/>
          </p:nvPr>
        </p:nvSpPr>
        <p:spPr/>
        <p:txBody>
          <a:bodyPr rtlCol="0"/>
          <a:lstStyle/>
          <a:p>
            <a:fld id="{A563F48E-B8D5-490E-BAE4-C260FF683B91}"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9DB9B90-8BA3-4D45-AFE1-90F6601693B4}" type="datetimeFigureOut">
              <a:rPr lang="en-US" smtClean="0"/>
              <a:t>12/1/16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563F48E-B8D5-490E-BAE4-C260FF683B9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9DB9B90-8BA3-4D45-AFE1-90F6601693B4}" type="datetimeFigureOut">
              <a:rPr lang="en-US" smtClean="0"/>
              <a:t>12/1/16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63F48E-B8D5-490E-BAE4-C260FF683B91}"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9DB9B90-8BA3-4D45-AFE1-90F6601693B4}" type="datetimeFigureOut">
              <a:rPr lang="en-US" smtClean="0"/>
              <a:t>12/1/16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63F48E-B8D5-490E-BAE4-C260FF683B91}"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9DB9B90-8BA3-4D45-AFE1-90F6601693B4}" type="datetimeFigureOut">
              <a:rPr lang="en-US" smtClean="0"/>
              <a:t>12/1/16</a:t>
            </a:fld>
            <a:endParaRPr lang="en-US"/>
          </a:p>
        </p:txBody>
      </p:sp>
      <p:sp>
        <p:nvSpPr>
          <p:cNvPr id="7" name="Slide Number Placeholder 6"/>
          <p:cNvSpPr>
            <a:spLocks noGrp="1"/>
          </p:cNvSpPr>
          <p:nvPr>
            <p:ph type="sldNum" sz="quarter" idx="11"/>
          </p:nvPr>
        </p:nvSpPr>
        <p:spPr/>
        <p:txBody>
          <a:bodyPr rtlCol="0"/>
          <a:lstStyle/>
          <a:p>
            <a:fld id="{A563F48E-B8D5-490E-BAE4-C260FF683B91}"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DB9B90-8BA3-4D45-AFE1-90F6601693B4}" type="datetimeFigureOut">
              <a:rPr lang="en-US" smtClean="0"/>
              <a:t>12/1/16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63F48E-B8D5-490E-BAE4-C260FF683B9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9DB9B90-8BA3-4D45-AFE1-90F6601693B4}" type="datetimeFigureOut">
              <a:rPr lang="en-US" smtClean="0"/>
              <a:t>12/1/16</a:t>
            </a:fld>
            <a:endParaRPr lang="en-US"/>
          </a:p>
        </p:txBody>
      </p:sp>
      <p:sp>
        <p:nvSpPr>
          <p:cNvPr id="22" name="Slide Number Placeholder 21"/>
          <p:cNvSpPr>
            <a:spLocks noGrp="1"/>
          </p:cNvSpPr>
          <p:nvPr>
            <p:ph type="sldNum" sz="quarter" idx="15"/>
          </p:nvPr>
        </p:nvSpPr>
        <p:spPr/>
        <p:txBody>
          <a:bodyPr rtlCol="0"/>
          <a:lstStyle/>
          <a:p>
            <a:fld id="{A563F48E-B8D5-490E-BAE4-C260FF683B91}"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9DB9B90-8BA3-4D45-AFE1-90F6601693B4}" type="datetimeFigureOut">
              <a:rPr lang="en-US" smtClean="0"/>
              <a:t>12/1/16</a:t>
            </a:fld>
            <a:endParaRPr lang="en-US"/>
          </a:p>
        </p:txBody>
      </p:sp>
      <p:sp>
        <p:nvSpPr>
          <p:cNvPr id="18" name="Slide Number Placeholder 17"/>
          <p:cNvSpPr>
            <a:spLocks noGrp="1"/>
          </p:cNvSpPr>
          <p:nvPr>
            <p:ph type="sldNum" sz="quarter" idx="11"/>
          </p:nvPr>
        </p:nvSpPr>
        <p:spPr/>
        <p:txBody>
          <a:bodyPr rtlCol="0"/>
          <a:lstStyle/>
          <a:p>
            <a:fld id="{A563F48E-B8D5-490E-BAE4-C260FF683B91}"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9DB9B90-8BA3-4D45-AFE1-90F6601693B4}" type="datetimeFigureOut">
              <a:rPr lang="en-US" smtClean="0"/>
              <a:t>12/1/16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563F48E-B8D5-490E-BAE4-C260FF683B9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762000"/>
            <a:ext cx="6172200" cy="1894362"/>
          </a:xfrm>
        </p:spPr>
        <p:txBody>
          <a:bodyPr/>
          <a:lstStyle/>
          <a:p>
            <a:r>
              <a:rPr lang="en-US" dirty="0" smtClean="0"/>
              <a:t>Analyze Big Data with Hadoop</a:t>
            </a:r>
            <a:endParaRPr lang="en-US" dirty="0"/>
          </a:p>
        </p:txBody>
      </p:sp>
      <p:sp>
        <p:nvSpPr>
          <p:cNvPr id="3" name="Subtitle 2"/>
          <p:cNvSpPr>
            <a:spLocks noGrp="1"/>
          </p:cNvSpPr>
          <p:nvPr>
            <p:ph type="subTitle" idx="1"/>
          </p:nvPr>
        </p:nvSpPr>
        <p:spPr/>
        <p:txBody>
          <a:bodyPr/>
          <a:lstStyle/>
          <a:p>
            <a:pPr algn="r"/>
            <a:r>
              <a:rPr lang="en-US" dirty="0" smtClean="0">
                <a:solidFill>
                  <a:schemeClr val="tx1"/>
                </a:solidFill>
              </a:rPr>
              <a:t>By</a:t>
            </a:r>
          </a:p>
          <a:p>
            <a:pPr algn="r"/>
            <a:r>
              <a:rPr lang="en-US" dirty="0" smtClean="0">
                <a:solidFill>
                  <a:schemeClr val="tx1"/>
                </a:solidFill>
              </a:rPr>
              <a:t>Team-03</a:t>
            </a:r>
            <a:endParaRPr lang="en-US" dirty="0">
              <a:solidFill>
                <a:schemeClr val="tx1"/>
              </a:solidFill>
            </a:endParaRPr>
          </a:p>
        </p:txBody>
      </p:sp>
    </p:spTree>
    <p:extLst>
      <p:ext uri="{BB962C8B-B14F-4D97-AF65-F5344CB8AC3E}">
        <p14:creationId xmlns:p14="http://schemas.microsoft.com/office/powerpoint/2010/main" val="43010158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External table</a:t>
            </a:r>
            <a:endParaRPr lang="en-US" dirty="0"/>
          </a:p>
        </p:txBody>
      </p:sp>
      <p:sp>
        <p:nvSpPr>
          <p:cNvPr id="3" name="Content Placeholder 2"/>
          <p:cNvSpPr>
            <a:spLocks noGrp="1"/>
          </p:cNvSpPr>
          <p:nvPr>
            <p:ph sz="quarter" idx="1"/>
          </p:nvPr>
        </p:nvSpPr>
        <p:spPr/>
        <p:txBody>
          <a:bodyPr/>
          <a:lstStyle/>
          <a:p>
            <a:r>
              <a:rPr lang="en-US" dirty="0"/>
              <a:t>External table stores files on the HDFS server but tables are not linked to the source file </a:t>
            </a:r>
            <a:r>
              <a:rPr lang="en-US" dirty="0" smtClean="0"/>
              <a:t>completely.</a:t>
            </a:r>
          </a:p>
          <a:p>
            <a:r>
              <a:rPr lang="en-US" dirty="0"/>
              <a:t>If you delete an external table the file still remains on the HDFS server.</a:t>
            </a:r>
          </a:p>
          <a:p>
            <a:r>
              <a:rPr lang="en-US" dirty="0"/>
              <a:t>The file and the table link is there but read only.</a:t>
            </a:r>
          </a:p>
          <a:p>
            <a:r>
              <a:rPr lang="en-US" dirty="0"/>
              <a:t>Meta data is maintained on master node and deleting an external table from HIVE, only deletes the metadata not the data/file.</a:t>
            </a:r>
          </a:p>
          <a:p>
            <a:pPr marL="0" indent="0">
              <a:buNone/>
            </a:pPr>
            <a:endParaRPr lang="en-US" dirty="0"/>
          </a:p>
        </p:txBody>
      </p:sp>
    </p:spTree>
    <p:extLst>
      <p:ext uri="{BB962C8B-B14F-4D97-AF65-F5344CB8AC3E}">
        <p14:creationId xmlns:p14="http://schemas.microsoft.com/office/powerpoint/2010/main" val="60673862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partition</a:t>
            </a:r>
            <a:endParaRPr lang="en-US" dirty="0"/>
          </a:p>
        </p:txBody>
      </p:sp>
      <p:sp>
        <p:nvSpPr>
          <p:cNvPr id="3" name="Content Placeholder 2"/>
          <p:cNvSpPr>
            <a:spLocks noGrp="1"/>
          </p:cNvSpPr>
          <p:nvPr>
            <p:ph sz="quarter" idx="1"/>
          </p:nvPr>
        </p:nvSpPr>
        <p:spPr/>
        <p:txBody>
          <a:bodyPr/>
          <a:lstStyle/>
          <a:p>
            <a:r>
              <a:rPr lang="en-US" dirty="0"/>
              <a:t>Hive is a good tool for performing queries on large datasets, especially datasets that require full table scans. But quite often there are instances where users need to filter the data on specific column values</a:t>
            </a:r>
            <a:r>
              <a:rPr lang="en-US" dirty="0" smtClean="0"/>
              <a:t>.</a:t>
            </a:r>
          </a:p>
          <a:p>
            <a:r>
              <a:rPr lang="en-US" dirty="0"/>
              <a:t>Partitions are essentially horizontal slices of data which allow larger sets of data to be separated into more manageable chunks. In Hive, partitioning is supported for both managed and external </a:t>
            </a:r>
            <a:r>
              <a:rPr lang="en-US" dirty="0" smtClean="0"/>
              <a:t>tables.</a:t>
            </a:r>
            <a:endParaRPr lang="en-US" dirty="0"/>
          </a:p>
        </p:txBody>
      </p:sp>
    </p:spTree>
    <p:extLst>
      <p:ext uri="{BB962C8B-B14F-4D97-AF65-F5344CB8AC3E}">
        <p14:creationId xmlns:p14="http://schemas.microsoft.com/office/powerpoint/2010/main" val="63739588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Bucketing in Hive</a:t>
            </a:r>
            <a:endParaRPr lang="en-US" dirty="0"/>
          </a:p>
        </p:txBody>
      </p:sp>
      <p:sp>
        <p:nvSpPr>
          <p:cNvPr id="3" name="Content Placeholder 2"/>
          <p:cNvSpPr>
            <a:spLocks noGrp="1"/>
          </p:cNvSpPr>
          <p:nvPr>
            <p:ph sz="quarter" idx="1"/>
          </p:nvPr>
        </p:nvSpPr>
        <p:spPr/>
        <p:txBody>
          <a:bodyPr/>
          <a:lstStyle/>
          <a:p>
            <a:r>
              <a:rPr lang="en-US" dirty="0" smtClean="0"/>
              <a:t>Partitioning in hive offers a way of </a:t>
            </a:r>
            <a:r>
              <a:rPr lang="en-US" dirty="0" err="1" smtClean="0"/>
              <a:t>seggregating</a:t>
            </a:r>
            <a:r>
              <a:rPr lang="en-US" dirty="0" smtClean="0"/>
              <a:t> hive table data into multiple files/directories. </a:t>
            </a:r>
          </a:p>
          <a:p>
            <a:r>
              <a:rPr lang="en-US" dirty="0" smtClean="0"/>
              <a:t>But it gives only when there are limited number of partitions and equal sized partitions.</a:t>
            </a:r>
          </a:p>
          <a:p>
            <a:r>
              <a:rPr lang="en-US" dirty="0" smtClean="0"/>
              <a:t>To overcome problem of over-partitioning , hive provides bucketing concept, another technique for decomposing table data sets into more manageable parts.</a:t>
            </a:r>
          </a:p>
          <a:p>
            <a:r>
              <a:rPr lang="en-US" dirty="0" smtClean="0"/>
              <a:t>Bucketing concept based on (hashing function on bucketing column) mod by (total numb of buckets).</a:t>
            </a:r>
            <a:endParaRPr lang="en-US" dirty="0"/>
          </a:p>
        </p:txBody>
      </p:sp>
    </p:spTree>
    <p:extLst>
      <p:ext uri="{BB962C8B-B14F-4D97-AF65-F5344CB8AC3E}">
        <p14:creationId xmlns:p14="http://schemas.microsoft.com/office/powerpoint/2010/main" val="182316838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Simple terms..</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94784" y="1812614"/>
            <a:ext cx="7392432" cy="4448796"/>
          </a:xfrm>
        </p:spPr>
      </p:pic>
    </p:spTree>
    <p:extLst>
      <p:ext uri="{BB962C8B-B14F-4D97-AF65-F5344CB8AC3E}">
        <p14:creationId xmlns:p14="http://schemas.microsoft.com/office/powerpoint/2010/main" val="428618222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7" y="-321107"/>
            <a:ext cx="7467600" cy="1143000"/>
          </a:xfrm>
        </p:spPr>
        <p:txBody>
          <a:bodyPr/>
          <a:lstStyle/>
          <a:p>
            <a:r>
              <a:rPr lang="en-US" dirty="0" smtClean="0"/>
              <a:t>Solution using Hive and Hadoop tech</a:t>
            </a:r>
            <a:endParaRPr lang="en-US" dirty="0"/>
          </a:p>
        </p:txBody>
      </p:sp>
      <p:pic>
        <p:nvPicPr>
          <p:cNvPr id="4" name="Content Placeholder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7467600" cy="22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1000" y="4013445"/>
            <a:ext cx="8077200" cy="1477328"/>
          </a:xfrm>
          <a:prstGeom prst="rect">
            <a:avLst/>
          </a:prstGeom>
          <a:noFill/>
        </p:spPr>
        <p:txBody>
          <a:bodyPr wrap="square" rtlCol="0">
            <a:spAutoFit/>
          </a:bodyPr>
          <a:lstStyle/>
          <a:p>
            <a:pPr marL="285750" indent="-285750" algn="just">
              <a:buFont typeface="Arial" pitchFamily="34" charset="0"/>
              <a:buChar char="•"/>
              <a:defRPr/>
            </a:pPr>
            <a:r>
              <a:rPr lang="en-US" dirty="0">
                <a:latin typeface="Calibri" pitchFamily="34" charset="0"/>
              </a:rPr>
              <a:t>Knowing the limitations of traditional systems, </a:t>
            </a:r>
            <a:r>
              <a:rPr lang="en-US" dirty="0" err="1">
                <a:latin typeface="Calibri" pitchFamily="34" charset="0"/>
              </a:rPr>
              <a:t>AgencyX</a:t>
            </a:r>
            <a:r>
              <a:rPr lang="en-US" dirty="0">
                <a:latin typeface="Calibri" pitchFamily="34" charset="0"/>
              </a:rPr>
              <a:t> opted to invest in new Big Data technology that uses Hive.  The application is designed in such a way that it uses Flume to collect data and send it to HDFS storage. </a:t>
            </a:r>
          </a:p>
          <a:p>
            <a:pPr marL="285750" indent="-285750" algn="just">
              <a:buFont typeface="Arial" pitchFamily="34" charset="0"/>
              <a:buChar char="•"/>
              <a:defRPr/>
            </a:pPr>
            <a:r>
              <a:rPr lang="en-US" dirty="0">
                <a:latin typeface="Calibri" pitchFamily="34" charset="0"/>
              </a:rPr>
              <a:t>Hive performs in the role as the analyzer – scripts and ad hoc queries are run on top of this dataset to produce reports</a:t>
            </a:r>
            <a:endParaRPr lang="en-US" dirty="0"/>
          </a:p>
        </p:txBody>
      </p:sp>
    </p:spTree>
    <p:extLst>
      <p:ext uri="{BB962C8B-B14F-4D97-AF65-F5344CB8AC3E}">
        <p14:creationId xmlns:p14="http://schemas.microsoft.com/office/powerpoint/2010/main" val="245537291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Ecosystem</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85800" y="1676401"/>
            <a:ext cx="7467600" cy="4070350"/>
          </a:xfrm>
        </p:spPr>
      </p:pic>
    </p:spTree>
    <p:extLst>
      <p:ext uri="{BB962C8B-B14F-4D97-AF65-F5344CB8AC3E}">
        <p14:creationId xmlns:p14="http://schemas.microsoft.com/office/powerpoint/2010/main" val="254038669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43000"/>
          </a:xfrm>
        </p:spPr>
        <p:txBody>
          <a:bodyPr/>
          <a:lstStyle/>
          <a:p>
            <a:r>
              <a:rPr lang="en-US" dirty="0" smtClean="0"/>
              <a:t>Auto-Scaling in </a:t>
            </a:r>
            <a:r>
              <a:rPr lang="en-US" dirty="0" err="1" smtClean="0"/>
              <a:t>aws</a:t>
            </a:r>
            <a:endParaRPr lang="en-US" dirty="0"/>
          </a:p>
        </p:txBody>
      </p:sp>
      <p:sp>
        <p:nvSpPr>
          <p:cNvPr id="3" name="Content Placeholder 2"/>
          <p:cNvSpPr>
            <a:spLocks noGrp="1"/>
          </p:cNvSpPr>
          <p:nvPr>
            <p:ph sz="quarter" idx="1"/>
          </p:nvPr>
        </p:nvSpPr>
        <p:spPr>
          <a:xfrm>
            <a:off x="457200" y="914400"/>
            <a:ext cx="7467600" cy="5562600"/>
          </a:xfrm>
        </p:spPr>
        <p:txBody>
          <a:bodyPr/>
          <a:lstStyle/>
          <a:p>
            <a:r>
              <a:rPr lang="en-US" dirty="0"/>
              <a:t>Auto Scaling helps you maintain application availability and allows you to scale your Amazon </a:t>
            </a:r>
            <a:r>
              <a:rPr lang="en-US" dirty="0" smtClean="0"/>
              <a:t>EC2</a:t>
            </a:r>
            <a:r>
              <a:rPr lang="en-US" dirty="0"/>
              <a:t> capacity up or down automatically according to conditions you define</a:t>
            </a:r>
            <a:r>
              <a:rPr lang="en-US" dirty="0" smtClean="0"/>
              <a:t>.</a:t>
            </a:r>
          </a:p>
          <a:p>
            <a:r>
              <a:rPr lang="en-US" dirty="0"/>
              <a:t>Auto Scaling can also automatically increase the number of Amazon EC2 instances during demand spikes to maintain performance and decrease capacity during lulls to reduce </a:t>
            </a:r>
            <a:r>
              <a:rPr lang="en-US" dirty="0" smtClean="0"/>
              <a:t>costs.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2400" y="4191000"/>
            <a:ext cx="3200400" cy="1875258"/>
          </a:xfrm>
          <a:prstGeom prst="rect">
            <a:avLst/>
          </a:prstGeom>
        </p:spPr>
      </p:pic>
    </p:spTree>
    <p:extLst>
      <p:ext uri="{BB962C8B-B14F-4D97-AF65-F5344CB8AC3E}">
        <p14:creationId xmlns:p14="http://schemas.microsoft.com/office/powerpoint/2010/main" val="80960708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Big Data with Hadoop</a:t>
            </a:r>
            <a:endParaRPr lang="en-US" dirty="0"/>
          </a:p>
        </p:txBody>
      </p:sp>
      <p:sp>
        <p:nvSpPr>
          <p:cNvPr id="3" name="Content Placeholder 2"/>
          <p:cNvSpPr>
            <a:spLocks noGrp="1"/>
          </p:cNvSpPr>
          <p:nvPr>
            <p:ph sz="quarter" idx="1"/>
          </p:nvPr>
        </p:nvSpPr>
        <p:spPr/>
        <p:txBody>
          <a:bodyPr>
            <a:normAutofit/>
          </a:bodyPr>
          <a:lstStyle/>
          <a:p>
            <a:r>
              <a:rPr lang="en-US" sz="2400" dirty="0" smtClean="0"/>
              <a:t>In our project, we use AWS services to analyze big data with </a:t>
            </a:r>
            <a:r>
              <a:rPr lang="en-US" sz="2400" dirty="0" err="1" smtClean="0"/>
              <a:t>hadoop</a:t>
            </a:r>
            <a:r>
              <a:rPr lang="en-US" sz="2400" dirty="0" smtClean="0"/>
              <a:t>.</a:t>
            </a:r>
          </a:p>
          <a:p>
            <a:r>
              <a:rPr lang="en-US" sz="2400" dirty="0" smtClean="0"/>
              <a:t>We create a </a:t>
            </a:r>
            <a:r>
              <a:rPr lang="en-US" sz="2400" dirty="0" err="1" smtClean="0"/>
              <a:t>hadoop</a:t>
            </a:r>
            <a:r>
              <a:rPr lang="en-US" sz="2400" dirty="0" smtClean="0"/>
              <a:t> cluster, and run a hive script on it to process the log data.</a:t>
            </a:r>
          </a:p>
          <a:p>
            <a:r>
              <a:rPr lang="en-US" sz="2400" dirty="0"/>
              <a:t>Amazon EMR provides a managed Hadoop framework that makes it easy, fast, and cost-effective to process vast amounts of data across dynamically scalable Amazon EC2 </a:t>
            </a:r>
            <a:r>
              <a:rPr lang="en-US" sz="2400" dirty="0" smtClean="0"/>
              <a:t>instances.</a:t>
            </a:r>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4724400"/>
            <a:ext cx="1538353" cy="1600994"/>
          </a:xfrm>
          <a:prstGeom prst="rect">
            <a:avLst/>
          </a:prstGeom>
        </p:spPr>
      </p:pic>
    </p:spTree>
    <p:extLst>
      <p:ext uri="{BB962C8B-B14F-4D97-AF65-F5344CB8AC3E}">
        <p14:creationId xmlns:p14="http://schemas.microsoft.com/office/powerpoint/2010/main" val="124370701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map reduce job flow</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85800" y="1752601"/>
            <a:ext cx="6934200" cy="4032250"/>
          </a:xfrm>
        </p:spPr>
      </p:pic>
    </p:spTree>
    <p:extLst>
      <p:ext uri="{BB962C8B-B14F-4D97-AF65-F5344CB8AC3E}">
        <p14:creationId xmlns:p14="http://schemas.microsoft.com/office/powerpoint/2010/main" val="135696462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3400" y="381000"/>
            <a:ext cx="7543800" cy="6092825"/>
          </a:xfrm>
        </p:spPr>
      </p:pic>
    </p:spTree>
    <p:extLst>
      <p:ext uri="{BB962C8B-B14F-4D97-AF65-F5344CB8AC3E}">
        <p14:creationId xmlns:p14="http://schemas.microsoft.com/office/powerpoint/2010/main" val="100655521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Big Data?</a:t>
            </a:r>
            <a:endParaRPr lang="en-US" dirty="0"/>
          </a:p>
        </p:txBody>
      </p:sp>
      <p:sp>
        <p:nvSpPr>
          <p:cNvPr id="3" name="Content Placeholder 2"/>
          <p:cNvSpPr>
            <a:spLocks noGrp="1"/>
          </p:cNvSpPr>
          <p:nvPr>
            <p:ph sz="quarter" idx="1"/>
          </p:nvPr>
        </p:nvSpPr>
        <p:spPr/>
        <p:txBody>
          <a:bodyPr/>
          <a:lstStyle/>
          <a:p>
            <a:r>
              <a:rPr lang="en-US" dirty="0" smtClean="0"/>
              <a:t>Big Data is a term for collection of data sets so large and complex that it becomes difficult to process using traditional data processing applications.</a:t>
            </a:r>
          </a:p>
          <a:p>
            <a:r>
              <a:rPr lang="en-US" dirty="0" smtClean="0"/>
              <a:t>Systems/Enterprises generate huge amounts of data in Terabytes or even in Petabytes.</a:t>
            </a:r>
          </a:p>
          <a:p>
            <a:r>
              <a:rPr lang="en-US" dirty="0" smtClean="0"/>
              <a:t>IBM defines Big Data in terms of 3 V’s- Volume, velocity and variety. </a:t>
            </a:r>
            <a:endParaRPr lang="en-US" dirty="0"/>
          </a:p>
        </p:txBody>
      </p:sp>
    </p:spTree>
    <p:extLst>
      <p:ext uri="{BB962C8B-B14F-4D97-AF65-F5344CB8AC3E}">
        <p14:creationId xmlns:p14="http://schemas.microsoft.com/office/powerpoint/2010/main" val="49688598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43000"/>
          </a:xfrm>
        </p:spPr>
        <p:txBody>
          <a:bodyPr/>
          <a:lstStyle/>
          <a:p>
            <a:r>
              <a:rPr lang="en-US" dirty="0" smtClean="0"/>
              <a:t>Amazon </a:t>
            </a:r>
            <a:r>
              <a:rPr lang="en-US" dirty="0" err="1" smtClean="0"/>
              <a:t>CloudFRont</a:t>
            </a:r>
            <a:r>
              <a:rPr lang="en-US" dirty="0" smtClean="0"/>
              <a:t> </a:t>
            </a:r>
            <a:endParaRPr lang="en-US"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2695" y="1295400"/>
            <a:ext cx="7698305" cy="4494212"/>
          </a:xfrm>
          <a:prstGeom prst="rect">
            <a:avLst/>
          </a:prstGeom>
        </p:spPr>
      </p:pic>
    </p:spTree>
    <p:extLst>
      <p:ext uri="{BB962C8B-B14F-4D97-AF65-F5344CB8AC3E}">
        <p14:creationId xmlns:p14="http://schemas.microsoft.com/office/powerpoint/2010/main" val="166242663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654" y="1066800"/>
            <a:ext cx="8229600" cy="411162"/>
          </a:xfrm>
        </p:spPr>
        <p:txBody>
          <a:bodyPr>
            <a:normAutofit fontScale="90000"/>
          </a:bodyPr>
          <a:lstStyle/>
          <a:p>
            <a:r>
              <a:rPr lang="en-US" dirty="0" smtClean="0"/>
              <a:t>Project Details</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71945" y="1676400"/>
            <a:ext cx="8050085" cy="3962400"/>
          </a:xfrm>
        </p:spPr>
      </p:pic>
      <p:sp>
        <p:nvSpPr>
          <p:cNvPr id="5" name="TextBox 4"/>
          <p:cNvSpPr txBox="1"/>
          <p:nvPr/>
        </p:nvSpPr>
        <p:spPr>
          <a:xfrm>
            <a:off x="692727" y="5781719"/>
            <a:ext cx="7696200" cy="369332"/>
          </a:xfrm>
          <a:prstGeom prst="rect">
            <a:avLst/>
          </a:prstGeom>
          <a:noFill/>
        </p:spPr>
        <p:txBody>
          <a:bodyPr wrap="square" rtlCol="0">
            <a:spAutoFit/>
          </a:bodyPr>
          <a:lstStyle/>
          <a:p>
            <a:r>
              <a:rPr lang="en-US" dirty="0" smtClean="0"/>
              <a:t>Here, We created a S3 bucket named “am-bucket2”.</a:t>
            </a:r>
            <a:endParaRPr lang="en-US" dirty="0"/>
          </a:p>
        </p:txBody>
      </p:sp>
    </p:spTree>
    <p:extLst>
      <p:ext uri="{BB962C8B-B14F-4D97-AF65-F5344CB8AC3E}">
        <p14:creationId xmlns:p14="http://schemas.microsoft.com/office/powerpoint/2010/main" val="290703148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3400" y="1219200"/>
            <a:ext cx="8050085" cy="4525963"/>
          </a:xfrm>
        </p:spPr>
      </p:pic>
      <p:sp>
        <p:nvSpPr>
          <p:cNvPr id="5" name="TextBox 4"/>
          <p:cNvSpPr txBox="1"/>
          <p:nvPr/>
        </p:nvSpPr>
        <p:spPr>
          <a:xfrm>
            <a:off x="533400" y="5867400"/>
            <a:ext cx="8305800" cy="369332"/>
          </a:xfrm>
          <a:prstGeom prst="rect">
            <a:avLst/>
          </a:prstGeom>
          <a:noFill/>
        </p:spPr>
        <p:txBody>
          <a:bodyPr wrap="square" rtlCol="0">
            <a:spAutoFit/>
          </a:bodyPr>
          <a:lstStyle/>
          <a:p>
            <a:r>
              <a:rPr lang="en-US" dirty="0" smtClean="0"/>
              <a:t>Inside, the bucket, create two folders called “logs” and “output” to store the output.</a:t>
            </a:r>
            <a:endParaRPr lang="en-US" dirty="0"/>
          </a:p>
        </p:txBody>
      </p:sp>
    </p:spTree>
    <p:extLst>
      <p:ext uri="{BB962C8B-B14F-4D97-AF65-F5344CB8AC3E}">
        <p14:creationId xmlns:p14="http://schemas.microsoft.com/office/powerpoint/2010/main" val="320282407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21970" y="1143000"/>
            <a:ext cx="8050085" cy="4525963"/>
          </a:xfrm>
        </p:spPr>
      </p:pic>
      <p:sp>
        <p:nvSpPr>
          <p:cNvPr id="5" name="TextBox 4"/>
          <p:cNvSpPr txBox="1"/>
          <p:nvPr/>
        </p:nvSpPr>
        <p:spPr>
          <a:xfrm>
            <a:off x="775855" y="5943600"/>
            <a:ext cx="7696200" cy="646331"/>
          </a:xfrm>
          <a:prstGeom prst="rect">
            <a:avLst/>
          </a:prstGeom>
          <a:noFill/>
        </p:spPr>
        <p:txBody>
          <a:bodyPr wrap="square" rtlCol="0">
            <a:spAutoFit/>
          </a:bodyPr>
          <a:lstStyle/>
          <a:p>
            <a:r>
              <a:rPr lang="en-US" dirty="0" smtClean="0"/>
              <a:t>We need to create a </a:t>
            </a:r>
            <a:r>
              <a:rPr lang="en-US" dirty="0" err="1" smtClean="0"/>
              <a:t>keypair</a:t>
            </a:r>
            <a:r>
              <a:rPr lang="en-US" dirty="0" smtClean="0"/>
              <a:t> to connect. We created a </a:t>
            </a:r>
            <a:r>
              <a:rPr lang="en-US" dirty="0" err="1" smtClean="0"/>
              <a:t>keypair</a:t>
            </a:r>
            <a:r>
              <a:rPr lang="en-US" dirty="0" smtClean="0"/>
              <a:t> called “</a:t>
            </a:r>
            <a:r>
              <a:rPr lang="en-US" dirty="0" err="1" smtClean="0"/>
              <a:t>amkeypair</a:t>
            </a:r>
            <a:r>
              <a:rPr lang="en-US" dirty="0" smtClean="0"/>
              <a:t>” in amazon EC2.</a:t>
            </a:r>
            <a:endParaRPr lang="en-US" dirty="0"/>
          </a:p>
        </p:txBody>
      </p:sp>
    </p:spTree>
    <p:extLst>
      <p:ext uri="{BB962C8B-B14F-4D97-AF65-F5344CB8AC3E}">
        <p14:creationId xmlns:p14="http://schemas.microsoft.com/office/powerpoint/2010/main" val="194846920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05097" y="1066800"/>
            <a:ext cx="8050085" cy="4525963"/>
          </a:xfrm>
        </p:spPr>
      </p:pic>
      <p:sp>
        <p:nvSpPr>
          <p:cNvPr id="5" name="TextBox 4"/>
          <p:cNvSpPr txBox="1"/>
          <p:nvPr/>
        </p:nvSpPr>
        <p:spPr>
          <a:xfrm>
            <a:off x="706582" y="5867400"/>
            <a:ext cx="7848600" cy="369332"/>
          </a:xfrm>
          <a:prstGeom prst="rect">
            <a:avLst/>
          </a:prstGeom>
          <a:noFill/>
        </p:spPr>
        <p:txBody>
          <a:bodyPr wrap="square" rtlCol="0">
            <a:spAutoFit/>
          </a:bodyPr>
          <a:lstStyle/>
          <a:p>
            <a:r>
              <a:rPr lang="en-US" dirty="0" smtClean="0"/>
              <a:t>In EMR, we created a cluster named “cluster1” and launch the cluster.</a:t>
            </a:r>
            <a:endParaRPr lang="en-US" dirty="0"/>
          </a:p>
        </p:txBody>
      </p:sp>
    </p:spTree>
    <p:extLst>
      <p:ext uri="{BB962C8B-B14F-4D97-AF65-F5344CB8AC3E}">
        <p14:creationId xmlns:p14="http://schemas.microsoft.com/office/powerpoint/2010/main" val="215621300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95300" y="1101169"/>
            <a:ext cx="8050085" cy="4525963"/>
          </a:xfrm>
        </p:spPr>
      </p:pic>
      <p:sp>
        <p:nvSpPr>
          <p:cNvPr id="5" name="TextBox 4"/>
          <p:cNvSpPr txBox="1"/>
          <p:nvPr/>
        </p:nvSpPr>
        <p:spPr>
          <a:xfrm>
            <a:off x="685800" y="5257800"/>
            <a:ext cx="7620000" cy="369332"/>
          </a:xfrm>
          <a:prstGeom prst="rect">
            <a:avLst/>
          </a:prstGeom>
          <a:noFill/>
        </p:spPr>
        <p:txBody>
          <a:bodyPr wrap="square" rtlCol="0">
            <a:spAutoFit/>
          </a:bodyPr>
          <a:lstStyle/>
          <a:p>
            <a:endParaRPr lang="en-US" dirty="0"/>
          </a:p>
        </p:txBody>
      </p:sp>
      <p:sp>
        <p:nvSpPr>
          <p:cNvPr id="6" name="TextBox 5"/>
          <p:cNvSpPr txBox="1"/>
          <p:nvPr/>
        </p:nvSpPr>
        <p:spPr>
          <a:xfrm>
            <a:off x="495300" y="5765631"/>
            <a:ext cx="8001000" cy="646331"/>
          </a:xfrm>
          <a:prstGeom prst="rect">
            <a:avLst/>
          </a:prstGeom>
          <a:noFill/>
        </p:spPr>
        <p:txBody>
          <a:bodyPr wrap="square" rtlCol="0">
            <a:spAutoFit/>
          </a:bodyPr>
          <a:lstStyle/>
          <a:p>
            <a:r>
              <a:rPr lang="en-US" dirty="0" smtClean="0"/>
              <a:t>In the cluster creation, we specify the details like S3 folder logs, and our </a:t>
            </a:r>
            <a:r>
              <a:rPr lang="en-US" dirty="0" err="1" smtClean="0"/>
              <a:t>keypair</a:t>
            </a:r>
            <a:r>
              <a:rPr lang="en-US" dirty="0" smtClean="0"/>
              <a:t> and then launch the cluster. </a:t>
            </a:r>
            <a:endParaRPr lang="en-US" dirty="0"/>
          </a:p>
        </p:txBody>
      </p:sp>
    </p:spTree>
    <p:extLst>
      <p:ext uri="{BB962C8B-B14F-4D97-AF65-F5344CB8AC3E}">
        <p14:creationId xmlns:p14="http://schemas.microsoft.com/office/powerpoint/2010/main" val="62442999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639762"/>
          </a:xfrm>
        </p:spPr>
        <p:txBody>
          <a:bodyPr>
            <a:normAutofit/>
          </a:bodyPr>
          <a:lstStyle/>
          <a:p>
            <a:r>
              <a:rPr lang="en-US" dirty="0" smtClean="0"/>
              <a:t>Monitoring the cluster</a:t>
            </a:r>
            <a:endParaRPr lang="en-US"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937775"/>
            <a:ext cx="7467600" cy="4198474"/>
          </a:xfrm>
        </p:spPr>
      </p:pic>
    </p:spTree>
    <p:extLst>
      <p:ext uri="{BB962C8B-B14F-4D97-AF65-F5344CB8AC3E}">
        <p14:creationId xmlns:p14="http://schemas.microsoft.com/office/powerpoint/2010/main" val="35769764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23157" y="1219200"/>
            <a:ext cx="8050085" cy="4495800"/>
          </a:xfrm>
        </p:spPr>
      </p:pic>
      <p:sp>
        <p:nvSpPr>
          <p:cNvPr id="7" name="TextBox 6"/>
          <p:cNvSpPr txBox="1"/>
          <p:nvPr/>
        </p:nvSpPr>
        <p:spPr>
          <a:xfrm>
            <a:off x="762000" y="6019800"/>
            <a:ext cx="7772400" cy="369332"/>
          </a:xfrm>
          <a:prstGeom prst="rect">
            <a:avLst/>
          </a:prstGeom>
          <a:noFill/>
        </p:spPr>
        <p:txBody>
          <a:bodyPr wrap="square" rtlCol="0">
            <a:spAutoFit/>
          </a:bodyPr>
          <a:lstStyle/>
          <a:p>
            <a:r>
              <a:rPr lang="en-US" dirty="0" smtClean="0"/>
              <a:t>We submit hive script in the cluster by adding a step.  </a:t>
            </a:r>
            <a:endParaRPr lang="en-US" dirty="0"/>
          </a:p>
        </p:txBody>
      </p:sp>
    </p:spTree>
    <p:extLst>
      <p:ext uri="{BB962C8B-B14F-4D97-AF65-F5344CB8AC3E}">
        <p14:creationId xmlns:p14="http://schemas.microsoft.com/office/powerpoint/2010/main" val="224500352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60515" y="1066800"/>
            <a:ext cx="8050085" cy="4525963"/>
          </a:xfrm>
        </p:spPr>
      </p:pic>
      <p:sp>
        <p:nvSpPr>
          <p:cNvPr id="5" name="TextBox 4"/>
          <p:cNvSpPr txBox="1"/>
          <p:nvPr/>
        </p:nvSpPr>
        <p:spPr>
          <a:xfrm>
            <a:off x="609600" y="5749314"/>
            <a:ext cx="8001000" cy="646331"/>
          </a:xfrm>
          <a:prstGeom prst="rect">
            <a:avLst/>
          </a:prstGeom>
          <a:noFill/>
        </p:spPr>
        <p:txBody>
          <a:bodyPr wrap="square" rtlCol="0">
            <a:spAutoFit/>
          </a:bodyPr>
          <a:lstStyle/>
          <a:p>
            <a:r>
              <a:rPr lang="en-US" dirty="0" smtClean="0"/>
              <a:t>To view the output, we go to S3 Bucket created, and open output folder. There will be output folder named </a:t>
            </a:r>
            <a:r>
              <a:rPr lang="en-US" dirty="0" err="1" smtClean="0"/>
              <a:t>os_requests</a:t>
            </a:r>
            <a:endParaRPr lang="en-US" dirty="0"/>
          </a:p>
        </p:txBody>
      </p:sp>
    </p:spTree>
    <p:extLst>
      <p:ext uri="{BB962C8B-B14F-4D97-AF65-F5344CB8AC3E}">
        <p14:creationId xmlns:p14="http://schemas.microsoft.com/office/powerpoint/2010/main" val="138144263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8229600" cy="563562"/>
          </a:xfrm>
        </p:spPr>
        <p:txBody>
          <a:bodyPr>
            <a:normAutofit/>
          </a:bodyPr>
          <a:lstStyle/>
          <a:p>
            <a:r>
              <a:rPr lang="en-US" dirty="0" smtClean="0"/>
              <a:t>Hive Script</a:t>
            </a:r>
            <a:endParaRPr lang="en-US" dirty="0"/>
          </a:p>
        </p:txBody>
      </p:sp>
      <p:sp>
        <p:nvSpPr>
          <p:cNvPr id="3" name="Content Placeholder 2"/>
          <p:cNvSpPr>
            <a:spLocks noGrp="1"/>
          </p:cNvSpPr>
          <p:nvPr>
            <p:ph sz="quarter" idx="1"/>
          </p:nvPr>
        </p:nvSpPr>
        <p:spPr>
          <a:xfrm>
            <a:off x="685800" y="1676400"/>
            <a:ext cx="8001000" cy="4449763"/>
          </a:xfrm>
        </p:spPr>
        <p:txBody>
          <a:bodyPr>
            <a:normAutofit fontScale="85000" lnSpcReduction="10000"/>
          </a:bodyPr>
          <a:lstStyle/>
          <a:p>
            <a:pPr marL="0" indent="0">
              <a:buNone/>
            </a:pPr>
            <a:r>
              <a:rPr lang="en-US" dirty="0" smtClean="0"/>
              <a:t>The hive script does the following: </a:t>
            </a:r>
          </a:p>
          <a:p>
            <a:r>
              <a:rPr lang="en-US" dirty="0" smtClean="0"/>
              <a:t>Creates </a:t>
            </a:r>
            <a:r>
              <a:rPr lang="en-US" dirty="0"/>
              <a:t>a Hive table named </a:t>
            </a:r>
            <a:r>
              <a:rPr lang="en-US" dirty="0" err="1"/>
              <a:t>cloudfront_logs</a:t>
            </a:r>
            <a:r>
              <a:rPr lang="en-US" dirty="0"/>
              <a:t>.</a:t>
            </a:r>
          </a:p>
          <a:p>
            <a:r>
              <a:rPr lang="en-US" dirty="0"/>
              <a:t>Reads the </a:t>
            </a:r>
            <a:r>
              <a:rPr lang="en-US" dirty="0" err="1"/>
              <a:t>CloudFront</a:t>
            </a:r>
            <a:r>
              <a:rPr lang="en-US" dirty="0"/>
              <a:t> log files from Amazon S3 using EMRFS and parses the </a:t>
            </a:r>
            <a:r>
              <a:rPr lang="en-US" dirty="0" err="1"/>
              <a:t>CloudFront</a:t>
            </a:r>
            <a:r>
              <a:rPr lang="en-US" dirty="0"/>
              <a:t> log files using the regular expression </a:t>
            </a:r>
            <a:r>
              <a:rPr lang="en-US" dirty="0" err="1"/>
              <a:t>serializer</a:t>
            </a:r>
            <a:r>
              <a:rPr lang="en-US" dirty="0"/>
              <a:t>/</a:t>
            </a:r>
            <a:r>
              <a:rPr lang="en-US" dirty="0" err="1"/>
              <a:t>deserializer</a:t>
            </a:r>
            <a:r>
              <a:rPr lang="en-US" dirty="0"/>
              <a:t> (</a:t>
            </a:r>
            <a:r>
              <a:rPr lang="en-US" dirty="0" err="1"/>
              <a:t>RegEx</a:t>
            </a:r>
            <a:r>
              <a:rPr lang="en-US" dirty="0"/>
              <a:t> </a:t>
            </a:r>
            <a:r>
              <a:rPr lang="en-US" dirty="0" err="1"/>
              <a:t>SerDe</a:t>
            </a:r>
            <a:r>
              <a:rPr lang="en-US" dirty="0"/>
              <a:t>).</a:t>
            </a:r>
          </a:p>
          <a:p>
            <a:r>
              <a:rPr lang="en-US" dirty="0"/>
              <a:t>Writes the parsed results to the Hive table </a:t>
            </a:r>
            <a:r>
              <a:rPr lang="en-US" dirty="0" err="1"/>
              <a:t>cloudfront_logs</a:t>
            </a:r>
            <a:r>
              <a:rPr lang="en-US" dirty="0"/>
              <a:t>.</a:t>
            </a:r>
          </a:p>
          <a:p>
            <a:r>
              <a:rPr lang="en-US" dirty="0"/>
              <a:t>Submits a </a:t>
            </a:r>
            <a:r>
              <a:rPr lang="en-US" dirty="0" err="1"/>
              <a:t>HiveQL</a:t>
            </a:r>
            <a:r>
              <a:rPr lang="en-US" dirty="0"/>
              <a:t> query against the data to retrieve the total requests per operating system for a given time frame.</a:t>
            </a:r>
          </a:p>
          <a:p>
            <a:r>
              <a:rPr lang="en-US" dirty="0"/>
              <a:t>Writes the query results to your Amazon S3 output bucket.</a:t>
            </a:r>
          </a:p>
          <a:p>
            <a:r>
              <a:rPr lang="en-US" dirty="0" smtClean="0"/>
              <a:t>Hive query looks like, </a:t>
            </a:r>
          </a:p>
          <a:p>
            <a:pPr marL="0" indent="0">
              <a:buNone/>
            </a:pPr>
            <a:r>
              <a:rPr lang="en-US" dirty="0" smtClean="0"/>
              <a:t>SELECT </a:t>
            </a:r>
            <a:r>
              <a:rPr lang="en-US" dirty="0" err="1" smtClean="0"/>
              <a:t>os</a:t>
            </a:r>
            <a:r>
              <a:rPr lang="en-US" dirty="0" smtClean="0"/>
              <a:t>, COUNT(*) count FROM </a:t>
            </a:r>
            <a:r>
              <a:rPr lang="en-US" dirty="0" err="1" smtClean="0"/>
              <a:t>cloudfront_logs</a:t>
            </a:r>
            <a:r>
              <a:rPr lang="en-US" dirty="0" smtClean="0"/>
              <a:t> WHERE date BETWEEN </a:t>
            </a:r>
            <a:r>
              <a:rPr lang="en-US" smtClean="0"/>
              <a:t>'</a:t>
            </a:r>
            <a:r>
              <a:rPr lang="en-US" smtClean="0"/>
              <a:t>2016-10-</a:t>
            </a:r>
            <a:r>
              <a:rPr lang="en-US" dirty="0" smtClean="0"/>
              <a:t>05' </a:t>
            </a:r>
            <a:r>
              <a:rPr lang="en-US" dirty="0" smtClean="0"/>
              <a:t>AND </a:t>
            </a:r>
            <a:r>
              <a:rPr lang="en-US" smtClean="0"/>
              <a:t>'</a:t>
            </a:r>
            <a:r>
              <a:rPr lang="en-US" smtClean="0"/>
              <a:t>2016-</a:t>
            </a:r>
            <a:r>
              <a:rPr lang="en-US" smtClean="0"/>
              <a:t>11</a:t>
            </a:r>
            <a:r>
              <a:rPr lang="en-US" smtClean="0"/>
              <a:t>-</a:t>
            </a:r>
            <a:r>
              <a:rPr lang="en-US" dirty="0" smtClean="0"/>
              <a:t>05' GROUP BY </a:t>
            </a:r>
            <a:r>
              <a:rPr lang="en-US" dirty="0" err="1" smtClean="0"/>
              <a:t>os</a:t>
            </a:r>
            <a:r>
              <a:rPr lang="en-US" dirty="0" smtClean="0"/>
              <a:t>;</a:t>
            </a:r>
            <a:endParaRPr lang="en-US" dirty="0"/>
          </a:p>
        </p:txBody>
      </p:sp>
    </p:spTree>
    <p:extLst>
      <p:ext uri="{BB962C8B-B14F-4D97-AF65-F5344CB8AC3E}">
        <p14:creationId xmlns:p14="http://schemas.microsoft.com/office/powerpoint/2010/main" val="2018693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19200"/>
            <a:ext cx="8229600" cy="1143000"/>
          </a:xfrm>
        </p:spPr>
        <p:txBody>
          <a:bodyPr>
            <a:normAutofit/>
          </a:bodyPr>
          <a:lstStyle/>
          <a:p>
            <a:r>
              <a:rPr lang="en-US" dirty="0" smtClean="0"/>
              <a:t>Hadoop-A Solution to Big Data problems</a:t>
            </a:r>
            <a:endParaRPr lang="en-US" dirty="0"/>
          </a:p>
        </p:txBody>
      </p:sp>
      <p:sp>
        <p:nvSpPr>
          <p:cNvPr id="3" name="Content Placeholder 2"/>
          <p:cNvSpPr>
            <a:spLocks noGrp="1"/>
          </p:cNvSpPr>
          <p:nvPr>
            <p:ph sz="quarter" idx="1"/>
          </p:nvPr>
        </p:nvSpPr>
        <p:spPr>
          <a:xfrm>
            <a:off x="381000" y="2819400"/>
            <a:ext cx="8229600" cy="4389120"/>
          </a:xfrm>
        </p:spPr>
        <p:txBody>
          <a:bodyPr/>
          <a:lstStyle/>
          <a:p>
            <a:r>
              <a:rPr lang="en-US" b="1" dirty="0"/>
              <a:t>Hadoop</a:t>
            </a:r>
            <a:r>
              <a:rPr lang="en-US" dirty="0"/>
              <a:t> is an open source, Java-based programming framework that supports the processing and storage of extremely large data sets in a distributed computing environment</a:t>
            </a:r>
            <a:r>
              <a:rPr lang="en-US" dirty="0" smtClean="0"/>
              <a:t>.</a:t>
            </a:r>
          </a:p>
          <a:p>
            <a:r>
              <a:rPr lang="en-US" dirty="0" smtClean="0"/>
              <a:t>Designed to answer the question: </a:t>
            </a:r>
            <a:r>
              <a:rPr lang="en-US" b="1" dirty="0" smtClean="0"/>
              <a:t>“</a:t>
            </a:r>
            <a:r>
              <a:rPr lang="en-US" dirty="0" smtClean="0"/>
              <a:t>How to process big data with reasonable cost and time?”</a:t>
            </a:r>
          </a:p>
          <a:p>
            <a:endParaRPr lang="en-US" dirty="0" smtClean="0"/>
          </a:p>
          <a:p>
            <a:endParaRPr lang="en-US" dirty="0"/>
          </a:p>
        </p:txBody>
      </p:sp>
    </p:spTree>
    <p:extLst>
      <p:ext uri="{BB962C8B-B14F-4D97-AF65-F5344CB8AC3E}">
        <p14:creationId xmlns:p14="http://schemas.microsoft.com/office/powerpoint/2010/main" val="125043018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016336"/>
            <a:ext cx="8229600" cy="4626890"/>
          </a:xfrm>
        </p:spPr>
      </p:pic>
      <p:sp>
        <p:nvSpPr>
          <p:cNvPr id="5" name="TextBox 4"/>
          <p:cNvSpPr txBox="1"/>
          <p:nvPr/>
        </p:nvSpPr>
        <p:spPr>
          <a:xfrm>
            <a:off x="609600" y="6324600"/>
            <a:ext cx="7924800" cy="369332"/>
          </a:xfrm>
          <a:prstGeom prst="rect">
            <a:avLst/>
          </a:prstGeom>
          <a:noFill/>
        </p:spPr>
        <p:txBody>
          <a:bodyPr wrap="square" rtlCol="0">
            <a:spAutoFit/>
          </a:bodyPr>
          <a:lstStyle/>
          <a:p>
            <a:r>
              <a:rPr lang="en-US" dirty="0" err="1" smtClean="0"/>
              <a:t>Os_request</a:t>
            </a:r>
            <a:r>
              <a:rPr lang="en-US" dirty="0" smtClean="0"/>
              <a:t> contains an output text document “000000_0”.</a:t>
            </a:r>
            <a:endParaRPr lang="en-US" dirty="0"/>
          </a:p>
        </p:txBody>
      </p:sp>
    </p:spTree>
    <p:extLst>
      <p:ext uri="{BB962C8B-B14F-4D97-AF65-F5344CB8AC3E}">
        <p14:creationId xmlns:p14="http://schemas.microsoft.com/office/powerpoint/2010/main" val="138069094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of output file</a:t>
            </a:r>
            <a:endParaRPr lang="en-US"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133600"/>
            <a:ext cx="4038600" cy="3886199"/>
          </a:xfrm>
        </p:spPr>
      </p:pic>
      <p:sp>
        <p:nvSpPr>
          <p:cNvPr id="7" name="Content Placeholder 6"/>
          <p:cNvSpPr>
            <a:spLocks noGrp="1"/>
          </p:cNvSpPr>
          <p:nvPr>
            <p:ph sz="quarter" idx="2"/>
          </p:nvPr>
        </p:nvSpPr>
        <p:spPr/>
        <p:txBody>
          <a:bodyPr/>
          <a:lstStyle/>
          <a:p>
            <a:r>
              <a:rPr lang="en-US" dirty="0"/>
              <a:t>Android855</a:t>
            </a:r>
          </a:p>
          <a:p>
            <a:r>
              <a:rPr lang="en-US" dirty="0"/>
              <a:t>Linux813</a:t>
            </a:r>
          </a:p>
          <a:p>
            <a:r>
              <a:rPr lang="en-US" dirty="0"/>
              <a:t>MacOS852</a:t>
            </a:r>
          </a:p>
          <a:p>
            <a:r>
              <a:rPr lang="en-US" dirty="0"/>
              <a:t>OSX799</a:t>
            </a:r>
          </a:p>
          <a:p>
            <a:r>
              <a:rPr lang="en-US" dirty="0"/>
              <a:t>Windows883</a:t>
            </a:r>
          </a:p>
          <a:p>
            <a:r>
              <a:rPr lang="en-US" dirty="0"/>
              <a:t>iOS794</a:t>
            </a:r>
          </a:p>
        </p:txBody>
      </p:sp>
    </p:spTree>
    <p:extLst>
      <p:ext uri="{BB962C8B-B14F-4D97-AF65-F5344CB8AC3E}">
        <p14:creationId xmlns:p14="http://schemas.microsoft.com/office/powerpoint/2010/main" val="112119196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a:t>
            </a:r>
            <a:endParaRPr lang="en-US" dirty="0"/>
          </a:p>
        </p:txBody>
      </p:sp>
      <p:pic>
        <p:nvPicPr>
          <p:cNvPr id="5" name="Content Placeholder 4"/>
          <p:cNvPicPr>
            <a:picLocks noGrp="1" noChangeAspect="1"/>
          </p:cNvPicPr>
          <p:nvPr>
            <p:ph sz="quarter" idx="1"/>
          </p:nvPr>
        </p:nvPicPr>
        <p:blipFill>
          <a:blip r:embed="rId2"/>
          <a:srcRect t="-11224" b="-11224"/>
          <a:stretch>
            <a:fillRect/>
          </a:stretch>
        </p:blipFill>
        <p:spPr>
          <a:xfrm>
            <a:off x="457200" y="1600200"/>
            <a:ext cx="7924800" cy="4572000"/>
          </a:xfrm>
        </p:spPr>
      </p:pic>
    </p:spTree>
    <p:extLst>
      <p:ext uri="{BB962C8B-B14F-4D97-AF65-F5344CB8AC3E}">
        <p14:creationId xmlns:p14="http://schemas.microsoft.com/office/powerpoint/2010/main" val="376774034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38200" y="1066800"/>
            <a:ext cx="7960020" cy="5585333"/>
          </a:xfrm>
        </p:spPr>
      </p:pic>
    </p:spTree>
    <p:extLst>
      <p:ext uri="{BB962C8B-B14F-4D97-AF65-F5344CB8AC3E}">
        <p14:creationId xmlns:p14="http://schemas.microsoft.com/office/powerpoint/2010/main" val="384130229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Characteristics</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49025" y="1600200"/>
            <a:ext cx="7283950" cy="4873625"/>
          </a:xfrm>
        </p:spPr>
      </p:pic>
    </p:spTree>
    <p:extLst>
      <p:ext uri="{BB962C8B-B14F-4D97-AF65-F5344CB8AC3E}">
        <p14:creationId xmlns:p14="http://schemas.microsoft.com/office/powerpoint/2010/main" val="345646833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3400" y="990600"/>
            <a:ext cx="8001000" cy="5334000"/>
          </a:xfrm>
        </p:spPr>
      </p:pic>
    </p:spTree>
    <p:extLst>
      <p:ext uri="{BB962C8B-B14F-4D97-AF65-F5344CB8AC3E}">
        <p14:creationId xmlns:p14="http://schemas.microsoft.com/office/powerpoint/2010/main" val="39068073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Core Components</a:t>
            </a:r>
            <a:endParaRPr lang="en-US" dirty="0"/>
          </a:p>
        </p:txBody>
      </p:sp>
      <p:sp>
        <p:nvSpPr>
          <p:cNvPr id="3" name="Content Placeholder 2"/>
          <p:cNvSpPr>
            <a:spLocks noGrp="1"/>
          </p:cNvSpPr>
          <p:nvPr>
            <p:ph sz="quarter" idx="1"/>
          </p:nvPr>
        </p:nvSpPr>
        <p:spPr/>
        <p:txBody>
          <a:bodyPr/>
          <a:lstStyle/>
          <a:p>
            <a:r>
              <a:rPr lang="en-US" dirty="0" smtClean="0"/>
              <a:t>Hadoop is a system for large scale data-processing. </a:t>
            </a:r>
          </a:p>
          <a:p>
            <a:r>
              <a:rPr lang="en-US" dirty="0" smtClean="0"/>
              <a:t>It has two main components:</a:t>
            </a:r>
          </a:p>
          <a:p>
            <a:pPr>
              <a:buFont typeface="Wingdings" pitchFamily="2" charset="2"/>
              <a:buChar char="ü"/>
            </a:pPr>
            <a:r>
              <a:rPr lang="en-US" dirty="0" smtClean="0"/>
              <a:t>HDFS – Hadoop Distributed File System (Storage)</a:t>
            </a:r>
          </a:p>
          <a:p>
            <a:pPr>
              <a:buFont typeface="Wingdings" pitchFamily="2" charset="2"/>
              <a:buChar char="ü"/>
            </a:pPr>
            <a:r>
              <a:rPr lang="en-US" dirty="0" err="1" smtClean="0"/>
              <a:t>MapReduce</a:t>
            </a:r>
            <a:r>
              <a:rPr lang="en-US" dirty="0" smtClean="0"/>
              <a:t> (Processing)</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92691176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Distributed File System</a:t>
            </a:r>
            <a:endParaRPr lang="en-US" dirty="0"/>
          </a:p>
        </p:txBody>
      </p:sp>
      <p:sp>
        <p:nvSpPr>
          <p:cNvPr id="3" name="Content Placeholder 2"/>
          <p:cNvSpPr>
            <a:spLocks noGrp="1"/>
          </p:cNvSpPr>
          <p:nvPr>
            <p:ph sz="quarter" idx="1"/>
          </p:nvPr>
        </p:nvSpPr>
        <p:spPr/>
        <p:txBody>
          <a:bodyPr/>
          <a:lstStyle/>
          <a:p>
            <a:r>
              <a:rPr lang="en-US" dirty="0"/>
              <a:t>HDFS is built to support applications with large data sets, including individual files that reach into the </a:t>
            </a:r>
            <a:r>
              <a:rPr lang="en-US" b="1" dirty="0" smtClean="0"/>
              <a:t>terabytes.</a:t>
            </a:r>
          </a:p>
          <a:p>
            <a:r>
              <a:rPr lang="en-US" dirty="0"/>
              <a:t>It uses a master/slave architecture, with each cluster consisting of a single </a:t>
            </a:r>
            <a:r>
              <a:rPr lang="en-US" b="1" dirty="0" err="1"/>
              <a:t>NameNode</a:t>
            </a:r>
            <a:r>
              <a:rPr lang="en-US" dirty="0"/>
              <a:t> that manages file system operations and supporting </a:t>
            </a:r>
            <a:r>
              <a:rPr lang="en-US" dirty="0" err="1"/>
              <a:t>DataNodes</a:t>
            </a:r>
            <a:r>
              <a:rPr lang="en-US" dirty="0"/>
              <a:t> that manage data storage on individual compute nodes</a:t>
            </a:r>
            <a:r>
              <a:rPr lang="en-US" dirty="0" smtClean="0"/>
              <a:t>.</a:t>
            </a:r>
          </a:p>
          <a:p>
            <a:endParaRPr lang="en-US" dirty="0"/>
          </a:p>
        </p:txBody>
      </p:sp>
    </p:spTree>
    <p:extLst>
      <p:ext uri="{BB962C8B-B14F-4D97-AF65-F5344CB8AC3E}">
        <p14:creationId xmlns:p14="http://schemas.microsoft.com/office/powerpoint/2010/main" val="428352949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381001"/>
            <a:ext cx="7467600" cy="5985248"/>
          </a:xfrm>
        </p:spPr>
      </p:pic>
    </p:spTree>
    <p:extLst>
      <p:ext uri="{BB962C8B-B14F-4D97-AF65-F5344CB8AC3E}">
        <p14:creationId xmlns:p14="http://schemas.microsoft.com/office/powerpoint/2010/main" val="285373696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a:t>
            </a:r>
            <a:endParaRPr lang="en-US" dirty="0"/>
          </a:p>
        </p:txBody>
      </p:sp>
      <p:sp>
        <p:nvSpPr>
          <p:cNvPr id="3" name="Content Placeholder 2"/>
          <p:cNvSpPr>
            <a:spLocks noGrp="1"/>
          </p:cNvSpPr>
          <p:nvPr>
            <p:ph sz="quarter" idx="1"/>
          </p:nvPr>
        </p:nvSpPr>
        <p:spPr/>
        <p:txBody>
          <a:bodyPr>
            <a:normAutofit/>
          </a:bodyPr>
          <a:lstStyle/>
          <a:p>
            <a:r>
              <a:rPr lang="en-US" b="1" dirty="0"/>
              <a:t>Apache Hive</a:t>
            </a:r>
            <a:r>
              <a:rPr lang="en-US" dirty="0"/>
              <a:t> is a </a:t>
            </a:r>
            <a:r>
              <a:rPr lang="en-US" dirty="0" smtClean="0"/>
              <a:t>data warehouse infrastructure </a:t>
            </a:r>
            <a:r>
              <a:rPr lang="en-US" dirty="0"/>
              <a:t>built on top of </a:t>
            </a:r>
            <a:r>
              <a:rPr lang="en-US" dirty="0" smtClean="0"/>
              <a:t>Hadoop</a:t>
            </a:r>
            <a:r>
              <a:rPr lang="en-US" dirty="0"/>
              <a:t> for providing data summarization, query, and analysis</a:t>
            </a:r>
            <a:r>
              <a:rPr lang="en-US" dirty="0" smtClean="0"/>
              <a:t>.</a:t>
            </a:r>
            <a:r>
              <a:rPr lang="en-US" dirty="0"/>
              <a:t> </a:t>
            </a:r>
            <a:endParaRPr lang="en-US" dirty="0" smtClean="0"/>
          </a:p>
          <a:p>
            <a:r>
              <a:rPr lang="en-US" dirty="0" smtClean="0"/>
              <a:t>Hive </a:t>
            </a:r>
            <a:r>
              <a:rPr lang="en-US" dirty="0"/>
              <a:t>gives an </a:t>
            </a:r>
            <a:r>
              <a:rPr lang="en-US" dirty="0" smtClean="0"/>
              <a:t>SQL-like </a:t>
            </a:r>
            <a:r>
              <a:rPr lang="en-US" dirty="0"/>
              <a:t>interface to query data stored in various databases and file systems that integrate with </a:t>
            </a:r>
            <a:r>
              <a:rPr lang="en-US" dirty="0" smtClean="0"/>
              <a:t>Hadoop.</a:t>
            </a:r>
          </a:p>
          <a:p>
            <a:r>
              <a:rPr lang="en-US" dirty="0"/>
              <a:t>Hive provides the necessary SQL abstraction to integrate SQL-like Queries (</a:t>
            </a:r>
            <a:r>
              <a:rPr lang="en-US" dirty="0" err="1" smtClean="0"/>
              <a:t>HiveQL</a:t>
            </a:r>
            <a:r>
              <a:rPr lang="en-US" dirty="0" smtClean="0"/>
              <a:t>) </a:t>
            </a:r>
            <a:r>
              <a:rPr lang="en-US" dirty="0"/>
              <a:t>into the underlying Java API without the need to implement queries in the low-level Java </a:t>
            </a:r>
            <a:r>
              <a:rPr lang="en-US" dirty="0" smtClean="0"/>
              <a:t>API.</a:t>
            </a:r>
            <a:endParaRPr lang="en-US" dirty="0"/>
          </a:p>
        </p:txBody>
      </p:sp>
    </p:spTree>
    <p:extLst>
      <p:ext uri="{BB962C8B-B14F-4D97-AF65-F5344CB8AC3E}">
        <p14:creationId xmlns:p14="http://schemas.microsoft.com/office/powerpoint/2010/main" val="168405534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499</TotalTime>
  <Words>714</Words>
  <Application>Microsoft Macintosh PowerPoint</Application>
  <PresentationFormat>On-screen Show (4:3)</PresentationFormat>
  <Paragraphs>77</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Oriel</vt:lpstr>
      <vt:lpstr>Analyze Big Data with Hadoop</vt:lpstr>
      <vt:lpstr>What is Big Data?</vt:lpstr>
      <vt:lpstr>Hadoop-A Solution to Big Data problems</vt:lpstr>
      <vt:lpstr>Hadoop Characteristics</vt:lpstr>
      <vt:lpstr>PowerPoint Presentation</vt:lpstr>
      <vt:lpstr>Hadoop Core Components</vt:lpstr>
      <vt:lpstr>Hadoop Distributed File System</vt:lpstr>
      <vt:lpstr>PowerPoint Presentation</vt:lpstr>
      <vt:lpstr>Hive</vt:lpstr>
      <vt:lpstr>Hive External table</vt:lpstr>
      <vt:lpstr>Hive partition</vt:lpstr>
      <vt:lpstr>Bucketing in Hive</vt:lpstr>
      <vt:lpstr>In Simple terms..</vt:lpstr>
      <vt:lpstr>Solution using Hive and Hadoop tech</vt:lpstr>
      <vt:lpstr>AWS Ecosystem</vt:lpstr>
      <vt:lpstr>Auto-Scaling in aws</vt:lpstr>
      <vt:lpstr>Analyzing Big Data with Hadoop</vt:lpstr>
      <vt:lpstr>Elastic map reduce job flow</vt:lpstr>
      <vt:lpstr>PowerPoint Presentation</vt:lpstr>
      <vt:lpstr>Amazon CloudFRont </vt:lpstr>
      <vt:lpstr>Project Details</vt:lpstr>
      <vt:lpstr>PowerPoint Presentation</vt:lpstr>
      <vt:lpstr>PowerPoint Presentation</vt:lpstr>
      <vt:lpstr>PowerPoint Presentation</vt:lpstr>
      <vt:lpstr>PowerPoint Presentation</vt:lpstr>
      <vt:lpstr>Monitoring the cluster</vt:lpstr>
      <vt:lpstr>PowerPoint Presentation</vt:lpstr>
      <vt:lpstr>PowerPoint Presentation</vt:lpstr>
      <vt:lpstr>Hive Script</vt:lpstr>
      <vt:lpstr>PowerPoint Presentation</vt:lpstr>
      <vt:lpstr>Contents of output file</vt:lpstr>
      <vt:lpstr>Visualization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Analyze Big Data with Hadoop</dc:title>
  <dc:creator>affreen mohammad</dc:creator>
  <cp:lastModifiedBy>Mahananda Nyamagouda</cp:lastModifiedBy>
  <cp:revision>38</cp:revision>
  <dcterms:created xsi:type="dcterms:W3CDTF">2016-12-01T16:45:15Z</dcterms:created>
  <dcterms:modified xsi:type="dcterms:W3CDTF">2016-12-02T01:42:43Z</dcterms:modified>
</cp:coreProperties>
</file>