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6" r:id="rId10"/>
    <p:sldId id="26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9F6A10-AD40-4D27-80A5-4EFC6FBD0992}" v="795" dt="2024-04-04T16:28:56.4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nath p" userId="1a3d6c33353cfe12" providerId="Windows Live" clId="Web-{A99F6A10-AD40-4D27-80A5-4EFC6FBD0992}"/>
    <pc:docChg chg="addSld modSld">
      <pc:chgData name="gokulnath p" userId="1a3d6c33353cfe12" providerId="Windows Live" clId="Web-{A99F6A10-AD40-4D27-80A5-4EFC6FBD0992}" dt="2024-04-04T16:28:56.414" v="714" actId="1076"/>
      <pc:docMkLst>
        <pc:docMk/>
      </pc:docMkLst>
      <pc:sldChg chg="modSp">
        <pc:chgData name="gokulnath p" userId="1a3d6c33353cfe12" providerId="Windows Live" clId="Web-{A99F6A10-AD40-4D27-80A5-4EFC6FBD0992}" dt="2024-04-04T15:40:30.426" v="110" actId="20577"/>
        <pc:sldMkLst>
          <pc:docMk/>
          <pc:sldMk cId="953325580" sldId="256"/>
        </pc:sldMkLst>
        <pc:spChg chg="mod">
          <ac:chgData name="gokulnath p" userId="1a3d6c33353cfe12" providerId="Windows Live" clId="Web-{A99F6A10-AD40-4D27-80A5-4EFC6FBD0992}" dt="2024-04-04T15:38:29.829" v="34" actId="20577"/>
          <ac:spMkLst>
            <pc:docMk/>
            <pc:sldMk cId="953325580" sldId="256"/>
            <ac:spMk id="2" creationId="{A8A11E26-4C38-41A6-9857-11032CEECD80}"/>
          </ac:spMkLst>
        </pc:spChg>
        <pc:spChg chg="mod">
          <ac:chgData name="gokulnath p" userId="1a3d6c33353cfe12" providerId="Windows Live" clId="Web-{A99F6A10-AD40-4D27-80A5-4EFC6FBD0992}" dt="2024-04-04T15:40:30.426" v="110" actId="20577"/>
          <ac:spMkLst>
            <pc:docMk/>
            <pc:sldMk cId="953325580" sldId="256"/>
            <ac:spMk id="4" creationId="{00000000-0000-0000-0000-000000000000}"/>
          </ac:spMkLst>
        </pc:spChg>
      </pc:sldChg>
      <pc:sldChg chg="modSp">
        <pc:chgData name="gokulnath p" userId="1a3d6c33353cfe12" providerId="Windows Live" clId="Web-{A99F6A10-AD40-4D27-80A5-4EFC6FBD0992}" dt="2024-04-04T15:50:53.252" v="265" actId="20577"/>
        <pc:sldMkLst>
          <pc:docMk/>
          <pc:sldMk cId="1186421160" sldId="262"/>
        </pc:sldMkLst>
        <pc:spChg chg="mod">
          <ac:chgData name="gokulnath p" userId="1a3d6c33353cfe12" providerId="Windows Live" clId="Web-{A99F6A10-AD40-4D27-80A5-4EFC6FBD0992}" dt="2024-04-04T15:50:53.252" v="265" actId="20577"/>
          <ac:spMkLst>
            <pc:docMk/>
            <pc:sldMk cId="1186421160" sldId="262"/>
            <ac:spMk id="2" creationId="{8FEE4A9C-3F57-7DA7-91FD-715C3FB47F93}"/>
          </ac:spMkLst>
        </pc:spChg>
      </pc:sldChg>
      <pc:sldChg chg="modSp">
        <pc:chgData name="gokulnath p" userId="1a3d6c33353cfe12" providerId="Windows Live" clId="Web-{A99F6A10-AD40-4D27-80A5-4EFC6FBD0992}" dt="2024-04-04T15:59:32.514" v="571" actId="20577"/>
        <pc:sldMkLst>
          <pc:docMk/>
          <pc:sldMk cId="3210358481" sldId="263"/>
        </pc:sldMkLst>
        <pc:spChg chg="mod">
          <ac:chgData name="gokulnath p" userId="1a3d6c33353cfe12" providerId="Windows Live" clId="Web-{A99F6A10-AD40-4D27-80A5-4EFC6FBD0992}" dt="2024-04-04T15:59:32.514" v="571" actId="20577"/>
          <ac:spMkLst>
            <pc:docMk/>
            <pc:sldMk cId="3210358481" sldId="263"/>
            <ac:spMk id="2" creationId="{E041FD9D-DF07-9C37-1E61-1D920E0EF1D4}"/>
          </ac:spMkLst>
        </pc:spChg>
      </pc:sldChg>
      <pc:sldChg chg="modSp">
        <pc:chgData name="gokulnath p" userId="1a3d6c33353cfe12" providerId="Windows Live" clId="Web-{A99F6A10-AD40-4D27-80A5-4EFC6FBD0992}" dt="2024-04-04T16:00:30.469" v="573" actId="20577"/>
        <pc:sldMkLst>
          <pc:docMk/>
          <pc:sldMk cId="3202024527" sldId="265"/>
        </pc:sldMkLst>
        <pc:spChg chg="mod">
          <ac:chgData name="gokulnath p" userId="1a3d6c33353cfe12" providerId="Windows Live" clId="Web-{A99F6A10-AD40-4D27-80A5-4EFC6FBD0992}" dt="2024-04-04T16:00:30.469" v="573" actId="20577"/>
          <ac:spMkLst>
            <pc:docMk/>
            <pc:sldMk cId="3202024527" sldId="265"/>
            <ac:spMk id="2" creationId="{C4FFAF3C-BA60-9181-132C-C36C403AAEA7}"/>
          </ac:spMkLst>
        </pc:spChg>
      </pc:sldChg>
      <pc:sldChg chg="modSp">
        <pc:chgData name="gokulnath p" userId="1a3d6c33353cfe12" providerId="Windows Live" clId="Web-{A99F6A10-AD40-4D27-80A5-4EFC6FBD0992}" dt="2024-04-04T16:10:02.435" v="652" actId="20577"/>
        <pc:sldMkLst>
          <pc:docMk/>
          <pc:sldMk cId="4154508776" sldId="266"/>
        </pc:sldMkLst>
        <pc:spChg chg="mod">
          <ac:chgData name="gokulnath p" userId="1a3d6c33353cfe12" providerId="Windows Live" clId="Web-{A99F6A10-AD40-4D27-80A5-4EFC6FBD0992}" dt="2024-04-04T16:10:02.435" v="652" actId="20577"/>
          <ac:spMkLst>
            <pc:docMk/>
            <pc:sldMk cId="4154508776" sldId="266"/>
            <ac:spMk id="2" creationId="{F7F0871F-2198-9E37-C96F-3611AA199B60}"/>
          </ac:spMkLst>
        </pc:spChg>
      </pc:sldChg>
      <pc:sldChg chg="addSp delSp modSp">
        <pc:chgData name="gokulnath p" userId="1a3d6c33353cfe12" providerId="Windows Live" clId="Web-{A99F6A10-AD40-4D27-80A5-4EFC6FBD0992}" dt="2024-04-04T16:28:56.414" v="714" actId="1076"/>
        <pc:sldMkLst>
          <pc:docMk/>
          <pc:sldMk cId="1483293388" sldId="267"/>
        </pc:sldMkLst>
        <pc:spChg chg="del mod">
          <ac:chgData name="gokulnath p" userId="1a3d6c33353cfe12" providerId="Windows Live" clId="Web-{A99F6A10-AD40-4D27-80A5-4EFC6FBD0992}" dt="2024-04-04T16:27:46.131" v="701"/>
          <ac:spMkLst>
            <pc:docMk/>
            <pc:sldMk cId="1483293388" sldId="267"/>
            <ac:spMk id="2" creationId="{D3304455-6802-6CA9-8475-2F6DD1B8D409}"/>
          </ac:spMkLst>
        </pc:spChg>
        <pc:picChg chg="add mod ord">
          <ac:chgData name="gokulnath p" userId="1a3d6c33353cfe12" providerId="Windows Live" clId="Web-{A99F6A10-AD40-4D27-80A5-4EFC6FBD0992}" dt="2024-04-04T16:28:56.414" v="714" actId="1076"/>
          <ac:picMkLst>
            <pc:docMk/>
            <pc:sldMk cId="1483293388" sldId="267"/>
            <ac:picMk id="3" creationId="{AFBFEBC2-7FD7-5852-4EAC-AA7B59D23C58}"/>
          </ac:picMkLst>
        </pc:picChg>
        <pc:picChg chg="add mod">
          <ac:chgData name="gokulnath p" userId="1a3d6c33353cfe12" providerId="Windows Live" clId="Web-{A99F6A10-AD40-4D27-80A5-4EFC6FBD0992}" dt="2024-04-04T16:28:29.179" v="711" actId="14100"/>
          <ac:picMkLst>
            <pc:docMk/>
            <pc:sldMk cId="1483293388" sldId="267"/>
            <ac:picMk id="4" creationId="{1C6374A6-E038-2D8A-C30C-7702C4682D1D}"/>
          </ac:picMkLst>
        </pc:picChg>
        <pc:picChg chg="add mod">
          <ac:chgData name="gokulnath p" userId="1a3d6c33353cfe12" providerId="Windows Live" clId="Web-{A99F6A10-AD40-4D27-80A5-4EFC6FBD0992}" dt="2024-04-04T16:28:17.178" v="709" actId="14100"/>
          <ac:picMkLst>
            <pc:docMk/>
            <pc:sldMk cId="1483293388" sldId="267"/>
            <ac:picMk id="6" creationId="{F2580E7B-1D69-6EBF-84EB-10E944FB3379}"/>
          </ac:picMkLst>
        </pc:picChg>
      </pc:sldChg>
      <pc:sldChg chg="modSp">
        <pc:chgData name="gokulnath p" userId="1a3d6c33353cfe12" providerId="Windows Live" clId="Web-{A99F6A10-AD40-4D27-80A5-4EFC6FBD0992}" dt="2024-04-04T16:12:13.891" v="667" actId="20577"/>
        <pc:sldMkLst>
          <pc:docMk/>
          <pc:sldMk cId="3183315129" sldId="268"/>
        </pc:sldMkLst>
        <pc:spChg chg="mod">
          <ac:chgData name="gokulnath p" userId="1a3d6c33353cfe12" providerId="Windows Live" clId="Web-{A99F6A10-AD40-4D27-80A5-4EFC6FBD0992}" dt="2024-04-04T16:12:13.891" v="667" actId="20577"/>
          <ac:spMkLst>
            <pc:docMk/>
            <pc:sldMk cId="3183315129" sldId="268"/>
            <ac:spMk id="2" creationId="{005E46AB-32C4-4B57-A2B1-50738A64BE1B}"/>
          </ac:spMkLst>
        </pc:spChg>
      </pc:sldChg>
      <pc:sldChg chg="modSp">
        <pc:chgData name="gokulnath p" userId="1a3d6c33353cfe12" providerId="Windows Live" clId="Web-{A99F6A10-AD40-4D27-80A5-4EFC6FBD0992}" dt="2024-04-04T16:22:30.280" v="700" actId="20577"/>
        <pc:sldMkLst>
          <pc:docMk/>
          <pc:sldMk cId="728950222" sldId="269"/>
        </pc:sldMkLst>
        <pc:spChg chg="mod">
          <ac:chgData name="gokulnath p" userId="1a3d6c33353cfe12" providerId="Windows Live" clId="Web-{A99F6A10-AD40-4D27-80A5-4EFC6FBD0992}" dt="2024-04-04T16:22:30.280" v="700" actId="20577"/>
          <ac:spMkLst>
            <pc:docMk/>
            <pc:sldMk cId="728950222" sldId="269"/>
            <ac:spMk id="2" creationId="{357C38BC-22B3-37B2-E0C3-812020A76077}"/>
          </ac:spMkLst>
        </pc:spChg>
      </pc:sldChg>
      <pc:sldChg chg="addSp modSp">
        <pc:chgData name="gokulnath p" userId="1a3d6c33353cfe12" providerId="Windows Live" clId="Web-{A99F6A10-AD40-4D27-80A5-4EFC6FBD0992}" dt="2024-04-04T16:19:47.245" v="695" actId="20577"/>
        <pc:sldMkLst>
          <pc:docMk/>
          <pc:sldMk cId="614882681" sldId="2146847055"/>
        </pc:sldMkLst>
        <pc:spChg chg="add mod">
          <ac:chgData name="gokulnath p" userId="1a3d6c33353cfe12" providerId="Windows Live" clId="Web-{A99F6A10-AD40-4D27-80A5-4EFC6FBD0992}" dt="2024-04-04T16:19:47.245" v="695" actId="20577"/>
          <ac:spMkLst>
            <pc:docMk/>
            <pc:sldMk cId="614882681" sldId="2146847055"/>
            <ac:spMk id="2" creationId="{7C8E4B45-2344-FB70-9DB4-FF13C7C626A7}"/>
          </ac:spMkLst>
        </pc:spChg>
      </pc:sldChg>
      <pc:sldChg chg="modSp new">
        <pc:chgData name="gokulnath p" userId="1a3d6c33353cfe12" providerId="Windows Live" clId="Web-{A99F6A10-AD40-4D27-80A5-4EFC6FBD0992}" dt="2024-04-04T16:03:00.113" v="592" actId="20577"/>
        <pc:sldMkLst>
          <pc:docMk/>
          <pc:sldMk cId="1701655424" sldId="2146847056"/>
        </pc:sldMkLst>
        <pc:spChg chg="mod">
          <ac:chgData name="gokulnath p" userId="1a3d6c33353cfe12" providerId="Windows Live" clId="Web-{A99F6A10-AD40-4D27-80A5-4EFC6FBD0992}" dt="2024-04-04T16:02:53.659" v="586" actId="20577"/>
          <ac:spMkLst>
            <pc:docMk/>
            <pc:sldMk cId="1701655424" sldId="2146847056"/>
            <ac:spMk id="2" creationId="{59464023-4866-C12F-55DD-A5FE97C7EFD1}"/>
          </ac:spMkLst>
        </pc:spChg>
        <pc:spChg chg="mod">
          <ac:chgData name="gokulnath p" userId="1a3d6c33353cfe12" providerId="Windows Live" clId="Web-{A99F6A10-AD40-4D27-80A5-4EFC6FBD0992}" dt="2024-04-04T16:03:00.113" v="592" actId="20577"/>
          <ac:spMkLst>
            <pc:docMk/>
            <pc:sldMk cId="1701655424" sldId="2146847056"/>
            <ac:spMk id="3" creationId="{33C8743E-0F01-4F99-26D9-B32834BFF215}"/>
          </ac:spMkLst>
        </pc:spChg>
      </pc:sldChg>
    </pc:docChg>
  </pc:docChgLst>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youtu.be/GsfT2sv_zCo?si=qS2oDx53YumU0T4k" TargetMode="External"/><Relationship Id="rId2" Type="http://schemas.openxmlformats.org/officeDocument/2006/relationships/hyperlink" Target="https://www.kaggle.com/datasets/tombrady2323/hotel-datase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a:cs typeface="Arial"/>
              </a:rPr>
              <a:t>BEST TIME TO BOOK HOTEL</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M NANDHABALAN – UCEK – UNIVERSITY COLLEGE OF ENGINEERING KANCHIPURAM – B.E MECHANICAL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7C8E4B45-2344-FB70-9DB4-FF13C7C626A7}"/>
              </a:ext>
            </a:extLst>
          </p:cNvPr>
          <p:cNvSpPr txBox="1"/>
          <p:nvPr/>
        </p:nvSpPr>
        <p:spPr>
          <a:xfrm>
            <a:off x="540085" y="1716505"/>
            <a:ext cx="1101825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400" dirty="0">
                <a:solidFill>
                  <a:schemeClr val="tx1">
                    <a:lumMod val="75000"/>
                    <a:lumOff val="25000"/>
                  </a:schemeClr>
                </a:solidFill>
              </a:rPr>
              <a:t>Predictive Analytics:</a:t>
            </a:r>
          </a:p>
          <a:p>
            <a:pPr lvl="1">
              <a:buFont typeface="Arial"/>
              <a:buChar char="•"/>
            </a:pPr>
            <a:r>
              <a:rPr lang="en-US" sz="2400" dirty="0">
                <a:solidFill>
                  <a:schemeClr val="tx1">
                    <a:lumMod val="75000"/>
                    <a:lumOff val="25000"/>
                  </a:schemeClr>
                </a:solidFill>
              </a:rPr>
              <a:t>Develop predictive models to forecast future hotel bookings based on historical data. Machine learning algorithms such as regression, time series analysis, or classification can be used to predict occupancy rates, booking cancellations, and revenue.</a:t>
            </a:r>
          </a:p>
          <a:p>
            <a:pPr>
              <a:buFont typeface="Arial"/>
              <a:buChar char="•"/>
            </a:pPr>
            <a:r>
              <a:rPr lang="en-US" sz="2400" dirty="0">
                <a:solidFill>
                  <a:schemeClr val="tx1">
                    <a:lumMod val="75000"/>
                    <a:lumOff val="25000"/>
                  </a:schemeClr>
                </a:solidFill>
              </a:rPr>
              <a:t>Personalized Recommendations:</a:t>
            </a:r>
          </a:p>
          <a:p>
            <a:pPr lvl="1">
              <a:buFont typeface="Arial"/>
              <a:buChar char="•"/>
            </a:pPr>
            <a:r>
              <a:rPr lang="en-US" sz="2400" dirty="0">
                <a:solidFill>
                  <a:schemeClr val="tx1">
                    <a:lumMod val="75000"/>
                    <a:lumOff val="25000"/>
                  </a:schemeClr>
                </a:solidFill>
              </a:rPr>
              <a:t>Implement recommendation systems to provide personalized hotel recommendations to customers based on their preferences, past booking history, and demographics. Collaborative filtering or content-based filtering techniques can be employed for this purpose.</a:t>
            </a:r>
          </a:p>
          <a:p>
            <a:pPr>
              <a:buFont typeface="Arial"/>
              <a:buChar char="•"/>
            </a:pPr>
            <a:endParaRPr lang="en-US" sz="2400" dirty="0">
              <a:solidFill>
                <a:schemeClr val="tx1">
                  <a:lumMod val="75000"/>
                  <a:lumOff val="25000"/>
                </a:schemeClr>
              </a:solidFill>
            </a:endParaRPr>
          </a:p>
          <a:p>
            <a:pPr marL="285750" indent="-285750">
              <a:buFont typeface="Arial"/>
              <a:buChar char="•"/>
            </a:pPr>
            <a:endParaRPr lang="en-US" sz="2400" dirty="0">
              <a:solidFill>
                <a:schemeClr val="tx1">
                  <a:lumMod val="75000"/>
                  <a:lumOff val="25000"/>
                </a:schemeClr>
              </a:solidFill>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ea typeface="+mn-lt"/>
                <a:cs typeface="+mn-lt"/>
                <a:hlinkClick r:id="rId2"/>
              </a:rPr>
              <a:t>Hotel Dataset (kaggle.com)</a:t>
            </a:r>
          </a:p>
          <a:p>
            <a:pPr marL="305435" indent="-305435"/>
            <a:r>
              <a:rPr lang="en-IN" sz="2400" dirty="0">
                <a:ea typeface="+mn-lt"/>
                <a:cs typeface="+mn-lt"/>
                <a:hlinkClick r:id="rId3"/>
              </a:rPr>
              <a:t>https://youtu.be/GsfT2sv_zCo?si=qS2oDx53YumU0T4k</a:t>
            </a:r>
            <a:endParaRPr lang="en-IN" sz="2400" dirty="0">
              <a:ea typeface="+mn-lt"/>
              <a:cs typeface="+mn-lt"/>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IN" dirty="0"/>
              <a:t>The project intension is to find out optimum time and best hotels around the year. </a:t>
            </a:r>
          </a:p>
          <a:p>
            <a:pPr marL="305435" indent="-305435"/>
            <a:r>
              <a:rPr lang="en-IN" dirty="0"/>
              <a:t>Using the project to make prediction on the crowd around the hotel will be an valuable information for both hotel owners and customer'</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dirty="0"/>
              <a:t>According to the average daily rate in both the hotels, january is the month when people do not go to the </a:t>
            </a:r>
            <a:r>
              <a:rPr lang="en-IN"/>
              <a:t>hotel that month is </a:t>
            </a:r>
            <a:r>
              <a:rPr lang="en-IN" dirty="0"/>
              <a:t>the right month to book the hotel.</a:t>
            </a:r>
          </a:p>
          <a:p>
            <a:pPr marL="305435" indent="-305435"/>
            <a:r>
              <a:rPr lang="en-IN" dirty="0"/>
              <a:t>According to the charting the highest occupancy happens in the month of august and people also go in that </a:t>
            </a:r>
            <a:r>
              <a:rPr lang="en-IN" err="1"/>
              <a:t>month,nearly</a:t>
            </a:r>
            <a:r>
              <a:rPr lang="en-IN" dirty="0"/>
              <a:t> 8000 count. </a:t>
            </a:r>
            <a:r>
              <a:rPr lang="en-IN" err="1"/>
              <a:t>january</a:t>
            </a:r>
            <a:r>
              <a:rPr lang="en-IN" dirty="0"/>
              <a:t> is the best month to go without any </a:t>
            </a:r>
            <a:r>
              <a:rPr lang="en-IN"/>
              <a:t>hassle. nearly</a:t>
            </a:r>
            <a:r>
              <a:rPr lang="en-IN" dirty="0"/>
              <a:t> below 2000 people go, so that is the best month.</a:t>
            </a:r>
          </a:p>
          <a:p>
            <a:pPr marL="305435" indent="-305435"/>
            <a:r>
              <a:rPr lang="en-IN" dirty="0"/>
              <a:t>Most of the cancellations happen in both the hotels in the month of august and may. </a:t>
            </a:r>
            <a:r>
              <a:rPr lang="en-IN" err="1"/>
              <a:t>january</a:t>
            </a:r>
            <a:r>
              <a:rPr lang="en-IN" dirty="0"/>
              <a:t> is the best month to go without </a:t>
            </a:r>
            <a:r>
              <a:rPr lang="en-IN"/>
              <a:t>any hesitation</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rPr>
              <a:t>Building the proposed solution requires combination of data processing ,feature engineering ,data visualization</a:t>
            </a:r>
            <a:endParaRPr lang="en-US" sz="1800" dirty="0">
              <a:solidFill>
                <a:srgbClr val="000000"/>
              </a:solidFill>
            </a:endParaRPr>
          </a:p>
          <a:p>
            <a:pPr marL="0" indent="0">
              <a:buNone/>
            </a:pPr>
            <a:r>
              <a:rPr lang="en-IN" sz="1800" b="1" dirty="0">
                <a:solidFill>
                  <a:srgbClr val="0F0F0F"/>
                </a:solidFill>
              </a:rPr>
              <a:t>System requirements:</a:t>
            </a:r>
            <a:endParaRPr lang="en-US" sz="1800" dirty="0">
              <a:solidFill>
                <a:srgbClr val="000000"/>
              </a:solidFill>
            </a:endParaRPr>
          </a:p>
          <a:p>
            <a:pPr marL="0" indent="0">
              <a:buNone/>
            </a:pPr>
            <a:r>
              <a:rPr lang="en-IN" sz="1800" b="1" dirty="0">
                <a:solidFill>
                  <a:srgbClr val="0F0F0F"/>
                </a:solidFill>
              </a:rPr>
              <a:t>Hardware requirements:</a:t>
            </a:r>
            <a:endParaRPr lang="en-US" sz="1800" dirty="0">
              <a:solidFill>
                <a:srgbClr val="000000"/>
              </a:solidFill>
            </a:endParaRPr>
          </a:p>
          <a:p>
            <a:pPr marL="305435" indent="-305435">
              <a:buFont typeface="'Wingdings 2',Sans-Serif"/>
              <a:buChar char=""/>
            </a:pPr>
            <a:r>
              <a:rPr lang="en-IN" sz="1800" b="1" dirty="0">
                <a:solidFill>
                  <a:srgbClr val="0F0F0F"/>
                </a:solidFill>
              </a:rPr>
              <a:t>Processor (CPU)</a:t>
            </a:r>
            <a:r>
              <a:rPr lang="en-IN" sz="1800" dirty="0">
                <a:solidFill>
                  <a:srgbClr val="0F0F0F"/>
                </a:solidFill>
              </a:rPr>
              <a:t>:</a:t>
            </a:r>
            <a:endParaRPr lang="en-IN" sz="1800" dirty="0">
              <a:solidFill>
                <a:srgbClr val="000000"/>
              </a:solidFill>
            </a:endParaRPr>
          </a:p>
          <a:p>
            <a:pPr marL="629920" lvl="1" indent="-305435">
              <a:buFont typeface="'Wingdings 2',Sans-Serif"/>
              <a:buChar char=""/>
            </a:pPr>
            <a:r>
              <a:rPr lang="en-IN" sz="1800" dirty="0">
                <a:solidFill>
                  <a:srgbClr val="0F0F0F"/>
                </a:solidFill>
              </a:rPr>
              <a:t>A multi-core processor is recommended, especially for handling large datasets and complex computations.</a:t>
            </a:r>
            <a:endParaRPr lang="en-IN" sz="1800" dirty="0">
              <a:solidFill>
                <a:srgbClr val="000000"/>
              </a:solidFill>
            </a:endParaRPr>
          </a:p>
          <a:p>
            <a:pPr marL="0" indent="0">
              <a:buNone/>
            </a:pPr>
            <a:r>
              <a:rPr lang="en-US" b="1" dirty="0">
                <a:solidFill>
                  <a:srgbClr val="404040"/>
                </a:solidFill>
              </a:rPr>
              <a:t>Software requirement :</a:t>
            </a:r>
            <a:endParaRPr lang="en-US" dirty="0">
              <a:solidFill>
                <a:srgbClr val="000000"/>
              </a:solidFill>
            </a:endParaRPr>
          </a:p>
          <a:p>
            <a:pPr marL="305435" indent="-305435">
              <a:buFont typeface="'Wingdings 2',Sans-Serif"/>
              <a:buChar char=""/>
            </a:pPr>
            <a:r>
              <a:rPr lang="en-US" dirty="0">
                <a:solidFill>
                  <a:srgbClr val="404040"/>
                </a:solidFill>
              </a:rPr>
              <a:t>An </a:t>
            </a:r>
            <a:r>
              <a:rPr lang="en-US" dirty="0" err="1">
                <a:solidFill>
                  <a:srgbClr val="404040"/>
                </a:solidFill>
              </a:rPr>
              <a:t>os</a:t>
            </a:r>
            <a:r>
              <a:rPr lang="en-US" dirty="0">
                <a:solidFill>
                  <a:srgbClr val="404040"/>
                </a:solidFill>
              </a:rPr>
              <a:t> </a:t>
            </a:r>
            <a:r>
              <a:rPr lang="en-US" dirty="0" err="1">
                <a:solidFill>
                  <a:srgbClr val="404040"/>
                </a:solidFill>
              </a:rPr>
              <a:t>compatable</a:t>
            </a:r>
            <a:r>
              <a:rPr lang="en-US" dirty="0">
                <a:solidFill>
                  <a:srgbClr val="404040"/>
                </a:solidFill>
              </a:rPr>
              <a:t> with the project to run it smooth (windows ,mac ,</a:t>
            </a:r>
            <a:r>
              <a:rPr lang="en-US" dirty="0" err="1">
                <a:solidFill>
                  <a:srgbClr val="404040"/>
                </a:solidFill>
              </a:rPr>
              <a:t>linux</a:t>
            </a:r>
            <a:r>
              <a:rPr lang="en-US" dirty="0">
                <a:solidFill>
                  <a:srgbClr val="404040"/>
                </a:solidFill>
              </a:rPr>
              <a:t>)</a:t>
            </a:r>
            <a:endParaRPr lang="en-US" dirty="0">
              <a:solidFill>
                <a:srgbClr val="000000"/>
              </a:solidFill>
            </a:endParaRPr>
          </a:p>
          <a:p>
            <a:pPr marL="0" indent="0">
              <a:buNone/>
            </a:pPr>
            <a:endParaRPr lang="en-IN" sz="1800" dirty="0">
              <a:solidFill>
                <a:srgbClr val="000000"/>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4023-4866-C12F-55DD-A5FE97C7EFD1}"/>
              </a:ext>
            </a:extLst>
          </p:cNvPr>
          <p:cNvSpPr>
            <a:spLocks noGrp="1"/>
          </p:cNvSpPr>
          <p:nvPr>
            <p:ph type="title"/>
          </p:nvPr>
        </p:nvSpPr>
        <p:spPr/>
        <p:txBody>
          <a:bodyPr>
            <a:normAutofit fontScale="90000"/>
          </a:bodyPr>
          <a:lstStyle/>
          <a:p>
            <a:r>
              <a:rPr lang="en-US" sz="4000" b="1" dirty="0">
                <a:solidFill>
                  <a:schemeClr val="accent1"/>
                </a:solidFill>
                <a:latin typeface="Arial"/>
                <a:ea typeface="+mj-lt"/>
                <a:cs typeface="Arial"/>
              </a:rPr>
              <a:t>System</a:t>
            </a:r>
            <a:r>
              <a:rPr lang="en-US" dirty="0"/>
              <a:t> </a:t>
            </a:r>
            <a:r>
              <a:rPr lang="en-US" sz="4000" b="1" dirty="0">
                <a:solidFill>
                  <a:schemeClr val="accent1"/>
                </a:solidFill>
                <a:latin typeface="Arial"/>
                <a:ea typeface="+mj-lt"/>
                <a:cs typeface="Arial"/>
              </a:rPr>
              <a:t>approach</a:t>
            </a:r>
          </a:p>
        </p:txBody>
      </p:sp>
      <p:sp>
        <p:nvSpPr>
          <p:cNvPr id="3" name="Content Placeholder 2">
            <a:extLst>
              <a:ext uri="{FF2B5EF4-FFF2-40B4-BE49-F238E27FC236}">
                <a16:creationId xmlns:a16="http://schemas.microsoft.com/office/drawing/2014/main" id="{33C8743E-0F01-4F99-26D9-B32834BFF215}"/>
              </a:ext>
            </a:extLst>
          </p:cNvPr>
          <p:cNvSpPr>
            <a:spLocks noGrp="1"/>
          </p:cNvSpPr>
          <p:nvPr>
            <p:ph idx="1"/>
          </p:nvPr>
        </p:nvSpPr>
        <p:spPr/>
        <p:txBody>
          <a:bodyPr/>
          <a:lstStyle/>
          <a:p>
            <a:pPr marL="305435" indent="-305435"/>
            <a:r>
              <a:rPr lang="en-US" b="1" dirty="0"/>
              <a:t>Library requirement:</a:t>
            </a:r>
            <a:endParaRPr lang="en-US" dirty="0">
              <a:solidFill>
                <a:srgbClr val="000000"/>
              </a:solidFill>
            </a:endParaRPr>
          </a:p>
          <a:p>
            <a:pPr marL="342900" indent="-342900"/>
            <a:r>
              <a:rPr lang="en-US" b="1" dirty="0"/>
              <a:t>Data processing and analysis:</a:t>
            </a:r>
            <a:endParaRPr lang="en-US" dirty="0">
              <a:solidFill>
                <a:srgbClr val="000000"/>
              </a:solidFill>
            </a:endParaRPr>
          </a:p>
          <a:p>
            <a:pPr marL="305435" indent="-305435"/>
            <a:r>
              <a:rPr lang="en-US" b="1" dirty="0"/>
              <a:t>             </a:t>
            </a:r>
            <a:r>
              <a:rPr lang="en-US" dirty="0"/>
              <a:t>Pandas</a:t>
            </a:r>
            <a:endParaRPr lang="en-US" dirty="0">
              <a:solidFill>
                <a:srgbClr val="000000"/>
              </a:solidFill>
            </a:endParaRPr>
          </a:p>
          <a:p>
            <a:pPr marL="305435" indent="-305435"/>
            <a:r>
              <a:rPr lang="en-US" b="1" dirty="0"/>
              <a:t>Data visualization: </a:t>
            </a:r>
            <a:endParaRPr lang="en-US" dirty="0">
              <a:solidFill>
                <a:srgbClr val="000000"/>
              </a:solidFill>
            </a:endParaRPr>
          </a:p>
          <a:p>
            <a:pPr marL="305435" indent="-305435"/>
            <a:r>
              <a:rPr lang="en-US" dirty="0"/>
              <a:t>       Matplotlib , seaborn </a:t>
            </a:r>
            <a:endParaRPr lang="en-US">
              <a:solidFill>
                <a:srgbClr val="404040"/>
              </a:solidFill>
            </a:endParaRPr>
          </a:p>
          <a:p>
            <a:pPr marL="305435" indent="-305435"/>
            <a:endParaRPr lang="en-US" dirty="0">
              <a:solidFill>
                <a:srgbClr val="000000"/>
              </a:solidFill>
            </a:endParaRPr>
          </a:p>
          <a:p>
            <a:pPr marL="305435" indent="-305435"/>
            <a:endParaRPr lang="en-US" dirty="0">
              <a:solidFill>
                <a:srgbClr val="000000"/>
              </a:solidFill>
            </a:endParaRPr>
          </a:p>
          <a:p>
            <a:pPr marL="305435" indent="-305435"/>
            <a:endParaRPr lang="en-US" dirty="0"/>
          </a:p>
        </p:txBody>
      </p:sp>
    </p:spTree>
    <p:extLst>
      <p:ext uri="{BB962C8B-B14F-4D97-AF65-F5344CB8AC3E}">
        <p14:creationId xmlns:p14="http://schemas.microsoft.com/office/powerpoint/2010/main" val="1701655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713745" y="1090979"/>
            <a:ext cx="11029615" cy="5649218"/>
          </a:xfrm>
        </p:spPr>
        <p:txBody>
          <a:bodyPr>
            <a:normAutofit fontScale="92500" lnSpcReduction="10000"/>
          </a:bodyPr>
          <a:lstStyle/>
          <a:p>
            <a:pPr marL="305435" indent="-305435"/>
            <a:r>
              <a:rPr lang="en-IN" b="1" dirty="0">
                <a:ea typeface="+mn-lt"/>
                <a:cs typeface="+mn-lt"/>
              </a:rPr>
              <a:t>Data Loading</a:t>
            </a:r>
            <a:r>
              <a:rPr lang="en-IN" dirty="0">
                <a:ea typeface="+mn-lt"/>
                <a:cs typeface="+mn-lt"/>
              </a:rPr>
              <a:t>: Load the hotel dataset into your Python environment.</a:t>
            </a:r>
            <a:endParaRPr lang="en-IN" dirty="0"/>
          </a:p>
          <a:p>
            <a:pPr marL="305435" indent="-305435"/>
            <a:r>
              <a:rPr lang="en-IN" b="1" dirty="0">
                <a:ea typeface="+mn-lt"/>
                <a:cs typeface="+mn-lt"/>
              </a:rPr>
              <a:t>Data Cleaning</a:t>
            </a:r>
            <a:r>
              <a:rPr lang="en-IN" dirty="0">
                <a:ea typeface="+mn-lt"/>
                <a:cs typeface="+mn-lt"/>
              </a:rPr>
              <a:t>:</a:t>
            </a:r>
            <a:endParaRPr lang="en-IN" dirty="0"/>
          </a:p>
          <a:p>
            <a:pPr marL="629920" lvl="1" indent="-305435"/>
            <a:r>
              <a:rPr lang="en-IN" dirty="0">
                <a:ea typeface="+mn-lt"/>
                <a:cs typeface="+mn-lt"/>
              </a:rPr>
              <a:t>Handle missing values: Drop or impute missing </a:t>
            </a:r>
            <a:endParaRPr lang="en-IN" dirty="0"/>
          </a:p>
          <a:p>
            <a:pPr marL="305435" indent="-305435"/>
            <a:r>
              <a:rPr lang="en-IN" b="1" dirty="0">
                <a:ea typeface="+mn-lt"/>
                <a:cs typeface="+mn-lt"/>
              </a:rPr>
              <a:t>Data Preprocessing</a:t>
            </a:r>
            <a:r>
              <a:rPr lang="en-IN" dirty="0">
                <a:ea typeface="+mn-lt"/>
                <a:cs typeface="+mn-lt"/>
              </a:rPr>
              <a:t>:</a:t>
            </a:r>
            <a:endParaRPr lang="en-IN" dirty="0"/>
          </a:p>
          <a:p>
            <a:pPr marL="629920" lvl="1" indent="-305435"/>
            <a:r>
              <a:rPr lang="en-IN" dirty="0">
                <a:ea typeface="+mn-lt"/>
                <a:cs typeface="+mn-lt"/>
              </a:rPr>
              <a:t>Create new features if necessary (e.g., total stays, total guests).</a:t>
            </a:r>
            <a:endParaRPr lang="en-IN" dirty="0"/>
          </a:p>
          <a:p>
            <a:pPr marL="629920" lvl="1" indent="-305435"/>
            <a:r>
              <a:rPr lang="en-IN" dirty="0">
                <a:ea typeface="+mn-lt"/>
                <a:cs typeface="+mn-lt"/>
              </a:rPr>
              <a:t>Encode categorical variables using one-hot encoding or label encoding.</a:t>
            </a:r>
            <a:endParaRPr lang="en-IN" dirty="0"/>
          </a:p>
          <a:p>
            <a:pPr marL="305435" indent="-305435"/>
            <a:r>
              <a:rPr lang="en-IN" b="1" dirty="0">
                <a:ea typeface="+mn-lt"/>
                <a:cs typeface="+mn-lt"/>
              </a:rPr>
              <a:t>Data Analysis</a:t>
            </a:r>
            <a:r>
              <a:rPr lang="en-IN" dirty="0">
                <a:ea typeface="+mn-lt"/>
                <a:cs typeface="+mn-lt"/>
              </a:rPr>
              <a:t>:</a:t>
            </a:r>
            <a:endParaRPr lang="en-IN" dirty="0"/>
          </a:p>
          <a:p>
            <a:pPr marL="629920" lvl="1" indent="-305435"/>
            <a:r>
              <a:rPr lang="en-IN" dirty="0">
                <a:ea typeface="+mn-lt"/>
                <a:cs typeface="+mn-lt"/>
              </a:rPr>
              <a:t>Conduct exploratory data analysis (EDA) to understand the distribution of variables and relationships between them.</a:t>
            </a:r>
            <a:endParaRPr lang="en-IN" dirty="0"/>
          </a:p>
          <a:p>
            <a:pPr marL="629920" lvl="1" indent="-305435"/>
            <a:r>
              <a:rPr lang="en-IN" dirty="0" err="1">
                <a:ea typeface="+mn-lt"/>
                <a:cs typeface="+mn-lt"/>
              </a:rPr>
              <a:t>Analyze</a:t>
            </a:r>
            <a:r>
              <a:rPr lang="en-IN" dirty="0">
                <a:ea typeface="+mn-lt"/>
                <a:cs typeface="+mn-lt"/>
              </a:rPr>
              <a:t> the distribution of hotels across different regions, market segments, and customer types</a:t>
            </a:r>
            <a:endParaRPr lang="en-IN" dirty="0"/>
          </a:p>
          <a:p>
            <a:pPr marL="305435" indent="-305435"/>
            <a:r>
              <a:rPr lang="en-IN" b="1" dirty="0">
                <a:ea typeface="+mn-lt"/>
                <a:cs typeface="+mn-lt"/>
              </a:rPr>
              <a:t>Visualization</a:t>
            </a:r>
            <a:r>
              <a:rPr lang="en-IN" dirty="0">
                <a:ea typeface="+mn-lt"/>
                <a:cs typeface="+mn-lt"/>
              </a:rPr>
              <a:t>:</a:t>
            </a:r>
            <a:endParaRPr lang="en-IN" dirty="0"/>
          </a:p>
          <a:p>
            <a:pPr marL="629920" lvl="1" indent="-305435"/>
            <a:r>
              <a:rPr lang="en-IN" dirty="0">
                <a:ea typeface="+mn-lt"/>
                <a:cs typeface="+mn-lt"/>
              </a:rPr>
              <a:t>Use Seaborn and other visualization libraries to create insightful visualizations such as:</a:t>
            </a:r>
            <a:endParaRPr lang="en-IN" dirty="0"/>
          </a:p>
          <a:p>
            <a:pPr marL="899795" lvl="2" indent="-269875"/>
            <a:r>
              <a:rPr lang="en-IN" dirty="0">
                <a:ea typeface="+mn-lt"/>
                <a:cs typeface="+mn-lt"/>
              </a:rPr>
              <a:t>Time series plots for seasonal trends.</a:t>
            </a:r>
            <a:endParaRPr lang="en-IN" dirty="0"/>
          </a:p>
          <a:p>
            <a:pPr marL="899795" lvl="2" indent="-269875"/>
            <a:r>
              <a:rPr lang="en-IN" dirty="0">
                <a:ea typeface="+mn-lt"/>
                <a:cs typeface="+mn-lt"/>
              </a:rPr>
              <a:t>Bar plots for comparing the distribution of hotels across regions.</a:t>
            </a:r>
            <a:endParaRPr lang="en-IN" dirty="0"/>
          </a:p>
          <a:p>
            <a:pPr marL="899795" lvl="2" indent="-269875"/>
            <a:r>
              <a:rPr lang="en-IN" dirty="0">
                <a:ea typeface="+mn-lt"/>
                <a:cs typeface="+mn-lt"/>
              </a:rPr>
              <a:t>Box plots for </a:t>
            </a:r>
            <a:r>
              <a:rPr lang="en-IN" dirty="0" err="1">
                <a:ea typeface="+mn-lt"/>
                <a:cs typeface="+mn-lt"/>
              </a:rPr>
              <a:t>analyzing</a:t>
            </a:r>
            <a:r>
              <a:rPr lang="en-IN" dirty="0">
                <a:ea typeface="+mn-lt"/>
                <a:cs typeface="+mn-lt"/>
              </a:rPr>
              <a:t> the distribution of average daily rates.</a:t>
            </a:r>
            <a:endParaRPr lang="en-IN" dirty="0"/>
          </a:p>
          <a:p>
            <a:pPr marL="305435" indent="-305435"/>
            <a:r>
              <a:rPr lang="en-IN" b="1" dirty="0">
                <a:ea typeface="+mn-lt"/>
                <a:cs typeface="+mn-lt"/>
              </a:rPr>
              <a:t>Conclusion</a:t>
            </a:r>
            <a:r>
              <a:rPr lang="en-IN" dirty="0">
                <a:ea typeface="+mn-lt"/>
                <a:cs typeface="+mn-lt"/>
              </a:rPr>
              <a:t>:</a:t>
            </a:r>
            <a:endParaRPr lang="en-IN" dirty="0"/>
          </a:p>
          <a:p>
            <a:pPr marL="629920" lvl="1" indent="-305435"/>
            <a:r>
              <a:rPr lang="en-IN" dirty="0">
                <a:ea typeface="+mn-lt"/>
                <a:cs typeface="+mn-lt"/>
              </a:rPr>
              <a:t>Summarize key findings and insights from the analysis.</a:t>
            </a:r>
            <a:endParaRPr lang="en-IN" dirty="0"/>
          </a:p>
          <a:p>
            <a:pPr marL="629920" lvl="1" indent="-305435"/>
            <a:r>
              <a:rPr lang="en-IN" dirty="0">
                <a:ea typeface="+mn-lt"/>
                <a:cs typeface="+mn-lt"/>
              </a:rPr>
              <a:t>Provide recommendations based on the analysis results (e.g., best hotels for different situations, strategies for reducing cancellations)</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AFBFEBC2-7FD7-5852-4EAC-AA7B59D23C58}"/>
              </a:ext>
            </a:extLst>
          </p:cNvPr>
          <p:cNvPicPr>
            <a:picLocks noGrp="1" noChangeAspect="1"/>
          </p:cNvPicPr>
          <p:nvPr>
            <p:ph idx="1"/>
          </p:nvPr>
        </p:nvPicPr>
        <p:blipFill>
          <a:blip r:embed="rId2"/>
          <a:stretch>
            <a:fillRect/>
          </a:stretch>
        </p:blipFill>
        <p:spPr>
          <a:xfrm>
            <a:off x="6095999" y="1348338"/>
            <a:ext cx="4826000" cy="2615539"/>
          </a:xfrm>
        </p:spPr>
      </p:pic>
      <p:pic>
        <p:nvPicPr>
          <p:cNvPr id="4" name="Picture 3" descr="A graph of a hotel&#10;&#10;Description automatically generated">
            <a:extLst>
              <a:ext uri="{FF2B5EF4-FFF2-40B4-BE49-F238E27FC236}">
                <a16:creationId xmlns:a16="http://schemas.microsoft.com/office/drawing/2014/main" id="{1C6374A6-E038-2D8A-C30C-7702C4682D1D}"/>
              </a:ext>
            </a:extLst>
          </p:cNvPr>
          <p:cNvPicPr>
            <a:picLocks noChangeAspect="1"/>
          </p:cNvPicPr>
          <p:nvPr/>
        </p:nvPicPr>
        <p:blipFill>
          <a:blip r:embed="rId3"/>
          <a:stretch>
            <a:fillRect/>
          </a:stretch>
        </p:blipFill>
        <p:spPr>
          <a:xfrm>
            <a:off x="3425657" y="3971892"/>
            <a:ext cx="5414211" cy="2870932"/>
          </a:xfrm>
          <a:prstGeom prst="rect">
            <a:avLst/>
          </a:prstGeom>
        </p:spPr>
      </p:pic>
      <p:pic>
        <p:nvPicPr>
          <p:cNvPr id="6" name="Picture 5" descr="A graph of a hotel cancellation&#10;&#10;Description automatically generated">
            <a:extLst>
              <a:ext uri="{FF2B5EF4-FFF2-40B4-BE49-F238E27FC236}">
                <a16:creationId xmlns:a16="http://schemas.microsoft.com/office/drawing/2014/main" id="{F2580E7B-1D69-6EBF-84EB-10E944FB3379}"/>
              </a:ext>
            </a:extLst>
          </p:cNvPr>
          <p:cNvPicPr>
            <a:picLocks noChangeAspect="1"/>
          </p:cNvPicPr>
          <p:nvPr/>
        </p:nvPicPr>
        <p:blipFill>
          <a:blip r:embed="rId4"/>
          <a:stretch>
            <a:fillRect/>
          </a:stretch>
        </p:blipFill>
        <p:spPr>
          <a:xfrm>
            <a:off x="380999" y="1221339"/>
            <a:ext cx="5400843" cy="274314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400" dirty="0"/>
              <a:t>The analysis reveals that hotel bookings tend to peak during the summer months (June, July, August) and decline during the winter months (December, January, February). This suggests that hotels experience higher demand during the holiday season and warmer weather.</a:t>
            </a:r>
            <a:endParaRPr lang="en-US" sz="2400" dirty="0">
              <a:solidFill>
                <a:srgbClr val="000000"/>
              </a:solidFill>
            </a:endParaRPr>
          </a:p>
          <a:p>
            <a:pPr marL="305435" indent="-305435"/>
            <a:r>
              <a:rPr lang="en-IN" sz="2400" dirty="0"/>
              <a:t>The majority of hotels are located in popular tourist destinations such as Spain, Portugal, and the United Kingdom. This indicates that these regions attract a large number of </a:t>
            </a:r>
            <a:r>
              <a:rPr lang="en-IN" sz="2400" dirty="0" err="1"/>
              <a:t>travelers</a:t>
            </a:r>
            <a:r>
              <a:rPr lang="en-IN" sz="2400" dirty="0"/>
              <a:t>.</a:t>
            </a:r>
            <a:endParaRPr lang="en-US" sz="2400" dirty="0">
              <a:solidFill>
                <a:srgbClr val="000000"/>
              </a:solidFill>
            </a:endParaRPr>
          </a:p>
          <a:p>
            <a:pPr marL="305435" indent="-305435"/>
            <a:r>
              <a:rPr lang="en-IN" sz="2400" dirty="0"/>
              <a:t>Based on the analysis results, hotels can implement strategies to minimize booking cancellations during peak seasons, such as offering flexible cancellation policies or targeting direct bookings through their website.</a:t>
            </a:r>
            <a:endParaRPr lang="en-IN" sz="2400" dirty="0">
              <a:solidFill>
                <a:srgbClr val="000000"/>
              </a:solidFill>
            </a:endParaRP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BEST TIME TO BOOK HOTEL</vt:lpstr>
      <vt:lpstr>OUTLINE</vt:lpstr>
      <vt:lpstr>Problem Statement</vt:lpstr>
      <vt:lpstr>Proposed Solution</vt:lpstr>
      <vt:lpstr>System  Approach</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 Muthuvelan</cp:lastModifiedBy>
  <cp:revision>230</cp:revision>
  <dcterms:created xsi:type="dcterms:W3CDTF">2021-05-26T16:50:10Z</dcterms:created>
  <dcterms:modified xsi:type="dcterms:W3CDTF">2024-04-04T16:28:58Z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