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6"/>
  </p:notesMasterIdLst>
  <p:handoutMasterIdLst>
    <p:handoutMasterId r:id="rId27"/>
  </p:handoutMasterIdLst>
  <p:sldIdLst>
    <p:sldId id="256" r:id="rId4"/>
    <p:sldId id="264" r:id="rId5"/>
    <p:sldId id="314" r:id="rId6"/>
    <p:sldId id="306" r:id="rId7"/>
    <p:sldId id="308" r:id="rId8"/>
    <p:sldId id="311" r:id="rId9"/>
    <p:sldId id="310" r:id="rId10"/>
    <p:sldId id="312" r:id="rId11"/>
    <p:sldId id="313" r:id="rId12"/>
    <p:sldId id="317" r:id="rId13"/>
    <p:sldId id="315" r:id="rId14"/>
    <p:sldId id="316" r:id="rId15"/>
    <p:sldId id="318" r:id="rId16"/>
    <p:sldId id="320" r:id="rId17"/>
    <p:sldId id="319" r:id="rId18"/>
    <p:sldId id="321" r:id="rId19"/>
    <p:sldId id="323" r:id="rId20"/>
    <p:sldId id="322" r:id="rId21"/>
    <p:sldId id="324" r:id="rId22"/>
    <p:sldId id="325" r:id="rId23"/>
    <p:sldId id="326" r:id="rId24"/>
    <p:sldId id="272" r:id="rId2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D2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8" y="1158"/>
      </p:cViewPr>
      <p:guideLst>
        <p:guide orient="horz" pos="1801"/>
        <p:guide pos="2880"/>
      </p:guideLst>
    </p:cSldViewPr>
  </p:slideViewPr>
  <p:notesTextViewPr>
    <p:cViewPr>
      <p:scale>
        <a:sx n="1" d="1"/>
        <a:sy n="1" d="1"/>
      </p:scale>
      <p:origin x="0" y="0"/>
    </p:cViewPr>
  </p:notesTextViewPr>
  <p:notesViewPr>
    <p:cSldViewPr showGuides="1">
      <p:cViewPr varScale="1">
        <p:scale>
          <a:sx n="83" d="100"/>
          <a:sy n="83" d="100"/>
        </p:scale>
        <p:origin x="47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8FEF09C3-5432-4DA0-9890-3050357C5E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9227E202-B8C5-4411-9AB9-001230F366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CC0FA2-A713-4856-8F75-7FAFAF357361}" type="datetimeFigureOut">
              <a:rPr lang="ko-KR" altLang="en-US" smtClean="0"/>
              <a:t>2018-04-05</a:t>
            </a:fld>
            <a:endParaRPr lang="ko-KR" altLang="en-US"/>
          </a:p>
        </p:txBody>
      </p:sp>
      <p:sp>
        <p:nvSpPr>
          <p:cNvPr id="4" name="바닥글 개체 틀 3">
            <a:extLst>
              <a:ext uri="{FF2B5EF4-FFF2-40B4-BE49-F238E27FC236}">
                <a16:creationId xmlns:a16="http://schemas.microsoft.com/office/drawing/2014/main" id="{A05FDCCD-9920-4087-A8EF-840D6BF967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1B30773E-42C5-4B13-84D2-DE05FB0C34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A52E6A-8C14-4F5B-B0CB-3A4FCBC8D1E8}" type="slidenum">
              <a:rPr lang="ko-KR" altLang="en-US" smtClean="0"/>
              <a:t>‹#›</a:t>
            </a:fld>
            <a:endParaRPr lang="ko-KR" altLang="en-US"/>
          </a:p>
        </p:txBody>
      </p:sp>
    </p:spTree>
    <p:extLst>
      <p:ext uri="{BB962C8B-B14F-4D97-AF65-F5344CB8AC3E}">
        <p14:creationId xmlns:p14="http://schemas.microsoft.com/office/powerpoint/2010/main" val="1617795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8866FF-EA9A-44BA-8DB2-FB8E70490571}" type="datetimeFigureOut">
              <a:rPr lang="ko-KR" altLang="en-US" smtClean="0"/>
              <a:t>2018-04-05</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89A33-A361-4541-B6A7-456994CC0C02}" type="slidenum">
              <a:rPr lang="ko-KR" altLang="en-US" smtClean="0"/>
              <a:t>‹#›</a:t>
            </a:fld>
            <a:endParaRPr lang="ko-KR" altLang="en-US"/>
          </a:p>
        </p:txBody>
      </p:sp>
    </p:spTree>
    <p:extLst>
      <p:ext uri="{BB962C8B-B14F-4D97-AF65-F5344CB8AC3E}">
        <p14:creationId xmlns:p14="http://schemas.microsoft.com/office/powerpoint/2010/main" val="382456447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22789A33-A361-4541-B6A7-456994CC0C02}" type="slidenum">
              <a:rPr lang="ko-KR" altLang="en-US" smtClean="0"/>
              <a:t>20</a:t>
            </a:fld>
            <a:endParaRPr lang="ko-KR" altLang="en-US"/>
          </a:p>
        </p:txBody>
      </p:sp>
    </p:spTree>
    <p:extLst>
      <p:ext uri="{BB962C8B-B14F-4D97-AF65-F5344CB8AC3E}">
        <p14:creationId xmlns:p14="http://schemas.microsoft.com/office/powerpoint/2010/main" val="1170926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22789A33-A361-4541-B6A7-456994CC0C02}" type="slidenum">
              <a:rPr lang="ko-KR" altLang="en-US" smtClean="0"/>
              <a:t>21</a:t>
            </a:fld>
            <a:endParaRPr lang="ko-KR" altLang="en-US"/>
          </a:p>
        </p:txBody>
      </p:sp>
    </p:spTree>
    <p:extLst>
      <p:ext uri="{BB962C8B-B14F-4D97-AF65-F5344CB8AC3E}">
        <p14:creationId xmlns:p14="http://schemas.microsoft.com/office/powerpoint/2010/main" val="1188529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649293" y="1563638"/>
            <a:ext cx="3845416" cy="1080121"/>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649145" y="2634232"/>
            <a:ext cx="3845416" cy="799934"/>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a:t>
            </a:r>
          </a:p>
          <a:p>
            <a:pPr lvl="0"/>
            <a:r>
              <a:rPr lang="en-US" altLang="ko-KR" dirty="0"/>
              <a:t>OF YOUR </a:t>
            </a:r>
          </a:p>
          <a:p>
            <a:pPr lvl="0"/>
            <a:r>
              <a:rPr lang="en-US" altLang="ko-KR" dirty="0"/>
              <a:t>PRESENTATION HERE</a:t>
            </a:r>
            <a:endParaRPr lang="ko-KR" altLang="en-US" dirty="0"/>
          </a:p>
        </p:txBody>
      </p:sp>
      <p:grpSp>
        <p:nvGrpSpPr>
          <p:cNvPr id="4" name="Group 3"/>
          <p:cNvGrpSpPr/>
          <p:nvPr userDrawn="1"/>
        </p:nvGrpSpPr>
        <p:grpSpPr>
          <a:xfrm>
            <a:off x="1944300" y="0"/>
            <a:ext cx="5255402" cy="5143500"/>
            <a:chOff x="1619672" y="548680"/>
            <a:chExt cx="5904656" cy="5778928"/>
          </a:xfrm>
        </p:grpSpPr>
        <p:sp>
          <p:nvSpPr>
            <p:cNvPr id="5" name="Oval 4"/>
            <p:cNvSpPr/>
            <p:nvPr userDrawn="1"/>
          </p:nvSpPr>
          <p:spPr>
            <a:xfrm>
              <a:off x="2411760" y="1268760"/>
              <a:ext cx="4320480" cy="4320480"/>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 name="Oval 5"/>
            <p:cNvSpPr/>
            <p:nvPr userDrawn="1"/>
          </p:nvSpPr>
          <p:spPr>
            <a:xfrm>
              <a:off x="2483768" y="1340768"/>
              <a:ext cx="4176464" cy="4176464"/>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7" name="Straight Connector 6"/>
            <p:cNvCxnSpPr/>
            <p:nvPr userDrawn="1"/>
          </p:nvCxnSpPr>
          <p:spPr>
            <a:xfrm>
              <a:off x="4572000" y="548680"/>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572000" y="5607528"/>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732240"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619672"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6156176" y="2378312"/>
              <a:ext cx="792088" cy="3306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V="1">
              <a:off x="5431496" y="1124744"/>
              <a:ext cx="432048" cy="79208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094136" y="1131624"/>
              <a:ext cx="613768" cy="7852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2195736" y="2090992"/>
              <a:ext cx="898400" cy="49224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3180984" y="4941168"/>
              <a:ext cx="526920" cy="576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2456304" y="4329100"/>
              <a:ext cx="637832" cy="39604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979584" y="4142812"/>
              <a:ext cx="968680" cy="51032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31496" y="4875464"/>
              <a:ext cx="490068" cy="732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533116" y="843558"/>
            <a:ext cx="8077768" cy="2160240"/>
          </a:xfrm>
          <a:prstGeom prst="rect">
            <a:avLst/>
          </a:prstGeom>
          <a:solidFill>
            <a:schemeClr val="bg1">
              <a:lumMod val="95000"/>
            </a:schemeClr>
          </a:solidFill>
          <a:ln w="38100">
            <a:no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3" hasCustomPrompt="1"/>
          </p:nvPr>
        </p:nvSpPr>
        <p:spPr>
          <a:xfrm>
            <a:off x="4031416" y="2475359"/>
            <a:ext cx="1062118" cy="1062118"/>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61596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3" name="Rectangle 2"/>
          <p:cNvSpPr/>
          <p:nvPr userDrawn="1"/>
        </p:nvSpPr>
        <p:spPr>
          <a:xfrm>
            <a:off x="6012160" y="0"/>
            <a:ext cx="313184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Picture Placeholder 2"/>
          <p:cNvSpPr>
            <a:spLocks noGrp="1"/>
          </p:cNvSpPr>
          <p:nvPr>
            <p:ph type="pic" idx="1" hasCustomPrompt="1"/>
          </p:nvPr>
        </p:nvSpPr>
        <p:spPr>
          <a:xfrm>
            <a:off x="3131840" y="0"/>
            <a:ext cx="288032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33221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2" name="Rectangle 1"/>
          <p:cNvSpPr/>
          <p:nvPr userDrawn="1"/>
        </p:nvSpPr>
        <p:spPr>
          <a:xfrm>
            <a:off x="8244000" y="0"/>
            <a:ext cx="900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 name="Picture Placeholder 2"/>
          <p:cNvSpPr>
            <a:spLocks noGrp="1"/>
          </p:cNvSpPr>
          <p:nvPr>
            <p:ph type="pic" idx="12" hasCustomPrompt="1"/>
          </p:nvPr>
        </p:nvSpPr>
        <p:spPr>
          <a:xfrm>
            <a:off x="5811908" y="0"/>
            <a:ext cx="2448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3" hasCustomPrompt="1"/>
          </p:nvPr>
        </p:nvSpPr>
        <p:spPr>
          <a:xfrm>
            <a:off x="2477595" y="0"/>
            <a:ext cx="2448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Rectangle 4"/>
          <p:cNvSpPr/>
          <p:nvPr userDrawn="1"/>
        </p:nvSpPr>
        <p:spPr>
          <a:xfrm>
            <a:off x="4916268" y="0"/>
            <a:ext cx="900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231730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2" name="Picture Placeholder 2"/>
          <p:cNvSpPr>
            <a:spLocks noGrp="1"/>
          </p:cNvSpPr>
          <p:nvPr>
            <p:ph type="pic" idx="13" hasCustomPrompt="1"/>
          </p:nvPr>
        </p:nvSpPr>
        <p:spPr>
          <a:xfrm>
            <a:off x="429444" y="915566"/>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5" hasCustomPrompt="1"/>
          </p:nvPr>
        </p:nvSpPr>
        <p:spPr>
          <a:xfrm>
            <a:off x="4644008" y="915566"/>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6" hasCustomPrompt="1"/>
          </p:nvPr>
        </p:nvSpPr>
        <p:spPr>
          <a:xfrm>
            <a:off x="429444" y="2912740"/>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BASIC LAYOUT</a:t>
            </a:r>
          </a:p>
        </p:txBody>
      </p:sp>
      <p:sp>
        <p:nvSpPr>
          <p:cNvPr id="9" name="Rectangle 8"/>
          <p:cNvSpPr/>
          <p:nvPr userDrawn="1"/>
        </p:nvSpPr>
        <p:spPr>
          <a:xfrm>
            <a:off x="4644464" y="2912740"/>
            <a:ext cx="4104000" cy="18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855765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2" name="Rectangle 1"/>
          <p:cNvSpPr/>
          <p:nvPr userDrawn="1"/>
        </p:nvSpPr>
        <p:spPr>
          <a:xfrm>
            <a:off x="4583048" y="0"/>
            <a:ext cx="2286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Picture Placeholder 2"/>
          <p:cNvSpPr>
            <a:spLocks noGrp="1"/>
          </p:cNvSpPr>
          <p:nvPr>
            <p:ph type="pic" idx="10" hasCustomPrompt="1"/>
          </p:nvPr>
        </p:nvSpPr>
        <p:spPr>
          <a:xfrm>
            <a:off x="6858000" y="698778"/>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1" hasCustomPrompt="1"/>
          </p:nvPr>
        </p:nvSpPr>
        <p:spPr>
          <a:xfrm>
            <a:off x="4583048" y="2578606"/>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2298953" y="699542"/>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0" y="2579370"/>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81159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2" name="Picture Placeholder 2"/>
          <p:cNvSpPr>
            <a:spLocks noGrp="1"/>
          </p:cNvSpPr>
          <p:nvPr>
            <p:ph type="pic" idx="13" hasCustomPrompt="1"/>
          </p:nvPr>
        </p:nvSpPr>
        <p:spPr>
          <a:xfrm>
            <a:off x="323528" y="248444"/>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4" hasCustomPrompt="1"/>
          </p:nvPr>
        </p:nvSpPr>
        <p:spPr>
          <a:xfrm>
            <a:off x="3671560" y="1832620"/>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5" hasCustomPrompt="1"/>
          </p:nvPr>
        </p:nvSpPr>
        <p:spPr>
          <a:xfrm>
            <a:off x="2105640" y="3416796"/>
            <a:ext cx="307792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6" hasCustomPrompt="1"/>
          </p:nvPr>
        </p:nvSpPr>
        <p:spPr>
          <a:xfrm>
            <a:off x="323528" y="1832620"/>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7" hasCustomPrompt="1"/>
          </p:nvPr>
        </p:nvSpPr>
        <p:spPr>
          <a:xfrm>
            <a:off x="2105640" y="1832049"/>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8" hasCustomPrompt="1"/>
          </p:nvPr>
        </p:nvSpPr>
        <p:spPr>
          <a:xfrm>
            <a:off x="3671560" y="248444"/>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483147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35896" y="1019175"/>
            <a:ext cx="6011911" cy="3057758"/>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5283453" y="1415430"/>
            <a:ext cx="2834003" cy="21142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97966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648247" y="1275606"/>
            <a:ext cx="2526010"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88607" y="1275606"/>
            <a:ext cx="2526010"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748616" y="1374406"/>
            <a:ext cx="2319328"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986924" y="1374406"/>
            <a:ext cx="2319328"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7"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116357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40152" y="1023301"/>
            <a:ext cx="3024336" cy="3662411"/>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 hasCustomPrompt="1"/>
          </p:nvPr>
        </p:nvSpPr>
        <p:spPr>
          <a:xfrm>
            <a:off x="6687664" y="1164297"/>
            <a:ext cx="1744194" cy="26942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2" hasCustomPrompt="1"/>
          </p:nvPr>
        </p:nvSpPr>
        <p:spPr>
          <a:xfrm>
            <a:off x="5196830" y="1426241"/>
            <a:ext cx="1744194" cy="26942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922350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a:blip r:embed="rId2"/>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userDrawn="1"/>
        </p:nvGrpSpPr>
        <p:grpSpPr>
          <a:xfrm>
            <a:off x="1944300" y="0"/>
            <a:ext cx="5255402" cy="5143500"/>
            <a:chOff x="1619672" y="548680"/>
            <a:chExt cx="5904656" cy="5778928"/>
          </a:xfrm>
        </p:grpSpPr>
        <p:sp>
          <p:nvSpPr>
            <p:cNvPr id="5" name="Oval 4"/>
            <p:cNvSpPr/>
            <p:nvPr userDrawn="1"/>
          </p:nvSpPr>
          <p:spPr>
            <a:xfrm>
              <a:off x="2411760" y="1268760"/>
              <a:ext cx="4320480" cy="4320480"/>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 name="Oval 5"/>
            <p:cNvSpPr/>
            <p:nvPr userDrawn="1"/>
          </p:nvSpPr>
          <p:spPr>
            <a:xfrm>
              <a:off x="2483768" y="1340768"/>
              <a:ext cx="4176464" cy="4176464"/>
            </a:xfrm>
            <a:prstGeom prst="ellipse">
              <a:avLst/>
            </a:prstGeom>
            <a:blipFill>
              <a:blip r:embed="rId2"/>
              <a:stretch>
                <a:fillRect/>
              </a:stretch>
            </a:blip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7" name="Straight Connector 6"/>
            <p:cNvCxnSpPr/>
            <p:nvPr userDrawn="1"/>
          </p:nvCxnSpPr>
          <p:spPr>
            <a:xfrm>
              <a:off x="4572000" y="548680"/>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572000" y="5607528"/>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732240"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619672"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6156176" y="2378312"/>
              <a:ext cx="792088" cy="3306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V="1">
              <a:off x="5431496" y="1124744"/>
              <a:ext cx="432048" cy="79208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094136" y="1131624"/>
              <a:ext cx="613768" cy="7852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2195736" y="2090992"/>
              <a:ext cx="898400" cy="49224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3180984" y="4941168"/>
              <a:ext cx="526920" cy="576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2456304" y="4329100"/>
              <a:ext cx="637832" cy="39604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979584" y="4142812"/>
              <a:ext cx="968680" cy="51032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31496" y="4875464"/>
              <a:ext cx="490068" cy="732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grpSp>
      <p:sp>
        <p:nvSpPr>
          <p:cNvPr id="10" name="Text Placeholder 9"/>
          <p:cNvSpPr>
            <a:spLocks noGrp="1"/>
          </p:cNvSpPr>
          <p:nvPr>
            <p:ph type="body" sz="quarter" idx="10" hasCustomPrompt="1"/>
          </p:nvPr>
        </p:nvSpPr>
        <p:spPr>
          <a:xfrm>
            <a:off x="0" y="2105794"/>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268185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95936" y="2253238"/>
            <a:ext cx="5148064"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995936" y="2726814"/>
            <a:ext cx="51480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8" name="Group 7"/>
          <p:cNvGrpSpPr/>
          <p:nvPr userDrawn="1"/>
        </p:nvGrpSpPr>
        <p:grpSpPr>
          <a:xfrm>
            <a:off x="941932" y="1244876"/>
            <a:ext cx="2693964" cy="2636602"/>
            <a:chOff x="1619672" y="548680"/>
            <a:chExt cx="5904656" cy="5778928"/>
          </a:xfrm>
        </p:grpSpPr>
        <p:sp>
          <p:nvSpPr>
            <p:cNvPr id="9" name="Oval 8"/>
            <p:cNvSpPr/>
            <p:nvPr userDrawn="1"/>
          </p:nvSpPr>
          <p:spPr>
            <a:xfrm>
              <a:off x="2411760" y="1268760"/>
              <a:ext cx="4320480" cy="4320480"/>
            </a:xfrm>
            <a:prstGeom prst="ellipse">
              <a:avLst/>
            </a:prstGeom>
            <a:no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2" name="Oval 11"/>
            <p:cNvSpPr/>
            <p:nvPr userDrawn="1"/>
          </p:nvSpPr>
          <p:spPr>
            <a:xfrm>
              <a:off x="2483768" y="1340768"/>
              <a:ext cx="4176464" cy="4176464"/>
            </a:xfrm>
            <a:prstGeom prst="ellipse">
              <a:avLst/>
            </a:prstGeom>
            <a:blipFill>
              <a:blip r:embed="rId3"/>
              <a:stretch>
                <a:fillRect/>
              </a:stretch>
            </a:blip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13" name="Straight Connector 12"/>
            <p:cNvCxnSpPr/>
            <p:nvPr userDrawn="1"/>
          </p:nvCxnSpPr>
          <p:spPr>
            <a:xfrm>
              <a:off x="4572000" y="548680"/>
              <a:ext cx="0" cy="72008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4572000" y="5607528"/>
              <a:ext cx="0" cy="72008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732240" y="3429000"/>
              <a:ext cx="792088"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619672" y="3429000"/>
              <a:ext cx="792088"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6156176" y="2378312"/>
              <a:ext cx="792088" cy="33060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5431496" y="1124744"/>
              <a:ext cx="432048" cy="79208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3094136" y="1131624"/>
              <a:ext cx="613768" cy="78520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2195736" y="2090992"/>
              <a:ext cx="898400" cy="49224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V="1">
              <a:off x="3180984" y="4941168"/>
              <a:ext cx="526920" cy="57606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2456304" y="4329100"/>
              <a:ext cx="637832" cy="39604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5979584" y="4142812"/>
              <a:ext cx="968680" cy="51032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5431496" y="4875464"/>
              <a:ext cx="490068" cy="73206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794449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95936" y="2253238"/>
            <a:ext cx="5148064"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995936" y="2726814"/>
            <a:ext cx="51480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8" name="Group 7"/>
          <p:cNvGrpSpPr/>
          <p:nvPr userDrawn="1"/>
        </p:nvGrpSpPr>
        <p:grpSpPr>
          <a:xfrm>
            <a:off x="941932" y="1244876"/>
            <a:ext cx="2693964" cy="2636602"/>
            <a:chOff x="1619672" y="548680"/>
            <a:chExt cx="5904656" cy="5778928"/>
          </a:xfrm>
        </p:grpSpPr>
        <p:sp>
          <p:nvSpPr>
            <p:cNvPr id="9" name="Oval 8"/>
            <p:cNvSpPr/>
            <p:nvPr userDrawn="1"/>
          </p:nvSpPr>
          <p:spPr>
            <a:xfrm>
              <a:off x="2411760" y="1268760"/>
              <a:ext cx="4320480" cy="4320480"/>
            </a:xfrm>
            <a:prstGeom prst="ellipse">
              <a:avLst/>
            </a:prstGeom>
            <a:no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2" name="Oval 11"/>
            <p:cNvSpPr/>
            <p:nvPr userDrawn="1"/>
          </p:nvSpPr>
          <p:spPr>
            <a:xfrm>
              <a:off x="2483768" y="1340768"/>
              <a:ext cx="4176464" cy="4176464"/>
            </a:xfrm>
            <a:prstGeom prst="ellipse">
              <a:avLst/>
            </a:prstGeom>
            <a:blipFill>
              <a:blip r:embed="rId3"/>
              <a:stretch>
                <a:fillRect/>
              </a:stretch>
            </a:blip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13" name="Straight Connector 12"/>
            <p:cNvCxnSpPr/>
            <p:nvPr userDrawn="1"/>
          </p:nvCxnSpPr>
          <p:spPr>
            <a:xfrm>
              <a:off x="4572000" y="548680"/>
              <a:ext cx="0" cy="72008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4572000" y="5607528"/>
              <a:ext cx="0" cy="72008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732240" y="3429000"/>
              <a:ext cx="792088"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619672" y="3429000"/>
              <a:ext cx="792088"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6156176" y="2378312"/>
              <a:ext cx="792088" cy="33060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5431496" y="1124744"/>
              <a:ext cx="432048" cy="79208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3094136" y="1131624"/>
              <a:ext cx="613768" cy="78520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2195736" y="2090992"/>
              <a:ext cx="898400" cy="49224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V="1">
              <a:off x="3180984" y="4941168"/>
              <a:ext cx="526920" cy="57606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2456304" y="4329100"/>
              <a:ext cx="637832" cy="39604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5979584" y="4142812"/>
              <a:ext cx="968680" cy="51032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5431496" y="4875464"/>
              <a:ext cx="490068" cy="73206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82754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10652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70381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91680" y="123478"/>
            <a:ext cx="745232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91680" y="699542"/>
            <a:ext cx="745232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98141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2700934" y="322499"/>
            <a:ext cx="1583034" cy="1385155"/>
          </a:xfrm>
          <a:prstGeom prst="rect">
            <a:avLst/>
          </a:prstGeom>
          <a:solidFill>
            <a:schemeClr val="bg1">
              <a:lumMod val="95000"/>
            </a:schemeClr>
          </a:solidFill>
          <a:ln w="1905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1" hasCustomPrompt="1"/>
          </p:nvPr>
        </p:nvSpPr>
        <p:spPr>
          <a:xfrm>
            <a:off x="2700934" y="1898609"/>
            <a:ext cx="1583034" cy="1385155"/>
          </a:xfrm>
          <a:prstGeom prst="rect">
            <a:avLst/>
          </a:prstGeom>
          <a:solidFill>
            <a:schemeClr val="bg1">
              <a:lumMod val="95000"/>
            </a:schemeClr>
          </a:solidFill>
          <a:ln w="1905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00934" y="3474719"/>
            <a:ext cx="1583034" cy="1385155"/>
          </a:xfrm>
          <a:prstGeom prst="rect">
            <a:avLst/>
          </a:prstGeom>
          <a:solidFill>
            <a:schemeClr val="bg1">
              <a:lumMod val="95000"/>
            </a:schemeClr>
          </a:solidFill>
          <a:ln w="1905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965846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3" r:id="rId3"/>
    <p:sldLayoutId id="2147483660" r:id="rId4"/>
    <p:sldLayoutId id="2147483661" r:id="rId5"/>
    <p:sldLayoutId id="2147483662" r:id="rId6"/>
    <p:sldLayoutId id="2147483664" r:id="rId7"/>
    <p:sldLayoutId id="2147483655" r:id="rId8"/>
    <p:sldLayoutId id="2147483665" r:id="rId9"/>
    <p:sldLayoutId id="2147483666" r:id="rId10"/>
    <p:sldLayoutId id="2147483667" r:id="rId11"/>
    <p:sldLayoutId id="2147483668" r:id="rId12"/>
    <p:sldLayoutId id="2147483669" r:id="rId13"/>
    <p:sldLayoutId id="2147483673" r:id="rId14"/>
    <p:sldLayoutId id="2147483672" r:id="rId15"/>
    <p:sldLayoutId id="2147483671" r:id="rId16"/>
    <p:sldLayoutId id="2147483656" r:id="rId17"/>
    <p:sldLayoutId id="2147483674" r:id="rId18"/>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slideLayout" Target="../slideLayouts/slideLayout21.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0"/>
            <a:r>
              <a:rPr lang="en-US" altLang="ko-KR" dirty="0"/>
              <a:t>Fake News</a:t>
            </a:r>
          </a:p>
        </p:txBody>
      </p:sp>
      <p:sp>
        <p:nvSpPr>
          <p:cNvPr id="4" name="Text Placeholder 3"/>
          <p:cNvSpPr>
            <a:spLocks noGrp="1"/>
          </p:cNvSpPr>
          <p:nvPr>
            <p:ph type="body" sz="quarter" idx="11"/>
          </p:nvPr>
        </p:nvSpPr>
        <p:spPr/>
        <p:txBody>
          <a:bodyPr/>
          <a:lstStyle/>
          <a:p>
            <a:pPr>
              <a:spcBef>
                <a:spcPts val="0"/>
              </a:spcBef>
              <a:defRPr/>
            </a:pPr>
            <a:r>
              <a:rPr lang="en-US" altLang="ko-KR" dirty="0"/>
              <a:t>Marc Anthony Nares</a:t>
            </a:r>
          </a:p>
        </p:txBody>
      </p:sp>
      <p:pic>
        <p:nvPicPr>
          <p:cNvPr id="7" name="Picture 6">
            <a:extLst>
              <a:ext uri="{FF2B5EF4-FFF2-40B4-BE49-F238E27FC236}">
                <a16:creationId xmlns:a16="http://schemas.microsoft.com/office/drawing/2014/main" id="{1AFEDBAE-4E8A-44E2-B701-8807C08016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8305" y="3434166"/>
            <a:ext cx="787095" cy="737773"/>
          </a:xfrm>
          <a:prstGeom prst="rect">
            <a:avLst/>
          </a:prstGeom>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2DF2DF-24B3-41E1-BCB3-111428BB969B}"/>
              </a:ext>
            </a:extLst>
          </p:cNvPr>
          <p:cNvSpPr>
            <a:spLocks noGrp="1"/>
          </p:cNvSpPr>
          <p:nvPr>
            <p:ph type="body" sz="quarter" idx="10"/>
          </p:nvPr>
        </p:nvSpPr>
        <p:spPr/>
        <p:txBody>
          <a:bodyPr/>
          <a:lstStyle/>
          <a:p>
            <a:r>
              <a:rPr lang="en-US" altLang="ko-KR" dirty="0"/>
              <a:t>Managerial Process Plan</a:t>
            </a:r>
            <a:endParaRPr lang="ko-KR" altLang="en-US" dirty="0"/>
          </a:p>
        </p:txBody>
      </p:sp>
      <p:sp>
        <p:nvSpPr>
          <p:cNvPr id="4" name="TextBox 3">
            <a:extLst>
              <a:ext uri="{FF2B5EF4-FFF2-40B4-BE49-F238E27FC236}">
                <a16:creationId xmlns:a16="http://schemas.microsoft.com/office/drawing/2014/main" id="{F3E5F529-569A-4F18-9D64-2F6D9ADB19EA}"/>
              </a:ext>
            </a:extLst>
          </p:cNvPr>
          <p:cNvSpPr txBox="1"/>
          <p:nvPr/>
        </p:nvSpPr>
        <p:spPr>
          <a:xfrm>
            <a:off x="467544" y="1059582"/>
            <a:ext cx="3168352"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65000"/>
                  </a:schemeClr>
                </a:solidFill>
                <a:latin typeface="Karla" panose="020B0604020202020204" charset="0"/>
                <a:ea typeface="Karla" panose="020B0604020202020204" charset="0"/>
              </a:rPr>
              <a:t>Estimates</a:t>
            </a:r>
          </a:p>
        </p:txBody>
      </p:sp>
      <p:pic>
        <p:nvPicPr>
          <p:cNvPr id="5122" name="Picture 2" descr="21504uv.png">
            <a:extLst>
              <a:ext uri="{FF2B5EF4-FFF2-40B4-BE49-F238E27FC236}">
                <a16:creationId xmlns:a16="http://schemas.microsoft.com/office/drawing/2014/main" id="{54954A51-0A97-48C4-B5EC-8A93219FC7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23576"/>
            <a:ext cx="7486650"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892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861033-18D0-4E6D-8106-9CEA2673925E}"/>
              </a:ext>
            </a:extLst>
          </p:cNvPr>
          <p:cNvSpPr>
            <a:spLocks noGrp="1"/>
          </p:cNvSpPr>
          <p:nvPr>
            <p:ph type="body" sz="quarter" idx="10"/>
          </p:nvPr>
        </p:nvSpPr>
        <p:spPr/>
        <p:txBody>
          <a:bodyPr/>
          <a:lstStyle/>
          <a:p>
            <a:r>
              <a:rPr lang="en-US" altLang="ko-KR" dirty="0"/>
              <a:t>Managerial Process Plan</a:t>
            </a:r>
            <a:endParaRPr lang="ko-KR" altLang="en-US" dirty="0"/>
          </a:p>
        </p:txBody>
      </p:sp>
      <p:sp>
        <p:nvSpPr>
          <p:cNvPr id="5" name="TextBox 4">
            <a:extLst>
              <a:ext uri="{FF2B5EF4-FFF2-40B4-BE49-F238E27FC236}">
                <a16:creationId xmlns:a16="http://schemas.microsoft.com/office/drawing/2014/main" id="{70535A61-51F2-4F65-A834-FD84D4B9A66E}"/>
              </a:ext>
            </a:extLst>
          </p:cNvPr>
          <p:cNvSpPr txBox="1"/>
          <p:nvPr/>
        </p:nvSpPr>
        <p:spPr>
          <a:xfrm>
            <a:off x="467544" y="1059582"/>
            <a:ext cx="3168352"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65000"/>
                  </a:schemeClr>
                </a:solidFill>
                <a:latin typeface="Karla" panose="020B0604020202020204" charset="0"/>
                <a:ea typeface="Karla" panose="020B0604020202020204" charset="0"/>
              </a:rPr>
              <a:t>Work Breakdown Structure</a:t>
            </a:r>
          </a:p>
        </p:txBody>
      </p:sp>
      <p:pic>
        <p:nvPicPr>
          <p:cNvPr id="3076" name="Picture 4" descr="a11qwm.png">
            <a:extLst>
              <a:ext uri="{FF2B5EF4-FFF2-40B4-BE49-F238E27FC236}">
                <a16:creationId xmlns:a16="http://schemas.microsoft.com/office/drawing/2014/main" id="{34BABFF2-541A-4E81-A75F-75508E47BD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172" y="1406416"/>
            <a:ext cx="6647656" cy="3447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10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a2c0nl.jpg">
            <a:extLst>
              <a:ext uri="{FF2B5EF4-FFF2-40B4-BE49-F238E27FC236}">
                <a16:creationId xmlns:a16="http://schemas.microsoft.com/office/drawing/2014/main" id="{A7EE239F-E692-4A09-85EC-558CD1E4E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63638"/>
            <a:ext cx="3838575" cy="3209925"/>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1">
            <a:extLst>
              <a:ext uri="{FF2B5EF4-FFF2-40B4-BE49-F238E27FC236}">
                <a16:creationId xmlns:a16="http://schemas.microsoft.com/office/drawing/2014/main" id="{49DE38BC-F9CE-4EBF-A34E-DC58FD38D264}"/>
              </a:ext>
            </a:extLst>
          </p:cNvPr>
          <p:cNvSpPr>
            <a:spLocks noGrp="1"/>
          </p:cNvSpPr>
          <p:nvPr>
            <p:ph type="body" sz="quarter" idx="10"/>
          </p:nvPr>
        </p:nvSpPr>
        <p:spPr>
          <a:xfrm>
            <a:off x="0" y="123478"/>
            <a:ext cx="9144000" cy="576064"/>
          </a:xfrm>
        </p:spPr>
        <p:txBody>
          <a:bodyPr/>
          <a:lstStyle/>
          <a:p>
            <a:r>
              <a:rPr lang="en-US" altLang="ko-KR" dirty="0"/>
              <a:t>Managerial Process Plan</a:t>
            </a:r>
            <a:endParaRPr lang="ko-KR" altLang="en-US" dirty="0"/>
          </a:p>
        </p:txBody>
      </p:sp>
      <p:sp>
        <p:nvSpPr>
          <p:cNvPr id="7" name="TextBox 6">
            <a:extLst>
              <a:ext uri="{FF2B5EF4-FFF2-40B4-BE49-F238E27FC236}">
                <a16:creationId xmlns:a16="http://schemas.microsoft.com/office/drawing/2014/main" id="{121DD610-959A-4A01-B75F-9540ED9FD14E}"/>
              </a:ext>
            </a:extLst>
          </p:cNvPr>
          <p:cNvSpPr txBox="1"/>
          <p:nvPr/>
        </p:nvSpPr>
        <p:spPr>
          <a:xfrm>
            <a:off x="437080" y="1059582"/>
            <a:ext cx="3168352"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65000"/>
                  </a:schemeClr>
                </a:solidFill>
                <a:latin typeface="Karla" panose="020B0604020202020204" charset="0"/>
                <a:ea typeface="Karla" panose="020B0604020202020204" charset="0"/>
              </a:rPr>
              <a:t>Costing</a:t>
            </a:r>
          </a:p>
        </p:txBody>
      </p:sp>
    </p:spTree>
    <p:extLst>
      <p:ext uri="{BB962C8B-B14F-4D97-AF65-F5344CB8AC3E}">
        <p14:creationId xmlns:p14="http://schemas.microsoft.com/office/powerpoint/2010/main" val="465380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Quality Management Plan</a:t>
            </a:r>
            <a:endParaRPr lang="ko-KR" altLang="en-US" dirty="0">
              <a:solidFill>
                <a:schemeClr val="tx1">
                  <a:lumMod val="75000"/>
                  <a:lumOff val="25000"/>
                </a:schemeClr>
              </a:solidFill>
            </a:endParaRPr>
          </a:p>
        </p:txBody>
      </p:sp>
      <p:sp>
        <p:nvSpPr>
          <p:cNvPr id="4" name="Freeform 3"/>
          <p:cNvSpPr/>
          <p:nvPr/>
        </p:nvSpPr>
        <p:spPr>
          <a:xfrm>
            <a:off x="1926754" y="2283718"/>
            <a:ext cx="713769" cy="57606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711168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49DE38BC-F9CE-4EBF-A34E-DC58FD38D264}"/>
              </a:ext>
            </a:extLst>
          </p:cNvPr>
          <p:cNvSpPr>
            <a:spLocks noGrp="1"/>
          </p:cNvSpPr>
          <p:nvPr>
            <p:ph type="body" sz="quarter" idx="10"/>
          </p:nvPr>
        </p:nvSpPr>
        <p:spPr>
          <a:xfrm>
            <a:off x="0" y="123478"/>
            <a:ext cx="9144000" cy="576064"/>
          </a:xfrm>
        </p:spPr>
        <p:txBody>
          <a:bodyPr/>
          <a:lstStyle/>
          <a:p>
            <a:r>
              <a:rPr lang="en-US" altLang="ko-KR" dirty="0"/>
              <a:t>Quality Management Plan</a:t>
            </a:r>
            <a:endParaRPr lang="ko-KR" altLang="en-US" dirty="0"/>
          </a:p>
        </p:txBody>
      </p:sp>
      <p:sp>
        <p:nvSpPr>
          <p:cNvPr id="7" name="TextBox 6">
            <a:extLst>
              <a:ext uri="{FF2B5EF4-FFF2-40B4-BE49-F238E27FC236}">
                <a16:creationId xmlns:a16="http://schemas.microsoft.com/office/drawing/2014/main" id="{121DD610-959A-4A01-B75F-9540ED9FD14E}"/>
              </a:ext>
            </a:extLst>
          </p:cNvPr>
          <p:cNvSpPr txBox="1"/>
          <p:nvPr/>
        </p:nvSpPr>
        <p:spPr>
          <a:xfrm>
            <a:off x="437080" y="1059582"/>
            <a:ext cx="8311384"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65000"/>
                  </a:schemeClr>
                </a:solidFill>
                <a:latin typeface="Karla" panose="020B0604020202020204" charset="0"/>
                <a:ea typeface="Karla" panose="020B0604020202020204" charset="0"/>
              </a:rPr>
              <a:t>The quality management plan of identifying fake news will focus on the process and procedures for ensuring quality of the identifying fake news in terms of monitoring during the testing process</a:t>
            </a:r>
          </a:p>
          <a:p>
            <a:pPr marL="285750" indent="-285750">
              <a:buFont typeface="Arial" panose="020B0604020202020204" pitchFamily="34" charset="0"/>
              <a:buChar char="•"/>
            </a:pPr>
            <a:endParaRPr lang="en-US" dirty="0">
              <a:solidFill>
                <a:schemeClr val="bg1">
                  <a:lumMod val="65000"/>
                </a:schemeClr>
              </a:solidFill>
              <a:latin typeface="Karla" panose="020B0604020202020204" charset="0"/>
              <a:ea typeface="Karla" panose="020B0604020202020204" charset="0"/>
            </a:endParaRPr>
          </a:p>
          <a:p>
            <a:pPr marL="285750" indent="-285750">
              <a:buFont typeface="Arial" panose="020B0604020202020204" pitchFamily="34" charset="0"/>
              <a:buChar char="•"/>
            </a:pPr>
            <a:r>
              <a:rPr lang="en-US" dirty="0">
                <a:solidFill>
                  <a:schemeClr val="bg1">
                    <a:lumMod val="65000"/>
                  </a:schemeClr>
                </a:solidFill>
                <a:latin typeface="Karla" panose="020B0604020202020204" charset="0"/>
                <a:ea typeface="Karla" panose="020B0604020202020204" charset="0"/>
              </a:rPr>
              <a:t>The purpose of this plan to:</a:t>
            </a:r>
          </a:p>
          <a:p>
            <a:pPr marL="742950" lvl="1" indent="-285750">
              <a:buFont typeface="Arial" panose="020B0604020202020204" pitchFamily="34" charset="0"/>
              <a:buChar char="•"/>
            </a:pPr>
            <a:r>
              <a:rPr lang="en-US" dirty="0">
                <a:solidFill>
                  <a:schemeClr val="bg1">
                    <a:lumMod val="65000"/>
                  </a:schemeClr>
                </a:solidFill>
                <a:latin typeface="Karla" panose="020B0604020202020204" charset="0"/>
                <a:ea typeface="Karla" panose="020B0604020202020204" charset="0"/>
              </a:rPr>
              <a:t>Ensure high </a:t>
            </a:r>
            <a:r>
              <a:rPr lang="en-US">
                <a:solidFill>
                  <a:schemeClr val="bg1">
                    <a:lumMod val="65000"/>
                  </a:schemeClr>
                </a:solidFill>
                <a:latin typeface="Karla" panose="020B0604020202020204" charset="0"/>
                <a:ea typeface="Karla" panose="020B0604020202020204" charset="0"/>
              </a:rPr>
              <a:t>quality out the </a:t>
            </a:r>
            <a:r>
              <a:rPr lang="en-US" dirty="0">
                <a:solidFill>
                  <a:schemeClr val="bg1">
                    <a:lumMod val="65000"/>
                  </a:schemeClr>
                </a:solidFill>
                <a:latin typeface="Karla" panose="020B0604020202020204" charset="0"/>
                <a:ea typeface="Karla" panose="020B0604020202020204" charset="0"/>
              </a:rPr>
              <a:t>project</a:t>
            </a:r>
          </a:p>
          <a:p>
            <a:pPr lvl="1"/>
            <a:r>
              <a:rPr lang="en-US" dirty="0">
                <a:solidFill>
                  <a:schemeClr val="bg1">
                    <a:lumMod val="65000"/>
                  </a:schemeClr>
                </a:solidFill>
                <a:latin typeface="Karla" panose="020B0604020202020204" charset="0"/>
                <a:ea typeface="Karla" panose="020B0604020202020204" charset="0"/>
              </a:rPr>
              <a:t>   	- To assure the quality of the extension there will be numerous types of testing that will be done by software testers</a:t>
            </a:r>
          </a:p>
          <a:p>
            <a:pPr lvl="1"/>
            <a:endParaRPr lang="en-US" dirty="0">
              <a:solidFill>
                <a:schemeClr val="bg1">
                  <a:lumMod val="65000"/>
                </a:schemeClr>
              </a:solidFill>
              <a:latin typeface="Karla" panose="020B0604020202020204" charset="0"/>
              <a:ea typeface="Karla" panose="020B0604020202020204" charset="0"/>
            </a:endParaRPr>
          </a:p>
        </p:txBody>
      </p:sp>
    </p:spTree>
    <p:extLst>
      <p:ext uri="{BB962C8B-B14F-4D97-AF65-F5344CB8AC3E}">
        <p14:creationId xmlns:p14="http://schemas.microsoft.com/office/powerpoint/2010/main" val="1661019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Human Resource </a:t>
            </a:r>
          </a:p>
          <a:p>
            <a:r>
              <a:rPr lang="en-US" altLang="ko-KR" dirty="0">
                <a:solidFill>
                  <a:schemeClr val="tx1">
                    <a:lumMod val="75000"/>
                    <a:lumOff val="25000"/>
                  </a:schemeClr>
                </a:solidFill>
              </a:rPr>
              <a:t>Management </a:t>
            </a:r>
            <a:r>
              <a:rPr lang="en-US" altLang="ko-KR" dirty="0"/>
              <a:t>Plan</a:t>
            </a:r>
            <a:endParaRPr lang="ko-KR" altLang="en-US" dirty="0">
              <a:solidFill>
                <a:schemeClr val="tx1">
                  <a:lumMod val="75000"/>
                  <a:lumOff val="25000"/>
                </a:schemeClr>
              </a:solidFill>
            </a:endParaRPr>
          </a:p>
        </p:txBody>
      </p:sp>
      <p:sp>
        <p:nvSpPr>
          <p:cNvPr id="4" name="Freeform 3"/>
          <p:cNvSpPr/>
          <p:nvPr/>
        </p:nvSpPr>
        <p:spPr>
          <a:xfrm>
            <a:off x="1926754" y="2283718"/>
            <a:ext cx="713769" cy="57606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918504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49DE38BC-F9CE-4EBF-A34E-DC58FD38D264}"/>
              </a:ext>
            </a:extLst>
          </p:cNvPr>
          <p:cNvSpPr>
            <a:spLocks noGrp="1"/>
          </p:cNvSpPr>
          <p:nvPr>
            <p:ph type="body" sz="quarter" idx="10"/>
          </p:nvPr>
        </p:nvSpPr>
        <p:spPr>
          <a:xfrm>
            <a:off x="0" y="123478"/>
            <a:ext cx="9144000" cy="576064"/>
          </a:xfrm>
        </p:spPr>
        <p:txBody>
          <a:bodyPr/>
          <a:lstStyle/>
          <a:p>
            <a:r>
              <a:rPr lang="en-US" altLang="ko-KR" dirty="0"/>
              <a:t>Human Resource Management Plan</a:t>
            </a:r>
            <a:endParaRPr lang="ko-KR" altLang="en-US" dirty="0"/>
          </a:p>
        </p:txBody>
      </p:sp>
      <p:sp>
        <p:nvSpPr>
          <p:cNvPr id="7" name="TextBox 6">
            <a:extLst>
              <a:ext uri="{FF2B5EF4-FFF2-40B4-BE49-F238E27FC236}">
                <a16:creationId xmlns:a16="http://schemas.microsoft.com/office/drawing/2014/main" id="{121DD610-959A-4A01-B75F-9540ED9FD14E}"/>
              </a:ext>
            </a:extLst>
          </p:cNvPr>
          <p:cNvSpPr txBox="1"/>
          <p:nvPr/>
        </p:nvSpPr>
        <p:spPr>
          <a:xfrm>
            <a:off x="467544" y="1016534"/>
            <a:ext cx="8208912"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65000"/>
                  </a:schemeClr>
                </a:solidFill>
                <a:latin typeface="Karla" panose="020B0604020202020204" charset="0"/>
                <a:ea typeface="Karla" panose="020B0604020202020204" charset="0"/>
              </a:rPr>
              <a:t>The human resource management plan allow the researchers, project manager and members to classify and understand the roles and responsibilities of each project team member.</a:t>
            </a:r>
          </a:p>
          <a:p>
            <a:pPr marL="285750" indent="-285750">
              <a:buFont typeface="Arial" panose="020B0604020202020204" pitchFamily="34" charset="0"/>
              <a:buChar char="•"/>
            </a:pPr>
            <a:r>
              <a:rPr lang="en-US" dirty="0">
                <a:solidFill>
                  <a:schemeClr val="bg1">
                    <a:lumMod val="65000"/>
                  </a:schemeClr>
                </a:solidFill>
                <a:latin typeface="Karla" panose="020B0604020202020204" charset="0"/>
                <a:ea typeface="Karla" panose="020B0604020202020204" charset="0"/>
              </a:rPr>
              <a:t>This will guarantee the value and effectiveness of assigning task or activities to each team member in order to complete the project requirements and deliverables</a:t>
            </a:r>
          </a:p>
        </p:txBody>
      </p:sp>
      <p:pic>
        <p:nvPicPr>
          <p:cNvPr id="6146" name="Picture 2" descr="2ijlw2f.jpg">
            <a:extLst>
              <a:ext uri="{FF2B5EF4-FFF2-40B4-BE49-F238E27FC236}">
                <a16:creationId xmlns:a16="http://schemas.microsoft.com/office/drawing/2014/main" id="{B1AE3DD2-6B9F-4B7C-9649-1C62E9C7BE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1" y="3319444"/>
            <a:ext cx="4161485" cy="147732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78B05D4-27E5-4500-85FB-4FCA65B90A8B}"/>
              </a:ext>
            </a:extLst>
          </p:cNvPr>
          <p:cNvSpPr txBox="1"/>
          <p:nvPr/>
        </p:nvSpPr>
        <p:spPr>
          <a:xfrm>
            <a:off x="1259632" y="2859578"/>
            <a:ext cx="3168352"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65000"/>
                  </a:schemeClr>
                </a:solidFill>
                <a:latin typeface="Karla" panose="020B0604020202020204" charset="0"/>
                <a:ea typeface="Karla" panose="020B0604020202020204" charset="0"/>
              </a:rPr>
              <a:t>Roles and Task</a:t>
            </a:r>
          </a:p>
        </p:txBody>
      </p:sp>
    </p:spTree>
    <p:extLst>
      <p:ext uri="{BB962C8B-B14F-4D97-AF65-F5344CB8AC3E}">
        <p14:creationId xmlns:p14="http://schemas.microsoft.com/office/powerpoint/2010/main" val="2678642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Conclusion and Recommendations</a:t>
            </a:r>
          </a:p>
        </p:txBody>
      </p:sp>
      <p:sp>
        <p:nvSpPr>
          <p:cNvPr id="4" name="Freeform 3"/>
          <p:cNvSpPr/>
          <p:nvPr/>
        </p:nvSpPr>
        <p:spPr>
          <a:xfrm>
            <a:off x="1926754" y="2283718"/>
            <a:ext cx="713769" cy="57606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673227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3EDC71-C7A0-4660-A4E3-847053B128D9}"/>
              </a:ext>
            </a:extLst>
          </p:cNvPr>
          <p:cNvSpPr>
            <a:spLocks noGrp="1"/>
          </p:cNvSpPr>
          <p:nvPr>
            <p:ph type="body" sz="quarter" idx="10"/>
          </p:nvPr>
        </p:nvSpPr>
        <p:spPr/>
        <p:txBody>
          <a:bodyPr/>
          <a:lstStyle/>
          <a:p>
            <a:r>
              <a:rPr lang="en-US" altLang="ko-KR" dirty="0"/>
              <a:t>Conclusion and Recommendations</a:t>
            </a:r>
          </a:p>
        </p:txBody>
      </p:sp>
      <p:sp>
        <p:nvSpPr>
          <p:cNvPr id="4" name="TextBox 3">
            <a:extLst>
              <a:ext uri="{FF2B5EF4-FFF2-40B4-BE49-F238E27FC236}">
                <a16:creationId xmlns:a16="http://schemas.microsoft.com/office/drawing/2014/main" id="{1D4FADF5-1E4C-4573-9C30-BBA572D9F98F}"/>
              </a:ext>
            </a:extLst>
          </p:cNvPr>
          <p:cNvSpPr txBox="1"/>
          <p:nvPr/>
        </p:nvSpPr>
        <p:spPr>
          <a:xfrm>
            <a:off x="467544" y="1016534"/>
            <a:ext cx="8424936" cy="2585323"/>
          </a:xfrm>
          <a:prstGeom prst="rect">
            <a:avLst/>
          </a:prstGeom>
          <a:noFill/>
        </p:spPr>
        <p:txBody>
          <a:bodyPr wrap="square" rtlCol="0">
            <a:spAutoFit/>
          </a:bodyPr>
          <a:lstStyle/>
          <a:p>
            <a:pPr marL="285750" indent="-285750">
              <a:buFont typeface="Arial" panose="020B0604020202020204" pitchFamily="34" charset="0"/>
              <a:buChar char="•"/>
            </a:pPr>
            <a:r>
              <a:rPr lang="en-PH" dirty="0">
                <a:solidFill>
                  <a:schemeClr val="bg1">
                    <a:lumMod val="65000"/>
                  </a:schemeClr>
                </a:solidFill>
                <a:latin typeface="Karla" panose="020B0604020202020204" charset="0"/>
              </a:rPr>
              <a:t>Fake news can be lessened or better yet eliminated, since people keep falling prey for such posts; it needs to be stopped. If this program could be implemented, there will definitely be a big change in how news would be spread, since users will no longer fall for faulty news articles and posts. This extension will also help users from falling to a phishing sites.</a:t>
            </a:r>
          </a:p>
          <a:p>
            <a:pPr marL="285750" indent="-285750">
              <a:buFont typeface="Arial" panose="020B0604020202020204" pitchFamily="34" charset="0"/>
              <a:buChar char="•"/>
            </a:pPr>
            <a:endParaRPr lang="en-PH" dirty="0">
              <a:solidFill>
                <a:schemeClr val="bg1">
                  <a:lumMod val="65000"/>
                </a:schemeClr>
              </a:solidFill>
              <a:latin typeface="Karla" panose="020B0604020202020204" charset="0"/>
            </a:endParaRPr>
          </a:p>
          <a:p>
            <a:pPr marL="285750" indent="-285750">
              <a:buFont typeface="Arial" panose="020B0604020202020204" pitchFamily="34" charset="0"/>
              <a:buChar char="•"/>
            </a:pPr>
            <a:r>
              <a:rPr lang="en-PH" dirty="0">
                <a:solidFill>
                  <a:schemeClr val="bg1">
                    <a:lumMod val="65000"/>
                  </a:schemeClr>
                </a:solidFill>
                <a:latin typeface="Karla" panose="020B0604020202020204" charset="0"/>
              </a:rPr>
              <a:t>To help increase the accuracy of the extension, the researchers recommend adding more features for classifying data and to work not only in chrome but also on other browsers</a:t>
            </a:r>
          </a:p>
        </p:txBody>
      </p:sp>
    </p:spTree>
    <p:extLst>
      <p:ext uri="{BB962C8B-B14F-4D97-AF65-F5344CB8AC3E}">
        <p14:creationId xmlns:p14="http://schemas.microsoft.com/office/powerpoint/2010/main" val="3832487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Web Extension</a:t>
            </a:r>
          </a:p>
        </p:txBody>
      </p:sp>
      <p:sp>
        <p:nvSpPr>
          <p:cNvPr id="4" name="Freeform 3"/>
          <p:cNvSpPr/>
          <p:nvPr/>
        </p:nvSpPr>
        <p:spPr>
          <a:xfrm>
            <a:off x="1926754" y="2283718"/>
            <a:ext cx="713769" cy="57606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920916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About our project</a:t>
            </a:r>
            <a:endParaRPr lang="ko-KR" altLang="en-US" dirty="0">
              <a:solidFill>
                <a:schemeClr val="tx1">
                  <a:lumMod val="75000"/>
                  <a:lumOff val="25000"/>
                </a:schemeClr>
              </a:solidFill>
            </a:endParaRPr>
          </a:p>
        </p:txBody>
      </p:sp>
      <p:sp>
        <p:nvSpPr>
          <p:cNvPr id="4" name="Freeform 3"/>
          <p:cNvSpPr/>
          <p:nvPr/>
        </p:nvSpPr>
        <p:spPr>
          <a:xfrm>
            <a:off x="1926754" y="2283718"/>
            <a:ext cx="713769" cy="57606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TextBox 4">
            <a:extLst>
              <a:ext uri="{FF2B5EF4-FFF2-40B4-BE49-F238E27FC236}">
                <a16:creationId xmlns:a16="http://schemas.microsoft.com/office/drawing/2014/main" id="{55BCF631-C4F3-4D4D-9889-9A1B0762D7E1}"/>
              </a:ext>
            </a:extLst>
          </p:cNvPr>
          <p:cNvSpPr txBox="1"/>
          <p:nvPr/>
        </p:nvSpPr>
        <p:spPr>
          <a:xfrm>
            <a:off x="3995936" y="2859782"/>
            <a:ext cx="7920880" cy="723275"/>
          </a:xfrm>
          <a:prstGeom prst="rect">
            <a:avLst/>
          </a:prstGeom>
          <a:noFill/>
        </p:spPr>
        <p:txBody>
          <a:bodyPr wrap="square" rtlCol="0">
            <a:spAutoFit/>
          </a:bodyPr>
          <a:lstStyle>
            <a:defPPr>
              <a:defRPr lang="ko-KR"/>
            </a:defPPr>
            <a:lvl1pPr marL="101600" lvl="0" indent="-171450">
              <a:spcBef>
                <a:spcPts val="600"/>
              </a:spcBef>
              <a:buClr>
                <a:schemeClr val="dk1"/>
              </a:buClr>
              <a:buSzPts val="1100"/>
              <a:buFont typeface="Arial" panose="020B0604020202020204" pitchFamily="34" charset="0"/>
              <a:buChar char="•"/>
              <a:defRPr>
                <a:solidFill>
                  <a:srgbClr val="999999"/>
                </a:solidFill>
                <a:latin typeface="Karla"/>
                <a:ea typeface="Karla"/>
                <a:cs typeface="Karla"/>
              </a:defRPr>
            </a:lvl1pPr>
          </a:lstStyle>
          <a:p>
            <a:r>
              <a:rPr lang="en-US" dirty="0">
                <a:sym typeface="Karla"/>
              </a:rPr>
              <a:t>Fake News on the Internet</a:t>
            </a:r>
          </a:p>
          <a:p>
            <a:r>
              <a:rPr lang="en-US" dirty="0">
                <a:sym typeface="Karla"/>
              </a:rPr>
              <a:t>Web Extension in Google Chrome</a:t>
            </a:r>
          </a:p>
        </p:txBody>
      </p:sp>
    </p:spTree>
    <p:extLst>
      <p:ext uri="{BB962C8B-B14F-4D97-AF65-F5344CB8AC3E}">
        <p14:creationId xmlns:p14="http://schemas.microsoft.com/office/powerpoint/2010/main" val="3101234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3EDC71-C7A0-4660-A4E3-847053B128D9}"/>
              </a:ext>
            </a:extLst>
          </p:cNvPr>
          <p:cNvSpPr>
            <a:spLocks noGrp="1"/>
          </p:cNvSpPr>
          <p:nvPr>
            <p:ph type="body" sz="quarter" idx="10"/>
          </p:nvPr>
        </p:nvSpPr>
        <p:spPr/>
        <p:txBody>
          <a:bodyPr/>
          <a:lstStyle/>
          <a:p>
            <a:r>
              <a:rPr lang="en-US" altLang="ko-KR" dirty="0"/>
              <a:t>Web Extension</a:t>
            </a:r>
          </a:p>
        </p:txBody>
      </p:sp>
      <p:pic>
        <p:nvPicPr>
          <p:cNvPr id="1026" name="Picture 2" descr="m8eluf.png">
            <a:extLst>
              <a:ext uri="{FF2B5EF4-FFF2-40B4-BE49-F238E27FC236}">
                <a16:creationId xmlns:a16="http://schemas.microsoft.com/office/drawing/2014/main" id="{03009834-79BC-488A-8AFF-09BEB44650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04900"/>
            <a:ext cx="9144000" cy="31950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8eluf.png">
            <a:extLst>
              <a:ext uri="{FF2B5EF4-FFF2-40B4-BE49-F238E27FC236}">
                <a16:creationId xmlns:a16="http://schemas.microsoft.com/office/drawing/2014/main" id="{5C274907-8443-4DB2-BAFA-D94DA5A80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51805"/>
            <a:ext cx="9144000" cy="2932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706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3EDC71-C7A0-4660-A4E3-847053B128D9}"/>
              </a:ext>
            </a:extLst>
          </p:cNvPr>
          <p:cNvSpPr>
            <a:spLocks noGrp="1"/>
          </p:cNvSpPr>
          <p:nvPr>
            <p:ph type="body" sz="quarter" idx="10"/>
          </p:nvPr>
        </p:nvSpPr>
        <p:spPr/>
        <p:txBody>
          <a:bodyPr/>
          <a:lstStyle/>
          <a:p>
            <a:r>
              <a:rPr lang="en-US" altLang="ko-KR" dirty="0"/>
              <a:t>Web Extension</a:t>
            </a:r>
          </a:p>
        </p:txBody>
      </p:sp>
      <p:pic>
        <p:nvPicPr>
          <p:cNvPr id="2050" name="Picture 2" descr="wipzcg.jpg">
            <a:extLst>
              <a:ext uri="{FF2B5EF4-FFF2-40B4-BE49-F238E27FC236}">
                <a16:creationId xmlns:a16="http://schemas.microsoft.com/office/drawing/2014/main" id="{1EAE5A25-DFB0-43BE-AB76-0D8E3FD99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62" y="798133"/>
            <a:ext cx="9144000" cy="4345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707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Tree>
    <p:extLst>
      <p:ext uri="{BB962C8B-B14F-4D97-AF65-F5344CB8AC3E}">
        <p14:creationId xmlns:p14="http://schemas.microsoft.com/office/powerpoint/2010/main" val="1663840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4DF3F0-82D8-41DD-94DA-10588E457FE1}"/>
              </a:ext>
            </a:extLst>
          </p:cNvPr>
          <p:cNvSpPr>
            <a:spLocks noGrp="1"/>
          </p:cNvSpPr>
          <p:nvPr>
            <p:ph type="body" sz="quarter" idx="10"/>
          </p:nvPr>
        </p:nvSpPr>
        <p:spPr/>
        <p:txBody>
          <a:bodyPr/>
          <a:lstStyle/>
          <a:p>
            <a:r>
              <a:rPr lang="en-PH" dirty="0"/>
              <a:t>Purpose &amp; Description</a:t>
            </a:r>
          </a:p>
        </p:txBody>
      </p:sp>
      <p:sp>
        <p:nvSpPr>
          <p:cNvPr id="4" name="TextBox 3">
            <a:extLst>
              <a:ext uri="{FF2B5EF4-FFF2-40B4-BE49-F238E27FC236}">
                <a16:creationId xmlns:a16="http://schemas.microsoft.com/office/drawing/2014/main" id="{E68FB2EB-731A-4BAD-951F-89B94B5D1967}"/>
              </a:ext>
            </a:extLst>
          </p:cNvPr>
          <p:cNvSpPr txBox="1"/>
          <p:nvPr/>
        </p:nvSpPr>
        <p:spPr>
          <a:xfrm>
            <a:off x="3934976" y="2726814"/>
            <a:ext cx="7920880"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65000"/>
                  </a:schemeClr>
                </a:solidFill>
                <a:latin typeface="Karla" panose="020B0604020202020204" charset="0"/>
                <a:ea typeface="Karla" panose="020B0604020202020204" charset="0"/>
              </a:rPr>
              <a:t>To main purpose of this project is to give awareness </a:t>
            </a:r>
          </a:p>
          <a:p>
            <a:r>
              <a:rPr lang="en-US" dirty="0">
                <a:solidFill>
                  <a:schemeClr val="bg1">
                    <a:lumMod val="65000"/>
                  </a:schemeClr>
                </a:solidFill>
                <a:latin typeface="Karla" panose="020B0604020202020204" charset="0"/>
                <a:ea typeface="Karla" panose="020B0604020202020204" charset="0"/>
              </a:rPr>
              <a:t>      to online users</a:t>
            </a:r>
          </a:p>
          <a:p>
            <a:pPr marL="285750" indent="-285750">
              <a:buFont typeface="Arial" panose="020B0604020202020204" pitchFamily="34" charset="0"/>
              <a:buChar char="•"/>
            </a:pPr>
            <a:r>
              <a:rPr lang="en-US" dirty="0">
                <a:solidFill>
                  <a:schemeClr val="bg1">
                    <a:lumMod val="65000"/>
                  </a:schemeClr>
                </a:solidFill>
                <a:latin typeface="Karla" panose="020B0604020202020204" charset="0"/>
                <a:ea typeface="Karla" panose="020B0604020202020204" charset="0"/>
              </a:rPr>
              <a:t>To prevent from being tricked by fake news</a:t>
            </a:r>
          </a:p>
        </p:txBody>
      </p:sp>
      <p:sp>
        <p:nvSpPr>
          <p:cNvPr id="5" name="Freeform 3">
            <a:extLst>
              <a:ext uri="{FF2B5EF4-FFF2-40B4-BE49-F238E27FC236}">
                <a16:creationId xmlns:a16="http://schemas.microsoft.com/office/drawing/2014/main" id="{ACF2E6E0-6859-4ECB-9BEE-45E823CA2F68}"/>
              </a:ext>
            </a:extLst>
          </p:cNvPr>
          <p:cNvSpPr/>
          <p:nvPr/>
        </p:nvSpPr>
        <p:spPr>
          <a:xfrm>
            <a:off x="1926754" y="2283718"/>
            <a:ext cx="713769" cy="57606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499738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Objectives</a:t>
            </a:r>
            <a:endParaRPr lang="ko-KR" altLang="en-US" dirty="0">
              <a:solidFill>
                <a:schemeClr val="tx1">
                  <a:lumMod val="75000"/>
                  <a:lumOff val="25000"/>
                </a:schemeClr>
              </a:solidFill>
            </a:endParaRPr>
          </a:p>
        </p:txBody>
      </p:sp>
      <p:sp>
        <p:nvSpPr>
          <p:cNvPr id="4" name="Freeform 3"/>
          <p:cNvSpPr/>
          <p:nvPr/>
        </p:nvSpPr>
        <p:spPr>
          <a:xfrm>
            <a:off x="1926754" y="2283718"/>
            <a:ext cx="713769" cy="57606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 name="Rectangle 2">
            <a:extLst>
              <a:ext uri="{FF2B5EF4-FFF2-40B4-BE49-F238E27FC236}">
                <a16:creationId xmlns:a16="http://schemas.microsoft.com/office/drawing/2014/main" id="{094B4035-72B7-47F7-93BF-93EF0481EB45}"/>
              </a:ext>
            </a:extLst>
          </p:cNvPr>
          <p:cNvSpPr/>
          <p:nvPr/>
        </p:nvSpPr>
        <p:spPr>
          <a:xfrm>
            <a:off x="3995936" y="2726814"/>
            <a:ext cx="4572000" cy="1754326"/>
          </a:xfrm>
          <a:prstGeom prst="rect">
            <a:avLst/>
          </a:prstGeom>
        </p:spPr>
        <p:txBody>
          <a:bodyPr>
            <a:spAutoFit/>
          </a:bodyPr>
          <a:lstStyle/>
          <a:p>
            <a:pPr marL="101600" indent="-171450">
              <a:spcBef>
                <a:spcPts val="600"/>
              </a:spcBef>
              <a:buClr>
                <a:schemeClr val="dk1"/>
              </a:buClr>
              <a:buSzPts val="1100"/>
              <a:buFont typeface="Arial" panose="020B0604020202020204" pitchFamily="34" charset="0"/>
              <a:buChar char="•"/>
            </a:pPr>
            <a:r>
              <a:rPr lang="en-PH" dirty="0">
                <a:solidFill>
                  <a:srgbClr val="999999"/>
                </a:solidFill>
                <a:latin typeface="Karla"/>
              </a:rPr>
              <a:t>The objectives of this study are: </a:t>
            </a:r>
            <a:br>
              <a:rPr lang="en-PH" dirty="0">
                <a:solidFill>
                  <a:srgbClr val="999999"/>
                </a:solidFill>
                <a:latin typeface="Karla"/>
              </a:rPr>
            </a:br>
            <a:r>
              <a:rPr lang="en-PH" dirty="0">
                <a:solidFill>
                  <a:srgbClr val="999999"/>
                </a:solidFill>
                <a:latin typeface="Karla"/>
              </a:rPr>
              <a:t>1. To create a system that determine whether a link leads to a fake news article or not.</a:t>
            </a:r>
            <a:br>
              <a:rPr lang="en-PH" dirty="0">
                <a:solidFill>
                  <a:srgbClr val="999999"/>
                </a:solidFill>
                <a:latin typeface="Karla"/>
              </a:rPr>
            </a:br>
            <a:r>
              <a:rPr lang="en-PH" dirty="0">
                <a:solidFill>
                  <a:srgbClr val="999999"/>
                </a:solidFill>
                <a:latin typeface="Karla"/>
              </a:rPr>
              <a:t>2. To create a web extension that can identify whether a link clicked by a user leads to a fake news article or not</a:t>
            </a:r>
          </a:p>
        </p:txBody>
      </p:sp>
    </p:spTree>
    <p:extLst>
      <p:ext uri="{BB962C8B-B14F-4D97-AF65-F5344CB8AC3E}">
        <p14:creationId xmlns:p14="http://schemas.microsoft.com/office/powerpoint/2010/main" val="227748267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Scope and Limitations</a:t>
            </a:r>
            <a:endParaRPr lang="ko-KR" altLang="en-US" dirty="0">
              <a:solidFill>
                <a:schemeClr val="tx1">
                  <a:lumMod val="75000"/>
                  <a:lumOff val="25000"/>
                </a:schemeClr>
              </a:solidFill>
            </a:endParaRPr>
          </a:p>
        </p:txBody>
      </p:sp>
      <p:sp>
        <p:nvSpPr>
          <p:cNvPr id="4" name="Freeform 3"/>
          <p:cNvSpPr/>
          <p:nvPr/>
        </p:nvSpPr>
        <p:spPr>
          <a:xfrm>
            <a:off x="1926754" y="2283718"/>
            <a:ext cx="713769" cy="57606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TextBox 4">
            <a:extLst>
              <a:ext uri="{FF2B5EF4-FFF2-40B4-BE49-F238E27FC236}">
                <a16:creationId xmlns:a16="http://schemas.microsoft.com/office/drawing/2014/main" id="{87EA24E5-5FBD-4937-AF44-3C190B1F24E9}"/>
              </a:ext>
            </a:extLst>
          </p:cNvPr>
          <p:cNvSpPr txBox="1"/>
          <p:nvPr/>
        </p:nvSpPr>
        <p:spPr>
          <a:xfrm>
            <a:off x="3995936" y="2726814"/>
            <a:ext cx="7920880"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65000"/>
                  </a:schemeClr>
                </a:solidFill>
                <a:latin typeface="Karla" panose="020B0604020202020204" charset="0"/>
                <a:ea typeface="Karla" panose="020B0604020202020204" charset="0"/>
              </a:rPr>
              <a:t>Web Extension on Google Chrome</a:t>
            </a:r>
          </a:p>
          <a:p>
            <a:pPr marL="285750" indent="-285750">
              <a:buFont typeface="Arial" panose="020B0604020202020204" pitchFamily="34" charset="0"/>
              <a:buChar char="•"/>
            </a:pPr>
            <a:r>
              <a:rPr lang="en-US" dirty="0">
                <a:solidFill>
                  <a:schemeClr val="bg1">
                    <a:lumMod val="65000"/>
                  </a:schemeClr>
                </a:solidFill>
                <a:latin typeface="Karla" panose="020B0604020202020204" charset="0"/>
                <a:ea typeface="Karla" panose="020B0604020202020204" charset="0"/>
              </a:rPr>
              <a:t>Sources from Kaggle.com / </a:t>
            </a:r>
            <a:r>
              <a:rPr lang="en-US" dirty="0" err="1">
                <a:solidFill>
                  <a:schemeClr val="bg1">
                    <a:lumMod val="65000"/>
                  </a:schemeClr>
                </a:solidFill>
                <a:latin typeface="Karla" panose="020B0604020202020204" charset="0"/>
                <a:ea typeface="Karla" panose="020B0604020202020204" charset="0"/>
              </a:rPr>
              <a:t>Opensources</a:t>
            </a:r>
            <a:endParaRPr lang="en-US" dirty="0">
              <a:solidFill>
                <a:schemeClr val="bg1">
                  <a:lumMod val="65000"/>
                </a:schemeClr>
              </a:solidFill>
              <a:latin typeface="Karla" panose="020B0604020202020204" charset="0"/>
              <a:ea typeface="Karla" panose="020B0604020202020204" charset="0"/>
            </a:endParaRPr>
          </a:p>
          <a:p>
            <a:endParaRPr lang="en-US" dirty="0">
              <a:latin typeface="Karla" panose="020B0604020202020204" charset="0"/>
              <a:ea typeface="Karla" panose="020B0604020202020204" charset="0"/>
            </a:endParaRPr>
          </a:p>
        </p:txBody>
      </p:sp>
    </p:spTree>
    <p:extLst>
      <p:ext uri="{BB962C8B-B14F-4D97-AF65-F5344CB8AC3E}">
        <p14:creationId xmlns:p14="http://schemas.microsoft.com/office/powerpoint/2010/main" val="4157388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1">
                    <a:lumMod val="75000"/>
                    <a:lumOff val="25000"/>
                  </a:schemeClr>
                </a:solidFill>
              </a:rPr>
              <a:t>Assumptions, Constraints</a:t>
            </a:r>
            <a:r>
              <a:rPr lang="en-US" altLang="ko-KR" dirty="0"/>
              <a:t>, and Risks</a:t>
            </a:r>
            <a:endParaRPr lang="ko-KR" altLang="en-US" dirty="0">
              <a:solidFill>
                <a:schemeClr val="tx1">
                  <a:lumMod val="75000"/>
                  <a:lumOff val="25000"/>
                </a:schemeClr>
              </a:solidFill>
            </a:endParaRPr>
          </a:p>
        </p:txBody>
      </p:sp>
      <p:sp>
        <p:nvSpPr>
          <p:cNvPr id="4" name="Freeform 3"/>
          <p:cNvSpPr/>
          <p:nvPr/>
        </p:nvSpPr>
        <p:spPr>
          <a:xfrm>
            <a:off x="1926754" y="2283718"/>
            <a:ext cx="713769" cy="57606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375568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Assumptions</a:t>
            </a:r>
            <a:endParaRPr lang="ko-KR" altLang="en-US" dirty="0"/>
          </a:p>
        </p:txBody>
      </p:sp>
      <p:sp>
        <p:nvSpPr>
          <p:cNvPr id="44" name="TextBox 43">
            <a:extLst>
              <a:ext uri="{FF2B5EF4-FFF2-40B4-BE49-F238E27FC236}">
                <a16:creationId xmlns:a16="http://schemas.microsoft.com/office/drawing/2014/main" id="{60792A63-5F88-4F4A-844C-94923CAB091A}"/>
              </a:ext>
            </a:extLst>
          </p:cNvPr>
          <p:cNvSpPr txBox="1"/>
          <p:nvPr/>
        </p:nvSpPr>
        <p:spPr>
          <a:xfrm>
            <a:off x="971600" y="699542"/>
            <a:ext cx="7920880"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65000"/>
                  </a:schemeClr>
                </a:solidFill>
                <a:latin typeface="Karla" panose="020B0604020202020204" charset="0"/>
                <a:ea typeface="Karla" panose="020B0604020202020204" charset="0"/>
              </a:rPr>
              <a:t>The project team assumed that the web application to be developed is needed by the online users</a:t>
            </a:r>
          </a:p>
          <a:p>
            <a:pPr marL="285750" indent="-285750">
              <a:buFont typeface="Arial" panose="020B0604020202020204" pitchFamily="34" charset="0"/>
              <a:buChar char="•"/>
            </a:pPr>
            <a:r>
              <a:rPr lang="en-US" dirty="0">
                <a:solidFill>
                  <a:schemeClr val="bg1">
                    <a:lumMod val="65000"/>
                  </a:schemeClr>
                </a:solidFill>
                <a:latin typeface="Karla" panose="020B0604020202020204" charset="0"/>
                <a:ea typeface="Karla" panose="020B0604020202020204" charset="0"/>
              </a:rPr>
              <a:t>The project team assumed that the could achieve its goals and meet the online users expectations.</a:t>
            </a:r>
          </a:p>
          <a:p>
            <a:pPr marL="285750" indent="-285750">
              <a:buFont typeface="Arial" panose="020B0604020202020204" pitchFamily="34" charset="0"/>
              <a:buChar char="•"/>
            </a:pPr>
            <a:endParaRPr lang="en-US" dirty="0">
              <a:solidFill>
                <a:schemeClr val="bg1">
                  <a:lumMod val="65000"/>
                </a:schemeClr>
              </a:solidFill>
              <a:latin typeface="Karla" panose="020B0604020202020204" charset="0"/>
              <a:ea typeface="Karla" panose="020B0604020202020204" charset="0"/>
            </a:endParaRPr>
          </a:p>
        </p:txBody>
      </p:sp>
      <p:sp>
        <p:nvSpPr>
          <p:cNvPr id="6" name="Text Placeholder 1">
            <a:extLst>
              <a:ext uri="{FF2B5EF4-FFF2-40B4-BE49-F238E27FC236}">
                <a16:creationId xmlns:a16="http://schemas.microsoft.com/office/drawing/2014/main" id="{CA0E582C-D343-49C1-A0DF-CDFB88371921}"/>
              </a:ext>
            </a:extLst>
          </p:cNvPr>
          <p:cNvSpPr txBox="1">
            <a:spLocks/>
          </p:cNvSpPr>
          <p:nvPr/>
        </p:nvSpPr>
        <p:spPr>
          <a:xfrm>
            <a:off x="0" y="2059125"/>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Constraints</a:t>
            </a:r>
            <a:endParaRPr lang="ko-KR" altLang="en-US" dirty="0"/>
          </a:p>
        </p:txBody>
      </p:sp>
      <p:sp>
        <p:nvSpPr>
          <p:cNvPr id="7" name="TextBox 6">
            <a:extLst>
              <a:ext uri="{FF2B5EF4-FFF2-40B4-BE49-F238E27FC236}">
                <a16:creationId xmlns:a16="http://schemas.microsoft.com/office/drawing/2014/main" id="{733DAE62-86FE-4B34-B27D-A9781F355CF1}"/>
              </a:ext>
            </a:extLst>
          </p:cNvPr>
          <p:cNvSpPr txBox="1"/>
          <p:nvPr/>
        </p:nvSpPr>
        <p:spPr>
          <a:xfrm>
            <a:off x="827584" y="2536359"/>
            <a:ext cx="7920880"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65000"/>
                  </a:schemeClr>
                </a:solidFill>
                <a:latin typeface="Karla" panose="020B0604020202020204" charset="0"/>
                <a:ea typeface="Karla" panose="020B0604020202020204" charset="0"/>
              </a:rPr>
              <a:t>The project may not finish on time</a:t>
            </a:r>
          </a:p>
        </p:txBody>
      </p:sp>
      <p:sp>
        <p:nvSpPr>
          <p:cNvPr id="8" name="Text Placeholder 1">
            <a:extLst>
              <a:ext uri="{FF2B5EF4-FFF2-40B4-BE49-F238E27FC236}">
                <a16:creationId xmlns:a16="http://schemas.microsoft.com/office/drawing/2014/main" id="{00F369D7-65DE-4DAD-8393-ACB16F105411}"/>
              </a:ext>
            </a:extLst>
          </p:cNvPr>
          <p:cNvSpPr txBox="1">
            <a:spLocks/>
          </p:cNvSpPr>
          <p:nvPr/>
        </p:nvSpPr>
        <p:spPr>
          <a:xfrm>
            <a:off x="0" y="3147814"/>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Risks</a:t>
            </a:r>
            <a:endParaRPr lang="ko-KR" altLang="en-US" dirty="0"/>
          </a:p>
        </p:txBody>
      </p:sp>
      <p:sp>
        <p:nvSpPr>
          <p:cNvPr id="9" name="TextBox 8">
            <a:extLst>
              <a:ext uri="{FF2B5EF4-FFF2-40B4-BE49-F238E27FC236}">
                <a16:creationId xmlns:a16="http://schemas.microsoft.com/office/drawing/2014/main" id="{5510BF1E-62B8-4684-A250-5A4B9143B349}"/>
              </a:ext>
            </a:extLst>
          </p:cNvPr>
          <p:cNvSpPr txBox="1"/>
          <p:nvPr/>
        </p:nvSpPr>
        <p:spPr>
          <a:xfrm>
            <a:off x="827584" y="3660439"/>
            <a:ext cx="7920880"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65000"/>
                  </a:schemeClr>
                </a:solidFill>
                <a:latin typeface="Karla" panose="020B0604020202020204" charset="0"/>
                <a:ea typeface="Karla" panose="020B0604020202020204" charset="0"/>
              </a:rPr>
              <a:t>The project may be extended and can ruin the time schedule</a:t>
            </a:r>
          </a:p>
          <a:p>
            <a:pPr marL="285750" indent="-285750">
              <a:buFont typeface="Arial" panose="020B0604020202020204" pitchFamily="34" charset="0"/>
              <a:buChar char="•"/>
            </a:pPr>
            <a:r>
              <a:rPr lang="en-US" dirty="0">
                <a:solidFill>
                  <a:schemeClr val="bg1">
                    <a:lumMod val="65000"/>
                  </a:schemeClr>
                </a:solidFill>
                <a:latin typeface="Karla" panose="020B0604020202020204" charset="0"/>
                <a:ea typeface="Karla" panose="020B0604020202020204" charset="0"/>
              </a:rPr>
              <a:t>With the project being extended the budget of the project may be change</a:t>
            </a:r>
          </a:p>
        </p:txBody>
      </p:sp>
    </p:spTree>
    <p:extLst>
      <p:ext uri="{BB962C8B-B14F-4D97-AF65-F5344CB8AC3E}">
        <p14:creationId xmlns:p14="http://schemas.microsoft.com/office/powerpoint/2010/main" val="972444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995936" y="2253238"/>
            <a:ext cx="5148064" cy="473576"/>
          </a:xfrm>
        </p:spPr>
        <p:txBody>
          <a:bodyPr/>
          <a:lstStyle/>
          <a:p>
            <a:r>
              <a:rPr lang="en-PH" altLang="ko-KR" dirty="0">
                <a:solidFill>
                  <a:schemeClr val="tx1">
                    <a:lumMod val="75000"/>
                    <a:lumOff val="25000"/>
                  </a:schemeClr>
                </a:solidFill>
              </a:rPr>
              <a:t>Managerial Process Plan</a:t>
            </a:r>
            <a:endParaRPr lang="ko-KR" altLang="en-US" dirty="0">
              <a:solidFill>
                <a:schemeClr val="tx1">
                  <a:lumMod val="75000"/>
                  <a:lumOff val="25000"/>
                </a:schemeClr>
              </a:solidFill>
            </a:endParaRPr>
          </a:p>
        </p:txBody>
      </p:sp>
    </p:spTree>
    <p:extLst>
      <p:ext uri="{BB962C8B-B14F-4D97-AF65-F5344CB8AC3E}">
        <p14:creationId xmlns:p14="http://schemas.microsoft.com/office/powerpoint/2010/main" val="1901201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Managerial Process Plan</a:t>
            </a:r>
            <a:endParaRPr lang="ko-KR" altLang="en-US" dirty="0"/>
          </a:p>
        </p:txBody>
      </p:sp>
      <p:sp>
        <p:nvSpPr>
          <p:cNvPr id="3" name="TextBox 2">
            <a:extLst>
              <a:ext uri="{FF2B5EF4-FFF2-40B4-BE49-F238E27FC236}">
                <a16:creationId xmlns:a16="http://schemas.microsoft.com/office/drawing/2014/main" id="{6A5545E3-27EF-4F69-949A-31799EADCD70}"/>
              </a:ext>
            </a:extLst>
          </p:cNvPr>
          <p:cNvSpPr txBox="1"/>
          <p:nvPr/>
        </p:nvSpPr>
        <p:spPr>
          <a:xfrm>
            <a:off x="467544" y="1059582"/>
            <a:ext cx="3168352"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65000"/>
                  </a:schemeClr>
                </a:solidFill>
                <a:latin typeface="Karla" panose="020B0604020202020204" charset="0"/>
                <a:ea typeface="Karla" panose="020B0604020202020204" charset="0"/>
              </a:rPr>
              <a:t>Fish Bone</a:t>
            </a:r>
          </a:p>
        </p:txBody>
      </p:sp>
      <p:pic>
        <p:nvPicPr>
          <p:cNvPr id="5" name="Picture 2" descr="Blank_Diagram_Page_1.png">
            <a:extLst>
              <a:ext uri="{FF2B5EF4-FFF2-40B4-BE49-F238E27FC236}">
                <a16:creationId xmlns:a16="http://schemas.microsoft.com/office/drawing/2014/main" id="{1C25002D-625D-4AB3-A19E-6369D034D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38056"/>
            <a:ext cx="3832822" cy="302433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FD90755-36C7-46E2-9067-F8890D209705}"/>
              </a:ext>
            </a:extLst>
          </p:cNvPr>
          <p:cNvSpPr txBox="1"/>
          <p:nvPr/>
        </p:nvSpPr>
        <p:spPr>
          <a:xfrm>
            <a:off x="4860032" y="1059582"/>
            <a:ext cx="3168352"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65000"/>
                  </a:schemeClr>
                </a:solidFill>
                <a:latin typeface="Karla" panose="020B0604020202020204" charset="0"/>
                <a:ea typeface="Karla" panose="020B0604020202020204" charset="0"/>
              </a:rPr>
              <a:t>5 Whys</a:t>
            </a:r>
          </a:p>
        </p:txBody>
      </p:sp>
      <p:pic>
        <p:nvPicPr>
          <p:cNvPr id="2052" name="Picture 4" descr="slntad.png">
            <a:extLst>
              <a:ext uri="{FF2B5EF4-FFF2-40B4-BE49-F238E27FC236}">
                <a16:creationId xmlns:a16="http://schemas.microsoft.com/office/drawing/2014/main" id="{47BDC3E9-84E4-49DB-A827-3B1D94DF76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277" y="1563638"/>
            <a:ext cx="4871861" cy="3024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572521"/>
      </p:ext>
    </p:extLst>
  </p:cSld>
  <p:clrMapOvr>
    <a:masterClrMapping/>
  </p:clrMapOvr>
</p:sld>
</file>

<file path=ppt/theme/theme1.xml><?xml version="1.0" encoding="utf-8"?>
<a:theme xmlns:a="http://schemas.openxmlformats.org/drawingml/2006/main" name="Cover and End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themeOverride>
</file>

<file path=docProps/app.xml><?xml version="1.0" encoding="utf-8"?>
<Properties xmlns="http://schemas.openxmlformats.org/officeDocument/2006/extended-properties" xmlns:vt="http://schemas.openxmlformats.org/officeDocument/2006/docPropsVTypes">
  <TotalTime>1286</TotalTime>
  <Words>396</Words>
  <Application>Microsoft Office PowerPoint</Application>
  <PresentationFormat>On-screen Show (16:9)</PresentationFormat>
  <Paragraphs>57</Paragraphs>
  <Slides>22</Slides>
  <Notes>2</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22</vt:i4>
      </vt:variant>
    </vt:vector>
  </HeadingPairs>
  <TitlesOfParts>
    <vt:vector size="29" baseType="lpstr">
      <vt:lpstr>맑은 고딕</vt:lpstr>
      <vt:lpstr>Arial</vt:lpstr>
      <vt:lpstr>Arial Unicode MS</vt:lpstr>
      <vt:lpstr>Karla</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Michelle Nares</cp:lastModifiedBy>
  <cp:revision>84</cp:revision>
  <dcterms:created xsi:type="dcterms:W3CDTF">2016-12-05T23:26:54Z</dcterms:created>
  <dcterms:modified xsi:type="dcterms:W3CDTF">2018-04-05T00:03:46Z</dcterms:modified>
</cp:coreProperties>
</file>