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itvLEW8ugveDWckrsNvhYBjh8I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ites.google.com/view/prelearn20/task"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IT">
                <a:solidFill>
                  <a:schemeClr val="dk1"/>
                </a:solidFill>
              </a:rPr>
              <a:t>HI, I’m Andrea Parizzi and together with my collegue Alessio</a:t>
            </a:r>
            <a:r>
              <a:rPr b="1" lang="it-IT">
                <a:solidFill>
                  <a:schemeClr val="dk1"/>
                </a:solidFill>
              </a:rPr>
              <a:t> </a:t>
            </a:r>
            <a:r>
              <a:rPr lang="it-IT">
                <a:solidFill>
                  <a:schemeClr val="dk1"/>
                </a:solidFill>
              </a:rPr>
              <a:t>Moggio we present</a:t>
            </a:r>
            <a:r>
              <a:rPr b="1" lang="it-IT">
                <a:solidFill>
                  <a:schemeClr val="dk1"/>
                </a:solidFill>
              </a:rPr>
              <a:t> </a:t>
            </a:r>
            <a:r>
              <a:rPr lang="it-IT">
                <a:solidFill>
                  <a:schemeClr val="dk1"/>
                </a:solidFill>
              </a:rPr>
              <a:t>u the approach we used to tackle the EVALITA 2020 PRELEARN Task and the tool we developed.</a:t>
            </a:r>
            <a:endParaRPr>
              <a:solidFill>
                <a:schemeClr val="dk1"/>
              </a:solidFill>
            </a:endParaRPr>
          </a:p>
          <a:p>
            <a:pPr indent="0" lvl="0" marL="0" rtl="0" algn="l">
              <a:spcBef>
                <a:spcPts val="0"/>
              </a:spcBef>
              <a:spcAft>
                <a:spcPts val="0"/>
              </a:spcAft>
              <a:buNone/>
            </a:pPr>
            <a:r>
              <a:t/>
            </a:r>
            <a:endParaRPr/>
          </a:p>
        </p:txBody>
      </p:sp>
      <p:sp>
        <p:nvSpPr>
          <p:cNvPr id="80" name="Google Shape;8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it-IT">
                <a:solidFill>
                  <a:schemeClr val="dk1"/>
                </a:solidFill>
              </a:rPr>
              <a:t>Descrizione alla Slide: </a:t>
            </a:r>
            <a:r>
              <a:rPr lang="it-IT">
                <a:solidFill>
                  <a:schemeClr val="dk1"/>
                </a:solidFill>
              </a:rPr>
              <a:t>In the context of our ‘Software engineering’ course at University of Genoa we had to develop a tool capable to predict results better than task’ own Baseline on all the configurations proposed by the task.</a:t>
            </a:r>
            <a:endParaRPr>
              <a:solidFill>
                <a:schemeClr val="dk1"/>
              </a:solidFill>
            </a:endParaRPr>
          </a:p>
          <a:p>
            <a:pPr indent="0" lvl="0" marL="0" rtl="0" algn="l">
              <a:spcBef>
                <a:spcPts val="0"/>
              </a:spcBef>
              <a:spcAft>
                <a:spcPts val="0"/>
              </a:spcAft>
              <a:buClr>
                <a:schemeClr val="dk1"/>
              </a:buClr>
              <a:buSzPts val="1100"/>
              <a:buFont typeface="Arial"/>
              <a:buNone/>
            </a:pPr>
            <a:r>
              <a:rPr lang="it-IT">
                <a:solidFill>
                  <a:schemeClr val="dk1"/>
                </a:solidFill>
              </a:rPr>
              <a:t>This tool also had to show a Graphic user interface to easily allow selection and tuning of features and parameters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86" name="Google Shape;8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IT"/>
              <a:t>Ref: </a:t>
            </a:r>
            <a:r>
              <a:rPr lang="it-IT" u="sng">
                <a:solidFill>
                  <a:schemeClr val="hlink"/>
                </a:solidFill>
                <a:hlinkClick r:id="rId2"/>
              </a:rPr>
              <a:t>https://sites.google.com/view/prelearn20/task</a:t>
            </a:r>
            <a:br>
              <a:rPr lang="it-IT"/>
            </a:br>
            <a:endParaRPr/>
          </a:p>
          <a:p>
            <a:pPr indent="0" lvl="0" marL="0" rtl="0" algn="l">
              <a:spcBef>
                <a:spcPts val="0"/>
              </a:spcBef>
              <a:spcAft>
                <a:spcPts val="0"/>
              </a:spcAft>
              <a:buNone/>
            </a:pPr>
            <a:r>
              <a:rPr b="1" lang="it-IT"/>
              <a:t>Descrizione primo punto: </a:t>
            </a:r>
            <a:r>
              <a:rPr lang="it-IT"/>
              <a:t>The shared task </a:t>
            </a:r>
            <a:r>
              <a:rPr lang="it-IT">
                <a:solidFill>
                  <a:srgbClr val="212121"/>
                </a:solidFill>
              </a:rPr>
              <a:t>consists in classifying prerequisite relations between pairs of concepts distinguishing between </a:t>
            </a:r>
            <a:r>
              <a:rPr i="1" lang="it-IT">
                <a:solidFill>
                  <a:srgbClr val="212121"/>
                </a:solidFill>
              </a:rPr>
              <a:t>prerequisite pairs</a:t>
            </a:r>
            <a:r>
              <a:rPr lang="it-IT">
                <a:solidFill>
                  <a:srgbClr val="212121"/>
                </a:solidFill>
              </a:rPr>
              <a:t> and </a:t>
            </a:r>
            <a:r>
              <a:rPr i="1" lang="it-IT">
                <a:solidFill>
                  <a:srgbClr val="212121"/>
                </a:solidFill>
              </a:rPr>
              <a:t>non-prerequisite ones</a:t>
            </a:r>
            <a:r>
              <a:rPr lang="it-IT">
                <a:solidFill>
                  <a:srgbClr val="212121"/>
                </a:solidFill>
              </a:rPr>
              <a:t>. </a:t>
            </a:r>
            <a:endParaRPr>
              <a:solidFill>
                <a:srgbClr val="212121"/>
              </a:solidFill>
            </a:endParaRPr>
          </a:p>
          <a:p>
            <a:pPr indent="0" lvl="0" marL="0" rtl="0" algn="l">
              <a:spcBef>
                <a:spcPts val="0"/>
              </a:spcBef>
              <a:spcAft>
                <a:spcPts val="0"/>
              </a:spcAft>
              <a:buNone/>
            </a:pPr>
            <a:r>
              <a:t/>
            </a:r>
            <a:endParaRPr>
              <a:solidFill>
                <a:srgbClr val="212121"/>
              </a:solidFill>
            </a:endParaRPr>
          </a:p>
          <a:p>
            <a:pPr indent="0" lvl="0" marL="0" rtl="0" algn="l">
              <a:spcBef>
                <a:spcPts val="0"/>
              </a:spcBef>
              <a:spcAft>
                <a:spcPts val="0"/>
              </a:spcAft>
              <a:buNone/>
            </a:pPr>
            <a:r>
              <a:rPr lang="it-IT">
                <a:solidFill>
                  <a:srgbClr val="212121"/>
                </a:solidFill>
              </a:rPr>
              <a:t>This can be considered as a binary classification problem between two distinct concepts</a:t>
            </a:r>
            <a:endParaRPr>
              <a:solidFill>
                <a:srgbClr val="212121"/>
              </a:solidFill>
            </a:endParaRPr>
          </a:p>
          <a:p>
            <a:pPr indent="0" lvl="0" marL="0" rtl="0" algn="l">
              <a:spcBef>
                <a:spcPts val="0"/>
              </a:spcBef>
              <a:spcAft>
                <a:spcPts val="0"/>
              </a:spcAft>
              <a:buNone/>
            </a:pPr>
            <a:r>
              <a:t/>
            </a:r>
            <a:endParaRPr>
              <a:solidFill>
                <a:srgbClr val="212121"/>
              </a:solidFill>
            </a:endParaRPr>
          </a:p>
          <a:p>
            <a:pPr indent="0" lvl="0" marL="0" rtl="0" algn="l">
              <a:spcBef>
                <a:spcPts val="0"/>
              </a:spcBef>
              <a:spcAft>
                <a:spcPts val="0"/>
              </a:spcAft>
              <a:buNone/>
            </a:pPr>
            <a:r>
              <a:rPr lang="it-IT">
                <a:solidFill>
                  <a:srgbClr val="212121"/>
                </a:solidFill>
              </a:rPr>
              <a:t>What’s a concept? A concept is defined as a single or multiword term belonging to a domain and being the title of a wikipedia page</a:t>
            </a:r>
            <a:endParaRPr>
              <a:solidFill>
                <a:srgbClr val="212121"/>
              </a:solidFill>
            </a:endParaRPr>
          </a:p>
          <a:p>
            <a:pPr indent="0" lvl="0" marL="0" rtl="0" algn="l">
              <a:spcBef>
                <a:spcPts val="0"/>
              </a:spcBef>
              <a:spcAft>
                <a:spcPts val="0"/>
              </a:spcAft>
              <a:buNone/>
            </a:pPr>
            <a:r>
              <a:t/>
            </a:r>
            <a:endParaRPr>
              <a:solidFill>
                <a:srgbClr val="212121"/>
              </a:solidFill>
            </a:endParaRPr>
          </a:p>
          <a:p>
            <a:pPr indent="0" lvl="0" marL="0" rtl="0" algn="l">
              <a:spcBef>
                <a:spcPts val="0"/>
              </a:spcBef>
              <a:spcAft>
                <a:spcPts val="0"/>
              </a:spcAft>
              <a:buNone/>
            </a:pPr>
            <a:r>
              <a:rPr b="1" lang="it-IT">
                <a:solidFill>
                  <a:srgbClr val="212121"/>
                </a:solidFill>
              </a:rPr>
              <a:t>Esempio Secondo punto: </a:t>
            </a:r>
            <a:r>
              <a:rPr lang="it-IT">
                <a:solidFill>
                  <a:srgbClr val="212121"/>
                </a:solidFill>
              </a:rPr>
              <a:t>For example,</a:t>
            </a:r>
            <a:r>
              <a:rPr lang="it-IT">
                <a:solidFill>
                  <a:srgbClr val="212121"/>
                </a:solidFill>
              </a:rPr>
              <a:t> </a:t>
            </a:r>
            <a:r>
              <a:rPr i="1" lang="it-IT">
                <a:solidFill>
                  <a:srgbClr val="212121"/>
                </a:solidFill>
              </a:rPr>
              <a:t>Sottrazione</a:t>
            </a:r>
            <a:r>
              <a:rPr lang="it-IT">
                <a:solidFill>
                  <a:srgbClr val="212121"/>
                </a:solidFill>
              </a:rPr>
              <a:t> and </a:t>
            </a:r>
            <a:r>
              <a:rPr i="1" lang="it-IT">
                <a:solidFill>
                  <a:srgbClr val="212121"/>
                </a:solidFill>
              </a:rPr>
              <a:t>Matematica</a:t>
            </a:r>
            <a:r>
              <a:rPr lang="it-IT">
                <a:solidFill>
                  <a:srgbClr val="212121"/>
                </a:solidFill>
              </a:rPr>
              <a:t> are both concepts of the Precalculus domain, but the two concepts are also the titles of two Italian Wikipedia pages. In this scenario, identifying a prerequisite relation can be compared to understanding if the content of a Wikipedia page contains the prior knowledge required to understand the content of another Wikipedia page (i.e. the target page).</a:t>
            </a:r>
            <a:endParaRPr>
              <a:solidFill>
                <a:srgbClr val="212121"/>
              </a:solidFill>
            </a:endParaRPr>
          </a:p>
          <a:p>
            <a:pPr indent="0" lvl="0" marL="0" rtl="0" algn="l">
              <a:spcBef>
                <a:spcPts val="0"/>
              </a:spcBef>
              <a:spcAft>
                <a:spcPts val="0"/>
              </a:spcAft>
              <a:buNone/>
            </a:pPr>
            <a:r>
              <a:rPr lang="it-IT">
                <a:solidFill>
                  <a:srgbClr val="212121"/>
                </a:solidFill>
              </a:rPr>
              <a:t>The task presented 4 domains which were PreCalculus, Physics, Data Mining, Geometry.</a:t>
            </a:r>
            <a:endParaRPr>
              <a:solidFill>
                <a:srgbClr val="212121"/>
              </a:solidFill>
            </a:endParaRPr>
          </a:p>
          <a:p>
            <a:pPr indent="0" lvl="0" marL="0" rtl="0" algn="l">
              <a:spcBef>
                <a:spcPts val="0"/>
              </a:spcBef>
              <a:spcAft>
                <a:spcPts val="0"/>
              </a:spcAft>
              <a:buNone/>
            </a:pPr>
            <a:r>
              <a:t/>
            </a:r>
            <a:endParaRPr>
              <a:solidFill>
                <a:srgbClr val="212121"/>
              </a:solidFill>
            </a:endParaRPr>
          </a:p>
          <a:p>
            <a:pPr indent="0" lvl="0" marL="0" rtl="0" algn="l">
              <a:spcBef>
                <a:spcPts val="0"/>
              </a:spcBef>
              <a:spcAft>
                <a:spcPts val="0"/>
              </a:spcAft>
              <a:buNone/>
            </a:pPr>
            <a:r>
              <a:rPr b="1" lang="it-IT">
                <a:solidFill>
                  <a:srgbClr val="212121"/>
                </a:solidFill>
              </a:rPr>
              <a:t>Esempio punto 3.2:</a:t>
            </a:r>
            <a:r>
              <a:rPr lang="it-IT">
                <a:solidFill>
                  <a:srgbClr val="212121"/>
                </a:solidFill>
              </a:rPr>
              <a:t>  Wikipedia hyperlink graph and categories to which a wikipedia page belongs, but also the page organization in sections and paragraphs, etc.</a:t>
            </a:r>
            <a:endParaRPr>
              <a:solidFill>
                <a:srgbClr val="212121"/>
              </a:solidFill>
            </a:endParaRPr>
          </a:p>
          <a:p>
            <a:pPr indent="0" lvl="0" marL="0" rtl="0" algn="l">
              <a:spcBef>
                <a:spcPts val="0"/>
              </a:spcBef>
              <a:spcAft>
                <a:spcPts val="0"/>
              </a:spcAft>
              <a:buNone/>
            </a:pPr>
            <a:r>
              <a:t/>
            </a:r>
            <a:endParaRPr>
              <a:solidFill>
                <a:srgbClr val="212121"/>
              </a:solidFill>
            </a:endParaRPr>
          </a:p>
          <a:p>
            <a:pPr indent="0" lvl="0" marL="0" rtl="0" algn="l">
              <a:spcBef>
                <a:spcPts val="0"/>
              </a:spcBef>
              <a:spcAft>
                <a:spcPts val="0"/>
              </a:spcAft>
              <a:buNone/>
            </a:pPr>
            <a:r>
              <a:rPr b="1" lang="it-IT">
                <a:solidFill>
                  <a:srgbClr val="212121"/>
                </a:solidFill>
              </a:rPr>
              <a:t>Conclusione slide: </a:t>
            </a:r>
            <a:r>
              <a:rPr lang="it-IT">
                <a:solidFill>
                  <a:srgbClr val="212121"/>
                </a:solidFill>
              </a:rPr>
              <a:t>we submitted a classification for all the 4 subtasks that arise from models and scenarios combinations</a:t>
            </a:r>
            <a:endParaRPr>
              <a:solidFill>
                <a:srgbClr val="212121"/>
              </a:solidFill>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IT"/>
              <a:t>First point: </a:t>
            </a:r>
            <a:r>
              <a:rPr lang="it-IT" sz="1000">
                <a:solidFill>
                  <a:schemeClr val="dk1"/>
                </a:solidFill>
              </a:rPr>
              <a:t>built using Scikit-Learn and Keras libraries (wrapped for Tensorflow) using a ReLU as the activation function for the hidden layer</a:t>
            </a:r>
            <a:endParaRPr sz="1000">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b="1" lang="it-IT"/>
              <a:t>Third point: </a:t>
            </a:r>
            <a:r>
              <a:rPr lang="it-IT"/>
              <a:t>this structural parameters of the classifier are customizable by the Graphical interface.</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it-IT"/>
              <a:t>Last point:</a:t>
            </a:r>
            <a:endParaRPr b="1"/>
          </a:p>
          <a:p>
            <a:pPr indent="0" lvl="0" marL="0" rtl="0" algn="l">
              <a:spcBef>
                <a:spcPts val="0"/>
              </a:spcBef>
              <a:spcAft>
                <a:spcPts val="0"/>
              </a:spcAft>
              <a:buNone/>
            </a:pPr>
            <a:r>
              <a:rPr lang="it-IT" sz="1000"/>
              <a:t>For the in-domain scenario, the model was trained using stratified random folds of concept pairs. This preserves the original proportion of domains’ pairs.</a:t>
            </a:r>
            <a:endParaRPr sz="1000"/>
          </a:p>
          <a:p>
            <a:pPr indent="0" lvl="0" marL="0" rtl="0" algn="l">
              <a:spcBef>
                <a:spcPts val="0"/>
              </a:spcBef>
              <a:spcAft>
                <a:spcPts val="0"/>
              </a:spcAft>
              <a:buNone/>
            </a:pPr>
            <a:r>
              <a:rPr lang="it-IT" sz="1000"/>
              <a:t>For the cross-domain scenario, a “leave one domain out” approach was used instead: training the model on all domains but the one used for test, thus the number of k-fold is constraint to equal the number of domains, thus was a 4-fold Cross validation.</a:t>
            </a:r>
            <a:endParaRPr sz="1000"/>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IT"/>
              <a:t>Descrizione della slide:</a:t>
            </a:r>
            <a:endParaRPr b="1"/>
          </a:p>
          <a:p>
            <a:pPr indent="0" lvl="0" marL="0" rtl="0" algn="l">
              <a:spcBef>
                <a:spcPts val="0"/>
              </a:spcBef>
              <a:spcAft>
                <a:spcPts val="0"/>
              </a:spcAft>
              <a:buNone/>
            </a:pPr>
            <a:r>
              <a:rPr lang="it-IT" sz="1000"/>
              <a:t>We defined a set of features extracted from the Wikipedia page content and structure that we divided in two categories. The raw featurs exploit only the text of each wikipedia page, while the structural ones checks for the categories and the links.</a:t>
            </a:r>
            <a:endParaRPr sz="1000"/>
          </a:p>
          <a:p>
            <a:pPr indent="0" lvl="0" marL="0" rtl="0" algn="l">
              <a:spcBef>
                <a:spcPts val="0"/>
              </a:spcBef>
              <a:spcAft>
                <a:spcPts val="0"/>
              </a:spcAft>
              <a:buNone/>
            </a:pPr>
            <a:r>
              <a:rPr lang="it-IT" sz="1000">
                <a:solidFill>
                  <a:schemeClr val="dk1"/>
                </a:solidFill>
              </a:rPr>
              <a:t>Depending on the subtask requirements we used a different combination of them to train the model.</a:t>
            </a:r>
            <a:endParaRPr sz="1000"/>
          </a:p>
          <a:p>
            <a:pPr indent="0" lvl="0" marL="0" rtl="0" algn="l">
              <a:spcBef>
                <a:spcPts val="0"/>
              </a:spcBef>
              <a:spcAft>
                <a:spcPts val="0"/>
              </a:spcAft>
              <a:buNone/>
            </a:pPr>
            <a:r>
              <a:t/>
            </a:r>
            <a:endParaRPr b="1"/>
          </a:p>
          <a:p>
            <a:pPr indent="0" lvl="0" marL="0" rtl="0" algn="l">
              <a:spcBef>
                <a:spcPts val="0"/>
              </a:spcBef>
              <a:spcAft>
                <a:spcPts val="0"/>
              </a:spcAft>
              <a:buNone/>
            </a:pPr>
            <a:r>
              <a:rPr b="1" lang="it-IT"/>
              <a:t>Descrizione raw features:</a:t>
            </a:r>
            <a:endParaRPr b="1"/>
          </a:p>
          <a:p>
            <a:pPr indent="0" lvl="0" marL="0" rtl="0" algn="l">
              <a:spcBef>
                <a:spcPts val="0"/>
              </a:spcBef>
              <a:spcAft>
                <a:spcPts val="0"/>
              </a:spcAft>
              <a:buNone/>
            </a:pPr>
            <a:r>
              <a:rPr lang="it-IT" sz="1000"/>
              <a:t>titleInText: cheks if the title of a page is mentioned in the page of another concept.</a:t>
            </a:r>
            <a:endParaRPr sz="1000"/>
          </a:p>
          <a:p>
            <a:pPr indent="0" lvl="0" marL="0" rtl="0" algn="l">
              <a:spcBef>
                <a:spcPts val="0"/>
              </a:spcBef>
              <a:spcAft>
                <a:spcPts val="0"/>
              </a:spcAft>
              <a:buNone/>
            </a:pPr>
            <a:r>
              <a:rPr lang="it-IT" sz="1000"/>
              <a:t>Jaccard: a word-based metric that measures the similarity between two pages by measuring the ratio of shared words between them.</a:t>
            </a:r>
            <a:endParaRPr sz="1000"/>
          </a:p>
          <a:p>
            <a:pPr indent="0" lvl="0" marL="0" rtl="0" algn="l">
              <a:spcBef>
                <a:spcPts val="0"/>
              </a:spcBef>
              <a:spcAft>
                <a:spcPts val="0"/>
              </a:spcAft>
              <a:buNone/>
            </a:pPr>
            <a:r>
              <a:rPr lang="it-IT" sz="1000"/>
              <a:t>LDA: the LDA vector calculated over nouns and verbs of a concept text (extracted using a pretrained UDPipe model).</a:t>
            </a:r>
            <a:endParaRPr sz="1000"/>
          </a:p>
          <a:p>
            <a:pPr indent="0" lvl="0" marL="0" rtl="0" algn="l">
              <a:spcBef>
                <a:spcPts val="0"/>
              </a:spcBef>
              <a:spcAft>
                <a:spcPts val="0"/>
              </a:spcAft>
              <a:buNone/>
            </a:pPr>
            <a:r>
              <a:rPr lang="it-IT" sz="1000"/>
              <a:t>LDA CE: the cross entropy of the LDA vectors.</a:t>
            </a:r>
            <a:endParaRPr sz="1000"/>
          </a:p>
          <a:p>
            <a:pPr indent="0" lvl="0" marL="0" rtl="0" algn="l">
              <a:spcBef>
                <a:spcPts val="0"/>
              </a:spcBef>
              <a:spcAft>
                <a:spcPts val="0"/>
              </a:spcAft>
              <a:buNone/>
            </a:pPr>
            <a:r>
              <a:t/>
            </a:r>
            <a:endParaRPr/>
          </a:p>
          <a:p>
            <a:pPr indent="0" lvl="0" marL="0" rtl="0" algn="l">
              <a:spcBef>
                <a:spcPts val="0"/>
              </a:spcBef>
              <a:spcAft>
                <a:spcPts val="0"/>
              </a:spcAft>
              <a:buNone/>
            </a:pPr>
            <a:r>
              <a:rPr b="1" lang="it-IT"/>
              <a:t>Descrizione structured features:</a:t>
            </a:r>
            <a:endParaRPr b="1"/>
          </a:p>
          <a:p>
            <a:pPr indent="0" lvl="0" marL="0" rtl="0" algn="l">
              <a:spcBef>
                <a:spcPts val="0"/>
              </a:spcBef>
              <a:spcAft>
                <a:spcPts val="0"/>
              </a:spcAft>
              <a:buNone/>
            </a:pPr>
            <a:r>
              <a:rPr lang="it-IT" sz="1000"/>
              <a:t>extractCategories: the Wikipedia category to which each page belongs.</a:t>
            </a:r>
            <a:endParaRPr sz="1000"/>
          </a:p>
          <a:p>
            <a:pPr indent="0" lvl="0" marL="0" rtl="0" algn="l">
              <a:spcBef>
                <a:spcPts val="0"/>
              </a:spcBef>
              <a:spcAft>
                <a:spcPts val="0"/>
              </a:spcAft>
              <a:buNone/>
            </a:pPr>
            <a:r>
              <a:rPr lang="it-IT" sz="1000"/>
              <a:t>extractLinkConnections: considering a pairs of pages it checks if one contains the link to other ones.</a:t>
            </a:r>
            <a:endParaRPr sz="1000"/>
          </a:p>
          <a:p>
            <a:pPr indent="0" lvl="0" marL="0" rtl="0" algn="l">
              <a:spcBef>
                <a:spcPts val="0"/>
              </a:spcBef>
              <a:spcAft>
                <a:spcPts val="0"/>
              </a:spcAft>
              <a:buNone/>
            </a:pPr>
            <a:r>
              <a:rPr lang="it-IT" sz="1000"/>
              <a:t>totalIncoming/OutgoingLinks: it computes how much a concept is linked to/from other concepts.</a:t>
            </a:r>
            <a:endParaRPr sz="1000"/>
          </a:p>
          <a:p>
            <a:pPr indent="0" lvl="0" marL="0" rtl="0" algn="l">
              <a:spcBef>
                <a:spcPts val="0"/>
              </a:spcBef>
              <a:spcAft>
                <a:spcPts val="0"/>
              </a:spcAft>
              <a:buNone/>
            </a:pPr>
            <a:r>
              <a:rPr lang="it-IT" sz="1000"/>
              <a:t>RefD: a link-based metric that measures the relation between two pages by the links contained in each of them.</a:t>
            </a:r>
            <a:endParaRPr sz="1000"/>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IT"/>
              <a:t>Descrizione della slide:</a:t>
            </a:r>
            <a:endParaRPr b="1"/>
          </a:p>
          <a:p>
            <a:pPr indent="0" lvl="0" marL="0" rtl="0" algn="l">
              <a:spcBef>
                <a:spcPts val="0"/>
              </a:spcBef>
              <a:spcAft>
                <a:spcPts val="0"/>
              </a:spcAft>
              <a:buNone/>
            </a:pPr>
            <a:r>
              <a:rPr lang="it-IT"/>
              <a:t>We developed a User Interface to let the user personalize the neural network and the features.</a:t>
            </a:r>
            <a:endParaRPr/>
          </a:p>
          <a:p>
            <a:pPr indent="0" lvl="0" marL="0" rtl="0" algn="l">
              <a:spcBef>
                <a:spcPts val="0"/>
              </a:spcBef>
              <a:spcAft>
                <a:spcPts val="0"/>
              </a:spcAft>
              <a:buNone/>
            </a:pPr>
            <a:r>
              <a:t/>
            </a:r>
            <a:endParaRPr b="1"/>
          </a:p>
          <a:p>
            <a:pPr indent="0" lvl="0" marL="0" rtl="0" algn="l">
              <a:spcBef>
                <a:spcPts val="0"/>
              </a:spcBef>
              <a:spcAft>
                <a:spcPts val="0"/>
              </a:spcAft>
              <a:buNone/>
            </a:pPr>
            <a:r>
              <a:rPr lang="it-IT"/>
              <a:t>The setup module contains the form to load the dataset, to insert the values for the configuration of the neural network and a list of features to customize the model. Besides it includes a table in which the user can choose a configuration run and saved before.</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IT"/>
              <a:t>Descrizione della slide:</a:t>
            </a:r>
            <a:endParaRPr b="1"/>
          </a:p>
          <a:p>
            <a:pPr indent="0" lvl="0" marL="0" rtl="0" algn="l">
              <a:spcBef>
                <a:spcPts val="0"/>
              </a:spcBef>
              <a:spcAft>
                <a:spcPts val="0"/>
              </a:spcAft>
              <a:buClr>
                <a:schemeClr val="dk1"/>
              </a:buClr>
              <a:buSzPts val="1100"/>
              <a:buFont typeface="Arial"/>
              <a:buNone/>
            </a:pPr>
            <a:r>
              <a:rPr lang="it-IT"/>
              <a:t>After the computation the results module is enabled. It shows an interface to display the result and the formed pairs and allows to handle them like saving the configuration just executed </a:t>
            </a:r>
            <a:r>
              <a:rPr lang="it-IT"/>
              <a:t>by the model in the program and externally.</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IT"/>
              <a:t>Descrizione della slide:</a:t>
            </a:r>
            <a:endParaRPr b="1"/>
          </a:p>
          <a:p>
            <a:pPr indent="0" lvl="0" marL="0" rtl="0" algn="l">
              <a:spcBef>
                <a:spcPts val="0"/>
              </a:spcBef>
              <a:spcAft>
                <a:spcPts val="0"/>
              </a:spcAft>
              <a:buNone/>
            </a:pPr>
            <a:r>
              <a:rPr lang="it-IT"/>
              <a:t>The statistics module prints in four bar charts the values of accuracy, precision, F-score and recall of all saved configurations which are the main statistics to compare the run configurations.</a:t>
            </a:r>
            <a:endParaRPr/>
          </a:p>
        </p:txBody>
      </p:sp>
      <p:sp>
        <p:nvSpPr>
          <p:cNvPr id="143" name="Google Shape;1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Arial"/>
              <a:buNone/>
            </a:pPr>
            <a:r>
              <a:rPr lang="it-IT">
                <a:solidFill>
                  <a:schemeClr val="dk1"/>
                </a:solidFill>
              </a:rPr>
              <a:t>The results obtained by our models are all above baseline considering the average accuracies across all domain.</a:t>
            </a:r>
            <a:endParaRPr>
              <a:solidFill>
                <a:schemeClr val="dk1"/>
              </a:solidFill>
            </a:endParaRPr>
          </a:p>
          <a:p>
            <a:pPr indent="0" lvl="0" marL="0" rtl="0" algn="l">
              <a:lnSpc>
                <a:spcPct val="90000"/>
              </a:lnSpc>
              <a:spcBef>
                <a:spcPts val="0"/>
              </a:spcBef>
              <a:spcAft>
                <a:spcPts val="0"/>
              </a:spcAft>
              <a:buClr>
                <a:schemeClr val="dk1"/>
              </a:buClr>
              <a:buSzPts val="2800"/>
              <a:buFont typeface="Arial"/>
              <a:buNone/>
            </a:pPr>
            <a:r>
              <a:rPr lang="it-IT">
                <a:solidFill>
                  <a:schemeClr val="dk1"/>
                </a:solidFill>
              </a:rPr>
              <a:t>The obtained results suggest that in a in-domain setting features extracted from raw texts are sufficient to achieve competitive results, while in the cross-domain setting only this set of features is not enough.</a:t>
            </a:r>
            <a:endParaRPr/>
          </a:p>
        </p:txBody>
      </p:sp>
      <p:sp>
        <p:nvSpPr>
          <p:cNvPr id="153" name="Google Shape;15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9" name="Shape 9"/>
        <p:cNvGrpSpPr/>
        <p:nvPr/>
      </p:nvGrpSpPr>
      <p:grpSpPr>
        <a:xfrm>
          <a:off x="0" y="0"/>
          <a:ext cx="0" cy="0"/>
          <a:chOff x="0" y="0"/>
          <a:chExt cx="0" cy="0"/>
        </a:xfrm>
      </p:grpSpPr>
      <p:sp>
        <p:nvSpPr>
          <p:cNvPr id="10" name="Google Shape;10;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 name="Google Shape;12;p12"/>
          <p:cNvSpPr txBox="1"/>
          <p:nvPr>
            <p:ph idx="10" type="dt"/>
          </p:nvPr>
        </p:nvSpPr>
        <p:spPr>
          <a:xfrm>
            <a:off x="0" y="6356350"/>
            <a:ext cx="12192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66" name="Shape 66"/>
        <p:cNvGrpSpPr/>
        <p:nvPr/>
      </p:nvGrpSpPr>
      <p:grpSpPr>
        <a:xfrm>
          <a:off x="0" y="0"/>
          <a:ext cx="0" cy="0"/>
          <a:chOff x="0" y="0"/>
          <a:chExt cx="0" cy="0"/>
        </a:xfrm>
      </p:grpSpPr>
      <p:sp>
        <p:nvSpPr>
          <p:cNvPr id="67" name="Google Shape;6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1"/>
          <p:cNvSpPr txBox="1"/>
          <p:nvPr>
            <p:ph idx="10" type="dt"/>
          </p:nvPr>
        </p:nvSpPr>
        <p:spPr>
          <a:xfrm>
            <a:off x="0" y="6356350"/>
            <a:ext cx="12192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olo e testo verticale" type="vertTitleAndTx">
  <p:cSld name="VERTICAL_TITLE_AND_VERTICAL_TEXT">
    <p:spTree>
      <p:nvGrpSpPr>
        <p:cNvPr id="72" name="Shape 72"/>
        <p:cNvGrpSpPr/>
        <p:nvPr/>
      </p:nvGrpSpPr>
      <p:grpSpPr>
        <a:xfrm>
          <a:off x="0" y="0"/>
          <a:ext cx="0" cy="0"/>
          <a:chOff x="0" y="0"/>
          <a:chExt cx="0" cy="0"/>
        </a:xfrm>
      </p:grpSpPr>
      <p:sp>
        <p:nvSpPr>
          <p:cNvPr id="73" name="Google Shape;73;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10" type="dt"/>
          </p:nvPr>
        </p:nvSpPr>
        <p:spPr>
          <a:xfrm>
            <a:off x="0" y="6356350"/>
            <a:ext cx="12192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15" name="Shape 15"/>
        <p:cNvGrpSpPr/>
        <p:nvPr/>
      </p:nvGrpSpPr>
      <p:grpSpPr>
        <a:xfrm>
          <a:off x="0" y="0"/>
          <a:ext cx="0" cy="0"/>
          <a:chOff x="0" y="0"/>
          <a:chExt cx="0" cy="0"/>
        </a:xfrm>
      </p:grpSpPr>
      <p:sp>
        <p:nvSpPr>
          <p:cNvPr id="16" name="Google Shape;1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3"/>
          <p:cNvSpPr txBox="1"/>
          <p:nvPr>
            <p:ph idx="10" type="dt"/>
          </p:nvPr>
        </p:nvSpPr>
        <p:spPr>
          <a:xfrm>
            <a:off x="0" y="6356350"/>
            <a:ext cx="12192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e contenuti" type="twoObj">
  <p:cSld name="TWO_OBJECTS">
    <p:spTree>
      <p:nvGrpSpPr>
        <p:cNvPr id="21" name="Shape 21"/>
        <p:cNvGrpSpPr/>
        <p:nvPr/>
      </p:nvGrpSpPr>
      <p:grpSpPr>
        <a:xfrm>
          <a:off x="0" y="0"/>
          <a:ext cx="0" cy="0"/>
          <a:chOff x="0" y="0"/>
          <a:chExt cx="0" cy="0"/>
        </a:xfrm>
      </p:grpSpPr>
      <p:sp>
        <p:nvSpPr>
          <p:cNvPr id="22" name="Google Shape;2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4"/>
          <p:cNvSpPr txBox="1"/>
          <p:nvPr>
            <p:ph idx="10" type="dt"/>
          </p:nvPr>
        </p:nvSpPr>
        <p:spPr>
          <a:xfrm>
            <a:off x="0" y="6356350"/>
            <a:ext cx="12192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28" name="Shape 28"/>
        <p:cNvGrpSpPr/>
        <p:nvPr/>
      </p:nvGrpSpPr>
      <p:grpSpPr>
        <a:xfrm>
          <a:off x="0" y="0"/>
          <a:ext cx="0" cy="0"/>
          <a:chOff x="0" y="0"/>
          <a:chExt cx="0" cy="0"/>
        </a:xfrm>
      </p:grpSpPr>
      <p:sp>
        <p:nvSpPr>
          <p:cNvPr id="29" name="Google Shape;2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5"/>
          <p:cNvSpPr txBox="1"/>
          <p:nvPr>
            <p:ph idx="10" type="dt"/>
          </p:nvPr>
        </p:nvSpPr>
        <p:spPr>
          <a:xfrm>
            <a:off x="0" y="6356350"/>
            <a:ext cx="12192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33" name="Shape 33"/>
        <p:cNvGrpSpPr/>
        <p:nvPr/>
      </p:nvGrpSpPr>
      <p:grpSpPr>
        <a:xfrm>
          <a:off x="0" y="0"/>
          <a:ext cx="0" cy="0"/>
          <a:chOff x="0" y="0"/>
          <a:chExt cx="0" cy="0"/>
        </a:xfrm>
      </p:grpSpPr>
      <p:sp>
        <p:nvSpPr>
          <p:cNvPr id="34" name="Google Shape;34;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16"/>
          <p:cNvSpPr txBox="1"/>
          <p:nvPr>
            <p:ph idx="10" type="dt"/>
          </p:nvPr>
        </p:nvSpPr>
        <p:spPr>
          <a:xfrm>
            <a:off x="0" y="6356350"/>
            <a:ext cx="12192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39" name="Shape 39"/>
        <p:cNvGrpSpPr/>
        <p:nvPr/>
      </p:nvGrpSpPr>
      <p:grpSpPr>
        <a:xfrm>
          <a:off x="0" y="0"/>
          <a:ext cx="0" cy="0"/>
          <a:chOff x="0" y="0"/>
          <a:chExt cx="0" cy="0"/>
        </a:xfrm>
      </p:grpSpPr>
      <p:sp>
        <p:nvSpPr>
          <p:cNvPr id="40" name="Google Shape;40;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7"/>
          <p:cNvSpPr txBox="1"/>
          <p:nvPr>
            <p:ph idx="10" type="dt"/>
          </p:nvPr>
        </p:nvSpPr>
        <p:spPr>
          <a:xfrm>
            <a:off x="0" y="6356350"/>
            <a:ext cx="12192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a" type="blank">
  <p:cSld name="BLANK">
    <p:spTree>
      <p:nvGrpSpPr>
        <p:cNvPr id="48" name="Shape 48"/>
        <p:cNvGrpSpPr/>
        <p:nvPr/>
      </p:nvGrpSpPr>
      <p:grpSpPr>
        <a:xfrm>
          <a:off x="0" y="0"/>
          <a:ext cx="0" cy="0"/>
          <a:chOff x="0" y="0"/>
          <a:chExt cx="0" cy="0"/>
        </a:xfrm>
      </p:grpSpPr>
      <p:sp>
        <p:nvSpPr>
          <p:cNvPr id="49" name="Google Shape;49;p18"/>
          <p:cNvSpPr txBox="1"/>
          <p:nvPr>
            <p:ph idx="10" type="dt"/>
          </p:nvPr>
        </p:nvSpPr>
        <p:spPr>
          <a:xfrm>
            <a:off x="0" y="6356350"/>
            <a:ext cx="12192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52" name="Shape 52"/>
        <p:cNvGrpSpPr/>
        <p:nvPr/>
      </p:nvGrpSpPr>
      <p:grpSpPr>
        <a:xfrm>
          <a:off x="0" y="0"/>
          <a:ext cx="0" cy="0"/>
          <a:chOff x="0" y="0"/>
          <a:chExt cx="0" cy="0"/>
        </a:xfrm>
      </p:grpSpPr>
      <p:sp>
        <p:nvSpPr>
          <p:cNvPr id="53" name="Google Shape;53;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19"/>
          <p:cNvSpPr txBox="1"/>
          <p:nvPr>
            <p:ph idx="10" type="dt"/>
          </p:nvPr>
        </p:nvSpPr>
        <p:spPr>
          <a:xfrm>
            <a:off x="0" y="6356350"/>
            <a:ext cx="12192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59" name="Shape 59"/>
        <p:cNvGrpSpPr/>
        <p:nvPr/>
      </p:nvGrpSpPr>
      <p:grpSpPr>
        <a:xfrm>
          <a:off x="0" y="0"/>
          <a:ext cx="0" cy="0"/>
          <a:chOff x="0" y="0"/>
          <a:chExt cx="0" cy="0"/>
        </a:xfrm>
      </p:grpSpPr>
      <p:sp>
        <p:nvSpPr>
          <p:cNvPr id="60" name="Google Shape;60;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2" name="Google Shape;62;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0"/>
          <p:cNvSpPr txBox="1"/>
          <p:nvPr>
            <p:ph idx="10" type="dt"/>
          </p:nvPr>
        </p:nvSpPr>
        <p:spPr>
          <a:xfrm>
            <a:off x="0" y="6356350"/>
            <a:ext cx="12192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0" y="6356350"/>
            <a:ext cx="121920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ph type="ctrTitle"/>
          </p:nvPr>
        </p:nvSpPr>
        <p:spPr>
          <a:xfrm>
            <a:off x="1524000" y="2086459"/>
            <a:ext cx="9144000" cy="134254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it-IT" sz="5400">
                <a:latin typeface="Arial"/>
                <a:ea typeface="Arial"/>
                <a:cs typeface="Arial"/>
                <a:sym typeface="Arial"/>
              </a:rPr>
              <a:t>UNIGE_SE @ PRELEARN  </a:t>
            </a:r>
            <a:br>
              <a:rPr lang="it-IT" sz="5400">
                <a:latin typeface="Arial"/>
                <a:ea typeface="Arial"/>
                <a:cs typeface="Arial"/>
                <a:sym typeface="Arial"/>
              </a:rPr>
            </a:br>
            <a:r>
              <a:rPr lang="it-IT" sz="5400">
                <a:latin typeface="Arial"/>
                <a:ea typeface="Arial"/>
                <a:cs typeface="Arial"/>
                <a:sym typeface="Arial"/>
              </a:rPr>
              <a:t>Utility for Automatic Prerequisite Learning from Italian Wikipedia</a:t>
            </a:r>
            <a:endParaRPr sz="5400">
              <a:latin typeface="Arial"/>
              <a:ea typeface="Arial"/>
              <a:cs typeface="Arial"/>
              <a:sym typeface="Arial"/>
            </a:endParaRPr>
          </a:p>
        </p:txBody>
      </p:sp>
      <p:sp>
        <p:nvSpPr>
          <p:cNvPr id="83" name="Google Shape;83;p1"/>
          <p:cNvSpPr txBox="1"/>
          <p:nvPr>
            <p:ph idx="1" type="subTitle"/>
          </p:nvPr>
        </p:nvSpPr>
        <p:spPr>
          <a:xfrm>
            <a:off x="1524000" y="4956313"/>
            <a:ext cx="9144000" cy="100385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it-IT">
                <a:latin typeface="Arial"/>
                <a:ea typeface="Arial"/>
                <a:cs typeface="Arial"/>
                <a:sym typeface="Arial"/>
              </a:rPr>
              <a:t>Alessio Moggio, Andrea Parizzi</a:t>
            </a:r>
            <a:endParaRPr>
              <a:latin typeface="Arial"/>
              <a:ea typeface="Arial"/>
              <a:cs typeface="Arial"/>
              <a:sym typeface="Arial"/>
            </a:endParaRPr>
          </a:p>
          <a:p>
            <a:pPr indent="0" lvl="0" marL="0" rtl="0" algn="ctr">
              <a:lnSpc>
                <a:spcPct val="90000"/>
              </a:lnSpc>
              <a:spcBef>
                <a:spcPts val="0"/>
              </a:spcBef>
              <a:spcAft>
                <a:spcPts val="0"/>
              </a:spcAft>
              <a:buClr>
                <a:schemeClr val="dk1"/>
              </a:buClr>
              <a:buSzPts val="2400"/>
              <a:buNone/>
            </a:pPr>
            <a:r>
              <a:t/>
            </a:r>
            <a:endParaRPr>
              <a:latin typeface="Arial"/>
              <a:ea typeface="Arial"/>
              <a:cs typeface="Arial"/>
              <a:sym typeface="Arial"/>
            </a:endParaRPr>
          </a:p>
          <a:p>
            <a:pPr indent="0" lvl="0" marL="0" rtl="0" algn="ctr">
              <a:lnSpc>
                <a:spcPct val="90000"/>
              </a:lnSpc>
              <a:spcBef>
                <a:spcPts val="0"/>
              </a:spcBef>
              <a:spcAft>
                <a:spcPts val="0"/>
              </a:spcAft>
              <a:buClr>
                <a:schemeClr val="dk1"/>
              </a:buClr>
              <a:buSzPts val="1100"/>
              <a:buFont typeface="Arial"/>
              <a:buNone/>
            </a:pPr>
            <a:r>
              <a:rPr lang="it-IT">
                <a:latin typeface="Arial"/>
                <a:ea typeface="Arial"/>
                <a:cs typeface="Arial"/>
                <a:sym typeface="Arial"/>
              </a:rPr>
              <a:t>DIBRIS - Dipartimento di Informatica, Bioingegneria, Robotica e Ingegneria dei Sistemi</a:t>
            </a:r>
            <a:endParaRPr>
              <a:latin typeface="Arial"/>
              <a:ea typeface="Arial"/>
              <a:cs typeface="Arial"/>
              <a:sym typeface="Arial"/>
            </a:endParaRPr>
          </a:p>
          <a:p>
            <a:pPr indent="0" lvl="0" marL="0" rtl="0" algn="ctr">
              <a:lnSpc>
                <a:spcPct val="90000"/>
              </a:lnSpc>
              <a:spcBef>
                <a:spcPts val="0"/>
              </a:spcBef>
              <a:spcAft>
                <a:spcPts val="0"/>
              </a:spcAft>
              <a:buClr>
                <a:schemeClr val="dk1"/>
              </a:buClr>
              <a:buSzPts val="2400"/>
              <a:buNone/>
            </a:pPr>
            <a:r>
              <a:rPr lang="it-IT">
                <a:latin typeface="Arial"/>
                <a:ea typeface="Arial"/>
                <a:cs typeface="Arial"/>
                <a:sym typeface="Arial"/>
              </a:rPr>
              <a:t>University of Genova, Italy</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600"/>
              <a:buFont typeface="Calibri"/>
              <a:buNone/>
            </a:pPr>
            <a:r>
              <a:rPr lang="it-IT" sz="5600"/>
              <a:t>Thank you for your attention</a:t>
            </a:r>
            <a:endParaRPr sz="5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lang="it-IT">
                <a:solidFill>
                  <a:srgbClr val="4A86E8"/>
                </a:solidFill>
                <a:latin typeface="Arial"/>
                <a:ea typeface="Arial"/>
                <a:cs typeface="Arial"/>
                <a:sym typeface="Arial"/>
              </a:rPr>
              <a:t>Introduction</a:t>
            </a:r>
            <a:endParaRPr>
              <a:solidFill>
                <a:srgbClr val="4A86E8"/>
              </a:solidFill>
              <a:latin typeface="Arial"/>
              <a:ea typeface="Arial"/>
              <a:cs typeface="Arial"/>
              <a:sym typeface="Arial"/>
            </a:endParaRPr>
          </a:p>
        </p:txBody>
      </p:sp>
      <p:sp>
        <p:nvSpPr>
          <p:cNvPr id="89" name="Google Shape;8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it-IT">
                <a:latin typeface="Arial"/>
                <a:ea typeface="Arial"/>
                <a:cs typeface="Arial"/>
                <a:sym typeface="Arial"/>
              </a:rPr>
              <a:t>In the context of our degree course </a:t>
            </a:r>
            <a:r>
              <a:rPr i="1" lang="it-IT">
                <a:latin typeface="Arial"/>
                <a:ea typeface="Arial"/>
                <a:cs typeface="Arial"/>
                <a:sym typeface="Arial"/>
              </a:rPr>
              <a:t>Software Engineering</a:t>
            </a:r>
            <a:r>
              <a:rPr lang="it-IT">
                <a:latin typeface="Arial"/>
                <a:ea typeface="Arial"/>
                <a:cs typeface="Arial"/>
                <a:sym typeface="Arial"/>
              </a:rPr>
              <a:t> we got asked to develop a system to partecipate to EVALITA 2020 PRELEARN Task that:</a:t>
            </a:r>
            <a:endParaRPr>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t/>
            </a:r>
            <a:endParaRPr>
              <a:latin typeface="Arial"/>
              <a:ea typeface="Arial"/>
              <a:cs typeface="Arial"/>
              <a:sym typeface="Arial"/>
            </a:endParaRPr>
          </a:p>
          <a:p>
            <a:pPr indent="-342900" lvl="0" marL="457200" rtl="0" algn="l">
              <a:lnSpc>
                <a:spcPct val="90000"/>
              </a:lnSpc>
              <a:spcBef>
                <a:spcPts val="0"/>
              </a:spcBef>
              <a:spcAft>
                <a:spcPts val="0"/>
              </a:spcAft>
              <a:buSzPts val="1800"/>
              <a:buChar char="•"/>
            </a:pPr>
            <a:r>
              <a:rPr lang="it-IT">
                <a:latin typeface="Arial"/>
                <a:ea typeface="Arial"/>
                <a:cs typeface="Arial"/>
                <a:sym typeface="Arial"/>
              </a:rPr>
              <a:t>Would be able to get better results than the Baseline</a:t>
            </a:r>
            <a:endParaRPr>
              <a:latin typeface="Arial"/>
              <a:ea typeface="Arial"/>
              <a:cs typeface="Arial"/>
              <a:sym typeface="Arial"/>
            </a:endParaRPr>
          </a:p>
          <a:p>
            <a:pPr indent="-342900" lvl="0" marL="457200" rtl="0" algn="l">
              <a:lnSpc>
                <a:spcPct val="90000"/>
              </a:lnSpc>
              <a:spcBef>
                <a:spcPts val="0"/>
              </a:spcBef>
              <a:spcAft>
                <a:spcPts val="0"/>
              </a:spcAft>
              <a:buSzPts val="1800"/>
              <a:buChar char="•"/>
            </a:pPr>
            <a:r>
              <a:rPr lang="it-IT">
                <a:latin typeface="Arial"/>
                <a:ea typeface="Arial"/>
                <a:cs typeface="Arial"/>
                <a:sym typeface="Arial"/>
              </a:rPr>
              <a:t>Had a GUI that allowed the user to easily test and tune various parameter of the system</a:t>
            </a:r>
            <a:endParaRPr>
              <a:latin typeface="Arial"/>
              <a:ea typeface="Arial"/>
              <a:cs typeface="Arial"/>
              <a:sym typeface="Arial"/>
            </a:endParaRPr>
          </a:p>
        </p:txBody>
      </p:sp>
      <p:sp>
        <p:nvSpPr>
          <p:cNvPr id="90" name="Google Shape;90;p3"/>
          <p:cNvSpPr txBox="1"/>
          <p:nvPr/>
        </p:nvSpPr>
        <p:spPr>
          <a:xfrm>
            <a:off x="0" y="6561250"/>
            <a:ext cx="3775200" cy="2967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IT">
                <a:solidFill>
                  <a:schemeClr val="dk1"/>
                </a:solidFill>
                <a:latin typeface="Calibri"/>
                <a:ea typeface="Calibri"/>
                <a:cs typeface="Calibri"/>
                <a:sym typeface="Calibri"/>
              </a:rPr>
              <a:t>Moggio, Parizzi @ DIBRIS - University of Genoa</a:t>
            </a:r>
            <a:endParaRPr>
              <a:latin typeface="Calibri"/>
              <a:ea typeface="Calibri"/>
              <a:cs typeface="Calibri"/>
              <a:sym typeface="Calibri"/>
            </a:endParaRPr>
          </a:p>
        </p:txBody>
      </p:sp>
      <p:sp>
        <p:nvSpPr>
          <p:cNvPr id="91" name="Google Shape;91;p3"/>
          <p:cNvSpPr txBox="1"/>
          <p:nvPr/>
        </p:nvSpPr>
        <p:spPr>
          <a:xfrm>
            <a:off x="3775200" y="6561250"/>
            <a:ext cx="4641600" cy="296700"/>
          </a:xfrm>
          <a:prstGeom prst="rect">
            <a:avLst/>
          </a:prstGeom>
          <a:solidFill>
            <a:srgbClr val="6FA8DC"/>
          </a:solid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it-IT" sz="1200">
                <a:solidFill>
                  <a:schemeClr val="dk1"/>
                </a:solidFill>
              </a:rPr>
              <a:t>Utility for Automatic Prerequisite Learning from Italian Wikipedia</a:t>
            </a:r>
            <a:endParaRPr sz="1200">
              <a:latin typeface="Calibri"/>
              <a:ea typeface="Calibri"/>
              <a:cs typeface="Calibri"/>
              <a:sym typeface="Calibri"/>
            </a:endParaRPr>
          </a:p>
        </p:txBody>
      </p:sp>
      <p:sp>
        <p:nvSpPr>
          <p:cNvPr id="92" name="Google Shape;92;p3"/>
          <p:cNvSpPr txBox="1"/>
          <p:nvPr/>
        </p:nvSpPr>
        <p:spPr>
          <a:xfrm>
            <a:off x="8416800" y="6561250"/>
            <a:ext cx="3775200" cy="296700"/>
          </a:xfrm>
          <a:prstGeom prst="rect">
            <a:avLst/>
          </a:prstGeom>
          <a:solidFill>
            <a:srgbClr val="4A86E8"/>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it-IT">
                <a:latin typeface="Calibri"/>
                <a:ea typeface="Calibri"/>
                <a:cs typeface="Calibri"/>
                <a:sym typeface="Calibri"/>
              </a:rPr>
              <a:t>2</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it-IT">
                <a:solidFill>
                  <a:srgbClr val="4A86E8"/>
                </a:solidFill>
                <a:latin typeface="Arial"/>
                <a:ea typeface="Arial"/>
                <a:cs typeface="Arial"/>
                <a:sym typeface="Arial"/>
              </a:rPr>
              <a:t>The Task</a:t>
            </a:r>
            <a:endParaRPr>
              <a:solidFill>
                <a:srgbClr val="4A86E8"/>
              </a:solidFill>
              <a:latin typeface="Arial"/>
              <a:ea typeface="Arial"/>
              <a:cs typeface="Arial"/>
              <a:sym typeface="Arial"/>
            </a:endParaRPr>
          </a:p>
        </p:txBody>
      </p:sp>
      <p:sp>
        <p:nvSpPr>
          <p:cNvPr id="98" name="Google Shape;98;p2"/>
          <p:cNvSpPr txBox="1"/>
          <p:nvPr>
            <p:ph idx="1" type="body"/>
          </p:nvPr>
        </p:nvSpPr>
        <p:spPr>
          <a:xfrm>
            <a:off x="838200" y="1538300"/>
            <a:ext cx="10515600" cy="4351200"/>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90000"/>
              </a:lnSpc>
              <a:spcBef>
                <a:spcPts val="0"/>
              </a:spcBef>
              <a:spcAft>
                <a:spcPts val="0"/>
              </a:spcAft>
              <a:buSzPts val="1800"/>
              <a:buChar char="•"/>
            </a:pPr>
            <a:r>
              <a:rPr lang="it-IT">
                <a:latin typeface="Arial"/>
                <a:ea typeface="Arial"/>
                <a:cs typeface="Arial"/>
                <a:sym typeface="Arial"/>
              </a:rPr>
              <a:t>Given a pair of distinct concepts (A, B) → predict whether or not concept B is a prerequisite of concept A. </a:t>
            </a:r>
            <a:endParaRPr>
              <a:latin typeface="Arial"/>
              <a:ea typeface="Arial"/>
              <a:cs typeface="Arial"/>
              <a:sym typeface="Arial"/>
            </a:endParaRPr>
          </a:p>
          <a:p>
            <a:pPr indent="-342900" lvl="0" marL="457200" marR="0" rtl="0" algn="l">
              <a:lnSpc>
                <a:spcPct val="90000"/>
              </a:lnSpc>
              <a:spcBef>
                <a:spcPts val="0"/>
              </a:spcBef>
              <a:spcAft>
                <a:spcPts val="0"/>
              </a:spcAft>
              <a:buSzPts val="1800"/>
              <a:buChar char="•"/>
            </a:pPr>
            <a:r>
              <a:rPr lang="it-IT">
                <a:latin typeface="Arial"/>
                <a:ea typeface="Arial"/>
                <a:cs typeface="Arial"/>
                <a:sym typeface="Arial"/>
              </a:rPr>
              <a:t>Concepts are single or multi word domain terms corresponding to the title of a page on the Italian Wikipedia</a:t>
            </a:r>
            <a:endParaRPr>
              <a:latin typeface="Arial"/>
              <a:ea typeface="Arial"/>
              <a:cs typeface="Arial"/>
              <a:sym typeface="Arial"/>
            </a:endParaRPr>
          </a:p>
          <a:p>
            <a:pPr indent="-342900" lvl="0" marL="457200" marR="0" rtl="0" algn="l">
              <a:lnSpc>
                <a:spcPct val="90000"/>
              </a:lnSpc>
              <a:spcBef>
                <a:spcPts val="0"/>
              </a:spcBef>
              <a:spcAft>
                <a:spcPts val="0"/>
              </a:spcAft>
              <a:buSzPts val="1800"/>
              <a:buChar char="•"/>
            </a:pPr>
            <a:r>
              <a:rPr lang="it-IT">
                <a:latin typeface="Arial"/>
                <a:ea typeface="Arial"/>
                <a:cs typeface="Arial"/>
                <a:sym typeface="Arial"/>
              </a:rPr>
              <a:t>Models.:</a:t>
            </a:r>
            <a:endParaRPr>
              <a:latin typeface="Arial"/>
              <a:ea typeface="Arial"/>
              <a:cs typeface="Arial"/>
              <a:sym typeface="Arial"/>
            </a:endParaRPr>
          </a:p>
          <a:p>
            <a:pPr indent="-342900" lvl="1" marL="914400" marR="0" rtl="0" algn="l">
              <a:lnSpc>
                <a:spcPct val="90000"/>
              </a:lnSpc>
              <a:spcBef>
                <a:spcPts val="0"/>
              </a:spcBef>
              <a:spcAft>
                <a:spcPts val="0"/>
              </a:spcAft>
              <a:buSzPts val="1800"/>
              <a:buChar char="•"/>
            </a:pPr>
            <a:r>
              <a:rPr lang="it-IT" sz="2800">
                <a:latin typeface="Arial"/>
                <a:ea typeface="Arial"/>
                <a:cs typeface="Arial"/>
                <a:sym typeface="Arial"/>
              </a:rPr>
              <a:t>a model that acquires information only from raw text</a:t>
            </a:r>
            <a:endParaRPr sz="2800">
              <a:latin typeface="Arial"/>
              <a:ea typeface="Arial"/>
              <a:cs typeface="Arial"/>
              <a:sym typeface="Arial"/>
            </a:endParaRPr>
          </a:p>
          <a:p>
            <a:pPr indent="-342900" lvl="1" marL="914400" marR="0" rtl="0" algn="l">
              <a:lnSpc>
                <a:spcPct val="90000"/>
              </a:lnSpc>
              <a:spcBef>
                <a:spcPts val="0"/>
              </a:spcBef>
              <a:spcAft>
                <a:spcPts val="0"/>
              </a:spcAft>
              <a:buSzPts val="1800"/>
              <a:buChar char="•"/>
            </a:pPr>
            <a:r>
              <a:rPr lang="it-IT" sz="2800">
                <a:latin typeface="Arial"/>
                <a:ea typeface="Arial"/>
                <a:cs typeface="Arial"/>
                <a:sym typeface="Arial"/>
              </a:rPr>
              <a:t>a model that can rely both on raw text and structured information</a:t>
            </a:r>
            <a:endParaRPr sz="2800">
              <a:latin typeface="Arial"/>
              <a:ea typeface="Arial"/>
              <a:cs typeface="Arial"/>
              <a:sym typeface="Arial"/>
            </a:endParaRPr>
          </a:p>
          <a:p>
            <a:pPr indent="-342900" lvl="0" marL="457200" marR="0" rtl="0" algn="l">
              <a:lnSpc>
                <a:spcPct val="90000"/>
              </a:lnSpc>
              <a:spcBef>
                <a:spcPts val="0"/>
              </a:spcBef>
              <a:spcAft>
                <a:spcPts val="0"/>
              </a:spcAft>
              <a:buSzPts val="1800"/>
              <a:buChar char="•"/>
            </a:pPr>
            <a:r>
              <a:rPr lang="it-IT">
                <a:latin typeface="Arial"/>
                <a:ea typeface="Arial"/>
                <a:cs typeface="Arial"/>
                <a:sym typeface="Arial"/>
              </a:rPr>
              <a:t>Scenarios:</a:t>
            </a:r>
            <a:endParaRPr>
              <a:latin typeface="Arial"/>
              <a:ea typeface="Arial"/>
              <a:cs typeface="Arial"/>
              <a:sym typeface="Arial"/>
            </a:endParaRPr>
          </a:p>
          <a:p>
            <a:pPr indent="-342900" lvl="1" marL="914400" marR="0" rtl="0" algn="l">
              <a:lnSpc>
                <a:spcPct val="90000"/>
              </a:lnSpc>
              <a:spcBef>
                <a:spcPts val="0"/>
              </a:spcBef>
              <a:spcAft>
                <a:spcPts val="0"/>
              </a:spcAft>
              <a:buSzPts val="1800"/>
              <a:buChar char="•"/>
            </a:pPr>
            <a:r>
              <a:rPr lang="it-IT" sz="2800">
                <a:latin typeface="Arial"/>
                <a:ea typeface="Arial"/>
                <a:cs typeface="Arial"/>
                <a:sym typeface="Arial"/>
              </a:rPr>
              <a:t>train the model(s) on any domain (in-domain setting);</a:t>
            </a:r>
            <a:endParaRPr sz="2800">
              <a:latin typeface="Arial"/>
              <a:ea typeface="Arial"/>
              <a:cs typeface="Arial"/>
              <a:sym typeface="Arial"/>
            </a:endParaRPr>
          </a:p>
          <a:p>
            <a:pPr indent="-342900" lvl="1" marL="914400" marR="0" rtl="0" algn="l">
              <a:lnSpc>
                <a:spcPct val="90000"/>
              </a:lnSpc>
              <a:spcBef>
                <a:spcPts val="0"/>
              </a:spcBef>
              <a:spcAft>
                <a:spcPts val="0"/>
              </a:spcAft>
              <a:buSzPts val="1800"/>
              <a:buChar char="•"/>
            </a:pPr>
            <a:r>
              <a:rPr lang="it-IT" sz="2800">
                <a:latin typeface="Arial"/>
                <a:ea typeface="Arial"/>
                <a:cs typeface="Arial"/>
                <a:sym typeface="Arial"/>
              </a:rPr>
              <a:t>train the model(s) on anything but the domain of the test set (cross-domain setting).</a:t>
            </a:r>
            <a:endParaRPr sz="2000">
              <a:latin typeface="Arial"/>
              <a:ea typeface="Arial"/>
              <a:cs typeface="Arial"/>
              <a:sym typeface="Arial"/>
            </a:endParaRPr>
          </a:p>
        </p:txBody>
      </p:sp>
      <p:sp>
        <p:nvSpPr>
          <p:cNvPr id="99" name="Google Shape;99;p2"/>
          <p:cNvSpPr txBox="1"/>
          <p:nvPr/>
        </p:nvSpPr>
        <p:spPr>
          <a:xfrm>
            <a:off x="0" y="6561250"/>
            <a:ext cx="3775200" cy="2967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IT">
                <a:solidFill>
                  <a:schemeClr val="dk1"/>
                </a:solidFill>
                <a:latin typeface="Calibri"/>
                <a:ea typeface="Calibri"/>
                <a:cs typeface="Calibri"/>
                <a:sym typeface="Calibri"/>
              </a:rPr>
              <a:t>Moggio, Parizzi @ DIBRIS - University of Genoa</a:t>
            </a:r>
            <a:endParaRPr>
              <a:latin typeface="Calibri"/>
              <a:ea typeface="Calibri"/>
              <a:cs typeface="Calibri"/>
              <a:sym typeface="Calibri"/>
            </a:endParaRPr>
          </a:p>
        </p:txBody>
      </p:sp>
      <p:sp>
        <p:nvSpPr>
          <p:cNvPr id="100" name="Google Shape;100;p2"/>
          <p:cNvSpPr txBox="1"/>
          <p:nvPr/>
        </p:nvSpPr>
        <p:spPr>
          <a:xfrm>
            <a:off x="3775200" y="6561250"/>
            <a:ext cx="4641600" cy="296700"/>
          </a:xfrm>
          <a:prstGeom prst="rect">
            <a:avLst/>
          </a:prstGeom>
          <a:solidFill>
            <a:srgbClr val="6FA8DC"/>
          </a:solid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5400"/>
              <a:buFont typeface="Calibri"/>
              <a:buNone/>
            </a:pPr>
            <a:r>
              <a:rPr lang="it-IT" sz="1200">
                <a:solidFill>
                  <a:schemeClr val="dk1"/>
                </a:solidFill>
              </a:rPr>
              <a:t>Utility for Automatic Prerequisite Learning from Italian Wikipedia</a:t>
            </a:r>
            <a:endParaRPr sz="1200">
              <a:latin typeface="Calibri"/>
              <a:ea typeface="Calibri"/>
              <a:cs typeface="Calibri"/>
              <a:sym typeface="Calibri"/>
            </a:endParaRPr>
          </a:p>
        </p:txBody>
      </p:sp>
      <p:sp>
        <p:nvSpPr>
          <p:cNvPr id="101" name="Google Shape;101;p2"/>
          <p:cNvSpPr txBox="1"/>
          <p:nvPr/>
        </p:nvSpPr>
        <p:spPr>
          <a:xfrm>
            <a:off x="8416800" y="6561250"/>
            <a:ext cx="3775200" cy="296700"/>
          </a:xfrm>
          <a:prstGeom prst="rect">
            <a:avLst/>
          </a:prstGeom>
          <a:solidFill>
            <a:srgbClr val="4A86E8"/>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it-IT">
                <a:latin typeface="Calibri"/>
                <a:ea typeface="Calibri"/>
                <a:cs typeface="Calibri"/>
                <a:sym typeface="Calibri"/>
              </a:rPr>
              <a:t>3</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lang="it-IT">
                <a:solidFill>
                  <a:srgbClr val="4A86E8"/>
                </a:solidFill>
                <a:latin typeface="Arial"/>
                <a:ea typeface="Arial"/>
                <a:cs typeface="Arial"/>
                <a:sym typeface="Arial"/>
              </a:rPr>
              <a:t>Classifier</a:t>
            </a:r>
            <a:endParaRPr>
              <a:latin typeface="Arial"/>
              <a:ea typeface="Arial"/>
              <a:cs typeface="Arial"/>
              <a:sym typeface="Arial"/>
            </a:endParaRPr>
          </a:p>
        </p:txBody>
      </p:sp>
      <p:sp>
        <p:nvSpPr>
          <p:cNvPr id="107" name="Google Shape;107;p4"/>
          <p:cNvSpPr txBox="1"/>
          <p:nvPr>
            <p:ph idx="1" type="body"/>
          </p:nvPr>
        </p:nvSpPr>
        <p:spPr>
          <a:xfrm>
            <a:off x="419100" y="1442500"/>
            <a:ext cx="11353800" cy="4351500"/>
          </a:xfrm>
          <a:prstGeom prst="rect">
            <a:avLst/>
          </a:prstGeom>
          <a:noFill/>
          <a:ln>
            <a:noFill/>
          </a:ln>
        </p:spPr>
        <p:txBody>
          <a:bodyPr anchorCtr="0" anchor="t" bIns="45700" lIns="91425" spcFirstLastPara="1" rIns="91425" wrap="square" tIns="45700">
            <a:normAutofit/>
          </a:bodyPr>
          <a:lstStyle/>
          <a:p>
            <a:pPr indent="-330200" lvl="0" marL="457200" marR="0" rtl="0" algn="l">
              <a:lnSpc>
                <a:spcPct val="90000"/>
              </a:lnSpc>
              <a:spcBef>
                <a:spcPts val="0"/>
              </a:spcBef>
              <a:spcAft>
                <a:spcPts val="0"/>
              </a:spcAft>
              <a:buSzPts val="1600"/>
              <a:buChar char="•"/>
            </a:pPr>
            <a:r>
              <a:rPr lang="it-IT" sz="2600">
                <a:latin typeface="Arial"/>
                <a:ea typeface="Arial"/>
                <a:cs typeface="Arial"/>
                <a:sym typeface="Arial"/>
              </a:rPr>
              <a:t>The classifier uses a two-dense-layers Neural Network.</a:t>
            </a:r>
            <a:endParaRPr sz="2600">
              <a:latin typeface="Arial"/>
              <a:ea typeface="Arial"/>
              <a:cs typeface="Arial"/>
              <a:sym typeface="Arial"/>
            </a:endParaRPr>
          </a:p>
          <a:p>
            <a:pPr indent="0" lvl="0" marL="457200" marR="0" rtl="0" algn="l">
              <a:lnSpc>
                <a:spcPct val="90000"/>
              </a:lnSpc>
              <a:spcBef>
                <a:spcPts val="0"/>
              </a:spcBef>
              <a:spcAft>
                <a:spcPts val="0"/>
              </a:spcAft>
              <a:buNone/>
            </a:pPr>
            <a:r>
              <a:t/>
            </a:r>
            <a:endParaRPr sz="2600">
              <a:latin typeface="Arial"/>
              <a:ea typeface="Arial"/>
              <a:cs typeface="Arial"/>
              <a:sym typeface="Arial"/>
            </a:endParaRPr>
          </a:p>
          <a:p>
            <a:pPr indent="-330200" lvl="0" marL="457200" marR="0" rtl="0" algn="l">
              <a:lnSpc>
                <a:spcPct val="90000"/>
              </a:lnSpc>
              <a:spcBef>
                <a:spcPts val="0"/>
              </a:spcBef>
              <a:spcAft>
                <a:spcPts val="0"/>
              </a:spcAft>
              <a:buSzPts val="1600"/>
              <a:buChar char="•"/>
            </a:pPr>
            <a:r>
              <a:rPr lang="it-IT" sz="2600">
                <a:latin typeface="Arial"/>
                <a:ea typeface="Arial"/>
                <a:cs typeface="Arial"/>
                <a:sym typeface="Arial"/>
              </a:rPr>
              <a:t>The output layer consists of one neuron with sigmoid activation function.</a:t>
            </a:r>
            <a:endParaRPr sz="2600">
              <a:latin typeface="Arial"/>
              <a:ea typeface="Arial"/>
              <a:cs typeface="Arial"/>
              <a:sym typeface="Arial"/>
            </a:endParaRPr>
          </a:p>
          <a:p>
            <a:pPr indent="0" lvl="0" marL="0" marR="0" rtl="0" algn="l">
              <a:lnSpc>
                <a:spcPct val="90000"/>
              </a:lnSpc>
              <a:spcBef>
                <a:spcPts val="0"/>
              </a:spcBef>
              <a:spcAft>
                <a:spcPts val="0"/>
              </a:spcAft>
              <a:buNone/>
            </a:pPr>
            <a:r>
              <a:t/>
            </a:r>
            <a:endParaRPr sz="2600">
              <a:latin typeface="Arial"/>
              <a:ea typeface="Arial"/>
              <a:cs typeface="Arial"/>
              <a:sym typeface="Arial"/>
            </a:endParaRPr>
          </a:p>
          <a:p>
            <a:pPr indent="-330200" lvl="0" marL="457200" marR="0" rtl="0" algn="l">
              <a:lnSpc>
                <a:spcPct val="90000"/>
              </a:lnSpc>
              <a:spcBef>
                <a:spcPts val="0"/>
              </a:spcBef>
              <a:spcAft>
                <a:spcPts val="0"/>
              </a:spcAft>
              <a:buSzPts val="1600"/>
              <a:buChar char="•"/>
            </a:pPr>
            <a:r>
              <a:rPr lang="it-IT" sz="2600">
                <a:latin typeface="Arial"/>
                <a:ea typeface="Arial"/>
                <a:cs typeface="Arial"/>
                <a:sym typeface="Arial"/>
              </a:rPr>
              <a:t>For the specific purposes of this work, we used in every scenario a model exploiting a</a:t>
            </a:r>
            <a:endParaRPr sz="2600">
              <a:latin typeface="Arial"/>
              <a:ea typeface="Arial"/>
              <a:cs typeface="Arial"/>
              <a:sym typeface="Arial"/>
            </a:endParaRPr>
          </a:p>
          <a:p>
            <a:pPr indent="-330200" lvl="1" marL="914400" marR="0" rtl="0" algn="l">
              <a:lnSpc>
                <a:spcPct val="90000"/>
              </a:lnSpc>
              <a:spcBef>
                <a:spcPts val="0"/>
              </a:spcBef>
              <a:spcAft>
                <a:spcPts val="0"/>
              </a:spcAft>
              <a:buSzPts val="1600"/>
              <a:buChar char="•"/>
            </a:pPr>
            <a:r>
              <a:rPr lang="it-IT" sz="2600">
                <a:latin typeface="Arial"/>
                <a:ea typeface="Arial"/>
                <a:cs typeface="Arial"/>
                <a:sym typeface="Arial"/>
              </a:rPr>
              <a:t>20 neurons hidden layer </a:t>
            </a:r>
            <a:endParaRPr sz="2600">
              <a:latin typeface="Arial"/>
              <a:ea typeface="Arial"/>
              <a:cs typeface="Arial"/>
              <a:sym typeface="Arial"/>
            </a:endParaRPr>
          </a:p>
          <a:p>
            <a:pPr indent="-330200" lvl="1" marL="914400" marR="0" rtl="0" algn="l">
              <a:lnSpc>
                <a:spcPct val="90000"/>
              </a:lnSpc>
              <a:spcBef>
                <a:spcPts val="0"/>
              </a:spcBef>
              <a:spcAft>
                <a:spcPts val="0"/>
              </a:spcAft>
              <a:buSzPts val="1600"/>
              <a:buChar char="•"/>
            </a:pPr>
            <a:r>
              <a:rPr lang="it-IT" sz="2600">
                <a:latin typeface="Arial"/>
                <a:ea typeface="Arial"/>
                <a:cs typeface="Arial"/>
                <a:sym typeface="Arial"/>
              </a:rPr>
              <a:t>trained on 15 epochs. </a:t>
            </a:r>
            <a:endParaRPr sz="2600">
              <a:latin typeface="Arial"/>
              <a:ea typeface="Arial"/>
              <a:cs typeface="Arial"/>
              <a:sym typeface="Arial"/>
            </a:endParaRPr>
          </a:p>
          <a:p>
            <a:pPr indent="0" lvl="0" marL="914400" marR="0" rtl="0" algn="l">
              <a:lnSpc>
                <a:spcPct val="90000"/>
              </a:lnSpc>
              <a:spcBef>
                <a:spcPts val="0"/>
              </a:spcBef>
              <a:spcAft>
                <a:spcPts val="0"/>
              </a:spcAft>
              <a:buNone/>
            </a:pPr>
            <a:r>
              <a:t/>
            </a:r>
            <a:endParaRPr sz="2600">
              <a:latin typeface="Arial"/>
              <a:ea typeface="Arial"/>
              <a:cs typeface="Arial"/>
              <a:sym typeface="Arial"/>
            </a:endParaRPr>
          </a:p>
          <a:p>
            <a:pPr indent="-330200" lvl="0" marL="457200" marR="0" rtl="0" algn="l">
              <a:lnSpc>
                <a:spcPct val="90000"/>
              </a:lnSpc>
              <a:spcBef>
                <a:spcPts val="0"/>
              </a:spcBef>
              <a:spcAft>
                <a:spcPts val="0"/>
              </a:spcAft>
              <a:buSzPts val="1600"/>
              <a:buChar char="•"/>
            </a:pPr>
            <a:r>
              <a:rPr lang="it-IT" sz="2600">
                <a:latin typeface="Arial"/>
                <a:ea typeface="Arial"/>
                <a:cs typeface="Arial"/>
                <a:sym typeface="Arial"/>
              </a:rPr>
              <a:t>A 4-fold cross validation was used for the in-domain scenario.</a:t>
            </a:r>
            <a:endParaRPr sz="1800">
              <a:latin typeface="Arial"/>
              <a:ea typeface="Arial"/>
              <a:cs typeface="Arial"/>
              <a:sym typeface="Arial"/>
            </a:endParaRPr>
          </a:p>
        </p:txBody>
      </p:sp>
      <p:sp>
        <p:nvSpPr>
          <p:cNvPr id="108" name="Google Shape;108;p4"/>
          <p:cNvSpPr txBox="1"/>
          <p:nvPr/>
        </p:nvSpPr>
        <p:spPr>
          <a:xfrm>
            <a:off x="0" y="6561250"/>
            <a:ext cx="3775200" cy="2967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IT">
                <a:solidFill>
                  <a:schemeClr val="dk1"/>
                </a:solidFill>
                <a:latin typeface="Calibri"/>
                <a:ea typeface="Calibri"/>
                <a:cs typeface="Calibri"/>
                <a:sym typeface="Calibri"/>
              </a:rPr>
              <a:t>Moggio, Parizzi @ DIBRIS - University of Genoa</a:t>
            </a:r>
            <a:endParaRPr>
              <a:latin typeface="Calibri"/>
              <a:ea typeface="Calibri"/>
              <a:cs typeface="Calibri"/>
              <a:sym typeface="Calibri"/>
            </a:endParaRPr>
          </a:p>
        </p:txBody>
      </p:sp>
      <p:sp>
        <p:nvSpPr>
          <p:cNvPr id="109" name="Google Shape;109;p4"/>
          <p:cNvSpPr txBox="1"/>
          <p:nvPr/>
        </p:nvSpPr>
        <p:spPr>
          <a:xfrm>
            <a:off x="3775200" y="6561250"/>
            <a:ext cx="4641600" cy="296700"/>
          </a:xfrm>
          <a:prstGeom prst="rect">
            <a:avLst/>
          </a:prstGeom>
          <a:solidFill>
            <a:srgbClr val="6FA8DC"/>
          </a:solid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it-IT" sz="1200">
                <a:solidFill>
                  <a:schemeClr val="dk1"/>
                </a:solidFill>
              </a:rPr>
              <a:t>Utility for Automatic Prerequisite Learning from Italian Wikipedia</a:t>
            </a:r>
            <a:endParaRPr sz="1200">
              <a:latin typeface="Calibri"/>
              <a:ea typeface="Calibri"/>
              <a:cs typeface="Calibri"/>
              <a:sym typeface="Calibri"/>
            </a:endParaRPr>
          </a:p>
        </p:txBody>
      </p:sp>
      <p:sp>
        <p:nvSpPr>
          <p:cNvPr id="110" name="Google Shape;110;p4"/>
          <p:cNvSpPr txBox="1"/>
          <p:nvPr/>
        </p:nvSpPr>
        <p:spPr>
          <a:xfrm>
            <a:off x="8416800" y="6561250"/>
            <a:ext cx="3775200" cy="296700"/>
          </a:xfrm>
          <a:prstGeom prst="rect">
            <a:avLst/>
          </a:prstGeom>
          <a:solidFill>
            <a:srgbClr val="4A86E8"/>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it-IT">
                <a:latin typeface="Calibri"/>
                <a:ea typeface="Calibri"/>
                <a:cs typeface="Calibri"/>
                <a:sym typeface="Calibri"/>
              </a:rPr>
              <a:t>4</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it-IT">
                <a:solidFill>
                  <a:srgbClr val="4A86E8"/>
                </a:solidFill>
                <a:latin typeface="Arial"/>
                <a:ea typeface="Arial"/>
                <a:cs typeface="Arial"/>
                <a:sym typeface="Arial"/>
              </a:rPr>
              <a:t>Features</a:t>
            </a:r>
            <a:endParaRPr>
              <a:latin typeface="Arial"/>
              <a:ea typeface="Arial"/>
              <a:cs typeface="Arial"/>
              <a:sym typeface="Arial"/>
            </a:endParaRPr>
          </a:p>
        </p:txBody>
      </p:sp>
      <p:sp>
        <p:nvSpPr>
          <p:cNvPr id="116" name="Google Shape;116;p5"/>
          <p:cNvSpPr txBox="1"/>
          <p:nvPr>
            <p:ph idx="1" type="body"/>
          </p:nvPr>
        </p:nvSpPr>
        <p:spPr>
          <a:xfrm>
            <a:off x="311725" y="1825625"/>
            <a:ext cx="5474100" cy="435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it-IT">
                <a:latin typeface="Arial"/>
                <a:ea typeface="Arial"/>
                <a:cs typeface="Arial"/>
                <a:sym typeface="Arial"/>
              </a:rPr>
              <a:t>Features used for the raw model:</a:t>
            </a:r>
            <a:endParaRPr>
              <a:latin typeface="Arial"/>
              <a:ea typeface="Arial"/>
              <a:cs typeface="Arial"/>
              <a:sym typeface="Arial"/>
            </a:endParaRPr>
          </a:p>
          <a:p>
            <a:pPr indent="0" lvl="0" marL="0" rtl="0" algn="l">
              <a:lnSpc>
                <a:spcPct val="90000"/>
              </a:lnSpc>
              <a:spcBef>
                <a:spcPts val="0"/>
              </a:spcBef>
              <a:spcAft>
                <a:spcPts val="0"/>
              </a:spcAft>
              <a:buClr>
                <a:schemeClr val="dk1"/>
              </a:buClr>
              <a:buSzPts val="2800"/>
              <a:buNone/>
            </a:pPr>
            <a:r>
              <a:t/>
            </a:r>
            <a:endParaRPr>
              <a:latin typeface="Arial"/>
              <a:ea typeface="Arial"/>
              <a:cs typeface="Arial"/>
              <a:sym typeface="Arial"/>
            </a:endParaRPr>
          </a:p>
          <a:p>
            <a:pPr indent="-228600" lvl="0" marL="685800" rtl="0" algn="l">
              <a:lnSpc>
                <a:spcPct val="90000"/>
              </a:lnSpc>
              <a:spcBef>
                <a:spcPts val="1000"/>
              </a:spcBef>
              <a:spcAft>
                <a:spcPts val="0"/>
              </a:spcAft>
              <a:buClr>
                <a:schemeClr val="dk1"/>
              </a:buClr>
              <a:buSzPts val="2800"/>
              <a:buChar char="•"/>
            </a:pPr>
            <a:r>
              <a:rPr lang="it-IT">
                <a:latin typeface="Arial"/>
                <a:ea typeface="Arial"/>
                <a:cs typeface="Arial"/>
                <a:sym typeface="Arial"/>
              </a:rPr>
              <a:t>titleInText</a:t>
            </a:r>
            <a:endParaRPr>
              <a:latin typeface="Arial"/>
              <a:ea typeface="Arial"/>
              <a:cs typeface="Arial"/>
              <a:sym typeface="Arial"/>
            </a:endParaRPr>
          </a:p>
          <a:p>
            <a:pPr indent="-228600" lvl="0" marL="685800" rtl="0" algn="l">
              <a:lnSpc>
                <a:spcPct val="90000"/>
              </a:lnSpc>
              <a:spcBef>
                <a:spcPts val="1000"/>
              </a:spcBef>
              <a:spcAft>
                <a:spcPts val="0"/>
              </a:spcAft>
              <a:buClr>
                <a:schemeClr val="dk1"/>
              </a:buClr>
              <a:buSzPts val="2800"/>
              <a:buChar char="•"/>
            </a:pPr>
            <a:r>
              <a:rPr lang="it-IT">
                <a:latin typeface="Arial"/>
                <a:ea typeface="Arial"/>
                <a:cs typeface="Arial"/>
                <a:sym typeface="Arial"/>
              </a:rPr>
              <a:t>Jaccard Similarity</a:t>
            </a:r>
            <a:endParaRPr>
              <a:latin typeface="Arial"/>
              <a:ea typeface="Arial"/>
              <a:cs typeface="Arial"/>
              <a:sym typeface="Arial"/>
            </a:endParaRPr>
          </a:p>
          <a:p>
            <a:pPr indent="-228600" lvl="0" marL="685800" rtl="0" algn="l">
              <a:lnSpc>
                <a:spcPct val="90000"/>
              </a:lnSpc>
              <a:spcBef>
                <a:spcPts val="1000"/>
              </a:spcBef>
              <a:spcAft>
                <a:spcPts val="0"/>
              </a:spcAft>
              <a:buClr>
                <a:schemeClr val="dk1"/>
              </a:buClr>
              <a:buSzPts val="2800"/>
              <a:buChar char="•"/>
            </a:pPr>
            <a:r>
              <a:rPr lang="it-IT">
                <a:latin typeface="Arial"/>
                <a:ea typeface="Arial"/>
                <a:cs typeface="Arial"/>
                <a:sym typeface="Arial"/>
              </a:rPr>
              <a:t>LDA</a:t>
            </a:r>
            <a:endParaRPr>
              <a:latin typeface="Arial"/>
              <a:ea typeface="Arial"/>
              <a:cs typeface="Arial"/>
              <a:sym typeface="Arial"/>
            </a:endParaRPr>
          </a:p>
          <a:p>
            <a:pPr indent="-228600" lvl="0" marL="685800" rtl="0" algn="l">
              <a:lnSpc>
                <a:spcPct val="90000"/>
              </a:lnSpc>
              <a:spcBef>
                <a:spcPts val="1000"/>
              </a:spcBef>
              <a:spcAft>
                <a:spcPts val="0"/>
              </a:spcAft>
              <a:buClr>
                <a:schemeClr val="dk1"/>
              </a:buClr>
              <a:buSzPts val="2800"/>
              <a:buChar char="•"/>
            </a:pPr>
            <a:r>
              <a:rPr lang="it-IT">
                <a:latin typeface="Arial"/>
                <a:ea typeface="Arial"/>
                <a:cs typeface="Arial"/>
                <a:sym typeface="Arial"/>
              </a:rPr>
              <a:t>LDA Cross Entropy</a:t>
            </a:r>
            <a:endParaRPr>
              <a:latin typeface="Arial"/>
              <a:ea typeface="Arial"/>
              <a:cs typeface="Arial"/>
              <a:sym typeface="Arial"/>
            </a:endParaRPr>
          </a:p>
        </p:txBody>
      </p:sp>
      <p:sp>
        <p:nvSpPr>
          <p:cNvPr id="117" name="Google Shape;117;p5"/>
          <p:cNvSpPr txBox="1"/>
          <p:nvPr>
            <p:ph idx="2" type="body"/>
          </p:nvPr>
        </p:nvSpPr>
        <p:spPr>
          <a:xfrm>
            <a:off x="6019800" y="1825625"/>
            <a:ext cx="5474100" cy="435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it-IT">
                <a:latin typeface="Arial"/>
                <a:ea typeface="Arial"/>
                <a:cs typeface="Arial"/>
                <a:sym typeface="Arial"/>
              </a:rPr>
              <a:t>Features, added to the raw ones, used for the raw and structural model:</a:t>
            </a:r>
            <a:endParaRPr>
              <a:latin typeface="Arial"/>
              <a:ea typeface="Arial"/>
              <a:cs typeface="Arial"/>
              <a:sym typeface="Arial"/>
            </a:endParaRPr>
          </a:p>
          <a:p>
            <a:pPr indent="0" lvl="0" marL="0" rtl="0" algn="l">
              <a:lnSpc>
                <a:spcPct val="90000"/>
              </a:lnSpc>
              <a:spcBef>
                <a:spcPts val="0"/>
              </a:spcBef>
              <a:spcAft>
                <a:spcPts val="0"/>
              </a:spcAft>
              <a:buClr>
                <a:schemeClr val="dk1"/>
              </a:buClr>
              <a:buSzPts val="2800"/>
              <a:buNone/>
            </a:pPr>
            <a:r>
              <a:t/>
            </a:r>
            <a:endParaRPr>
              <a:latin typeface="Arial"/>
              <a:ea typeface="Arial"/>
              <a:cs typeface="Arial"/>
              <a:sym typeface="Arial"/>
            </a:endParaRPr>
          </a:p>
          <a:p>
            <a:pPr indent="-228600" lvl="0" marL="685800" rtl="0" algn="l">
              <a:lnSpc>
                <a:spcPct val="90000"/>
              </a:lnSpc>
              <a:spcBef>
                <a:spcPts val="1000"/>
              </a:spcBef>
              <a:spcAft>
                <a:spcPts val="0"/>
              </a:spcAft>
              <a:buClr>
                <a:schemeClr val="dk1"/>
              </a:buClr>
              <a:buSzPts val="2800"/>
              <a:buChar char="•"/>
            </a:pPr>
            <a:r>
              <a:rPr lang="it-IT">
                <a:latin typeface="Arial"/>
                <a:ea typeface="Arial"/>
                <a:cs typeface="Arial"/>
                <a:sym typeface="Arial"/>
              </a:rPr>
              <a:t>extractCategories</a:t>
            </a:r>
            <a:endParaRPr>
              <a:latin typeface="Arial"/>
              <a:ea typeface="Arial"/>
              <a:cs typeface="Arial"/>
              <a:sym typeface="Arial"/>
            </a:endParaRPr>
          </a:p>
          <a:p>
            <a:pPr indent="-228600" lvl="0" marL="685800" rtl="0" algn="l">
              <a:lnSpc>
                <a:spcPct val="90000"/>
              </a:lnSpc>
              <a:spcBef>
                <a:spcPts val="1000"/>
              </a:spcBef>
              <a:spcAft>
                <a:spcPts val="0"/>
              </a:spcAft>
              <a:buClr>
                <a:schemeClr val="dk1"/>
              </a:buClr>
              <a:buSzPts val="2800"/>
              <a:buChar char="•"/>
            </a:pPr>
            <a:r>
              <a:rPr lang="it-IT">
                <a:latin typeface="Arial"/>
                <a:ea typeface="Arial"/>
                <a:cs typeface="Arial"/>
                <a:sym typeface="Arial"/>
              </a:rPr>
              <a:t>extractLinkConnections</a:t>
            </a:r>
            <a:endParaRPr>
              <a:latin typeface="Arial"/>
              <a:ea typeface="Arial"/>
              <a:cs typeface="Arial"/>
              <a:sym typeface="Arial"/>
            </a:endParaRPr>
          </a:p>
          <a:p>
            <a:pPr indent="-228600" lvl="0" marL="685800" rtl="0" algn="l">
              <a:lnSpc>
                <a:spcPct val="90000"/>
              </a:lnSpc>
              <a:spcBef>
                <a:spcPts val="1000"/>
              </a:spcBef>
              <a:spcAft>
                <a:spcPts val="0"/>
              </a:spcAft>
              <a:buClr>
                <a:schemeClr val="dk1"/>
              </a:buClr>
              <a:buSzPts val="2800"/>
              <a:buChar char="•"/>
            </a:pPr>
            <a:r>
              <a:rPr lang="it-IT">
                <a:latin typeface="Arial"/>
                <a:ea typeface="Arial"/>
                <a:cs typeface="Arial"/>
                <a:sym typeface="Arial"/>
              </a:rPr>
              <a:t>totalIncoming/OutgoingLinks</a:t>
            </a:r>
            <a:endParaRPr>
              <a:latin typeface="Arial"/>
              <a:ea typeface="Arial"/>
              <a:cs typeface="Arial"/>
              <a:sym typeface="Arial"/>
            </a:endParaRPr>
          </a:p>
          <a:p>
            <a:pPr indent="-228600" lvl="0" marL="685800" rtl="0" algn="l">
              <a:lnSpc>
                <a:spcPct val="90000"/>
              </a:lnSpc>
              <a:spcBef>
                <a:spcPts val="1000"/>
              </a:spcBef>
              <a:spcAft>
                <a:spcPts val="0"/>
              </a:spcAft>
              <a:buClr>
                <a:schemeClr val="dk1"/>
              </a:buClr>
              <a:buSzPts val="2800"/>
              <a:buChar char="•"/>
            </a:pPr>
            <a:r>
              <a:rPr lang="it-IT">
                <a:latin typeface="Arial"/>
                <a:ea typeface="Arial"/>
                <a:cs typeface="Arial"/>
                <a:sym typeface="Arial"/>
              </a:rPr>
              <a:t>Reference Distance</a:t>
            </a:r>
            <a:endParaRPr>
              <a:latin typeface="Arial"/>
              <a:ea typeface="Arial"/>
              <a:cs typeface="Arial"/>
              <a:sym typeface="Arial"/>
            </a:endParaRPr>
          </a:p>
        </p:txBody>
      </p:sp>
      <p:sp>
        <p:nvSpPr>
          <p:cNvPr id="118" name="Google Shape;118;p5"/>
          <p:cNvSpPr txBox="1"/>
          <p:nvPr/>
        </p:nvSpPr>
        <p:spPr>
          <a:xfrm>
            <a:off x="0" y="6561250"/>
            <a:ext cx="3775200" cy="2967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IT">
                <a:solidFill>
                  <a:schemeClr val="dk1"/>
                </a:solidFill>
                <a:latin typeface="Calibri"/>
                <a:ea typeface="Calibri"/>
                <a:cs typeface="Calibri"/>
                <a:sym typeface="Calibri"/>
              </a:rPr>
              <a:t>Moggio, Parizzi @ DIBRIS - University of Genoa</a:t>
            </a:r>
            <a:endParaRPr>
              <a:latin typeface="Calibri"/>
              <a:ea typeface="Calibri"/>
              <a:cs typeface="Calibri"/>
              <a:sym typeface="Calibri"/>
            </a:endParaRPr>
          </a:p>
        </p:txBody>
      </p:sp>
      <p:sp>
        <p:nvSpPr>
          <p:cNvPr id="119" name="Google Shape;119;p5"/>
          <p:cNvSpPr txBox="1"/>
          <p:nvPr/>
        </p:nvSpPr>
        <p:spPr>
          <a:xfrm>
            <a:off x="3775200" y="6561250"/>
            <a:ext cx="4641600" cy="296700"/>
          </a:xfrm>
          <a:prstGeom prst="rect">
            <a:avLst/>
          </a:prstGeom>
          <a:solidFill>
            <a:srgbClr val="6FA8DC"/>
          </a:solid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it-IT" sz="1200">
                <a:solidFill>
                  <a:schemeClr val="dk1"/>
                </a:solidFill>
              </a:rPr>
              <a:t>Utility for Automatic Prerequisite Learning from Italian Wikipedia</a:t>
            </a:r>
            <a:endParaRPr sz="1200">
              <a:latin typeface="Calibri"/>
              <a:ea typeface="Calibri"/>
              <a:cs typeface="Calibri"/>
              <a:sym typeface="Calibri"/>
            </a:endParaRPr>
          </a:p>
        </p:txBody>
      </p:sp>
      <p:sp>
        <p:nvSpPr>
          <p:cNvPr id="120" name="Google Shape;120;p5"/>
          <p:cNvSpPr txBox="1"/>
          <p:nvPr/>
        </p:nvSpPr>
        <p:spPr>
          <a:xfrm>
            <a:off x="8416800" y="6561250"/>
            <a:ext cx="3775200" cy="296700"/>
          </a:xfrm>
          <a:prstGeom prst="rect">
            <a:avLst/>
          </a:prstGeom>
          <a:solidFill>
            <a:srgbClr val="4A86E8"/>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it-IT">
                <a:latin typeface="Calibri"/>
                <a:ea typeface="Calibri"/>
                <a:cs typeface="Calibri"/>
                <a:sym typeface="Calibri"/>
              </a:rPr>
              <a:t>5</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838200" y="14081"/>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it-IT">
                <a:solidFill>
                  <a:srgbClr val="4A86E8"/>
                </a:solidFill>
                <a:latin typeface="Arial"/>
                <a:ea typeface="Arial"/>
                <a:cs typeface="Arial"/>
                <a:sym typeface="Arial"/>
              </a:rPr>
              <a:t>Interface</a:t>
            </a:r>
            <a:r>
              <a:rPr lang="it-IT">
                <a:latin typeface="Arial"/>
                <a:ea typeface="Arial"/>
                <a:cs typeface="Arial"/>
                <a:sym typeface="Arial"/>
              </a:rPr>
              <a:t>: setup  module</a:t>
            </a:r>
            <a:endParaRPr>
              <a:solidFill>
                <a:srgbClr val="4A86E8"/>
              </a:solidFill>
              <a:latin typeface="Arial"/>
              <a:ea typeface="Arial"/>
              <a:cs typeface="Arial"/>
              <a:sym typeface="Arial"/>
            </a:endParaRPr>
          </a:p>
        </p:txBody>
      </p:sp>
      <p:pic>
        <p:nvPicPr>
          <p:cNvPr id="126" name="Google Shape;126;p6"/>
          <p:cNvPicPr preferRelativeResize="0"/>
          <p:nvPr/>
        </p:nvPicPr>
        <p:blipFill rotWithShape="1">
          <a:blip r:embed="rId3">
            <a:alphaModFix/>
          </a:blip>
          <a:srcRect b="0" l="0" r="0" t="0"/>
          <a:stretch/>
        </p:blipFill>
        <p:spPr>
          <a:xfrm>
            <a:off x="13738415" y="1659426"/>
            <a:ext cx="11092068" cy="5903843"/>
          </a:xfrm>
          <a:prstGeom prst="rect">
            <a:avLst/>
          </a:prstGeom>
          <a:noFill/>
          <a:ln>
            <a:noFill/>
          </a:ln>
        </p:spPr>
      </p:pic>
      <p:pic>
        <p:nvPicPr>
          <p:cNvPr id="127" name="Google Shape;127;p6"/>
          <p:cNvPicPr preferRelativeResize="0"/>
          <p:nvPr/>
        </p:nvPicPr>
        <p:blipFill>
          <a:blip r:embed="rId4">
            <a:alphaModFix/>
          </a:blip>
          <a:stretch>
            <a:fillRect/>
          </a:stretch>
        </p:blipFill>
        <p:spPr>
          <a:xfrm>
            <a:off x="1037963" y="1108844"/>
            <a:ext cx="10116077" cy="5213556"/>
          </a:xfrm>
          <a:prstGeom prst="rect">
            <a:avLst/>
          </a:prstGeom>
          <a:noFill/>
          <a:ln>
            <a:noFill/>
          </a:ln>
        </p:spPr>
      </p:pic>
      <p:sp>
        <p:nvSpPr>
          <p:cNvPr id="128" name="Google Shape;128;p6"/>
          <p:cNvSpPr txBox="1"/>
          <p:nvPr/>
        </p:nvSpPr>
        <p:spPr>
          <a:xfrm>
            <a:off x="0" y="6561250"/>
            <a:ext cx="3775200" cy="2967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IT">
                <a:solidFill>
                  <a:schemeClr val="dk1"/>
                </a:solidFill>
                <a:latin typeface="Calibri"/>
                <a:ea typeface="Calibri"/>
                <a:cs typeface="Calibri"/>
                <a:sym typeface="Calibri"/>
              </a:rPr>
              <a:t>Moggio, Parizzi @ DIBRIS - University of Genoa</a:t>
            </a:r>
            <a:endParaRPr>
              <a:latin typeface="Calibri"/>
              <a:ea typeface="Calibri"/>
              <a:cs typeface="Calibri"/>
              <a:sym typeface="Calibri"/>
            </a:endParaRPr>
          </a:p>
        </p:txBody>
      </p:sp>
      <p:sp>
        <p:nvSpPr>
          <p:cNvPr id="129" name="Google Shape;129;p6"/>
          <p:cNvSpPr txBox="1"/>
          <p:nvPr/>
        </p:nvSpPr>
        <p:spPr>
          <a:xfrm>
            <a:off x="3775200" y="6561250"/>
            <a:ext cx="4641600" cy="296700"/>
          </a:xfrm>
          <a:prstGeom prst="rect">
            <a:avLst/>
          </a:prstGeom>
          <a:solidFill>
            <a:srgbClr val="6FA8DC"/>
          </a:solid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it-IT" sz="1200">
                <a:solidFill>
                  <a:schemeClr val="dk1"/>
                </a:solidFill>
              </a:rPr>
              <a:t>Utility for Automatic Prerequisite Learning from Italian Wikipedia</a:t>
            </a:r>
            <a:endParaRPr sz="1200">
              <a:latin typeface="Calibri"/>
              <a:ea typeface="Calibri"/>
              <a:cs typeface="Calibri"/>
              <a:sym typeface="Calibri"/>
            </a:endParaRPr>
          </a:p>
        </p:txBody>
      </p:sp>
      <p:sp>
        <p:nvSpPr>
          <p:cNvPr id="130" name="Google Shape;130;p6"/>
          <p:cNvSpPr txBox="1"/>
          <p:nvPr/>
        </p:nvSpPr>
        <p:spPr>
          <a:xfrm>
            <a:off x="8416800" y="6561250"/>
            <a:ext cx="3775200" cy="296700"/>
          </a:xfrm>
          <a:prstGeom prst="rect">
            <a:avLst/>
          </a:prstGeom>
          <a:solidFill>
            <a:srgbClr val="4A86E8"/>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it-IT">
                <a:latin typeface="Calibri"/>
                <a:ea typeface="Calibri"/>
                <a:cs typeface="Calibri"/>
                <a:sym typeface="Calibri"/>
              </a:rPr>
              <a:t>6</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lang="it-IT">
                <a:solidFill>
                  <a:srgbClr val="4A86E8"/>
                </a:solidFill>
                <a:latin typeface="Arial"/>
                <a:ea typeface="Arial"/>
                <a:cs typeface="Arial"/>
                <a:sym typeface="Arial"/>
              </a:rPr>
              <a:t>Interface</a:t>
            </a:r>
            <a:r>
              <a:rPr lang="it-IT">
                <a:latin typeface="Arial"/>
                <a:ea typeface="Arial"/>
                <a:cs typeface="Arial"/>
                <a:sym typeface="Arial"/>
              </a:rPr>
              <a:t>: results module</a:t>
            </a:r>
            <a:endParaRPr>
              <a:latin typeface="Arial"/>
              <a:ea typeface="Arial"/>
              <a:cs typeface="Arial"/>
              <a:sym typeface="Arial"/>
            </a:endParaRPr>
          </a:p>
        </p:txBody>
      </p:sp>
      <p:pic>
        <p:nvPicPr>
          <p:cNvPr id="136" name="Google Shape;136;p7"/>
          <p:cNvPicPr preferRelativeResize="0"/>
          <p:nvPr/>
        </p:nvPicPr>
        <p:blipFill rotWithShape="1">
          <a:blip r:embed="rId3">
            <a:alphaModFix/>
          </a:blip>
          <a:srcRect b="0" l="0" r="0" t="0"/>
          <a:stretch/>
        </p:blipFill>
        <p:spPr>
          <a:xfrm>
            <a:off x="12860895" y="2614371"/>
            <a:ext cx="11216557" cy="5970103"/>
          </a:xfrm>
          <a:prstGeom prst="rect">
            <a:avLst/>
          </a:prstGeom>
          <a:noFill/>
          <a:ln>
            <a:noFill/>
          </a:ln>
        </p:spPr>
      </p:pic>
      <p:pic>
        <p:nvPicPr>
          <p:cNvPr id="137" name="Google Shape;137;p7"/>
          <p:cNvPicPr preferRelativeResize="0"/>
          <p:nvPr/>
        </p:nvPicPr>
        <p:blipFill>
          <a:blip r:embed="rId4">
            <a:alphaModFix/>
          </a:blip>
          <a:stretch>
            <a:fillRect/>
          </a:stretch>
        </p:blipFill>
        <p:spPr>
          <a:xfrm>
            <a:off x="1965013" y="1325563"/>
            <a:ext cx="8261976" cy="5227637"/>
          </a:xfrm>
          <a:prstGeom prst="rect">
            <a:avLst/>
          </a:prstGeom>
          <a:noFill/>
          <a:ln>
            <a:noFill/>
          </a:ln>
        </p:spPr>
      </p:pic>
      <p:sp>
        <p:nvSpPr>
          <p:cNvPr id="138" name="Google Shape;138;p7"/>
          <p:cNvSpPr txBox="1"/>
          <p:nvPr/>
        </p:nvSpPr>
        <p:spPr>
          <a:xfrm>
            <a:off x="0" y="6561250"/>
            <a:ext cx="3775200" cy="2967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IT">
                <a:solidFill>
                  <a:schemeClr val="dk1"/>
                </a:solidFill>
                <a:latin typeface="Calibri"/>
                <a:ea typeface="Calibri"/>
                <a:cs typeface="Calibri"/>
                <a:sym typeface="Calibri"/>
              </a:rPr>
              <a:t>Moggio, Parizzi @ DIBRIS - University of Genoa</a:t>
            </a:r>
            <a:endParaRPr>
              <a:latin typeface="Calibri"/>
              <a:ea typeface="Calibri"/>
              <a:cs typeface="Calibri"/>
              <a:sym typeface="Calibri"/>
            </a:endParaRPr>
          </a:p>
        </p:txBody>
      </p:sp>
      <p:sp>
        <p:nvSpPr>
          <p:cNvPr id="139" name="Google Shape;139;p7"/>
          <p:cNvSpPr txBox="1"/>
          <p:nvPr/>
        </p:nvSpPr>
        <p:spPr>
          <a:xfrm>
            <a:off x="3775200" y="6561250"/>
            <a:ext cx="4641600" cy="296700"/>
          </a:xfrm>
          <a:prstGeom prst="rect">
            <a:avLst/>
          </a:prstGeom>
          <a:solidFill>
            <a:srgbClr val="6FA8DC"/>
          </a:solid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it-IT" sz="1200">
                <a:solidFill>
                  <a:schemeClr val="dk1"/>
                </a:solidFill>
              </a:rPr>
              <a:t>Utility for Automatic Prerequisite Learning from Italian Wikipedia</a:t>
            </a:r>
            <a:endParaRPr sz="1200">
              <a:latin typeface="Calibri"/>
              <a:ea typeface="Calibri"/>
              <a:cs typeface="Calibri"/>
              <a:sym typeface="Calibri"/>
            </a:endParaRPr>
          </a:p>
        </p:txBody>
      </p:sp>
      <p:sp>
        <p:nvSpPr>
          <p:cNvPr id="140" name="Google Shape;140;p7"/>
          <p:cNvSpPr txBox="1"/>
          <p:nvPr/>
        </p:nvSpPr>
        <p:spPr>
          <a:xfrm>
            <a:off x="8416800" y="6561300"/>
            <a:ext cx="3775200" cy="296700"/>
          </a:xfrm>
          <a:prstGeom prst="rect">
            <a:avLst/>
          </a:prstGeom>
          <a:solidFill>
            <a:srgbClr val="4A86E8"/>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it-IT">
                <a:latin typeface="Calibri"/>
                <a:ea typeface="Calibri"/>
                <a:cs typeface="Calibri"/>
                <a:sym typeface="Calibri"/>
              </a:rPr>
              <a:t>7</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it-IT">
                <a:solidFill>
                  <a:srgbClr val="4A86E8"/>
                </a:solidFill>
                <a:latin typeface="Arial"/>
                <a:ea typeface="Arial"/>
                <a:cs typeface="Arial"/>
                <a:sym typeface="Arial"/>
              </a:rPr>
              <a:t>Interface</a:t>
            </a:r>
            <a:r>
              <a:rPr lang="it-IT">
                <a:latin typeface="Arial"/>
                <a:ea typeface="Arial"/>
                <a:cs typeface="Arial"/>
                <a:sym typeface="Arial"/>
              </a:rPr>
              <a:t>: statistics module</a:t>
            </a:r>
            <a:endParaRPr>
              <a:latin typeface="Arial"/>
              <a:ea typeface="Arial"/>
              <a:cs typeface="Arial"/>
              <a:sym typeface="Arial"/>
            </a:endParaRPr>
          </a:p>
        </p:txBody>
      </p:sp>
      <p:pic>
        <p:nvPicPr>
          <p:cNvPr id="146" name="Google Shape;146;p8"/>
          <p:cNvPicPr preferRelativeResize="0"/>
          <p:nvPr/>
        </p:nvPicPr>
        <p:blipFill rotWithShape="1">
          <a:blip r:embed="rId3">
            <a:alphaModFix/>
          </a:blip>
          <a:srcRect b="0" l="0" r="0" t="0"/>
          <a:stretch/>
        </p:blipFill>
        <p:spPr>
          <a:xfrm>
            <a:off x="13175889" y="960961"/>
            <a:ext cx="11168071" cy="5956853"/>
          </a:xfrm>
          <a:prstGeom prst="rect">
            <a:avLst/>
          </a:prstGeom>
          <a:noFill/>
          <a:ln>
            <a:noFill/>
          </a:ln>
        </p:spPr>
      </p:pic>
      <p:pic>
        <p:nvPicPr>
          <p:cNvPr id="147" name="Google Shape;147;p8"/>
          <p:cNvPicPr preferRelativeResize="0"/>
          <p:nvPr/>
        </p:nvPicPr>
        <p:blipFill>
          <a:blip r:embed="rId4">
            <a:alphaModFix/>
          </a:blip>
          <a:stretch>
            <a:fillRect/>
          </a:stretch>
        </p:blipFill>
        <p:spPr>
          <a:xfrm>
            <a:off x="1024300" y="1177188"/>
            <a:ext cx="10143397" cy="5227636"/>
          </a:xfrm>
          <a:prstGeom prst="rect">
            <a:avLst/>
          </a:prstGeom>
          <a:noFill/>
          <a:ln>
            <a:noFill/>
          </a:ln>
        </p:spPr>
      </p:pic>
      <p:sp>
        <p:nvSpPr>
          <p:cNvPr id="148" name="Google Shape;148;p8"/>
          <p:cNvSpPr txBox="1"/>
          <p:nvPr/>
        </p:nvSpPr>
        <p:spPr>
          <a:xfrm>
            <a:off x="0" y="6561250"/>
            <a:ext cx="3775200" cy="2967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IT">
                <a:solidFill>
                  <a:schemeClr val="dk1"/>
                </a:solidFill>
                <a:latin typeface="Calibri"/>
                <a:ea typeface="Calibri"/>
                <a:cs typeface="Calibri"/>
                <a:sym typeface="Calibri"/>
              </a:rPr>
              <a:t>Moggio, Parizzi @ DIBRIS - University of Genoa</a:t>
            </a:r>
            <a:endParaRPr>
              <a:latin typeface="Calibri"/>
              <a:ea typeface="Calibri"/>
              <a:cs typeface="Calibri"/>
              <a:sym typeface="Calibri"/>
            </a:endParaRPr>
          </a:p>
        </p:txBody>
      </p:sp>
      <p:sp>
        <p:nvSpPr>
          <p:cNvPr id="149" name="Google Shape;149;p8"/>
          <p:cNvSpPr txBox="1"/>
          <p:nvPr/>
        </p:nvSpPr>
        <p:spPr>
          <a:xfrm>
            <a:off x="3775200" y="6561250"/>
            <a:ext cx="4641600" cy="296700"/>
          </a:xfrm>
          <a:prstGeom prst="rect">
            <a:avLst/>
          </a:prstGeom>
          <a:solidFill>
            <a:srgbClr val="6FA8DC"/>
          </a:solid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it-IT" sz="1200">
                <a:solidFill>
                  <a:schemeClr val="dk1"/>
                </a:solidFill>
              </a:rPr>
              <a:t>Utility for Automatic Prerequisite Learning from Italian Wikipedia</a:t>
            </a:r>
            <a:endParaRPr sz="1200">
              <a:latin typeface="Calibri"/>
              <a:ea typeface="Calibri"/>
              <a:cs typeface="Calibri"/>
              <a:sym typeface="Calibri"/>
            </a:endParaRPr>
          </a:p>
        </p:txBody>
      </p:sp>
      <p:sp>
        <p:nvSpPr>
          <p:cNvPr id="150" name="Google Shape;150;p8"/>
          <p:cNvSpPr txBox="1"/>
          <p:nvPr/>
        </p:nvSpPr>
        <p:spPr>
          <a:xfrm>
            <a:off x="8416800" y="6561250"/>
            <a:ext cx="3775200" cy="296700"/>
          </a:xfrm>
          <a:prstGeom prst="rect">
            <a:avLst/>
          </a:prstGeom>
          <a:solidFill>
            <a:srgbClr val="4A86E8"/>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it-IT">
                <a:latin typeface="Calibri"/>
                <a:ea typeface="Calibri"/>
                <a:cs typeface="Calibri"/>
                <a:sym typeface="Calibri"/>
              </a:rPr>
              <a:t>8</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it-IT">
                <a:solidFill>
                  <a:srgbClr val="4A86E8"/>
                </a:solidFill>
                <a:latin typeface="Arial"/>
                <a:ea typeface="Arial"/>
                <a:cs typeface="Arial"/>
                <a:sym typeface="Arial"/>
              </a:rPr>
              <a:t>Conclusion</a:t>
            </a:r>
            <a:endParaRPr>
              <a:latin typeface="Arial"/>
              <a:ea typeface="Arial"/>
              <a:cs typeface="Arial"/>
              <a:sym typeface="Arial"/>
            </a:endParaRPr>
          </a:p>
        </p:txBody>
      </p:sp>
      <p:sp>
        <p:nvSpPr>
          <p:cNvPr id="156" name="Google Shape;156;p9"/>
          <p:cNvSpPr txBox="1"/>
          <p:nvPr>
            <p:ph idx="1" type="body"/>
          </p:nvPr>
        </p:nvSpPr>
        <p:spPr>
          <a:xfrm>
            <a:off x="419100" y="1595725"/>
            <a:ext cx="11353800" cy="43515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None/>
            </a:pPr>
            <a:r>
              <a:rPr lang="it-IT" sz="2600">
                <a:latin typeface="Arial"/>
                <a:ea typeface="Arial"/>
                <a:cs typeface="Arial"/>
                <a:sym typeface="Arial"/>
              </a:rPr>
              <a:t>The results obtained by our models are all above baseline considering the average accuracies across all domain.</a:t>
            </a:r>
            <a:endParaRPr sz="2600">
              <a:latin typeface="Arial"/>
              <a:ea typeface="Arial"/>
              <a:cs typeface="Arial"/>
              <a:sym typeface="Arial"/>
            </a:endParaRPr>
          </a:p>
          <a:p>
            <a:pPr indent="0" lvl="0" marL="0" marR="0" rtl="0" algn="l">
              <a:lnSpc>
                <a:spcPct val="90000"/>
              </a:lnSpc>
              <a:spcBef>
                <a:spcPts val="0"/>
              </a:spcBef>
              <a:spcAft>
                <a:spcPts val="0"/>
              </a:spcAft>
              <a:buClr>
                <a:schemeClr val="dk1"/>
              </a:buClr>
              <a:buSzPts val="2800"/>
              <a:buNone/>
            </a:pPr>
            <a:r>
              <a:t/>
            </a:r>
            <a:endParaRPr sz="2600">
              <a:latin typeface="Arial"/>
              <a:ea typeface="Arial"/>
              <a:cs typeface="Arial"/>
              <a:sym typeface="Arial"/>
            </a:endParaRPr>
          </a:p>
          <a:p>
            <a:pPr indent="0" lvl="0" marL="0" marR="0" rtl="0" algn="l">
              <a:lnSpc>
                <a:spcPct val="90000"/>
              </a:lnSpc>
              <a:spcBef>
                <a:spcPts val="0"/>
              </a:spcBef>
              <a:spcAft>
                <a:spcPts val="0"/>
              </a:spcAft>
              <a:buClr>
                <a:schemeClr val="dk1"/>
              </a:buClr>
              <a:buSzPts val="2800"/>
              <a:buNone/>
            </a:pPr>
            <a:r>
              <a:t/>
            </a:r>
            <a:endParaRPr sz="2600">
              <a:latin typeface="Arial"/>
              <a:ea typeface="Arial"/>
              <a:cs typeface="Arial"/>
              <a:sym typeface="Arial"/>
            </a:endParaRPr>
          </a:p>
          <a:p>
            <a:pPr indent="0" lvl="0" marL="0" marR="0" rtl="0" algn="l">
              <a:lnSpc>
                <a:spcPct val="90000"/>
              </a:lnSpc>
              <a:spcBef>
                <a:spcPts val="0"/>
              </a:spcBef>
              <a:spcAft>
                <a:spcPts val="0"/>
              </a:spcAft>
              <a:buClr>
                <a:schemeClr val="dk1"/>
              </a:buClr>
              <a:buSzPts val="2800"/>
              <a:buNone/>
            </a:pPr>
            <a:r>
              <a:t/>
            </a:r>
            <a:endParaRPr sz="2600">
              <a:latin typeface="Arial"/>
              <a:ea typeface="Arial"/>
              <a:cs typeface="Arial"/>
              <a:sym typeface="Arial"/>
            </a:endParaRPr>
          </a:p>
          <a:p>
            <a:pPr indent="0" lvl="0" marL="0" marR="0" rtl="0" algn="l">
              <a:lnSpc>
                <a:spcPct val="90000"/>
              </a:lnSpc>
              <a:spcBef>
                <a:spcPts val="0"/>
              </a:spcBef>
              <a:spcAft>
                <a:spcPts val="0"/>
              </a:spcAft>
              <a:buClr>
                <a:schemeClr val="dk1"/>
              </a:buClr>
              <a:buSzPts val="2800"/>
              <a:buNone/>
            </a:pPr>
            <a:r>
              <a:t/>
            </a:r>
            <a:endParaRPr sz="2600">
              <a:latin typeface="Arial"/>
              <a:ea typeface="Arial"/>
              <a:cs typeface="Arial"/>
              <a:sym typeface="Arial"/>
            </a:endParaRPr>
          </a:p>
          <a:p>
            <a:pPr indent="0" lvl="0" marL="0" marR="0" rtl="0" algn="l">
              <a:lnSpc>
                <a:spcPct val="90000"/>
              </a:lnSpc>
              <a:spcBef>
                <a:spcPts val="0"/>
              </a:spcBef>
              <a:spcAft>
                <a:spcPts val="0"/>
              </a:spcAft>
              <a:buClr>
                <a:schemeClr val="dk1"/>
              </a:buClr>
              <a:buSzPts val="2800"/>
              <a:buNone/>
            </a:pPr>
            <a:r>
              <a:t/>
            </a:r>
            <a:endParaRPr sz="2600">
              <a:latin typeface="Arial"/>
              <a:ea typeface="Arial"/>
              <a:cs typeface="Arial"/>
              <a:sym typeface="Arial"/>
            </a:endParaRPr>
          </a:p>
          <a:p>
            <a:pPr indent="0" lvl="0" marL="0" marR="0" rtl="0" algn="l">
              <a:lnSpc>
                <a:spcPct val="90000"/>
              </a:lnSpc>
              <a:spcBef>
                <a:spcPts val="0"/>
              </a:spcBef>
              <a:spcAft>
                <a:spcPts val="0"/>
              </a:spcAft>
              <a:buClr>
                <a:schemeClr val="dk1"/>
              </a:buClr>
              <a:buSzPts val="2800"/>
              <a:buNone/>
            </a:pPr>
            <a:r>
              <a:t/>
            </a:r>
            <a:endParaRPr sz="2600">
              <a:latin typeface="Arial"/>
              <a:ea typeface="Arial"/>
              <a:cs typeface="Arial"/>
              <a:sym typeface="Arial"/>
            </a:endParaRPr>
          </a:p>
          <a:p>
            <a:pPr indent="0" lvl="0" marL="0" marR="0" rtl="0" algn="l">
              <a:lnSpc>
                <a:spcPct val="90000"/>
              </a:lnSpc>
              <a:spcBef>
                <a:spcPts val="0"/>
              </a:spcBef>
              <a:spcAft>
                <a:spcPts val="0"/>
              </a:spcAft>
              <a:buClr>
                <a:schemeClr val="dk1"/>
              </a:buClr>
              <a:buSzPts val="2800"/>
              <a:buNone/>
            </a:pPr>
            <a:r>
              <a:t/>
            </a:r>
            <a:endParaRPr sz="2600">
              <a:latin typeface="Arial"/>
              <a:ea typeface="Arial"/>
              <a:cs typeface="Arial"/>
              <a:sym typeface="Arial"/>
            </a:endParaRPr>
          </a:p>
          <a:p>
            <a:pPr indent="0" lvl="0" marL="0" marR="0" rtl="0" algn="l">
              <a:lnSpc>
                <a:spcPct val="90000"/>
              </a:lnSpc>
              <a:spcBef>
                <a:spcPts val="0"/>
              </a:spcBef>
              <a:spcAft>
                <a:spcPts val="0"/>
              </a:spcAft>
              <a:buClr>
                <a:schemeClr val="dk1"/>
              </a:buClr>
              <a:buSzPts val="2800"/>
              <a:buFont typeface="Arial"/>
              <a:buNone/>
            </a:pPr>
            <a:r>
              <a:t/>
            </a:r>
            <a:endParaRPr sz="2600">
              <a:latin typeface="Arial"/>
              <a:ea typeface="Arial"/>
              <a:cs typeface="Arial"/>
              <a:sym typeface="Arial"/>
            </a:endParaRPr>
          </a:p>
          <a:p>
            <a:pPr indent="0" lvl="0" marL="0" marR="0" rtl="0" algn="l">
              <a:lnSpc>
                <a:spcPct val="90000"/>
              </a:lnSpc>
              <a:spcBef>
                <a:spcPts val="0"/>
              </a:spcBef>
              <a:spcAft>
                <a:spcPts val="0"/>
              </a:spcAft>
              <a:buClr>
                <a:schemeClr val="dk1"/>
              </a:buClr>
              <a:buSzPts val="2800"/>
              <a:buNone/>
            </a:pPr>
            <a:r>
              <a:rPr lang="it-IT" sz="2600">
                <a:latin typeface="Arial"/>
                <a:ea typeface="Arial"/>
                <a:cs typeface="Arial"/>
                <a:sym typeface="Arial"/>
              </a:rPr>
              <a:t>The future work will be focused on analyzing the impact of each feature in training the model and exploring the inclusion of new features to improve the performance.</a:t>
            </a:r>
            <a:endParaRPr sz="2600">
              <a:latin typeface="Arial"/>
              <a:ea typeface="Arial"/>
              <a:cs typeface="Arial"/>
              <a:sym typeface="Arial"/>
            </a:endParaRPr>
          </a:p>
          <a:p>
            <a:pPr indent="0" lvl="0" marL="0" marR="0" rtl="0" algn="l">
              <a:lnSpc>
                <a:spcPct val="90000"/>
              </a:lnSpc>
              <a:spcBef>
                <a:spcPts val="0"/>
              </a:spcBef>
              <a:spcAft>
                <a:spcPts val="0"/>
              </a:spcAft>
              <a:buClr>
                <a:schemeClr val="dk1"/>
              </a:buClr>
              <a:buSzPts val="2800"/>
              <a:buFont typeface="Arial"/>
              <a:buNone/>
            </a:pPr>
            <a:r>
              <a:t/>
            </a:r>
            <a:endParaRPr sz="2600">
              <a:latin typeface="Arial"/>
              <a:ea typeface="Arial"/>
              <a:cs typeface="Arial"/>
              <a:sym typeface="Arial"/>
            </a:endParaRPr>
          </a:p>
        </p:txBody>
      </p:sp>
      <p:pic>
        <p:nvPicPr>
          <p:cNvPr id="157" name="Google Shape;157;p9"/>
          <p:cNvPicPr preferRelativeResize="0"/>
          <p:nvPr/>
        </p:nvPicPr>
        <p:blipFill>
          <a:blip r:embed="rId3">
            <a:alphaModFix/>
          </a:blip>
          <a:stretch>
            <a:fillRect/>
          </a:stretch>
        </p:blipFill>
        <p:spPr>
          <a:xfrm>
            <a:off x="2562225" y="2618950"/>
            <a:ext cx="7067550" cy="2305050"/>
          </a:xfrm>
          <a:prstGeom prst="rect">
            <a:avLst/>
          </a:prstGeom>
          <a:noFill/>
          <a:ln>
            <a:noFill/>
          </a:ln>
        </p:spPr>
      </p:pic>
      <p:sp>
        <p:nvSpPr>
          <p:cNvPr id="158" name="Google Shape;158;p9"/>
          <p:cNvSpPr txBox="1"/>
          <p:nvPr/>
        </p:nvSpPr>
        <p:spPr>
          <a:xfrm>
            <a:off x="0" y="6561250"/>
            <a:ext cx="3775200" cy="2967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IT">
                <a:solidFill>
                  <a:schemeClr val="dk1"/>
                </a:solidFill>
                <a:latin typeface="Calibri"/>
                <a:ea typeface="Calibri"/>
                <a:cs typeface="Calibri"/>
                <a:sym typeface="Calibri"/>
              </a:rPr>
              <a:t>Moggio, Parizzi @ DIBRIS - University of Genoa</a:t>
            </a:r>
            <a:endParaRPr>
              <a:latin typeface="Calibri"/>
              <a:ea typeface="Calibri"/>
              <a:cs typeface="Calibri"/>
              <a:sym typeface="Calibri"/>
            </a:endParaRPr>
          </a:p>
        </p:txBody>
      </p:sp>
      <p:sp>
        <p:nvSpPr>
          <p:cNvPr id="159" name="Google Shape;159;p9"/>
          <p:cNvSpPr txBox="1"/>
          <p:nvPr/>
        </p:nvSpPr>
        <p:spPr>
          <a:xfrm>
            <a:off x="3775200" y="6561250"/>
            <a:ext cx="4641600" cy="296700"/>
          </a:xfrm>
          <a:prstGeom prst="rect">
            <a:avLst/>
          </a:prstGeom>
          <a:solidFill>
            <a:srgbClr val="6FA8DC"/>
          </a:solid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it-IT" sz="1200">
                <a:solidFill>
                  <a:schemeClr val="dk1"/>
                </a:solidFill>
              </a:rPr>
              <a:t>Utility for Automatic Prerequisite Learning from Italian Wikipedia</a:t>
            </a:r>
            <a:endParaRPr sz="1200">
              <a:latin typeface="Calibri"/>
              <a:ea typeface="Calibri"/>
              <a:cs typeface="Calibri"/>
              <a:sym typeface="Calibri"/>
            </a:endParaRPr>
          </a:p>
        </p:txBody>
      </p:sp>
      <p:sp>
        <p:nvSpPr>
          <p:cNvPr id="160" name="Google Shape;160;p9"/>
          <p:cNvSpPr txBox="1"/>
          <p:nvPr/>
        </p:nvSpPr>
        <p:spPr>
          <a:xfrm>
            <a:off x="8416800" y="6561250"/>
            <a:ext cx="3775200" cy="296700"/>
          </a:xfrm>
          <a:prstGeom prst="rect">
            <a:avLst/>
          </a:prstGeom>
          <a:solidFill>
            <a:srgbClr val="4A86E8"/>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it-IT">
                <a:latin typeface="Calibri"/>
                <a:ea typeface="Calibri"/>
                <a:cs typeface="Calibri"/>
                <a:sym typeface="Calibri"/>
              </a:rPr>
              <a:t>9</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2020-11-17T21:39:15Z</dcterms:created>
  <dc:creator>Alessio</dc:creator>
</cp:coreProperties>
</file>