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129"/>
  </p:notesMasterIdLst>
  <p:handoutMasterIdLst>
    <p:handoutMasterId r:id="rId130"/>
  </p:handoutMasterIdLst>
  <p:sldIdLst>
    <p:sldId id="274" r:id="rId6"/>
    <p:sldId id="275" r:id="rId7"/>
    <p:sldId id="281" r:id="rId8"/>
    <p:sldId id="296" r:id="rId9"/>
    <p:sldId id="276" r:id="rId10"/>
    <p:sldId id="297" r:id="rId11"/>
    <p:sldId id="298" r:id="rId12"/>
    <p:sldId id="288" r:id="rId13"/>
    <p:sldId id="283" r:id="rId14"/>
    <p:sldId id="286" r:id="rId15"/>
    <p:sldId id="303" r:id="rId16"/>
    <p:sldId id="287" r:id="rId17"/>
    <p:sldId id="289" r:id="rId18"/>
    <p:sldId id="292" r:id="rId19"/>
    <p:sldId id="293" r:id="rId20"/>
    <p:sldId id="295" r:id="rId21"/>
    <p:sldId id="284" r:id="rId22"/>
    <p:sldId id="285" r:id="rId23"/>
    <p:sldId id="366" r:id="rId24"/>
    <p:sldId id="299" r:id="rId25"/>
    <p:sldId id="300" r:id="rId26"/>
    <p:sldId id="318" r:id="rId27"/>
    <p:sldId id="316" r:id="rId28"/>
    <p:sldId id="319" r:id="rId29"/>
    <p:sldId id="352" r:id="rId30"/>
    <p:sldId id="320" r:id="rId31"/>
    <p:sldId id="305" r:id="rId32"/>
    <p:sldId id="306" r:id="rId33"/>
    <p:sldId id="336" r:id="rId34"/>
    <p:sldId id="313" r:id="rId35"/>
    <p:sldId id="337" r:id="rId36"/>
    <p:sldId id="301" r:id="rId37"/>
    <p:sldId id="307" r:id="rId38"/>
    <p:sldId id="308" r:id="rId39"/>
    <p:sldId id="304" r:id="rId40"/>
    <p:sldId id="346" r:id="rId41"/>
    <p:sldId id="309" r:id="rId42"/>
    <p:sldId id="422" r:id="rId43"/>
    <p:sldId id="423" r:id="rId44"/>
    <p:sldId id="424" r:id="rId45"/>
    <p:sldId id="310" r:id="rId46"/>
    <p:sldId id="347" r:id="rId47"/>
    <p:sldId id="355" r:id="rId48"/>
    <p:sldId id="386" r:id="rId49"/>
    <p:sldId id="311" r:id="rId50"/>
    <p:sldId id="315" r:id="rId51"/>
    <p:sldId id="348" r:id="rId52"/>
    <p:sldId id="349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17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82" r:id="rId79"/>
    <p:sldId id="377" r:id="rId80"/>
    <p:sldId id="378" r:id="rId81"/>
    <p:sldId id="379" r:id="rId82"/>
    <p:sldId id="380" r:id="rId83"/>
    <p:sldId id="376" r:id="rId84"/>
    <p:sldId id="383" r:id="rId85"/>
    <p:sldId id="384" r:id="rId86"/>
    <p:sldId id="385" r:id="rId87"/>
    <p:sldId id="354" r:id="rId88"/>
    <p:sldId id="356" r:id="rId89"/>
    <p:sldId id="387" r:id="rId90"/>
    <p:sldId id="338" r:id="rId91"/>
    <p:sldId id="340" r:id="rId92"/>
    <p:sldId id="341" r:id="rId93"/>
    <p:sldId id="342" r:id="rId94"/>
    <p:sldId id="343" r:id="rId95"/>
    <p:sldId id="345" r:id="rId96"/>
    <p:sldId id="396" r:id="rId97"/>
    <p:sldId id="397" r:id="rId98"/>
    <p:sldId id="398" r:id="rId99"/>
    <p:sldId id="399" r:id="rId100"/>
    <p:sldId id="400" r:id="rId101"/>
    <p:sldId id="401" r:id="rId102"/>
    <p:sldId id="402" r:id="rId103"/>
    <p:sldId id="403" r:id="rId104"/>
    <p:sldId id="404" r:id="rId105"/>
    <p:sldId id="405" r:id="rId106"/>
    <p:sldId id="406" r:id="rId107"/>
    <p:sldId id="407" r:id="rId108"/>
    <p:sldId id="408" r:id="rId109"/>
    <p:sldId id="409" r:id="rId110"/>
    <p:sldId id="410" r:id="rId111"/>
    <p:sldId id="411" r:id="rId112"/>
    <p:sldId id="412" r:id="rId113"/>
    <p:sldId id="413" r:id="rId114"/>
    <p:sldId id="381" r:id="rId115"/>
    <p:sldId id="414" r:id="rId116"/>
    <p:sldId id="415" r:id="rId117"/>
    <p:sldId id="416" r:id="rId118"/>
    <p:sldId id="417" r:id="rId119"/>
    <p:sldId id="418" r:id="rId120"/>
    <p:sldId id="419" r:id="rId121"/>
    <p:sldId id="420" r:id="rId122"/>
    <p:sldId id="421" r:id="rId123"/>
    <p:sldId id="425" r:id="rId124"/>
    <p:sldId id="426" r:id="rId125"/>
    <p:sldId id="427" r:id="rId126"/>
    <p:sldId id="428" r:id="rId127"/>
    <p:sldId id="351" r:id="rId1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FA"/>
    <a:srgbClr val="E0F0E3"/>
    <a:srgbClr val="DDF3DF"/>
    <a:srgbClr val="D9F8D8"/>
    <a:srgbClr val="009A46"/>
    <a:srgbClr val="004FBB"/>
    <a:srgbClr val="00A2D7"/>
    <a:srgbClr val="F3F8FF"/>
    <a:srgbClr val="166813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B4951-716A-45B3-98AA-C02FE0C5BA66}" v="250" dt="2023-08-29T23:26:2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694"/>
  </p:normalViewPr>
  <p:slideViewPr>
    <p:cSldViewPr>
      <p:cViewPr varScale="1">
        <p:scale>
          <a:sx n="118" d="100"/>
          <a:sy n="118" d="100"/>
        </p:scale>
        <p:origin x="9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36"/>
    </p:cViewPr>
  </p:sorter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tableStyles" Target="tableStyle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handoutMaster" Target="handoutMasters/handoutMaster1.xml"/><Relationship Id="rId135" Type="http://schemas.microsoft.com/office/2016/11/relationships/changesInfo" Target="changesInfos/changesInfo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presProps" Target="presProps.xml"/><Relationship Id="rId136" Type="http://schemas.microsoft.com/office/2015/10/relationships/revisionInfo" Target="revisionInfo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viewProps" Target="viewProps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232B4951-716A-45B3-98AA-C02FE0C5BA66}"/>
    <pc:docChg chg="undo custSel addSld delSld modSld sldOrd modMainMaster">
      <pc:chgData name="Md Abdullah Al Naser" userId="12acc36d-0ee1-4239-8ed9-1eb1b2a0b545" providerId="ADAL" clId="{232B4951-716A-45B3-98AA-C02FE0C5BA66}" dt="2023-10-11T09:02:43.175" v="3167" actId="20577"/>
      <pc:docMkLst>
        <pc:docMk/>
      </pc:docMkLst>
      <pc:sldChg chg="addSp modSp mod setBg">
        <pc:chgData name="Md Abdullah Al Naser" userId="12acc36d-0ee1-4239-8ed9-1eb1b2a0b545" providerId="ADAL" clId="{232B4951-716A-45B3-98AA-C02FE0C5BA66}" dt="2023-08-31T01:53:52.682" v="1049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232B4951-716A-45B3-98AA-C02FE0C5BA66}" dt="2023-08-29T23:28:19.782" v="322" actId="20577"/>
          <ac:spMkLst>
            <pc:docMk/>
            <pc:sldMk cId="17876367" sldId="274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232B4951-716A-45B3-98AA-C02FE0C5BA66}" dt="2023-08-31T01:53:52.682" v="1049" actId="20577"/>
          <ac:spMkLst>
            <pc:docMk/>
            <pc:sldMk cId="17876367" sldId="274"/>
            <ac:spMk id="4" creationId="{8927DDC0-773D-85E5-DD15-6D11D572411C}"/>
          </ac:spMkLst>
        </pc:spChg>
        <pc:spChg chg="add mod">
          <ac:chgData name="Md Abdullah Al Naser" userId="12acc36d-0ee1-4239-8ed9-1eb1b2a0b545" providerId="ADAL" clId="{232B4951-716A-45B3-98AA-C02FE0C5BA66}" dt="2023-08-30T01:12:02.040" v="1005" actId="20577"/>
          <ac:spMkLst>
            <pc:docMk/>
            <pc:sldMk cId="17876367" sldId="274"/>
            <ac:spMk id="6" creationId="{E2CF5E8B-5674-C808-85B7-888289FAFD35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43683996" sldId="275"/>
        </pc:sldMkLst>
      </pc:sldChg>
      <pc:sldChg chg="modSp mod setBg">
        <pc:chgData name="Md Abdullah Al Naser" userId="12acc36d-0ee1-4239-8ed9-1eb1b2a0b545" providerId="ADAL" clId="{232B4951-716A-45B3-98AA-C02FE0C5BA66}" dt="2023-10-11T09:02:43.175" v="3167" actId="20577"/>
        <pc:sldMkLst>
          <pc:docMk/>
          <pc:sldMk cId="2416480704" sldId="276"/>
        </pc:sldMkLst>
        <pc:spChg chg="mod">
          <ac:chgData name="Md Abdullah Al Naser" userId="12acc36d-0ee1-4239-8ed9-1eb1b2a0b545" providerId="ADAL" clId="{232B4951-716A-45B3-98AA-C02FE0C5BA66}" dt="2023-10-11T09:02:43.175" v="3167" actId="20577"/>
          <ac:spMkLst>
            <pc:docMk/>
            <pc:sldMk cId="2416480704" sldId="276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34754911" sldId="28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206126354" sldId="283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92417235" sldId="284"/>
        </pc:sldMkLst>
        <pc:spChg chg="add mod">
          <ac:chgData name="Md Abdullah Al Naser" userId="12acc36d-0ee1-4239-8ed9-1eb1b2a0b545" providerId="ADAL" clId="{232B4951-716A-45B3-98AA-C02FE0C5BA66}" dt="2023-09-03T23:48:39.854" v="1142" actId="1076"/>
          <ac:spMkLst>
            <pc:docMk/>
            <pc:sldMk cId="992417235" sldId="284"/>
            <ac:spMk id="5" creationId="{B3286E50-7A27-4B52-4773-9354512CF2C1}"/>
          </ac:spMkLst>
        </pc:spChg>
        <pc:picChg chg="ord">
          <ac:chgData name="Md Abdullah Al Naser" userId="12acc36d-0ee1-4239-8ed9-1eb1b2a0b545" providerId="ADAL" clId="{232B4951-716A-45B3-98AA-C02FE0C5BA66}" dt="2023-09-03T23:48:17.003" v="1141" actId="166"/>
          <ac:picMkLst>
            <pc:docMk/>
            <pc:sldMk cId="992417235" sldId="284"/>
            <ac:picMk id="19" creationId="{927909FC-1BE1-5A7B-2DF3-6F360859D566}"/>
          </ac:picMkLst>
        </pc:pic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28350136" sldId="28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25310878" sldId="28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1227157" sldId="28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034354716" sldId="28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072117984" sldId="28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82726147" sldId="29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06967428" sldId="29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679400634" sldId="29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69953157" sldId="29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82785038" sldId="29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74789597" sldId="29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68239351" sldId="29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02028837" sldId="30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17106824" sldId="30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00629084" sldId="303"/>
        </pc:sldMkLst>
      </pc:sldChg>
      <pc:sldChg chg="addSp modSp mod setBg">
        <pc:chgData name="Md Abdullah Al Naser" userId="12acc36d-0ee1-4239-8ed9-1eb1b2a0b545" providerId="ADAL" clId="{232B4951-716A-45B3-98AA-C02FE0C5BA66}" dt="2023-09-12T08:59:15.730" v="1278" actId="14100"/>
        <pc:sldMkLst>
          <pc:docMk/>
          <pc:sldMk cId="308453116" sldId="304"/>
        </pc:sldMkLst>
        <pc:spChg chg="add mod">
          <ac:chgData name="Md Abdullah Al Naser" userId="12acc36d-0ee1-4239-8ed9-1eb1b2a0b545" providerId="ADAL" clId="{232B4951-716A-45B3-98AA-C02FE0C5BA66}" dt="2023-09-12T08:59:15.730" v="1278" actId="14100"/>
          <ac:spMkLst>
            <pc:docMk/>
            <pc:sldMk cId="308453116" sldId="304"/>
            <ac:spMk id="4" creationId="{B4C09A02-23ED-5504-B920-627094EAFAB1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09947920" sldId="305"/>
        </pc:sldMkLst>
        <pc:spChg chg="mod">
          <ac:chgData name="Md Abdullah Al Naser" userId="12acc36d-0ee1-4239-8ed9-1eb1b2a0b545" providerId="ADAL" clId="{232B4951-716A-45B3-98AA-C02FE0C5BA66}" dt="2023-09-01T04:46:33.727" v="1125" actId="20577"/>
          <ac:spMkLst>
            <pc:docMk/>
            <pc:sldMk cId="909947920" sldId="305"/>
            <ac:spMk id="153" creationId="{57DD9F29-2BE3-4F23-4758-0AD3A633B078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9009541" sldId="306"/>
        </pc:sldMkLst>
        <pc:spChg chg="mod">
          <ac:chgData name="Md Abdullah Al Naser" userId="12acc36d-0ee1-4239-8ed9-1eb1b2a0b545" providerId="ADAL" clId="{232B4951-716A-45B3-98AA-C02FE0C5BA66}" dt="2023-09-01T04:46:51.013" v="1132" actId="20577"/>
          <ac:spMkLst>
            <pc:docMk/>
            <pc:sldMk cId="279009541" sldId="306"/>
            <ac:spMk id="153" creationId="{4C05D2D7-0439-B9F6-1D1C-BB8E52C6EEF7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89335499" sldId="307"/>
        </pc:sldMkLst>
        <pc:spChg chg="mod">
          <ac:chgData name="Md Abdullah Al Naser" userId="12acc36d-0ee1-4239-8ed9-1eb1b2a0b545" providerId="ADAL" clId="{232B4951-716A-45B3-98AA-C02FE0C5BA66}" dt="2023-09-01T04:48:32.702" v="1133" actId="6549"/>
          <ac:spMkLst>
            <pc:docMk/>
            <pc:sldMk cId="2889335499" sldId="307"/>
            <ac:spMk id="5" creationId="{E1BC8A51-5B82-EDDA-B372-756AA76EEE91}"/>
          </ac:spMkLst>
        </pc:sp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979676197" sldId="308"/>
        </pc:sldMkLst>
      </pc:sldChg>
      <pc:sldChg chg="modSp mod setBg modNotes">
        <pc:chgData name="Md Abdullah Al Naser" userId="12acc36d-0ee1-4239-8ed9-1eb1b2a0b545" providerId="ADAL" clId="{232B4951-716A-45B3-98AA-C02FE0C5BA66}" dt="2023-09-12T09:16:36.963" v="1731" actId="20577"/>
        <pc:sldMkLst>
          <pc:docMk/>
          <pc:sldMk cId="2577883481" sldId="309"/>
        </pc:sldMkLst>
        <pc:spChg chg="mod">
          <ac:chgData name="Md Abdullah Al Naser" userId="12acc36d-0ee1-4239-8ed9-1eb1b2a0b545" providerId="ADAL" clId="{232B4951-716A-45B3-98AA-C02FE0C5BA66}" dt="2023-09-12T08:58:04.830" v="1274"/>
          <ac:spMkLst>
            <pc:docMk/>
            <pc:sldMk cId="2577883481" sldId="30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09:03:52.753" v="1411" actId="6549"/>
          <ac:spMkLst>
            <pc:docMk/>
            <pc:sldMk cId="2577883481" sldId="309"/>
            <ac:spMk id="3" creationId="{E9CAD078-4877-976D-9BD3-86831121FF58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" creationId="{BF634A00-7B42-C891-EFBD-CAEB73953A6D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" creationId="{76D8DF47-8F6D-4FDE-026E-0A1EC08B9823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6" creationId="{33217C55-E533-38BF-3BCB-166FCF166E37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7" creationId="{FADCEC90-CD74-638E-927C-D9002176EB92}"/>
          </ac:spMkLst>
        </pc:spChg>
        <pc:spChg chg="mod">
          <ac:chgData name="Md Abdullah Al Naser" userId="12acc36d-0ee1-4239-8ed9-1eb1b2a0b545" providerId="ADAL" clId="{232B4951-716A-45B3-98AA-C02FE0C5BA66}" dt="2023-09-12T09:16:30.544" v="1724" actId="20577"/>
          <ac:spMkLst>
            <pc:docMk/>
            <pc:sldMk cId="2577883481" sldId="309"/>
            <ac:spMk id="38" creationId="{497A7167-EB52-9418-17D9-3C8F21262F0E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4" creationId="{1EAAFDFF-489E-0C26-35F3-948BD8F07AB7}"/>
          </ac:spMkLst>
        </pc:spChg>
        <pc:spChg chg="mod">
          <ac:chgData name="Md Abdullah Al Naser" userId="12acc36d-0ee1-4239-8ed9-1eb1b2a0b545" providerId="ADAL" clId="{232B4951-716A-45B3-98AA-C02FE0C5BA66}" dt="2023-09-12T09:16:13.205" v="1706" actId="20577"/>
          <ac:spMkLst>
            <pc:docMk/>
            <pc:sldMk cId="2577883481" sldId="309"/>
            <ac:spMk id="45" creationId="{788EA5D0-21BA-1B4C-1A6E-F4EA3DBEBA4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6" creationId="{8B9F8605-9A06-DBD1-8953-236D392393A1}"/>
          </ac:spMkLst>
        </pc:spChg>
        <pc:spChg chg="mod">
          <ac:chgData name="Md Abdullah Al Naser" userId="12acc36d-0ee1-4239-8ed9-1eb1b2a0b545" providerId="ADAL" clId="{232B4951-716A-45B3-98AA-C02FE0C5BA66}" dt="2023-09-12T09:16:36.963" v="1731" actId="20577"/>
          <ac:spMkLst>
            <pc:docMk/>
            <pc:sldMk cId="2577883481" sldId="309"/>
            <ac:spMk id="47" creationId="{9E2B105A-1B19-7BF1-B803-74C1523C1AD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8" creationId="{4EEC123D-EE99-97B8-54C8-551B57ED708E}"/>
          </ac:spMkLst>
        </pc:spChg>
        <pc:spChg chg="mod">
          <ac:chgData name="Md Abdullah Al Naser" userId="12acc36d-0ee1-4239-8ed9-1eb1b2a0b545" providerId="ADAL" clId="{232B4951-716A-45B3-98AA-C02FE0C5BA66}" dt="2023-09-12T09:16:24.846" v="1717" actId="20577"/>
          <ac:spMkLst>
            <pc:docMk/>
            <pc:sldMk cId="2577883481" sldId="309"/>
            <ac:spMk id="49" creationId="{5E447905-777E-9652-648B-B613D207BA2B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0" creationId="{81224DD2-C63D-CA44-4D43-6CD350AEBC31}"/>
          </ac:spMkLst>
        </pc:sp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9" creationId="{7D806031-A922-1ED6-413F-D235982DE511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14" creationId="{DC15D52F-F22A-C430-2454-5680E3F506B8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6" creationId="{1EEF2E62-BC27-76B2-D6A1-EAD212B9849A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9" creationId="{376F9200-E272-11F1-70CB-05ECCCEC64FA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75360450" sldId="31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10065956" sldId="31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37931566" sldId="31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5165637" sldId="31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03985935" sldId="31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65586968" sldId="3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153144775" sldId="3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569120748" sldId="31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35199141" sldId="32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70241747" sldId="32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63409349" sldId="32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18005700" sldId="32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048786512" sldId="32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63140454" sldId="32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72546778" sldId="32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141994" sldId="32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49557739" sldId="32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061392245" sldId="32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57067446" sldId="33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91085518" sldId="33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66867489" sldId="33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8830114" sldId="33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43299289" sldId="33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56650386" sldId="335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507471426" sldId="336"/>
        </pc:sldMkLst>
        <pc:spChg chg="add mod">
          <ac:chgData name="Md Abdullah Al Naser" userId="12acc36d-0ee1-4239-8ed9-1eb1b2a0b545" providerId="ADAL" clId="{232B4951-716A-45B3-98AA-C02FE0C5BA66}" dt="2023-08-31T01:58:38.952" v="1118" actId="692"/>
          <ac:spMkLst>
            <pc:docMk/>
            <pc:sldMk cId="1507471426" sldId="336"/>
            <ac:spMk id="5" creationId="{744CDC66-BD5F-A3F8-57F1-C051203E24CC}"/>
          </ac:spMkLst>
        </pc:spChg>
        <pc:cxnChg chg="add mod">
          <ac:chgData name="Md Abdullah Al Naser" userId="12acc36d-0ee1-4239-8ed9-1eb1b2a0b545" providerId="ADAL" clId="{232B4951-716A-45B3-98AA-C02FE0C5BA66}" dt="2023-08-31T01:57:37.389" v="1111" actId="692"/>
          <ac:cxnSpMkLst>
            <pc:docMk/>
            <pc:sldMk cId="1507471426" sldId="336"/>
            <ac:cxnSpMk id="4" creationId="{CF645D55-ECA5-0956-4264-C11E66F547C3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29354143" sldId="33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51786247" sldId="33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35454781" sldId="34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9315275" sldId="34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984516659" sldId="34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97851" sldId="34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7742782" sldId="345"/>
        </pc:sldMkLst>
      </pc:sldChg>
      <pc:sldChg chg="addSp modSp mod setBg">
        <pc:chgData name="Md Abdullah Al Naser" userId="12acc36d-0ee1-4239-8ed9-1eb1b2a0b545" providerId="ADAL" clId="{232B4951-716A-45B3-98AA-C02FE0C5BA66}" dt="2023-09-12T09:00:32.603" v="1358" actId="1037"/>
        <pc:sldMkLst>
          <pc:docMk/>
          <pc:sldMk cId="2198090614" sldId="346"/>
        </pc:sldMkLst>
        <pc:spChg chg="mod">
          <ac:chgData name="Md Abdullah Al Naser" userId="12acc36d-0ee1-4239-8ed9-1eb1b2a0b545" providerId="ADAL" clId="{232B4951-716A-45B3-98AA-C02FE0C5BA66}" dt="2023-09-12T08:57:57.970" v="1273" actId="6549"/>
          <ac:spMkLst>
            <pc:docMk/>
            <pc:sldMk cId="2198090614" sldId="346"/>
            <ac:spMk id="2" creationId="{00000000-0000-0000-0000-000000000000}"/>
          </ac:spMkLst>
        </pc:spChg>
        <pc:spChg chg="add mod">
          <ac:chgData name="Md Abdullah Al Naser" userId="12acc36d-0ee1-4239-8ed9-1eb1b2a0b545" providerId="ADAL" clId="{232B4951-716A-45B3-98AA-C02FE0C5BA66}" dt="2023-09-12T09:00:02.980" v="1291" actId="1076"/>
          <ac:spMkLst>
            <pc:docMk/>
            <pc:sldMk cId="2198090614" sldId="346"/>
            <ac:spMk id="3" creationId="{4B4EDF51-48CF-B9EE-ED32-74CA57C41E9C}"/>
          </ac:spMkLst>
        </pc:spChg>
        <pc:spChg chg="add mod">
          <ac:chgData name="Md Abdullah Al Naser" userId="12acc36d-0ee1-4239-8ed9-1eb1b2a0b545" providerId="ADAL" clId="{232B4951-716A-45B3-98AA-C02FE0C5BA66}" dt="2023-09-12T09:00:32.603" v="1358" actId="1037"/>
          <ac:spMkLst>
            <pc:docMk/>
            <pc:sldMk cId="2198090614" sldId="346"/>
            <ac:spMk id="4" creationId="{F9A7D913-92AB-3900-960A-FA9B9AABFFAF}"/>
          </ac:spMkLst>
        </pc:spChg>
        <pc:spChg chg="mod">
          <ac:chgData name="Md Abdullah Al Naser" userId="12acc36d-0ee1-4239-8ed9-1eb1b2a0b545" providerId="ADAL" clId="{232B4951-716A-45B3-98AA-C02FE0C5BA66}" dt="2023-09-12T09:00:08.758" v="1292" actId="207"/>
          <ac:spMkLst>
            <pc:docMk/>
            <pc:sldMk cId="2198090614" sldId="346"/>
            <ac:spMk id="69" creationId="{9DEB7C1E-0CD2-775F-4029-7B6A7772BA72}"/>
          </ac:spMkLst>
        </pc:spChg>
        <pc:spChg chg="mod">
          <ac:chgData name="Md Abdullah Al Naser" userId="12acc36d-0ee1-4239-8ed9-1eb1b2a0b545" providerId="ADAL" clId="{232B4951-716A-45B3-98AA-C02FE0C5BA66}" dt="2023-09-12T09:00:13.557" v="1294" actId="207"/>
          <ac:spMkLst>
            <pc:docMk/>
            <pc:sldMk cId="2198090614" sldId="346"/>
            <ac:spMk id="70" creationId="{BFBF1598-78A9-F733-24B1-3AF451CA6578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867431" sldId="34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20438037" sldId="34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681114749" sldId="349"/>
        </pc:sldMkLst>
      </pc:sldChg>
      <pc:sldChg chg="modSp mod ord setBg">
        <pc:chgData name="Md Abdullah Al Naser" userId="12acc36d-0ee1-4239-8ed9-1eb1b2a0b545" providerId="ADAL" clId="{232B4951-716A-45B3-98AA-C02FE0C5BA66}" dt="2023-09-04T00:04:54.344" v="1153"/>
        <pc:sldMkLst>
          <pc:docMk/>
          <pc:sldMk cId="2236744422" sldId="351"/>
        </pc:sldMkLst>
        <pc:spChg chg="mod">
          <ac:chgData name="Md Abdullah Al Naser" userId="12acc36d-0ee1-4239-8ed9-1eb1b2a0b545" providerId="ADAL" clId="{232B4951-716A-45B3-98AA-C02FE0C5BA66}" dt="2023-08-30T01:16:33.931" v="1011" actId="20577"/>
          <ac:spMkLst>
            <pc:docMk/>
            <pc:sldMk cId="2236744422" sldId="351"/>
            <ac:spMk id="2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37560663" sldId="35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72472394" sldId="35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10316797" sldId="35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09747667" sldId="35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8388432" sldId="36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851453" sldId="36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81287232" sldId="36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6909133" sldId="36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54483037" sldId="37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50312991" sldId="37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67684177" sldId="37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2469479" sldId="37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7777854" sldId="37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84331220" sldId="37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76228016" sldId="37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1912580541" sldId="377"/>
        </pc:sldMkLst>
        <pc:spChg chg="mod">
          <ac:chgData name="Md Abdullah Al Naser" userId="12acc36d-0ee1-4239-8ed9-1eb1b2a0b545" providerId="ADAL" clId="{232B4951-716A-45B3-98AA-C02FE0C5BA66}" dt="2023-09-01T04:56:55.811" v="1137" actId="20577"/>
          <ac:spMkLst>
            <pc:docMk/>
            <pc:sldMk cId="1912580541" sldId="377"/>
            <ac:spMk id="126" creationId="{68079DBB-1FEB-7915-FB28-E0885A63EB5C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78596449" sldId="37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6360929" sldId="37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201270466" sldId="38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601621069" sldId="38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442392424" sldId="38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0083855" sldId="38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9753865" sldId="38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7765309" sldId="38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72488460" sldId="38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46736302" sldId="38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861078447" sldId="39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2624448912" sldId="397"/>
        </pc:sldMkLst>
        <pc:spChg chg="mod">
          <ac:chgData name="Md Abdullah Al Naser" userId="12acc36d-0ee1-4239-8ed9-1eb1b2a0b545" providerId="ADAL" clId="{232B4951-716A-45B3-98AA-C02FE0C5BA66}" dt="2023-09-03T23:56:57.761" v="1143" actId="20577"/>
          <ac:spMkLst>
            <pc:docMk/>
            <pc:sldMk cId="2624448912" sldId="397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081762" sldId="39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27679784" sldId="39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52163351" sldId="40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51194630" sldId="40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25369831" sldId="40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00623371" sldId="40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35742892" sldId="40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00822205" sldId="40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21477580" sldId="40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24932230" sldId="40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2341643" sldId="40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89682569" sldId="40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2457508" sldId="41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748037109" sldId="41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47684036" sldId="41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98936485" sldId="41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579976686" sldId="414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061589354" sldId="41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27087541" sldId="41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86401640" sldId="4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746394079" sldId="4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609176232" sldId="419"/>
        </pc:sldMkLst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475389741" sldId="420"/>
        </pc:sldMkLst>
        <pc:spChg chg="mod">
          <ac:chgData name="Md Abdullah Al Naser" userId="12acc36d-0ee1-4239-8ed9-1eb1b2a0b545" providerId="ADAL" clId="{232B4951-716A-45B3-98AA-C02FE0C5BA66}" dt="2023-09-04T00:04:07.122" v="1146" actId="20577"/>
          <ac:spMkLst>
            <pc:docMk/>
            <pc:sldMk cId="1475389741" sldId="420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8073296" sldId="421"/>
        </pc:sldMkLst>
      </pc:sldChg>
      <pc:sldChg chg="delSp modSp add mod">
        <pc:chgData name="Md Abdullah Al Naser" userId="12acc36d-0ee1-4239-8ed9-1eb1b2a0b545" providerId="ADAL" clId="{232B4951-716A-45B3-98AA-C02FE0C5BA66}" dt="2023-09-12T09:20:13.679" v="1843" actId="255"/>
        <pc:sldMkLst>
          <pc:docMk/>
          <pc:sldMk cId="2546503116" sldId="422"/>
        </pc:sldMkLst>
        <pc:spChg chg="mod">
          <ac:chgData name="Md Abdullah Al Naser" userId="12acc36d-0ee1-4239-8ed9-1eb1b2a0b545" providerId="ADAL" clId="{232B4951-716A-45B3-98AA-C02FE0C5BA66}" dt="2023-09-12T09:20:13.679" v="1843" actId="255"/>
          <ac:spMkLst>
            <pc:docMk/>
            <pc:sldMk cId="2546503116" sldId="422"/>
            <ac:spMk id="3" creationId="{E9CAD078-4877-976D-9BD3-86831121FF58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" creationId="{BF634A00-7B42-C891-EFBD-CAEB73953A6D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" creationId="{76D8DF47-8F6D-4FDE-026E-0A1EC08B9823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6" creationId="{33217C55-E533-38BF-3BCB-166FCF166E3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7" creationId="{FADCEC90-CD74-638E-927C-D9002176EB92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38" creationId="{497A7167-EB52-9418-17D9-3C8F21262F0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4" creationId="{1EAAFDFF-489E-0C26-35F3-948BD8F07AB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5" creationId="{788EA5D0-21BA-1B4C-1A6E-F4EA3DBEBA4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6" creationId="{8B9F8605-9A06-DBD1-8953-236D392393A1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7" creationId="{9E2B105A-1B19-7BF1-B803-74C1523C1AD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8" creationId="{4EEC123D-EE99-97B8-54C8-551B57ED708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9" creationId="{5E447905-777E-9652-648B-B613D207BA2B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0" creationId="{81224DD2-C63D-CA44-4D43-6CD350AEBC31}"/>
          </ac:spMkLst>
        </pc:sp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9" creationId="{7D806031-A922-1ED6-413F-D235982DE511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14" creationId="{DC15D52F-F22A-C430-2454-5680E3F506B8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6" creationId="{1EEF2E62-BC27-76B2-D6A1-EAD212B9849A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9" creationId="{376F9200-E272-11F1-70CB-05ECCCEC64FA}"/>
          </ac:cxnSpMkLst>
        </pc:cxnChg>
      </pc:sldChg>
      <pc:sldChg chg="modSp add mod">
        <pc:chgData name="Md Abdullah Al Naser" userId="12acc36d-0ee1-4239-8ed9-1eb1b2a0b545" providerId="ADAL" clId="{232B4951-716A-45B3-98AA-C02FE0C5BA66}" dt="2023-09-12T09:24:00.971" v="1965" actId="20577"/>
        <pc:sldMkLst>
          <pc:docMk/>
          <pc:sldMk cId="2568843733" sldId="423"/>
        </pc:sldMkLst>
        <pc:spChg chg="mod">
          <ac:chgData name="Md Abdullah Al Naser" userId="12acc36d-0ee1-4239-8ed9-1eb1b2a0b545" providerId="ADAL" clId="{232B4951-716A-45B3-98AA-C02FE0C5BA66}" dt="2023-09-12T09:24:00.971" v="1965" actId="20577"/>
          <ac:spMkLst>
            <pc:docMk/>
            <pc:sldMk cId="2568843733" sldId="423"/>
            <ac:spMk id="3" creationId="{E9CAD078-4877-976D-9BD3-86831121FF58}"/>
          </ac:spMkLst>
        </pc:spChg>
      </pc:sldChg>
      <pc:sldChg chg="modSp add mod">
        <pc:chgData name="Md Abdullah Al Naser" userId="12acc36d-0ee1-4239-8ed9-1eb1b2a0b545" providerId="ADAL" clId="{232B4951-716A-45B3-98AA-C02FE0C5BA66}" dt="2023-09-12T09:29:06.543" v="2204" actId="20577"/>
        <pc:sldMkLst>
          <pc:docMk/>
          <pc:sldMk cId="3033082732" sldId="424"/>
        </pc:sldMkLst>
        <pc:spChg chg="mod">
          <ac:chgData name="Md Abdullah Al Naser" userId="12acc36d-0ee1-4239-8ed9-1eb1b2a0b545" providerId="ADAL" clId="{232B4951-716A-45B3-98AA-C02FE0C5BA66}" dt="2023-09-12T09:29:06.543" v="2204" actId="20577"/>
          <ac:spMkLst>
            <pc:docMk/>
            <pc:sldMk cId="3033082732" sldId="424"/>
            <ac:spMk id="3" creationId="{E9CAD078-4877-976D-9BD3-86831121FF58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17:01.196" v="2243" actId="20577"/>
        <pc:sldMkLst>
          <pc:docMk/>
          <pc:sldMk cId="4154929237" sldId="425"/>
        </pc:sldMkLst>
        <pc:spChg chg="mod">
          <ac:chgData name="Md Abdullah Al Naser" userId="12acc36d-0ee1-4239-8ed9-1eb1b2a0b545" providerId="ADAL" clId="{232B4951-716A-45B3-98AA-C02FE0C5BA66}" dt="2023-09-12T10:17:01.196" v="2243" actId="20577"/>
          <ac:spMkLst>
            <pc:docMk/>
            <pc:sldMk cId="4154929237" sldId="425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16:56.659" v="2239" actId="20577"/>
          <ac:spMkLst>
            <pc:docMk/>
            <pc:sldMk cId="4154929237" sldId="425"/>
            <ac:spMk id="3" creationId="{A78492CE-EC11-3D69-EEEC-CABA22FD36C0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30:57.142" v="2735" actId="20577"/>
        <pc:sldMkLst>
          <pc:docMk/>
          <pc:sldMk cId="2179480215" sldId="426"/>
        </pc:sldMkLst>
        <pc:spChg chg="mod">
          <ac:chgData name="Md Abdullah Al Naser" userId="12acc36d-0ee1-4239-8ed9-1eb1b2a0b545" providerId="ADAL" clId="{232B4951-716A-45B3-98AA-C02FE0C5BA66}" dt="2023-09-12T10:17:26.556" v="2250" actId="20577"/>
          <ac:spMkLst>
            <pc:docMk/>
            <pc:sldMk cId="2179480215" sldId="42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10:30:57.142" v="2735" actId="20577"/>
          <ac:spMkLst>
            <pc:docMk/>
            <pc:sldMk cId="2179480215" sldId="426"/>
            <ac:spMk id="3" creationId="{00000000-0000-0000-0000-000000000000}"/>
          </ac:spMkLst>
        </pc:spChg>
      </pc:sldChg>
      <pc:sldChg chg="add del setBg">
        <pc:chgData name="Md Abdullah Al Naser" userId="12acc36d-0ee1-4239-8ed9-1eb1b2a0b545" providerId="ADAL" clId="{232B4951-716A-45B3-98AA-C02FE0C5BA66}" dt="2023-09-12T10:17:14.045" v="2245" actId="47"/>
        <pc:sldMkLst>
          <pc:docMk/>
          <pc:sldMk cId="2394236089" sldId="426"/>
        </pc:sldMkLst>
      </pc:sldChg>
      <pc:sldChg chg="modSp add mod">
        <pc:chgData name="Md Abdullah Al Naser" userId="12acc36d-0ee1-4239-8ed9-1eb1b2a0b545" providerId="ADAL" clId="{232B4951-716A-45B3-98AA-C02FE0C5BA66}" dt="2023-09-12T10:33:03.710" v="2768" actId="313"/>
        <pc:sldMkLst>
          <pc:docMk/>
          <pc:sldMk cId="121715504" sldId="427"/>
        </pc:sldMkLst>
        <pc:spChg chg="mod">
          <ac:chgData name="Md Abdullah Al Naser" userId="12acc36d-0ee1-4239-8ed9-1eb1b2a0b545" providerId="ADAL" clId="{232B4951-716A-45B3-98AA-C02FE0C5BA66}" dt="2023-09-12T10:33:03.710" v="2768" actId="313"/>
          <ac:spMkLst>
            <pc:docMk/>
            <pc:sldMk cId="121715504" sldId="427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32:41.563" v="2743" actId="20577"/>
          <ac:spMkLst>
            <pc:docMk/>
            <pc:sldMk cId="121715504" sldId="427"/>
            <ac:spMk id="3" creationId="{A78492CE-EC11-3D69-EEEC-CABA22FD36C0}"/>
          </ac:spMkLst>
        </pc:spChg>
      </pc:sldChg>
      <pc:sldChg chg="modSp add mod">
        <pc:chgData name="Md Abdullah Al Naser" userId="12acc36d-0ee1-4239-8ed9-1eb1b2a0b545" providerId="ADAL" clId="{232B4951-716A-45B3-98AA-C02FE0C5BA66}" dt="2023-09-12T10:33:19.284" v="2779" actId="20577"/>
        <pc:sldMkLst>
          <pc:docMk/>
          <pc:sldMk cId="794233277" sldId="428"/>
        </pc:sldMkLst>
        <pc:spChg chg="mod">
          <ac:chgData name="Md Abdullah Al Naser" userId="12acc36d-0ee1-4239-8ed9-1eb1b2a0b545" providerId="ADAL" clId="{232B4951-716A-45B3-98AA-C02FE0C5BA66}" dt="2023-09-12T10:33:19.284" v="2779" actId="20577"/>
          <ac:spMkLst>
            <pc:docMk/>
            <pc:sldMk cId="794233277" sldId="428"/>
            <ac:spMk id="2" creationId="{00000000-0000-0000-0000-000000000000}"/>
          </ac:spMkLst>
        </pc:spChg>
      </pc:sldChg>
      <pc:sldMasterChg chg="modSldLayout">
        <pc:chgData name="Md Abdullah Al Naser" userId="12acc36d-0ee1-4239-8ed9-1eb1b2a0b545" providerId="ADAL" clId="{232B4951-716A-45B3-98AA-C02FE0C5BA66}" dt="2023-10-11T04:23:18.550" v="3122" actId="1036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232B4951-716A-45B3-98AA-C02FE0C5BA66}" dt="2023-10-11T04:23:18.550" v="3122" actId="1036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232B4951-716A-45B3-98AA-C02FE0C5BA66}" dt="2023-10-11T04:23:18.550" v="3122" actId="1036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  <pc:sldLayoutChg chg="setBg">
          <pc:chgData name="Md Abdullah Al Naser" userId="12acc36d-0ee1-4239-8ed9-1eb1b2a0b545" providerId="ADAL" clId="{232B4951-716A-45B3-98AA-C02FE0C5BA66}" dt="2023-08-29T23:24:53.875" v="241"/>
          <pc:sldLayoutMkLst>
            <pc:docMk/>
            <pc:sldMasterMk cId="3173176046" sldId="2147483648"/>
            <pc:sldLayoutMk cId="3916586441" sldId="21474837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595473-DD8E-A39F-D965-97027779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EE82A-CC00-7552-2435-235A5D4C2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2050-32D6-4683-AA77-29D2307E2774}" type="datetimeFigureOut">
              <a:rPr lang="en-AU" smtClean="0"/>
              <a:t>11/10/2023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B10A-29F5-4FDE-2149-E6831C1A6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B8FE-C41B-6BEE-FF31-70B2F6783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5489B-CD5D-4DD4-91E4-E58393D98E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70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11/10/2023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9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9238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434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344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893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220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0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246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2985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665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127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54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2189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01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4543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424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5658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2433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3899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5176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7463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03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7636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5708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8395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289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0268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668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0720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807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7489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0698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825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79419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5759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17621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1699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408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376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921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191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69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4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23527" y="4871359"/>
            <a:ext cx="8522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aseline="0" dirty="0">
                <a:solidFill>
                  <a:schemeClr val="tx1"/>
                </a:solidFill>
                <a:latin typeface="Arial"/>
              </a:rPr>
              <a:t>Prepared by:</a:t>
            </a:r>
            <a:r>
              <a:rPr lang="en-AU" sz="90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M Abdullah Al Naser</a:t>
            </a:r>
            <a:r>
              <a:rPr lang="en-US" sz="800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		                Segment Routing with MPLS Data Plane		                          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                                 </a:t>
            </a:r>
            <a:fld id="{38B2A337-2C29-4402-A0A2-E290C184D5D3}" type="slidenum">
              <a:rPr lang="en-AU" sz="800" baseline="0" smtClean="0">
                <a:solidFill>
                  <a:schemeClr val="tx1"/>
                </a:solidFill>
                <a:latin typeface="Arial"/>
              </a:rPr>
              <a:pPr/>
              <a:t>‹#›</a:t>
            </a:fld>
            <a:endParaRPr lang="en-US" sz="800" baseline="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alpha val="83000"/>
                <a:lumMod val="61000"/>
                <a:lumOff val="39000"/>
              </a:schemeClr>
            </a:gs>
            <a:gs pos="77000">
              <a:srgbClr val="009A46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Segment Routing with</a:t>
            </a:r>
            <a:br>
              <a:rPr lang="en-AU" sz="3200" dirty="0"/>
            </a:br>
            <a:r>
              <a:rPr lang="en-AU" sz="3200" dirty="0"/>
              <a:t>MPLS Data Plane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/>
          </a:bodyPr>
          <a:lstStyle/>
          <a:p>
            <a:r>
              <a:rPr lang="en-AU" sz="2400" dirty="0"/>
              <a:t>SR-MPLS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DDC0-773D-85E5-DD15-6D11D572411C}"/>
              </a:ext>
            </a:extLst>
          </p:cNvPr>
          <p:cNvSpPr txBox="1"/>
          <p:nvPr/>
        </p:nvSpPr>
        <p:spPr>
          <a:xfrm>
            <a:off x="6776328" y="4155926"/>
            <a:ext cx="16818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 Abdullah Al Naser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Datacom Professional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</a:rPr>
              <a:t>mnaser.net@gmail.com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5E8B-5674-C808-85B7-888289FAFD35}"/>
              </a:ext>
            </a:extLst>
          </p:cNvPr>
          <p:cNvSpPr txBox="1"/>
          <p:nvPr/>
        </p:nvSpPr>
        <p:spPr>
          <a:xfrm>
            <a:off x="755576" y="4479718"/>
            <a:ext cx="1008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0.4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69A7C2C-EF48-0176-5CB6-894C4973B632}"/>
              </a:ext>
            </a:extLst>
          </p:cNvPr>
          <p:cNvSpPr/>
          <p:nvPr/>
        </p:nvSpPr>
        <p:spPr>
          <a:xfrm>
            <a:off x="3918784" y="4435372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Shortest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161827" y="1094864"/>
            <a:ext cx="460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RSVP RESV messages carry MPLS label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32215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5F717-85D5-A78F-6832-7E7E99EB2EA5}"/>
              </a:ext>
            </a:extLst>
          </p:cNvPr>
          <p:cNvSpPr/>
          <p:nvPr/>
        </p:nvSpPr>
        <p:spPr>
          <a:xfrm rot="2564767">
            <a:off x="3247492" y="3782450"/>
            <a:ext cx="649933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7C51-21E0-41E3-0A55-3C26145671D5}"/>
              </a:ext>
            </a:extLst>
          </p:cNvPr>
          <p:cNvSpPr/>
          <p:nvPr/>
        </p:nvSpPr>
        <p:spPr>
          <a:xfrm rot="18880254">
            <a:off x="4876399" y="3733001"/>
            <a:ext cx="629709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AFAB45-33EE-4389-4192-04EC4ED1E3D7}"/>
              </a:ext>
            </a:extLst>
          </p:cNvPr>
          <p:cNvGrpSpPr/>
          <p:nvPr/>
        </p:nvGrpSpPr>
        <p:grpSpPr>
          <a:xfrm>
            <a:off x="2276792" y="3277554"/>
            <a:ext cx="882428" cy="199783"/>
            <a:chOff x="2276792" y="3277554"/>
            <a:chExt cx="882428" cy="1997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733E27-0652-37EA-9895-C044DA739A2D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A33D3DC-ABDE-DB29-427F-B10485F88AE5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534FF-9C5D-6E22-170D-E06EC012E9D4}"/>
              </a:ext>
            </a:extLst>
          </p:cNvPr>
          <p:cNvSpPr/>
          <p:nvPr/>
        </p:nvSpPr>
        <p:spPr>
          <a:xfrm>
            <a:off x="2260654" y="3547090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42145A-22CF-8ACF-C734-FD02ACD196D4}"/>
              </a:ext>
            </a:extLst>
          </p:cNvPr>
          <p:cNvSpPr/>
          <p:nvPr/>
        </p:nvSpPr>
        <p:spPr>
          <a:xfrm rot="2502826">
            <a:off x="2755149" y="3995030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4FDDE9-E045-D771-12D6-C8AAAD981AD4}"/>
              </a:ext>
            </a:extLst>
          </p:cNvPr>
          <p:cNvSpPr/>
          <p:nvPr/>
        </p:nvSpPr>
        <p:spPr>
          <a:xfrm rot="18963876">
            <a:off x="4590400" y="3964400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4F409C-65D7-368C-94E2-CDCA800D63FB}"/>
              </a:ext>
            </a:extLst>
          </p:cNvPr>
          <p:cNvSpPr/>
          <p:nvPr/>
        </p:nvSpPr>
        <p:spPr>
          <a:xfrm>
            <a:off x="5728224" y="3505421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7C50C-31E6-C24C-A3DF-AD590B265284}"/>
              </a:ext>
            </a:extLst>
          </p:cNvPr>
          <p:cNvSpPr/>
          <p:nvPr/>
        </p:nvSpPr>
        <p:spPr>
          <a:xfrm>
            <a:off x="5692188" y="3273034"/>
            <a:ext cx="773616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BE0B1A-6598-B1AD-24FE-F6A66A7AC506}"/>
              </a:ext>
            </a:extLst>
          </p:cNvPr>
          <p:cNvSpPr/>
          <p:nvPr/>
        </p:nvSpPr>
        <p:spPr>
          <a:xfrm rot="16200000">
            <a:off x="5542012" y="3320396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8FC1FE-3602-6064-DE1A-8290DF115C6C}"/>
              </a:ext>
            </a:extLst>
          </p:cNvPr>
          <p:cNvSpPr/>
          <p:nvPr/>
        </p:nvSpPr>
        <p:spPr>
          <a:xfrm rot="18686041">
            <a:off x="3202431" y="3568564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72C8B9C-C00A-FA97-FA04-5409AABFE88D}"/>
              </a:ext>
            </a:extLst>
          </p:cNvPr>
          <p:cNvSpPr/>
          <p:nvPr/>
        </p:nvSpPr>
        <p:spPr>
          <a:xfrm rot="13597813">
            <a:off x="4838485" y="4040039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63A4A-6717-798A-9282-25C7B69DC163}"/>
              </a:ext>
            </a:extLst>
          </p:cNvPr>
          <p:cNvSpPr txBox="1"/>
          <p:nvPr/>
        </p:nvSpPr>
        <p:spPr>
          <a:xfrm>
            <a:off x="1491388" y="1756798"/>
            <a:ext cx="58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 PATH is signaled “hop-by-hop” based on ERO !!!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20" name="Graphic 19" descr="Tired face outline with solid fill">
            <a:extLst>
              <a:ext uri="{FF2B5EF4-FFF2-40B4-BE49-F238E27FC236}">
                <a16:creationId xmlns:a16="http://schemas.microsoft.com/office/drawing/2014/main" id="{0BAD50B2-4AC5-4698-4E02-9874EBE9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304" y="1266515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AFF518-26B6-FBBA-CC36-74195D2CE58F}"/>
              </a:ext>
            </a:extLst>
          </p:cNvPr>
          <p:cNvSpPr/>
          <p:nvPr/>
        </p:nvSpPr>
        <p:spPr>
          <a:xfrm>
            <a:off x="2272377" y="3042580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4F71FB-99CE-9FB7-9EF9-FA495F4EE82E}"/>
              </a:ext>
            </a:extLst>
          </p:cNvPr>
          <p:cNvSpPr/>
          <p:nvPr/>
        </p:nvSpPr>
        <p:spPr>
          <a:xfrm rot="2564767">
            <a:off x="3328662" y="3566876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4FE14-F24D-4D79-79C2-F5263C202E38}"/>
              </a:ext>
            </a:extLst>
          </p:cNvPr>
          <p:cNvSpPr/>
          <p:nvPr/>
        </p:nvSpPr>
        <p:spPr>
          <a:xfrm rot="18880254">
            <a:off x="4614681" y="3629621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4D7DD8-6B7E-61DE-6E00-A14678EC53C4}"/>
              </a:ext>
            </a:extLst>
          </p:cNvPr>
          <p:cNvSpPr/>
          <p:nvPr/>
        </p:nvSpPr>
        <p:spPr>
          <a:xfrm>
            <a:off x="5591654" y="3039705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3B14DF6-9BA5-B11F-F4E5-1EDED2DDC387}"/>
              </a:ext>
            </a:extLst>
          </p:cNvPr>
          <p:cNvSpPr/>
          <p:nvPr/>
        </p:nvSpPr>
        <p:spPr>
          <a:xfrm rot="5400000">
            <a:off x="3004629" y="308602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2106734-2D7A-6E22-1B5D-0627653A18B9}"/>
              </a:ext>
            </a:extLst>
          </p:cNvPr>
          <p:cNvSpPr/>
          <p:nvPr/>
        </p:nvSpPr>
        <p:spPr>
          <a:xfrm rot="5400000">
            <a:off x="6363794" y="308292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9B71236-CEC1-522E-A608-B96279AE96CA}"/>
              </a:ext>
            </a:extLst>
          </p:cNvPr>
          <p:cNvSpPr/>
          <p:nvPr/>
        </p:nvSpPr>
        <p:spPr>
          <a:xfrm rot="7854577">
            <a:off x="3884456" y="3876668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ADB2664-AA3F-C29D-E658-5BE24199BC86}"/>
              </a:ext>
            </a:extLst>
          </p:cNvPr>
          <p:cNvSpPr/>
          <p:nvPr/>
        </p:nvSpPr>
        <p:spPr>
          <a:xfrm rot="2468074">
            <a:off x="5156718" y="3373152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2673A4A-BF8E-1200-EB1F-BD7DA689C835}"/>
              </a:ext>
            </a:extLst>
          </p:cNvPr>
          <p:cNvSpPr/>
          <p:nvPr/>
        </p:nvSpPr>
        <p:spPr>
          <a:xfrm rot="5400000">
            <a:off x="6346421" y="3540221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130C-A346-89E5-53F9-C4EB4919C71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240147" y="2517551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7B46DF-D219-C7BD-ABD1-D77E658338DB}"/>
              </a:ext>
            </a:extLst>
          </p:cNvPr>
          <p:cNvSpPr txBox="1"/>
          <p:nvPr/>
        </p:nvSpPr>
        <p:spPr>
          <a:xfrm>
            <a:off x="337335" y="2379051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C8DF7C-1628-45FE-9BEA-7E7AFBE8257B}"/>
              </a:ext>
            </a:extLst>
          </p:cNvPr>
          <p:cNvCxnSpPr>
            <a:cxnSpLocks/>
          </p:cNvCxnSpPr>
          <p:nvPr/>
        </p:nvCxnSpPr>
        <p:spPr>
          <a:xfrm flipH="1">
            <a:off x="7153378" y="2517550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D0D6F3-1C5A-E9D6-82EA-BBA71E092143}"/>
              </a:ext>
            </a:extLst>
          </p:cNvPr>
          <p:cNvSpPr txBox="1"/>
          <p:nvPr/>
        </p:nvSpPr>
        <p:spPr>
          <a:xfrm>
            <a:off x="7521472" y="230336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253108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Explicit </a:t>
            </a:r>
            <a:r>
              <a:rPr lang="en-AU" sz="2000" dirty="0" err="1"/>
              <a:t>cPath</a:t>
            </a:r>
            <a:r>
              <a:rPr lang="en-AU" sz="2000" dirty="0"/>
              <a:t> can be configured:</a:t>
            </a:r>
          </a:p>
          <a:p>
            <a:pPr lvl="1"/>
            <a:r>
              <a:rPr lang="en-AU" sz="1600" dirty="0"/>
              <a:t>By defining SID (MPLS Label)</a:t>
            </a:r>
          </a:p>
          <a:p>
            <a:pPr lvl="1"/>
            <a:r>
              <a:rPr lang="en-AU" sz="1600" dirty="0"/>
              <a:t>By defining Segment Descriptor (Prefix or Adjacency)</a:t>
            </a:r>
          </a:p>
          <a:p>
            <a:r>
              <a:rPr lang="en-AU" sz="2000" dirty="0"/>
              <a:t>Headend needs to validate SID-LIST before using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1E51-F67C-5A07-858A-155BBD196E1B}"/>
              </a:ext>
            </a:extLst>
          </p:cNvPr>
          <p:cNvSpPr txBox="1"/>
          <p:nvPr/>
        </p:nvSpPr>
        <p:spPr>
          <a:xfrm>
            <a:off x="2483768" y="2804731"/>
            <a:ext cx="4320480" cy="207685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segment-list name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10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16002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20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24023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30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16004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segment-list name SID-LIST2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10 address ipv4 10.1.1.2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20 address ipv4 10.1.23.2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30 address ipv4 10.1.1.4</a:t>
            </a:r>
            <a:endParaRPr lang="en-AU" sz="1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E96E8EC-DBA5-7E50-5DA0-7765CD7A8D49}"/>
              </a:ext>
            </a:extLst>
          </p:cNvPr>
          <p:cNvSpPr/>
          <p:nvPr/>
        </p:nvSpPr>
        <p:spPr>
          <a:xfrm>
            <a:off x="755576" y="3850937"/>
            <a:ext cx="1036247" cy="376997"/>
          </a:xfrm>
          <a:prstGeom prst="wedgeRoundRectCallout">
            <a:avLst>
              <a:gd name="adj1" fmla="val 124536"/>
              <a:gd name="adj2" fmla="val 96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SID-LIST2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FFF5484-F8A6-1E3F-3D48-37B47E2DE3BC}"/>
              </a:ext>
            </a:extLst>
          </p:cNvPr>
          <p:cNvSpPr/>
          <p:nvPr/>
        </p:nvSpPr>
        <p:spPr>
          <a:xfrm>
            <a:off x="755576" y="2725288"/>
            <a:ext cx="1036247" cy="376997"/>
          </a:xfrm>
          <a:prstGeom prst="wedgeRoundRectCallout">
            <a:avLst>
              <a:gd name="adj1" fmla="val 125529"/>
              <a:gd name="adj2" fmla="val 178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SID-LIST1</a:t>
            </a:r>
          </a:p>
        </p:txBody>
      </p:sp>
    </p:spTree>
    <p:extLst>
      <p:ext uri="{BB962C8B-B14F-4D97-AF65-F5344CB8AC3E}">
        <p14:creationId xmlns:p14="http://schemas.microsoft.com/office/powerpoint/2010/main" val="38357428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r>
              <a:rPr lang="en-AU" sz="2000" dirty="0"/>
              <a:t> can be configured:</a:t>
            </a:r>
          </a:p>
          <a:p>
            <a:pPr lvl="1"/>
            <a:r>
              <a:rPr lang="en-AU" sz="1600" dirty="0"/>
              <a:t>By headend or by PCE</a:t>
            </a:r>
          </a:p>
          <a:p>
            <a:pPr lvl="2"/>
            <a:r>
              <a:rPr lang="en-AU" sz="1400" dirty="0"/>
              <a:t>By defining SID (MPLS Label), or by defining Segment Descriptor (Prefix or Adjacency)</a:t>
            </a:r>
          </a:p>
          <a:p>
            <a:pPr lvl="1"/>
            <a:r>
              <a:rPr lang="en-AU" sz="1600" dirty="0"/>
              <a:t>Path re-computed automatically</a:t>
            </a:r>
          </a:p>
          <a:p>
            <a:r>
              <a:rPr lang="en-AU" sz="2000" dirty="0"/>
              <a:t>May have optimization objectives</a:t>
            </a:r>
          </a:p>
          <a:p>
            <a:pPr lvl="1"/>
            <a:r>
              <a:rPr lang="en-AU" sz="1600" dirty="0"/>
              <a:t>Minimum metric or delay</a:t>
            </a:r>
          </a:p>
          <a:p>
            <a:r>
              <a:rPr lang="en-AU" sz="2000" dirty="0"/>
              <a:t>May have set of constraints</a:t>
            </a:r>
          </a:p>
          <a:p>
            <a:pPr lvl="1"/>
            <a:r>
              <a:rPr lang="en-AU" sz="1600" dirty="0"/>
              <a:t>Maximum cumulative metric, delay or other constraints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08222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r>
              <a:rPr lang="en-AU" sz="2000" dirty="0"/>
              <a:t> </a:t>
            </a:r>
          </a:p>
          <a:p>
            <a:pPr lvl="1"/>
            <a:r>
              <a:rPr lang="en-AU" sz="1600" i="1" dirty="0"/>
              <a:t>Database</a:t>
            </a:r>
            <a:r>
              <a:rPr lang="en-AU" sz="1600" dirty="0"/>
              <a:t> contains all information</a:t>
            </a:r>
          </a:p>
          <a:p>
            <a:pPr lvl="2"/>
            <a:r>
              <a:rPr lang="en-AU" sz="1200" dirty="0" err="1"/>
              <a:t>Headend's</a:t>
            </a:r>
            <a:r>
              <a:rPr lang="en-AU" sz="1200" dirty="0"/>
              <a:t> SR-TE DB may contain info of the local domain only</a:t>
            </a:r>
          </a:p>
          <a:p>
            <a:pPr lvl="2"/>
            <a:r>
              <a:rPr lang="en-AU" sz="1200" dirty="0"/>
              <a:t>PCE’s SR-TE DB contains info of all domains</a:t>
            </a:r>
          </a:p>
          <a:p>
            <a:pPr lvl="1"/>
            <a:r>
              <a:rPr lang="en-AU" sz="1600" i="1" dirty="0"/>
              <a:t>Computation Engine </a:t>
            </a:r>
            <a:r>
              <a:rPr lang="en-AU" sz="1600" dirty="0"/>
              <a:t>to compute optimized path</a:t>
            </a:r>
          </a:p>
          <a:p>
            <a:pPr lvl="2"/>
            <a:r>
              <a:rPr lang="en-AU" sz="1200" dirty="0"/>
              <a:t>Translate intents into SID-List</a:t>
            </a:r>
          </a:p>
          <a:p>
            <a:pPr lvl="2"/>
            <a:r>
              <a:rPr lang="en-AU" sz="1200" dirty="0"/>
              <a:t>Distributed computation</a:t>
            </a:r>
          </a:p>
          <a:p>
            <a:pPr lvl="2"/>
            <a:r>
              <a:rPr lang="en-AU" sz="1200" dirty="0"/>
              <a:t>Centralized computation</a:t>
            </a:r>
          </a:p>
          <a:p>
            <a:pPr lvl="1"/>
            <a:r>
              <a:rPr lang="en-AU" sz="1600" dirty="0"/>
              <a:t>Headend and PCE use same algorithm</a:t>
            </a:r>
          </a:p>
          <a:p>
            <a:pPr lvl="2"/>
            <a:r>
              <a:rPr lang="en-AU" sz="1200" dirty="0"/>
              <a:t>SR Native Algorithm</a:t>
            </a:r>
          </a:p>
          <a:p>
            <a:pPr marL="0" indent="0">
              <a:buNone/>
            </a:pPr>
            <a:r>
              <a:rPr lang="en-AU" sz="2000" dirty="0"/>
              <a:t>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214775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r>
              <a:rPr lang="en-AU" sz="2000" dirty="0"/>
              <a:t> Distributed Computation</a:t>
            </a:r>
          </a:p>
          <a:p>
            <a:pPr lvl="1"/>
            <a:r>
              <a:rPr lang="en-AU" sz="1600" dirty="0"/>
              <a:t>Done by headend router</a:t>
            </a:r>
          </a:p>
          <a:p>
            <a:pPr lvl="1"/>
            <a:r>
              <a:rPr lang="en-AU" sz="1600" dirty="0"/>
              <a:t>Headend may contain low delay path</a:t>
            </a:r>
          </a:p>
          <a:p>
            <a:pPr lvl="2"/>
            <a:r>
              <a:rPr lang="en-AU" sz="1200" dirty="0"/>
              <a:t>Flooded by IGP</a:t>
            </a:r>
          </a:p>
          <a:p>
            <a:pPr lvl="2"/>
            <a:r>
              <a:rPr lang="en-AU" sz="1200" dirty="0"/>
              <a:t>Stored in SR-TE-DB</a:t>
            </a:r>
          </a:p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r>
              <a:rPr lang="en-AU" sz="2000" dirty="0"/>
              <a:t> Centralized Computation</a:t>
            </a:r>
          </a:p>
          <a:p>
            <a:pPr lvl="1"/>
            <a:r>
              <a:rPr lang="en-AU" sz="1600" dirty="0"/>
              <a:t>Done by PCE</a:t>
            </a:r>
          </a:p>
          <a:p>
            <a:pPr lvl="1"/>
            <a:r>
              <a:rPr lang="en-AU" sz="1600" dirty="0"/>
              <a:t>PCE collects info from PCC (headend) using BGP-LS</a:t>
            </a:r>
          </a:p>
          <a:p>
            <a:pPr lvl="1"/>
            <a:r>
              <a:rPr lang="en-AU" sz="1600" dirty="0"/>
              <a:t>PCC requests for path info (based on optimization objectives and constraints)</a:t>
            </a:r>
          </a:p>
          <a:p>
            <a:pPr lvl="2"/>
            <a:r>
              <a:rPr lang="en-AU" sz="1200" dirty="0"/>
              <a:t>Path Request, Reply and Report</a:t>
            </a:r>
          </a:p>
          <a:p>
            <a:pPr lvl="1"/>
            <a:r>
              <a:rPr lang="en-AU" sz="1600" dirty="0"/>
              <a:t>PCE sends path to PCC in the form of a SID-List</a:t>
            </a:r>
          </a:p>
          <a:p>
            <a:pPr lvl="1"/>
            <a:r>
              <a:rPr lang="en-AU" sz="1600" dirty="0"/>
              <a:t>PCC can delegate the path option to PCE</a:t>
            </a:r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1249322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/>
              <a:t>Some use cases:</a:t>
            </a:r>
          </a:p>
          <a:p>
            <a:r>
              <a:rPr lang="en-AU" sz="2000" dirty="0"/>
              <a:t>SID-List</a:t>
            </a:r>
          </a:p>
          <a:p>
            <a:pPr lvl="1"/>
            <a:r>
              <a:rPr lang="en-AU" sz="1600" dirty="0"/>
              <a:t>Controller based multi domain network</a:t>
            </a:r>
          </a:p>
          <a:p>
            <a:pPr lvl="2"/>
            <a:r>
              <a:rPr lang="en-AU" sz="1200" dirty="0"/>
              <a:t>Doesn’t have full visibility at headend</a:t>
            </a:r>
          </a:p>
          <a:p>
            <a:pPr lvl="1"/>
            <a:r>
              <a:rPr lang="en-AU" sz="1600" dirty="0"/>
              <a:t>No need multiple resolve</a:t>
            </a:r>
            <a:endParaRPr lang="en-AU" dirty="0"/>
          </a:p>
          <a:p>
            <a:r>
              <a:rPr lang="en-AU" sz="2000" dirty="0"/>
              <a:t>Segment Descriptor</a:t>
            </a:r>
          </a:p>
          <a:p>
            <a:pPr lvl="1"/>
            <a:r>
              <a:rPr lang="en-AU" sz="1600" dirty="0"/>
              <a:t>In case of full visibility</a:t>
            </a:r>
          </a:p>
          <a:p>
            <a:pPr lvl="1"/>
            <a:r>
              <a:rPr lang="en-AU" sz="1600" dirty="0"/>
              <a:t>Operator may need headend monitoring</a:t>
            </a:r>
          </a:p>
          <a:p>
            <a:pPr lvl="1"/>
            <a:r>
              <a:rPr lang="en-AU" sz="1600" dirty="0"/>
              <a:t>Dynamic labels (Adj-SID) are difficult to guess</a:t>
            </a:r>
          </a:p>
          <a:p>
            <a:pPr lvl="2"/>
            <a:r>
              <a:rPr lang="en-AU" sz="1200" dirty="0"/>
              <a:t>Exception: Adj-SID, Peering SID can also be configured manually</a:t>
            </a:r>
          </a:p>
        </p:txBody>
      </p:sp>
    </p:spTree>
    <p:extLst>
      <p:ext uri="{BB962C8B-B14F-4D97-AF65-F5344CB8AC3E}">
        <p14:creationId xmlns:p14="http://schemas.microsoft.com/office/powerpoint/2010/main" val="10423416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Binding SID (BSID)</a:t>
            </a:r>
          </a:p>
          <a:p>
            <a:pPr lvl="1"/>
            <a:r>
              <a:rPr lang="en-AU" sz="1600" dirty="0"/>
              <a:t>BSID is the </a:t>
            </a:r>
            <a:r>
              <a:rPr lang="en-AU" sz="1600" b="1" dirty="0"/>
              <a:t>identifier</a:t>
            </a:r>
            <a:r>
              <a:rPr lang="en-AU" sz="1600" dirty="0"/>
              <a:t> of a SR Policy</a:t>
            </a:r>
          </a:p>
          <a:p>
            <a:pPr lvl="1"/>
            <a:r>
              <a:rPr lang="en-AU" sz="1600" dirty="0"/>
              <a:t>Configured automatically; or can be configured manually</a:t>
            </a:r>
          </a:p>
          <a:p>
            <a:pPr lvl="1"/>
            <a:r>
              <a:rPr lang="en-AU" sz="1600" dirty="0"/>
              <a:t>Can be used as </a:t>
            </a:r>
            <a:r>
              <a:rPr lang="en-AU" sz="1600" b="1" dirty="0"/>
              <a:t>In Label </a:t>
            </a:r>
            <a:r>
              <a:rPr lang="en-AU" sz="1600" dirty="0"/>
              <a:t>in multi-domain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1E51-F67C-5A07-858A-155BBD196E1B}"/>
              </a:ext>
            </a:extLst>
          </p:cNvPr>
          <p:cNvSpPr txBox="1"/>
          <p:nvPr/>
        </p:nvSpPr>
        <p:spPr>
          <a:xfrm>
            <a:off x="2483768" y="2715766"/>
            <a:ext cx="4320480" cy="185589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binding-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SID-LIST2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FFF5484-F8A6-1E3F-3D48-37B47E2DE3BC}"/>
              </a:ext>
            </a:extLst>
          </p:cNvPr>
          <p:cNvSpPr/>
          <p:nvPr/>
        </p:nvSpPr>
        <p:spPr>
          <a:xfrm>
            <a:off x="1403648" y="3147814"/>
            <a:ext cx="748215" cy="376997"/>
          </a:xfrm>
          <a:prstGeom prst="wedgeRoundRectCallout">
            <a:avLst>
              <a:gd name="adj1" fmla="val 104708"/>
              <a:gd name="adj2" fmla="val -57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BSID</a:t>
            </a:r>
          </a:p>
        </p:txBody>
      </p:sp>
    </p:spTree>
    <p:extLst>
      <p:ext uri="{BB962C8B-B14F-4D97-AF65-F5344CB8AC3E}">
        <p14:creationId xmlns:p14="http://schemas.microsoft.com/office/powerpoint/2010/main" val="34896825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10279AF-82F1-AD73-2C7E-D735C033DAED}"/>
              </a:ext>
            </a:extLst>
          </p:cNvPr>
          <p:cNvSpPr/>
          <p:nvPr/>
        </p:nvSpPr>
        <p:spPr>
          <a:xfrm>
            <a:off x="1924800" y="2283718"/>
            <a:ext cx="1844767" cy="250033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1CED13E-AB41-6DE1-3AF8-E31E68C99DFF}"/>
              </a:ext>
            </a:extLst>
          </p:cNvPr>
          <p:cNvSpPr/>
          <p:nvPr/>
        </p:nvSpPr>
        <p:spPr>
          <a:xfrm>
            <a:off x="4019469" y="2294550"/>
            <a:ext cx="2884481" cy="250033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B7900E-3A50-8EBE-3FED-0EE35CB738C5}"/>
              </a:ext>
            </a:extLst>
          </p:cNvPr>
          <p:cNvSpPr txBox="1"/>
          <p:nvPr/>
        </p:nvSpPr>
        <p:spPr>
          <a:xfrm>
            <a:off x="4647170" y="4803474"/>
            <a:ext cx="1216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Domain 2 - SR</a:t>
            </a:r>
            <a:endParaRPr lang="en-AU" sz="1100" dirty="0">
              <a:solidFill>
                <a:srgbClr val="FF0000"/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52B7506-5935-ED9D-E743-187A9D032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1709" y="3241120"/>
            <a:ext cx="1062003" cy="652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Binding SID (BSID)</a:t>
            </a:r>
          </a:p>
          <a:p>
            <a:pPr lvl="1"/>
            <a:r>
              <a:rPr lang="en-AU" sz="1600" dirty="0"/>
              <a:t>BSID is the </a:t>
            </a:r>
            <a:r>
              <a:rPr lang="en-AU" sz="1600" b="1" dirty="0"/>
              <a:t>identifier</a:t>
            </a:r>
            <a:r>
              <a:rPr lang="en-AU" sz="1600" dirty="0"/>
              <a:t> of a SR Policy</a:t>
            </a:r>
          </a:p>
          <a:p>
            <a:pPr lvl="1"/>
            <a:r>
              <a:rPr lang="en-AU" sz="1600" dirty="0"/>
              <a:t>Configured automatically; or can be configured manually</a:t>
            </a:r>
          </a:p>
          <a:p>
            <a:pPr lvl="1"/>
            <a:r>
              <a:rPr lang="en-AU" sz="1600" dirty="0"/>
              <a:t>Can be used as </a:t>
            </a:r>
            <a:r>
              <a:rPr lang="en-AU" sz="1600" b="1" dirty="0"/>
              <a:t>In Label </a:t>
            </a:r>
            <a:r>
              <a:rPr lang="en-AU" sz="1600" dirty="0"/>
              <a:t>in multi-domain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9BF6CD-4833-252A-DF77-4CE0475DB258}"/>
              </a:ext>
            </a:extLst>
          </p:cNvPr>
          <p:cNvSpPr/>
          <p:nvPr/>
        </p:nvSpPr>
        <p:spPr>
          <a:xfrm>
            <a:off x="4985180" y="330266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1AC119-C134-E265-2C34-79E66C7B085D}"/>
              </a:ext>
            </a:extLst>
          </p:cNvPr>
          <p:cNvSpPr/>
          <p:nvPr/>
        </p:nvSpPr>
        <p:spPr>
          <a:xfrm>
            <a:off x="3626558" y="330031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F318D2-C8A0-9013-7E8F-FE94C9752EE4}"/>
              </a:ext>
            </a:extLst>
          </p:cNvPr>
          <p:cNvSpPr/>
          <p:nvPr/>
        </p:nvSpPr>
        <p:spPr>
          <a:xfrm>
            <a:off x="6363951" y="330031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1719C0-719D-93F9-557A-94D8842C7CB3}"/>
              </a:ext>
            </a:extLst>
          </p:cNvPr>
          <p:cNvSpPr/>
          <p:nvPr/>
        </p:nvSpPr>
        <p:spPr>
          <a:xfrm>
            <a:off x="4985180" y="2359463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73AF56-3C29-AB29-109E-F22EEACE4FD3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5255180" y="2899463"/>
            <a:ext cx="0" cy="4031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7BD037-4B11-CDD3-25E1-8D00168B6801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5525180" y="2629463"/>
            <a:ext cx="1108771" cy="670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EB23C6-F1B4-1698-C856-BEF59A8F4DA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525180" y="3570316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3AFD26-5E97-0AD5-4A36-2369A65E43D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4166558" y="3570316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4685FA-E21F-D4CA-DA34-C1E5982BBB93}"/>
              </a:ext>
            </a:extLst>
          </p:cNvPr>
          <p:cNvCxnSpPr>
            <a:cxnSpLocks/>
            <a:stCxn id="14" idx="6"/>
            <a:endCxn id="6" idx="4"/>
          </p:cNvCxnSpPr>
          <p:nvPr/>
        </p:nvCxnSpPr>
        <p:spPr>
          <a:xfrm flipV="1">
            <a:off x="5525180" y="3840316"/>
            <a:ext cx="1108771" cy="644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D1982DA-658B-ED85-CE27-400B950B1B71}"/>
              </a:ext>
            </a:extLst>
          </p:cNvPr>
          <p:cNvSpPr/>
          <p:nvPr/>
        </p:nvSpPr>
        <p:spPr>
          <a:xfrm>
            <a:off x="4985180" y="421471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A9C994-CCF6-3705-6180-2426F002B4AA}"/>
              </a:ext>
            </a:extLst>
          </p:cNvPr>
          <p:cNvCxnSpPr>
            <a:cxnSpLocks/>
            <a:stCxn id="14" idx="0"/>
            <a:endCxn id="4" idx="4"/>
          </p:cNvCxnSpPr>
          <p:nvPr/>
        </p:nvCxnSpPr>
        <p:spPr>
          <a:xfrm flipV="1">
            <a:off x="5255180" y="3842662"/>
            <a:ext cx="0" cy="37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FB1DDB-CB92-DD25-B581-A107E76C4284}"/>
              </a:ext>
            </a:extLst>
          </p:cNvPr>
          <p:cNvSpPr/>
          <p:nvPr/>
        </p:nvSpPr>
        <p:spPr>
          <a:xfrm>
            <a:off x="1005501" y="2993883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D15DF2-0830-8543-A9FE-FFD5D100FCA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545501" y="3263883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BC6FD82-0612-B607-0C5B-87191EA8D160}"/>
              </a:ext>
            </a:extLst>
          </p:cNvPr>
          <p:cNvSpPr/>
          <p:nvPr/>
        </p:nvSpPr>
        <p:spPr>
          <a:xfrm>
            <a:off x="7560392" y="2968565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6253B-7F8A-236B-E889-DE75F2CB3AB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6903951" y="3238565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26F3BE8-BF28-8FED-3BE3-B493B4B66067}"/>
              </a:ext>
            </a:extLst>
          </p:cNvPr>
          <p:cNvSpPr/>
          <p:nvPr/>
        </p:nvSpPr>
        <p:spPr>
          <a:xfrm>
            <a:off x="1009419" y="3770194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D669C2-5DD8-2B43-59A4-8A8A42EC2B3C}"/>
              </a:ext>
            </a:extLst>
          </p:cNvPr>
          <p:cNvSpPr/>
          <p:nvPr/>
        </p:nvSpPr>
        <p:spPr>
          <a:xfrm>
            <a:off x="7560392" y="3759941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D7349C-F9AB-E1D9-6BB7-2ABD4249B052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1549419" y="3606748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D350D1-CF7F-F9B2-83F5-D4144B83891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903951" y="3570316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F4A7C9CB-598D-E638-A0E5-FDDCA8824A80}"/>
              </a:ext>
            </a:extLst>
          </p:cNvPr>
          <p:cNvSpPr/>
          <p:nvPr/>
        </p:nvSpPr>
        <p:spPr>
          <a:xfrm>
            <a:off x="3176356" y="2514477"/>
            <a:ext cx="1088622" cy="393178"/>
          </a:xfrm>
          <a:prstGeom prst="wedgeRoundRectCallout">
            <a:avLst>
              <a:gd name="adj1" fmla="val 13940"/>
              <a:gd name="adj2" fmla="val 1378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DA26E32-E24D-6D7D-024F-A735B7DF1FB4}"/>
              </a:ext>
            </a:extLst>
          </p:cNvPr>
          <p:cNvSpPr/>
          <p:nvPr/>
        </p:nvSpPr>
        <p:spPr>
          <a:xfrm>
            <a:off x="3176356" y="4247631"/>
            <a:ext cx="1088622" cy="393178"/>
          </a:xfrm>
          <a:prstGeom prst="wedgeRoundRectCallout">
            <a:avLst>
              <a:gd name="adj1" fmla="val 13698"/>
              <a:gd name="adj2" fmla="val -1362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BA0B28-28A6-7758-93B8-CC048477601A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896558" y="2629463"/>
            <a:ext cx="1088622" cy="670853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EF0AD9-464F-82EE-E83C-ECAAAC9E2068}"/>
              </a:ext>
            </a:extLst>
          </p:cNvPr>
          <p:cNvCxnSpPr>
            <a:cxnSpLocks/>
            <a:stCxn id="5" idx="4"/>
            <a:endCxn id="14" idx="2"/>
          </p:cNvCxnSpPr>
          <p:nvPr/>
        </p:nvCxnSpPr>
        <p:spPr>
          <a:xfrm>
            <a:off x="3896558" y="3840316"/>
            <a:ext cx="1088622" cy="64439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49559B3-3F9E-C7EA-3992-48B5DAA5B975}"/>
              </a:ext>
            </a:extLst>
          </p:cNvPr>
          <p:cNvSpPr/>
          <p:nvPr/>
        </p:nvSpPr>
        <p:spPr>
          <a:xfrm>
            <a:off x="3995614" y="2745650"/>
            <a:ext cx="2503470" cy="580221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5792A80-935E-11FE-42E0-10E09A733E64}"/>
              </a:ext>
            </a:extLst>
          </p:cNvPr>
          <p:cNvSpPr/>
          <p:nvPr/>
        </p:nvSpPr>
        <p:spPr>
          <a:xfrm rot="10800000">
            <a:off x="3991084" y="3796844"/>
            <a:ext cx="2503470" cy="580220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rgbClr val="00B050"/>
            </a:solidFill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AF6AD1-A372-5EB0-D3D0-107C7427EBAD}"/>
              </a:ext>
            </a:extLst>
          </p:cNvPr>
          <p:cNvSpPr/>
          <p:nvPr/>
        </p:nvSpPr>
        <p:spPr>
          <a:xfrm>
            <a:off x="2179616" y="330031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57BC3F-53D2-0F9B-316F-5CCD4F5277FE}"/>
              </a:ext>
            </a:extLst>
          </p:cNvPr>
          <p:cNvSpPr/>
          <p:nvPr/>
        </p:nvSpPr>
        <p:spPr>
          <a:xfrm>
            <a:off x="2103627" y="298193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3122F2-EBDD-90C8-389F-F32064CC75D4}"/>
              </a:ext>
            </a:extLst>
          </p:cNvPr>
          <p:cNvSpPr/>
          <p:nvPr/>
        </p:nvSpPr>
        <p:spPr>
          <a:xfrm>
            <a:off x="2103444" y="279950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B0F7E2-5F89-297B-55B4-093261DA73DD}"/>
              </a:ext>
            </a:extLst>
          </p:cNvPr>
          <p:cNvSpPr/>
          <p:nvPr/>
        </p:nvSpPr>
        <p:spPr>
          <a:xfrm>
            <a:off x="2103444" y="2616283"/>
            <a:ext cx="565056" cy="178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40001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8923C0-344E-A115-C1C9-467EF0CB9A4E}"/>
              </a:ext>
            </a:extLst>
          </p:cNvPr>
          <p:cNvSpPr/>
          <p:nvPr/>
        </p:nvSpPr>
        <p:spPr>
          <a:xfrm>
            <a:off x="2103627" y="440152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55A9-9CE9-2842-FD89-28FDC965887A}"/>
              </a:ext>
            </a:extLst>
          </p:cNvPr>
          <p:cNvSpPr/>
          <p:nvPr/>
        </p:nvSpPr>
        <p:spPr>
          <a:xfrm>
            <a:off x="2103444" y="421909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106B5D-AF8B-2E81-0590-C059455AF502}"/>
              </a:ext>
            </a:extLst>
          </p:cNvPr>
          <p:cNvSpPr/>
          <p:nvPr/>
        </p:nvSpPr>
        <p:spPr>
          <a:xfrm>
            <a:off x="2103444" y="403586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40002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929155-BF61-91E9-DE98-713A9F809CC4}"/>
              </a:ext>
            </a:extLst>
          </p:cNvPr>
          <p:cNvSpPr txBox="1"/>
          <p:nvPr/>
        </p:nvSpPr>
        <p:spPr>
          <a:xfrm>
            <a:off x="2103444" y="4781204"/>
            <a:ext cx="1454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Domain 1 - LDP/SR</a:t>
            </a:r>
            <a:endParaRPr lang="en-AU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575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Constraints based TE</a:t>
            </a:r>
          </a:p>
          <a:p>
            <a:r>
              <a:rPr lang="en-AU" sz="2000" dirty="0"/>
              <a:t>Constraints can be:</a:t>
            </a:r>
          </a:p>
          <a:p>
            <a:pPr lvl="1"/>
            <a:r>
              <a:rPr lang="en-AU" sz="1600" dirty="0"/>
              <a:t>Include and/or exclude TE Affinity</a:t>
            </a:r>
          </a:p>
          <a:p>
            <a:pPr lvl="1"/>
            <a:r>
              <a:rPr lang="en-AU" sz="1600" dirty="0"/>
              <a:t>Include and/or exclude IP Address</a:t>
            </a:r>
          </a:p>
          <a:p>
            <a:pPr lvl="1"/>
            <a:r>
              <a:rPr lang="en-AU" sz="1600" dirty="0"/>
              <a:t>Include and/or exclude SRLG</a:t>
            </a:r>
          </a:p>
          <a:p>
            <a:pPr lvl="2"/>
            <a:r>
              <a:rPr lang="en-AU" sz="1200" dirty="0"/>
              <a:t>Shared Link Resource Group</a:t>
            </a:r>
          </a:p>
          <a:p>
            <a:pPr lvl="1"/>
            <a:r>
              <a:rPr lang="en-AU" sz="1600" dirty="0"/>
              <a:t>Maximum accumulated metric</a:t>
            </a:r>
          </a:p>
          <a:p>
            <a:pPr lvl="2"/>
            <a:r>
              <a:rPr lang="en-AU" sz="1200" dirty="0"/>
              <a:t>IGP, TE, Delay</a:t>
            </a:r>
          </a:p>
          <a:p>
            <a:pPr lvl="1"/>
            <a:r>
              <a:rPr lang="en-AU" sz="1600" dirty="0"/>
              <a:t>Maximum number of SID in the SID-LIST</a:t>
            </a:r>
          </a:p>
          <a:p>
            <a:pPr lvl="1"/>
            <a:r>
              <a:rPr lang="en-AU" sz="1600" dirty="0"/>
              <a:t>Disjoint path from another SR Policy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0371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F412DFF0-D905-6EDD-2BBA-10E6B514D257}"/>
              </a:ext>
            </a:extLst>
          </p:cNvPr>
          <p:cNvSpPr/>
          <p:nvPr/>
        </p:nvSpPr>
        <p:spPr>
          <a:xfrm>
            <a:off x="818485" y="1851670"/>
            <a:ext cx="2023581" cy="540000"/>
          </a:xfrm>
          <a:prstGeom prst="wedgeRoundRectCallout">
            <a:avLst>
              <a:gd name="adj1" fmla="val 65048"/>
              <a:gd name="adj2" fmla="val 1659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R4 &gt; R5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R4-R5 (Upper Link)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3FEA0AE5-4BE6-3FCA-1F3B-CC30B44E05B5}"/>
              </a:ext>
            </a:extLst>
          </p:cNvPr>
          <p:cNvSpPr/>
          <p:nvPr/>
        </p:nvSpPr>
        <p:spPr>
          <a:xfrm>
            <a:off x="840792" y="3951984"/>
            <a:ext cx="2023581" cy="540000"/>
          </a:xfrm>
          <a:prstGeom prst="wedgeRoundRectCallout">
            <a:avLst>
              <a:gd name="adj1" fmla="val 64161"/>
              <a:gd name="adj2" fmla="val -1863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R6 &gt; R7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Node R4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Link / Node Exclusion</a:t>
            </a:r>
          </a:p>
          <a:p>
            <a:endParaRPr lang="en-AU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982988-18C4-3F14-277A-10120FF4F8E1}"/>
              </a:ext>
            </a:extLst>
          </p:cNvPr>
          <p:cNvSpPr/>
          <p:nvPr/>
        </p:nvSpPr>
        <p:spPr>
          <a:xfrm>
            <a:off x="4511828" y="284750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C80B13-7DD0-28E7-D0E2-6C2C04F0F775}"/>
              </a:ext>
            </a:extLst>
          </p:cNvPr>
          <p:cNvSpPr/>
          <p:nvPr/>
        </p:nvSpPr>
        <p:spPr>
          <a:xfrm>
            <a:off x="3153206" y="284515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2EA022-92E9-A52E-B044-5C52090B9ED6}"/>
              </a:ext>
            </a:extLst>
          </p:cNvPr>
          <p:cNvSpPr/>
          <p:nvPr/>
        </p:nvSpPr>
        <p:spPr>
          <a:xfrm>
            <a:off x="5890599" y="284515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9E78D4-F387-BB8C-70A3-66DCA938A25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051828" y="3115156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6F2A0F-F07A-2CE0-64E0-7B2C96226A06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3693206" y="3115156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2407FD4-F377-BA22-215A-FFD1A3FA72BC}"/>
              </a:ext>
            </a:extLst>
          </p:cNvPr>
          <p:cNvSpPr/>
          <p:nvPr/>
        </p:nvSpPr>
        <p:spPr>
          <a:xfrm>
            <a:off x="1968691" y="2502291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24E15E-C650-DE23-A08E-0E09AFDC0445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2508691" y="2772291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219C00-46B4-B42D-4373-FB57F5ED44CA}"/>
              </a:ext>
            </a:extLst>
          </p:cNvPr>
          <p:cNvSpPr/>
          <p:nvPr/>
        </p:nvSpPr>
        <p:spPr>
          <a:xfrm>
            <a:off x="7087040" y="2513405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7E0A1-C96B-9AE9-9D60-135E1D5F802A}"/>
              </a:ext>
            </a:extLst>
          </p:cNvPr>
          <p:cNvCxnSpPr>
            <a:cxnSpLocks/>
            <a:stCxn id="17" idx="2"/>
            <a:endCxn id="6" idx="6"/>
          </p:cNvCxnSpPr>
          <p:nvPr/>
        </p:nvCxnSpPr>
        <p:spPr>
          <a:xfrm flipH="1">
            <a:off x="6430599" y="2783405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ED7E4F9-26C4-A54B-5AC9-EE1A4F8E0209}"/>
              </a:ext>
            </a:extLst>
          </p:cNvPr>
          <p:cNvSpPr/>
          <p:nvPr/>
        </p:nvSpPr>
        <p:spPr>
          <a:xfrm>
            <a:off x="1972609" y="3278602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79A562-3856-5D7A-FB24-A9004DD9C3B3}"/>
              </a:ext>
            </a:extLst>
          </p:cNvPr>
          <p:cNvSpPr/>
          <p:nvPr/>
        </p:nvSpPr>
        <p:spPr>
          <a:xfrm>
            <a:off x="7087040" y="3304781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147977-E694-7A98-9B33-91135562AE8B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 flipV="1">
            <a:off x="2512609" y="3115156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BC8EB8-9F68-916E-67F7-DC941D6E6760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6430599" y="3115156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8CEC76-42D2-E65D-6257-5F09896710D1}"/>
              </a:ext>
            </a:extLst>
          </p:cNvPr>
          <p:cNvCxnSpPr>
            <a:cxnSpLocks/>
            <a:stCxn id="5" idx="0"/>
            <a:endCxn id="32" idx="4"/>
          </p:cNvCxnSpPr>
          <p:nvPr/>
        </p:nvCxnSpPr>
        <p:spPr>
          <a:xfrm flipV="1">
            <a:off x="3423206" y="2487462"/>
            <a:ext cx="0" cy="35769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30B4952-3E69-B0B4-A488-720A2CA4545F}"/>
              </a:ext>
            </a:extLst>
          </p:cNvPr>
          <p:cNvSpPr/>
          <p:nvPr/>
        </p:nvSpPr>
        <p:spPr>
          <a:xfrm>
            <a:off x="3153206" y="194746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97A40C-64B1-BD5C-5E91-046E287E2C1E}"/>
              </a:ext>
            </a:extLst>
          </p:cNvPr>
          <p:cNvSpPr/>
          <p:nvPr/>
        </p:nvSpPr>
        <p:spPr>
          <a:xfrm>
            <a:off x="5894720" y="194368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6786EF-82D6-4EA7-7239-83F26FAF190C}"/>
              </a:ext>
            </a:extLst>
          </p:cNvPr>
          <p:cNvSpPr/>
          <p:nvPr/>
        </p:nvSpPr>
        <p:spPr>
          <a:xfrm>
            <a:off x="3153206" y="371159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DB1618-5548-7025-843A-CD6140521555}"/>
              </a:ext>
            </a:extLst>
          </p:cNvPr>
          <p:cNvCxnSpPr>
            <a:cxnSpLocks/>
            <a:stCxn id="39" idx="0"/>
            <a:endCxn id="5" idx="4"/>
          </p:cNvCxnSpPr>
          <p:nvPr/>
        </p:nvCxnSpPr>
        <p:spPr>
          <a:xfrm flipV="1">
            <a:off x="3423206" y="3385156"/>
            <a:ext cx="0" cy="326442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6BAA39B-66AC-F935-F74D-415C5591A06B}"/>
              </a:ext>
            </a:extLst>
          </p:cNvPr>
          <p:cNvSpPr/>
          <p:nvPr/>
        </p:nvSpPr>
        <p:spPr>
          <a:xfrm>
            <a:off x="5890599" y="372713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25A100-D673-12CB-6596-44EC14FD0263}"/>
              </a:ext>
            </a:extLst>
          </p:cNvPr>
          <p:cNvCxnSpPr>
            <a:cxnSpLocks/>
            <a:stCxn id="6" idx="0"/>
            <a:endCxn id="33" idx="4"/>
          </p:cNvCxnSpPr>
          <p:nvPr/>
        </p:nvCxnSpPr>
        <p:spPr>
          <a:xfrm flipV="1">
            <a:off x="6160599" y="2483682"/>
            <a:ext cx="4121" cy="36147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A4FE47-B966-1285-156A-28D352736C14}"/>
              </a:ext>
            </a:extLst>
          </p:cNvPr>
          <p:cNvCxnSpPr>
            <a:cxnSpLocks/>
            <a:stCxn id="45" idx="0"/>
            <a:endCxn id="6" idx="4"/>
          </p:cNvCxnSpPr>
          <p:nvPr/>
        </p:nvCxnSpPr>
        <p:spPr>
          <a:xfrm flipV="1">
            <a:off x="6160599" y="3385156"/>
            <a:ext cx="0" cy="34197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ED52860-3BB3-838C-225C-9EE622C5B812}"/>
              </a:ext>
            </a:extLst>
          </p:cNvPr>
          <p:cNvSpPr/>
          <p:nvPr/>
        </p:nvSpPr>
        <p:spPr>
          <a:xfrm>
            <a:off x="3942564" y="2861862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00C2CF-A13E-015E-7407-53D36DF7B843}"/>
              </a:ext>
            </a:extLst>
          </p:cNvPr>
          <p:cNvSpPr/>
          <p:nvPr/>
        </p:nvSpPr>
        <p:spPr>
          <a:xfrm>
            <a:off x="7156083" y="4350780"/>
            <a:ext cx="241043" cy="232298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n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2269C2-25D8-1B62-E315-E7552ED82590}"/>
              </a:ext>
            </a:extLst>
          </p:cNvPr>
          <p:cNvSpPr txBox="1"/>
          <p:nvPr/>
        </p:nvSpPr>
        <p:spPr>
          <a:xfrm>
            <a:off x="7430211" y="4306079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TE COST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32A1A8-BC57-93EF-3CD5-70E9C7266245}"/>
              </a:ext>
            </a:extLst>
          </p:cNvPr>
          <p:cNvSpPr/>
          <p:nvPr/>
        </p:nvSpPr>
        <p:spPr>
          <a:xfrm>
            <a:off x="5234158" y="287027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3A9BDCB-0450-4178-99D7-16E99FBEFD8E}"/>
              </a:ext>
            </a:extLst>
          </p:cNvPr>
          <p:cNvSpPr/>
          <p:nvPr/>
        </p:nvSpPr>
        <p:spPr>
          <a:xfrm>
            <a:off x="4508233" y="1920032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6FC5DD-2990-1C01-4C5E-0A660DA0F40D}"/>
              </a:ext>
            </a:extLst>
          </p:cNvPr>
          <p:cNvSpPr/>
          <p:nvPr/>
        </p:nvSpPr>
        <p:spPr>
          <a:xfrm>
            <a:off x="3153206" y="2557401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231EB8-C308-E6D7-A8EC-5406C50C94AB}"/>
              </a:ext>
            </a:extLst>
          </p:cNvPr>
          <p:cNvSpPr/>
          <p:nvPr/>
        </p:nvSpPr>
        <p:spPr>
          <a:xfrm>
            <a:off x="3168755" y="343621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3D823D-B92C-0DB6-3711-A2FA8F23CC8C}"/>
              </a:ext>
            </a:extLst>
          </p:cNvPr>
          <p:cNvSpPr/>
          <p:nvPr/>
        </p:nvSpPr>
        <p:spPr>
          <a:xfrm>
            <a:off x="4588814" y="403843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2BFD013-D5C3-E74B-5599-C43DA14517E9}"/>
              </a:ext>
            </a:extLst>
          </p:cNvPr>
          <p:cNvSpPr/>
          <p:nvPr/>
        </p:nvSpPr>
        <p:spPr>
          <a:xfrm>
            <a:off x="4527481" y="22562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D00DAA-9A1A-60E4-2CE8-C1FF6BC8B7DB}"/>
              </a:ext>
            </a:extLst>
          </p:cNvPr>
          <p:cNvSpPr/>
          <p:nvPr/>
        </p:nvSpPr>
        <p:spPr>
          <a:xfrm>
            <a:off x="6193676" y="255159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5DA85B2-0B25-A6DB-7CE7-DD5FFE23ACF3}"/>
              </a:ext>
            </a:extLst>
          </p:cNvPr>
          <p:cNvSpPr/>
          <p:nvPr/>
        </p:nvSpPr>
        <p:spPr>
          <a:xfrm>
            <a:off x="6183496" y="343926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1867C7-DFE3-E224-0D9D-6CE9154B78B3}"/>
              </a:ext>
            </a:extLst>
          </p:cNvPr>
          <p:cNvSpPr/>
          <p:nvPr/>
        </p:nvSpPr>
        <p:spPr>
          <a:xfrm>
            <a:off x="3618154" y="1891632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D9E08A5-7165-A60A-FBA7-1035F85F6D61}"/>
              </a:ext>
            </a:extLst>
          </p:cNvPr>
          <p:cNvSpPr/>
          <p:nvPr/>
        </p:nvSpPr>
        <p:spPr>
          <a:xfrm rot="10800000">
            <a:off x="3637388" y="2370442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1E94D68-5959-4B88-03B5-676EF3CB0724}"/>
              </a:ext>
            </a:extLst>
          </p:cNvPr>
          <p:cNvSpPr/>
          <p:nvPr/>
        </p:nvSpPr>
        <p:spPr>
          <a:xfrm rot="10800000">
            <a:off x="3627804" y="4138274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E6895C-6EF5-DE34-139F-FCF583B3DFF5}"/>
              </a:ext>
            </a:extLst>
          </p:cNvPr>
          <p:cNvSpPr/>
          <p:nvPr/>
        </p:nvSpPr>
        <p:spPr>
          <a:xfrm>
            <a:off x="3470891" y="2368691"/>
            <a:ext cx="2615798" cy="491746"/>
          </a:xfrm>
          <a:custGeom>
            <a:avLst/>
            <a:gdLst>
              <a:gd name="connsiteX0" fmla="*/ 15199 w 2761601"/>
              <a:gd name="connsiteY0" fmla="*/ 486837 h 503961"/>
              <a:gd name="connsiteX1" fmla="*/ 11774 w 2761601"/>
              <a:gd name="connsiteY1" fmla="*/ 75871 h 503961"/>
              <a:gd name="connsiteX2" fmla="*/ 107666 w 2761601"/>
              <a:gd name="connsiteY2" fmla="*/ 14226 h 503961"/>
              <a:gd name="connsiteX3" fmla="*/ 1059738 w 2761601"/>
              <a:gd name="connsiteY3" fmla="*/ 247107 h 503961"/>
              <a:gd name="connsiteX4" fmla="*/ 1898794 w 2761601"/>
              <a:gd name="connsiteY4" fmla="*/ 223134 h 503961"/>
              <a:gd name="connsiteX5" fmla="*/ 2645383 w 2761601"/>
              <a:gd name="connsiteY5" fmla="*/ 41624 h 503961"/>
              <a:gd name="connsiteX6" fmla="*/ 2748124 w 2761601"/>
              <a:gd name="connsiteY6" fmla="*/ 503961 h 5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1601" h="503961">
                <a:moveTo>
                  <a:pt x="15199" y="486837"/>
                </a:moveTo>
                <a:cubicBezTo>
                  <a:pt x="5781" y="320738"/>
                  <a:pt x="-3637" y="154639"/>
                  <a:pt x="11774" y="75871"/>
                </a:cubicBezTo>
                <a:cubicBezTo>
                  <a:pt x="27185" y="-2898"/>
                  <a:pt x="-66995" y="-14313"/>
                  <a:pt x="107666" y="14226"/>
                </a:cubicBezTo>
                <a:cubicBezTo>
                  <a:pt x="282327" y="42765"/>
                  <a:pt x="761217" y="212289"/>
                  <a:pt x="1059738" y="247107"/>
                </a:cubicBezTo>
                <a:cubicBezTo>
                  <a:pt x="1358259" y="281925"/>
                  <a:pt x="1634520" y="257381"/>
                  <a:pt x="1898794" y="223134"/>
                </a:cubicBezTo>
                <a:cubicBezTo>
                  <a:pt x="2163068" y="188887"/>
                  <a:pt x="2503828" y="-5180"/>
                  <a:pt x="2645383" y="41624"/>
                </a:cubicBezTo>
                <a:cubicBezTo>
                  <a:pt x="2786938" y="88428"/>
                  <a:pt x="2767531" y="296194"/>
                  <a:pt x="2748124" y="503961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573429A-87A4-11DC-9DEE-C5AA124AA316}"/>
              </a:ext>
            </a:extLst>
          </p:cNvPr>
          <p:cNvSpPr/>
          <p:nvPr/>
        </p:nvSpPr>
        <p:spPr>
          <a:xfrm>
            <a:off x="3488015" y="3401543"/>
            <a:ext cx="2568539" cy="977920"/>
          </a:xfrm>
          <a:custGeom>
            <a:avLst/>
            <a:gdLst>
              <a:gd name="connsiteX0" fmla="*/ 20102 w 2694708"/>
              <a:gd name="connsiteY0" fmla="*/ 0 h 1003756"/>
              <a:gd name="connsiteX1" fmla="*/ 20102 w 2694708"/>
              <a:gd name="connsiteY1" fmla="*/ 732890 h 1003756"/>
              <a:gd name="connsiteX2" fmla="*/ 229010 w 2694708"/>
              <a:gd name="connsiteY2" fmla="*/ 845905 h 1003756"/>
              <a:gd name="connsiteX3" fmla="*/ 1249576 w 2694708"/>
              <a:gd name="connsiteY3" fmla="*/ 1000018 h 1003756"/>
              <a:gd name="connsiteX4" fmla="*/ 2170826 w 2694708"/>
              <a:gd name="connsiteY4" fmla="*/ 941797 h 1003756"/>
              <a:gd name="connsiteX5" fmla="*/ 2626313 w 2694708"/>
              <a:gd name="connsiteY5" fmla="*/ 784260 h 1003756"/>
              <a:gd name="connsiteX6" fmla="*/ 2684534 w 2694708"/>
              <a:gd name="connsiteY6" fmla="*/ 6849 h 10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4708" h="1003756">
                <a:moveTo>
                  <a:pt x="20102" y="0"/>
                </a:moveTo>
                <a:cubicBezTo>
                  <a:pt x="2693" y="295953"/>
                  <a:pt x="-14716" y="591906"/>
                  <a:pt x="20102" y="732890"/>
                </a:cubicBezTo>
                <a:cubicBezTo>
                  <a:pt x="54920" y="873874"/>
                  <a:pt x="24098" y="801384"/>
                  <a:pt x="229010" y="845905"/>
                </a:cubicBezTo>
                <a:cubicBezTo>
                  <a:pt x="433922" y="890426"/>
                  <a:pt x="925940" y="984036"/>
                  <a:pt x="1249576" y="1000018"/>
                </a:cubicBezTo>
                <a:cubicBezTo>
                  <a:pt x="1573212" y="1016000"/>
                  <a:pt x="1941370" y="977757"/>
                  <a:pt x="2170826" y="941797"/>
                </a:cubicBezTo>
                <a:cubicBezTo>
                  <a:pt x="2400282" y="905837"/>
                  <a:pt x="2540695" y="940085"/>
                  <a:pt x="2626313" y="784260"/>
                </a:cubicBezTo>
                <a:cubicBezTo>
                  <a:pt x="2711931" y="628435"/>
                  <a:pt x="2698232" y="317642"/>
                  <a:pt x="2684534" y="6849"/>
                </a:cubicBezTo>
              </a:path>
            </a:pathLst>
          </a:cu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A65E65-CB8A-F895-1882-E57BE46AECA9}"/>
              </a:ext>
            </a:extLst>
          </p:cNvPr>
          <p:cNvSpPr/>
          <p:nvPr/>
        </p:nvSpPr>
        <p:spPr>
          <a:xfrm>
            <a:off x="4785210" y="2268541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2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4DC8ADE-02DE-1A30-D6E2-828E6E921D67}"/>
              </a:ext>
            </a:extLst>
          </p:cNvPr>
          <p:cNvSpPr/>
          <p:nvPr/>
        </p:nvSpPr>
        <p:spPr>
          <a:xfrm>
            <a:off x="2888321" y="255104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65335E4-8570-3793-6C9D-4F05EE8F207C}"/>
              </a:ext>
            </a:extLst>
          </p:cNvPr>
          <p:cNvSpPr/>
          <p:nvPr/>
        </p:nvSpPr>
        <p:spPr>
          <a:xfrm>
            <a:off x="2902970" y="343627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299E8F-83F4-C3AC-FCF4-15439E5DDB6A}"/>
              </a:ext>
            </a:extLst>
          </p:cNvPr>
          <p:cNvSpPr/>
          <p:nvPr/>
        </p:nvSpPr>
        <p:spPr>
          <a:xfrm>
            <a:off x="6459555" y="254754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8E9676-BD4D-7149-22AA-DE5CE354D7B8}"/>
              </a:ext>
            </a:extLst>
          </p:cNvPr>
          <p:cNvSpPr/>
          <p:nvPr/>
        </p:nvSpPr>
        <p:spPr>
          <a:xfrm>
            <a:off x="4870469" y="403843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073FEA5-2A93-669B-5102-0CAD7E2A1D5D}"/>
              </a:ext>
            </a:extLst>
          </p:cNvPr>
          <p:cNvSpPr/>
          <p:nvPr/>
        </p:nvSpPr>
        <p:spPr>
          <a:xfrm>
            <a:off x="4778790" y="1907981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E1A29ED-55C2-2A74-484D-174E1A8E914B}"/>
              </a:ext>
            </a:extLst>
          </p:cNvPr>
          <p:cNvSpPr/>
          <p:nvPr/>
        </p:nvSpPr>
        <p:spPr>
          <a:xfrm>
            <a:off x="7156083" y="4090331"/>
            <a:ext cx="241043" cy="232298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40F470-F1DF-5721-7030-12BFB48978BE}"/>
              </a:ext>
            </a:extLst>
          </p:cNvPr>
          <p:cNvSpPr txBox="1"/>
          <p:nvPr/>
        </p:nvSpPr>
        <p:spPr>
          <a:xfrm>
            <a:off x="7397126" y="404563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F6C165B-B142-3E7F-76B5-F6B2B7C3C171}"/>
              </a:ext>
            </a:extLst>
          </p:cNvPr>
          <p:cNvSpPr/>
          <p:nvPr/>
        </p:nvSpPr>
        <p:spPr>
          <a:xfrm>
            <a:off x="4212563" y="287027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A1FE7C1-F2A3-7CE9-23A1-96EDB4087665}"/>
              </a:ext>
            </a:extLst>
          </p:cNvPr>
          <p:cNvSpPr/>
          <p:nvPr/>
        </p:nvSpPr>
        <p:spPr>
          <a:xfrm>
            <a:off x="5510615" y="287165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DC8A778-2913-0597-7792-A2BADF395459}"/>
              </a:ext>
            </a:extLst>
          </p:cNvPr>
          <p:cNvSpPr/>
          <p:nvPr/>
        </p:nvSpPr>
        <p:spPr>
          <a:xfrm>
            <a:off x="6440219" y="3442771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840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Link Exclusion</a:t>
            </a:r>
          </a:p>
          <a:p>
            <a:endParaRPr lang="en-A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EF253-0FBA-6C19-666B-24F03F295A88}"/>
              </a:ext>
            </a:extLst>
          </p:cNvPr>
          <p:cNvSpPr txBox="1"/>
          <p:nvPr/>
        </p:nvSpPr>
        <p:spPr>
          <a:xfrm>
            <a:off x="4307635" y="1707654"/>
            <a:ext cx="3144685" cy="21151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dynamic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 type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constraints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affinity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exclude-any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AF084-E530-AFA0-5D58-BCD3D3846C55}"/>
              </a:ext>
            </a:extLst>
          </p:cNvPr>
          <p:cNvSpPr txBox="1"/>
          <p:nvPr/>
        </p:nvSpPr>
        <p:spPr>
          <a:xfrm>
            <a:off x="1293643" y="1707654"/>
            <a:ext cx="2918317" cy="272459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#All Router#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router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distribute link-state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#R1, R4#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segment-routing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traffic-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affinity-map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PINK bit-position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#R4#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gi0/0/0/1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affinity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PINK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12CC8AE7-0AB6-2183-EEAD-BD197C6AF978}"/>
              </a:ext>
            </a:extLst>
          </p:cNvPr>
          <p:cNvSpPr/>
          <p:nvPr/>
        </p:nvSpPr>
        <p:spPr>
          <a:xfrm>
            <a:off x="5076056" y="4361721"/>
            <a:ext cx="2023581" cy="540000"/>
          </a:xfrm>
          <a:prstGeom prst="wedgeRoundRectCallout">
            <a:avLst>
              <a:gd name="adj1" fmla="val -27655"/>
              <a:gd name="adj2" fmla="val -13190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R4 &gt; R5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R4-R5 (Upper Link)</a:t>
            </a:r>
          </a:p>
        </p:txBody>
      </p:sp>
    </p:spTree>
    <p:extLst>
      <p:ext uri="{BB962C8B-B14F-4D97-AF65-F5344CB8AC3E}">
        <p14:creationId xmlns:p14="http://schemas.microsoft.com/office/powerpoint/2010/main" val="289893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Shortcomings:</a:t>
            </a:r>
          </a:p>
          <a:p>
            <a:r>
              <a:rPr lang="en-AU" sz="2000" dirty="0"/>
              <a:t>Tunnel is not bidirectional</a:t>
            </a:r>
          </a:p>
          <a:p>
            <a:r>
              <a:rPr lang="en-AU" sz="2000" dirty="0"/>
              <a:t>IGP tracks link constraints and floods periodically</a:t>
            </a:r>
          </a:p>
          <a:p>
            <a:pPr lvl="1"/>
            <a:r>
              <a:rPr lang="en-AU" sz="1600" dirty="0"/>
              <a:t>Maintains state</a:t>
            </a:r>
          </a:p>
          <a:p>
            <a:pPr lvl="1"/>
            <a:r>
              <a:rPr lang="en-AU" sz="1600" dirty="0"/>
              <a:t>TE tunnel need to be re-optimized frequently</a:t>
            </a:r>
          </a:p>
          <a:p>
            <a:r>
              <a:rPr lang="en-AU" sz="2000" dirty="0"/>
              <a:t>RSVP-TE isn’t ECMP friendly (N</a:t>
            </a:r>
            <a:r>
              <a:rPr lang="en-AU" sz="2000" baseline="30000" dirty="0"/>
              <a:t>2</a:t>
            </a:r>
            <a:r>
              <a:rPr lang="en-AU" sz="2000" dirty="0"/>
              <a:t>*K tunnel required)</a:t>
            </a:r>
          </a:p>
          <a:p>
            <a:pPr lvl="1"/>
            <a:r>
              <a:rPr lang="en-AU" sz="1600" dirty="0"/>
              <a:t>Doesn’t scale well with inter-domain (IGP) network</a:t>
            </a:r>
          </a:p>
        </p:txBody>
      </p:sp>
      <p:pic>
        <p:nvPicPr>
          <p:cNvPr id="23" name="Graphic 22" descr="Tired face outline with solid fill">
            <a:extLst>
              <a:ext uri="{FF2B5EF4-FFF2-40B4-BE49-F238E27FC236}">
                <a16:creationId xmlns:a16="http://schemas.microsoft.com/office/drawing/2014/main" id="{28A67ED0-F022-D2B8-A03C-5189CC400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8144" y="367357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FBEFB9-C80B-BF2B-2388-3E8C77E23A37}"/>
              </a:ext>
            </a:extLst>
          </p:cNvPr>
          <p:cNvSpPr txBox="1"/>
          <p:nvPr/>
        </p:nvSpPr>
        <p:spPr>
          <a:xfrm>
            <a:off x="2195736" y="3842461"/>
            <a:ext cx="3419911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Additional overhead for </a:t>
            </a:r>
          </a:p>
          <a:p>
            <a:pPr algn="ctr"/>
            <a:r>
              <a:rPr lang="en-US" sz="1600" b="1" dirty="0"/>
              <a:t>both router and it’s 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3FF5E-39A3-6651-1DD2-489039C70141}"/>
              </a:ext>
            </a:extLst>
          </p:cNvPr>
          <p:cNvSpPr txBox="1"/>
          <p:nvPr/>
        </p:nvSpPr>
        <p:spPr>
          <a:xfrm>
            <a:off x="1560218" y="4583545"/>
            <a:ext cx="469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Why is RSVP-TE still useful?</a:t>
            </a:r>
          </a:p>
        </p:txBody>
      </p:sp>
    </p:spTree>
    <p:extLst>
      <p:ext uri="{BB962C8B-B14F-4D97-AF65-F5344CB8AC3E}">
        <p14:creationId xmlns:p14="http://schemas.microsoft.com/office/powerpoint/2010/main" val="8006290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Node Exclusion</a:t>
            </a:r>
          </a:p>
          <a:p>
            <a:endParaRPr lang="en-A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EF253-0FBA-6C19-666B-24F03F295A88}"/>
              </a:ext>
            </a:extLst>
          </p:cNvPr>
          <p:cNvSpPr txBox="1"/>
          <p:nvPr/>
        </p:nvSpPr>
        <p:spPr>
          <a:xfrm>
            <a:off x="4273624" y="1968724"/>
            <a:ext cx="3144685" cy="21151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dynamic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 type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constraints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exclude PSET1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AF084-E530-AFA0-5D58-BCD3D3846C55}"/>
              </a:ext>
            </a:extLst>
          </p:cNvPr>
          <p:cNvSpPr txBox="1"/>
          <p:nvPr/>
        </p:nvSpPr>
        <p:spPr>
          <a:xfrm>
            <a:off x="1259632" y="1968724"/>
            <a:ext cx="2918317" cy="8963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prefix-set PSET1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10.1.1.4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end-set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6B31C7F-0DF6-C923-89C7-EF46AF3AD216}"/>
              </a:ext>
            </a:extLst>
          </p:cNvPr>
          <p:cNvSpPr/>
          <p:nvPr/>
        </p:nvSpPr>
        <p:spPr>
          <a:xfrm>
            <a:off x="1327962" y="3651870"/>
            <a:ext cx="2023581" cy="540000"/>
          </a:xfrm>
          <a:prstGeom prst="wedgeRoundRectCallout">
            <a:avLst>
              <a:gd name="adj1" fmla="val 94589"/>
              <a:gd name="adj2" fmla="val -536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R6 &gt; R7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Node R4</a:t>
            </a:r>
          </a:p>
        </p:txBody>
      </p:sp>
    </p:spTree>
    <p:extLst>
      <p:ext uri="{BB962C8B-B14F-4D97-AF65-F5344CB8AC3E}">
        <p14:creationId xmlns:p14="http://schemas.microsoft.com/office/powerpoint/2010/main" val="1601621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SRLG Exclusion</a:t>
            </a:r>
          </a:p>
          <a:p>
            <a:pPr lvl="1"/>
            <a:r>
              <a:rPr lang="en-AU" sz="1600" dirty="0"/>
              <a:t>SRLG means multiple links share same resource</a:t>
            </a:r>
          </a:p>
          <a:p>
            <a:pPr lvl="1"/>
            <a:r>
              <a:rPr lang="en-AU" sz="1600" dirty="0"/>
              <a:t>i.e. Fiber path, conduit, patch panel etc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A734C5D-E8C0-C2BB-AB22-49297873C8C8}"/>
              </a:ext>
            </a:extLst>
          </p:cNvPr>
          <p:cNvSpPr/>
          <p:nvPr/>
        </p:nvSpPr>
        <p:spPr>
          <a:xfrm>
            <a:off x="899591" y="2283718"/>
            <a:ext cx="1781645" cy="540000"/>
          </a:xfrm>
          <a:prstGeom prst="wedgeRoundRectCallout">
            <a:avLst>
              <a:gd name="adj1" fmla="val 65048"/>
              <a:gd name="adj2" fmla="val 1659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R6 &gt; R7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R4 SRLG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4DF05B-6FFF-8CFB-EAEB-89EFF73AD6D7}"/>
              </a:ext>
            </a:extLst>
          </p:cNvPr>
          <p:cNvSpPr/>
          <p:nvPr/>
        </p:nvSpPr>
        <p:spPr>
          <a:xfrm>
            <a:off x="4350998" y="327955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2C580-5D8A-6D5F-8288-A5E9C4C386A9}"/>
              </a:ext>
            </a:extLst>
          </p:cNvPr>
          <p:cNvSpPr/>
          <p:nvPr/>
        </p:nvSpPr>
        <p:spPr>
          <a:xfrm>
            <a:off x="2992376" y="327720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6116-C11B-2EBD-FD40-AC5B10AFCAFE}"/>
              </a:ext>
            </a:extLst>
          </p:cNvPr>
          <p:cNvSpPr/>
          <p:nvPr/>
        </p:nvSpPr>
        <p:spPr>
          <a:xfrm>
            <a:off x="5729769" y="327720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2DD921-C9A8-C5FC-B089-06EA4ED0103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890998" y="3547204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D2FD10-20E9-426F-00C3-FA754FFB17E6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3532376" y="3547204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F45D70A-E981-4B66-4743-291D5835AC4E}"/>
              </a:ext>
            </a:extLst>
          </p:cNvPr>
          <p:cNvSpPr/>
          <p:nvPr/>
        </p:nvSpPr>
        <p:spPr>
          <a:xfrm>
            <a:off x="1807861" y="2934339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9E0D3A-AF65-6E51-F9E1-84DE073A6CB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347861" y="3204339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9A342E7-1EC6-12BC-2AEF-BB8FEF3B8C14}"/>
              </a:ext>
            </a:extLst>
          </p:cNvPr>
          <p:cNvSpPr/>
          <p:nvPr/>
        </p:nvSpPr>
        <p:spPr>
          <a:xfrm>
            <a:off x="6926210" y="2945453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41263-92AE-3DBF-05D9-129F7A16C461}"/>
              </a:ext>
            </a:extLst>
          </p:cNvPr>
          <p:cNvCxnSpPr>
            <a:cxnSpLocks/>
            <a:stCxn id="16" idx="2"/>
            <a:endCxn id="9" idx="6"/>
          </p:cNvCxnSpPr>
          <p:nvPr/>
        </p:nvCxnSpPr>
        <p:spPr>
          <a:xfrm flipH="1">
            <a:off x="6269769" y="3215453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8A33F96-3B5F-3CC4-FCDC-CB3A557E3CBA}"/>
              </a:ext>
            </a:extLst>
          </p:cNvPr>
          <p:cNvSpPr/>
          <p:nvPr/>
        </p:nvSpPr>
        <p:spPr>
          <a:xfrm>
            <a:off x="1811779" y="3710650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3CF204-EA66-6D2F-EBC0-82741A4E060C}"/>
              </a:ext>
            </a:extLst>
          </p:cNvPr>
          <p:cNvSpPr/>
          <p:nvPr/>
        </p:nvSpPr>
        <p:spPr>
          <a:xfrm>
            <a:off x="6926210" y="3736829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4462D7-98FE-F6B6-704D-970349747FD3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 flipV="1">
            <a:off x="2351779" y="3547204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B93D23-8012-0EC3-D1DB-AEAA1985614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6269769" y="3547204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F6BC3-F49A-B7A4-E1B8-57086FE51389}"/>
              </a:ext>
            </a:extLst>
          </p:cNvPr>
          <p:cNvCxnSpPr>
            <a:cxnSpLocks/>
            <a:stCxn id="8" idx="0"/>
            <a:endCxn id="23" idx="4"/>
          </p:cNvCxnSpPr>
          <p:nvPr/>
        </p:nvCxnSpPr>
        <p:spPr>
          <a:xfrm flipV="1">
            <a:off x="3262376" y="2919510"/>
            <a:ext cx="0" cy="35769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EA83943-2989-ADDC-F5A5-1A7ECA22A6D9}"/>
              </a:ext>
            </a:extLst>
          </p:cNvPr>
          <p:cNvSpPr/>
          <p:nvPr/>
        </p:nvSpPr>
        <p:spPr>
          <a:xfrm>
            <a:off x="2992376" y="237951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6E3F2F-C054-174A-294D-2758D3D22C64}"/>
              </a:ext>
            </a:extLst>
          </p:cNvPr>
          <p:cNvSpPr/>
          <p:nvPr/>
        </p:nvSpPr>
        <p:spPr>
          <a:xfrm>
            <a:off x="5733890" y="237573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100418-3C1B-0236-A042-51D33E8965B8}"/>
              </a:ext>
            </a:extLst>
          </p:cNvPr>
          <p:cNvSpPr/>
          <p:nvPr/>
        </p:nvSpPr>
        <p:spPr>
          <a:xfrm>
            <a:off x="2992376" y="414364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DD73B7-3395-AD30-3DFF-AB7C24079923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>
          <a:xfrm flipV="1">
            <a:off x="3262376" y="3817204"/>
            <a:ext cx="0" cy="326442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197B74A-0F87-1440-36D1-70E8DD31F63A}"/>
              </a:ext>
            </a:extLst>
          </p:cNvPr>
          <p:cNvSpPr/>
          <p:nvPr/>
        </p:nvSpPr>
        <p:spPr>
          <a:xfrm>
            <a:off x="5729769" y="415917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26B3FD-B801-C8ED-59B9-45536BDC6595}"/>
              </a:ext>
            </a:extLst>
          </p:cNvPr>
          <p:cNvCxnSpPr>
            <a:cxnSpLocks/>
            <a:stCxn id="9" idx="0"/>
            <a:endCxn id="24" idx="4"/>
          </p:cNvCxnSpPr>
          <p:nvPr/>
        </p:nvCxnSpPr>
        <p:spPr>
          <a:xfrm flipV="1">
            <a:off x="5999769" y="2915730"/>
            <a:ext cx="4121" cy="36147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79DA2A-44A7-983B-25E4-FCFCBC58C49F}"/>
              </a:ext>
            </a:extLst>
          </p:cNvPr>
          <p:cNvCxnSpPr>
            <a:cxnSpLocks/>
            <a:stCxn id="27" idx="0"/>
            <a:endCxn id="9" idx="4"/>
          </p:cNvCxnSpPr>
          <p:nvPr/>
        </p:nvCxnSpPr>
        <p:spPr>
          <a:xfrm flipV="1">
            <a:off x="5999769" y="3817204"/>
            <a:ext cx="0" cy="34197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660B0BF-5242-98D1-EAD7-81CB5F50AA01}"/>
              </a:ext>
            </a:extLst>
          </p:cNvPr>
          <p:cNvSpPr/>
          <p:nvPr/>
        </p:nvSpPr>
        <p:spPr>
          <a:xfrm>
            <a:off x="3781734" y="329391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2D9571-F442-DF74-7FD2-89B1B19D5F05}"/>
              </a:ext>
            </a:extLst>
          </p:cNvPr>
          <p:cNvSpPr/>
          <p:nvPr/>
        </p:nvSpPr>
        <p:spPr>
          <a:xfrm>
            <a:off x="453745" y="4423443"/>
            <a:ext cx="241043" cy="232298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n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D0348E-03F1-50A3-3A00-BC5728013E1A}"/>
              </a:ext>
            </a:extLst>
          </p:cNvPr>
          <p:cNvSpPr txBox="1"/>
          <p:nvPr/>
        </p:nvSpPr>
        <p:spPr>
          <a:xfrm>
            <a:off x="727873" y="4378742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TE COST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845EE6-8187-DFA6-D152-E5CF69086D64}"/>
              </a:ext>
            </a:extLst>
          </p:cNvPr>
          <p:cNvSpPr/>
          <p:nvPr/>
        </p:nvSpPr>
        <p:spPr>
          <a:xfrm>
            <a:off x="5073328" y="3302323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A332BA-235D-E621-FF03-A4DD8E2B824D}"/>
              </a:ext>
            </a:extLst>
          </p:cNvPr>
          <p:cNvSpPr/>
          <p:nvPr/>
        </p:nvSpPr>
        <p:spPr>
          <a:xfrm>
            <a:off x="4347403" y="235208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C68A48-4C45-A2D5-D2CE-D7F7847011FA}"/>
              </a:ext>
            </a:extLst>
          </p:cNvPr>
          <p:cNvSpPr/>
          <p:nvPr/>
        </p:nvSpPr>
        <p:spPr>
          <a:xfrm>
            <a:off x="2992376" y="298944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F3164B-FDF4-6586-2AFE-5C01B51A2F86}"/>
              </a:ext>
            </a:extLst>
          </p:cNvPr>
          <p:cNvSpPr/>
          <p:nvPr/>
        </p:nvSpPr>
        <p:spPr>
          <a:xfrm>
            <a:off x="3007925" y="386826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9E049-5783-7B95-713D-F1F64F52DE22}"/>
              </a:ext>
            </a:extLst>
          </p:cNvPr>
          <p:cNvSpPr/>
          <p:nvPr/>
        </p:nvSpPr>
        <p:spPr>
          <a:xfrm>
            <a:off x="4427984" y="447048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56FAB0-8066-948C-E8B4-E70789F0C6CB}"/>
              </a:ext>
            </a:extLst>
          </p:cNvPr>
          <p:cNvSpPr/>
          <p:nvPr/>
        </p:nvSpPr>
        <p:spPr>
          <a:xfrm>
            <a:off x="4366651" y="268826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9E866B-B61F-3191-215B-EBA0763C6A62}"/>
              </a:ext>
            </a:extLst>
          </p:cNvPr>
          <p:cNvSpPr/>
          <p:nvPr/>
        </p:nvSpPr>
        <p:spPr>
          <a:xfrm>
            <a:off x="6032846" y="2983642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8A1CB04-5E90-9D31-8629-9C37816FB32F}"/>
              </a:ext>
            </a:extLst>
          </p:cNvPr>
          <p:cNvSpPr/>
          <p:nvPr/>
        </p:nvSpPr>
        <p:spPr>
          <a:xfrm>
            <a:off x="6022666" y="387131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D2175D-E923-9DE7-E9FE-44B43E9B3AD6}"/>
              </a:ext>
            </a:extLst>
          </p:cNvPr>
          <p:cNvSpPr/>
          <p:nvPr/>
        </p:nvSpPr>
        <p:spPr>
          <a:xfrm>
            <a:off x="3457324" y="2323680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719605B-42E8-91DA-E021-B8C64207785E}"/>
              </a:ext>
            </a:extLst>
          </p:cNvPr>
          <p:cNvSpPr/>
          <p:nvPr/>
        </p:nvSpPr>
        <p:spPr>
          <a:xfrm rot="10800000">
            <a:off x="3476558" y="2802490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944E115-7D7F-832A-8E87-289D64461342}"/>
              </a:ext>
            </a:extLst>
          </p:cNvPr>
          <p:cNvSpPr/>
          <p:nvPr/>
        </p:nvSpPr>
        <p:spPr>
          <a:xfrm rot="10800000">
            <a:off x="3466974" y="4570322"/>
            <a:ext cx="2325384" cy="167420"/>
          </a:xfrm>
          <a:custGeom>
            <a:avLst/>
            <a:gdLst>
              <a:gd name="connsiteX0" fmla="*/ 0 w 2325384"/>
              <a:gd name="connsiteY0" fmla="*/ 353002 h 400948"/>
              <a:gd name="connsiteX1" fmla="*/ 1150706 w 2325384"/>
              <a:gd name="connsiteY1" fmla="*/ 256 h 400948"/>
              <a:gd name="connsiteX2" fmla="*/ 2325384 w 2325384"/>
              <a:gd name="connsiteY2" fmla="*/ 400948 h 4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384" h="400948">
                <a:moveTo>
                  <a:pt x="0" y="353002"/>
                </a:moveTo>
                <a:cubicBezTo>
                  <a:pt x="381571" y="172633"/>
                  <a:pt x="763142" y="-7735"/>
                  <a:pt x="1150706" y="256"/>
                </a:cubicBezTo>
                <a:cubicBezTo>
                  <a:pt x="1538270" y="8247"/>
                  <a:pt x="2041132" y="287362"/>
                  <a:pt x="2325384" y="400948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10DD6E1-8318-C964-3DCC-63F1C98BF93A}"/>
              </a:ext>
            </a:extLst>
          </p:cNvPr>
          <p:cNvSpPr/>
          <p:nvPr/>
        </p:nvSpPr>
        <p:spPr>
          <a:xfrm>
            <a:off x="3310061" y="2800739"/>
            <a:ext cx="2615798" cy="491746"/>
          </a:xfrm>
          <a:custGeom>
            <a:avLst/>
            <a:gdLst>
              <a:gd name="connsiteX0" fmla="*/ 15199 w 2761601"/>
              <a:gd name="connsiteY0" fmla="*/ 486837 h 503961"/>
              <a:gd name="connsiteX1" fmla="*/ 11774 w 2761601"/>
              <a:gd name="connsiteY1" fmla="*/ 75871 h 503961"/>
              <a:gd name="connsiteX2" fmla="*/ 107666 w 2761601"/>
              <a:gd name="connsiteY2" fmla="*/ 14226 h 503961"/>
              <a:gd name="connsiteX3" fmla="*/ 1059738 w 2761601"/>
              <a:gd name="connsiteY3" fmla="*/ 247107 h 503961"/>
              <a:gd name="connsiteX4" fmla="*/ 1898794 w 2761601"/>
              <a:gd name="connsiteY4" fmla="*/ 223134 h 503961"/>
              <a:gd name="connsiteX5" fmla="*/ 2645383 w 2761601"/>
              <a:gd name="connsiteY5" fmla="*/ 41624 h 503961"/>
              <a:gd name="connsiteX6" fmla="*/ 2748124 w 2761601"/>
              <a:gd name="connsiteY6" fmla="*/ 503961 h 5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1601" h="503961">
                <a:moveTo>
                  <a:pt x="15199" y="486837"/>
                </a:moveTo>
                <a:cubicBezTo>
                  <a:pt x="5781" y="320738"/>
                  <a:pt x="-3637" y="154639"/>
                  <a:pt x="11774" y="75871"/>
                </a:cubicBezTo>
                <a:cubicBezTo>
                  <a:pt x="27185" y="-2898"/>
                  <a:pt x="-66995" y="-14313"/>
                  <a:pt x="107666" y="14226"/>
                </a:cubicBezTo>
                <a:cubicBezTo>
                  <a:pt x="282327" y="42765"/>
                  <a:pt x="761217" y="212289"/>
                  <a:pt x="1059738" y="247107"/>
                </a:cubicBezTo>
                <a:cubicBezTo>
                  <a:pt x="1358259" y="281925"/>
                  <a:pt x="1634520" y="257381"/>
                  <a:pt x="1898794" y="223134"/>
                </a:cubicBezTo>
                <a:cubicBezTo>
                  <a:pt x="2163068" y="188887"/>
                  <a:pt x="2503828" y="-5180"/>
                  <a:pt x="2645383" y="41624"/>
                </a:cubicBezTo>
                <a:cubicBezTo>
                  <a:pt x="2786938" y="88428"/>
                  <a:pt x="2767531" y="296194"/>
                  <a:pt x="2748124" y="503961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428EBD-0552-D42F-636A-014CFC169C1C}"/>
              </a:ext>
            </a:extLst>
          </p:cNvPr>
          <p:cNvSpPr/>
          <p:nvPr/>
        </p:nvSpPr>
        <p:spPr>
          <a:xfrm>
            <a:off x="3327185" y="3833591"/>
            <a:ext cx="2568539" cy="977920"/>
          </a:xfrm>
          <a:custGeom>
            <a:avLst/>
            <a:gdLst>
              <a:gd name="connsiteX0" fmla="*/ 20102 w 2694708"/>
              <a:gd name="connsiteY0" fmla="*/ 0 h 1003756"/>
              <a:gd name="connsiteX1" fmla="*/ 20102 w 2694708"/>
              <a:gd name="connsiteY1" fmla="*/ 732890 h 1003756"/>
              <a:gd name="connsiteX2" fmla="*/ 229010 w 2694708"/>
              <a:gd name="connsiteY2" fmla="*/ 845905 h 1003756"/>
              <a:gd name="connsiteX3" fmla="*/ 1249576 w 2694708"/>
              <a:gd name="connsiteY3" fmla="*/ 1000018 h 1003756"/>
              <a:gd name="connsiteX4" fmla="*/ 2170826 w 2694708"/>
              <a:gd name="connsiteY4" fmla="*/ 941797 h 1003756"/>
              <a:gd name="connsiteX5" fmla="*/ 2626313 w 2694708"/>
              <a:gd name="connsiteY5" fmla="*/ 784260 h 1003756"/>
              <a:gd name="connsiteX6" fmla="*/ 2684534 w 2694708"/>
              <a:gd name="connsiteY6" fmla="*/ 6849 h 10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4708" h="1003756">
                <a:moveTo>
                  <a:pt x="20102" y="0"/>
                </a:moveTo>
                <a:cubicBezTo>
                  <a:pt x="2693" y="295953"/>
                  <a:pt x="-14716" y="591906"/>
                  <a:pt x="20102" y="732890"/>
                </a:cubicBezTo>
                <a:cubicBezTo>
                  <a:pt x="54920" y="873874"/>
                  <a:pt x="24098" y="801384"/>
                  <a:pt x="229010" y="845905"/>
                </a:cubicBezTo>
                <a:cubicBezTo>
                  <a:pt x="433922" y="890426"/>
                  <a:pt x="925940" y="984036"/>
                  <a:pt x="1249576" y="1000018"/>
                </a:cubicBezTo>
                <a:cubicBezTo>
                  <a:pt x="1573212" y="1016000"/>
                  <a:pt x="1941370" y="977757"/>
                  <a:pt x="2170826" y="941797"/>
                </a:cubicBezTo>
                <a:cubicBezTo>
                  <a:pt x="2400282" y="905837"/>
                  <a:pt x="2540695" y="940085"/>
                  <a:pt x="2626313" y="784260"/>
                </a:cubicBezTo>
                <a:cubicBezTo>
                  <a:pt x="2711931" y="628435"/>
                  <a:pt x="2698232" y="317642"/>
                  <a:pt x="2684534" y="6849"/>
                </a:cubicBezTo>
              </a:path>
            </a:pathLst>
          </a:cu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EDC1DD-9CD6-3F0E-DBD9-EA742276581E}"/>
              </a:ext>
            </a:extLst>
          </p:cNvPr>
          <p:cNvSpPr/>
          <p:nvPr/>
        </p:nvSpPr>
        <p:spPr>
          <a:xfrm>
            <a:off x="4624380" y="270058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2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8B4EF9-E7F7-8A42-EC22-1A3F7F537F0B}"/>
              </a:ext>
            </a:extLst>
          </p:cNvPr>
          <p:cNvSpPr/>
          <p:nvPr/>
        </p:nvSpPr>
        <p:spPr>
          <a:xfrm>
            <a:off x="2727491" y="298309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702C71-8648-6DDE-D21D-F82C8F460C3E}"/>
              </a:ext>
            </a:extLst>
          </p:cNvPr>
          <p:cNvSpPr/>
          <p:nvPr/>
        </p:nvSpPr>
        <p:spPr>
          <a:xfrm>
            <a:off x="2742140" y="3868323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A38F64-42B2-A1E3-2ADB-1EF7F98D762C}"/>
              </a:ext>
            </a:extLst>
          </p:cNvPr>
          <p:cNvSpPr/>
          <p:nvPr/>
        </p:nvSpPr>
        <p:spPr>
          <a:xfrm>
            <a:off x="6298725" y="2979592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FA0D1F-A366-CAAD-AFE8-EC92518D068B}"/>
              </a:ext>
            </a:extLst>
          </p:cNvPr>
          <p:cNvSpPr/>
          <p:nvPr/>
        </p:nvSpPr>
        <p:spPr>
          <a:xfrm>
            <a:off x="4709639" y="447048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F0F584-C4F2-8F0C-DB34-BE50667F697C}"/>
              </a:ext>
            </a:extLst>
          </p:cNvPr>
          <p:cNvSpPr/>
          <p:nvPr/>
        </p:nvSpPr>
        <p:spPr>
          <a:xfrm>
            <a:off x="4617960" y="234002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C0A321-38CA-2A24-DA93-EDD86A18BFBA}"/>
              </a:ext>
            </a:extLst>
          </p:cNvPr>
          <p:cNvSpPr/>
          <p:nvPr/>
        </p:nvSpPr>
        <p:spPr>
          <a:xfrm>
            <a:off x="453745" y="4162994"/>
            <a:ext cx="241043" cy="232298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9BE733-38F5-E40D-C806-D206355C9352}"/>
              </a:ext>
            </a:extLst>
          </p:cNvPr>
          <p:cNvSpPr txBox="1"/>
          <p:nvPr/>
        </p:nvSpPr>
        <p:spPr>
          <a:xfrm>
            <a:off x="694788" y="4118293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D34A05-3584-5DD7-7E43-0DEF8A69F7BB}"/>
              </a:ext>
            </a:extLst>
          </p:cNvPr>
          <p:cNvSpPr/>
          <p:nvPr/>
        </p:nvSpPr>
        <p:spPr>
          <a:xfrm>
            <a:off x="4051733" y="3302323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67C6CE0-40C7-5F20-60EA-14D9CB7FBE2D}"/>
              </a:ext>
            </a:extLst>
          </p:cNvPr>
          <p:cNvSpPr/>
          <p:nvPr/>
        </p:nvSpPr>
        <p:spPr>
          <a:xfrm>
            <a:off x="5349785" y="3303703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5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A4361F-6006-8068-4C14-EF31A296FF61}"/>
              </a:ext>
            </a:extLst>
          </p:cNvPr>
          <p:cNvSpPr/>
          <p:nvPr/>
        </p:nvSpPr>
        <p:spPr>
          <a:xfrm>
            <a:off x="6279389" y="3874819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1</a:t>
            </a:r>
            <a:endParaRPr lang="en-AU" sz="1200" b="1" dirty="0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B335D1-48DF-7970-2505-0DD00D7A7DAE}"/>
              </a:ext>
            </a:extLst>
          </p:cNvPr>
          <p:cNvSpPr/>
          <p:nvPr/>
        </p:nvSpPr>
        <p:spPr>
          <a:xfrm>
            <a:off x="3923928" y="2323680"/>
            <a:ext cx="157596" cy="62177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7B19B52-E002-46B4-EDE2-63CF8D3000FE}"/>
              </a:ext>
            </a:extLst>
          </p:cNvPr>
          <p:cNvSpPr/>
          <p:nvPr/>
        </p:nvSpPr>
        <p:spPr>
          <a:xfrm>
            <a:off x="3398155" y="3759823"/>
            <a:ext cx="2384554" cy="977920"/>
          </a:xfrm>
          <a:custGeom>
            <a:avLst/>
            <a:gdLst>
              <a:gd name="connsiteX0" fmla="*/ 20102 w 2694708"/>
              <a:gd name="connsiteY0" fmla="*/ 0 h 1003756"/>
              <a:gd name="connsiteX1" fmla="*/ 20102 w 2694708"/>
              <a:gd name="connsiteY1" fmla="*/ 732890 h 1003756"/>
              <a:gd name="connsiteX2" fmla="*/ 229010 w 2694708"/>
              <a:gd name="connsiteY2" fmla="*/ 845905 h 1003756"/>
              <a:gd name="connsiteX3" fmla="*/ 1249576 w 2694708"/>
              <a:gd name="connsiteY3" fmla="*/ 1000018 h 1003756"/>
              <a:gd name="connsiteX4" fmla="*/ 2170826 w 2694708"/>
              <a:gd name="connsiteY4" fmla="*/ 941797 h 1003756"/>
              <a:gd name="connsiteX5" fmla="*/ 2626313 w 2694708"/>
              <a:gd name="connsiteY5" fmla="*/ 784260 h 1003756"/>
              <a:gd name="connsiteX6" fmla="*/ 2684534 w 2694708"/>
              <a:gd name="connsiteY6" fmla="*/ 6849 h 10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4708" h="1003756">
                <a:moveTo>
                  <a:pt x="20102" y="0"/>
                </a:moveTo>
                <a:cubicBezTo>
                  <a:pt x="2693" y="295953"/>
                  <a:pt x="-14716" y="591906"/>
                  <a:pt x="20102" y="732890"/>
                </a:cubicBezTo>
                <a:cubicBezTo>
                  <a:pt x="54920" y="873874"/>
                  <a:pt x="24098" y="801384"/>
                  <a:pt x="229010" y="845905"/>
                </a:cubicBezTo>
                <a:cubicBezTo>
                  <a:pt x="433922" y="890426"/>
                  <a:pt x="925940" y="984036"/>
                  <a:pt x="1249576" y="1000018"/>
                </a:cubicBezTo>
                <a:cubicBezTo>
                  <a:pt x="1573212" y="1016000"/>
                  <a:pt x="1941370" y="977757"/>
                  <a:pt x="2170826" y="941797"/>
                </a:cubicBezTo>
                <a:cubicBezTo>
                  <a:pt x="2400282" y="905837"/>
                  <a:pt x="2540695" y="940085"/>
                  <a:pt x="2626313" y="784260"/>
                </a:cubicBezTo>
                <a:cubicBezTo>
                  <a:pt x="2711931" y="628435"/>
                  <a:pt x="2698232" y="317642"/>
                  <a:pt x="2684534" y="6849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9766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SRLG Exclusion</a:t>
            </a:r>
          </a:p>
          <a:p>
            <a:pPr lvl="1"/>
            <a:r>
              <a:rPr lang="en-AU" sz="1600" dirty="0"/>
              <a:t>Shared Link Resource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EF253-0FBA-6C19-666B-24F03F295A88}"/>
              </a:ext>
            </a:extLst>
          </p:cNvPr>
          <p:cNvSpPr txBox="1"/>
          <p:nvPr/>
        </p:nvSpPr>
        <p:spPr>
          <a:xfrm>
            <a:off x="4273624" y="1968724"/>
            <a:ext cx="3144685" cy="211519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#R1#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dynamic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 type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constraints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srlg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exclude 1111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AF084-E530-AFA0-5D58-BCD3D3846C55}"/>
              </a:ext>
            </a:extLst>
          </p:cNvPr>
          <p:cNvSpPr txBox="1"/>
          <p:nvPr/>
        </p:nvSpPr>
        <p:spPr>
          <a:xfrm>
            <a:off x="1259632" y="1968724"/>
            <a:ext cx="2918317" cy="13026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#R4#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srlg</a:t>
            </a:r>
            <a:endParaRPr lang="en-A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interface gi0/0/0/1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10 value 1111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interface gi0/0/0/1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10 value 1111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8ACF072-CC1D-5223-C25A-6799D8AC820B}"/>
              </a:ext>
            </a:extLst>
          </p:cNvPr>
          <p:cNvSpPr/>
          <p:nvPr/>
        </p:nvSpPr>
        <p:spPr>
          <a:xfrm>
            <a:off x="1979712" y="3946535"/>
            <a:ext cx="1709636" cy="540000"/>
          </a:xfrm>
          <a:prstGeom prst="wedgeRoundRectCallout">
            <a:avLst>
              <a:gd name="adj1" fmla="val 73223"/>
              <a:gd name="adj2" fmla="val -1289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R6 &gt; R7 &gt;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Exclude: R4 SRLG</a:t>
            </a:r>
          </a:p>
        </p:txBody>
      </p:sp>
    </p:spTree>
    <p:extLst>
      <p:ext uri="{BB962C8B-B14F-4D97-AF65-F5344CB8AC3E}">
        <p14:creationId xmlns:p14="http://schemas.microsoft.com/office/powerpoint/2010/main" val="10615893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Disjoint Path</a:t>
            </a:r>
          </a:p>
          <a:p>
            <a:pPr lvl="1"/>
            <a:r>
              <a:rPr lang="en-AU" sz="1600" dirty="0"/>
              <a:t>SR-TE can compute a path which is disjoint from another path in same disjoint-group</a:t>
            </a:r>
          </a:p>
          <a:p>
            <a:pPr lvl="1"/>
            <a:r>
              <a:rPr lang="en-AU" sz="1600" dirty="0"/>
              <a:t>Link, Node, SRLG</a:t>
            </a:r>
          </a:p>
          <a:p>
            <a:pPr lvl="1"/>
            <a:r>
              <a:rPr lang="en-AU" sz="1600" dirty="0"/>
              <a:t>Plain A, Plain B etc</a:t>
            </a:r>
          </a:p>
          <a:p>
            <a:pPr lvl="2"/>
            <a:r>
              <a:rPr lang="en-AU" sz="1200" dirty="0"/>
              <a:t>Avoid congestion, maintaining SLA, Load balancing etc.</a:t>
            </a:r>
          </a:p>
          <a:p>
            <a:pPr lvl="1"/>
            <a:endParaRPr lang="en-AU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F33A01-9723-F59E-EAFA-56033371FD09}"/>
              </a:ext>
            </a:extLst>
          </p:cNvPr>
          <p:cNvSpPr/>
          <p:nvPr/>
        </p:nvSpPr>
        <p:spPr>
          <a:xfrm>
            <a:off x="3063902" y="3717632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C916C7-2DE4-FFD4-426F-2B229E801163}"/>
              </a:ext>
            </a:extLst>
          </p:cNvPr>
          <p:cNvSpPr/>
          <p:nvPr/>
        </p:nvSpPr>
        <p:spPr>
          <a:xfrm>
            <a:off x="4855429" y="3721412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874D0D-B54B-0B95-EBD8-BF807BE04E9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603902" y="3987632"/>
            <a:ext cx="1251527" cy="3780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B621BD-32EA-57C6-F65D-79A2CB2F66E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3333902" y="3183758"/>
            <a:ext cx="0" cy="533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9D47D7B-A6C6-BF17-A094-880C897DE9EF}"/>
              </a:ext>
            </a:extLst>
          </p:cNvPr>
          <p:cNvSpPr/>
          <p:nvPr/>
        </p:nvSpPr>
        <p:spPr>
          <a:xfrm>
            <a:off x="3063902" y="264375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6D048F-2C32-5E8A-139D-3AA2B4076D34}"/>
              </a:ext>
            </a:extLst>
          </p:cNvPr>
          <p:cNvSpPr/>
          <p:nvPr/>
        </p:nvSpPr>
        <p:spPr>
          <a:xfrm>
            <a:off x="4859550" y="264375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7E6E6-4C0D-B169-2DEE-5A096107EC7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25429" y="3187538"/>
            <a:ext cx="12391" cy="533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A05F00-98F8-D64A-D2D5-1DCD24AAFD2B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3603902" y="2913758"/>
            <a:ext cx="125564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8F0C4DF-FF4E-37A7-DD28-A8C6AF53C17D}"/>
              </a:ext>
            </a:extLst>
          </p:cNvPr>
          <p:cNvSpPr/>
          <p:nvPr/>
        </p:nvSpPr>
        <p:spPr>
          <a:xfrm>
            <a:off x="3764165" y="4332226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183921-49A5-7E79-2395-4CD0685BC601}"/>
              </a:ext>
            </a:extLst>
          </p:cNvPr>
          <p:cNvSpPr/>
          <p:nvPr/>
        </p:nvSpPr>
        <p:spPr>
          <a:xfrm>
            <a:off x="5555692" y="4336006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R8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403D1A-CBB8-0608-4251-9C83C02C4ED6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4304165" y="4602226"/>
            <a:ext cx="1251527" cy="3780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E50513-DB17-ED71-5592-9B73F4E95BDD}"/>
              </a:ext>
            </a:extLst>
          </p:cNvPr>
          <p:cNvCxnSpPr>
            <a:cxnSpLocks/>
            <a:stCxn id="20" idx="0"/>
            <a:endCxn id="24" idx="4"/>
          </p:cNvCxnSpPr>
          <p:nvPr/>
        </p:nvCxnSpPr>
        <p:spPr>
          <a:xfrm flipV="1">
            <a:off x="4034165" y="3798352"/>
            <a:ext cx="0" cy="533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1ACB5B6-DC30-DB15-FC2D-9C26D621C069}"/>
              </a:ext>
            </a:extLst>
          </p:cNvPr>
          <p:cNvSpPr/>
          <p:nvPr/>
        </p:nvSpPr>
        <p:spPr>
          <a:xfrm>
            <a:off x="3764165" y="325835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437F90-3978-B50B-2BB4-7F0230400199}"/>
              </a:ext>
            </a:extLst>
          </p:cNvPr>
          <p:cNvSpPr/>
          <p:nvPr/>
        </p:nvSpPr>
        <p:spPr>
          <a:xfrm>
            <a:off x="5559813" y="325835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359EBA-9071-0ECA-7D6E-10D8C4FCCA6D}"/>
              </a:ext>
            </a:extLst>
          </p:cNvPr>
          <p:cNvCxnSpPr>
            <a:cxnSpLocks/>
            <a:stCxn id="21" idx="0"/>
            <a:endCxn id="25" idx="4"/>
          </p:cNvCxnSpPr>
          <p:nvPr/>
        </p:nvCxnSpPr>
        <p:spPr>
          <a:xfrm flipV="1">
            <a:off x="5825692" y="3798352"/>
            <a:ext cx="4121" cy="53765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D9B2C1-D768-C974-CF39-C200C0B8FDEA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4304165" y="3528352"/>
            <a:ext cx="125564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89B365-DD37-1DF8-D7B5-C39AAEBE13E3}"/>
              </a:ext>
            </a:extLst>
          </p:cNvPr>
          <p:cNvCxnSpPr>
            <a:cxnSpLocks/>
            <a:stCxn id="24" idx="1"/>
            <a:endCxn id="10" idx="5"/>
          </p:cNvCxnSpPr>
          <p:nvPr/>
        </p:nvCxnSpPr>
        <p:spPr>
          <a:xfrm flipH="1" flipV="1">
            <a:off x="3524821" y="3104677"/>
            <a:ext cx="318425" cy="23275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3956D5-7605-56ED-EFE8-30A28D4FAF21}"/>
              </a:ext>
            </a:extLst>
          </p:cNvPr>
          <p:cNvCxnSpPr>
            <a:cxnSpLocks/>
            <a:stCxn id="25" idx="1"/>
            <a:endCxn id="11" idx="5"/>
          </p:cNvCxnSpPr>
          <p:nvPr/>
        </p:nvCxnSpPr>
        <p:spPr>
          <a:xfrm flipH="1" flipV="1">
            <a:off x="5320469" y="3104677"/>
            <a:ext cx="318425" cy="23275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1BC49D-6F2E-0239-5ED8-4F55072E3498}"/>
              </a:ext>
            </a:extLst>
          </p:cNvPr>
          <p:cNvCxnSpPr>
            <a:cxnSpLocks/>
            <a:stCxn id="20" idx="2"/>
            <a:endCxn id="6" idx="4"/>
          </p:cNvCxnSpPr>
          <p:nvPr/>
        </p:nvCxnSpPr>
        <p:spPr>
          <a:xfrm flipH="1" flipV="1">
            <a:off x="3333902" y="4257632"/>
            <a:ext cx="430263" cy="344594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B342DE-581A-5E6A-3FAB-98411D571EED}"/>
              </a:ext>
            </a:extLst>
          </p:cNvPr>
          <p:cNvCxnSpPr>
            <a:cxnSpLocks/>
            <a:stCxn id="21" idx="1"/>
            <a:endCxn id="7" idx="5"/>
          </p:cNvCxnSpPr>
          <p:nvPr/>
        </p:nvCxnSpPr>
        <p:spPr>
          <a:xfrm flipH="1" flipV="1">
            <a:off x="5316348" y="4182331"/>
            <a:ext cx="318425" cy="232756"/>
          </a:xfrm>
          <a:prstGeom prst="line">
            <a:avLst/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28C4E83-B891-F156-98DF-32C5A8F12A9D}"/>
              </a:ext>
            </a:extLst>
          </p:cNvPr>
          <p:cNvSpPr/>
          <p:nvPr/>
        </p:nvSpPr>
        <p:spPr>
          <a:xfrm>
            <a:off x="1267372" y="3711266"/>
            <a:ext cx="540000" cy="54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945EB6-09B2-F5CD-2B88-35B35800F9F5}"/>
              </a:ext>
            </a:extLst>
          </p:cNvPr>
          <p:cNvCxnSpPr>
            <a:cxnSpLocks/>
            <a:stCxn id="46" idx="6"/>
            <a:endCxn id="6" idx="2"/>
          </p:cNvCxnSpPr>
          <p:nvPr/>
        </p:nvCxnSpPr>
        <p:spPr>
          <a:xfrm>
            <a:off x="1807372" y="3981266"/>
            <a:ext cx="1256530" cy="63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7EBDB4-7567-038C-A5DA-C00D16BEB4C9}"/>
              </a:ext>
            </a:extLst>
          </p:cNvPr>
          <p:cNvCxnSpPr>
            <a:cxnSpLocks/>
            <a:stCxn id="69" idx="6"/>
            <a:endCxn id="10" idx="2"/>
          </p:cNvCxnSpPr>
          <p:nvPr/>
        </p:nvCxnSpPr>
        <p:spPr>
          <a:xfrm>
            <a:off x="1812025" y="2913758"/>
            <a:ext cx="1251877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F90469A-FAF7-9B2A-0171-9D8CE22CCF7C}"/>
              </a:ext>
            </a:extLst>
          </p:cNvPr>
          <p:cNvSpPr/>
          <p:nvPr/>
        </p:nvSpPr>
        <p:spPr>
          <a:xfrm>
            <a:off x="7472514" y="4327563"/>
            <a:ext cx="540000" cy="54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09F8C4-DB07-6ECC-65B3-2480407AE459}"/>
              </a:ext>
            </a:extLst>
          </p:cNvPr>
          <p:cNvCxnSpPr>
            <a:cxnSpLocks/>
            <a:stCxn id="70" idx="2"/>
            <a:endCxn id="25" idx="6"/>
          </p:cNvCxnSpPr>
          <p:nvPr/>
        </p:nvCxnSpPr>
        <p:spPr>
          <a:xfrm flipH="1">
            <a:off x="6099813" y="3522226"/>
            <a:ext cx="1372701" cy="6126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D7C483-4237-9A8D-1DF6-14DC8E20FEDC}"/>
              </a:ext>
            </a:extLst>
          </p:cNvPr>
          <p:cNvCxnSpPr>
            <a:cxnSpLocks/>
            <a:stCxn id="57" idx="2"/>
            <a:endCxn id="21" idx="6"/>
          </p:cNvCxnSpPr>
          <p:nvPr/>
        </p:nvCxnSpPr>
        <p:spPr>
          <a:xfrm flipH="1">
            <a:off x="6095692" y="4597563"/>
            <a:ext cx="1376822" cy="84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1A86966F-13CC-3E06-D762-FC3D3102F8DF}"/>
              </a:ext>
            </a:extLst>
          </p:cNvPr>
          <p:cNvSpPr/>
          <p:nvPr/>
        </p:nvSpPr>
        <p:spPr>
          <a:xfrm>
            <a:off x="1272025" y="2643758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E136B0A-2926-CE46-E923-423FDB41F752}"/>
              </a:ext>
            </a:extLst>
          </p:cNvPr>
          <p:cNvSpPr/>
          <p:nvPr/>
        </p:nvSpPr>
        <p:spPr>
          <a:xfrm>
            <a:off x="7472514" y="3252226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A2785CC-9E30-CF4C-8493-54674C0B00FC}"/>
              </a:ext>
            </a:extLst>
          </p:cNvPr>
          <p:cNvSpPr/>
          <p:nvPr/>
        </p:nvSpPr>
        <p:spPr>
          <a:xfrm>
            <a:off x="2055291" y="3183758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R9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F5B8035-10B8-BEA2-6045-BFDBAC614C5A}"/>
              </a:ext>
            </a:extLst>
          </p:cNvPr>
          <p:cNvSpPr/>
          <p:nvPr/>
        </p:nvSpPr>
        <p:spPr>
          <a:xfrm>
            <a:off x="6692187" y="3796006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R10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B66D604-FE0A-1A56-7709-2172104B1AAA}"/>
              </a:ext>
            </a:extLst>
          </p:cNvPr>
          <p:cNvCxnSpPr>
            <a:cxnSpLocks/>
            <a:stCxn id="85" idx="7"/>
            <a:endCxn id="10" idx="2"/>
          </p:cNvCxnSpPr>
          <p:nvPr/>
        </p:nvCxnSpPr>
        <p:spPr>
          <a:xfrm flipV="1">
            <a:off x="2516210" y="2913758"/>
            <a:ext cx="547692" cy="349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A5BE65-FC7A-F49D-D49E-3B358A7F521B}"/>
              </a:ext>
            </a:extLst>
          </p:cNvPr>
          <p:cNvCxnSpPr>
            <a:cxnSpLocks/>
            <a:stCxn id="85" idx="5"/>
            <a:endCxn id="6" idx="2"/>
          </p:cNvCxnSpPr>
          <p:nvPr/>
        </p:nvCxnSpPr>
        <p:spPr>
          <a:xfrm>
            <a:off x="2516210" y="3644677"/>
            <a:ext cx="547692" cy="342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C6E6B1-1B23-ED11-A04B-F7E7C71F8286}"/>
              </a:ext>
            </a:extLst>
          </p:cNvPr>
          <p:cNvCxnSpPr>
            <a:cxnSpLocks/>
            <a:stCxn id="25" idx="6"/>
            <a:endCxn id="86" idx="1"/>
          </p:cNvCxnSpPr>
          <p:nvPr/>
        </p:nvCxnSpPr>
        <p:spPr>
          <a:xfrm>
            <a:off x="6099813" y="3528352"/>
            <a:ext cx="671455" cy="346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B43D209-B7BB-24C6-8F6E-181C733C4930}"/>
              </a:ext>
            </a:extLst>
          </p:cNvPr>
          <p:cNvCxnSpPr>
            <a:cxnSpLocks/>
            <a:stCxn id="21" idx="6"/>
            <a:endCxn id="86" idx="3"/>
          </p:cNvCxnSpPr>
          <p:nvPr/>
        </p:nvCxnSpPr>
        <p:spPr>
          <a:xfrm flipV="1">
            <a:off x="6095692" y="4256925"/>
            <a:ext cx="675576" cy="349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75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b="1" dirty="0"/>
              <a:t>Explicit Path</a:t>
            </a:r>
          </a:p>
          <a:p>
            <a:r>
              <a:rPr lang="en-AU" sz="2000" dirty="0"/>
              <a:t>SID-List must be validated:</a:t>
            </a:r>
          </a:p>
          <a:p>
            <a:pPr lvl="1"/>
            <a:r>
              <a:rPr lang="en-AU" sz="1600" dirty="0"/>
              <a:t>Should have at least one SID</a:t>
            </a:r>
          </a:p>
          <a:p>
            <a:pPr lvl="1"/>
            <a:r>
              <a:rPr lang="en-AU" sz="1600" dirty="0"/>
              <a:t>Weight should be larger than 0</a:t>
            </a:r>
          </a:p>
          <a:p>
            <a:pPr lvl="2"/>
            <a:r>
              <a:rPr lang="en-AU" dirty="0"/>
              <a:t>default is 1</a:t>
            </a:r>
          </a:p>
          <a:p>
            <a:pPr lvl="1"/>
            <a:r>
              <a:rPr lang="en-AU" sz="1600" dirty="0"/>
              <a:t>Headend to resolve IPs in exp-path in to MPLS labels</a:t>
            </a:r>
          </a:p>
          <a:p>
            <a:pPr lvl="1"/>
            <a:r>
              <a:rPr lang="en-AU" sz="1600" dirty="0"/>
              <a:t>Headend to resolve first SID to find out reachable next-hop</a:t>
            </a:r>
          </a:p>
          <a:p>
            <a:pPr lvl="1"/>
            <a:r>
              <a:rPr lang="en-AU" sz="1600" dirty="0"/>
              <a:t>Any constraints can be considered (optional)</a:t>
            </a:r>
          </a:p>
          <a:p>
            <a:r>
              <a:rPr lang="en-AU" sz="2000" dirty="0"/>
              <a:t>If any intermediary link fails:</a:t>
            </a:r>
          </a:p>
          <a:p>
            <a:pPr lvl="1"/>
            <a:r>
              <a:rPr lang="en-AU" sz="1600" dirty="0"/>
              <a:t>Adj-SID is withdrawn</a:t>
            </a:r>
          </a:p>
          <a:p>
            <a:pPr lvl="1"/>
            <a:r>
              <a:rPr lang="en-AU" sz="1600" dirty="0"/>
              <a:t>Corresponding node will perform TI-LFA</a:t>
            </a:r>
          </a:p>
          <a:p>
            <a:pPr lvl="2"/>
            <a:r>
              <a:rPr lang="en-AU" sz="1200" dirty="0"/>
              <a:t>For around 15 minutes at maximum</a:t>
            </a:r>
          </a:p>
        </p:txBody>
      </p:sp>
    </p:spTree>
    <p:extLst>
      <p:ext uri="{BB962C8B-B14F-4D97-AF65-F5344CB8AC3E}">
        <p14:creationId xmlns:p14="http://schemas.microsoft.com/office/powerpoint/2010/main" val="1864016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b="1" dirty="0"/>
              <a:t>Dynamic Path</a:t>
            </a:r>
          </a:p>
          <a:p>
            <a:r>
              <a:rPr lang="en-AU" sz="2000" dirty="0"/>
              <a:t>SID-List must be validated:</a:t>
            </a:r>
          </a:p>
          <a:p>
            <a:pPr lvl="1"/>
            <a:r>
              <a:rPr lang="en-AU" sz="1600" dirty="0"/>
              <a:t>Should have at least one SID</a:t>
            </a:r>
          </a:p>
          <a:p>
            <a:pPr lvl="1"/>
            <a:r>
              <a:rPr lang="en-AU" sz="1600" dirty="0"/>
              <a:t>Weight should be larger than 0</a:t>
            </a:r>
          </a:p>
          <a:p>
            <a:pPr lvl="2"/>
            <a:r>
              <a:rPr lang="en-AU" dirty="0"/>
              <a:t>default is 1</a:t>
            </a:r>
          </a:p>
          <a:p>
            <a:pPr lvl="1"/>
            <a:r>
              <a:rPr lang="en-AU" sz="1600" dirty="0"/>
              <a:t>Headend to resolve IPs in exp-path in to MPLS labels</a:t>
            </a:r>
          </a:p>
          <a:p>
            <a:pPr lvl="1"/>
            <a:r>
              <a:rPr lang="en-AU" sz="1600" dirty="0"/>
              <a:t>Headend to resolve first SID to find out reachable next-hop</a:t>
            </a:r>
          </a:p>
          <a:p>
            <a:pPr lvl="1"/>
            <a:r>
              <a:rPr lang="en-AU" sz="1600" dirty="0"/>
              <a:t>Any constraints can be considered (optional)</a:t>
            </a:r>
          </a:p>
          <a:p>
            <a:r>
              <a:rPr lang="en-AU" sz="2000" dirty="0"/>
              <a:t>If any intermediary link fails:</a:t>
            </a:r>
          </a:p>
          <a:p>
            <a:pPr lvl="1"/>
            <a:r>
              <a:rPr lang="en-AU" sz="1600" dirty="0"/>
              <a:t>Adj-SID is withdrawn</a:t>
            </a:r>
          </a:p>
          <a:p>
            <a:pPr lvl="1"/>
            <a:r>
              <a:rPr lang="en-AU" sz="1600" dirty="0"/>
              <a:t>Corresponding node will perform TI-LFA</a:t>
            </a:r>
          </a:p>
          <a:p>
            <a:pPr lvl="2"/>
            <a:r>
              <a:rPr lang="en-AU" sz="1200" dirty="0"/>
              <a:t>For around 15 minutes at maximum</a:t>
            </a:r>
          </a:p>
        </p:txBody>
      </p:sp>
    </p:spTree>
    <p:extLst>
      <p:ext uri="{BB962C8B-B14F-4D97-AF65-F5344CB8AC3E}">
        <p14:creationId xmlns:p14="http://schemas.microsoft.com/office/powerpoint/2010/main" val="37463940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Traffic Steering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Auto Route</a:t>
            </a:r>
          </a:p>
          <a:p>
            <a:pPr lvl="1"/>
            <a:r>
              <a:rPr lang="en-AU" sz="1600" dirty="0"/>
              <a:t>IGP steers all the traffic towards destination and other downstream nodes</a:t>
            </a:r>
          </a:p>
          <a:p>
            <a:pPr lvl="1"/>
            <a:r>
              <a:rPr lang="en-AU" sz="1600" dirty="0"/>
              <a:t>Localized behaviour on headend</a:t>
            </a:r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5C56FEE-D2C1-274B-0EE3-3AFEF4546466}"/>
              </a:ext>
            </a:extLst>
          </p:cNvPr>
          <p:cNvSpPr/>
          <p:nvPr/>
        </p:nvSpPr>
        <p:spPr>
          <a:xfrm>
            <a:off x="893852" y="2283718"/>
            <a:ext cx="2021963" cy="540000"/>
          </a:xfrm>
          <a:prstGeom prst="wedgeRoundRectCallout">
            <a:avLst>
              <a:gd name="adj1" fmla="val 65048"/>
              <a:gd name="adj2" fmla="val 1659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Path: R1 &gt; R4 &gt; R5 &gt; R6 &gt; R3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4E2919-B387-CC9E-3D02-EFB99E0FFC4B}"/>
              </a:ext>
            </a:extLst>
          </p:cNvPr>
          <p:cNvSpPr/>
          <p:nvPr/>
        </p:nvSpPr>
        <p:spPr>
          <a:xfrm>
            <a:off x="4350998" y="327955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C899B-31DE-0A48-1832-2D3B3D9E3916}"/>
              </a:ext>
            </a:extLst>
          </p:cNvPr>
          <p:cNvSpPr/>
          <p:nvPr/>
        </p:nvSpPr>
        <p:spPr>
          <a:xfrm>
            <a:off x="2992376" y="327720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94D582-8B11-984F-92FA-4D97250A52CB}"/>
              </a:ext>
            </a:extLst>
          </p:cNvPr>
          <p:cNvSpPr/>
          <p:nvPr/>
        </p:nvSpPr>
        <p:spPr>
          <a:xfrm>
            <a:off x="5729769" y="327720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190964-81E9-B802-E56A-8E7E0F04809A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890998" y="3547204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3A1FD0-823A-4D08-E823-A0C0D1BB6FED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532376" y="3547204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57C73DC-FD47-4437-4271-DAEC56B1E6EA}"/>
              </a:ext>
            </a:extLst>
          </p:cNvPr>
          <p:cNvSpPr/>
          <p:nvPr/>
        </p:nvSpPr>
        <p:spPr>
          <a:xfrm>
            <a:off x="1807861" y="2934339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4E1F8E-D923-B602-45CA-2E8D750F175C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2347861" y="3204339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CC819B7-59D2-7CEE-43BD-C2E9EBE98E19}"/>
              </a:ext>
            </a:extLst>
          </p:cNvPr>
          <p:cNvSpPr/>
          <p:nvPr/>
        </p:nvSpPr>
        <p:spPr>
          <a:xfrm>
            <a:off x="6942088" y="3277204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B40598-B331-845E-A2A3-1D9F87927212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6269769" y="3547204"/>
            <a:ext cx="672319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D93DC3C-2CDA-F3C3-D491-4251694AAB62}"/>
              </a:ext>
            </a:extLst>
          </p:cNvPr>
          <p:cNvSpPr/>
          <p:nvPr/>
        </p:nvSpPr>
        <p:spPr>
          <a:xfrm>
            <a:off x="1811779" y="3710650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A5EFB5-A554-B09B-1ADE-D8CA34593BCC}"/>
              </a:ext>
            </a:extLst>
          </p:cNvPr>
          <p:cNvSpPr/>
          <p:nvPr/>
        </p:nvSpPr>
        <p:spPr>
          <a:xfrm>
            <a:off x="6942088" y="4188615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B2CAD6-8DC4-9AD0-2D08-22864011DC62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V="1">
            <a:off x="2351779" y="3547204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1C533E-A042-4663-4D15-8D75727D96E6}"/>
              </a:ext>
            </a:extLst>
          </p:cNvPr>
          <p:cNvCxnSpPr>
            <a:cxnSpLocks/>
            <a:stCxn id="69" idx="6"/>
            <a:endCxn id="15" idx="2"/>
          </p:cNvCxnSpPr>
          <p:nvPr/>
        </p:nvCxnSpPr>
        <p:spPr>
          <a:xfrm>
            <a:off x="6273890" y="4451024"/>
            <a:ext cx="668198" cy="75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D39410-E487-E5F5-CB33-7EC9A5FB9CCF}"/>
              </a:ext>
            </a:extLst>
          </p:cNvPr>
          <p:cNvCxnSpPr>
            <a:cxnSpLocks/>
            <a:stCxn id="6" idx="0"/>
            <a:endCxn id="19" idx="4"/>
          </p:cNvCxnSpPr>
          <p:nvPr/>
        </p:nvCxnSpPr>
        <p:spPr>
          <a:xfrm flipV="1">
            <a:off x="3262376" y="2919510"/>
            <a:ext cx="0" cy="35769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BD92927-79E5-969E-C8B4-15623DB50427}"/>
              </a:ext>
            </a:extLst>
          </p:cNvPr>
          <p:cNvSpPr/>
          <p:nvPr/>
        </p:nvSpPr>
        <p:spPr>
          <a:xfrm>
            <a:off x="2992376" y="237951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E66DA2-57A3-85BC-7380-332174C9B847}"/>
              </a:ext>
            </a:extLst>
          </p:cNvPr>
          <p:cNvSpPr/>
          <p:nvPr/>
        </p:nvSpPr>
        <p:spPr>
          <a:xfrm>
            <a:off x="5733890" y="237573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D168AC-FB8A-3085-D094-14146E7FF68A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>
          <a:xfrm flipV="1">
            <a:off x="5999769" y="2915730"/>
            <a:ext cx="4121" cy="36147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4A3937E-A97B-AC62-AE18-C6D41592AEE1}"/>
              </a:ext>
            </a:extLst>
          </p:cNvPr>
          <p:cNvSpPr/>
          <p:nvPr/>
        </p:nvSpPr>
        <p:spPr>
          <a:xfrm>
            <a:off x="4350998" y="237232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3C5EC2-3F9A-D3C4-FA72-4F7029E41CE7}"/>
              </a:ext>
            </a:extLst>
          </p:cNvPr>
          <p:cNvCxnSpPr>
            <a:cxnSpLocks/>
            <a:stCxn id="19" idx="6"/>
            <a:endCxn id="57" idx="2"/>
          </p:cNvCxnSpPr>
          <p:nvPr/>
        </p:nvCxnSpPr>
        <p:spPr>
          <a:xfrm flipV="1">
            <a:off x="3532376" y="2642329"/>
            <a:ext cx="818622" cy="718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A7ECDC-AB69-FE48-EF39-96D845B23910}"/>
              </a:ext>
            </a:extLst>
          </p:cNvPr>
          <p:cNvCxnSpPr>
            <a:cxnSpLocks/>
            <a:stCxn id="57" idx="6"/>
            <a:endCxn id="20" idx="2"/>
          </p:cNvCxnSpPr>
          <p:nvPr/>
        </p:nvCxnSpPr>
        <p:spPr>
          <a:xfrm>
            <a:off x="4890998" y="2642329"/>
            <a:ext cx="842892" cy="340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4E30F17-FA05-A239-964A-22975D329AB6}"/>
              </a:ext>
            </a:extLst>
          </p:cNvPr>
          <p:cNvSpPr/>
          <p:nvPr/>
        </p:nvSpPr>
        <p:spPr>
          <a:xfrm>
            <a:off x="5733890" y="418102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763A5D-17AD-D011-49D0-00CF5A9D1630}"/>
              </a:ext>
            </a:extLst>
          </p:cNvPr>
          <p:cNvCxnSpPr>
            <a:cxnSpLocks/>
          </p:cNvCxnSpPr>
          <p:nvPr/>
        </p:nvCxnSpPr>
        <p:spPr>
          <a:xfrm flipV="1">
            <a:off x="5993588" y="3821457"/>
            <a:ext cx="4121" cy="361474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D1E9AD7-B85C-FF8D-C6E4-D0D4E410C7EC}"/>
              </a:ext>
            </a:extLst>
          </p:cNvPr>
          <p:cNvSpPr/>
          <p:nvPr/>
        </p:nvSpPr>
        <p:spPr>
          <a:xfrm rot="1724641">
            <a:off x="3410435" y="2343565"/>
            <a:ext cx="2463087" cy="1628777"/>
          </a:xfrm>
          <a:custGeom>
            <a:avLst/>
            <a:gdLst>
              <a:gd name="connsiteX0" fmla="*/ 165101 w 2463087"/>
              <a:gd name="connsiteY0" fmla="*/ 1628777 h 1628777"/>
              <a:gd name="connsiteX1" fmla="*/ 165101 w 2463087"/>
              <a:gd name="connsiteY1" fmla="*/ 936984 h 1628777"/>
              <a:gd name="connsiteX2" fmla="*/ 1880885 w 2463087"/>
              <a:gd name="connsiteY2" fmla="*/ 22584 h 1628777"/>
              <a:gd name="connsiteX3" fmla="*/ 2463087 w 2463087"/>
              <a:gd name="connsiteY3" fmla="*/ 368481 h 16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087" h="1628777">
                <a:moveTo>
                  <a:pt x="165101" y="1628777"/>
                </a:moveTo>
                <a:cubicBezTo>
                  <a:pt x="22119" y="1416730"/>
                  <a:pt x="-120863" y="1204683"/>
                  <a:pt x="165101" y="936984"/>
                </a:cubicBezTo>
                <a:cubicBezTo>
                  <a:pt x="451065" y="669285"/>
                  <a:pt x="1497887" y="117334"/>
                  <a:pt x="1880885" y="22584"/>
                </a:cubicBezTo>
                <a:cubicBezTo>
                  <a:pt x="2263883" y="-72166"/>
                  <a:pt x="2363485" y="148157"/>
                  <a:pt x="2463087" y="368481"/>
                </a:cubicBezTo>
              </a:path>
            </a:pathLst>
          </a:custGeom>
          <a:noFill/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5644C86-3E3D-0E74-973C-0B1F3C9D04FD}"/>
              </a:ext>
            </a:extLst>
          </p:cNvPr>
          <p:cNvSpPr/>
          <p:nvPr/>
        </p:nvSpPr>
        <p:spPr>
          <a:xfrm>
            <a:off x="3020179" y="2499742"/>
            <a:ext cx="3124175" cy="1640743"/>
          </a:xfrm>
          <a:custGeom>
            <a:avLst/>
            <a:gdLst>
              <a:gd name="connsiteX0" fmla="*/ 179878 w 3156368"/>
              <a:gd name="connsiteY0" fmla="*/ 889976 h 1708483"/>
              <a:gd name="connsiteX1" fmla="*/ 275770 w 3156368"/>
              <a:gd name="connsiteY1" fmla="*/ 150236 h 1708483"/>
              <a:gd name="connsiteX2" fmla="*/ 2792939 w 3156368"/>
              <a:gd name="connsiteY2" fmla="*/ 146811 h 1708483"/>
              <a:gd name="connsiteX3" fmla="*/ 3087465 w 3156368"/>
              <a:gd name="connsiteY3" fmla="*/ 1708483 h 170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6368" h="1708483">
                <a:moveTo>
                  <a:pt x="179878" y="889976"/>
                </a:moveTo>
                <a:cubicBezTo>
                  <a:pt x="10069" y="582036"/>
                  <a:pt x="-159740" y="274097"/>
                  <a:pt x="275770" y="150236"/>
                </a:cubicBezTo>
                <a:cubicBezTo>
                  <a:pt x="711280" y="26375"/>
                  <a:pt x="2324323" y="-112897"/>
                  <a:pt x="2792939" y="146811"/>
                </a:cubicBezTo>
                <a:cubicBezTo>
                  <a:pt x="3261555" y="406519"/>
                  <a:pt x="3174510" y="1057501"/>
                  <a:pt x="3087465" y="1708483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Speech Bubble: Rectangle with Corners Rounded 79">
            <a:extLst>
              <a:ext uri="{FF2B5EF4-FFF2-40B4-BE49-F238E27FC236}">
                <a16:creationId xmlns:a16="http://schemas.microsoft.com/office/drawing/2014/main" id="{9B47D8C2-6038-2450-E46A-18094571C037}"/>
              </a:ext>
            </a:extLst>
          </p:cNvPr>
          <p:cNvSpPr/>
          <p:nvPr/>
        </p:nvSpPr>
        <p:spPr>
          <a:xfrm>
            <a:off x="2260733" y="4289465"/>
            <a:ext cx="1460992" cy="540000"/>
          </a:xfrm>
          <a:prstGeom prst="wedgeRoundRectCallout">
            <a:avLst>
              <a:gd name="adj1" fmla="val 12610"/>
              <a:gd name="adj2" fmla="val -131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R7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</a:rPr>
              <a:t>NO POLICY CONFIGURED !!</a:t>
            </a:r>
          </a:p>
        </p:txBody>
      </p:sp>
    </p:spTree>
    <p:extLst>
      <p:ext uri="{BB962C8B-B14F-4D97-AF65-F5344CB8AC3E}">
        <p14:creationId xmlns:p14="http://schemas.microsoft.com/office/powerpoint/2010/main" val="6091762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Traffic Steering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Auto Route</a:t>
            </a:r>
          </a:p>
          <a:p>
            <a:pPr lvl="1"/>
            <a:r>
              <a:rPr lang="en-AU" sz="1600" dirty="0"/>
              <a:t>Limited to local IGP area</a:t>
            </a:r>
          </a:p>
          <a:p>
            <a:pPr lvl="1"/>
            <a:r>
              <a:rPr lang="en-AU" sz="1600" dirty="0"/>
              <a:t>Limited to per-BGP next-hop</a:t>
            </a:r>
          </a:p>
          <a:p>
            <a:pPr lvl="1"/>
            <a:r>
              <a:rPr lang="en-AU" sz="1600" dirty="0"/>
              <a:t>Steers all service traffic destined for BGP next-hop</a:t>
            </a:r>
          </a:p>
          <a:p>
            <a:r>
              <a:rPr lang="en-AU" sz="2000" dirty="0"/>
              <a:t>Policy Based Routing</a:t>
            </a:r>
          </a:p>
          <a:p>
            <a:pPr lvl="1"/>
            <a:r>
              <a:rPr lang="en-AU" sz="1600" dirty="0"/>
              <a:t>Can steer traffic for any specific VPN, or PW</a:t>
            </a:r>
          </a:p>
          <a:p>
            <a:r>
              <a:rPr lang="en-AU" sz="2000" dirty="0"/>
              <a:t>Static Route</a:t>
            </a:r>
          </a:p>
          <a:p>
            <a:pPr lvl="1"/>
            <a:r>
              <a:rPr lang="en-AU" sz="1600" dirty="0"/>
              <a:t>Requires static route to specified next-hop for individual services</a:t>
            </a:r>
          </a:p>
          <a:p>
            <a:r>
              <a:rPr lang="en-AU" sz="2000" dirty="0"/>
              <a:t>Anything better than these?</a:t>
            </a:r>
          </a:p>
          <a:p>
            <a:pPr lvl="1"/>
            <a:r>
              <a:rPr lang="en-AU" sz="1600" dirty="0"/>
              <a:t>Automated Steering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753897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Lab - Demo of SR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Traffic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32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SRGB: Few more…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Segment Routing Global Block</a:t>
            </a:r>
          </a:p>
        </p:txBody>
      </p:sp>
    </p:spTree>
    <p:extLst>
      <p:ext uri="{BB962C8B-B14F-4D97-AF65-F5344CB8AC3E}">
        <p14:creationId xmlns:p14="http://schemas.microsoft.com/office/powerpoint/2010/main" val="415492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Pre-computed backup path</a:t>
            </a:r>
          </a:p>
          <a:p>
            <a:pPr lvl="1"/>
            <a:r>
              <a:rPr lang="en-AU" sz="1600" dirty="0"/>
              <a:t>Backup next-hop installed in forwarding table</a:t>
            </a:r>
          </a:p>
          <a:p>
            <a:pPr lvl="1"/>
            <a:r>
              <a:rPr lang="en-AU" sz="1600" dirty="0"/>
              <a:t>Minimize reconvergence time</a:t>
            </a:r>
          </a:p>
          <a:p>
            <a:pPr lvl="1"/>
            <a:r>
              <a:rPr lang="en-AU" sz="1600" dirty="0"/>
              <a:t>Can be used to protect tunnels (links/nodes)</a:t>
            </a:r>
          </a:p>
          <a:p>
            <a:pPr lvl="1"/>
            <a:r>
              <a:rPr lang="en-AU" sz="1600" dirty="0"/>
              <a:t>Widely used in carrier backbone</a:t>
            </a:r>
          </a:p>
          <a:p>
            <a:r>
              <a:rPr lang="en-AU" sz="2000" dirty="0"/>
              <a:t>Must have LFA – Loop Free Alternative</a:t>
            </a:r>
          </a:p>
          <a:p>
            <a:r>
              <a:rPr lang="en-AU" sz="2000" dirty="0"/>
              <a:t>Doesn’t provide optimum path all the time</a:t>
            </a:r>
          </a:p>
          <a:p>
            <a:r>
              <a:rPr lang="en-AU" sz="2000" dirty="0"/>
              <a:t>Very difficult to configure and manage</a:t>
            </a:r>
          </a:p>
        </p:txBody>
      </p:sp>
    </p:spTree>
    <p:extLst>
      <p:ext uri="{BB962C8B-B14F-4D97-AF65-F5344CB8AC3E}">
        <p14:creationId xmlns:p14="http://schemas.microsoft.com/office/powerpoint/2010/main" val="36612271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1900" dirty="0"/>
              <a:t>SRGB serves Node SID and Anycast SID</a:t>
            </a:r>
          </a:p>
          <a:p>
            <a:r>
              <a:rPr lang="en-AU" sz="1900" dirty="0"/>
              <a:t>SRGB Size &gt; Number of Node</a:t>
            </a:r>
          </a:p>
          <a:p>
            <a:r>
              <a:rPr lang="en-AU" sz="1900" dirty="0"/>
              <a:t>SRGB range/size should be identical on all node</a:t>
            </a:r>
          </a:p>
          <a:p>
            <a:r>
              <a:rPr lang="en-AU" sz="1900" dirty="0"/>
              <a:t>Different platforms maybe different capacity of total number of SIDs</a:t>
            </a:r>
          </a:p>
          <a:p>
            <a:r>
              <a:rPr lang="en-AU" sz="1900" dirty="0"/>
              <a:t>Modification of SRGB range may disrupt traffic</a:t>
            </a:r>
          </a:p>
          <a:p>
            <a:pPr lvl="1"/>
            <a:r>
              <a:rPr lang="en-AU" sz="1500" dirty="0"/>
              <a:t>A reboot may require</a:t>
            </a:r>
          </a:p>
          <a:p>
            <a:r>
              <a:rPr lang="en-AU" sz="1900" dirty="0"/>
              <a:t>Label range:</a:t>
            </a:r>
          </a:p>
          <a:p>
            <a:pPr lvl="1"/>
            <a:r>
              <a:rPr lang="en-AU" sz="1500" dirty="0"/>
              <a:t>0 to 15: Special Purpose Label</a:t>
            </a:r>
          </a:p>
          <a:p>
            <a:pPr lvl="1"/>
            <a:r>
              <a:rPr lang="en-AU" sz="1500" dirty="0"/>
              <a:t>16 to 15999: Static MPLS Label</a:t>
            </a:r>
          </a:p>
          <a:p>
            <a:pPr lvl="1"/>
            <a:r>
              <a:rPr lang="en-AU" sz="1500" dirty="0"/>
              <a:t>16000 to 23999: Default SRGB Label</a:t>
            </a:r>
          </a:p>
          <a:p>
            <a:pPr lvl="1"/>
            <a:r>
              <a:rPr lang="en-AU" sz="1500" dirty="0"/>
              <a:t>24000 to 2^20-1: Dynamic Label</a:t>
            </a:r>
          </a:p>
          <a:p>
            <a:endParaRPr lang="en-AU" dirty="0"/>
          </a:p>
          <a:p>
            <a:pPr lvl="1"/>
            <a:endParaRPr lang="en-AU" dirty="0"/>
          </a:p>
          <a:p>
            <a:endParaRPr lang="en-AU" sz="16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1794802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and LDP Coexistence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SR-MPLS</a:t>
            </a:r>
          </a:p>
        </p:txBody>
      </p:sp>
    </p:spTree>
    <p:extLst>
      <p:ext uri="{BB962C8B-B14F-4D97-AF65-F5344CB8AC3E}">
        <p14:creationId xmlns:p14="http://schemas.microsoft.com/office/powerpoint/2010/main" val="12171550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and LDP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1900" dirty="0"/>
              <a:t>SRGB serves Node SID and Anycast SID</a:t>
            </a:r>
          </a:p>
          <a:p>
            <a:r>
              <a:rPr lang="en-AU" sz="1900" dirty="0"/>
              <a:t>SRGB Size &gt; Number of Node</a:t>
            </a:r>
          </a:p>
          <a:p>
            <a:r>
              <a:rPr lang="en-AU" sz="1900" dirty="0"/>
              <a:t>SRGB range/size should be identical on all node</a:t>
            </a:r>
          </a:p>
          <a:p>
            <a:r>
              <a:rPr lang="en-AU" sz="1900" dirty="0"/>
              <a:t>Different platforms maybe different capacity of total number of SIDs</a:t>
            </a:r>
          </a:p>
          <a:p>
            <a:r>
              <a:rPr lang="en-AU" sz="1900" dirty="0"/>
              <a:t>Modification of SRGB range may disrupt traffic</a:t>
            </a:r>
          </a:p>
          <a:p>
            <a:pPr lvl="1"/>
            <a:r>
              <a:rPr lang="en-AU" sz="1500" dirty="0"/>
              <a:t>A reboot may require</a:t>
            </a:r>
          </a:p>
          <a:p>
            <a:r>
              <a:rPr lang="en-AU" sz="1900" dirty="0"/>
              <a:t>Label range:</a:t>
            </a:r>
          </a:p>
          <a:p>
            <a:pPr lvl="1"/>
            <a:r>
              <a:rPr lang="en-AU" sz="1500" dirty="0"/>
              <a:t>0 to 15: Special Purpose Label</a:t>
            </a:r>
          </a:p>
          <a:p>
            <a:pPr lvl="1"/>
            <a:r>
              <a:rPr lang="en-AU" sz="1500" dirty="0"/>
              <a:t>16 to 15999: Static MPLS Label</a:t>
            </a:r>
          </a:p>
          <a:p>
            <a:pPr lvl="1"/>
            <a:r>
              <a:rPr lang="en-AU" sz="1500" dirty="0"/>
              <a:t>16000 to 23999: Default SRGB Label</a:t>
            </a:r>
          </a:p>
          <a:p>
            <a:pPr lvl="1"/>
            <a:r>
              <a:rPr lang="en-AU" sz="1500" dirty="0"/>
              <a:t>24000 to 2^20-1: Dynamic Label</a:t>
            </a:r>
          </a:p>
          <a:p>
            <a:endParaRPr lang="en-AU" dirty="0"/>
          </a:p>
          <a:p>
            <a:pPr lvl="1"/>
            <a:endParaRPr lang="en-AU" dirty="0"/>
          </a:p>
          <a:p>
            <a:endParaRPr lang="en-AU" sz="16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942332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319325" y="1059582"/>
            <a:ext cx="42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Loop Free Alternative (LFA)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115816" y="283605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0AE008F-E7B5-6C2B-1DD8-297687AEEB2F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4DD557-8842-BE6E-9691-F8DE18C69D7F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9A212D-18A2-37DE-D9BB-18A72F8CFB54}"/>
              </a:ext>
            </a:extLst>
          </p:cNvPr>
          <p:cNvSpPr txBox="1"/>
          <p:nvPr/>
        </p:nvSpPr>
        <p:spPr>
          <a:xfrm>
            <a:off x="305900" y="275560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Backup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9155C9-0CD8-5949-EF11-6523373A42B5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DB07-E6BF-83FB-1F46-6A7CA586AC45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44467-03DA-8FA6-4D69-68B1202D61F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4BC120-B6ED-76A9-D1D5-28C58054ADB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2159057-C2C8-CD41-BF54-2EB4E5C543F6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29674A3-A52F-711D-0910-BEE7173A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Case-1</a:t>
            </a:r>
          </a:p>
        </p:txBody>
      </p:sp>
    </p:spTree>
    <p:extLst>
      <p:ext uri="{BB962C8B-B14F-4D97-AF65-F5344CB8AC3E}">
        <p14:creationId xmlns:p14="http://schemas.microsoft.com/office/powerpoint/2010/main" val="407211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319321" y="1059582"/>
            <a:ext cx="42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Loop Free Alternative (LFA)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C7CB48-3381-61DD-9FDC-B50C5FE85AEE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1D1DC-C2E9-6922-8B40-4EF269B311D7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031DA-4909-29F3-DC2E-A4FBD3BF19E0}"/>
              </a:ext>
            </a:extLst>
          </p:cNvPr>
          <p:cNvSpPr txBox="1"/>
          <p:nvPr/>
        </p:nvSpPr>
        <p:spPr>
          <a:xfrm>
            <a:off x="3116564" y="144006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Micro-loop happens !!!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B5D9F6-FE48-9338-C027-09CCDDE92325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AAFD89-4450-1AE7-3BA0-C74A062C8950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71218A-E074-61F5-F1E9-4F9CFB56BCB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D7DFD9-EEB1-2B96-D6B7-24BBFF0C8E5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2F23F2-CA9D-1C98-355B-E2E4916D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Case-2</a:t>
            </a:r>
          </a:p>
        </p:txBody>
      </p:sp>
    </p:spTree>
    <p:extLst>
      <p:ext uri="{BB962C8B-B14F-4D97-AF65-F5344CB8AC3E}">
        <p14:creationId xmlns:p14="http://schemas.microsoft.com/office/powerpoint/2010/main" val="128272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780713" y="1059582"/>
            <a:ext cx="53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Remote Loop Free Alternative (RLFA)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F25014C-74D5-577E-BB85-24EA47DCBA1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055423" y="2331090"/>
            <a:ext cx="1165207" cy="816153"/>
          </a:xfrm>
          <a:prstGeom prst="curvedConnector3">
            <a:avLst>
              <a:gd name="adj1" fmla="val -14043"/>
            </a:avLst>
          </a:prstGeom>
          <a:ln w="88900"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8D401-83D7-1DDA-BF8A-387989BBFF88}"/>
              </a:ext>
            </a:extLst>
          </p:cNvPr>
          <p:cNvSpPr txBox="1"/>
          <p:nvPr/>
        </p:nvSpPr>
        <p:spPr>
          <a:xfrm>
            <a:off x="2550816" y="1523555"/>
            <a:ext cx="2417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R6 can be R1’s backup next-hop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Requires LDP tunnelling for </a:t>
            </a:r>
            <a:r>
              <a:rPr lang="en-US" sz="1100" b="1" dirty="0" err="1">
                <a:solidFill>
                  <a:srgbClr val="FF0000"/>
                </a:solidFill>
              </a:rPr>
              <a:t>rLFA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E51B5-4AAF-33A2-6BBD-7375C4F7AECE}"/>
              </a:ext>
            </a:extLst>
          </p:cNvPr>
          <p:cNvSpPr/>
          <p:nvPr/>
        </p:nvSpPr>
        <p:spPr>
          <a:xfrm>
            <a:off x="3220630" y="2262769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703821-ECA7-450C-EB5E-F65BFA02A6C6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761D62-CC95-0CDD-E6B0-545DC6D6E3EE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51ADA4-401E-C3C2-8FA9-5BCB68531F32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4A9AFE-392E-6EB8-3E1F-93C1FCDD1F9B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A6E6EF-ECDE-741F-FF41-73A85C4F43A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696A45-D64D-C72F-F42A-821A5582723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3DF276D-F91C-F940-1111-BB6B1041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Case-2</a:t>
            </a:r>
          </a:p>
        </p:txBody>
      </p:sp>
    </p:spTree>
    <p:extLst>
      <p:ext uri="{BB962C8B-B14F-4D97-AF65-F5344CB8AC3E}">
        <p14:creationId xmlns:p14="http://schemas.microsoft.com/office/powerpoint/2010/main" val="270696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Re-route (FRR)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691680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340954" y="31478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004048" y="3147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660232" y="314724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06588" y="350752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055862" y="350695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718956" y="350695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928190" y="1059582"/>
            <a:ext cx="504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FRR with RLFA </a:t>
            </a:r>
            <a:r>
              <a:rPr lang="en-US" b="1" dirty="0">
                <a:solidFill>
                  <a:srgbClr val="FF0000"/>
                </a:solidFill>
              </a:rPr>
              <a:t>is also not always Loop Free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CAD56C-DF8F-873D-A64C-1BB0B6867A23}"/>
              </a:ext>
            </a:extLst>
          </p:cNvPr>
          <p:cNvSpPr/>
          <p:nvPr/>
        </p:nvSpPr>
        <p:spPr>
          <a:xfrm>
            <a:off x="1689007" y="19652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7C1F-3461-BAEF-69A0-19A25723E91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H="1" flipV="1">
            <a:off x="2046461" y="268471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AF8C9C9-8B70-7E7C-F95C-3DE25DEA35FE}"/>
              </a:ext>
            </a:extLst>
          </p:cNvPr>
          <p:cNvSpPr/>
          <p:nvPr/>
        </p:nvSpPr>
        <p:spPr>
          <a:xfrm>
            <a:off x="2107339" y="283605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C5045F-EC4A-781A-7EB3-73F4C3428DBA}"/>
              </a:ext>
            </a:extLst>
          </p:cNvPr>
          <p:cNvSpPr/>
          <p:nvPr/>
        </p:nvSpPr>
        <p:spPr>
          <a:xfrm>
            <a:off x="2746340" y="357527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869A01-3364-0E93-F09B-F831305A5B83}"/>
              </a:ext>
            </a:extLst>
          </p:cNvPr>
          <p:cNvSpPr/>
          <p:nvPr/>
        </p:nvSpPr>
        <p:spPr>
          <a:xfrm>
            <a:off x="6015766" y="356574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D8DF2-E0A5-9C4B-D624-6D0CA8EDFDFC}"/>
              </a:ext>
            </a:extLst>
          </p:cNvPr>
          <p:cNvSpPr/>
          <p:nvPr/>
        </p:nvSpPr>
        <p:spPr>
          <a:xfrm>
            <a:off x="2746339" y="2395448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D681B-7782-6605-F3C6-8E1C03350E0A}"/>
              </a:ext>
            </a:extLst>
          </p:cNvPr>
          <p:cNvCxnSpPr>
            <a:cxnSpLocks/>
            <a:stCxn id="10" idx="0"/>
            <a:endCxn id="61" idx="4"/>
          </p:cNvCxnSpPr>
          <p:nvPr/>
        </p:nvCxnSpPr>
        <p:spPr>
          <a:xfrm flipV="1">
            <a:off x="3698408" y="268626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7B0BB-FFA5-B39B-FFAD-96E52B2C46AD}"/>
              </a:ext>
            </a:extLst>
          </p:cNvPr>
          <p:cNvCxnSpPr>
            <a:cxnSpLocks/>
          </p:cNvCxnSpPr>
          <p:nvPr/>
        </p:nvCxnSpPr>
        <p:spPr>
          <a:xfrm flipV="1">
            <a:off x="3194845" y="365331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3D17B7-4DCB-23A4-00E4-CEAAA673B69F}"/>
              </a:ext>
            </a:extLst>
          </p:cNvPr>
          <p:cNvSpPr txBox="1"/>
          <p:nvPr/>
        </p:nvSpPr>
        <p:spPr>
          <a:xfrm>
            <a:off x="2550816" y="402724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8F9A4-29E3-8000-E89B-76A11A3A2C15}"/>
              </a:ext>
            </a:extLst>
          </p:cNvPr>
          <p:cNvSpPr/>
          <p:nvPr/>
        </p:nvSpPr>
        <p:spPr>
          <a:xfrm>
            <a:off x="3217107" y="343863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26A3B4-47F6-26E6-7368-C96F2A683763}"/>
              </a:ext>
            </a:extLst>
          </p:cNvPr>
          <p:cNvSpPr/>
          <p:nvPr/>
        </p:nvSpPr>
        <p:spPr>
          <a:xfrm>
            <a:off x="1978959" y="267867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3740A-A98D-AFE0-CAFD-430C4B0953BE}"/>
              </a:ext>
            </a:extLst>
          </p:cNvPr>
          <p:cNvCxnSpPr>
            <a:cxnSpLocks/>
          </p:cNvCxnSpPr>
          <p:nvPr/>
        </p:nvCxnSpPr>
        <p:spPr>
          <a:xfrm flipV="1">
            <a:off x="1649604" y="278550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FB01AD-151E-5291-182C-5BC3E60FCAC1}"/>
              </a:ext>
            </a:extLst>
          </p:cNvPr>
          <p:cNvSpPr/>
          <p:nvPr/>
        </p:nvSpPr>
        <p:spPr>
          <a:xfrm>
            <a:off x="4419624" y="356574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7DD40-AA0C-CD8E-B604-4341C9813BE5}"/>
              </a:ext>
            </a:extLst>
          </p:cNvPr>
          <p:cNvSpPr/>
          <p:nvPr/>
        </p:nvSpPr>
        <p:spPr>
          <a:xfrm>
            <a:off x="3340954" y="19668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4B64F-B499-0DB7-3ACF-01724CA4B336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2403915" y="232500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43A1577-4A3A-40A4-DDA1-6AE00AA6BC38}"/>
              </a:ext>
            </a:extLst>
          </p:cNvPr>
          <p:cNvSpPr/>
          <p:nvPr/>
        </p:nvSpPr>
        <p:spPr>
          <a:xfrm>
            <a:off x="3390683" y="278970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624E4-469A-EB9F-4AE4-3D6218B645B0}"/>
              </a:ext>
            </a:extLst>
          </p:cNvPr>
          <p:cNvSpPr txBox="1"/>
          <p:nvPr/>
        </p:nvSpPr>
        <p:spPr>
          <a:xfrm>
            <a:off x="438673" y="2734749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Can’t be a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8AC8B-4BD3-A789-D48A-8C1D651D2539}"/>
              </a:ext>
            </a:extLst>
          </p:cNvPr>
          <p:cNvSpPr txBox="1"/>
          <p:nvPr/>
        </p:nvSpPr>
        <p:spPr>
          <a:xfrm>
            <a:off x="445861" y="2049414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R1 itself is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R5’s next-hop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F25014C-74D5-577E-BB85-24EA47DCBA1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055423" y="2331090"/>
            <a:ext cx="1165207" cy="816153"/>
          </a:xfrm>
          <a:prstGeom prst="curvedConnector3">
            <a:avLst>
              <a:gd name="adj1" fmla="val -14043"/>
            </a:avLst>
          </a:prstGeom>
          <a:ln w="88900">
            <a:solidFill>
              <a:schemeClr val="accent2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8D401-83D7-1DDA-BF8A-387989BBFF88}"/>
              </a:ext>
            </a:extLst>
          </p:cNvPr>
          <p:cNvSpPr txBox="1"/>
          <p:nvPr/>
        </p:nvSpPr>
        <p:spPr>
          <a:xfrm>
            <a:off x="2267744" y="1517569"/>
            <a:ext cx="295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R6 can’t be R1’s backup next-hop</a:t>
            </a:r>
          </a:p>
          <a:p>
            <a:pPr algn="ctr"/>
            <a:r>
              <a:rPr lang="en-US" sz="1100" b="1" dirty="0"/>
              <a:t>Because </a:t>
            </a:r>
            <a:r>
              <a:rPr lang="en-US" sz="1100" b="1" dirty="0">
                <a:solidFill>
                  <a:srgbClr val="FF0000"/>
                </a:solidFill>
              </a:rPr>
              <a:t>R1 itself is in R5’s transit path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E51B5-4AAF-33A2-6BBD-7375C4F7AECE}"/>
              </a:ext>
            </a:extLst>
          </p:cNvPr>
          <p:cNvSpPr/>
          <p:nvPr/>
        </p:nvSpPr>
        <p:spPr>
          <a:xfrm>
            <a:off x="3220630" y="2262769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E99B70-81AC-BC74-35B6-214F9ED5E2AA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D3E30-A70C-453B-1CDD-AE380B1D4BBD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F8F4A-070F-DB09-2A65-16D4579E4870}"/>
              </a:ext>
            </a:extLst>
          </p:cNvPr>
          <p:cNvSpPr txBox="1"/>
          <p:nvPr/>
        </p:nvSpPr>
        <p:spPr>
          <a:xfrm>
            <a:off x="5088140" y="2120649"/>
            <a:ext cx="3400066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 need next-gen </a:t>
            </a:r>
            <a:r>
              <a:rPr lang="en-US" sz="1400" b="1" dirty="0">
                <a:solidFill>
                  <a:srgbClr val="00B050"/>
                </a:solidFill>
              </a:rPr>
              <a:t>TI-LFA</a:t>
            </a:r>
          </a:p>
          <a:p>
            <a:pPr algn="ctr"/>
            <a:r>
              <a:rPr lang="en-US" sz="1400" b="1" dirty="0"/>
              <a:t>with micro-loop avoidance capability</a:t>
            </a:r>
          </a:p>
          <a:p>
            <a:pPr algn="ctr"/>
            <a:r>
              <a:rPr lang="en-US" sz="1400" b="1" dirty="0"/>
              <a:t>and 100% coverage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A8A1D0-5A68-AC5B-8AB5-523579DB1A34}"/>
              </a:ext>
            </a:extLst>
          </p:cNvPr>
          <p:cNvSpPr/>
          <p:nvPr/>
        </p:nvSpPr>
        <p:spPr>
          <a:xfrm>
            <a:off x="565705" y="322177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896498-0404-9A12-BE47-4134B757BC16}"/>
              </a:ext>
            </a:extLst>
          </p:cNvPr>
          <p:cNvSpPr/>
          <p:nvPr/>
        </p:nvSpPr>
        <p:spPr>
          <a:xfrm>
            <a:off x="7884368" y="321892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4CBBA4-BB0D-CBD2-47FF-21D7983E228D}"/>
              </a:ext>
            </a:extLst>
          </p:cNvPr>
          <p:cNvCxnSpPr>
            <a:cxnSpLocks/>
            <a:stCxn id="22" idx="6"/>
            <a:endCxn id="4" idx="2"/>
          </p:cNvCxnSpPr>
          <p:nvPr/>
        </p:nvCxnSpPr>
        <p:spPr>
          <a:xfrm flipV="1">
            <a:off x="1141769" y="350752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7D7031-D7CF-C451-5574-DA52731251D6}"/>
              </a:ext>
            </a:extLst>
          </p:cNvPr>
          <p:cNvCxnSpPr>
            <a:cxnSpLocks/>
            <a:stCxn id="24" idx="2"/>
            <a:endCxn id="12" idx="6"/>
          </p:cNvCxnSpPr>
          <p:nvPr/>
        </p:nvCxnSpPr>
        <p:spPr>
          <a:xfrm flipH="1">
            <a:off x="7375140" y="350695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44FB50-CF71-F250-C676-B984C9E0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Case-3</a:t>
            </a:r>
          </a:p>
        </p:txBody>
      </p:sp>
    </p:spTree>
    <p:extLst>
      <p:ext uri="{BB962C8B-B14F-4D97-AF65-F5344CB8AC3E}">
        <p14:creationId xmlns:p14="http://schemas.microsoft.com/office/powerpoint/2010/main" val="267940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953F92-7D8F-FC76-7012-E56A7DC9AF40}"/>
              </a:ext>
            </a:extLst>
          </p:cNvPr>
          <p:cNvSpPr/>
          <p:nvPr/>
        </p:nvSpPr>
        <p:spPr>
          <a:xfrm>
            <a:off x="3918784" y="3999639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IGP-LDP Sync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39413" y="1268431"/>
            <a:ext cx="519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Primary Path Goes Down (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Customer traffic re-routed via alternative path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2270929" y="3275743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4DBC6-EA2E-2AD1-5BBF-0F0053AEB7D3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AA742-6122-8D8A-C675-7EA7014E504A}"/>
              </a:ext>
            </a:extLst>
          </p:cNvPr>
          <p:cNvSpPr/>
          <p:nvPr/>
        </p:nvSpPr>
        <p:spPr>
          <a:xfrm>
            <a:off x="5581938" y="3057900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39636D-9E44-6BBB-C540-665E70B82551}"/>
              </a:ext>
            </a:extLst>
          </p:cNvPr>
          <p:cNvSpPr/>
          <p:nvPr/>
        </p:nvSpPr>
        <p:spPr>
          <a:xfrm rot="2585836">
            <a:off x="3619039" y="3499482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17364F-30EB-AB20-E2C0-5F923E6BBDB1}"/>
              </a:ext>
            </a:extLst>
          </p:cNvPr>
          <p:cNvSpPr/>
          <p:nvPr/>
        </p:nvSpPr>
        <p:spPr>
          <a:xfrm rot="18834801">
            <a:off x="4460504" y="3493050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79623A-5F27-3C46-9199-5901238245B9}"/>
              </a:ext>
            </a:extLst>
          </p:cNvPr>
          <p:cNvSpPr/>
          <p:nvPr/>
        </p:nvSpPr>
        <p:spPr>
          <a:xfrm rot="2502826">
            <a:off x="2987553" y="3622991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Alternative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EDC6B3-B04B-8135-B7BF-D8F3DA95BD81}"/>
              </a:ext>
            </a:extLst>
          </p:cNvPr>
          <p:cNvSpPr/>
          <p:nvPr/>
        </p:nvSpPr>
        <p:spPr>
          <a:xfrm rot="18963876">
            <a:off x="4639024" y="3635511"/>
            <a:ext cx="1131633" cy="176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E0BF2-E8B8-3A9F-EC29-DC825C42D031}"/>
              </a:ext>
            </a:extLst>
          </p:cNvPr>
          <p:cNvSpPr/>
          <p:nvPr/>
        </p:nvSpPr>
        <p:spPr>
          <a:xfrm>
            <a:off x="5538824" y="3264598"/>
            <a:ext cx="998098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15B28D41-A6A0-6114-3B5B-637853572775}"/>
              </a:ext>
            </a:extLst>
          </p:cNvPr>
          <p:cNvSpPr/>
          <p:nvPr/>
        </p:nvSpPr>
        <p:spPr>
          <a:xfrm flipH="1">
            <a:off x="2367548" y="2090152"/>
            <a:ext cx="1296144" cy="536345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 next-hop towards R4 is </a:t>
            </a:r>
            <a:r>
              <a:rPr lang="en-US" sz="1000" b="1" dirty="0">
                <a:solidFill>
                  <a:srgbClr val="00B050"/>
                </a:solidFill>
              </a:rPr>
              <a:t>R5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0A3EB1-0AF7-1191-C574-2A923A35B7BC}"/>
              </a:ext>
            </a:extLst>
          </p:cNvPr>
          <p:cNvCxnSpPr>
            <a:cxnSpLocks/>
          </p:cNvCxnSpPr>
          <p:nvPr/>
        </p:nvCxnSpPr>
        <p:spPr>
          <a:xfrm flipH="1">
            <a:off x="4617359" y="3353950"/>
            <a:ext cx="510182" cy="5293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286E50-7A27-4B52-4773-9354512CF2C1}"/>
              </a:ext>
            </a:extLst>
          </p:cNvPr>
          <p:cNvSpPr/>
          <p:nvPr/>
        </p:nvSpPr>
        <p:spPr>
          <a:xfrm>
            <a:off x="4099438" y="3100664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927909FC-1BE1-5A7B-2DF3-6F360859D5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3404" y="2856682"/>
            <a:ext cx="394495" cy="3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1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953F92-7D8F-FC76-7012-E56A7DC9AF40}"/>
              </a:ext>
            </a:extLst>
          </p:cNvPr>
          <p:cNvSpPr/>
          <p:nvPr/>
        </p:nvSpPr>
        <p:spPr>
          <a:xfrm>
            <a:off x="3908431" y="3957835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IGP-LDP Sync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87711" y="1131590"/>
            <a:ext cx="830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Primary Path Goes Up (</a:t>
            </a:r>
            <a:r>
              <a:rPr lang="en-US" dirty="0">
                <a:solidFill>
                  <a:srgbClr val="FF0000"/>
                </a:solidFill>
              </a:rPr>
              <a:t>!!!</a:t>
            </a:r>
            <a:r>
              <a:rPr lang="en-US" dirty="0"/>
              <a:t>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Customer traffic dropped when re-routed via primary path – BROKEN LSP</a:t>
            </a:r>
            <a:endParaRPr lang="en-AU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53950"/>
            <a:ext cx="510182" cy="5293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2270929" y="3251586"/>
            <a:ext cx="931472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4DBC6-EA2E-2AD1-5BBF-0F0053AEB7D3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AA742-6122-8D8A-C675-7EA7014E504A}"/>
              </a:ext>
            </a:extLst>
          </p:cNvPr>
          <p:cNvSpPr/>
          <p:nvPr/>
        </p:nvSpPr>
        <p:spPr>
          <a:xfrm>
            <a:off x="5581938" y="3057900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39636D-9E44-6BBB-C540-665E70B82551}"/>
              </a:ext>
            </a:extLst>
          </p:cNvPr>
          <p:cNvSpPr/>
          <p:nvPr/>
        </p:nvSpPr>
        <p:spPr>
          <a:xfrm rot="2585836">
            <a:off x="3619039" y="3499482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17364F-30EB-AB20-E2C0-5F923E6BBDB1}"/>
              </a:ext>
            </a:extLst>
          </p:cNvPr>
          <p:cNvSpPr/>
          <p:nvPr/>
        </p:nvSpPr>
        <p:spPr>
          <a:xfrm rot="18834801">
            <a:off x="4460504" y="3493050"/>
            <a:ext cx="638833" cy="142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79623A-5F27-3C46-9199-5901238245B9}"/>
              </a:ext>
            </a:extLst>
          </p:cNvPr>
          <p:cNvSpPr/>
          <p:nvPr/>
        </p:nvSpPr>
        <p:spPr>
          <a:xfrm rot="2502826">
            <a:off x="2997906" y="3609187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Alternative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EDC6B3-B04B-8135-B7BF-D8F3DA95BD81}"/>
              </a:ext>
            </a:extLst>
          </p:cNvPr>
          <p:cNvSpPr/>
          <p:nvPr/>
        </p:nvSpPr>
        <p:spPr>
          <a:xfrm rot="18963876">
            <a:off x="4601063" y="3609448"/>
            <a:ext cx="1131633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E0BF2-E8B8-3A9F-EC29-DC825C42D031}"/>
              </a:ext>
            </a:extLst>
          </p:cNvPr>
          <p:cNvSpPr/>
          <p:nvPr/>
        </p:nvSpPr>
        <p:spPr>
          <a:xfrm>
            <a:off x="5518118" y="3240441"/>
            <a:ext cx="998098" cy="193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89D3C-5B09-B672-0DD9-0D52BEFA8315}"/>
              </a:ext>
            </a:extLst>
          </p:cNvPr>
          <p:cNvSpPr/>
          <p:nvPr/>
        </p:nvSpPr>
        <p:spPr>
          <a:xfrm>
            <a:off x="3834655" y="2565216"/>
            <a:ext cx="1073210" cy="114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IGP </a:t>
            </a:r>
            <a:endParaRPr lang="en-AU" sz="8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FCAD5-CB2C-0D4E-F582-099720D61F20}"/>
              </a:ext>
            </a:extLst>
          </p:cNvPr>
          <p:cNvSpPr/>
          <p:nvPr/>
        </p:nvSpPr>
        <p:spPr>
          <a:xfrm>
            <a:off x="3833117" y="2157722"/>
            <a:ext cx="1073211" cy="132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LDP On the Way</a:t>
            </a:r>
            <a:endParaRPr lang="en-AU" sz="800" b="1" dirty="0">
              <a:solidFill>
                <a:schemeClr val="bg1"/>
              </a:solidFill>
            </a:endParaRPr>
          </a:p>
        </p:txBody>
      </p: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D2C03D00-9870-4276-B6C1-9AF579547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1602" y="1796917"/>
            <a:ext cx="385998" cy="385998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9C42791F-867E-9B66-F49E-6BF9FE8A0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2890" y="2218567"/>
            <a:ext cx="353183" cy="353183"/>
          </a:xfrm>
          <a:prstGeom prst="rect">
            <a:avLst/>
          </a:prstGeom>
        </p:spPr>
      </p:pic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D512EFD8-BF86-03AC-CA3A-2E28B68041D8}"/>
              </a:ext>
            </a:extLst>
          </p:cNvPr>
          <p:cNvSpPr/>
          <p:nvPr/>
        </p:nvSpPr>
        <p:spPr>
          <a:xfrm flipH="1">
            <a:off x="2390103" y="2023311"/>
            <a:ext cx="1296144" cy="610481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My next-hop towards R4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is </a:t>
            </a:r>
            <a:r>
              <a:rPr lang="en-US" sz="1000" b="1" dirty="0">
                <a:solidFill>
                  <a:srgbClr val="FF0000"/>
                </a:solidFill>
              </a:rPr>
              <a:t>R3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48ADD2-D03C-816F-7D88-6035F6843761}"/>
              </a:ext>
            </a:extLst>
          </p:cNvPr>
          <p:cNvCxnSpPr>
            <a:cxnSpLocks/>
          </p:cNvCxnSpPr>
          <p:nvPr/>
        </p:nvCxnSpPr>
        <p:spPr>
          <a:xfrm flipV="1">
            <a:off x="2262572" y="2408252"/>
            <a:ext cx="2741476" cy="448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EF43ABC5-D0B3-F2E0-AC0D-315BC6DAEC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0748" y="2827199"/>
            <a:ext cx="453461" cy="453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68D89B-8EC2-51BE-C868-5AF3DA4CF84F}"/>
              </a:ext>
            </a:extLst>
          </p:cNvPr>
          <p:cNvSpPr txBox="1"/>
          <p:nvPr/>
        </p:nvSpPr>
        <p:spPr>
          <a:xfrm>
            <a:off x="937724" y="4556952"/>
            <a:ext cx="7002248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IGP-LDP Sync </a:t>
            </a:r>
            <a:r>
              <a:rPr lang="en-US" sz="1600" b="1" dirty="0"/>
              <a:t>requires to be configured on each LDP enabled link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The objective of this presentation is to discuss the need and benefits of </a:t>
            </a:r>
            <a:r>
              <a:rPr lang="en-AU" sz="1600" b="1" i="1" dirty="0">
                <a:latin typeface="+mj-lt"/>
                <a:cs typeface="Calibri" panose="020F0502020204030204" pitchFamily="34" charset="0"/>
              </a:rPr>
              <a:t>Segment Routing with MPLS data plane (SR-MPLS)</a:t>
            </a:r>
            <a:r>
              <a:rPr lang="en-AU" sz="16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along with some shortcomings of </a:t>
            </a:r>
            <a:r>
              <a:rPr lang="en-AU" sz="1600" b="1" i="1" dirty="0">
                <a:latin typeface="+mj-lt"/>
                <a:cs typeface="Calibri" panose="020F0502020204030204" pitchFamily="34" charset="0"/>
              </a:rPr>
              <a:t>LDP/RSVP-TE based MPLS 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in production network.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This presentation maybe useful for a network engineer running typical MPLS network for years to learn “Segment Routing” from very basic and also for a </a:t>
            </a:r>
            <a:r>
              <a:rPr lang="en-AU" sz="1600" dirty="0" err="1">
                <a:latin typeface="+mj-lt"/>
                <a:cs typeface="Calibri" panose="020F0502020204030204" pitchFamily="34" charset="0"/>
              </a:rPr>
              <a:t>CxO</a:t>
            </a:r>
            <a:r>
              <a:rPr lang="en-AU" sz="1600" dirty="0">
                <a:latin typeface="+mj-lt"/>
                <a:cs typeface="Calibri" panose="020F0502020204030204" pitchFamily="34" charset="0"/>
              </a:rPr>
              <a:t> to think about to move towards SDN era for the sake of service quality.</a:t>
            </a:r>
          </a:p>
        </p:txBody>
      </p:sp>
    </p:spTree>
    <p:extLst>
      <p:ext uri="{BB962C8B-B14F-4D97-AF65-F5344CB8AC3E}">
        <p14:creationId xmlns:p14="http://schemas.microsoft.com/office/powerpoint/2010/main" val="304368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Link Protection</a:t>
            </a:r>
          </a:p>
          <a:p>
            <a:endParaRPr lang="en-AU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03E17-3966-EE9B-5A60-1146608019BF}"/>
              </a:ext>
            </a:extLst>
          </p:cNvPr>
          <p:cNvSpPr/>
          <p:nvPr/>
        </p:nvSpPr>
        <p:spPr>
          <a:xfrm>
            <a:off x="2267744" y="2134022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80C817-46D7-C6BE-8DD7-F689A1F1193E}"/>
              </a:ext>
            </a:extLst>
          </p:cNvPr>
          <p:cNvSpPr/>
          <p:nvPr/>
        </p:nvSpPr>
        <p:spPr>
          <a:xfrm>
            <a:off x="1547664" y="204493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D5254-D9A6-BA60-84A2-C62967CEA577}"/>
              </a:ext>
            </a:extLst>
          </p:cNvPr>
          <p:cNvSpPr/>
          <p:nvPr/>
        </p:nvSpPr>
        <p:spPr>
          <a:xfrm>
            <a:off x="3196938" y="204493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6CAA0-847F-7A27-84B2-92786580EBF8}"/>
              </a:ext>
            </a:extLst>
          </p:cNvPr>
          <p:cNvSpPr/>
          <p:nvPr/>
        </p:nvSpPr>
        <p:spPr>
          <a:xfrm>
            <a:off x="4860032" y="20443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1A577-8B82-E5AF-F8CE-B075432BA46A}"/>
              </a:ext>
            </a:extLst>
          </p:cNvPr>
          <p:cNvSpPr/>
          <p:nvPr/>
        </p:nvSpPr>
        <p:spPr>
          <a:xfrm>
            <a:off x="6516216" y="204436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97F809-8569-8B90-A67E-1FFF740C0D81}"/>
              </a:ext>
            </a:extLst>
          </p:cNvPr>
          <p:cNvSpPr/>
          <p:nvPr/>
        </p:nvSpPr>
        <p:spPr>
          <a:xfrm>
            <a:off x="899592" y="319706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50628-5AD7-E52A-E3EA-BBEF4C799ED6}"/>
              </a:ext>
            </a:extLst>
          </p:cNvPr>
          <p:cNvSpPr/>
          <p:nvPr/>
        </p:nvSpPr>
        <p:spPr>
          <a:xfrm>
            <a:off x="7380312" y="319706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A65B9-8F85-FA92-0B69-94FA2742FFA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62572" y="2404643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BF415-E236-20D9-2B9F-F49037CFB63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11846" y="2404073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B539B-1324-60E4-739E-C561A43A7CA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74940" y="2404072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9D3ACE-B5B7-E1ED-DE2F-2190C730233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1187624" y="2658996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4C908-8AF2-73F7-90C3-BE1132160301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7126428" y="2658425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3B3EF0-2C99-0047-0F37-49217837BEF6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554392" y="2764353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9C5BC-C2A4-5A51-E075-40B4E431EB28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4617359" y="2733389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5B31ADA-3B0F-36B9-363D-A4A72E843547}"/>
              </a:ext>
            </a:extLst>
          </p:cNvPr>
          <p:cNvSpPr/>
          <p:nvPr/>
        </p:nvSpPr>
        <p:spPr>
          <a:xfrm>
            <a:off x="3942938" y="3379075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F2AAF-88AB-9D52-9D14-B85D0F5E6E46}"/>
              </a:ext>
            </a:extLst>
          </p:cNvPr>
          <p:cNvSpPr/>
          <p:nvPr/>
        </p:nvSpPr>
        <p:spPr>
          <a:xfrm>
            <a:off x="2284808" y="2490793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07A29-DC9A-627D-80C6-D91E2001DB49}"/>
              </a:ext>
            </a:extLst>
          </p:cNvPr>
          <p:cNvSpPr/>
          <p:nvPr/>
        </p:nvSpPr>
        <p:spPr>
          <a:xfrm rot="2502826">
            <a:off x="2779303" y="2938733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B28FB-9338-6ACD-3CAD-B26D40640592}"/>
              </a:ext>
            </a:extLst>
          </p:cNvPr>
          <p:cNvSpPr/>
          <p:nvPr/>
        </p:nvSpPr>
        <p:spPr>
          <a:xfrm rot="18963876">
            <a:off x="4614554" y="2908103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EDE70B-0D0C-A566-8F1D-15832B7ED461}"/>
              </a:ext>
            </a:extLst>
          </p:cNvPr>
          <p:cNvSpPr/>
          <p:nvPr/>
        </p:nvSpPr>
        <p:spPr>
          <a:xfrm>
            <a:off x="5752378" y="2449124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4ABF3CE-6A05-33C5-283F-6AA3884B80BB}"/>
              </a:ext>
            </a:extLst>
          </p:cNvPr>
          <p:cNvSpPr/>
          <p:nvPr/>
        </p:nvSpPr>
        <p:spPr>
          <a:xfrm rot="5400000">
            <a:off x="6370575" y="2483924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D10715-0443-3FA9-F986-842DC6899E9B}"/>
              </a:ext>
            </a:extLst>
          </p:cNvPr>
          <p:cNvSpPr/>
          <p:nvPr/>
        </p:nvSpPr>
        <p:spPr>
          <a:xfrm>
            <a:off x="2478345" y="317298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9AE63B-5A33-51D9-5BD9-56A122DB7B89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 flipH="1">
            <a:off x="2835799" y="2658996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D353F8-A870-98A3-16DB-92287E9EA1E3}"/>
              </a:ext>
            </a:extLst>
          </p:cNvPr>
          <p:cNvCxnSpPr>
            <a:cxnSpLocks/>
            <a:stCxn id="17" idx="2"/>
            <a:endCxn id="36" idx="6"/>
          </p:cNvCxnSpPr>
          <p:nvPr/>
        </p:nvCxnSpPr>
        <p:spPr>
          <a:xfrm flipH="1" flipV="1">
            <a:off x="3193253" y="3532693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D1DD7-1B2E-CC62-35A7-E7FCC910BE20}"/>
              </a:ext>
            </a:extLst>
          </p:cNvPr>
          <p:cNvSpPr/>
          <p:nvPr/>
        </p:nvSpPr>
        <p:spPr>
          <a:xfrm rot="18706289">
            <a:off x="2820870" y="2891170"/>
            <a:ext cx="677802" cy="1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737237BC-2707-A67A-6FC7-E60A055B3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62092">
            <a:off x="3592942" y="2726838"/>
            <a:ext cx="458808" cy="45880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3ED7C02-B9B7-E39E-DD76-FD19AC628B47}"/>
              </a:ext>
            </a:extLst>
          </p:cNvPr>
          <p:cNvSpPr/>
          <p:nvPr/>
        </p:nvSpPr>
        <p:spPr>
          <a:xfrm rot="13567981">
            <a:off x="2894314" y="3204726"/>
            <a:ext cx="394049" cy="1365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5C0D63-DF5E-AD3C-D305-73E8BC0B517B}"/>
              </a:ext>
            </a:extLst>
          </p:cNvPr>
          <p:cNvSpPr/>
          <p:nvPr/>
        </p:nvSpPr>
        <p:spPr>
          <a:xfrm>
            <a:off x="3187800" y="3369953"/>
            <a:ext cx="903198" cy="1443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FAE879-791B-9F4E-49AA-3173B3CF5B5E}"/>
              </a:ext>
            </a:extLst>
          </p:cNvPr>
          <p:cNvSpPr/>
          <p:nvPr/>
        </p:nvSpPr>
        <p:spPr>
          <a:xfrm>
            <a:off x="4007147" y="317909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338FEB-78C6-3550-4C84-F9D2D0DF2C8A}"/>
              </a:ext>
            </a:extLst>
          </p:cNvPr>
          <p:cNvSpPr/>
          <p:nvPr/>
        </p:nvSpPr>
        <p:spPr>
          <a:xfrm>
            <a:off x="3289309" y="1817219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0A04FE-C76F-44E9-15CB-7A932EFE82C5}"/>
              </a:ext>
            </a:extLst>
          </p:cNvPr>
          <p:cNvSpPr/>
          <p:nvPr/>
        </p:nvSpPr>
        <p:spPr>
          <a:xfrm>
            <a:off x="4128701" y="3954212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3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Node Protection</a:t>
            </a:r>
          </a:p>
          <a:p>
            <a:endParaRPr lang="en-AU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03E17-3966-EE9B-5A60-1146608019BF}"/>
              </a:ext>
            </a:extLst>
          </p:cNvPr>
          <p:cNvSpPr/>
          <p:nvPr/>
        </p:nvSpPr>
        <p:spPr>
          <a:xfrm>
            <a:off x="2267744" y="2134211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80C817-46D7-C6BE-8DD7-F689A1F1193E}"/>
              </a:ext>
            </a:extLst>
          </p:cNvPr>
          <p:cNvSpPr/>
          <p:nvPr/>
        </p:nvSpPr>
        <p:spPr>
          <a:xfrm>
            <a:off x="1547664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3D5254-D9A6-BA60-84A2-C62967CEA577}"/>
              </a:ext>
            </a:extLst>
          </p:cNvPr>
          <p:cNvSpPr/>
          <p:nvPr/>
        </p:nvSpPr>
        <p:spPr>
          <a:xfrm>
            <a:off x="3196938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1A577-8B82-E5AF-F8CE-B075432BA46A}"/>
              </a:ext>
            </a:extLst>
          </p:cNvPr>
          <p:cNvSpPr/>
          <p:nvPr/>
        </p:nvSpPr>
        <p:spPr>
          <a:xfrm>
            <a:off x="6516216" y="2044550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97F809-8569-8B90-A67E-1FFF740C0D81}"/>
              </a:ext>
            </a:extLst>
          </p:cNvPr>
          <p:cNvSpPr/>
          <p:nvPr/>
        </p:nvSpPr>
        <p:spPr>
          <a:xfrm>
            <a:off x="89959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250628-5AD7-E52A-E3EA-BBEF4C799ED6}"/>
              </a:ext>
            </a:extLst>
          </p:cNvPr>
          <p:cNvSpPr/>
          <p:nvPr/>
        </p:nvSpPr>
        <p:spPr>
          <a:xfrm>
            <a:off x="738031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A65B9-8F85-FA92-0B69-94FA2742FFA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62572" y="2404832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BF415-E236-20D9-2B9F-F49037CFB63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11846" y="2404262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B539B-1324-60E4-739E-C561A43A7CA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74940" y="2404261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9D3ACE-B5B7-E1ED-DE2F-2190C730233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1187624" y="2659185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4C908-8AF2-73F7-90C3-BE1132160301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7126428" y="2658614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3B3EF0-2C99-0047-0F37-49217837BEF6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554392" y="2764542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9C5BC-C2A4-5A51-E075-40B4E431EB28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4617359" y="2733578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5B31ADA-3B0F-36B9-363D-A4A72E843547}"/>
              </a:ext>
            </a:extLst>
          </p:cNvPr>
          <p:cNvSpPr/>
          <p:nvPr/>
        </p:nvSpPr>
        <p:spPr>
          <a:xfrm>
            <a:off x="3942938" y="3379264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F2AAF-88AB-9D52-9D14-B85D0F5E6E46}"/>
              </a:ext>
            </a:extLst>
          </p:cNvPr>
          <p:cNvSpPr/>
          <p:nvPr/>
        </p:nvSpPr>
        <p:spPr>
          <a:xfrm>
            <a:off x="2284808" y="2490982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07A29-DC9A-627D-80C6-D91E2001DB49}"/>
              </a:ext>
            </a:extLst>
          </p:cNvPr>
          <p:cNvSpPr/>
          <p:nvPr/>
        </p:nvSpPr>
        <p:spPr>
          <a:xfrm rot="2502826">
            <a:off x="2779303" y="2938922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B28FB-9338-6ACD-3CAD-B26D40640592}"/>
              </a:ext>
            </a:extLst>
          </p:cNvPr>
          <p:cNvSpPr/>
          <p:nvPr/>
        </p:nvSpPr>
        <p:spPr>
          <a:xfrm rot="18963876">
            <a:off x="4614554" y="2908292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                  </a:t>
            </a: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endParaRPr lang="en-AU" sz="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EDE70B-0D0C-A566-8F1D-15832B7ED461}"/>
              </a:ext>
            </a:extLst>
          </p:cNvPr>
          <p:cNvSpPr/>
          <p:nvPr/>
        </p:nvSpPr>
        <p:spPr>
          <a:xfrm>
            <a:off x="5752378" y="2449313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4ABF3CE-6A05-33C5-283F-6AA3884B80BB}"/>
              </a:ext>
            </a:extLst>
          </p:cNvPr>
          <p:cNvSpPr/>
          <p:nvPr/>
        </p:nvSpPr>
        <p:spPr>
          <a:xfrm rot="5400000">
            <a:off x="6370575" y="2484113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FAE879-791B-9F4E-49AA-3173B3CF5B5E}"/>
              </a:ext>
            </a:extLst>
          </p:cNvPr>
          <p:cNvSpPr/>
          <p:nvPr/>
        </p:nvSpPr>
        <p:spPr>
          <a:xfrm>
            <a:off x="4007147" y="317928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D10715-0443-3FA9-F986-842DC6899E9B}"/>
              </a:ext>
            </a:extLst>
          </p:cNvPr>
          <p:cNvSpPr/>
          <p:nvPr/>
        </p:nvSpPr>
        <p:spPr>
          <a:xfrm>
            <a:off x="2478345" y="317317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9AE63B-5A33-51D9-5BD9-56A122DB7B89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 flipH="1">
            <a:off x="2835799" y="2659185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D353F8-A870-98A3-16DB-92287E9EA1E3}"/>
              </a:ext>
            </a:extLst>
          </p:cNvPr>
          <p:cNvCxnSpPr>
            <a:cxnSpLocks/>
            <a:stCxn id="17" idx="2"/>
            <a:endCxn id="36" idx="6"/>
          </p:cNvCxnSpPr>
          <p:nvPr/>
        </p:nvCxnSpPr>
        <p:spPr>
          <a:xfrm flipH="1" flipV="1">
            <a:off x="3193253" y="3532882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D1DD7-1B2E-CC62-35A7-E7FCC910BE20}"/>
              </a:ext>
            </a:extLst>
          </p:cNvPr>
          <p:cNvSpPr/>
          <p:nvPr/>
        </p:nvSpPr>
        <p:spPr>
          <a:xfrm rot="18706289">
            <a:off x="2511570" y="2832197"/>
            <a:ext cx="864128" cy="116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ED7C02-B9B7-E39E-DD76-FD19AC628B47}"/>
              </a:ext>
            </a:extLst>
          </p:cNvPr>
          <p:cNvSpPr/>
          <p:nvPr/>
        </p:nvSpPr>
        <p:spPr>
          <a:xfrm rot="16200000">
            <a:off x="2293698" y="3487413"/>
            <a:ext cx="750874" cy="120821"/>
          </a:xfrm>
          <a:prstGeom prst="rect">
            <a:avLst/>
          </a:prstGeom>
          <a:solidFill>
            <a:schemeClr val="accent6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7A7EA2A-2C2D-3C44-83E2-F2A3EA298534}"/>
              </a:ext>
            </a:extLst>
          </p:cNvPr>
          <p:cNvCxnSpPr>
            <a:cxnSpLocks/>
            <a:stCxn id="8" idx="4"/>
            <a:endCxn id="36" idx="5"/>
          </p:cNvCxnSpPr>
          <p:nvPr/>
        </p:nvCxnSpPr>
        <p:spPr>
          <a:xfrm rot="5400000">
            <a:off x="3641391" y="2211139"/>
            <a:ext cx="1023263" cy="2128929"/>
          </a:xfrm>
          <a:prstGeom prst="curvedConnector3">
            <a:avLst>
              <a:gd name="adj1" fmla="val 13263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1A1B2F5-6A5A-93F2-AF11-1CBC7428BB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8270" y="2708026"/>
            <a:ext cx="2756192" cy="1193899"/>
          </a:xfrm>
          <a:prstGeom prst="curvedConnector4">
            <a:avLst>
              <a:gd name="adj1" fmla="val 1780"/>
              <a:gd name="adj2" fmla="val 127819"/>
            </a:avLst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F7F8F3-45BE-1CFD-25DD-AB780809A5CC}"/>
              </a:ext>
            </a:extLst>
          </p:cNvPr>
          <p:cNvSpPr txBox="1"/>
          <p:nvPr/>
        </p:nvSpPr>
        <p:spPr>
          <a:xfrm>
            <a:off x="3447218" y="4115094"/>
            <a:ext cx="11198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6CAA0-847F-7A27-84B2-92786580EBF8}"/>
              </a:ext>
            </a:extLst>
          </p:cNvPr>
          <p:cNvSpPr/>
          <p:nvPr/>
        </p:nvSpPr>
        <p:spPr>
          <a:xfrm>
            <a:off x="4860032" y="204455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B895E69-F36C-E690-FE17-C025F439F714}"/>
              </a:ext>
            </a:extLst>
          </p:cNvPr>
          <p:cNvSpPr/>
          <p:nvPr/>
        </p:nvSpPr>
        <p:spPr>
          <a:xfrm>
            <a:off x="3289309" y="1817408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1B149-4B58-24BF-458F-D479E99E32F3}"/>
              </a:ext>
            </a:extLst>
          </p:cNvPr>
          <p:cNvSpPr/>
          <p:nvPr/>
        </p:nvSpPr>
        <p:spPr>
          <a:xfrm>
            <a:off x="4981586" y="1817075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F7978AE-2BEA-24C7-A6CE-DAF966915D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0728" y="3018325"/>
            <a:ext cx="987746" cy="9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C0D-39DB-75B1-DBD2-69F81A7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b="1" dirty="0"/>
              <a:t>SRLG Protection</a:t>
            </a:r>
          </a:p>
          <a:p>
            <a:endParaRPr lang="en-AU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890E2-10AA-9165-41D4-60D5C2BFF2F8}"/>
              </a:ext>
            </a:extLst>
          </p:cNvPr>
          <p:cNvSpPr/>
          <p:nvPr/>
        </p:nvSpPr>
        <p:spPr>
          <a:xfrm>
            <a:off x="2267744" y="2134211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482E5-A5BE-8D6A-D904-0C35171AE77A}"/>
              </a:ext>
            </a:extLst>
          </p:cNvPr>
          <p:cNvSpPr/>
          <p:nvPr/>
        </p:nvSpPr>
        <p:spPr>
          <a:xfrm>
            <a:off x="1547664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B31A04-86C8-7544-90CC-D56B8C7A132E}"/>
              </a:ext>
            </a:extLst>
          </p:cNvPr>
          <p:cNvSpPr/>
          <p:nvPr/>
        </p:nvSpPr>
        <p:spPr>
          <a:xfrm>
            <a:off x="3196938" y="2045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A97F2-FD07-73EE-F969-1A5266142AD5}"/>
              </a:ext>
            </a:extLst>
          </p:cNvPr>
          <p:cNvSpPr/>
          <p:nvPr/>
        </p:nvSpPr>
        <p:spPr>
          <a:xfrm>
            <a:off x="6516216" y="2044550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BBE1FC-9A65-870E-B3DE-0044156B382B}"/>
              </a:ext>
            </a:extLst>
          </p:cNvPr>
          <p:cNvSpPr/>
          <p:nvPr/>
        </p:nvSpPr>
        <p:spPr>
          <a:xfrm>
            <a:off x="89959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9500DE-22E2-DA23-EA51-E08A665DEBA0}"/>
              </a:ext>
            </a:extLst>
          </p:cNvPr>
          <p:cNvSpPr/>
          <p:nvPr/>
        </p:nvSpPr>
        <p:spPr>
          <a:xfrm>
            <a:off x="7380312" y="3197249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37337D-998C-2EDA-DADB-28E0481B39D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62572" y="2404832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44C1DC-C92C-E324-9655-4A5C27DC1DC0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3911846" y="2404262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09E337-5651-0493-9E08-5A0CD3DAD3A8}"/>
              </a:ext>
            </a:extLst>
          </p:cNvPr>
          <p:cNvCxnSpPr>
            <a:cxnSpLocks/>
            <a:stCxn id="32" idx="6"/>
            <a:endCxn id="7" idx="2"/>
          </p:cNvCxnSpPr>
          <p:nvPr/>
        </p:nvCxnSpPr>
        <p:spPr>
          <a:xfrm flipV="1">
            <a:off x="5574940" y="2404261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738404-49A0-1B34-83B4-8C222F970902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187624" y="2659185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D337B-26E5-BDBC-95B2-97097A408B4B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126428" y="2658614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F60A03-CD11-F993-2CAC-3F790CA50117}"/>
              </a:ext>
            </a:extLst>
          </p:cNvPr>
          <p:cNvCxnSpPr>
            <a:cxnSpLocks/>
            <a:stCxn id="6" idx="4"/>
            <a:endCxn id="23" idx="1"/>
          </p:cNvCxnSpPr>
          <p:nvPr/>
        </p:nvCxnSpPr>
        <p:spPr>
          <a:xfrm>
            <a:off x="3554392" y="2764542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784CA-631C-4FCB-2BDD-E81CDF7D7B54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617359" y="2733578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AAF21-3C31-5B2A-3BA7-4990591E3959}"/>
              </a:ext>
            </a:extLst>
          </p:cNvPr>
          <p:cNvSpPr/>
          <p:nvPr/>
        </p:nvSpPr>
        <p:spPr>
          <a:xfrm>
            <a:off x="3942938" y="3379264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468144-AEC9-D587-F0C6-6F4DAEBBBF92}"/>
              </a:ext>
            </a:extLst>
          </p:cNvPr>
          <p:cNvSpPr/>
          <p:nvPr/>
        </p:nvSpPr>
        <p:spPr>
          <a:xfrm>
            <a:off x="2284808" y="2490982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16D42-C143-136B-069B-8B69F73B553D}"/>
              </a:ext>
            </a:extLst>
          </p:cNvPr>
          <p:cNvSpPr/>
          <p:nvPr/>
        </p:nvSpPr>
        <p:spPr>
          <a:xfrm rot="2502826">
            <a:off x="2779303" y="2938922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Primary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DAB183-1971-2ECE-2B6D-408BF503066D}"/>
              </a:ext>
            </a:extLst>
          </p:cNvPr>
          <p:cNvSpPr/>
          <p:nvPr/>
        </p:nvSpPr>
        <p:spPr>
          <a:xfrm rot="18963876">
            <a:off x="4614554" y="2908292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Tunnel                  </a:t>
            </a: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endParaRPr lang="en-AU" sz="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0CFEB-7505-4364-0288-85E4B0800BF5}"/>
              </a:ext>
            </a:extLst>
          </p:cNvPr>
          <p:cNvSpPr/>
          <p:nvPr/>
        </p:nvSpPr>
        <p:spPr>
          <a:xfrm>
            <a:off x="5752378" y="2449313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A4A9CFE-5786-9D72-5E81-87F13FE143EC}"/>
              </a:ext>
            </a:extLst>
          </p:cNvPr>
          <p:cNvSpPr/>
          <p:nvPr/>
        </p:nvSpPr>
        <p:spPr>
          <a:xfrm rot="5400000">
            <a:off x="6370575" y="2484113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8AF18E-476C-3752-B45B-F97F95B8406B}"/>
              </a:ext>
            </a:extLst>
          </p:cNvPr>
          <p:cNvSpPr/>
          <p:nvPr/>
        </p:nvSpPr>
        <p:spPr>
          <a:xfrm>
            <a:off x="4007147" y="317928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55BD16-2307-4F14-FD00-8D4D04FF6AD1}"/>
              </a:ext>
            </a:extLst>
          </p:cNvPr>
          <p:cNvSpPr/>
          <p:nvPr/>
        </p:nvSpPr>
        <p:spPr>
          <a:xfrm>
            <a:off x="2478345" y="317317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9F69E9-2F03-7A27-FC7B-657DBDC6E1C9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2835799" y="2659185"/>
            <a:ext cx="465835" cy="513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A87741-7BC2-8DFC-20CF-68F3804C4D86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 flipV="1">
            <a:off x="3193253" y="3532882"/>
            <a:ext cx="813894" cy="6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5E4F0-D4BD-AC4E-629C-6FDFC1B0783B}"/>
              </a:ext>
            </a:extLst>
          </p:cNvPr>
          <p:cNvSpPr/>
          <p:nvPr/>
        </p:nvSpPr>
        <p:spPr>
          <a:xfrm rot="18706289">
            <a:off x="2511570" y="2832197"/>
            <a:ext cx="864128" cy="116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A07BCB-9EDA-6609-CF03-E26B135CB0DC}"/>
              </a:ext>
            </a:extLst>
          </p:cNvPr>
          <p:cNvSpPr/>
          <p:nvPr/>
        </p:nvSpPr>
        <p:spPr>
          <a:xfrm rot="16200000">
            <a:off x="2293698" y="3487413"/>
            <a:ext cx="750874" cy="120821"/>
          </a:xfrm>
          <a:prstGeom prst="rect">
            <a:avLst/>
          </a:prstGeom>
          <a:solidFill>
            <a:schemeClr val="accent6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977E449-7B4B-F303-A0DF-4F3AD8357408}"/>
              </a:ext>
            </a:extLst>
          </p:cNvPr>
          <p:cNvCxnSpPr>
            <a:cxnSpLocks/>
            <a:stCxn id="32" idx="4"/>
            <a:endCxn id="24" idx="5"/>
          </p:cNvCxnSpPr>
          <p:nvPr/>
        </p:nvCxnSpPr>
        <p:spPr>
          <a:xfrm rot="5400000">
            <a:off x="3641391" y="2211139"/>
            <a:ext cx="1023263" cy="2128929"/>
          </a:xfrm>
          <a:prstGeom prst="curvedConnector3">
            <a:avLst>
              <a:gd name="adj1" fmla="val 13263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C371E1B-FA24-E928-4BD7-04CDFD6DE3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8270" y="2708026"/>
            <a:ext cx="2756192" cy="1193899"/>
          </a:xfrm>
          <a:prstGeom prst="curvedConnector4">
            <a:avLst>
              <a:gd name="adj1" fmla="val 1780"/>
              <a:gd name="adj2" fmla="val 127819"/>
            </a:avLst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F66857-B1CA-D8ED-ABEE-02E37E4813FD}"/>
              </a:ext>
            </a:extLst>
          </p:cNvPr>
          <p:cNvSpPr txBox="1"/>
          <p:nvPr/>
        </p:nvSpPr>
        <p:spPr>
          <a:xfrm>
            <a:off x="3447218" y="4115094"/>
            <a:ext cx="11198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Backup Tunnel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9C1754-C72A-339C-4E46-119DD53AC297}"/>
              </a:ext>
            </a:extLst>
          </p:cNvPr>
          <p:cNvSpPr/>
          <p:nvPr/>
        </p:nvSpPr>
        <p:spPr>
          <a:xfrm>
            <a:off x="4860032" y="204455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4D7F3-83CB-F49D-57E3-39AF0D33993B}"/>
              </a:ext>
            </a:extLst>
          </p:cNvPr>
          <p:cNvSpPr/>
          <p:nvPr/>
        </p:nvSpPr>
        <p:spPr>
          <a:xfrm>
            <a:off x="3289309" y="1817408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95BA3-EA29-194F-7F8F-0C8BD99C719A}"/>
              </a:ext>
            </a:extLst>
          </p:cNvPr>
          <p:cNvSpPr/>
          <p:nvPr/>
        </p:nvSpPr>
        <p:spPr>
          <a:xfrm>
            <a:off x="4981586" y="1817075"/>
            <a:ext cx="471800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B11B6A-1B4A-0BA5-6F74-E981AB312842}"/>
              </a:ext>
            </a:extLst>
          </p:cNvPr>
          <p:cNvSpPr/>
          <p:nvPr/>
        </p:nvSpPr>
        <p:spPr>
          <a:xfrm rot="7497082">
            <a:off x="3539430" y="2594232"/>
            <a:ext cx="861105" cy="181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00A53ADC-E909-0A46-1BE9-924848BA5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523491">
            <a:off x="3870428" y="2557984"/>
            <a:ext cx="394495" cy="3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FRR with RSVP-TE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b="1" dirty="0"/>
              <a:t>Typical FRR may provide sub-optimal path</a:t>
            </a:r>
            <a:endParaRPr lang="en-AU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911331" y="291290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4716016" y="290951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2911331" y="181464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626239" y="3269227"/>
            <a:ext cx="1089777" cy="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3268785" y="2534067"/>
            <a:ext cx="0" cy="378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4"/>
            <a:endCxn id="6" idx="0"/>
          </p:cNvCxnSpPr>
          <p:nvPr/>
        </p:nvCxnSpPr>
        <p:spPr>
          <a:xfrm>
            <a:off x="5073470" y="2537240"/>
            <a:ext cx="0" cy="372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428631" y="298440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2004695" y="3272440"/>
            <a:ext cx="906636" cy="17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2651584-532D-E917-CAF2-F41ACDE6FDAF}"/>
              </a:ext>
            </a:extLst>
          </p:cNvPr>
          <p:cNvSpPr/>
          <p:nvPr/>
        </p:nvSpPr>
        <p:spPr>
          <a:xfrm>
            <a:off x="6277457" y="409283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CE3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08B1DD-88B7-BA1F-BDB3-EE328D5DD7A7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5430924" y="4376724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716016" y="181781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7" idx="6"/>
            <a:endCxn id="48" idx="2"/>
          </p:cNvCxnSpPr>
          <p:nvPr/>
        </p:nvCxnSpPr>
        <p:spPr>
          <a:xfrm>
            <a:off x="3626239" y="2174357"/>
            <a:ext cx="1089777" cy="3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911331" y="402687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4710543" y="401008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3268785" y="363232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5067997" y="3628937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7DA764-F37F-77AA-A47D-1D12659BF8A4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 flipV="1">
            <a:off x="3626239" y="4369792"/>
            <a:ext cx="1084304" cy="16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6277457" y="186153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5430924" y="2145427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313872" y="258497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5EE57C-9823-3D6E-9D94-671C271217F9}"/>
              </a:ext>
            </a:extLst>
          </p:cNvPr>
          <p:cNvSpPr/>
          <p:nvPr/>
        </p:nvSpPr>
        <p:spPr>
          <a:xfrm>
            <a:off x="5189881" y="258086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5189881" y="37159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293DE9F-0EB7-99D5-4855-3D0AD12F0C20}"/>
              </a:ext>
            </a:extLst>
          </p:cNvPr>
          <p:cNvSpPr/>
          <p:nvPr/>
        </p:nvSpPr>
        <p:spPr>
          <a:xfrm>
            <a:off x="4057782" y="2223683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4062033" y="4089611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1A8C9A5-BD9F-B1A6-DFED-0D7473C9EA1A}"/>
              </a:ext>
            </a:extLst>
          </p:cNvPr>
          <p:cNvCxnSpPr>
            <a:cxnSpLocks/>
          </p:cNvCxnSpPr>
          <p:nvPr/>
        </p:nvCxnSpPr>
        <p:spPr>
          <a:xfrm flipV="1">
            <a:off x="3419872" y="2263137"/>
            <a:ext cx="2160000" cy="900000"/>
          </a:xfrm>
          <a:prstGeom prst="bentConnector3">
            <a:avLst>
              <a:gd name="adj1" fmla="val 73128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BD95ECE-7941-489D-827E-BA2D32E24605}"/>
              </a:ext>
            </a:extLst>
          </p:cNvPr>
          <p:cNvCxnSpPr>
            <a:cxnSpLocks/>
          </p:cNvCxnSpPr>
          <p:nvPr/>
        </p:nvCxnSpPr>
        <p:spPr>
          <a:xfrm>
            <a:off x="3419872" y="3373629"/>
            <a:ext cx="2160000" cy="900000"/>
          </a:xfrm>
          <a:prstGeom prst="bentConnector3">
            <a:avLst>
              <a:gd name="adj1" fmla="val 73317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65EC5F1D-9E05-E299-602E-42CCFEEE5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3082" y="3147147"/>
            <a:ext cx="216024" cy="216024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324255" y="370263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4309788" y="312752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168C818C-4598-E81D-F5E2-428E8E12C4FD}"/>
              </a:ext>
            </a:extLst>
          </p:cNvPr>
          <p:cNvCxnSpPr>
            <a:cxnSpLocks/>
          </p:cNvCxnSpPr>
          <p:nvPr/>
        </p:nvCxnSpPr>
        <p:spPr>
          <a:xfrm flipV="1">
            <a:off x="3198915" y="2076802"/>
            <a:ext cx="2376000" cy="813803"/>
          </a:xfrm>
          <a:prstGeom prst="bentConnector3">
            <a:avLst>
              <a:gd name="adj1" fmla="val -296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45609E16-9E79-1069-853F-81BF5A665379}"/>
              </a:ext>
            </a:extLst>
          </p:cNvPr>
          <p:cNvCxnSpPr>
            <a:cxnSpLocks/>
          </p:cNvCxnSpPr>
          <p:nvPr/>
        </p:nvCxnSpPr>
        <p:spPr>
          <a:xfrm>
            <a:off x="3185967" y="3642783"/>
            <a:ext cx="2412000" cy="828000"/>
          </a:xfrm>
          <a:prstGeom prst="bentConnector3">
            <a:avLst>
              <a:gd name="adj1" fmla="val 771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F09B506C-A7D0-1330-925E-3407AA1EAFD6}"/>
              </a:ext>
            </a:extLst>
          </p:cNvPr>
          <p:cNvSpPr/>
          <p:nvPr/>
        </p:nvSpPr>
        <p:spPr>
          <a:xfrm rot="899014">
            <a:off x="3754819" y="1806879"/>
            <a:ext cx="1286286" cy="3671808"/>
          </a:xfrm>
          <a:prstGeom prst="arc">
            <a:avLst>
              <a:gd name="adj1" fmla="val 16517972"/>
              <a:gd name="adj2" fmla="val 1861728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F5DA0B6F-F209-7F96-252D-FD046907C61A}"/>
              </a:ext>
            </a:extLst>
          </p:cNvPr>
          <p:cNvCxnSpPr>
            <a:cxnSpLocks/>
          </p:cNvCxnSpPr>
          <p:nvPr/>
        </p:nvCxnSpPr>
        <p:spPr>
          <a:xfrm>
            <a:off x="5206142" y="4062573"/>
            <a:ext cx="350722" cy="26806"/>
          </a:xfrm>
          <a:prstGeom prst="curvedConnector5">
            <a:avLst>
              <a:gd name="adj1" fmla="val 65180"/>
              <a:gd name="adj2" fmla="val -193125"/>
              <a:gd name="adj3" fmla="val 75158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rc 136">
            <a:extLst>
              <a:ext uri="{FF2B5EF4-FFF2-40B4-BE49-F238E27FC236}">
                <a16:creationId xmlns:a16="http://schemas.microsoft.com/office/drawing/2014/main" id="{409403DD-DEB7-EB2B-A6AA-5906D0157BD6}"/>
              </a:ext>
            </a:extLst>
          </p:cNvPr>
          <p:cNvSpPr/>
          <p:nvPr/>
        </p:nvSpPr>
        <p:spPr>
          <a:xfrm rot="11214468">
            <a:off x="4783978" y="2541263"/>
            <a:ext cx="845231" cy="719509"/>
          </a:xfrm>
          <a:prstGeom prst="arc">
            <a:avLst>
              <a:gd name="adj1" fmla="val 16200000"/>
              <a:gd name="adj2" fmla="val 60642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82EB6ACD-08A8-1853-3E38-BA12621F76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4638" y="2235595"/>
            <a:ext cx="300042" cy="804315"/>
          </a:xfrm>
          <a:prstGeom prst="curvedConnector4">
            <a:avLst>
              <a:gd name="adj1" fmla="val 5439"/>
              <a:gd name="adj2" fmla="val 1043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c 151">
            <a:extLst>
              <a:ext uri="{FF2B5EF4-FFF2-40B4-BE49-F238E27FC236}">
                <a16:creationId xmlns:a16="http://schemas.microsoft.com/office/drawing/2014/main" id="{69F5DDF6-1F26-582C-2593-E3F2F5E65620}"/>
              </a:ext>
            </a:extLst>
          </p:cNvPr>
          <p:cNvSpPr/>
          <p:nvPr/>
        </p:nvSpPr>
        <p:spPr>
          <a:xfrm rot="11690164">
            <a:off x="5268224" y="727481"/>
            <a:ext cx="1286286" cy="3705785"/>
          </a:xfrm>
          <a:prstGeom prst="arc">
            <a:avLst>
              <a:gd name="adj1" fmla="val 16814055"/>
              <a:gd name="adj2" fmla="val 18617286"/>
            </a:avLst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4549DABF-E1F4-02DD-E554-9E7C065E2E6C}"/>
              </a:ext>
            </a:extLst>
          </p:cNvPr>
          <p:cNvCxnSpPr>
            <a:cxnSpLocks/>
          </p:cNvCxnSpPr>
          <p:nvPr/>
        </p:nvCxnSpPr>
        <p:spPr>
          <a:xfrm flipV="1">
            <a:off x="3086214" y="1969255"/>
            <a:ext cx="1914701" cy="929803"/>
          </a:xfrm>
          <a:prstGeom prst="bentConnector3">
            <a:avLst>
              <a:gd name="adj1" fmla="val -100"/>
            </a:avLst>
          </a:prstGeom>
          <a:ln w="76200" cap="rnd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84D443B-3C4A-54AF-7B6D-BE6BA207C0D6}"/>
              </a:ext>
            </a:extLst>
          </p:cNvPr>
          <p:cNvSpPr txBox="1"/>
          <p:nvPr/>
        </p:nvSpPr>
        <p:spPr>
          <a:xfrm>
            <a:off x="5940152" y="2721491"/>
            <a:ext cx="3008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● Based on circuit concepts</a:t>
            </a:r>
            <a:endParaRPr lang="en-AU" sz="1600" b="1" dirty="0"/>
          </a:p>
          <a:p>
            <a:r>
              <a:rPr lang="en-US" sz="1600" b="1" dirty="0"/>
              <a:t>● Sub-optimal Path</a:t>
            </a:r>
          </a:p>
          <a:p>
            <a:r>
              <a:rPr lang="en-US" sz="1600" b="1" dirty="0"/>
              <a:t>● Not ECMP friendly</a:t>
            </a:r>
          </a:p>
          <a:p>
            <a:r>
              <a:rPr lang="en-US" sz="1600" b="1" dirty="0"/>
              <a:t>● Causes link congestion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48D4BDE-44DF-83AD-9AF5-13D1DA2F2ECB}"/>
              </a:ext>
            </a:extLst>
          </p:cNvPr>
          <p:cNvCxnSpPr>
            <a:cxnSpLocks/>
          </p:cNvCxnSpPr>
          <p:nvPr/>
        </p:nvCxnSpPr>
        <p:spPr>
          <a:xfrm>
            <a:off x="226705" y="1740254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B610BC6-F62C-C457-1481-CD64FEB1909D}"/>
              </a:ext>
            </a:extLst>
          </p:cNvPr>
          <p:cNvCxnSpPr>
            <a:cxnSpLocks/>
          </p:cNvCxnSpPr>
          <p:nvPr/>
        </p:nvCxnSpPr>
        <p:spPr>
          <a:xfrm>
            <a:off x="216968" y="1937558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5E4AC8A1-8DA1-E310-5A3D-F7BD9EDC2ECE}"/>
              </a:ext>
            </a:extLst>
          </p:cNvPr>
          <p:cNvCxnSpPr>
            <a:cxnSpLocks/>
          </p:cNvCxnSpPr>
          <p:nvPr/>
        </p:nvCxnSpPr>
        <p:spPr>
          <a:xfrm>
            <a:off x="216968" y="2145427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4D5874A-3899-16E5-2E66-95B222914173}"/>
              </a:ext>
            </a:extLst>
          </p:cNvPr>
          <p:cNvSpPr txBox="1"/>
          <p:nvPr/>
        </p:nvSpPr>
        <p:spPr>
          <a:xfrm>
            <a:off x="637376" y="1614040"/>
            <a:ext cx="198547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B050"/>
                </a:solidFill>
              </a:rPr>
              <a:t>Primary Path</a:t>
            </a:r>
          </a:p>
          <a:p>
            <a:r>
              <a:rPr lang="en-US" sz="13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Expected Backup Path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Actual Backup Path</a:t>
            </a:r>
            <a:endParaRPr lang="en-AU" sz="13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91655-3974-6256-2845-53CC99FCEBF4}"/>
              </a:ext>
            </a:extLst>
          </p:cNvPr>
          <p:cNvSpPr txBox="1"/>
          <p:nvPr/>
        </p:nvSpPr>
        <p:spPr>
          <a:xfrm>
            <a:off x="3512141" y="3398573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Link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85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Shortcomings:</a:t>
            </a:r>
          </a:p>
          <a:p>
            <a:r>
              <a:rPr lang="en-AU" sz="2000" dirty="0"/>
              <a:t>Doesn’t deal with performance anymore</a:t>
            </a:r>
          </a:p>
          <a:p>
            <a:pPr lvl="1"/>
            <a:r>
              <a:rPr lang="en-AU" sz="1600" dirty="0"/>
              <a:t>CEF, ASIC etc</a:t>
            </a:r>
          </a:p>
          <a:p>
            <a:r>
              <a:rPr lang="en-AU" sz="2000" dirty="0"/>
              <a:t>Requires IGP-LDP synchronization</a:t>
            </a:r>
          </a:p>
          <a:p>
            <a:r>
              <a:rPr lang="en-AU" sz="2000" dirty="0"/>
              <a:t>TE is not scalable</a:t>
            </a:r>
          </a:p>
          <a:p>
            <a:r>
              <a:rPr lang="en-AU" sz="2000" dirty="0"/>
              <a:t>FRR is supported but very difficult to configure and manage</a:t>
            </a:r>
          </a:p>
          <a:p>
            <a:r>
              <a:rPr lang="en-AU" sz="2000" dirty="0"/>
              <a:t>Not suitable for very large carrier network</a:t>
            </a:r>
          </a:p>
        </p:txBody>
      </p:sp>
    </p:spTree>
    <p:extLst>
      <p:ext uri="{BB962C8B-B14F-4D97-AF65-F5344CB8AC3E}">
        <p14:creationId xmlns:p14="http://schemas.microsoft.com/office/powerpoint/2010/main" val="3569120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/>
              <a:t>LDP+RSVP control plane is complex</a:t>
            </a:r>
          </a:p>
          <a:p>
            <a:r>
              <a:rPr lang="en-AU" sz="2200" dirty="0"/>
              <a:t>SR control plane with IGP</a:t>
            </a:r>
          </a:p>
          <a:p>
            <a:pPr lvl="1"/>
            <a:r>
              <a:rPr lang="en-AU" sz="1800" dirty="0"/>
              <a:t>SR is an extension of IGP</a:t>
            </a:r>
          </a:p>
          <a:p>
            <a:pPr lvl="1"/>
            <a:r>
              <a:rPr lang="en-AU" sz="1800" dirty="0"/>
              <a:t>MPLS is still as the forwarding plane</a:t>
            </a:r>
          </a:p>
          <a:p>
            <a:r>
              <a:rPr lang="en-AU" sz="2200" dirty="0"/>
              <a:t>No LDP, No RSVP-TE are required</a:t>
            </a:r>
          </a:p>
        </p:txBody>
      </p:sp>
    </p:spTree>
    <p:extLst>
      <p:ext uri="{BB962C8B-B14F-4D97-AF65-F5344CB8AC3E}">
        <p14:creationId xmlns:p14="http://schemas.microsoft.com/office/powerpoint/2010/main" val="113519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2237635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886909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550003" y="162085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7206187" y="162085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443613" y="1700006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CE1</a:t>
            </a:r>
            <a:endParaRPr lang="en-AU" sz="9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952543" y="198113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601817" y="198056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264911" y="1980566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1019677" y="1981137"/>
            <a:ext cx="1217958" cy="69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7563641" y="2340276"/>
            <a:ext cx="0" cy="568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6B5A0C2-0D2E-C69E-0CA7-54837D7EDF83}"/>
              </a:ext>
            </a:extLst>
          </p:cNvPr>
          <p:cNvSpPr/>
          <p:nvPr/>
        </p:nvSpPr>
        <p:spPr>
          <a:xfrm>
            <a:off x="7206187" y="290852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1A4B37-1156-81A8-928D-4A62717F359D}"/>
              </a:ext>
            </a:extLst>
          </p:cNvPr>
          <p:cNvSpPr/>
          <p:nvPr/>
        </p:nvSpPr>
        <p:spPr>
          <a:xfrm>
            <a:off x="7206187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A0EEC3-9152-935C-6706-61C4DCEAE566}"/>
              </a:ext>
            </a:extLst>
          </p:cNvPr>
          <p:cNvSpPr/>
          <p:nvPr/>
        </p:nvSpPr>
        <p:spPr>
          <a:xfrm>
            <a:off x="2237635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CE670F-27AC-4F98-2FE5-7D98AE71EF59}"/>
              </a:ext>
            </a:extLst>
          </p:cNvPr>
          <p:cNvSpPr/>
          <p:nvPr/>
        </p:nvSpPr>
        <p:spPr>
          <a:xfrm>
            <a:off x="3886909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934EF-48C4-F3C2-46A1-69F8EBC1487B}"/>
              </a:ext>
            </a:extLst>
          </p:cNvPr>
          <p:cNvSpPr/>
          <p:nvPr/>
        </p:nvSpPr>
        <p:spPr>
          <a:xfrm>
            <a:off x="5550003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4F0B7C-5178-B03B-88E9-B6DF61FAB77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952543" y="450141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E6744D-0540-108B-BA46-5E430C9B7E2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4601817" y="450084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80F2ED7-2795-23BF-64DC-FE5A3054782A}"/>
              </a:ext>
            </a:extLst>
          </p:cNvPr>
          <p:cNvSpPr/>
          <p:nvPr/>
        </p:nvSpPr>
        <p:spPr>
          <a:xfrm>
            <a:off x="443613" y="4219716"/>
            <a:ext cx="576064" cy="576064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CE2</a:t>
            </a:r>
            <a:endParaRPr lang="en-AU" sz="9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5A7227-112A-4D92-71E4-F6CE70A15B0E}"/>
              </a:ext>
            </a:extLst>
          </p:cNvPr>
          <p:cNvCxnSpPr>
            <a:cxnSpLocks/>
            <a:stCxn id="34" idx="6"/>
            <a:endCxn id="19" idx="2"/>
          </p:cNvCxnSpPr>
          <p:nvPr/>
        </p:nvCxnSpPr>
        <p:spPr>
          <a:xfrm flipV="1">
            <a:off x="1019677" y="4501417"/>
            <a:ext cx="1217958" cy="633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7F3524-84DE-F0A4-CB36-68577403C4D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563641" y="3627950"/>
            <a:ext cx="0" cy="513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FD267B-413C-B0B5-8B8D-6F7C86C91FC3}"/>
              </a:ext>
            </a:extLst>
          </p:cNvPr>
          <p:cNvCxnSpPr>
            <a:cxnSpLocks/>
          </p:cNvCxnSpPr>
          <p:nvPr/>
        </p:nvCxnSpPr>
        <p:spPr>
          <a:xfrm flipV="1">
            <a:off x="6264911" y="4493134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5CC2924-86CD-4F05-0E1A-046B1AC4D523}"/>
              </a:ext>
            </a:extLst>
          </p:cNvPr>
          <p:cNvSpPr/>
          <p:nvPr/>
        </p:nvSpPr>
        <p:spPr>
          <a:xfrm>
            <a:off x="2873741" y="136155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2AFE98-F35B-FFB4-DE7B-2352D9596019}"/>
              </a:ext>
            </a:extLst>
          </p:cNvPr>
          <p:cNvSpPr/>
          <p:nvPr/>
        </p:nvSpPr>
        <p:spPr>
          <a:xfrm>
            <a:off x="2873558" y="1073521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41FB0-30B4-B2B3-8634-357FF192C5BF}"/>
              </a:ext>
            </a:extLst>
          </p:cNvPr>
          <p:cNvSpPr/>
          <p:nvPr/>
        </p:nvSpPr>
        <p:spPr>
          <a:xfrm>
            <a:off x="2873558" y="786017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115CF2D2-C3E1-153C-A3CC-CC68C1B8EC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138" y="1108587"/>
            <a:ext cx="180958" cy="180958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67FAD39B-C1B2-A248-82A4-38B41508B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138" y="839554"/>
            <a:ext cx="180958" cy="18095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707C5F0-A9F4-8EBC-B975-2D536E7379CF}"/>
              </a:ext>
            </a:extLst>
          </p:cNvPr>
          <p:cNvSpPr/>
          <p:nvPr/>
        </p:nvSpPr>
        <p:spPr>
          <a:xfrm>
            <a:off x="4469883" y="1347086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DDB53F-821D-1CA7-4E2C-D813CBEFB50D}"/>
              </a:ext>
            </a:extLst>
          </p:cNvPr>
          <p:cNvSpPr/>
          <p:nvPr/>
        </p:nvSpPr>
        <p:spPr>
          <a:xfrm>
            <a:off x="4469700" y="1059054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3127EA-5074-5545-83C9-E4061DD9343E}"/>
              </a:ext>
            </a:extLst>
          </p:cNvPr>
          <p:cNvSpPr/>
          <p:nvPr/>
        </p:nvSpPr>
        <p:spPr>
          <a:xfrm>
            <a:off x="4469700" y="771550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612374E-5616-9C9E-C15C-ECD1E5C3F798}"/>
              </a:ext>
            </a:extLst>
          </p:cNvPr>
          <p:cNvSpPr/>
          <p:nvPr/>
        </p:nvSpPr>
        <p:spPr>
          <a:xfrm>
            <a:off x="5073933" y="113317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0B1F2F0-9ACD-0107-4139-B4202B528EE8}"/>
              </a:ext>
            </a:extLst>
          </p:cNvPr>
          <p:cNvSpPr/>
          <p:nvPr/>
        </p:nvSpPr>
        <p:spPr>
          <a:xfrm>
            <a:off x="5072372" y="84150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3B1B72-9B5C-BD89-1150-E2474655F557}"/>
              </a:ext>
            </a:extLst>
          </p:cNvPr>
          <p:cNvSpPr/>
          <p:nvPr/>
        </p:nvSpPr>
        <p:spPr>
          <a:xfrm>
            <a:off x="935193" y="1374452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908C55-2BA8-1242-AFD7-1CB586B0F520}"/>
              </a:ext>
            </a:extLst>
          </p:cNvPr>
          <p:cNvSpPr/>
          <p:nvPr/>
        </p:nvSpPr>
        <p:spPr>
          <a:xfrm>
            <a:off x="6126250" y="1347614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A52283-89AB-EAC3-D489-0754C1CFF05D}"/>
              </a:ext>
            </a:extLst>
          </p:cNvPr>
          <p:cNvSpPr/>
          <p:nvPr/>
        </p:nvSpPr>
        <p:spPr>
          <a:xfrm>
            <a:off x="6126067" y="1059582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DBB5F5-37F4-E8E9-5CDC-211852E33F4F}"/>
              </a:ext>
            </a:extLst>
          </p:cNvPr>
          <p:cNvSpPr/>
          <p:nvPr/>
        </p:nvSpPr>
        <p:spPr>
          <a:xfrm>
            <a:off x="6126067" y="772078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65FF85E-8A3A-A7F2-169F-BB77BBB154F3}"/>
              </a:ext>
            </a:extLst>
          </p:cNvPr>
          <p:cNvSpPr/>
          <p:nvPr/>
        </p:nvSpPr>
        <p:spPr>
          <a:xfrm>
            <a:off x="6730300" y="113370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29160FA-6AF4-EB81-9C2B-B86E19D88B39}"/>
              </a:ext>
            </a:extLst>
          </p:cNvPr>
          <p:cNvSpPr/>
          <p:nvPr/>
        </p:nvSpPr>
        <p:spPr>
          <a:xfrm>
            <a:off x="6728739" y="84203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35C26CA-FF3E-DBE0-BFF7-019FFF4CA9AC}"/>
              </a:ext>
            </a:extLst>
          </p:cNvPr>
          <p:cNvSpPr/>
          <p:nvPr/>
        </p:nvSpPr>
        <p:spPr>
          <a:xfrm>
            <a:off x="8006842" y="2355726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2F3FEE-54F3-D01C-6C82-91A81E794A48}"/>
              </a:ext>
            </a:extLst>
          </p:cNvPr>
          <p:cNvSpPr/>
          <p:nvPr/>
        </p:nvSpPr>
        <p:spPr>
          <a:xfrm>
            <a:off x="8006659" y="2067694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4B8EC1-E85A-D9AD-82EB-4CE9FAED3221}"/>
              </a:ext>
            </a:extLst>
          </p:cNvPr>
          <p:cNvSpPr/>
          <p:nvPr/>
        </p:nvSpPr>
        <p:spPr>
          <a:xfrm>
            <a:off x="8006659" y="1780190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4BBEED7-78E6-D5EE-675C-E6D78D1A0606}"/>
              </a:ext>
            </a:extLst>
          </p:cNvPr>
          <p:cNvSpPr/>
          <p:nvPr/>
        </p:nvSpPr>
        <p:spPr>
          <a:xfrm>
            <a:off x="8610892" y="214181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7952DF-FC07-7C45-C88D-040201CEF8BE}"/>
              </a:ext>
            </a:extLst>
          </p:cNvPr>
          <p:cNvSpPr/>
          <p:nvPr/>
        </p:nvSpPr>
        <p:spPr>
          <a:xfrm>
            <a:off x="8609331" y="185014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8B8B3F-5229-E758-B195-F5DAD9CFB4FE}"/>
              </a:ext>
            </a:extLst>
          </p:cNvPr>
          <p:cNvSpPr/>
          <p:nvPr/>
        </p:nvSpPr>
        <p:spPr>
          <a:xfrm>
            <a:off x="8013657" y="372335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7197E7-AB1C-B609-91F0-92A215360DB7}"/>
              </a:ext>
            </a:extLst>
          </p:cNvPr>
          <p:cNvSpPr/>
          <p:nvPr/>
        </p:nvSpPr>
        <p:spPr>
          <a:xfrm>
            <a:off x="8013474" y="343531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E18047-77A9-9707-85E1-B9D225AF6BD6}"/>
              </a:ext>
            </a:extLst>
          </p:cNvPr>
          <p:cNvSpPr/>
          <p:nvPr/>
        </p:nvSpPr>
        <p:spPr>
          <a:xfrm>
            <a:off x="8013474" y="314781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B99840-76F9-15EF-0124-8E0993ABCF11}"/>
              </a:ext>
            </a:extLst>
          </p:cNvPr>
          <p:cNvSpPr/>
          <p:nvPr/>
        </p:nvSpPr>
        <p:spPr>
          <a:xfrm>
            <a:off x="8617707" y="350943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2E29AFE-E170-9532-712A-B3C160FE9236}"/>
              </a:ext>
            </a:extLst>
          </p:cNvPr>
          <p:cNvSpPr/>
          <p:nvPr/>
        </p:nvSpPr>
        <p:spPr>
          <a:xfrm>
            <a:off x="8616146" y="321776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85D9CF3-95C2-4B41-D0BD-731FC8BFE7E6}"/>
              </a:ext>
            </a:extLst>
          </p:cNvPr>
          <p:cNvSpPr/>
          <p:nvPr/>
        </p:nvSpPr>
        <p:spPr>
          <a:xfrm>
            <a:off x="6614846" y="406824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106E7D-A6D9-5C04-72F5-BA3CBCF9A0C5}"/>
              </a:ext>
            </a:extLst>
          </p:cNvPr>
          <p:cNvSpPr/>
          <p:nvPr/>
        </p:nvSpPr>
        <p:spPr>
          <a:xfrm>
            <a:off x="6614663" y="378020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3B2599A-0E97-B4A2-874E-06439B89B1CE}"/>
              </a:ext>
            </a:extLst>
          </p:cNvPr>
          <p:cNvSpPr/>
          <p:nvPr/>
        </p:nvSpPr>
        <p:spPr>
          <a:xfrm>
            <a:off x="6614663" y="349270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52F4D14-E92B-37FD-AEE6-C55D2FBBBB28}"/>
              </a:ext>
            </a:extLst>
          </p:cNvPr>
          <p:cNvSpPr/>
          <p:nvPr/>
        </p:nvSpPr>
        <p:spPr>
          <a:xfrm>
            <a:off x="6444729" y="386738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D933A0E-DEA8-D58C-E5F5-135DB1EB4D57}"/>
              </a:ext>
            </a:extLst>
          </p:cNvPr>
          <p:cNvSpPr/>
          <p:nvPr/>
        </p:nvSpPr>
        <p:spPr>
          <a:xfrm>
            <a:off x="6443168" y="357571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455AB34-1B46-9EBD-79F2-3AD9DEE7DD69}"/>
              </a:ext>
            </a:extLst>
          </p:cNvPr>
          <p:cNvSpPr/>
          <p:nvPr/>
        </p:nvSpPr>
        <p:spPr>
          <a:xfrm>
            <a:off x="3314603" y="404372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23637DD-C86A-FCF1-10D0-49B96A138131}"/>
              </a:ext>
            </a:extLst>
          </p:cNvPr>
          <p:cNvSpPr/>
          <p:nvPr/>
        </p:nvSpPr>
        <p:spPr>
          <a:xfrm>
            <a:off x="3314420" y="375568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AF21B7D-B4F5-3DC6-3B45-C1280D36894C}"/>
              </a:ext>
            </a:extLst>
          </p:cNvPr>
          <p:cNvSpPr/>
          <p:nvPr/>
        </p:nvSpPr>
        <p:spPr>
          <a:xfrm>
            <a:off x="3144011" y="3828266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39" name="Graphic 138" descr="Close with solid fill">
            <a:extLst>
              <a:ext uri="{FF2B5EF4-FFF2-40B4-BE49-F238E27FC236}">
                <a16:creationId xmlns:a16="http://schemas.microsoft.com/office/drawing/2014/main" id="{0820F822-AEE8-E442-D6C7-7F14E9E22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0978" y="3489221"/>
            <a:ext cx="216024" cy="216024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349FA0D-AFAB-8E69-8D52-71F8B8D27EB5}"/>
              </a:ext>
            </a:extLst>
          </p:cNvPr>
          <p:cNvSpPr txBox="1"/>
          <p:nvPr/>
        </p:nvSpPr>
        <p:spPr>
          <a:xfrm>
            <a:off x="2937199" y="327469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141" name="Graphic 140" descr="Close with solid fill">
            <a:extLst>
              <a:ext uri="{FF2B5EF4-FFF2-40B4-BE49-F238E27FC236}">
                <a16:creationId xmlns:a16="http://schemas.microsoft.com/office/drawing/2014/main" id="{5E3F9D60-293E-7BA6-4811-55480B224B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6619" y="3705245"/>
            <a:ext cx="216024" cy="216024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51F32622-C50E-7862-389D-C86EAB192868}"/>
              </a:ext>
            </a:extLst>
          </p:cNvPr>
          <p:cNvSpPr/>
          <p:nvPr/>
        </p:nvSpPr>
        <p:spPr>
          <a:xfrm>
            <a:off x="4945233" y="4068240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1243C0B-CEA7-3A2D-5F34-5B062B3047E2}"/>
              </a:ext>
            </a:extLst>
          </p:cNvPr>
          <p:cNvSpPr/>
          <p:nvPr/>
        </p:nvSpPr>
        <p:spPr>
          <a:xfrm>
            <a:off x="4945050" y="3780208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A81CB-74A8-D864-F32F-A7A1E6000C8A}"/>
              </a:ext>
            </a:extLst>
          </p:cNvPr>
          <p:cNvSpPr/>
          <p:nvPr/>
        </p:nvSpPr>
        <p:spPr>
          <a:xfrm>
            <a:off x="4945050" y="3492704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FD5474A-4B3A-22EF-493E-2C6CBC6642FE}"/>
              </a:ext>
            </a:extLst>
          </p:cNvPr>
          <p:cNvSpPr/>
          <p:nvPr/>
        </p:nvSpPr>
        <p:spPr>
          <a:xfrm>
            <a:off x="4775116" y="386738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EBD5BE6-0A76-F293-74AF-05BFDF7DC871}"/>
              </a:ext>
            </a:extLst>
          </p:cNvPr>
          <p:cNvSpPr/>
          <p:nvPr/>
        </p:nvSpPr>
        <p:spPr>
          <a:xfrm>
            <a:off x="4773555" y="3575711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435F46-62E1-D903-65BF-8F31E681CD30}"/>
              </a:ext>
            </a:extLst>
          </p:cNvPr>
          <p:cNvSpPr/>
          <p:nvPr/>
        </p:nvSpPr>
        <p:spPr>
          <a:xfrm>
            <a:off x="1704210" y="399375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75D863-193C-A71D-EFF6-926CE019AB81}"/>
              </a:ext>
            </a:extLst>
          </p:cNvPr>
          <p:cNvSpPr txBox="1"/>
          <p:nvPr/>
        </p:nvSpPr>
        <p:spPr>
          <a:xfrm>
            <a:off x="518275" y="2492994"/>
            <a:ext cx="5709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One of the major ideas behind SR is to keep “Transport Label” consistent “</a:t>
            </a:r>
            <a:r>
              <a:rPr 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per segment</a:t>
            </a:r>
            <a:r>
              <a:rPr lang="en-US" sz="1800" b="1" dirty="0">
                <a:solidFill>
                  <a:schemeClr val="accent2"/>
                </a:solidFill>
              </a:rPr>
              <a:t>”</a:t>
            </a:r>
            <a:endParaRPr lang="en-AU" sz="1800" b="1" dirty="0">
              <a:solidFill>
                <a:schemeClr val="accent2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DD9F29-2BE3-4F23-4758-0AD3A633B078}"/>
              </a:ext>
            </a:extLst>
          </p:cNvPr>
          <p:cNvSpPr txBox="1"/>
          <p:nvPr/>
        </p:nvSpPr>
        <p:spPr>
          <a:xfrm>
            <a:off x="7625819" y="595284"/>
            <a:ext cx="1209261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PUSH</a:t>
            </a:r>
          </a:p>
          <a:p>
            <a:pPr algn="ctr"/>
            <a:r>
              <a:rPr lang="en-US" sz="1400" b="1" dirty="0"/>
              <a:t>CONTINUE</a:t>
            </a:r>
          </a:p>
          <a:p>
            <a:pPr algn="ctr"/>
            <a:r>
              <a:rPr lang="en-US" sz="1400" b="1" dirty="0"/>
              <a:t>NEXT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176743-6E37-D744-47D7-EC8842453AD8}"/>
              </a:ext>
            </a:extLst>
          </p:cNvPr>
          <p:cNvSpPr/>
          <p:nvPr/>
        </p:nvSpPr>
        <p:spPr>
          <a:xfrm>
            <a:off x="443613" y="169943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7FFAD4-5F6B-6301-271F-C740E343F09A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9677" y="1980566"/>
            <a:ext cx="1217958" cy="690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72D89A-F56B-83C5-6097-C7AB8BD1B227}"/>
              </a:ext>
            </a:extLst>
          </p:cNvPr>
          <p:cNvSpPr/>
          <p:nvPr/>
        </p:nvSpPr>
        <p:spPr>
          <a:xfrm>
            <a:off x="443613" y="421914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DB6EE-30DD-291A-CBB1-6E0DCAF5EB77}"/>
              </a:ext>
            </a:extLst>
          </p:cNvPr>
          <p:cNvCxnSpPr>
            <a:cxnSpLocks/>
          </p:cNvCxnSpPr>
          <p:nvPr/>
        </p:nvCxnSpPr>
        <p:spPr>
          <a:xfrm>
            <a:off x="1305835" y="183903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6B3E-978D-364A-306B-B0A8A4BB99DB}"/>
              </a:ext>
            </a:extLst>
          </p:cNvPr>
          <p:cNvCxnSpPr>
            <a:cxnSpLocks/>
          </p:cNvCxnSpPr>
          <p:nvPr/>
        </p:nvCxnSpPr>
        <p:spPr>
          <a:xfrm>
            <a:off x="3119352" y="1845934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D364BD-F9B4-908E-3562-E939E7C6DA4B}"/>
              </a:ext>
            </a:extLst>
          </p:cNvPr>
          <p:cNvCxnSpPr>
            <a:cxnSpLocks/>
          </p:cNvCxnSpPr>
          <p:nvPr/>
        </p:nvCxnSpPr>
        <p:spPr>
          <a:xfrm>
            <a:off x="4771491" y="1833236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7BD9C8-08ED-C17A-F904-EAADE393731D}"/>
              </a:ext>
            </a:extLst>
          </p:cNvPr>
          <p:cNvCxnSpPr>
            <a:cxnSpLocks/>
          </p:cNvCxnSpPr>
          <p:nvPr/>
        </p:nvCxnSpPr>
        <p:spPr>
          <a:xfrm>
            <a:off x="6439520" y="1840137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349C32-7A1D-0927-2E16-EACFA24700C0}"/>
              </a:ext>
            </a:extLst>
          </p:cNvPr>
          <p:cNvCxnSpPr>
            <a:cxnSpLocks/>
          </p:cNvCxnSpPr>
          <p:nvPr/>
        </p:nvCxnSpPr>
        <p:spPr>
          <a:xfrm>
            <a:off x="7740352" y="2382520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4B013B-3E4E-2195-33A6-E4741A3CB412}"/>
              </a:ext>
            </a:extLst>
          </p:cNvPr>
          <p:cNvCxnSpPr>
            <a:cxnSpLocks/>
          </p:cNvCxnSpPr>
          <p:nvPr/>
        </p:nvCxnSpPr>
        <p:spPr>
          <a:xfrm>
            <a:off x="7740352" y="3644032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719503-8A43-C275-24FC-B834947D6EBE}"/>
              </a:ext>
            </a:extLst>
          </p:cNvPr>
          <p:cNvCxnSpPr>
            <a:cxnSpLocks/>
          </p:cNvCxnSpPr>
          <p:nvPr/>
        </p:nvCxnSpPr>
        <p:spPr>
          <a:xfrm flipH="1">
            <a:off x="1261165" y="4649630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08E944-4A4B-702A-8B14-7B5D491ACD45}"/>
              </a:ext>
            </a:extLst>
          </p:cNvPr>
          <p:cNvCxnSpPr>
            <a:cxnSpLocks/>
          </p:cNvCxnSpPr>
          <p:nvPr/>
        </p:nvCxnSpPr>
        <p:spPr>
          <a:xfrm flipH="1">
            <a:off x="3115969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CC5C2F-24B1-3D53-88A9-886C9AEB9829}"/>
              </a:ext>
            </a:extLst>
          </p:cNvPr>
          <p:cNvCxnSpPr>
            <a:cxnSpLocks/>
          </p:cNvCxnSpPr>
          <p:nvPr/>
        </p:nvCxnSpPr>
        <p:spPr>
          <a:xfrm flipH="1">
            <a:off x="4756632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94D0C2-844C-AD5F-F1EF-054BD3609CAE}"/>
              </a:ext>
            </a:extLst>
          </p:cNvPr>
          <p:cNvCxnSpPr>
            <a:cxnSpLocks/>
          </p:cNvCxnSpPr>
          <p:nvPr/>
        </p:nvCxnSpPr>
        <p:spPr>
          <a:xfrm flipH="1">
            <a:off x="6394850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47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2117550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766824" y="16214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5429918" y="162085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7086102" y="1620855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323528" y="17000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32458" y="198113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481732" y="198056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144826" y="1980566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899592" y="1981137"/>
            <a:ext cx="1217958" cy="690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7443556" y="2340276"/>
            <a:ext cx="0" cy="552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6B5A0C2-0D2E-C69E-0CA7-54837D7EDF83}"/>
              </a:ext>
            </a:extLst>
          </p:cNvPr>
          <p:cNvSpPr/>
          <p:nvPr/>
        </p:nvSpPr>
        <p:spPr>
          <a:xfrm>
            <a:off x="7086102" y="2892838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1A4B37-1156-81A8-928D-4A62717F359D}"/>
              </a:ext>
            </a:extLst>
          </p:cNvPr>
          <p:cNvSpPr/>
          <p:nvPr/>
        </p:nvSpPr>
        <p:spPr>
          <a:xfrm>
            <a:off x="7086102" y="4141136"/>
            <a:ext cx="714908" cy="7194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A0EEC3-9152-935C-6706-61C4DCEAE566}"/>
              </a:ext>
            </a:extLst>
          </p:cNvPr>
          <p:cNvSpPr/>
          <p:nvPr/>
        </p:nvSpPr>
        <p:spPr>
          <a:xfrm>
            <a:off x="2117550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CE670F-27AC-4F98-2FE5-7D98AE71EF59}"/>
              </a:ext>
            </a:extLst>
          </p:cNvPr>
          <p:cNvSpPr/>
          <p:nvPr/>
        </p:nvSpPr>
        <p:spPr>
          <a:xfrm>
            <a:off x="3766824" y="414170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934EF-48C4-F3C2-46A1-69F8EBC1487B}"/>
              </a:ext>
            </a:extLst>
          </p:cNvPr>
          <p:cNvSpPr/>
          <p:nvPr/>
        </p:nvSpPr>
        <p:spPr>
          <a:xfrm>
            <a:off x="5429918" y="414113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4F0B7C-5178-B03B-88E9-B6DF61FAB77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832458" y="4501417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E6744D-0540-108B-BA46-5E430C9B7E2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4481732" y="4500847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80F2ED7-2795-23BF-64DC-FE5A3054782A}"/>
              </a:ext>
            </a:extLst>
          </p:cNvPr>
          <p:cNvSpPr/>
          <p:nvPr/>
        </p:nvSpPr>
        <p:spPr>
          <a:xfrm>
            <a:off x="323528" y="421971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5A7227-112A-4D92-71E4-F6CE70A15B0E}"/>
              </a:ext>
            </a:extLst>
          </p:cNvPr>
          <p:cNvCxnSpPr>
            <a:cxnSpLocks/>
            <a:stCxn id="34" idx="6"/>
            <a:endCxn id="19" idx="2"/>
          </p:cNvCxnSpPr>
          <p:nvPr/>
        </p:nvCxnSpPr>
        <p:spPr>
          <a:xfrm flipV="1">
            <a:off x="899592" y="4501417"/>
            <a:ext cx="1217958" cy="633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7F3524-84DE-F0A4-CB36-68577403C4DE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443556" y="3612259"/>
            <a:ext cx="0" cy="5288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FD267B-413C-B0B5-8B8D-6F7C86C91FC3}"/>
              </a:ext>
            </a:extLst>
          </p:cNvPr>
          <p:cNvCxnSpPr>
            <a:cxnSpLocks/>
          </p:cNvCxnSpPr>
          <p:nvPr/>
        </p:nvCxnSpPr>
        <p:spPr>
          <a:xfrm flipV="1">
            <a:off x="6144826" y="4493134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5CC2924-86CD-4F05-0E1A-046B1AC4D523}"/>
              </a:ext>
            </a:extLst>
          </p:cNvPr>
          <p:cNvSpPr/>
          <p:nvPr/>
        </p:nvSpPr>
        <p:spPr>
          <a:xfrm>
            <a:off x="2753656" y="1361553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2AFE98-F35B-FFB4-DE7B-2352D9596019}"/>
              </a:ext>
            </a:extLst>
          </p:cNvPr>
          <p:cNvSpPr/>
          <p:nvPr/>
        </p:nvSpPr>
        <p:spPr>
          <a:xfrm>
            <a:off x="2753473" y="1179122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41FB0-30B4-B2B3-8634-357FF192C5BF}"/>
              </a:ext>
            </a:extLst>
          </p:cNvPr>
          <p:cNvSpPr/>
          <p:nvPr/>
        </p:nvSpPr>
        <p:spPr>
          <a:xfrm>
            <a:off x="2753473" y="99589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115CF2D2-C3E1-153C-A3CC-CC68C1B8EC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5053" y="1145271"/>
            <a:ext cx="180958" cy="180958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67FAD39B-C1B2-A248-82A4-38B41508B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5053" y="978144"/>
            <a:ext cx="180958" cy="180958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6612374E-5616-9C9E-C15C-ECD1E5C3F798}"/>
              </a:ext>
            </a:extLst>
          </p:cNvPr>
          <p:cNvSpPr/>
          <p:nvPr/>
        </p:nvSpPr>
        <p:spPr>
          <a:xfrm>
            <a:off x="4946945" y="12239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3B1B72-9B5C-BD89-1150-E2474655F557}"/>
              </a:ext>
            </a:extLst>
          </p:cNvPr>
          <p:cNvSpPr/>
          <p:nvPr/>
        </p:nvSpPr>
        <p:spPr>
          <a:xfrm>
            <a:off x="815108" y="1374452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39" name="Graphic 138" descr="Close with solid fill">
            <a:extLst>
              <a:ext uri="{FF2B5EF4-FFF2-40B4-BE49-F238E27FC236}">
                <a16:creationId xmlns:a16="http://schemas.microsoft.com/office/drawing/2014/main" id="{0820F822-AEE8-E442-D6C7-7F14E9E22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3538" y="599125"/>
            <a:ext cx="157568" cy="157568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349FA0D-AFAB-8E69-8D52-71F8B8D27EB5}"/>
              </a:ext>
            </a:extLst>
          </p:cNvPr>
          <p:cNvSpPr txBox="1"/>
          <p:nvPr/>
        </p:nvSpPr>
        <p:spPr>
          <a:xfrm>
            <a:off x="6689528" y="54910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75D863-193C-A71D-EFF6-926CE019AB81}"/>
              </a:ext>
            </a:extLst>
          </p:cNvPr>
          <p:cNvSpPr txBox="1"/>
          <p:nvPr/>
        </p:nvSpPr>
        <p:spPr>
          <a:xfrm>
            <a:off x="1833474" y="2818668"/>
            <a:ext cx="5102858" cy="369332"/>
          </a:xfrm>
          <a:custGeom>
            <a:avLst/>
            <a:gdLst>
              <a:gd name="connsiteX0" fmla="*/ 0 w 5102858"/>
              <a:gd name="connsiteY0" fmla="*/ 0 h 369332"/>
              <a:gd name="connsiteX1" fmla="*/ 515956 w 5102858"/>
              <a:gd name="connsiteY1" fmla="*/ 0 h 369332"/>
              <a:gd name="connsiteX2" fmla="*/ 929854 w 5102858"/>
              <a:gd name="connsiteY2" fmla="*/ 0 h 369332"/>
              <a:gd name="connsiteX3" fmla="*/ 1598896 w 5102858"/>
              <a:gd name="connsiteY3" fmla="*/ 0 h 369332"/>
              <a:gd name="connsiteX4" fmla="*/ 2114851 w 5102858"/>
              <a:gd name="connsiteY4" fmla="*/ 0 h 369332"/>
              <a:gd name="connsiteX5" fmla="*/ 2630807 w 5102858"/>
              <a:gd name="connsiteY5" fmla="*/ 0 h 369332"/>
              <a:gd name="connsiteX6" fmla="*/ 3299848 w 5102858"/>
              <a:gd name="connsiteY6" fmla="*/ 0 h 369332"/>
              <a:gd name="connsiteX7" fmla="*/ 3764775 w 5102858"/>
              <a:gd name="connsiteY7" fmla="*/ 0 h 369332"/>
              <a:gd name="connsiteX8" fmla="*/ 4433817 w 5102858"/>
              <a:gd name="connsiteY8" fmla="*/ 0 h 369332"/>
              <a:gd name="connsiteX9" fmla="*/ 5102858 w 5102858"/>
              <a:gd name="connsiteY9" fmla="*/ 0 h 369332"/>
              <a:gd name="connsiteX10" fmla="*/ 5102858 w 5102858"/>
              <a:gd name="connsiteY10" fmla="*/ 369332 h 369332"/>
              <a:gd name="connsiteX11" fmla="*/ 4535874 w 5102858"/>
              <a:gd name="connsiteY11" fmla="*/ 369332 h 369332"/>
              <a:gd name="connsiteX12" fmla="*/ 4019918 w 5102858"/>
              <a:gd name="connsiteY12" fmla="*/ 369332 h 369332"/>
              <a:gd name="connsiteX13" fmla="*/ 3350877 w 5102858"/>
              <a:gd name="connsiteY13" fmla="*/ 369332 h 369332"/>
              <a:gd name="connsiteX14" fmla="*/ 2681835 w 5102858"/>
              <a:gd name="connsiteY14" fmla="*/ 369332 h 369332"/>
              <a:gd name="connsiteX15" fmla="*/ 2216908 w 5102858"/>
              <a:gd name="connsiteY15" fmla="*/ 369332 h 369332"/>
              <a:gd name="connsiteX16" fmla="*/ 1649924 w 5102858"/>
              <a:gd name="connsiteY16" fmla="*/ 369332 h 369332"/>
              <a:gd name="connsiteX17" fmla="*/ 980883 w 5102858"/>
              <a:gd name="connsiteY17" fmla="*/ 369332 h 369332"/>
              <a:gd name="connsiteX18" fmla="*/ 0 w 5102858"/>
              <a:gd name="connsiteY18" fmla="*/ 369332 h 369332"/>
              <a:gd name="connsiteX19" fmla="*/ 0 w 5102858"/>
              <a:gd name="connsiteY19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2858" h="369332" extrusionOk="0">
                <a:moveTo>
                  <a:pt x="0" y="0"/>
                </a:moveTo>
                <a:cubicBezTo>
                  <a:pt x="107380" y="-25815"/>
                  <a:pt x="297541" y="20772"/>
                  <a:pt x="515956" y="0"/>
                </a:cubicBezTo>
                <a:cubicBezTo>
                  <a:pt x="734371" y="-20772"/>
                  <a:pt x="846047" y="4411"/>
                  <a:pt x="929854" y="0"/>
                </a:cubicBezTo>
                <a:cubicBezTo>
                  <a:pt x="1013661" y="-4411"/>
                  <a:pt x="1337861" y="27220"/>
                  <a:pt x="1598896" y="0"/>
                </a:cubicBezTo>
                <a:cubicBezTo>
                  <a:pt x="1859931" y="-27220"/>
                  <a:pt x="1885812" y="40502"/>
                  <a:pt x="2114851" y="0"/>
                </a:cubicBezTo>
                <a:cubicBezTo>
                  <a:pt x="2343890" y="-40502"/>
                  <a:pt x="2460445" y="19318"/>
                  <a:pt x="2630807" y="0"/>
                </a:cubicBezTo>
                <a:cubicBezTo>
                  <a:pt x="2801169" y="-19318"/>
                  <a:pt x="3039532" y="45868"/>
                  <a:pt x="3299848" y="0"/>
                </a:cubicBezTo>
                <a:cubicBezTo>
                  <a:pt x="3560164" y="-45868"/>
                  <a:pt x="3549807" y="53590"/>
                  <a:pt x="3764775" y="0"/>
                </a:cubicBezTo>
                <a:cubicBezTo>
                  <a:pt x="3979743" y="-53590"/>
                  <a:pt x="4198119" y="25972"/>
                  <a:pt x="4433817" y="0"/>
                </a:cubicBezTo>
                <a:cubicBezTo>
                  <a:pt x="4669515" y="-25972"/>
                  <a:pt x="4838914" y="76643"/>
                  <a:pt x="5102858" y="0"/>
                </a:cubicBezTo>
                <a:cubicBezTo>
                  <a:pt x="5119978" y="100193"/>
                  <a:pt x="5069783" y="257057"/>
                  <a:pt x="5102858" y="369332"/>
                </a:cubicBezTo>
                <a:cubicBezTo>
                  <a:pt x="4865118" y="422309"/>
                  <a:pt x="4667123" y="338974"/>
                  <a:pt x="4535874" y="369332"/>
                </a:cubicBezTo>
                <a:cubicBezTo>
                  <a:pt x="4404625" y="399690"/>
                  <a:pt x="4190508" y="359901"/>
                  <a:pt x="4019918" y="369332"/>
                </a:cubicBezTo>
                <a:cubicBezTo>
                  <a:pt x="3849328" y="378763"/>
                  <a:pt x="3532764" y="325514"/>
                  <a:pt x="3350877" y="369332"/>
                </a:cubicBezTo>
                <a:cubicBezTo>
                  <a:pt x="3168990" y="413150"/>
                  <a:pt x="2948278" y="323485"/>
                  <a:pt x="2681835" y="369332"/>
                </a:cubicBezTo>
                <a:cubicBezTo>
                  <a:pt x="2415392" y="415179"/>
                  <a:pt x="2384436" y="345787"/>
                  <a:pt x="2216908" y="369332"/>
                </a:cubicBezTo>
                <a:cubicBezTo>
                  <a:pt x="2049380" y="392877"/>
                  <a:pt x="1798588" y="358533"/>
                  <a:pt x="1649924" y="369332"/>
                </a:cubicBezTo>
                <a:cubicBezTo>
                  <a:pt x="1501260" y="380131"/>
                  <a:pt x="1133355" y="361633"/>
                  <a:pt x="980883" y="369332"/>
                </a:cubicBezTo>
                <a:cubicBezTo>
                  <a:pt x="828411" y="377031"/>
                  <a:pt x="414951" y="258835"/>
                  <a:pt x="0" y="369332"/>
                </a:cubicBezTo>
                <a:cubicBezTo>
                  <a:pt x="-40318" y="228999"/>
                  <a:pt x="8008" y="159412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</a:rPr>
              <a:t>Traffic is forwarded “</a:t>
            </a:r>
            <a:r>
              <a:rPr 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Segment by Segment</a:t>
            </a:r>
            <a:r>
              <a:rPr lang="en-US" sz="1800" b="1" dirty="0">
                <a:solidFill>
                  <a:schemeClr val="accent2"/>
                </a:solidFill>
              </a:rPr>
              <a:t>”</a:t>
            </a:r>
            <a:endParaRPr lang="en-AU" sz="1800" b="1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BA6CF-3D69-DC2B-5BAC-C9C61790275C}"/>
              </a:ext>
            </a:extLst>
          </p:cNvPr>
          <p:cNvSpPr/>
          <p:nvPr/>
        </p:nvSpPr>
        <p:spPr>
          <a:xfrm>
            <a:off x="2029932" y="1710121"/>
            <a:ext cx="5206364" cy="496514"/>
          </a:xfrm>
          <a:custGeom>
            <a:avLst/>
            <a:gdLst>
              <a:gd name="connsiteX0" fmla="*/ 0 w 5206364"/>
              <a:gd name="connsiteY0" fmla="*/ 0 h 496514"/>
              <a:gd name="connsiteX1" fmla="*/ 526421 w 5206364"/>
              <a:gd name="connsiteY1" fmla="*/ 0 h 496514"/>
              <a:gd name="connsiteX2" fmla="*/ 948715 w 5206364"/>
              <a:gd name="connsiteY2" fmla="*/ 0 h 496514"/>
              <a:gd name="connsiteX3" fmla="*/ 1631327 w 5206364"/>
              <a:gd name="connsiteY3" fmla="*/ 0 h 496514"/>
              <a:gd name="connsiteX4" fmla="*/ 2157749 w 5206364"/>
              <a:gd name="connsiteY4" fmla="*/ 0 h 496514"/>
              <a:gd name="connsiteX5" fmla="*/ 2684170 w 5206364"/>
              <a:gd name="connsiteY5" fmla="*/ 0 h 496514"/>
              <a:gd name="connsiteX6" fmla="*/ 3366782 w 5206364"/>
              <a:gd name="connsiteY6" fmla="*/ 0 h 496514"/>
              <a:gd name="connsiteX7" fmla="*/ 3841140 w 5206364"/>
              <a:gd name="connsiteY7" fmla="*/ 0 h 496514"/>
              <a:gd name="connsiteX8" fmla="*/ 4523752 w 5206364"/>
              <a:gd name="connsiteY8" fmla="*/ 0 h 496514"/>
              <a:gd name="connsiteX9" fmla="*/ 5206364 w 5206364"/>
              <a:gd name="connsiteY9" fmla="*/ 0 h 496514"/>
              <a:gd name="connsiteX10" fmla="*/ 5206364 w 5206364"/>
              <a:gd name="connsiteY10" fmla="*/ 496514 h 496514"/>
              <a:gd name="connsiteX11" fmla="*/ 4627879 w 5206364"/>
              <a:gd name="connsiteY11" fmla="*/ 496514 h 496514"/>
              <a:gd name="connsiteX12" fmla="*/ 4101458 w 5206364"/>
              <a:gd name="connsiteY12" fmla="*/ 496514 h 496514"/>
              <a:gd name="connsiteX13" fmla="*/ 3418846 w 5206364"/>
              <a:gd name="connsiteY13" fmla="*/ 496514 h 496514"/>
              <a:gd name="connsiteX14" fmla="*/ 2736234 w 5206364"/>
              <a:gd name="connsiteY14" fmla="*/ 496514 h 496514"/>
              <a:gd name="connsiteX15" fmla="*/ 2261876 w 5206364"/>
              <a:gd name="connsiteY15" fmla="*/ 496514 h 496514"/>
              <a:gd name="connsiteX16" fmla="*/ 1683391 w 5206364"/>
              <a:gd name="connsiteY16" fmla="*/ 496514 h 496514"/>
              <a:gd name="connsiteX17" fmla="*/ 1000779 w 5206364"/>
              <a:gd name="connsiteY17" fmla="*/ 496514 h 496514"/>
              <a:gd name="connsiteX18" fmla="*/ 0 w 5206364"/>
              <a:gd name="connsiteY18" fmla="*/ 496514 h 496514"/>
              <a:gd name="connsiteX19" fmla="*/ 0 w 5206364"/>
              <a:gd name="connsiteY19" fmla="*/ 0 h 49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6364" h="496514" extrusionOk="0">
                <a:moveTo>
                  <a:pt x="0" y="0"/>
                </a:moveTo>
                <a:cubicBezTo>
                  <a:pt x="228259" y="-15857"/>
                  <a:pt x="328179" y="3664"/>
                  <a:pt x="526421" y="0"/>
                </a:cubicBezTo>
                <a:cubicBezTo>
                  <a:pt x="724663" y="-3664"/>
                  <a:pt x="798473" y="40442"/>
                  <a:pt x="948715" y="0"/>
                </a:cubicBezTo>
                <a:cubicBezTo>
                  <a:pt x="1098957" y="-40442"/>
                  <a:pt x="1445321" y="57900"/>
                  <a:pt x="1631327" y="0"/>
                </a:cubicBezTo>
                <a:cubicBezTo>
                  <a:pt x="1817333" y="-57900"/>
                  <a:pt x="2015655" y="13975"/>
                  <a:pt x="2157749" y="0"/>
                </a:cubicBezTo>
                <a:cubicBezTo>
                  <a:pt x="2299843" y="-13975"/>
                  <a:pt x="2482630" y="24167"/>
                  <a:pt x="2684170" y="0"/>
                </a:cubicBezTo>
                <a:cubicBezTo>
                  <a:pt x="2885710" y="-24167"/>
                  <a:pt x="3112936" y="50759"/>
                  <a:pt x="3366782" y="0"/>
                </a:cubicBezTo>
                <a:cubicBezTo>
                  <a:pt x="3620628" y="-50759"/>
                  <a:pt x="3688419" y="3732"/>
                  <a:pt x="3841140" y="0"/>
                </a:cubicBezTo>
                <a:cubicBezTo>
                  <a:pt x="3993861" y="-3732"/>
                  <a:pt x="4339151" y="7616"/>
                  <a:pt x="4523752" y="0"/>
                </a:cubicBezTo>
                <a:cubicBezTo>
                  <a:pt x="4708353" y="-7616"/>
                  <a:pt x="4874333" y="6228"/>
                  <a:pt x="5206364" y="0"/>
                </a:cubicBezTo>
                <a:cubicBezTo>
                  <a:pt x="5250875" y="149497"/>
                  <a:pt x="5166459" y="250241"/>
                  <a:pt x="5206364" y="496514"/>
                </a:cubicBezTo>
                <a:cubicBezTo>
                  <a:pt x="4940654" y="504233"/>
                  <a:pt x="4915200" y="440940"/>
                  <a:pt x="4627879" y="496514"/>
                </a:cubicBezTo>
                <a:cubicBezTo>
                  <a:pt x="4340559" y="552088"/>
                  <a:pt x="4359183" y="465185"/>
                  <a:pt x="4101458" y="496514"/>
                </a:cubicBezTo>
                <a:cubicBezTo>
                  <a:pt x="3843733" y="527843"/>
                  <a:pt x="3653396" y="429257"/>
                  <a:pt x="3418846" y="496514"/>
                </a:cubicBezTo>
                <a:cubicBezTo>
                  <a:pt x="3184296" y="563771"/>
                  <a:pt x="2929996" y="495721"/>
                  <a:pt x="2736234" y="496514"/>
                </a:cubicBezTo>
                <a:cubicBezTo>
                  <a:pt x="2542472" y="497307"/>
                  <a:pt x="2369903" y="442891"/>
                  <a:pt x="2261876" y="496514"/>
                </a:cubicBezTo>
                <a:cubicBezTo>
                  <a:pt x="2153849" y="550137"/>
                  <a:pt x="1843156" y="427495"/>
                  <a:pt x="1683391" y="496514"/>
                </a:cubicBezTo>
                <a:cubicBezTo>
                  <a:pt x="1523627" y="565533"/>
                  <a:pt x="1291340" y="467370"/>
                  <a:pt x="1000779" y="496514"/>
                </a:cubicBezTo>
                <a:cubicBezTo>
                  <a:pt x="710218" y="525658"/>
                  <a:pt x="380007" y="430677"/>
                  <a:pt x="0" y="496514"/>
                </a:cubicBezTo>
                <a:cubicBezTo>
                  <a:pt x="-7229" y="355805"/>
                  <a:pt x="2521" y="18169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CE646-D2AB-7C55-99F1-6B265A6D28E3}"/>
              </a:ext>
            </a:extLst>
          </p:cNvPr>
          <p:cNvSpPr/>
          <p:nvPr/>
        </p:nvSpPr>
        <p:spPr>
          <a:xfrm>
            <a:off x="2006196" y="4316525"/>
            <a:ext cx="5230100" cy="496514"/>
          </a:xfrm>
          <a:custGeom>
            <a:avLst/>
            <a:gdLst>
              <a:gd name="connsiteX0" fmla="*/ 0 w 5230100"/>
              <a:gd name="connsiteY0" fmla="*/ 0 h 496514"/>
              <a:gd name="connsiteX1" fmla="*/ 528821 w 5230100"/>
              <a:gd name="connsiteY1" fmla="*/ 0 h 496514"/>
              <a:gd name="connsiteX2" fmla="*/ 953040 w 5230100"/>
              <a:gd name="connsiteY2" fmla="*/ 0 h 496514"/>
              <a:gd name="connsiteX3" fmla="*/ 1638765 w 5230100"/>
              <a:gd name="connsiteY3" fmla="*/ 0 h 496514"/>
              <a:gd name="connsiteX4" fmla="*/ 2167586 w 5230100"/>
              <a:gd name="connsiteY4" fmla="*/ 0 h 496514"/>
              <a:gd name="connsiteX5" fmla="*/ 2696407 w 5230100"/>
              <a:gd name="connsiteY5" fmla="*/ 0 h 496514"/>
              <a:gd name="connsiteX6" fmla="*/ 3382131 w 5230100"/>
              <a:gd name="connsiteY6" fmla="*/ 0 h 496514"/>
              <a:gd name="connsiteX7" fmla="*/ 3858652 w 5230100"/>
              <a:gd name="connsiteY7" fmla="*/ 0 h 496514"/>
              <a:gd name="connsiteX8" fmla="*/ 4544376 w 5230100"/>
              <a:gd name="connsiteY8" fmla="*/ 0 h 496514"/>
              <a:gd name="connsiteX9" fmla="*/ 5230100 w 5230100"/>
              <a:gd name="connsiteY9" fmla="*/ 0 h 496514"/>
              <a:gd name="connsiteX10" fmla="*/ 5230100 w 5230100"/>
              <a:gd name="connsiteY10" fmla="*/ 496514 h 496514"/>
              <a:gd name="connsiteX11" fmla="*/ 4648978 w 5230100"/>
              <a:gd name="connsiteY11" fmla="*/ 496514 h 496514"/>
              <a:gd name="connsiteX12" fmla="*/ 4120157 w 5230100"/>
              <a:gd name="connsiteY12" fmla="*/ 496514 h 496514"/>
              <a:gd name="connsiteX13" fmla="*/ 3434432 w 5230100"/>
              <a:gd name="connsiteY13" fmla="*/ 496514 h 496514"/>
              <a:gd name="connsiteX14" fmla="*/ 2748708 w 5230100"/>
              <a:gd name="connsiteY14" fmla="*/ 496514 h 496514"/>
              <a:gd name="connsiteX15" fmla="*/ 2272188 w 5230100"/>
              <a:gd name="connsiteY15" fmla="*/ 496514 h 496514"/>
              <a:gd name="connsiteX16" fmla="*/ 1691066 w 5230100"/>
              <a:gd name="connsiteY16" fmla="*/ 496514 h 496514"/>
              <a:gd name="connsiteX17" fmla="*/ 1005341 w 5230100"/>
              <a:gd name="connsiteY17" fmla="*/ 496514 h 496514"/>
              <a:gd name="connsiteX18" fmla="*/ 0 w 5230100"/>
              <a:gd name="connsiteY18" fmla="*/ 496514 h 496514"/>
              <a:gd name="connsiteX19" fmla="*/ 0 w 5230100"/>
              <a:gd name="connsiteY19" fmla="*/ 0 h 49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30100" h="496514" extrusionOk="0">
                <a:moveTo>
                  <a:pt x="0" y="0"/>
                </a:moveTo>
                <a:cubicBezTo>
                  <a:pt x="252042" y="-31622"/>
                  <a:pt x="407963" y="29204"/>
                  <a:pt x="528821" y="0"/>
                </a:cubicBezTo>
                <a:cubicBezTo>
                  <a:pt x="649679" y="-29204"/>
                  <a:pt x="846969" y="29149"/>
                  <a:pt x="953040" y="0"/>
                </a:cubicBezTo>
                <a:cubicBezTo>
                  <a:pt x="1059111" y="-29149"/>
                  <a:pt x="1465663" y="45662"/>
                  <a:pt x="1638765" y="0"/>
                </a:cubicBezTo>
                <a:cubicBezTo>
                  <a:pt x="1811868" y="-45662"/>
                  <a:pt x="1986759" y="28782"/>
                  <a:pt x="2167586" y="0"/>
                </a:cubicBezTo>
                <a:cubicBezTo>
                  <a:pt x="2348413" y="-28782"/>
                  <a:pt x="2438199" y="62281"/>
                  <a:pt x="2696407" y="0"/>
                </a:cubicBezTo>
                <a:cubicBezTo>
                  <a:pt x="2954615" y="-62281"/>
                  <a:pt x="3050646" y="34861"/>
                  <a:pt x="3382131" y="0"/>
                </a:cubicBezTo>
                <a:cubicBezTo>
                  <a:pt x="3713616" y="-34861"/>
                  <a:pt x="3749406" y="12046"/>
                  <a:pt x="3858652" y="0"/>
                </a:cubicBezTo>
                <a:cubicBezTo>
                  <a:pt x="3967898" y="-12046"/>
                  <a:pt x="4397442" y="2274"/>
                  <a:pt x="4544376" y="0"/>
                </a:cubicBezTo>
                <a:cubicBezTo>
                  <a:pt x="4691310" y="-2274"/>
                  <a:pt x="5070612" y="37979"/>
                  <a:pt x="5230100" y="0"/>
                </a:cubicBezTo>
                <a:cubicBezTo>
                  <a:pt x="5274611" y="149497"/>
                  <a:pt x="5190195" y="250241"/>
                  <a:pt x="5230100" y="496514"/>
                </a:cubicBezTo>
                <a:cubicBezTo>
                  <a:pt x="5028122" y="510039"/>
                  <a:pt x="4892046" y="491855"/>
                  <a:pt x="4648978" y="496514"/>
                </a:cubicBezTo>
                <a:cubicBezTo>
                  <a:pt x="4405910" y="501173"/>
                  <a:pt x="4379451" y="460852"/>
                  <a:pt x="4120157" y="496514"/>
                </a:cubicBezTo>
                <a:cubicBezTo>
                  <a:pt x="3860863" y="532176"/>
                  <a:pt x="3663289" y="472359"/>
                  <a:pt x="3434432" y="496514"/>
                </a:cubicBezTo>
                <a:cubicBezTo>
                  <a:pt x="3205575" y="520669"/>
                  <a:pt x="3007095" y="423463"/>
                  <a:pt x="2748708" y="496514"/>
                </a:cubicBezTo>
                <a:cubicBezTo>
                  <a:pt x="2490321" y="569565"/>
                  <a:pt x="2373444" y="492284"/>
                  <a:pt x="2272188" y="496514"/>
                </a:cubicBezTo>
                <a:cubicBezTo>
                  <a:pt x="2170932" y="500744"/>
                  <a:pt x="1829805" y="470028"/>
                  <a:pt x="1691066" y="496514"/>
                </a:cubicBezTo>
                <a:cubicBezTo>
                  <a:pt x="1552327" y="523000"/>
                  <a:pt x="1319636" y="433332"/>
                  <a:pt x="1005341" y="496514"/>
                </a:cubicBezTo>
                <a:cubicBezTo>
                  <a:pt x="691046" y="559696"/>
                  <a:pt x="318041" y="460629"/>
                  <a:pt x="0" y="496514"/>
                </a:cubicBezTo>
                <a:cubicBezTo>
                  <a:pt x="-7229" y="355805"/>
                  <a:pt x="2521" y="18169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32AAE-C796-1BB4-CA94-75F4BE7A65FE}"/>
              </a:ext>
            </a:extLst>
          </p:cNvPr>
          <p:cNvSpPr/>
          <p:nvPr/>
        </p:nvSpPr>
        <p:spPr>
          <a:xfrm rot="5400000">
            <a:off x="6448403" y="2939345"/>
            <a:ext cx="1993864" cy="616498"/>
          </a:xfrm>
          <a:custGeom>
            <a:avLst/>
            <a:gdLst>
              <a:gd name="connsiteX0" fmla="*/ 0 w 1993864"/>
              <a:gd name="connsiteY0" fmla="*/ 0 h 616498"/>
              <a:gd name="connsiteX1" fmla="*/ 478527 w 1993864"/>
              <a:gd name="connsiteY1" fmla="*/ 0 h 616498"/>
              <a:gd name="connsiteX2" fmla="*/ 917177 w 1993864"/>
              <a:gd name="connsiteY2" fmla="*/ 0 h 616498"/>
              <a:gd name="connsiteX3" fmla="*/ 1455521 w 1993864"/>
              <a:gd name="connsiteY3" fmla="*/ 0 h 616498"/>
              <a:gd name="connsiteX4" fmla="*/ 1993864 w 1993864"/>
              <a:gd name="connsiteY4" fmla="*/ 0 h 616498"/>
              <a:gd name="connsiteX5" fmla="*/ 1993864 w 1993864"/>
              <a:gd name="connsiteY5" fmla="*/ 302084 h 616498"/>
              <a:gd name="connsiteX6" fmla="*/ 1993864 w 1993864"/>
              <a:gd name="connsiteY6" fmla="*/ 616498 h 616498"/>
              <a:gd name="connsiteX7" fmla="*/ 1495398 w 1993864"/>
              <a:gd name="connsiteY7" fmla="*/ 616498 h 616498"/>
              <a:gd name="connsiteX8" fmla="*/ 957055 w 1993864"/>
              <a:gd name="connsiteY8" fmla="*/ 616498 h 616498"/>
              <a:gd name="connsiteX9" fmla="*/ 518405 w 1993864"/>
              <a:gd name="connsiteY9" fmla="*/ 616498 h 616498"/>
              <a:gd name="connsiteX10" fmla="*/ 0 w 1993864"/>
              <a:gd name="connsiteY10" fmla="*/ 616498 h 616498"/>
              <a:gd name="connsiteX11" fmla="*/ 0 w 1993864"/>
              <a:gd name="connsiteY11" fmla="*/ 308249 h 616498"/>
              <a:gd name="connsiteX12" fmla="*/ 0 w 1993864"/>
              <a:gd name="connsiteY12" fmla="*/ 0 h 61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3864" h="616498" extrusionOk="0">
                <a:moveTo>
                  <a:pt x="0" y="0"/>
                </a:moveTo>
                <a:cubicBezTo>
                  <a:pt x="172212" y="-8936"/>
                  <a:pt x="243541" y="23395"/>
                  <a:pt x="478527" y="0"/>
                </a:cubicBezTo>
                <a:cubicBezTo>
                  <a:pt x="713513" y="-23395"/>
                  <a:pt x="751887" y="26345"/>
                  <a:pt x="917177" y="0"/>
                </a:cubicBezTo>
                <a:cubicBezTo>
                  <a:pt x="1082467" y="-26345"/>
                  <a:pt x="1326446" y="33954"/>
                  <a:pt x="1455521" y="0"/>
                </a:cubicBezTo>
                <a:cubicBezTo>
                  <a:pt x="1584596" y="-33954"/>
                  <a:pt x="1799526" y="30622"/>
                  <a:pt x="1993864" y="0"/>
                </a:cubicBezTo>
                <a:cubicBezTo>
                  <a:pt x="2020220" y="80663"/>
                  <a:pt x="1982333" y="194489"/>
                  <a:pt x="1993864" y="302084"/>
                </a:cubicBezTo>
                <a:cubicBezTo>
                  <a:pt x="2005395" y="409679"/>
                  <a:pt x="1963354" y="485344"/>
                  <a:pt x="1993864" y="616498"/>
                </a:cubicBezTo>
                <a:cubicBezTo>
                  <a:pt x="1801373" y="618298"/>
                  <a:pt x="1702059" y="612394"/>
                  <a:pt x="1495398" y="616498"/>
                </a:cubicBezTo>
                <a:cubicBezTo>
                  <a:pt x="1288737" y="620602"/>
                  <a:pt x="1093392" y="570096"/>
                  <a:pt x="957055" y="616498"/>
                </a:cubicBezTo>
                <a:cubicBezTo>
                  <a:pt x="820718" y="662900"/>
                  <a:pt x="627573" y="602129"/>
                  <a:pt x="518405" y="616498"/>
                </a:cubicBezTo>
                <a:cubicBezTo>
                  <a:pt x="409237" y="630867"/>
                  <a:pt x="154909" y="575136"/>
                  <a:pt x="0" y="616498"/>
                </a:cubicBezTo>
                <a:cubicBezTo>
                  <a:pt x="-30829" y="513286"/>
                  <a:pt x="13537" y="436607"/>
                  <a:pt x="0" y="308249"/>
                </a:cubicBezTo>
                <a:cubicBezTo>
                  <a:pt x="-13537" y="179891"/>
                  <a:pt x="35282" y="71765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71CB6-BD7E-418D-D225-19B1360BAA25}"/>
              </a:ext>
            </a:extLst>
          </p:cNvPr>
          <p:cNvSpPr/>
          <p:nvPr/>
        </p:nvSpPr>
        <p:spPr>
          <a:xfrm>
            <a:off x="2753473" y="81024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6EE880-F54E-2750-A866-BE40A0BDADED}"/>
              </a:ext>
            </a:extLst>
          </p:cNvPr>
          <p:cNvSpPr/>
          <p:nvPr/>
        </p:nvSpPr>
        <p:spPr>
          <a:xfrm>
            <a:off x="2754221" y="62619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0F53A7F4-5660-DF54-AEC0-0DEB948EA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704" y="814628"/>
            <a:ext cx="180958" cy="180958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62CC1B5C-7037-7FE8-A1B3-FFE810A85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704" y="647501"/>
            <a:ext cx="180958" cy="1809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B1E8417-3A18-F0DF-247F-9063D12F9350}"/>
              </a:ext>
            </a:extLst>
          </p:cNvPr>
          <p:cNvSpPr/>
          <p:nvPr/>
        </p:nvSpPr>
        <p:spPr>
          <a:xfrm>
            <a:off x="4324774" y="135891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E30855-0380-645E-29E2-69B8C9CA72A4}"/>
              </a:ext>
            </a:extLst>
          </p:cNvPr>
          <p:cNvSpPr/>
          <p:nvPr/>
        </p:nvSpPr>
        <p:spPr>
          <a:xfrm>
            <a:off x="4324591" y="117648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67677C-E1B5-3A1D-2552-A1A1AA27E915}"/>
              </a:ext>
            </a:extLst>
          </p:cNvPr>
          <p:cNvSpPr/>
          <p:nvPr/>
        </p:nvSpPr>
        <p:spPr>
          <a:xfrm>
            <a:off x="4324591" y="99326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D0BE49-14F8-B4AA-7B00-909DD2BEC547}"/>
              </a:ext>
            </a:extLst>
          </p:cNvPr>
          <p:cNvSpPr/>
          <p:nvPr/>
        </p:nvSpPr>
        <p:spPr>
          <a:xfrm>
            <a:off x="4324591" y="8076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7EDED3-3DDD-BC49-4235-B3B358AF1E4B}"/>
              </a:ext>
            </a:extLst>
          </p:cNvPr>
          <p:cNvSpPr/>
          <p:nvPr/>
        </p:nvSpPr>
        <p:spPr>
          <a:xfrm>
            <a:off x="4325339" y="62356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B08DA7-560A-CDCF-42C2-B3A5917DB574}"/>
              </a:ext>
            </a:extLst>
          </p:cNvPr>
          <p:cNvSpPr/>
          <p:nvPr/>
        </p:nvSpPr>
        <p:spPr>
          <a:xfrm>
            <a:off x="4945665" y="103706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09E69AC-5748-B8A9-8163-C55C8D0FAFF8}"/>
              </a:ext>
            </a:extLst>
          </p:cNvPr>
          <p:cNvSpPr/>
          <p:nvPr/>
        </p:nvSpPr>
        <p:spPr>
          <a:xfrm>
            <a:off x="4945665" y="87160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CD6D44-59E0-F438-24D9-9B1F3AAF3AB2}"/>
              </a:ext>
            </a:extLst>
          </p:cNvPr>
          <p:cNvSpPr/>
          <p:nvPr/>
        </p:nvSpPr>
        <p:spPr>
          <a:xfrm>
            <a:off x="4944385" y="6846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2ADC4E-FDE1-DEDD-013D-3B4FC802C941}"/>
              </a:ext>
            </a:extLst>
          </p:cNvPr>
          <p:cNvSpPr/>
          <p:nvPr/>
        </p:nvSpPr>
        <p:spPr>
          <a:xfrm>
            <a:off x="6604915" y="122631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4189B6-7649-3E9E-DA45-CF88E0D7083D}"/>
              </a:ext>
            </a:extLst>
          </p:cNvPr>
          <p:cNvSpPr/>
          <p:nvPr/>
        </p:nvSpPr>
        <p:spPr>
          <a:xfrm>
            <a:off x="5982744" y="1361246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E0D682-5A8C-FED7-2E14-72689105AC3F}"/>
              </a:ext>
            </a:extLst>
          </p:cNvPr>
          <p:cNvSpPr/>
          <p:nvPr/>
        </p:nvSpPr>
        <p:spPr>
          <a:xfrm>
            <a:off x="5982561" y="1178815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A73CDB-F460-A4F3-E8A5-05E2818A3519}"/>
              </a:ext>
            </a:extLst>
          </p:cNvPr>
          <p:cNvSpPr/>
          <p:nvPr/>
        </p:nvSpPr>
        <p:spPr>
          <a:xfrm>
            <a:off x="5982561" y="99559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E74C10-22D8-E07A-5402-4E5DAA5061F3}"/>
              </a:ext>
            </a:extLst>
          </p:cNvPr>
          <p:cNvSpPr/>
          <p:nvPr/>
        </p:nvSpPr>
        <p:spPr>
          <a:xfrm>
            <a:off x="5982561" y="80993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AED5F4-F3DB-DB12-7CEE-5895C4C66A53}"/>
              </a:ext>
            </a:extLst>
          </p:cNvPr>
          <p:cNvSpPr/>
          <p:nvPr/>
        </p:nvSpPr>
        <p:spPr>
          <a:xfrm>
            <a:off x="6603635" y="103939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B8E83-932A-0265-E347-5DAFA3C4CCC4}"/>
              </a:ext>
            </a:extLst>
          </p:cNvPr>
          <p:cNvSpPr/>
          <p:nvPr/>
        </p:nvSpPr>
        <p:spPr>
          <a:xfrm>
            <a:off x="6603635" y="87393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C31D83-5913-559A-D7A1-49BA00418F7C}"/>
              </a:ext>
            </a:extLst>
          </p:cNvPr>
          <p:cNvSpPr/>
          <p:nvPr/>
        </p:nvSpPr>
        <p:spPr>
          <a:xfrm>
            <a:off x="8508302" y="213932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2E66DB-07D1-FC88-928A-A5C1DAD04FB7}"/>
              </a:ext>
            </a:extLst>
          </p:cNvPr>
          <p:cNvSpPr/>
          <p:nvPr/>
        </p:nvSpPr>
        <p:spPr>
          <a:xfrm>
            <a:off x="7886131" y="227426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2A29C0-699F-7336-6960-3329084C941D}"/>
              </a:ext>
            </a:extLst>
          </p:cNvPr>
          <p:cNvSpPr/>
          <p:nvPr/>
        </p:nvSpPr>
        <p:spPr>
          <a:xfrm>
            <a:off x="7885948" y="209183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7C0044-43B1-2395-EB3C-A68538DE7AA8}"/>
              </a:ext>
            </a:extLst>
          </p:cNvPr>
          <p:cNvSpPr/>
          <p:nvPr/>
        </p:nvSpPr>
        <p:spPr>
          <a:xfrm>
            <a:off x="7885948" y="190860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32B6C6-D1C6-956B-693A-4F1E2E670C82}"/>
              </a:ext>
            </a:extLst>
          </p:cNvPr>
          <p:cNvSpPr/>
          <p:nvPr/>
        </p:nvSpPr>
        <p:spPr>
          <a:xfrm>
            <a:off x="7885948" y="172295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F565DA-9B79-4E4F-4853-AD3745456C32}"/>
              </a:ext>
            </a:extLst>
          </p:cNvPr>
          <p:cNvSpPr/>
          <p:nvPr/>
        </p:nvSpPr>
        <p:spPr>
          <a:xfrm>
            <a:off x="8507022" y="195240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2F5E1D-6A93-5FAA-AA28-22ECCBC78ED4}"/>
              </a:ext>
            </a:extLst>
          </p:cNvPr>
          <p:cNvSpPr/>
          <p:nvPr/>
        </p:nvSpPr>
        <p:spPr>
          <a:xfrm>
            <a:off x="8507022" y="178694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7C6794C-E8CC-6065-F8AF-20106A24E53D}"/>
              </a:ext>
            </a:extLst>
          </p:cNvPr>
          <p:cNvSpPr/>
          <p:nvPr/>
        </p:nvSpPr>
        <p:spPr>
          <a:xfrm>
            <a:off x="7119894" y="38767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B97F6D-F3F6-1D30-2722-C6A2A7879A7D}"/>
              </a:ext>
            </a:extLst>
          </p:cNvPr>
          <p:cNvSpPr/>
          <p:nvPr/>
        </p:nvSpPr>
        <p:spPr>
          <a:xfrm>
            <a:off x="6497723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11B9B8-8A08-4333-BC7E-AB6B45F70E70}"/>
              </a:ext>
            </a:extLst>
          </p:cNvPr>
          <p:cNvSpPr/>
          <p:nvPr/>
        </p:nvSpPr>
        <p:spPr>
          <a:xfrm>
            <a:off x="6497540" y="382922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62E7A6-C3D5-F2FD-12D6-1FC62441B06B}"/>
              </a:ext>
            </a:extLst>
          </p:cNvPr>
          <p:cNvSpPr/>
          <p:nvPr/>
        </p:nvSpPr>
        <p:spPr>
          <a:xfrm>
            <a:off x="6497540" y="364600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106734-D113-7446-8F1E-37352FEB9009}"/>
              </a:ext>
            </a:extLst>
          </p:cNvPr>
          <p:cNvSpPr/>
          <p:nvPr/>
        </p:nvSpPr>
        <p:spPr>
          <a:xfrm>
            <a:off x="7118614" y="368980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EA8163-E86B-A057-274E-F0E486B3B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8826" y="2963338"/>
            <a:ext cx="157568" cy="15756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7F06C63-2F54-DE3B-64A3-27E9AA8DA251}"/>
              </a:ext>
            </a:extLst>
          </p:cNvPr>
          <p:cNvSpPr txBox="1"/>
          <p:nvPr/>
        </p:nvSpPr>
        <p:spPr>
          <a:xfrm>
            <a:off x="8563761" y="291331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1984EE9-8A70-95EC-2279-68983EA5CE38}"/>
              </a:ext>
            </a:extLst>
          </p:cNvPr>
          <p:cNvSpPr/>
          <p:nvPr/>
        </p:nvSpPr>
        <p:spPr>
          <a:xfrm>
            <a:off x="5521444" y="38767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F275F2-F51C-1FB3-E3CE-62592DB8D644}"/>
              </a:ext>
            </a:extLst>
          </p:cNvPr>
          <p:cNvSpPr/>
          <p:nvPr/>
        </p:nvSpPr>
        <p:spPr>
          <a:xfrm>
            <a:off x="4899273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4817F4-E0DD-422D-5DFF-2BADB9016100}"/>
              </a:ext>
            </a:extLst>
          </p:cNvPr>
          <p:cNvSpPr/>
          <p:nvPr/>
        </p:nvSpPr>
        <p:spPr>
          <a:xfrm>
            <a:off x="4899090" y="382922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7A721E-0076-3CC0-DE11-680770BD88BF}"/>
              </a:ext>
            </a:extLst>
          </p:cNvPr>
          <p:cNvSpPr/>
          <p:nvPr/>
        </p:nvSpPr>
        <p:spPr>
          <a:xfrm>
            <a:off x="4899090" y="364600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3B0955-16D2-260F-E668-9A2B2373A549}"/>
              </a:ext>
            </a:extLst>
          </p:cNvPr>
          <p:cNvSpPr/>
          <p:nvPr/>
        </p:nvSpPr>
        <p:spPr>
          <a:xfrm>
            <a:off x="5520164" y="368980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86BB94-CD4C-6BCB-C319-5ED3DB0F759F}"/>
              </a:ext>
            </a:extLst>
          </p:cNvPr>
          <p:cNvSpPr/>
          <p:nvPr/>
        </p:nvSpPr>
        <p:spPr>
          <a:xfrm>
            <a:off x="3911993" y="3869968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49F7B8-7DDF-917A-0307-208A40602B69}"/>
              </a:ext>
            </a:extLst>
          </p:cNvPr>
          <p:cNvSpPr/>
          <p:nvPr/>
        </p:nvSpPr>
        <p:spPr>
          <a:xfrm>
            <a:off x="3289822" y="4004904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FD7052-8C7A-1FBF-6098-C1CE7B14FF29}"/>
              </a:ext>
            </a:extLst>
          </p:cNvPr>
          <p:cNvSpPr/>
          <p:nvPr/>
        </p:nvSpPr>
        <p:spPr>
          <a:xfrm>
            <a:off x="3289639" y="3822473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E602FBF-1DCF-4DB5-58C9-93FB8FD0BCA7}"/>
              </a:ext>
            </a:extLst>
          </p:cNvPr>
          <p:cNvSpPr/>
          <p:nvPr/>
        </p:nvSpPr>
        <p:spPr>
          <a:xfrm>
            <a:off x="8507590" y="339004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D46B37-EDB9-8967-2D42-C9512D8C9EAD}"/>
              </a:ext>
            </a:extLst>
          </p:cNvPr>
          <p:cNvSpPr/>
          <p:nvPr/>
        </p:nvSpPr>
        <p:spPr>
          <a:xfrm>
            <a:off x="7885419" y="352497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FC918B0-07E4-8C65-B821-0C55B0DB32F8}"/>
              </a:ext>
            </a:extLst>
          </p:cNvPr>
          <p:cNvSpPr/>
          <p:nvPr/>
        </p:nvSpPr>
        <p:spPr>
          <a:xfrm>
            <a:off x="7885236" y="334254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0F9DE0-893E-32FA-E2BE-5BEF4EBDA5F0}"/>
              </a:ext>
            </a:extLst>
          </p:cNvPr>
          <p:cNvSpPr/>
          <p:nvPr/>
        </p:nvSpPr>
        <p:spPr>
          <a:xfrm>
            <a:off x="7885236" y="31593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16009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D79B0FC-EE27-854E-B2C5-A9240353C9F8}"/>
              </a:ext>
            </a:extLst>
          </p:cNvPr>
          <p:cNvSpPr/>
          <p:nvPr/>
        </p:nvSpPr>
        <p:spPr>
          <a:xfrm>
            <a:off x="8506310" y="3203123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93" name="Graphic 92" descr="Close with solid fill">
            <a:extLst>
              <a:ext uri="{FF2B5EF4-FFF2-40B4-BE49-F238E27FC236}">
                <a16:creationId xmlns:a16="http://schemas.microsoft.com/office/drawing/2014/main" id="{17FFB3E3-4C49-8BED-EABD-F24874647E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832" y="3612259"/>
            <a:ext cx="157568" cy="15756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EB83E5F-0657-B7D6-2BD6-F74E6A904FB6}"/>
              </a:ext>
            </a:extLst>
          </p:cNvPr>
          <p:cNvSpPr txBox="1"/>
          <p:nvPr/>
        </p:nvSpPr>
        <p:spPr>
          <a:xfrm>
            <a:off x="3956767" y="356223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67FD216-892E-84A6-D865-423F567CEAF9}"/>
              </a:ext>
            </a:extLst>
          </p:cNvPr>
          <p:cNvSpPr/>
          <p:nvPr/>
        </p:nvSpPr>
        <p:spPr>
          <a:xfrm>
            <a:off x="1580739" y="401165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A4E3184-E535-0122-F5F3-E54B18F291D5}"/>
              </a:ext>
            </a:extLst>
          </p:cNvPr>
          <p:cNvSpPr txBox="1"/>
          <p:nvPr/>
        </p:nvSpPr>
        <p:spPr>
          <a:xfrm>
            <a:off x="242666" y="2545931"/>
            <a:ext cx="1347694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is encapsulated by source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22D685-8C15-4015-6626-3EEDC639A55D}"/>
              </a:ext>
            </a:extLst>
          </p:cNvPr>
          <p:cNvCxnSpPr>
            <a:cxnSpLocks/>
          </p:cNvCxnSpPr>
          <p:nvPr/>
        </p:nvCxnSpPr>
        <p:spPr>
          <a:xfrm flipV="1">
            <a:off x="1618278" y="2314373"/>
            <a:ext cx="542807" cy="3021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C05D2D7-0439-B9F6-1D1C-BB8E52C6EEF7}"/>
              </a:ext>
            </a:extLst>
          </p:cNvPr>
          <p:cNvSpPr txBox="1"/>
          <p:nvPr/>
        </p:nvSpPr>
        <p:spPr>
          <a:xfrm>
            <a:off x="7625819" y="595284"/>
            <a:ext cx="1209261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PUSH</a:t>
            </a:r>
          </a:p>
          <a:p>
            <a:pPr algn="ctr"/>
            <a:r>
              <a:rPr lang="en-US" sz="1400" b="1" dirty="0"/>
              <a:t>CONTINUE</a:t>
            </a:r>
          </a:p>
          <a:p>
            <a:pPr algn="ctr"/>
            <a:r>
              <a:rPr lang="en-US" sz="1400" b="1" dirty="0"/>
              <a:t>NEXT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824FD3-0583-0D7E-D522-A200EB841909}"/>
              </a:ext>
            </a:extLst>
          </p:cNvPr>
          <p:cNvCxnSpPr>
            <a:cxnSpLocks/>
          </p:cNvCxnSpPr>
          <p:nvPr/>
        </p:nvCxnSpPr>
        <p:spPr>
          <a:xfrm>
            <a:off x="1305835" y="183903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D7AAD4-83C8-2E2E-3447-A62DBAA84111}"/>
              </a:ext>
            </a:extLst>
          </p:cNvPr>
          <p:cNvCxnSpPr>
            <a:cxnSpLocks/>
          </p:cNvCxnSpPr>
          <p:nvPr/>
        </p:nvCxnSpPr>
        <p:spPr>
          <a:xfrm>
            <a:off x="3119352" y="1845934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7A2FD5-1C54-1763-77BD-87762BE6A94A}"/>
              </a:ext>
            </a:extLst>
          </p:cNvPr>
          <p:cNvCxnSpPr>
            <a:cxnSpLocks/>
          </p:cNvCxnSpPr>
          <p:nvPr/>
        </p:nvCxnSpPr>
        <p:spPr>
          <a:xfrm>
            <a:off x="4771491" y="1833236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35B676-02E6-94FF-2437-384A0B665CD6}"/>
              </a:ext>
            </a:extLst>
          </p:cNvPr>
          <p:cNvCxnSpPr>
            <a:cxnSpLocks/>
          </p:cNvCxnSpPr>
          <p:nvPr/>
        </p:nvCxnSpPr>
        <p:spPr>
          <a:xfrm>
            <a:off x="6439520" y="1840137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CECC4-311E-642A-4638-ADA169896180}"/>
              </a:ext>
            </a:extLst>
          </p:cNvPr>
          <p:cNvCxnSpPr>
            <a:cxnSpLocks/>
          </p:cNvCxnSpPr>
          <p:nvPr/>
        </p:nvCxnSpPr>
        <p:spPr>
          <a:xfrm>
            <a:off x="7740352" y="2382520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66D8C-8ABB-83B8-855B-7ED5EE468911}"/>
              </a:ext>
            </a:extLst>
          </p:cNvPr>
          <p:cNvCxnSpPr>
            <a:cxnSpLocks/>
          </p:cNvCxnSpPr>
          <p:nvPr/>
        </p:nvCxnSpPr>
        <p:spPr>
          <a:xfrm>
            <a:off x="7740352" y="3644032"/>
            <a:ext cx="0" cy="48376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A6E22-7C71-4BE9-CC01-D075E82C97BB}"/>
              </a:ext>
            </a:extLst>
          </p:cNvPr>
          <p:cNvCxnSpPr>
            <a:cxnSpLocks/>
          </p:cNvCxnSpPr>
          <p:nvPr/>
        </p:nvCxnSpPr>
        <p:spPr>
          <a:xfrm flipH="1">
            <a:off x="1261165" y="4649630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8072A2-DA2F-D7AD-B820-C88731256C2C}"/>
              </a:ext>
            </a:extLst>
          </p:cNvPr>
          <p:cNvCxnSpPr>
            <a:cxnSpLocks/>
          </p:cNvCxnSpPr>
          <p:nvPr/>
        </p:nvCxnSpPr>
        <p:spPr>
          <a:xfrm flipH="1">
            <a:off x="3115969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B48C96-3643-D77B-4ABE-3063A4B6382A}"/>
              </a:ext>
            </a:extLst>
          </p:cNvPr>
          <p:cNvCxnSpPr>
            <a:cxnSpLocks/>
          </p:cNvCxnSpPr>
          <p:nvPr/>
        </p:nvCxnSpPr>
        <p:spPr>
          <a:xfrm flipH="1">
            <a:off x="4756632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6CF977-EE65-2EE4-0D07-93E754BB936C}"/>
              </a:ext>
            </a:extLst>
          </p:cNvPr>
          <p:cNvCxnSpPr>
            <a:cxnSpLocks/>
          </p:cNvCxnSpPr>
          <p:nvPr/>
        </p:nvCxnSpPr>
        <p:spPr>
          <a:xfrm flipH="1">
            <a:off x="6394850" y="4659982"/>
            <a:ext cx="63855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egrating Google Maps - LivePepper">
            <a:extLst>
              <a:ext uri="{FF2B5EF4-FFF2-40B4-BE49-F238E27FC236}">
                <a16:creationId xmlns:a16="http://schemas.microsoft.com/office/drawing/2014/main" id="{E604BF17-CC3B-78D9-5EFF-527F2D9A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596" y="884322"/>
            <a:ext cx="7272808" cy="39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31521D-7BF7-8C8E-13CD-C996ABE663B4}"/>
              </a:ext>
            </a:extLst>
          </p:cNvPr>
          <p:cNvSpPr/>
          <p:nvPr/>
        </p:nvSpPr>
        <p:spPr>
          <a:xfrm>
            <a:off x="2265949" y="1546870"/>
            <a:ext cx="792088" cy="7920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00C60A-954A-BFCE-2C10-A014B9DAC7DA}"/>
              </a:ext>
            </a:extLst>
          </p:cNvPr>
          <p:cNvCxnSpPr>
            <a:cxnSpLocks/>
          </p:cNvCxnSpPr>
          <p:nvPr/>
        </p:nvCxnSpPr>
        <p:spPr>
          <a:xfrm flipH="1">
            <a:off x="3851920" y="3855255"/>
            <a:ext cx="3384376" cy="12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F31FF5-AE20-D4FE-B6CD-0D866DC138D4}"/>
              </a:ext>
            </a:extLst>
          </p:cNvPr>
          <p:cNvCxnSpPr>
            <a:cxnSpLocks/>
          </p:cNvCxnSpPr>
          <p:nvPr/>
        </p:nvCxnSpPr>
        <p:spPr>
          <a:xfrm flipV="1">
            <a:off x="5672254" y="2410966"/>
            <a:ext cx="2168" cy="149196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00" descr="Close with solid fill">
            <a:extLst>
              <a:ext uri="{FF2B5EF4-FFF2-40B4-BE49-F238E27FC236}">
                <a16:creationId xmlns:a16="http://schemas.microsoft.com/office/drawing/2014/main" id="{7DFA79D3-08F8-4DE7-59DE-BA7695F1A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420" y="3637987"/>
            <a:ext cx="464053" cy="464053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01595A-AA69-27C5-2906-3FE9DEFEE7CE}"/>
              </a:ext>
            </a:extLst>
          </p:cNvPr>
          <p:cNvCxnSpPr>
            <a:cxnSpLocks/>
          </p:cNvCxnSpPr>
          <p:nvPr/>
        </p:nvCxnSpPr>
        <p:spPr>
          <a:xfrm flipV="1">
            <a:off x="1786731" y="937053"/>
            <a:ext cx="3408473" cy="288407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DCAD7DB-676D-A431-B385-42DDDBAF4820}"/>
              </a:ext>
            </a:extLst>
          </p:cNvPr>
          <p:cNvCxnSpPr>
            <a:cxnSpLocks/>
          </p:cNvCxnSpPr>
          <p:nvPr/>
        </p:nvCxnSpPr>
        <p:spPr>
          <a:xfrm flipV="1">
            <a:off x="3058037" y="1568605"/>
            <a:ext cx="3424539" cy="279570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058080-12E0-E330-4521-F54F5B6D766C}"/>
              </a:ext>
            </a:extLst>
          </p:cNvPr>
          <p:cNvSpPr txBox="1"/>
          <p:nvPr/>
        </p:nvSpPr>
        <p:spPr>
          <a:xfrm>
            <a:off x="4410713" y="410721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Primary Path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799CC4-9B8F-FBE3-B008-F694BCFDD63E}"/>
              </a:ext>
            </a:extLst>
          </p:cNvPr>
          <p:cNvSpPr txBox="1"/>
          <p:nvPr/>
        </p:nvSpPr>
        <p:spPr>
          <a:xfrm>
            <a:off x="5720616" y="3003769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Backup Path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22D45D8-C654-A4D9-811E-F159393FA53A}"/>
              </a:ext>
            </a:extLst>
          </p:cNvPr>
          <p:cNvSpPr/>
          <p:nvPr/>
        </p:nvSpPr>
        <p:spPr>
          <a:xfrm>
            <a:off x="3589451" y="2142696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BF740D-B8B3-EF45-035E-2627F3B14D15}"/>
              </a:ext>
            </a:extLst>
          </p:cNvPr>
          <p:cNvSpPr/>
          <p:nvPr/>
        </p:nvSpPr>
        <p:spPr>
          <a:xfrm>
            <a:off x="3589451" y="378324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EA21865-3130-E567-18A9-F6F9C4C29E42}"/>
              </a:ext>
            </a:extLst>
          </p:cNvPr>
          <p:cNvSpPr/>
          <p:nvPr/>
        </p:nvSpPr>
        <p:spPr>
          <a:xfrm>
            <a:off x="5587546" y="214799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7A9473-C841-4E54-E616-8CCB8443E767}"/>
              </a:ext>
            </a:extLst>
          </p:cNvPr>
          <p:cNvSpPr txBox="1"/>
          <p:nvPr/>
        </p:nvSpPr>
        <p:spPr>
          <a:xfrm rot="19264782">
            <a:off x="2497328" y="437785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 Segment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C58167-E6E7-C35B-917B-65A20EB3053A}"/>
              </a:ext>
            </a:extLst>
          </p:cNvPr>
          <p:cNvSpPr txBox="1"/>
          <p:nvPr/>
        </p:nvSpPr>
        <p:spPr>
          <a:xfrm rot="19264782">
            <a:off x="1325268" y="3644747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Second Segment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645D55-ECA5-0956-4264-C11E66F547C3}"/>
              </a:ext>
            </a:extLst>
          </p:cNvPr>
          <p:cNvCxnSpPr/>
          <p:nvPr/>
        </p:nvCxnSpPr>
        <p:spPr>
          <a:xfrm>
            <a:off x="3920732" y="2233310"/>
            <a:ext cx="1512168" cy="0"/>
          </a:xfrm>
          <a:prstGeom prst="line">
            <a:avLst/>
          </a:prstGeom>
          <a:ln w="34925" cmpd="sng">
            <a:solidFill>
              <a:schemeClr val="accent3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44CDC66-BD5F-A3F8-57F1-C051203E24CC}"/>
              </a:ext>
            </a:extLst>
          </p:cNvPr>
          <p:cNvSpPr/>
          <p:nvPr/>
        </p:nvSpPr>
        <p:spPr>
          <a:xfrm>
            <a:off x="5600246" y="3768865"/>
            <a:ext cx="144016" cy="1440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5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Source routing paradigm – SPRING</a:t>
            </a:r>
          </a:p>
          <a:p>
            <a:pPr lvl="1"/>
            <a:r>
              <a:rPr lang="en-AU" sz="1600" dirty="0"/>
              <a:t>SPRING – Source Packet Routing in Networking</a:t>
            </a:r>
          </a:p>
          <a:p>
            <a:pPr lvl="1"/>
            <a:r>
              <a:rPr lang="en-AU" sz="1600" dirty="0"/>
              <a:t>Source node can encapsulate path information using label stack</a:t>
            </a:r>
          </a:p>
          <a:p>
            <a:pPr lvl="1"/>
            <a:r>
              <a:rPr lang="en-AU" sz="1600" dirty="0"/>
              <a:t>Intermediate nodes don’t need to maintain any state</a:t>
            </a:r>
          </a:p>
          <a:p>
            <a:r>
              <a:rPr lang="en-AU" sz="2000" dirty="0"/>
              <a:t>Inserts an “ordered list of segment” with the packet</a:t>
            </a:r>
          </a:p>
          <a:p>
            <a:pPr lvl="1"/>
            <a:r>
              <a:rPr lang="en-AU" sz="1600" dirty="0"/>
              <a:t>A segment is an instruction – topological, service chaining etc</a:t>
            </a:r>
          </a:p>
          <a:p>
            <a:pPr lvl="1"/>
            <a:r>
              <a:rPr lang="en-AU" sz="1600" dirty="0"/>
              <a:t>Segment ID (SID) is equivalent to the LDP Label (in case of SR-MPLS)</a:t>
            </a:r>
          </a:p>
          <a:p>
            <a:pPr lvl="1"/>
            <a:r>
              <a:rPr lang="en-AU" sz="1600" dirty="0"/>
              <a:t>Each SID indicates a segment; the top SID indicates active segment</a:t>
            </a:r>
          </a:p>
          <a:p>
            <a:r>
              <a:rPr lang="en-AU" sz="2000" dirty="0"/>
              <a:t>IGP carries SID information</a:t>
            </a:r>
          </a:p>
          <a:p>
            <a:pPr lvl="1"/>
            <a:r>
              <a:rPr lang="en-AU" sz="1600" dirty="0"/>
              <a:t>No LDP, No RSVP</a:t>
            </a:r>
          </a:p>
        </p:txBody>
      </p:sp>
    </p:spTree>
    <p:extLst>
      <p:ext uri="{BB962C8B-B14F-4D97-AF65-F5344CB8AC3E}">
        <p14:creationId xmlns:p14="http://schemas.microsoft.com/office/powerpoint/2010/main" val="373793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75214" y="975625"/>
            <a:ext cx="501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generation on each router to reach R4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531806" y="3721072"/>
            <a:ext cx="76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Value: 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6" y="3363839"/>
            <a:ext cx="120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C8A51-5B82-EDDA-B372-756AA76EEE91}"/>
              </a:ext>
            </a:extLst>
          </p:cNvPr>
          <p:cNvSpPr txBox="1"/>
          <p:nvPr/>
        </p:nvSpPr>
        <p:spPr>
          <a:xfrm>
            <a:off x="7020272" y="1114813"/>
            <a:ext cx="1800200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SRGB (all router)</a:t>
            </a:r>
          </a:p>
          <a:p>
            <a:pPr algn="ctr"/>
            <a:r>
              <a:rPr lang="en-US" sz="1400" b="1" dirty="0"/>
              <a:t>16000 - 23999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C224F-3C46-4B33-356D-C57CCC58BFC6}"/>
              </a:ext>
            </a:extLst>
          </p:cNvPr>
          <p:cNvSpPr txBox="1"/>
          <p:nvPr/>
        </p:nvSpPr>
        <p:spPr>
          <a:xfrm>
            <a:off x="1716536" y="4278010"/>
            <a:ext cx="51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Label = SRGB Base + Originator Node’s SID Index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 = Next-hop’s SRGB Base + Originator Node’s SID Index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 (Out) labels are consistent</a:t>
            </a:r>
            <a:endParaRPr lang="en-A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54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076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5852634" y="149313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0CB6A-6BB2-D3A8-A8A5-F97C5DF57E45}"/>
              </a:ext>
            </a:extLst>
          </p:cNvPr>
          <p:cNvSpPr txBox="1"/>
          <p:nvPr/>
        </p:nvSpPr>
        <p:spPr>
          <a:xfrm>
            <a:off x="2070248" y="43561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 (Out) labels are consistent</a:t>
            </a:r>
          </a:p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 and FRR would be easier</a:t>
            </a:r>
            <a:endParaRPr lang="en-AU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100E42-A06B-813B-8D6B-C16F8EA2D652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5351C9-424E-FDA6-63FC-214D9BAAF665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E8737-F600-8F4D-9541-644A47340E7D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B4766-72FC-0FA5-7594-5A6FC40BBB60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744CD0-4DF4-F31E-CE13-AF54B33DB246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06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75214" y="975625"/>
            <a:ext cx="501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generation on each router to reach R4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531806" y="3721072"/>
            <a:ext cx="76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Value: 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18004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19004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17004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18004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6" y="3363839"/>
            <a:ext cx="120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17004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C8A51-5B82-EDDA-B372-756AA76EEE91}"/>
              </a:ext>
            </a:extLst>
          </p:cNvPr>
          <p:cNvSpPr txBox="1"/>
          <p:nvPr/>
        </p:nvSpPr>
        <p:spPr>
          <a:xfrm>
            <a:off x="7441813" y="1067192"/>
            <a:ext cx="1521435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What if the SRGB is not same on routers</a:t>
            </a:r>
          </a:p>
          <a:p>
            <a:pPr algn="ctr"/>
            <a:r>
              <a:rPr lang="en-US" sz="1200" b="1" dirty="0"/>
              <a:t>R1: 16000 - 16999</a:t>
            </a:r>
          </a:p>
          <a:p>
            <a:pPr algn="ctr"/>
            <a:r>
              <a:rPr lang="en-US" sz="1200" b="1" dirty="0"/>
              <a:t>R2: 17000 - 17999</a:t>
            </a:r>
          </a:p>
          <a:p>
            <a:pPr algn="ctr"/>
            <a:r>
              <a:rPr lang="en-US" sz="1200" b="1" dirty="0"/>
              <a:t>R3: 18000 - 18999</a:t>
            </a:r>
          </a:p>
          <a:p>
            <a:pPr algn="ctr"/>
            <a:r>
              <a:rPr lang="en-US" sz="1200" b="1" dirty="0"/>
              <a:t>R4: 19000 - 19999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C224F-3C46-4B33-356D-C57CCC58BFC6}"/>
              </a:ext>
            </a:extLst>
          </p:cNvPr>
          <p:cNvSpPr txBox="1"/>
          <p:nvPr/>
        </p:nvSpPr>
        <p:spPr>
          <a:xfrm>
            <a:off x="1716536" y="4278010"/>
            <a:ext cx="51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Label = SRGB Base + Originator Node’s SID Index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 = Next-hop’s SRGB Base + Originator Node’s SID Index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Transport (Out) labels are inconsistent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35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17004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18004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487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5852634" y="153423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0CB6A-6BB2-D3A8-A8A5-F97C5DF57E45}"/>
              </a:ext>
            </a:extLst>
          </p:cNvPr>
          <p:cNvSpPr txBox="1"/>
          <p:nvPr/>
        </p:nvSpPr>
        <p:spPr>
          <a:xfrm>
            <a:off x="2070248" y="43561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Transport (Out) labels are inconsistent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TE and FRR would be difficult</a:t>
            </a:r>
            <a:endParaRPr lang="en-AU" sz="1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A63836-BD16-ADE2-0470-C3D0166A3A0A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7067B8-E5B5-3450-3112-93D95F87B5CB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5F262A-E6D2-F27E-508C-109AA9F621D0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AD48F-205B-5788-5844-89FE9378ECB7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74552A-03BD-DED8-83C2-E91E4B0FDFF6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7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b="1" dirty="0"/>
              <a:t>Global Segment</a:t>
            </a:r>
          </a:p>
          <a:p>
            <a:r>
              <a:rPr lang="en-AU" sz="1900" dirty="0"/>
              <a:t>Global segments are for routers’ loopback</a:t>
            </a:r>
          </a:p>
          <a:p>
            <a:r>
              <a:rPr lang="en-AU" sz="1900" dirty="0"/>
              <a:t>Assigned from Segment Routing Global Block (SRGB)</a:t>
            </a:r>
          </a:p>
          <a:p>
            <a:pPr lvl="1"/>
            <a:r>
              <a:rPr lang="en-AU" sz="1600" dirty="0"/>
              <a:t>Ranges from 16000 to 23999 for interoperability</a:t>
            </a:r>
          </a:p>
          <a:p>
            <a:pPr lvl="1"/>
            <a:r>
              <a:rPr lang="en-AU" sz="1600" dirty="0"/>
              <a:t>Intended design; highly recommended to keep it same on all router</a:t>
            </a:r>
          </a:p>
          <a:p>
            <a:r>
              <a:rPr lang="en-AU" sz="1900" dirty="0"/>
              <a:t>Keeps transport label consistent per segment (i.e. within IGP domain)</a:t>
            </a:r>
          </a:p>
          <a:p>
            <a:pPr marL="0" indent="0">
              <a:buNone/>
            </a:pPr>
            <a:r>
              <a:rPr lang="en-AU" sz="2000" b="1" dirty="0"/>
              <a:t>Local Segment</a:t>
            </a:r>
          </a:p>
          <a:p>
            <a:r>
              <a:rPr lang="en-AU" sz="1900" dirty="0"/>
              <a:t>Local segments are for routers’ P2P links</a:t>
            </a:r>
          </a:p>
          <a:p>
            <a:pPr lvl="1"/>
            <a:r>
              <a:rPr lang="en-AU" sz="1700" dirty="0"/>
              <a:t>Assigned from dynamic label range</a:t>
            </a:r>
          </a:p>
          <a:p>
            <a:r>
              <a:rPr lang="en-AU" sz="1900" dirty="0"/>
              <a:t>Supports advanced traffic engineering and FRR</a:t>
            </a:r>
          </a:p>
          <a:p>
            <a:pPr lvl="1"/>
            <a:r>
              <a:rPr lang="en-AU" sz="1500" dirty="0"/>
              <a:t>TE path doesn’t need to be signalled hop-by-hop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09A02-23ED-5504-B920-627094EAFAB1}"/>
              </a:ext>
            </a:extLst>
          </p:cNvPr>
          <p:cNvSpPr txBox="1"/>
          <p:nvPr/>
        </p:nvSpPr>
        <p:spPr>
          <a:xfrm>
            <a:off x="5940152" y="3704424"/>
            <a:ext cx="2160240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Locally significant for the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But other nodes may need to know it</a:t>
            </a:r>
          </a:p>
        </p:txBody>
      </p:sp>
    </p:spTree>
    <p:extLst>
      <p:ext uri="{BB962C8B-B14F-4D97-AF65-F5344CB8AC3E}">
        <p14:creationId xmlns:p14="http://schemas.microsoft.com/office/powerpoint/2010/main" val="308453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Control Plane and SID</a:t>
            </a:r>
            <a:endParaRPr lang="en-AU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FD7E6B-4279-D2C0-AE87-00F7871C4F19}"/>
              </a:ext>
            </a:extLst>
          </p:cNvPr>
          <p:cNvGrpSpPr/>
          <p:nvPr/>
        </p:nvGrpSpPr>
        <p:grpSpPr>
          <a:xfrm>
            <a:off x="638973" y="1548995"/>
            <a:ext cx="3464821" cy="2653535"/>
            <a:chOff x="671809" y="1527043"/>
            <a:chExt cx="3464821" cy="265353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EF864F5-627D-3F5E-2493-7CE2C0EB4F47}"/>
                </a:ext>
              </a:extLst>
            </p:cNvPr>
            <p:cNvSpPr/>
            <p:nvPr/>
          </p:nvSpPr>
          <p:spPr>
            <a:xfrm>
              <a:off x="2404220" y="2002227"/>
              <a:ext cx="1012561" cy="431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773"/>
                  </a:lnTo>
                  <a:lnTo>
                    <a:pt x="1012561" y="138773"/>
                  </a:lnTo>
                  <a:lnTo>
                    <a:pt x="1012561" y="431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01BAF2-D796-FF0D-BF69-31B63FBEE77B}"/>
                </a:ext>
              </a:extLst>
            </p:cNvPr>
            <p:cNvSpPr/>
            <p:nvPr/>
          </p:nvSpPr>
          <p:spPr>
            <a:xfrm>
              <a:off x="815779" y="2908896"/>
              <a:ext cx="215954" cy="10340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34090"/>
                  </a:lnTo>
                  <a:lnTo>
                    <a:pt x="215954" y="103409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D60811-0669-645A-BCE8-71CE1D89ECC5}"/>
                </a:ext>
              </a:extLst>
            </p:cNvPr>
            <p:cNvSpPr/>
            <p:nvPr/>
          </p:nvSpPr>
          <p:spPr>
            <a:xfrm>
              <a:off x="815779" y="2908896"/>
              <a:ext cx="215954" cy="4518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1801"/>
                  </a:lnTo>
                  <a:lnTo>
                    <a:pt x="215954" y="45180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E048991-B15C-F8ED-B532-56ED3E2272F9}"/>
                </a:ext>
              </a:extLst>
            </p:cNvPr>
            <p:cNvSpPr/>
            <p:nvPr/>
          </p:nvSpPr>
          <p:spPr>
            <a:xfrm>
              <a:off x="1391658" y="2002227"/>
              <a:ext cx="1012561" cy="431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12561" y="0"/>
                  </a:moveTo>
                  <a:lnTo>
                    <a:pt x="1012561" y="138773"/>
                  </a:lnTo>
                  <a:lnTo>
                    <a:pt x="0" y="138773"/>
                  </a:lnTo>
                  <a:lnTo>
                    <a:pt x="0" y="431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80C050-7297-6A95-9D99-86F12AC2256C}"/>
                </a:ext>
              </a:extLst>
            </p:cNvPr>
            <p:cNvSpPr/>
            <p:nvPr/>
          </p:nvSpPr>
          <p:spPr>
            <a:xfrm>
              <a:off x="1684371" y="1527043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IGP Segment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056E16B-7437-3027-18AF-D5E22F8F7A80}"/>
                </a:ext>
              </a:extLst>
            </p:cNvPr>
            <p:cNvSpPr/>
            <p:nvPr/>
          </p:nvSpPr>
          <p:spPr>
            <a:xfrm>
              <a:off x="671809" y="2433713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Prefix Segment</a:t>
              </a: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DDFF8C-66E9-AF76-9D2E-3E37B858BBEB}"/>
                </a:ext>
              </a:extLst>
            </p:cNvPr>
            <p:cNvSpPr/>
            <p:nvPr/>
          </p:nvSpPr>
          <p:spPr>
            <a:xfrm>
              <a:off x="1031734" y="3123106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Node Segment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D93FF9B-1BB4-FFC1-6CB7-A937F7A44981}"/>
                </a:ext>
              </a:extLst>
            </p:cNvPr>
            <p:cNvSpPr/>
            <p:nvPr/>
          </p:nvSpPr>
          <p:spPr>
            <a:xfrm>
              <a:off x="1031734" y="3705395"/>
              <a:ext cx="1439698" cy="475183"/>
            </a:xfrm>
            <a:custGeom>
              <a:avLst/>
              <a:gdLst>
                <a:gd name="connsiteX0" fmla="*/ 0 w 1439698"/>
                <a:gd name="connsiteY0" fmla="*/ 0 h 475183"/>
                <a:gd name="connsiteX1" fmla="*/ 1439698 w 1439698"/>
                <a:gd name="connsiteY1" fmla="*/ 0 h 475183"/>
                <a:gd name="connsiteX2" fmla="*/ 1439698 w 1439698"/>
                <a:gd name="connsiteY2" fmla="*/ 475183 h 475183"/>
                <a:gd name="connsiteX3" fmla="*/ 0 w 1439698"/>
                <a:gd name="connsiteY3" fmla="*/ 475183 h 475183"/>
                <a:gd name="connsiteX4" fmla="*/ 0 w 1439698"/>
                <a:gd name="connsiteY4" fmla="*/ 0 h 4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75183">
                  <a:moveTo>
                    <a:pt x="0" y="0"/>
                  </a:moveTo>
                  <a:lnTo>
                    <a:pt x="1439698" y="0"/>
                  </a:lnTo>
                  <a:lnTo>
                    <a:pt x="1439698" y="475183"/>
                  </a:lnTo>
                  <a:lnTo>
                    <a:pt x="0" y="475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Anycast Segment</a:t>
              </a: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845F6B8-18CC-7900-9785-5703C50A788C}"/>
                </a:ext>
              </a:extLst>
            </p:cNvPr>
            <p:cNvSpPr/>
            <p:nvPr/>
          </p:nvSpPr>
          <p:spPr>
            <a:xfrm>
              <a:off x="2696932" y="2433713"/>
              <a:ext cx="1439698" cy="457202"/>
            </a:xfrm>
            <a:custGeom>
              <a:avLst/>
              <a:gdLst>
                <a:gd name="connsiteX0" fmla="*/ 0 w 1439698"/>
                <a:gd name="connsiteY0" fmla="*/ 0 h 457202"/>
                <a:gd name="connsiteX1" fmla="*/ 1439698 w 1439698"/>
                <a:gd name="connsiteY1" fmla="*/ 0 h 457202"/>
                <a:gd name="connsiteX2" fmla="*/ 1439698 w 1439698"/>
                <a:gd name="connsiteY2" fmla="*/ 457202 h 457202"/>
                <a:gd name="connsiteX3" fmla="*/ 0 w 1439698"/>
                <a:gd name="connsiteY3" fmla="*/ 457202 h 457202"/>
                <a:gd name="connsiteX4" fmla="*/ 0 w 1439698"/>
                <a:gd name="connsiteY4" fmla="*/ 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698" h="457202">
                  <a:moveTo>
                    <a:pt x="0" y="0"/>
                  </a:moveTo>
                  <a:lnTo>
                    <a:pt x="1439698" y="0"/>
                  </a:lnTo>
                  <a:lnTo>
                    <a:pt x="1439698" y="457202"/>
                  </a:lnTo>
                  <a:lnTo>
                    <a:pt x="0" y="457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Adjacency Segment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243F89-87D0-BFC8-AE4A-1174D1D5C6EE}"/>
              </a:ext>
            </a:extLst>
          </p:cNvPr>
          <p:cNvGrpSpPr/>
          <p:nvPr/>
        </p:nvGrpSpPr>
        <p:grpSpPr>
          <a:xfrm>
            <a:off x="4611172" y="1557817"/>
            <a:ext cx="4104459" cy="3174173"/>
            <a:chOff x="4644008" y="1535865"/>
            <a:chExt cx="4104459" cy="317417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E6F2A5-3958-F70C-1B44-6B1F00F01795}"/>
                </a:ext>
              </a:extLst>
            </p:cNvPr>
            <p:cNvSpPr/>
            <p:nvPr/>
          </p:nvSpPr>
          <p:spPr>
            <a:xfrm>
              <a:off x="6670798" y="2921854"/>
              <a:ext cx="219456" cy="10197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19703"/>
                  </a:lnTo>
                  <a:lnTo>
                    <a:pt x="219456" y="101970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7D3F2CF-6318-D00F-4531-76D04321FDDC}"/>
                </a:ext>
              </a:extLst>
            </p:cNvPr>
            <p:cNvSpPr/>
            <p:nvPr/>
          </p:nvSpPr>
          <p:spPr>
            <a:xfrm>
              <a:off x="6670798" y="2921854"/>
              <a:ext cx="219456" cy="4491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49156"/>
                  </a:lnTo>
                  <a:lnTo>
                    <a:pt x="219456" y="44915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3A2B40-2980-CBAE-861C-3F9665D8C2C1}"/>
                </a:ext>
              </a:extLst>
            </p:cNvPr>
            <p:cNvSpPr/>
            <p:nvPr/>
          </p:nvSpPr>
          <p:spPr>
            <a:xfrm>
              <a:off x="6227034" y="2018754"/>
              <a:ext cx="1028981" cy="4384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1023"/>
                  </a:lnTo>
                  <a:lnTo>
                    <a:pt x="1028981" y="141023"/>
                  </a:lnTo>
                  <a:lnTo>
                    <a:pt x="1028981" y="43848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55D203-C4F0-366D-342F-859A5FB2DC6E}"/>
                </a:ext>
              </a:extLst>
            </p:cNvPr>
            <p:cNvSpPr/>
            <p:nvPr/>
          </p:nvSpPr>
          <p:spPr>
            <a:xfrm>
              <a:off x="5375530" y="2018754"/>
              <a:ext cx="851504" cy="4384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51504" y="0"/>
                  </a:moveTo>
                  <a:lnTo>
                    <a:pt x="851504" y="141023"/>
                  </a:lnTo>
                  <a:lnTo>
                    <a:pt x="0" y="141023"/>
                  </a:lnTo>
                  <a:lnTo>
                    <a:pt x="0" y="43848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3BC9B6-C46F-CC79-3A26-0FB4A98F5E87}"/>
                </a:ext>
              </a:extLst>
            </p:cNvPr>
            <p:cNvSpPr/>
            <p:nvPr/>
          </p:nvSpPr>
          <p:spPr>
            <a:xfrm>
              <a:off x="5495512" y="1535865"/>
              <a:ext cx="1463045" cy="482889"/>
            </a:xfrm>
            <a:custGeom>
              <a:avLst/>
              <a:gdLst>
                <a:gd name="connsiteX0" fmla="*/ 0 w 1463045"/>
                <a:gd name="connsiteY0" fmla="*/ 0 h 482889"/>
                <a:gd name="connsiteX1" fmla="*/ 1463045 w 1463045"/>
                <a:gd name="connsiteY1" fmla="*/ 0 h 482889"/>
                <a:gd name="connsiteX2" fmla="*/ 1463045 w 1463045"/>
                <a:gd name="connsiteY2" fmla="*/ 482889 h 482889"/>
                <a:gd name="connsiteX3" fmla="*/ 0 w 1463045"/>
                <a:gd name="connsiteY3" fmla="*/ 482889 h 482889"/>
                <a:gd name="connsiteX4" fmla="*/ 0 w 1463045"/>
                <a:gd name="connsiteY4" fmla="*/ 0 h 48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82889">
                  <a:moveTo>
                    <a:pt x="0" y="0"/>
                  </a:moveTo>
                  <a:lnTo>
                    <a:pt x="1463045" y="0"/>
                  </a:lnTo>
                  <a:lnTo>
                    <a:pt x="1463045" y="482889"/>
                  </a:lnTo>
                  <a:lnTo>
                    <a:pt x="0" y="482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BGP Segment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B438AEB-8A72-2C06-25A8-6F3B56A478C9}"/>
                </a:ext>
              </a:extLst>
            </p:cNvPr>
            <p:cNvSpPr/>
            <p:nvPr/>
          </p:nvSpPr>
          <p:spPr>
            <a:xfrm>
              <a:off x="4644008" y="2457237"/>
              <a:ext cx="1463045" cy="462945"/>
            </a:xfrm>
            <a:custGeom>
              <a:avLst/>
              <a:gdLst>
                <a:gd name="connsiteX0" fmla="*/ 0 w 1463045"/>
                <a:gd name="connsiteY0" fmla="*/ 0 h 462945"/>
                <a:gd name="connsiteX1" fmla="*/ 1463045 w 1463045"/>
                <a:gd name="connsiteY1" fmla="*/ 0 h 462945"/>
                <a:gd name="connsiteX2" fmla="*/ 1463045 w 1463045"/>
                <a:gd name="connsiteY2" fmla="*/ 462945 h 462945"/>
                <a:gd name="connsiteX3" fmla="*/ 0 w 1463045"/>
                <a:gd name="connsiteY3" fmla="*/ 462945 h 462945"/>
                <a:gd name="connsiteX4" fmla="*/ 0 w 1463045"/>
                <a:gd name="connsiteY4" fmla="*/ 0 h 46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62945">
                  <a:moveTo>
                    <a:pt x="0" y="0"/>
                  </a:moveTo>
                  <a:lnTo>
                    <a:pt x="1463045" y="0"/>
                  </a:lnTo>
                  <a:lnTo>
                    <a:pt x="1463045" y="462945"/>
                  </a:lnTo>
                  <a:lnTo>
                    <a:pt x="0" y="462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Prefix Segment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D85A5B-EEAC-B11B-DA90-E11E37A20DEA}"/>
                </a:ext>
              </a:extLst>
            </p:cNvPr>
            <p:cNvSpPr/>
            <p:nvPr/>
          </p:nvSpPr>
          <p:spPr>
            <a:xfrm>
              <a:off x="6524493" y="2457237"/>
              <a:ext cx="1463045" cy="464616"/>
            </a:xfrm>
            <a:custGeom>
              <a:avLst/>
              <a:gdLst>
                <a:gd name="connsiteX0" fmla="*/ 0 w 1463045"/>
                <a:gd name="connsiteY0" fmla="*/ 0 h 464616"/>
                <a:gd name="connsiteX1" fmla="*/ 1463045 w 1463045"/>
                <a:gd name="connsiteY1" fmla="*/ 0 h 464616"/>
                <a:gd name="connsiteX2" fmla="*/ 1463045 w 1463045"/>
                <a:gd name="connsiteY2" fmla="*/ 464616 h 464616"/>
                <a:gd name="connsiteX3" fmla="*/ 0 w 1463045"/>
                <a:gd name="connsiteY3" fmla="*/ 464616 h 464616"/>
                <a:gd name="connsiteX4" fmla="*/ 0 w 1463045"/>
                <a:gd name="connsiteY4" fmla="*/ 0 h 46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045" h="464616">
                  <a:moveTo>
                    <a:pt x="0" y="0"/>
                  </a:moveTo>
                  <a:lnTo>
                    <a:pt x="1463045" y="0"/>
                  </a:lnTo>
                  <a:lnTo>
                    <a:pt x="1463045" y="464616"/>
                  </a:lnTo>
                  <a:lnTo>
                    <a:pt x="0" y="464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EPE Segment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9CC55D-F6F8-2770-2DD6-E569DEEF5EBF}"/>
                </a:ext>
              </a:extLst>
            </p:cNvPr>
            <p:cNvSpPr/>
            <p:nvPr/>
          </p:nvSpPr>
          <p:spPr>
            <a:xfrm>
              <a:off x="6890255" y="3139538"/>
              <a:ext cx="1858212" cy="462945"/>
            </a:xfrm>
            <a:custGeom>
              <a:avLst/>
              <a:gdLst>
                <a:gd name="connsiteX0" fmla="*/ 0 w 1858212"/>
                <a:gd name="connsiteY0" fmla="*/ 0 h 462945"/>
                <a:gd name="connsiteX1" fmla="*/ 1858212 w 1858212"/>
                <a:gd name="connsiteY1" fmla="*/ 0 h 462945"/>
                <a:gd name="connsiteX2" fmla="*/ 1858212 w 1858212"/>
                <a:gd name="connsiteY2" fmla="*/ 462945 h 462945"/>
                <a:gd name="connsiteX3" fmla="*/ 0 w 1858212"/>
                <a:gd name="connsiteY3" fmla="*/ 462945 h 462945"/>
                <a:gd name="connsiteX4" fmla="*/ 0 w 1858212"/>
                <a:gd name="connsiteY4" fmla="*/ 0 h 46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2945">
                  <a:moveTo>
                    <a:pt x="0" y="0"/>
                  </a:moveTo>
                  <a:lnTo>
                    <a:pt x="1858212" y="0"/>
                  </a:lnTo>
                  <a:lnTo>
                    <a:pt x="1858212" y="462945"/>
                  </a:lnTo>
                  <a:lnTo>
                    <a:pt x="0" y="462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Node Segment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F17DE5-024A-50E6-6EAD-BBB65EB17A68}"/>
                </a:ext>
              </a:extLst>
            </p:cNvPr>
            <p:cNvSpPr/>
            <p:nvPr/>
          </p:nvSpPr>
          <p:spPr>
            <a:xfrm>
              <a:off x="6890255" y="3711325"/>
              <a:ext cx="1858212" cy="460466"/>
            </a:xfrm>
            <a:custGeom>
              <a:avLst/>
              <a:gdLst>
                <a:gd name="connsiteX0" fmla="*/ 0 w 1858212"/>
                <a:gd name="connsiteY0" fmla="*/ 0 h 460466"/>
                <a:gd name="connsiteX1" fmla="*/ 1858212 w 1858212"/>
                <a:gd name="connsiteY1" fmla="*/ 0 h 460466"/>
                <a:gd name="connsiteX2" fmla="*/ 1858212 w 1858212"/>
                <a:gd name="connsiteY2" fmla="*/ 460466 h 460466"/>
                <a:gd name="connsiteX3" fmla="*/ 0 w 1858212"/>
                <a:gd name="connsiteY3" fmla="*/ 460466 h 460466"/>
                <a:gd name="connsiteX4" fmla="*/ 0 w 1858212"/>
                <a:gd name="connsiteY4" fmla="*/ 0 h 46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0466">
                  <a:moveTo>
                    <a:pt x="0" y="0"/>
                  </a:moveTo>
                  <a:lnTo>
                    <a:pt x="1858212" y="0"/>
                  </a:lnTo>
                  <a:lnTo>
                    <a:pt x="1858212" y="460466"/>
                  </a:lnTo>
                  <a:lnTo>
                    <a:pt x="0" y="460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Adj Segment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EE5239-EEE2-5166-F91D-558D10613CBC}"/>
                </a:ext>
              </a:extLst>
            </p:cNvPr>
            <p:cNvSpPr/>
            <p:nvPr/>
          </p:nvSpPr>
          <p:spPr>
            <a:xfrm>
              <a:off x="6670797" y="3460101"/>
              <a:ext cx="219456" cy="10197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19703"/>
                  </a:lnTo>
                  <a:lnTo>
                    <a:pt x="219456" y="101970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C63E85C-9508-731D-E60E-9787802233FC}"/>
                </a:ext>
              </a:extLst>
            </p:cNvPr>
            <p:cNvSpPr/>
            <p:nvPr/>
          </p:nvSpPr>
          <p:spPr>
            <a:xfrm>
              <a:off x="6890254" y="4249572"/>
              <a:ext cx="1858212" cy="460466"/>
            </a:xfrm>
            <a:custGeom>
              <a:avLst/>
              <a:gdLst>
                <a:gd name="connsiteX0" fmla="*/ 0 w 1858212"/>
                <a:gd name="connsiteY0" fmla="*/ 0 h 460466"/>
                <a:gd name="connsiteX1" fmla="*/ 1858212 w 1858212"/>
                <a:gd name="connsiteY1" fmla="*/ 0 h 460466"/>
                <a:gd name="connsiteX2" fmla="*/ 1858212 w 1858212"/>
                <a:gd name="connsiteY2" fmla="*/ 460466 h 460466"/>
                <a:gd name="connsiteX3" fmla="*/ 0 w 1858212"/>
                <a:gd name="connsiteY3" fmla="*/ 460466 h 460466"/>
                <a:gd name="connsiteX4" fmla="*/ 0 w 1858212"/>
                <a:gd name="connsiteY4" fmla="*/ 0 h 46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212" h="460466">
                  <a:moveTo>
                    <a:pt x="0" y="0"/>
                  </a:moveTo>
                  <a:lnTo>
                    <a:pt x="1858212" y="0"/>
                  </a:lnTo>
                  <a:lnTo>
                    <a:pt x="1858212" y="460466"/>
                  </a:lnTo>
                  <a:lnTo>
                    <a:pt x="0" y="460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Peer Set Segment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6BCD98-F86B-1DB3-B76F-EA1C2F23135D}"/>
              </a:ext>
            </a:extLst>
          </p:cNvPr>
          <p:cNvSpPr/>
          <p:nvPr/>
        </p:nvSpPr>
        <p:spPr>
          <a:xfrm>
            <a:off x="611426" y="2423212"/>
            <a:ext cx="1494074" cy="538345"/>
          </a:xfrm>
          <a:prstGeom prst="roundRect">
            <a:avLst/>
          </a:prstGeom>
          <a:noFill/>
          <a:ln w="38100">
            <a:solidFill>
              <a:srgbClr val="EC5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4FB925-E1F7-D98B-1CFD-722744F05955}"/>
              </a:ext>
            </a:extLst>
          </p:cNvPr>
          <p:cNvSpPr/>
          <p:nvPr/>
        </p:nvSpPr>
        <p:spPr>
          <a:xfrm>
            <a:off x="2642416" y="2423212"/>
            <a:ext cx="1494074" cy="526356"/>
          </a:xfrm>
          <a:prstGeom prst="roundRect">
            <a:avLst/>
          </a:prstGeom>
          <a:noFill/>
          <a:ln w="38100">
            <a:solidFill>
              <a:srgbClr val="EC5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EB7C1E-0CD2-775F-4029-7B6A7772BA72}"/>
              </a:ext>
            </a:extLst>
          </p:cNvPr>
          <p:cNvSpPr txBox="1"/>
          <p:nvPr/>
        </p:nvSpPr>
        <p:spPr>
          <a:xfrm>
            <a:off x="1519258" y="1043102"/>
            <a:ext cx="1704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6BFA"/>
                </a:solidFill>
              </a:rPr>
              <a:t>IGP Control Plane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BF1598-78A9-F733-24B1-3AF451CA6578}"/>
              </a:ext>
            </a:extLst>
          </p:cNvPr>
          <p:cNvSpPr txBox="1"/>
          <p:nvPr/>
        </p:nvSpPr>
        <p:spPr>
          <a:xfrm>
            <a:off x="5302619" y="1035841"/>
            <a:ext cx="1784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6BFA"/>
                </a:solidFill>
              </a:rPr>
              <a:t>BGP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EDF51-48CF-B9EE-ED32-74CA57C41E9C}"/>
              </a:ext>
            </a:extLst>
          </p:cNvPr>
          <p:cNvSpPr txBox="1"/>
          <p:nvPr/>
        </p:nvSpPr>
        <p:spPr>
          <a:xfrm>
            <a:off x="3091233" y="1632697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OSPF/IS-IS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D913-92AB-3900-960A-FA9B9AABFFAF}"/>
              </a:ext>
            </a:extLst>
          </p:cNvPr>
          <p:cNvSpPr txBox="1"/>
          <p:nvPr/>
        </p:nvSpPr>
        <p:spPr>
          <a:xfrm>
            <a:off x="6948264" y="163564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2198090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 Control Plane and SID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endParaRPr lang="en-AU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634A00-7B42-C891-EFBD-CAEB73953A6D}"/>
              </a:ext>
            </a:extLst>
          </p:cNvPr>
          <p:cNvSpPr/>
          <p:nvPr/>
        </p:nvSpPr>
        <p:spPr>
          <a:xfrm>
            <a:off x="3019798" y="25242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D8DF47-8F6D-4FDE-026E-0A1EC08B9823}"/>
              </a:ext>
            </a:extLst>
          </p:cNvPr>
          <p:cNvSpPr/>
          <p:nvPr/>
        </p:nvSpPr>
        <p:spPr>
          <a:xfrm>
            <a:off x="5612086" y="25242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217C55-E533-38BF-3BCB-166FCF166E37}"/>
              </a:ext>
            </a:extLst>
          </p:cNvPr>
          <p:cNvSpPr/>
          <p:nvPr/>
        </p:nvSpPr>
        <p:spPr>
          <a:xfrm>
            <a:off x="4245256" y="181212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DCEC90-CD74-638E-927C-D9002176EB92}"/>
              </a:ext>
            </a:extLst>
          </p:cNvPr>
          <p:cNvSpPr/>
          <p:nvPr/>
        </p:nvSpPr>
        <p:spPr>
          <a:xfrm>
            <a:off x="4245256" y="327298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806031-A922-1ED6-413F-D235982DE51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377252" y="2171832"/>
            <a:ext cx="868004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5D52F-F22A-C430-2454-5680E3F506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602710" y="2531542"/>
            <a:ext cx="0" cy="74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F2E62-BC27-76B2-D6A1-EAD212B9849A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4960164" y="2171832"/>
            <a:ext cx="1009376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6F9200-E272-11F1-70CB-05ECCCEC64FA}"/>
              </a:ext>
            </a:extLst>
          </p:cNvPr>
          <p:cNvCxnSpPr>
            <a:cxnSpLocks/>
            <a:stCxn id="7" idx="6"/>
            <a:endCxn id="5" idx="4"/>
          </p:cNvCxnSpPr>
          <p:nvPr/>
        </p:nvCxnSpPr>
        <p:spPr>
          <a:xfrm flipV="1">
            <a:off x="4960164" y="3243642"/>
            <a:ext cx="1009376" cy="389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7A7167-EB52-9418-17D9-3C8F21262F0E}"/>
              </a:ext>
            </a:extLst>
          </p:cNvPr>
          <p:cNvSpPr txBox="1"/>
          <p:nvPr/>
        </p:nvSpPr>
        <p:spPr>
          <a:xfrm>
            <a:off x="889045" y="2412645"/>
            <a:ext cx="1186543" cy="707886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(Node) SID</a:t>
            </a:r>
          </a:p>
          <a:p>
            <a:pPr algn="ctr"/>
            <a:r>
              <a:rPr lang="en-US" sz="1000" b="1" dirty="0"/>
              <a:t>R1: 16001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R1-R2: 24012</a:t>
            </a:r>
            <a:endParaRPr lang="en-AU" sz="1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EAAFDFF-489E-0C26-35F3-948BD8F07AB7}"/>
              </a:ext>
            </a:extLst>
          </p:cNvPr>
          <p:cNvSpPr/>
          <p:nvPr/>
        </p:nvSpPr>
        <p:spPr>
          <a:xfrm>
            <a:off x="2134726" y="2817432"/>
            <a:ext cx="850855" cy="154726"/>
          </a:xfrm>
          <a:prstGeom prst="rightArrow">
            <a:avLst>
              <a:gd name="adj1" fmla="val 50000"/>
              <a:gd name="adj2" fmla="val 14812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8EA5D0-21BA-1B4C-1A6E-F4EA3DBEBA45}"/>
              </a:ext>
            </a:extLst>
          </p:cNvPr>
          <p:cNvSpPr txBox="1"/>
          <p:nvPr/>
        </p:nvSpPr>
        <p:spPr>
          <a:xfrm>
            <a:off x="2273074" y="3438168"/>
            <a:ext cx="1021433" cy="116955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Node SID</a:t>
            </a:r>
          </a:p>
          <a:p>
            <a:pPr algn="ctr"/>
            <a:r>
              <a:rPr lang="en-US" sz="1000" b="1" dirty="0"/>
              <a:t>R3: 16003</a:t>
            </a:r>
          </a:p>
          <a:p>
            <a:pPr algn="ctr"/>
            <a:r>
              <a:rPr lang="en-US" sz="1000" dirty="0"/>
              <a:t>Anycast SID</a:t>
            </a:r>
          </a:p>
          <a:p>
            <a:pPr algn="ctr"/>
            <a:r>
              <a:rPr lang="en-US" sz="1000" b="1" dirty="0"/>
              <a:t>R3: 16023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R3-R2: 24032</a:t>
            </a:r>
          </a:p>
          <a:p>
            <a:pPr algn="ctr"/>
            <a:r>
              <a:rPr lang="en-US" sz="1000" b="1" dirty="0"/>
              <a:t>R3-R4: 24034</a:t>
            </a:r>
            <a:endParaRPr lang="en-AU" sz="1000" b="1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B9F8605-9A06-DBD1-8953-236D392393A1}"/>
              </a:ext>
            </a:extLst>
          </p:cNvPr>
          <p:cNvSpPr/>
          <p:nvPr/>
        </p:nvSpPr>
        <p:spPr>
          <a:xfrm>
            <a:off x="3436350" y="3541287"/>
            <a:ext cx="802231" cy="156671"/>
          </a:xfrm>
          <a:prstGeom prst="rightArrow">
            <a:avLst>
              <a:gd name="adj1" fmla="val 50000"/>
              <a:gd name="adj2" fmla="val 13589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2B105A-1B19-7BF1-B803-74C1523C1AD5}"/>
              </a:ext>
            </a:extLst>
          </p:cNvPr>
          <p:cNvSpPr txBox="1"/>
          <p:nvPr/>
        </p:nvSpPr>
        <p:spPr>
          <a:xfrm>
            <a:off x="6930833" y="3177472"/>
            <a:ext cx="1186543" cy="861774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Prefix (Node) SID</a:t>
            </a:r>
          </a:p>
          <a:p>
            <a:pPr algn="ctr"/>
            <a:r>
              <a:rPr lang="en-US" sz="1000" b="1" dirty="0"/>
              <a:t>R4: 16004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R4-R2: 24042</a:t>
            </a:r>
          </a:p>
          <a:p>
            <a:pPr algn="ctr"/>
            <a:r>
              <a:rPr lang="en-US" sz="1000" b="1" dirty="0"/>
              <a:t>R4-R3: 24043</a:t>
            </a:r>
            <a:endParaRPr lang="en-AU" sz="1000" b="1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EEC123D-EE99-97B8-54C8-551B57ED708E}"/>
              </a:ext>
            </a:extLst>
          </p:cNvPr>
          <p:cNvSpPr/>
          <p:nvPr/>
        </p:nvSpPr>
        <p:spPr>
          <a:xfrm rot="13298299">
            <a:off x="6207081" y="3302980"/>
            <a:ext cx="774173" cy="150722"/>
          </a:xfrm>
          <a:prstGeom prst="rightArrow">
            <a:avLst>
              <a:gd name="adj1" fmla="val 50000"/>
              <a:gd name="adj2" fmla="val 13079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447905-777E-9652-648B-B613D207BA2B}"/>
              </a:ext>
            </a:extLst>
          </p:cNvPr>
          <p:cNvSpPr txBox="1"/>
          <p:nvPr/>
        </p:nvSpPr>
        <p:spPr>
          <a:xfrm>
            <a:off x="6525064" y="1419622"/>
            <a:ext cx="1021433" cy="132343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Node SID</a:t>
            </a:r>
          </a:p>
          <a:p>
            <a:pPr algn="ctr"/>
            <a:r>
              <a:rPr lang="en-US" sz="1000" b="1" dirty="0"/>
              <a:t>R2: 16002</a:t>
            </a:r>
          </a:p>
          <a:p>
            <a:pPr algn="ctr"/>
            <a:r>
              <a:rPr lang="en-US" sz="1000" dirty="0"/>
              <a:t>Anycast SID</a:t>
            </a:r>
          </a:p>
          <a:p>
            <a:pPr algn="ctr"/>
            <a:r>
              <a:rPr lang="en-US" sz="1000" b="1" dirty="0"/>
              <a:t>R2: 16023</a:t>
            </a:r>
          </a:p>
          <a:p>
            <a:pPr algn="ctr"/>
            <a:r>
              <a:rPr lang="en-US" sz="1000" dirty="0"/>
              <a:t>Adjacency SID</a:t>
            </a:r>
          </a:p>
          <a:p>
            <a:pPr algn="ctr"/>
            <a:r>
              <a:rPr lang="en-US" sz="1000" b="1" dirty="0"/>
              <a:t>R2-R1: 24021</a:t>
            </a:r>
          </a:p>
          <a:p>
            <a:pPr algn="ctr"/>
            <a:r>
              <a:rPr lang="en-US" sz="1000" b="1" dirty="0"/>
              <a:t>R2-R3: 24023</a:t>
            </a:r>
          </a:p>
          <a:p>
            <a:pPr algn="ctr"/>
            <a:r>
              <a:rPr lang="en-US" sz="1000" b="1" dirty="0"/>
              <a:t>R2-R4: 24024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1224DD2-C63D-CA44-4D43-6CD350AEBC31}"/>
              </a:ext>
            </a:extLst>
          </p:cNvPr>
          <p:cNvSpPr/>
          <p:nvPr/>
        </p:nvSpPr>
        <p:spPr>
          <a:xfrm rot="9920032">
            <a:off x="4971406" y="1812097"/>
            <a:ext cx="1459489" cy="140600"/>
          </a:xfrm>
          <a:prstGeom prst="rightArrow">
            <a:avLst>
              <a:gd name="adj1" fmla="val 50000"/>
              <a:gd name="adj2" fmla="val 2123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83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 Control Plane and SID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b="1" dirty="0"/>
              <a:t>Node SID</a:t>
            </a:r>
            <a:r>
              <a:rPr lang="en-AU" sz="2000" dirty="0"/>
              <a:t>: for routers’ loopbacks</a:t>
            </a:r>
          </a:p>
          <a:p>
            <a:pPr lvl="1"/>
            <a:r>
              <a:rPr lang="en-AU" sz="1600" dirty="0"/>
              <a:t>Assigned from SRGB</a:t>
            </a:r>
          </a:p>
          <a:p>
            <a:pPr lvl="1"/>
            <a:r>
              <a:rPr lang="en-AU" sz="1600" dirty="0"/>
              <a:t>Takes IGP shortest path</a:t>
            </a:r>
          </a:p>
          <a:p>
            <a:pPr lvl="2"/>
            <a:r>
              <a:rPr lang="en-AU" sz="1200" dirty="0"/>
              <a:t>Strict shortest path first as a second algorithm (</a:t>
            </a:r>
            <a:r>
              <a:rPr lang="en-AU" sz="1200" dirty="0" err="1"/>
              <a:t>i.e</a:t>
            </a:r>
            <a:r>
              <a:rPr lang="en-AU" sz="1200" dirty="0"/>
              <a:t> to avoid tunnel in case of autoroute announce)</a:t>
            </a:r>
          </a:p>
          <a:p>
            <a:pPr lvl="1"/>
            <a:r>
              <a:rPr lang="en-AU" sz="1600" dirty="0"/>
              <a:t>Multi-hop</a:t>
            </a:r>
          </a:p>
          <a:p>
            <a:pPr lvl="1"/>
            <a:r>
              <a:rPr lang="en-AU" sz="1600" dirty="0"/>
              <a:t>ECMP Aware</a:t>
            </a:r>
          </a:p>
          <a:p>
            <a:pPr lvl="1"/>
            <a:r>
              <a:rPr lang="en-AU" sz="1600" dirty="0"/>
              <a:t>Should be unique (N=1)</a:t>
            </a:r>
          </a:p>
          <a:p>
            <a:pPr lvl="2"/>
            <a:r>
              <a:rPr lang="en-AU" sz="1200" dirty="0"/>
              <a:t>associated with a single prefix</a:t>
            </a:r>
          </a:p>
          <a:p>
            <a:pPr lvl="1"/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546503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 Control Plane and SID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b="1" dirty="0"/>
              <a:t>Anycast SID</a:t>
            </a:r>
            <a:r>
              <a:rPr lang="en-AU" sz="2000" dirty="0"/>
              <a:t>: for routers’ loopbacks</a:t>
            </a:r>
          </a:p>
          <a:p>
            <a:pPr lvl="1"/>
            <a:r>
              <a:rPr lang="en-AU" sz="1600" dirty="0"/>
              <a:t>Assigned from SRGB</a:t>
            </a:r>
          </a:p>
          <a:p>
            <a:pPr lvl="1"/>
            <a:r>
              <a:rPr lang="en-AU" sz="1600" dirty="0"/>
              <a:t>Takes IGP shortest path</a:t>
            </a:r>
          </a:p>
          <a:p>
            <a:pPr lvl="1"/>
            <a:r>
              <a:rPr lang="en-AU" sz="1600" dirty="0"/>
              <a:t>Multi-hop</a:t>
            </a:r>
          </a:p>
          <a:p>
            <a:pPr lvl="1"/>
            <a:r>
              <a:rPr lang="en-AU" sz="1600" dirty="0"/>
              <a:t>ECMP Aware</a:t>
            </a:r>
          </a:p>
          <a:p>
            <a:pPr lvl="1"/>
            <a:r>
              <a:rPr lang="en-AU" sz="1600" dirty="0"/>
              <a:t>No need to be unique (N=0)</a:t>
            </a:r>
          </a:p>
          <a:p>
            <a:pPr lvl="2"/>
            <a:r>
              <a:rPr lang="en-AU" sz="1200" dirty="0"/>
              <a:t>a SID and IP can be hold by multiple node</a:t>
            </a:r>
          </a:p>
          <a:p>
            <a:pPr lvl="1"/>
            <a:r>
              <a:rPr lang="en-AU" sz="1600" dirty="0"/>
              <a:t>For load-balancing and or redundancy/protection</a:t>
            </a:r>
          </a:p>
          <a:p>
            <a:r>
              <a:rPr lang="en-AU" sz="2000" b="1" dirty="0"/>
              <a:t>Adjacency SID</a:t>
            </a:r>
            <a:r>
              <a:rPr lang="en-AU" sz="2000" dirty="0"/>
              <a:t>: for routers’ P2P links</a:t>
            </a:r>
          </a:p>
          <a:p>
            <a:pPr lvl="1"/>
            <a:r>
              <a:rPr lang="en-AU" sz="1600" dirty="0"/>
              <a:t>Assigned from dynamic range</a:t>
            </a:r>
          </a:p>
          <a:p>
            <a:pPr lvl="1"/>
            <a:r>
              <a:rPr lang="en-AU" sz="1600" dirty="0"/>
              <a:t>To steer traffic via a specific link</a:t>
            </a:r>
          </a:p>
          <a:p>
            <a:pPr lvl="1"/>
            <a:r>
              <a:rPr lang="en-AU" sz="1600" dirty="0"/>
              <a:t>Should be preceded by Node’s Prefix SID</a:t>
            </a:r>
          </a:p>
        </p:txBody>
      </p:sp>
    </p:spTree>
    <p:extLst>
      <p:ext uri="{BB962C8B-B14F-4D97-AF65-F5344CB8AC3E}">
        <p14:creationId xmlns:p14="http://schemas.microsoft.com/office/powerpoint/2010/main" val="256884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AU" dirty="0"/>
              <a:t>P Based 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 method to forward packets</a:t>
            </a:r>
          </a:p>
          <a:p>
            <a:pPr lvl="1"/>
            <a:r>
              <a:rPr lang="en-AU" sz="1600" dirty="0"/>
              <a:t>Based on destination IP address</a:t>
            </a:r>
          </a:p>
          <a:p>
            <a:pPr lvl="1"/>
            <a:r>
              <a:rPr lang="en-AU" sz="1600" dirty="0"/>
              <a:t>Same lookup process at each hop takes time</a:t>
            </a:r>
          </a:p>
          <a:p>
            <a:r>
              <a:rPr lang="en-AU" sz="2000" dirty="0"/>
              <a:t>Replaced Frame Relay, ATM in telecommunication network</a:t>
            </a:r>
          </a:p>
          <a:p>
            <a:pPr lvl="1"/>
            <a:r>
              <a:rPr lang="en-AU" sz="1600" dirty="0"/>
              <a:t>IP came as a best effort forwarding capability</a:t>
            </a:r>
          </a:p>
          <a:p>
            <a:pPr lvl="1"/>
            <a:r>
              <a:rPr lang="en-AU" sz="1600" dirty="0"/>
              <a:t>Variable length packet header</a:t>
            </a:r>
          </a:p>
          <a:p>
            <a:pPr lvl="1"/>
            <a:r>
              <a:rPr lang="en-AU" sz="1600" dirty="0"/>
              <a:t>Connectionless; reliability ensured by transport layer</a:t>
            </a:r>
          </a:p>
          <a:p>
            <a:pPr lvl="1"/>
            <a:r>
              <a:rPr lang="en-AU" sz="1600" dirty="0"/>
              <a:t>Flexible but has less QoS capability</a:t>
            </a:r>
          </a:p>
          <a:p>
            <a:r>
              <a:rPr lang="en-AU" sz="2000" dirty="0"/>
              <a:t>TE not possible</a:t>
            </a:r>
          </a:p>
        </p:txBody>
      </p:sp>
    </p:spTree>
    <p:extLst>
      <p:ext uri="{BB962C8B-B14F-4D97-AF65-F5344CB8AC3E}">
        <p14:creationId xmlns:p14="http://schemas.microsoft.com/office/powerpoint/2010/main" val="3269953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 Control Plane and SID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b="1" dirty="0"/>
              <a:t>Other IGP SIDs</a:t>
            </a:r>
            <a:endParaRPr lang="en-AU" sz="2000" dirty="0"/>
          </a:p>
          <a:p>
            <a:pPr lvl="1"/>
            <a:r>
              <a:rPr lang="en-AU" sz="1600" dirty="0"/>
              <a:t>Layer-2 Adjacency SID</a:t>
            </a:r>
          </a:p>
          <a:p>
            <a:pPr lvl="1"/>
            <a:r>
              <a:rPr lang="en-AU" sz="1600" dirty="0"/>
              <a:t>Group Adjacency SID</a:t>
            </a:r>
          </a:p>
          <a:p>
            <a:r>
              <a:rPr lang="en-AU" sz="2000" b="1" dirty="0"/>
              <a:t>BGP SIDs</a:t>
            </a:r>
            <a:endParaRPr lang="en-AU" sz="2000" dirty="0"/>
          </a:p>
          <a:p>
            <a:pPr lvl="1"/>
            <a:r>
              <a:rPr lang="en-AU" sz="1600" dirty="0"/>
              <a:t>BGP Prefix SID</a:t>
            </a:r>
          </a:p>
          <a:p>
            <a:pPr lvl="1"/>
            <a:r>
              <a:rPr lang="en-AU" sz="1600" dirty="0"/>
              <a:t>BGP Anycast SID</a:t>
            </a:r>
          </a:p>
          <a:p>
            <a:pPr lvl="1"/>
            <a:r>
              <a:rPr lang="en-AU" sz="1600" dirty="0"/>
              <a:t>BGP Peer SID</a:t>
            </a:r>
          </a:p>
          <a:p>
            <a:pPr lvl="1"/>
            <a:r>
              <a:rPr lang="en-AU" sz="1600" dirty="0"/>
              <a:t>BGP Peer Node SID</a:t>
            </a:r>
          </a:p>
          <a:p>
            <a:pPr lvl="1"/>
            <a:r>
              <a:rPr lang="en-AU" sz="1600" dirty="0"/>
              <a:t>BGP Peer Adjacency SID</a:t>
            </a:r>
          </a:p>
          <a:p>
            <a:pPr marL="271463" lvl="1" indent="0">
              <a:buNone/>
            </a:pPr>
            <a:endParaRPr lang="en-AU" sz="1600" b="1" dirty="0"/>
          </a:p>
          <a:p>
            <a:pPr marL="271463" lvl="1" indent="0">
              <a:buNone/>
            </a:pPr>
            <a:r>
              <a:rPr lang="en-AU" sz="1600" b="1" dirty="0"/>
              <a:t>…. will be covered later</a:t>
            </a:r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033082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 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D078-4877-976D-9BD3-86831121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Explicit path can be defined using local segments</a:t>
            </a:r>
          </a:p>
          <a:p>
            <a:r>
              <a:rPr lang="en-AU" sz="2000" dirty="0"/>
              <a:t>Useful for TE and FRR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634A00-7B42-C891-EFBD-CAEB73953A6D}"/>
              </a:ext>
            </a:extLst>
          </p:cNvPr>
          <p:cNvSpPr/>
          <p:nvPr/>
        </p:nvSpPr>
        <p:spPr>
          <a:xfrm>
            <a:off x="3131840" y="31985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D8DF47-8F6D-4FDE-026E-0A1EC08B9823}"/>
              </a:ext>
            </a:extLst>
          </p:cNvPr>
          <p:cNvSpPr/>
          <p:nvPr/>
        </p:nvSpPr>
        <p:spPr>
          <a:xfrm>
            <a:off x="5724128" y="31985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217C55-E533-38BF-3BCB-166FCF166E37}"/>
              </a:ext>
            </a:extLst>
          </p:cNvPr>
          <p:cNvSpPr/>
          <p:nvPr/>
        </p:nvSpPr>
        <p:spPr>
          <a:xfrm>
            <a:off x="4357298" y="248647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DCEC90-CD74-638E-927C-D9002176EB92}"/>
              </a:ext>
            </a:extLst>
          </p:cNvPr>
          <p:cNvSpPr/>
          <p:nvPr/>
        </p:nvSpPr>
        <p:spPr>
          <a:xfrm>
            <a:off x="4357298" y="394733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806031-A922-1ED6-413F-D235982DE51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3489294" y="2846187"/>
            <a:ext cx="868004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5D52F-F22A-C430-2454-5680E3F506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14752" y="3205897"/>
            <a:ext cx="0" cy="74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F2E62-BC27-76B2-D6A1-EAD212B9849A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5072206" y="2846187"/>
            <a:ext cx="1009376" cy="35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6F9200-E272-11F1-70CB-05ECCCEC64FA}"/>
              </a:ext>
            </a:extLst>
          </p:cNvPr>
          <p:cNvCxnSpPr>
            <a:cxnSpLocks/>
            <a:stCxn id="7" idx="6"/>
            <a:endCxn id="5" idx="4"/>
          </p:cNvCxnSpPr>
          <p:nvPr/>
        </p:nvCxnSpPr>
        <p:spPr>
          <a:xfrm flipV="1">
            <a:off x="5072206" y="3917997"/>
            <a:ext cx="1009376" cy="3890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1610B2-560F-650F-EFD7-9F8994971F2B}"/>
              </a:ext>
            </a:extLst>
          </p:cNvPr>
          <p:cNvSpPr/>
          <p:nvPr/>
        </p:nvSpPr>
        <p:spPr>
          <a:xfrm>
            <a:off x="2795460" y="29013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9185D-7F6B-CB5F-4D09-0CD518C7BEC2}"/>
              </a:ext>
            </a:extLst>
          </p:cNvPr>
          <p:cNvSpPr/>
          <p:nvPr/>
        </p:nvSpPr>
        <p:spPr>
          <a:xfrm>
            <a:off x="2795277" y="27189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6D90C-B01C-A2F8-4F09-B2A7B9B085B2}"/>
              </a:ext>
            </a:extLst>
          </p:cNvPr>
          <p:cNvSpPr/>
          <p:nvPr/>
        </p:nvSpPr>
        <p:spPr>
          <a:xfrm>
            <a:off x="2795277" y="25356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D0D08C-7F2C-F3BE-B0B0-76559EE3C610}"/>
              </a:ext>
            </a:extLst>
          </p:cNvPr>
          <p:cNvSpPr/>
          <p:nvPr/>
        </p:nvSpPr>
        <p:spPr>
          <a:xfrm>
            <a:off x="2795277" y="235004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24023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6FB6C0-3D73-15FC-33D2-72D935E63FEB}"/>
              </a:ext>
            </a:extLst>
          </p:cNvPr>
          <p:cNvSpPr/>
          <p:nvPr/>
        </p:nvSpPr>
        <p:spPr>
          <a:xfrm>
            <a:off x="2796025" y="21659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9A2505-5DB4-A33C-979F-F171EB37AD7C}"/>
              </a:ext>
            </a:extLst>
          </p:cNvPr>
          <p:cNvSpPr/>
          <p:nvPr/>
        </p:nvSpPr>
        <p:spPr>
          <a:xfrm>
            <a:off x="1649140" y="327008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BDC014-C0D7-7C29-D279-5E489B6BF9D5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>
            <a:off x="2225204" y="3558112"/>
            <a:ext cx="906636" cy="17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D478828-23CD-946D-651C-C06C0FCC66DD}"/>
              </a:ext>
            </a:extLst>
          </p:cNvPr>
          <p:cNvSpPr/>
          <p:nvPr/>
        </p:nvSpPr>
        <p:spPr>
          <a:xfrm>
            <a:off x="7285569" y="327439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82E9E8-8390-DC7B-3F15-66094481BC44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6439036" y="3558287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86FBD6-C8F5-3425-FC20-54B7968649AF}"/>
              </a:ext>
            </a:extLst>
          </p:cNvPr>
          <p:cNvSpPr txBox="1"/>
          <p:nvPr/>
        </p:nvSpPr>
        <p:spPr>
          <a:xfrm>
            <a:off x="1255390" y="3966350"/>
            <a:ext cx="1347694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is encapsulated by source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5F805-CCE1-1066-790B-98AAEF78BFC3}"/>
              </a:ext>
            </a:extLst>
          </p:cNvPr>
          <p:cNvCxnSpPr>
            <a:cxnSpLocks/>
          </p:cNvCxnSpPr>
          <p:nvPr/>
        </p:nvCxnSpPr>
        <p:spPr>
          <a:xfrm flipV="1">
            <a:off x="2616589" y="3822692"/>
            <a:ext cx="542807" cy="3021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A76F26-EAC6-89F4-268F-9811A8E1B2C9}"/>
              </a:ext>
            </a:extLst>
          </p:cNvPr>
          <p:cNvSpPr txBox="1"/>
          <p:nvPr/>
        </p:nvSpPr>
        <p:spPr>
          <a:xfrm>
            <a:off x="379923" y="2112444"/>
            <a:ext cx="242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</a:rPr>
              <a:t>First: Go to R2</a:t>
            </a:r>
          </a:p>
          <a:p>
            <a:pPr algn="r"/>
            <a:r>
              <a:rPr lang="en-US" sz="1200" b="1" dirty="0">
                <a:solidFill>
                  <a:srgbClr val="00B050"/>
                </a:solidFill>
              </a:rPr>
              <a:t>Second: go through R2’s Gi0/1</a:t>
            </a:r>
          </a:p>
          <a:p>
            <a:pPr algn="r"/>
            <a:r>
              <a:rPr lang="en-US" sz="1200" b="1" dirty="0">
                <a:solidFill>
                  <a:srgbClr val="FF0000"/>
                </a:solidFill>
              </a:rPr>
              <a:t>Third: go to R4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1591DF-A2A1-1295-6619-707890365B44}"/>
              </a:ext>
            </a:extLst>
          </p:cNvPr>
          <p:cNvSpPr txBox="1"/>
          <p:nvPr/>
        </p:nvSpPr>
        <p:spPr>
          <a:xfrm>
            <a:off x="4672450" y="318225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Gi0/1</a:t>
            </a:r>
            <a:endParaRPr lang="en-AU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4AEBA6-340F-2E46-275E-46EF48832842}"/>
              </a:ext>
            </a:extLst>
          </p:cNvPr>
          <p:cNvSpPr txBox="1"/>
          <p:nvPr/>
        </p:nvSpPr>
        <p:spPr>
          <a:xfrm>
            <a:off x="5073981" y="262027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Gi0/2</a:t>
            </a:r>
            <a:endParaRPr lang="en-AU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735253-C6C3-0D4A-BF8C-4B5FECE98121}"/>
              </a:ext>
            </a:extLst>
          </p:cNvPr>
          <p:cNvSpPr/>
          <p:nvPr/>
        </p:nvSpPr>
        <p:spPr>
          <a:xfrm rot="20313469">
            <a:off x="3593889" y="2990681"/>
            <a:ext cx="1101229" cy="1201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8DC9D-C2E9-1D31-7839-15FA07FE8415}"/>
              </a:ext>
            </a:extLst>
          </p:cNvPr>
          <p:cNvSpPr/>
          <p:nvPr/>
        </p:nvSpPr>
        <p:spPr>
          <a:xfrm rot="16200000">
            <a:off x="3762278" y="3580052"/>
            <a:ext cx="1579549" cy="1118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8834BE-15B5-F86B-D6A2-DA3089445C45}"/>
              </a:ext>
            </a:extLst>
          </p:cNvPr>
          <p:cNvSpPr/>
          <p:nvPr/>
        </p:nvSpPr>
        <p:spPr>
          <a:xfrm rot="20333493">
            <a:off x="4498504" y="4040957"/>
            <a:ext cx="1542265" cy="1208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F5A727-F600-937C-1668-95A7E0F09662}"/>
              </a:ext>
            </a:extLst>
          </p:cNvPr>
          <p:cNvSpPr/>
          <p:nvPr/>
        </p:nvSpPr>
        <p:spPr>
          <a:xfrm rot="20248037">
            <a:off x="3547518" y="2862690"/>
            <a:ext cx="1178396" cy="326313"/>
          </a:xfrm>
          <a:custGeom>
            <a:avLst/>
            <a:gdLst>
              <a:gd name="connsiteX0" fmla="*/ 0 w 1178396"/>
              <a:gd name="connsiteY0" fmla="*/ 0 h 326313"/>
              <a:gd name="connsiteX1" fmla="*/ 577414 w 1178396"/>
              <a:gd name="connsiteY1" fmla="*/ 0 h 326313"/>
              <a:gd name="connsiteX2" fmla="*/ 1178396 w 1178396"/>
              <a:gd name="connsiteY2" fmla="*/ 0 h 326313"/>
              <a:gd name="connsiteX3" fmla="*/ 1178396 w 1178396"/>
              <a:gd name="connsiteY3" fmla="*/ 326313 h 326313"/>
              <a:gd name="connsiteX4" fmla="*/ 589198 w 1178396"/>
              <a:gd name="connsiteY4" fmla="*/ 326313 h 326313"/>
              <a:gd name="connsiteX5" fmla="*/ 0 w 1178396"/>
              <a:gd name="connsiteY5" fmla="*/ 326313 h 326313"/>
              <a:gd name="connsiteX6" fmla="*/ 0 w 1178396"/>
              <a:gd name="connsiteY6" fmla="*/ 0 h 3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396" h="326313" extrusionOk="0">
                <a:moveTo>
                  <a:pt x="0" y="0"/>
                </a:moveTo>
                <a:cubicBezTo>
                  <a:pt x="123012" y="-49743"/>
                  <a:pt x="364901" y="52303"/>
                  <a:pt x="577414" y="0"/>
                </a:cubicBezTo>
                <a:cubicBezTo>
                  <a:pt x="789927" y="-52303"/>
                  <a:pt x="953661" y="4568"/>
                  <a:pt x="1178396" y="0"/>
                </a:cubicBezTo>
                <a:cubicBezTo>
                  <a:pt x="1178427" y="96006"/>
                  <a:pt x="1168175" y="260280"/>
                  <a:pt x="1178396" y="326313"/>
                </a:cubicBezTo>
                <a:cubicBezTo>
                  <a:pt x="900376" y="335310"/>
                  <a:pt x="835481" y="321164"/>
                  <a:pt x="589198" y="326313"/>
                </a:cubicBezTo>
                <a:cubicBezTo>
                  <a:pt x="342915" y="331462"/>
                  <a:pt x="245153" y="289564"/>
                  <a:pt x="0" y="326313"/>
                </a:cubicBezTo>
                <a:cubicBezTo>
                  <a:pt x="-27860" y="259153"/>
                  <a:pt x="234" y="1386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C5552F-C08A-A9E5-6040-55AE884959FA}"/>
              </a:ext>
            </a:extLst>
          </p:cNvPr>
          <p:cNvSpPr/>
          <p:nvPr/>
        </p:nvSpPr>
        <p:spPr>
          <a:xfrm rot="16200000">
            <a:off x="4159827" y="3427046"/>
            <a:ext cx="905714" cy="348694"/>
          </a:xfrm>
          <a:custGeom>
            <a:avLst/>
            <a:gdLst>
              <a:gd name="connsiteX0" fmla="*/ 0 w 905714"/>
              <a:gd name="connsiteY0" fmla="*/ 0 h 348694"/>
              <a:gd name="connsiteX1" fmla="*/ 443800 w 905714"/>
              <a:gd name="connsiteY1" fmla="*/ 0 h 348694"/>
              <a:gd name="connsiteX2" fmla="*/ 905714 w 905714"/>
              <a:gd name="connsiteY2" fmla="*/ 0 h 348694"/>
              <a:gd name="connsiteX3" fmla="*/ 905714 w 905714"/>
              <a:gd name="connsiteY3" fmla="*/ 348694 h 348694"/>
              <a:gd name="connsiteX4" fmla="*/ 452857 w 905714"/>
              <a:gd name="connsiteY4" fmla="*/ 348694 h 348694"/>
              <a:gd name="connsiteX5" fmla="*/ 0 w 905714"/>
              <a:gd name="connsiteY5" fmla="*/ 348694 h 348694"/>
              <a:gd name="connsiteX6" fmla="*/ 0 w 905714"/>
              <a:gd name="connsiteY6" fmla="*/ 0 h 3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714" h="348694" extrusionOk="0">
                <a:moveTo>
                  <a:pt x="0" y="0"/>
                </a:moveTo>
                <a:cubicBezTo>
                  <a:pt x="173094" y="-49933"/>
                  <a:pt x="239057" y="26051"/>
                  <a:pt x="443800" y="0"/>
                </a:cubicBezTo>
                <a:cubicBezTo>
                  <a:pt x="648543" y="-26051"/>
                  <a:pt x="728330" y="53216"/>
                  <a:pt x="905714" y="0"/>
                </a:cubicBezTo>
                <a:cubicBezTo>
                  <a:pt x="941659" y="143324"/>
                  <a:pt x="865650" y="193982"/>
                  <a:pt x="905714" y="348694"/>
                </a:cubicBezTo>
                <a:cubicBezTo>
                  <a:pt x="771725" y="399195"/>
                  <a:pt x="646249" y="312395"/>
                  <a:pt x="452857" y="348694"/>
                </a:cubicBezTo>
                <a:cubicBezTo>
                  <a:pt x="259465" y="384993"/>
                  <a:pt x="141576" y="300801"/>
                  <a:pt x="0" y="348694"/>
                </a:cubicBezTo>
                <a:cubicBezTo>
                  <a:pt x="-19986" y="267341"/>
                  <a:pt x="37712" y="8044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865C2-905D-5A12-6702-0265E5812055}"/>
              </a:ext>
            </a:extLst>
          </p:cNvPr>
          <p:cNvSpPr/>
          <p:nvPr/>
        </p:nvSpPr>
        <p:spPr>
          <a:xfrm rot="20248037">
            <a:off x="4922224" y="3886090"/>
            <a:ext cx="1178396" cy="326313"/>
          </a:xfrm>
          <a:custGeom>
            <a:avLst/>
            <a:gdLst>
              <a:gd name="connsiteX0" fmla="*/ 0 w 1178396"/>
              <a:gd name="connsiteY0" fmla="*/ 0 h 326313"/>
              <a:gd name="connsiteX1" fmla="*/ 577414 w 1178396"/>
              <a:gd name="connsiteY1" fmla="*/ 0 h 326313"/>
              <a:gd name="connsiteX2" fmla="*/ 1178396 w 1178396"/>
              <a:gd name="connsiteY2" fmla="*/ 0 h 326313"/>
              <a:gd name="connsiteX3" fmla="*/ 1178396 w 1178396"/>
              <a:gd name="connsiteY3" fmla="*/ 326313 h 326313"/>
              <a:gd name="connsiteX4" fmla="*/ 589198 w 1178396"/>
              <a:gd name="connsiteY4" fmla="*/ 326313 h 326313"/>
              <a:gd name="connsiteX5" fmla="*/ 0 w 1178396"/>
              <a:gd name="connsiteY5" fmla="*/ 326313 h 326313"/>
              <a:gd name="connsiteX6" fmla="*/ 0 w 1178396"/>
              <a:gd name="connsiteY6" fmla="*/ 0 h 32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396" h="326313" extrusionOk="0">
                <a:moveTo>
                  <a:pt x="0" y="0"/>
                </a:moveTo>
                <a:cubicBezTo>
                  <a:pt x="123012" y="-49743"/>
                  <a:pt x="364901" y="52303"/>
                  <a:pt x="577414" y="0"/>
                </a:cubicBezTo>
                <a:cubicBezTo>
                  <a:pt x="789927" y="-52303"/>
                  <a:pt x="953661" y="4568"/>
                  <a:pt x="1178396" y="0"/>
                </a:cubicBezTo>
                <a:cubicBezTo>
                  <a:pt x="1178427" y="96006"/>
                  <a:pt x="1168175" y="260280"/>
                  <a:pt x="1178396" y="326313"/>
                </a:cubicBezTo>
                <a:cubicBezTo>
                  <a:pt x="900376" y="335310"/>
                  <a:pt x="835481" y="321164"/>
                  <a:pt x="589198" y="326313"/>
                </a:cubicBezTo>
                <a:cubicBezTo>
                  <a:pt x="342915" y="331462"/>
                  <a:pt x="245153" y="289564"/>
                  <a:pt x="0" y="326313"/>
                </a:cubicBezTo>
                <a:cubicBezTo>
                  <a:pt x="-27860" y="259153"/>
                  <a:pt x="234" y="1386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A72EE7-ADC2-F49D-1697-5209C2396301}"/>
              </a:ext>
            </a:extLst>
          </p:cNvPr>
          <p:cNvSpPr/>
          <p:nvPr/>
        </p:nvSpPr>
        <p:spPr>
          <a:xfrm>
            <a:off x="3794220" y="26343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540A9-0542-47AC-596B-93C5FE07D1B1}"/>
              </a:ext>
            </a:extLst>
          </p:cNvPr>
          <p:cNvSpPr/>
          <p:nvPr/>
        </p:nvSpPr>
        <p:spPr>
          <a:xfrm>
            <a:off x="6701300" y="4665189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F4CE5-8054-77DF-4858-173EBB2DBD6E}"/>
              </a:ext>
            </a:extLst>
          </p:cNvPr>
          <p:cNvSpPr txBox="1"/>
          <p:nvPr/>
        </p:nvSpPr>
        <p:spPr>
          <a:xfrm>
            <a:off x="6942343" y="4641856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63CE7-7218-58FD-F2FF-5B0D7C809271}"/>
              </a:ext>
            </a:extLst>
          </p:cNvPr>
          <p:cNvSpPr/>
          <p:nvPr/>
        </p:nvSpPr>
        <p:spPr>
          <a:xfrm>
            <a:off x="5724128" y="274120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8C5CF8-D3E9-DE3C-3652-5EEB5AFF4792}"/>
              </a:ext>
            </a:extLst>
          </p:cNvPr>
          <p:cNvSpPr/>
          <p:nvPr/>
        </p:nvSpPr>
        <p:spPr>
          <a:xfrm>
            <a:off x="4105284" y="348229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6DA188-122F-559C-7C8B-3AD904CE47C1}"/>
              </a:ext>
            </a:extLst>
          </p:cNvPr>
          <p:cNvSpPr/>
          <p:nvPr/>
        </p:nvSpPr>
        <p:spPr>
          <a:xfrm>
            <a:off x="5560424" y="423748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60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SR-MPLS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FRR with TI-LFA</a:t>
            </a:r>
          </a:p>
          <a:p>
            <a:pPr lvl="1"/>
            <a:r>
              <a:rPr lang="en-AU" sz="1600" dirty="0"/>
              <a:t>Avoids micro-looping</a:t>
            </a:r>
          </a:p>
          <a:p>
            <a:r>
              <a:rPr lang="en-AU" sz="2000" dirty="0"/>
              <a:t>Scalable TE</a:t>
            </a:r>
          </a:p>
          <a:p>
            <a:pPr lvl="1"/>
            <a:r>
              <a:rPr lang="en-AU" sz="1600" dirty="0"/>
              <a:t>SR Policy; and no more tunnel</a:t>
            </a:r>
          </a:p>
          <a:p>
            <a:r>
              <a:rPr lang="en-AU" sz="2000" dirty="0"/>
              <a:t>Can be a part of SDN (for inter-domain network)</a:t>
            </a:r>
          </a:p>
          <a:p>
            <a:pPr lvl="1"/>
            <a:r>
              <a:rPr lang="en-AU" sz="1600" dirty="0"/>
              <a:t>PCEP and BGP-LS</a:t>
            </a:r>
          </a:p>
        </p:txBody>
      </p:sp>
    </p:spTree>
    <p:extLst>
      <p:ext uri="{BB962C8B-B14F-4D97-AF65-F5344CB8AC3E}">
        <p14:creationId xmlns:p14="http://schemas.microsoft.com/office/powerpoint/2010/main" val="3495867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Routing TI-LFA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SR-MPLS Fast Convergence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A15B51-465C-C63A-5678-473012AEB417}"/>
              </a:ext>
            </a:extLst>
          </p:cNvPr>
          <p:cNvSpPr txBox="1">
            <a:spLocks/>
          </p:cNvSpPr>
          <p:nvPr/>
        </p:nvSpPr>
        <p:spPr>
          <a:xfrm>
            <a:off x="827584" y="3795886"/>
            <a:ext cx="6400800" cy="1314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4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4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16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Please Note: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This slide deck is a continuation of previous one “SR-MPLS 101”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Audience are expected to have prior basic knowledge on MPLS and Segment Routing</a:t>
            </a:r>
          </a:p>
        </p:txBody>
      </p:sp>
    </p:spTree>
    <p:extLst>
      <p:ext uri="{BB962C8B-B14F-4D97-AF65-F5344CB8AC3E}">
        <p14:creationId xmlns:p14="http://schemas.microsoft.com/office/powerpoint/2010/main" val="4172488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b="1" dirty="0"/>
              <a:t>Fast Reroute with TI-LFA</a:t>
            </a:r>
          </a:p>
          <a:p>
            <a:r>
              <a:rPr lang="en-AU" sz="2200" dirty="0"/>
              <a:t>Topology Independent LFA</a:t>
            </a:r>
          </a:p>
          <a:p>
            <a:pPr lvl="1"/>
            <a:r>
              <a:rPr lang="en-AU" sz="1800" dirty="0"/>
              <a:t>Sub 50ms convergence time </a:t>
            </a:r>
          </a:p>
          <a:p>
            <a:pPr lvl="1"/>
            <a:r>
              <a:rPr lang="en-AU" sz="1800" dirty="0"/>
              <a:t>Minimizes amount of dropped traffic during convergence</a:t>
            </a:r>
          </a:p>
          <a:p>
            <a:r>
              <a:rPr lang="en-AU" sz="2200" dirty="0"/>
              <a:t>Protects links, nodes and SRLGs</a:t>
            </a:r>
          </a:p>
          <a:p>
            <a:r>
              <a:rPr lang="en-AU" sz="2200" dirty="0"/>
              <a:t>Maintains better SLA</a:t>
            </a:r>
          </a:p>
        </p:txBody>
      </p:sp>
    </p:spTree>
    <p:extLst>
      <p:ext uri="{BB962C8B-B14F-4D97-AF65-F5344CB8AC3E}">
        <p14:creationId xmlns:p14="http://schemas.microsoft.com/office/powerpoint/2010/main" val="3810065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35BE810-4B85-3E4E-9395-C424A569C273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R1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R7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59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R5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56" idx="6"/>
            <a:endCxn id="48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R6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EABA46-84A1-A281-283C-53A6596283AE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F707F9-9599-BA85-210E-F15BEC4EF8F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559018" y="875380"/>
            <a:ext cx="4604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Topology is fully functional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R1’s Primary path is in forwarding table</a:t>
            </a:r>
            <a:endParaRPr lang="en-AU" sz="1600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39109-D785-51DE-B557-11959C86FDDC}"/>
              </a:ext>
            </a:extLst>
          </p:cNvPr>
          <p:cNvCxnSpPr>
            <a:cxnSpLocks/>
            <a:stCxn id="59" idx="6"/>
            <a:endCxn id="6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B916FD8-3C61-73D3-E4A7-AD09B98937B8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EA1D0F-07CA-1D65-6701-A5A12652C54E}"/>
              </a:ext>
            </a:extLst>
          </p:cNvPr>
          <p:cNvSpPr/>
          <p:nvPr/>
        </p:nvSpPr>
        <p:spPr>
          <a:xfrm>
            <a:off x="2053855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F241B3-609A-27BB-3B70-AF6E3DD8FC80}"/>
              </a:ext>
            </a:extLst>
          </p:cNvPr>
          <p:cNvSpPr/>
          <p:nvPr/>
        </p:nvSpPr>
        <p:spPr>
          <a:xfrm>
            <a:off x="2053672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F3E9ED-35E4-973F-69B6-DD1066C54374}"/>
              </a:ext>
            </a:extLst>
          </p:cNvPr>
          <p:cNvSpPr/>
          <p:nvPr/>
        </p:nvSpPr>
        <p:spPr>
          <a:xfrm>
            <a:off x="2053672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73FB45-56B1-64B1-05D0-590B9D5B85B9}"/>
              </a:ext>
            </a:extLst>
          </p:cNvPr>
          <p:cNvSpPr txBox="1"/>
          <p:nvPr/>
        </p:nvSpPr>
        <p:spPr>
          <a:xfrm>
            <a:off x="220015" y="1747278"/>
            <a:ext cx="1347694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889261-11B7-78D7-91A1-47C52CB75C33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567709" y="2070444"/>
            <a:ext cx="339995" cy="24352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3673402-F4EA-7495-26CE-9A41417362BA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B3FC0D-ED86-40BE-9E04-739227FDB59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5F1E96-7D6B-62A7-4368-32246FC02D50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3556679-FDC3-A064-ADE8-15D572DA9F1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936862" y="983925"/>
            <a:ext cx="3781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is aware of the backup path in advance in case of link failure to R2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85E2049-60B4-49A3-5F16-8DEF821CF07C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DDC15C-31CB-2BDE-D8D3-9B9EB8831288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0F8058-B036-AC33-8F09-01D928A45FB8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23E068-5933-8C04-6FCD-74609A4B8D2C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307CB5-A5EB-BE9E-00BE-A13D6FC740E6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62AD1-9B3B-F8AD-142D-1A14C3124DAB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583071-3CC7-6F1C-3010-0B2A9396FBA0}"/>
              </a:ext>
            </a:extLst>
          </p:cNvPr>
          <p:cNvCxnSpPr>
            <a:cxnSpLocks/>
            <a:stCxn id="76" idx="6"/>
            <a:endCxn id="83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F212A54-A83E-7C8A-03B7-6293D1EAB135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7C24C0-76A5-A6B2-2E80-377A2750941C}"/>
              </a:ext>
            </a:extLst>
          </p:cNvPr>
          <p:cNvCxnSpPr>
            <a:cxnSpLocks/>
            <a:stCxn id="72" idx="6"/>
            <a:endCxn id="6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D64BF8B-B08C-DE2C-6C20-DD8BD7C57F1B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FC9405-9DDB-6E98-D529-CFE9F986C77B}"/>
              </a:ext>
            </a:extLst>
          </p:cNvPr>
          <p:cNvCxnSpPr>
            <a:cxnSpLocks/>
            <a:stCxn id="81" idx="6"/>
            <a:endCxn id="76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8F35DC3-46BE-293C-AF9C-8BD7C6853FE8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2C5111-86F1-4ECB-8AFA-0C572F4D96BA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451A92-2038-2EFA-FDAF-DC5068CF07F3}"/>
              </a:ext>
            </a:extLst>
          </p:cNvPr>
          <p:cNvCxnSpPr>
            <a:cxnSpLocks/>
            <a:stCxn id="81" idx="0"/>
            <a:endCxn id="6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AECB27-5868-762C-8FEC-7793DA464FEE}"/>
              </a:ext>
            </a:extLst>
          </p:cNvPr>
          <p:cNvCxnSpPr>
            <a:cxnSpLocks/>
            <a:stCxn id="65" idx="4"/>
            <a:endCxn id="83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208DA41-0DB5-D99A-9ED8-2A4AE8F645A2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47CE66-9AF2-5A96-6764-9EFD4C8D9239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7912B0D-8E99-F095-FC48-76D8AC5D2DBF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5780396-190C-0FCE-7B65-5B43C5BED8F9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8BA98-50B4-8C47-B70B-2464FA450E11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0C794DB-AFE8-B606-202E-7B7C715EB748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78D79D3-27FE-CD60-4002-849E0EAF78EC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4847E6-D1DB-E401-2ED2-72F5BECBBA54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C1D30D-F7AD-2AFB-A69A-B7C5D6C0A591}"/>
              </a:ext>
            </a:extLst>
          </p:cNvPr>
          <p:cNvCxnSpPr>
            <a:cxnSpLocks/>
            <a:stCxn id="66" idx="6"/>
            <a:endCxn id="65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46605DF0-B4BA-0B34-0D6D-EC197D02520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15D1D0D-91EB-1636-F1A4-FD9ACBB9A772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4BD0A8E-B9A6-BB1B-EB15-475DD5F83B50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250D3F-EE3E-84EE-BCA2-4C09F816019A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102EBFB-1612-988A-96D5-0CC8361A2789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1272B7-376F-15AD-7212-AF2A0BBCB5D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165236-7272-84FB-5F29-B720E17988DF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314349-3616-6728-8952-F335C360281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660D7F-E146-AD0D-7EEB-1F388DFCD933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3E07AA-0612-0FF8-707D-3D8881B4F57B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3347D46-E7D9-EB07-634C-7C986002128B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38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067944" y="935288"/>
            <a:ext cx="5007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prunes protected link before link failure occurs and find out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3878ED-EF0A-84B4-0EE6-2A865982BC99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9B92015-B050-2556-E486-064447313884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8B15C48-E50C-B483-3F72-CF5CA3458CC8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BBB53D5-B57B-D317-B819-2FBB24ACFF8E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38F8DD-8E58-E9CF-4CB5-748657E0CB95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382536-F303-69FB-7E25-1D9E2A1B251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059474-4F97-BD20-160E-67BFCA61952E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D40046-8412-DDD1-C2C2-613BAED019AD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874511-0DC3-79AF-2007-C8C03237B4F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61DD021-0825-0F86-4304-8CDE3103C27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CB0586-1C9A-2DD8-524C-3B0310082846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14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082003" y="924319"/>
            <a:ext cx="2911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defines the P Node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85580" y="1349862"/>
            <a:ext cx="275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 Node is such node which can reach </a:t>
            </a:r>
            <a:r>
              <a:rPr lang="en-US" sz="1600" b="1" dirty="0"/>
              <a:t>source (R1)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link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ACB34-859F-A5FB-A76A-3741E12E243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17E33-5AC6-D8EE-41EB-51D13EC19596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5690B-7E90-1AF0-826B-6E0A29555B0E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CD9A1-6EC2-043F-5DA9-FF60FDD0B189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A467-D467-9031-B0FD-DC5625BE0E9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A322B8-C653-F993-80B3-BDE712114E1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003129-6D0E-D05A-767B-5AEF4461FA7E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0078FC-7F0E-BF94-154C-254ED9EB699A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04216-4648-2E37-AAAF-693D228EE556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D9C09F-F1C1-603B-3674-DA015A4CD741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4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</a:t>
            </a:r>
            <a:r>
              <a:rPr lang="en-AU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 label-based approach to forward traffic</a:t>
            </a:r>
          </a:p>
          <a:p>
            <a:pPr lvl="1"/>
            <a:r>
              <a:rPr lang="en-AU" sz="1600" dirty="0"/>
              <a:t>Labels are in a fixed 32-bit header</a:t>
            </a:r>
          </a:p>
          <a:p>
            <a:pPr lvl="1"/>
            <a:r>
              <a:rPr lang="en-AU" sz="1600" dirty="0"/>
              <a:t>Label Distribution Protocol (LDP)</a:t>
            </a:r>
          </a:p>
          <a:p>
            <a:pPr lvl="2"/>
            <a:r>
              <a:rPr lang="en-AU" sz="1200" dirty="0"/>
              <a:t>Responsible to deal with transport labels</a:t>
            </a:r>
          </a:p>
          <a:p>
            <a:pPr lvl="1"/>
            <a:r>
              <a:rPr lang="en-AU" sz="1600" dirty="0"/>
              <a:t>Label Operation: PUSH, SWAP, POP</a:t>
            </a:r>
          </a:p>
          <a:p>
            <a:r>
              <a:rPr lang="en-AU" sz="2000" dirty="0"/>
              <a:t>Overlay tunnelling for customer services</a:t>
            </a:r>
          </a:p>
          <a:p>
            <a:pPr lvl="1"/>
            <a:r>
              <a:rPr lang="en-AU" sz="1600" dirty="0"/>
              <a:t>L3VPN, L2VPN</a:t>
            </a:r>
          </a:p>
          <a:p>
            <a:pPr lvl="1"/>
            <a:r>
              <a:rPr lang="en-AU" sz="1600" dirty="0"/>
              <a:t>BGP-free core; RR requires for large network</a:t>
            </a:r>
          </a:p>
          <a:p>
            <a:r>
              <a:rPr lang="en-AU" sz="2000" dirty="0"/>
              <a:t>TE possible: RSVP-TE</a:t>
            </a:r>
          </a:p>
        </p:txBody>
      </p:sp>
    </p:spTree>
    <p:extLst>
      <p:ext uri="{BB962C8B-B14F-4D97-AF65-F5344CB8AC3E}">
        <p14:creationId xmlns:p14="http://schemas.microsoft.com/office/powerpoint/2010/main" val="2416480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320640" y="897654"/>
            <a:ext cx="2448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defines the Q Node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53748" y="1308705"/>
            <a:ext cx="275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Q</a:t>
            </a:r>
            <a:r>
              <a:rPr lang="en-US" sz="1600" dirty="0"/>
              <a:t> Node is such node which can reach </a:t>
            </a:r>
            <a:r>
              <a:rPr lang="en-US" sz="1600" b="1" dirty="0"/>
              <a:t>destination (R3)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link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7EF5B-67A3-61E6-A479-5A9BB66CBE65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89E8C-7F60-8714-4193-1AA3B08B4F6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48B716-B27F-8514-2487-F10BCCD6A81A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EBD4E8-CEA9-82CB-F7E9-9F9AABDB420E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4FCF097-41C1-8F9F-61FB-FB53C1F13939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4428FE-355A-C5B2-347B-3DF053642336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FE506-EBDD-0BEB-5485-C471E920D8AB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17AF17-A4A0-70CC-EC0E-EF1B22A38D11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63BBEA-2C48-B7FC-AC8D-21E69E557831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C59921-6531-A0D1-7C98-52681056F3E0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09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4F745F7-4221-4728-996A-0992E4FCBF0C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524E68-4B48-98AB-896B-48C02C6A18AB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750452" y="1061414"/>
            <a:ext cx="2939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 Space </a:t>
            </a:r>
            <a:r>
              <a:rPr lang="en-US" sz="1600" b="1" dirty="0"/>
              <a:t>and</a:t>
            </a:r>
            <a:r>
              <a:rPr lang="en-US" sz="1600" b="1" dirty="0">
                <a:solidFill>
                  <a:srgbClr val="00B050"/>
                </a:solidFill>
              </a:rPr>
              <a:t> Q Space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C3B0-82EF-7DDC-C688-E393828B74C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77A58-4087-B6DA-5C9A-41662AB014A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07E0F2-71FA-6B0B-33CE-0A28DE3B2546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3456D-62A0-DB0C-227E-1E73721A41D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45A9D3-9B35-BAE1-AA48-DD07A1ED7A07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1567666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6C2B6D-C457-E0EE-2218-9DB1B9E21881}"/>
              </a:ext>
            </a:extLst>
          </p:cNvPr>
          <p:cNvCxnSpPr>
            <a:cxnSpLocks/>
          </p:cNvCxnSpPr>
          <p:nvPr/>
        </p:nvCxnSpPr>
        <p:spPr>
          <a:xfrm flipH="1" flipV="1">
            <a:off x="4398501" y="3257246"/>
            <a:ext cx="1376373" cy="49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A3B11A-4DBD-23C4-FAC3-1D81E663E89E}"/>
              </a:ext>
            </a:extLst>
          </p:cNvPr>
          <p:cNvCxnSpPr>
            <a:cxnSpLocks/>
          </p:cNvCxnSpPr>
          <p:nvPr/>
        </p:nvCxnSpPr>
        <p:spPr>
          <a:xfrm>
            <a:off x="4434612" y="3269964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2754BA1-6644-0DC7-DC84-E62A17E98C0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B9FA23-48D5-96A9-E00B-D01AC6CDDC0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41D7A1-CD05-02D1-344A-CFF4A051B338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05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C7B3513-B8F8-416C-454E-76C643492F41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3DB6A4-C53C-6398-4670-554F14237014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695752" y="888924"/>
            <a:ext cx="4355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builds SID-list based on each segment it found along the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05319A-6D4E-8014-F66C-E7AAFF5DA90F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73F996-44B8-FA87-45B4-99B68738ABDF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08F8E7-E0EC-D69F-4030-3FA8C1458A84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FB538D-1F83-EF3C-6F88-81E54490DB9D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38D00-0E01-C0BB-B180-7B4412F9E8F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66E16-6BFD-1B7E-94AC-A97ACF22A519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6D3523-0878-07A3-BF4E-9AC9CF0EE2A5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53D01F-1226-1663-A9D7-F39114AB8BA9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27993E9-315A-A5E5-1797-AAE4CBB255B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F1627F-7309-307F-E8CC-8A2EBEFA5575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A805D3-55B9-8DE0-6297-22A9CFC047F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72C35B-7C82-77E5-60AC-14F5790E6F2F}"/>
              </a:ext>
            </a:extLst>
          </p:cNvPr>
          <p:cNvSpPr/>
          <p:nvPr/>
        </p:nvSpPr>
        <p:spPr>
          <a:xfrm>
            <a:off x="44075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7DD8B-D977-BE9D-8D2F-744D2D892FC5}"/>
              </a:ext>
            </a:extLst>
          </p:cNvPr>
          <p:cNvSpPr/>
          <p:nvPr/>
        </p:nvSpPr>
        <p:spPr>
          <a:xfrm>
            <a:off x="28210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86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5E7DD70-DE79-302F-7CD5-3F2580194A7C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C4C928-1750-2691-2486-441B9F66C8FE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209728" y="921188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programs the precomputed SID-List it in forwarding table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C5B3C-50AC-7F0B-2569-A293174CD0A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4F377-5358-7848-AF81-52BDC3BBED0C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FC9FE7-C0A3-84C8-304F-8D30C9DF7D49}"/>
              </a:ext>
            </a:extLst>
          </p:cNvPr>
          <p:cNvSpPr/>
          <p:nvPr/>
        </p:nvSpPr>
        <p:spPr>
          <a:xfrm>
            <a:off x="1763871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3DA9-EB45-BAB8-D777-1F999FFD53FD}"/>
              </a:ext>
            </a:extLst>
          </p:cNvPr>
          <p:cNvSpPr/>
          <p:nvPr/>
        </p:nvSpPr>
        <p:spPr>
          <a:xfrm>
            <a:off x="1763688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D7E226-B1C7-54E4-437D-CF6770BD4E24}"/>
              </a:ext>
            </a:extLst>
          </p:cNvPr>
          <p:cNvSpPr/>
          <p:nvPr/>
        </p:nvSpPr>
        <p:spPr>
          <a:xfrm>
            <a:off x="1763688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24091-18C5-F040-7571-199978C8A161}"/>
              </a:ext>
            </a:extLst>
          </p:cNvPr>
          <p:cNvSpPr txBox="1"/>
          <p:nvPr/>
        </p:nvSpPr>
        <p:spPr>
          <a:xfrm>
            <a:off x="220015" y="1747278"/>
            <a:ext cx="1222013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B5439E-210C-DDC8-2B74-0CFD92D3930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442028" y="2162777"/>
            <a:ext cx="258233" cy="10513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34076-A987-6DD9-2A25-C112737BD6A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79918F-1E9B-BB54-F823-48B139A206E7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F2A0B7B-876C-6BDD-1554-3A9E5733A918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C54A56-4A8A-B977-4448-3BE548B0C505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285A19-9AB8-7CA5-4ADE-B134BE09B0A0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159EF5-F6C0-A6E5-5887-740DF87ADDFA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E7BB21-B6CE-752D-0D57-06FBD40A5050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04C11-0289-390B-EC5C-F190A981023C}"/>
              </a:ext>
            </a:extLst>
          </p:cNvPr>
          <p:cNvSpPr/>
          <p:nvPr/>
        </p:nvSpPr>
        <p:spPr>
          <a:xfrm>
            <a:off x="44075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BBBF5-D766-72AF-02CB-8A693F4BB08A}"/>
              </a:ext>
            </a:extLst>
          </p:cNvPr>
          <p:cNvSpPr/>
          <p:nvPr/>
        </p:nvSpPr>
        <p:spPr>
          <a:xfrm>
            <a:off x="28210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40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08C4FF5-FDDF-F7DA-7390-DB4AB96B889A}"/>
              </a:ext>
            </a:extLst>
          </p:cNvPr>
          <p:cNvSpPr/>
          <p:nvPr/>
        </p:nvSpPr>
        <p:spPr>
          <a:xfrm>
            <a:off x="4611482" y="2693425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195B55-47F1-2F9F-0E98-522E8D32FDE1}"/>
              </a:ext>
            </a:extLst>
          </p:cNvPr>
          <p:cNvSpPr/>
          <p:nvPr/>
        </p:nvSpPr>
        <p:spPr>
          <a:xfrm rot="5400000">
            <a:off x="3609030" y="3204147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Link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361069" y="885355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When protected link goes down R1 instantly use post convergence SID-list even before IGP converges new path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C5B3C-50AC-7F0B-2569-A293174CD0A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Link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4F377-5358-7848-AF81-52BDC3BBED0C}"/>
              </a:ext>
            </a:extLst>
          </p:cNvPr>
          <p:cNvCxnSpPr>
            <a:cxnSpLocks/>
          </p:cNvCxnSpPr>
          <p:nvPr/>
        </p:nvCxnSpPr>
        <p:spPr>
          <a:xfrm flipH="1">
            <a:off x="3736059" y="2656766"/>
            <a:ext cx="245168" cy="2746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C1B40-CDF0-BCFE-49DD-40DDA51E3E3F}"/>
              </a:ext>
            </a:extLst>
          </p:cNvPr>
          <p:cNvSpPr/>
          <p:nvPr/>
        </p:nvSpPr>
        <p:spPr>
          <a:xfrm>
            <a:off x="5950853" y="4588256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4409317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747" y="3966192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564" y="3783761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564" y="360053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8010" y="3414447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564" y="323464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508086B9-DFD4-3B36-7938-59CB8FC20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110" y="2930983"/>
            <a:ext cx="216024" cy="216024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2CEDC1-CA6A-301B-7F8B-EA5C0E8EA0EF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B89C08A-D6C7-0721-2FBD-065452FB1803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E7E5A2-1926-1F8E-D4D3-59EBBA6D3C3C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13077B-7360-F80F-7C7D-5F3C69F83B4B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F80E21-1B8A-BD4A-8E44-4F35FAF5ECE8}"/>
              </a:ext>
            </a:extLst>
          </p:cNvPr>
          <p:cNvCxnSpPr>
            <a:cxnSpLocks/>
          </p:cNvCxnSpPr>
          <p:nvPr/>
        </p:nvCxnSpPr>
        <p:spPr>
          <a:xfrm flipV="1">
            <a:off x="4427984" y="3134025"/>
            <a:ext cx="0" cy="64636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6981C2-CA6A-5181-A91E-5C229CBED26C}"/>
              </a:ext>
            </a:extLst>
          </p:cNvPr>
          <p:cNvCxnSpPr>
            <a:cxnSpLocks/>
          </p:cNvCxnSpPr>
          <p:nvPr/>
        </p:nvCxnSpPr>
        <p:spPr>
          <a:xfrm>
            <a:off x="4407517" y="3170773"/>
            <a:ext cx="1265069" cy="73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46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35BE810-4B85-3E4E-9395-C424A569C273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7F02F-9D7B-07BF-D3A6-EAA4CB376F8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EE3E-05F8-2127-8CCF-7535F5CB57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C2DD4-4E14-6874-1424-9132D260E1A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C74E04-CBC2-B4E9-3220-C030ED53FEFC}"/>
              </a:ext>
            </a:extLst>
          </p:cNvPr>
          <p:cNvCxnSpPr>
            <a:cxnSpLocks/>
            <a:stCxn id="4" idx="6"/>
            <a:endCxn id="59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BD8DE-D649-D783-B76D-7870BD8D8AB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6427A-F26C-818B-0B3A-2E382AD6869B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7E6399-028B-7565-F6B2-30376940BD06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CA5A16-ED39-F5EA-A33A-8FABDFBD8180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5C8833E-BB48-E2A6-C838-D2F2F8F2D1A4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ECE00-7445-3C72-5056-9F4FBB1F13D4}"/>
              </a:ext>
            </a:extLst>
          </p:cNvPr>
          <p:cNvCxnSpPr>
            <a:cxnSpLocks/>
            <a:stCxn id="56" idx="6"/>
            <a:endCxn id="48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F632AF7-C6A7-DB33-AE94-2212D8597A71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3A581-08D7-D773-21DC-809399E8598C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76C8F-E500-342A-7B8E-1142FE728870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B1BE9-A1E7-C191-50F7-1FBDEACA3196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54FC23-CF43-FF67-CC5E-157D00F3A787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A2352A-1FE5-AE73-DA24-34D972F9CC47}"/>
              </a:ext>
            </a:extLst>
          </p:cNvPr>
          <p:cNvCxnSpPr>
            <a:cxnSpLocks/>
            <a:stCxn id="69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4B80C86-1ED9-A5B3-299E-E30D7D4FC4CD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0DE872-D761-4D46-91DA-5C15AA67B40C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345CF-CE49-6DDB-8248-9787B7E01D73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0CD81-1E45-F14E-0538-86EB560F5132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CEACAB-451E-A168-2AC3-D16817A766E0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3690BBD-61CC-710B-FD01-12382A73E226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EABA46-84A1-A281-283C-53A6596283AE}"/>
              </a:ext>
            </a:extLst>
          </p:cNvPr>
          <p:cNvCxnSpPr>
            <a:cxnSpLocks/>
            <a:stCxn id="7" idx="6"/>
            <a:endCxn id="6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F707F9-9599-BA85-210E-F15BEC4EF8F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FF07CEC-26DE-01C6-0D47-AA576D0E56FE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559018" y="875380"/>
            <a:ext cx="4604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Topology is fully functional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R1’s Primary path is in forwarding table</a:t>
            </a:r>
            <a:endParaRPr lang="en-AU" sz="1600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439109-D785-51DE-B557-11959C86FDDC}"/>
              </a:ext>
            </a:extLst>
          </p:cNvPr>
          <p:cNvCxnSpPr>
            <a:cxnSpLocks/>
            <a:stCxn id="59" idx="6"/>
            <a:endCxn id="6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B916FD8-3C61-73D3-E4A7-AD09B98937B8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EA1D0F-07CA-1D65-6701-A5A12652C54E}"/>
              </a:ext>
            </a:extLst>
          </p:cNvPr>
          <p:cNvSpPr/>
          <p:nvPr/>
        </p:nvSpPr>
        <p:spPr>
          <a:xfrm>
            <a:off x="2053855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F241B3-609A-27BB-3B70-AF6E3DD8FC80}"/>
              </a:ext>
            </a:extLst>
          </p:cNvPr>
          <p:cNvSpPr/>
          <p:nvPr/>
        </p:nvSpPr>
        <p:spPr>
          <a:xfrm>
            <a:off x="2053672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F3E9ED-35E4-973F-69B6-DD1066C54374}"/>
              </a:ext>
            </a:extLst>
          </p:cNvPr>
          <p:cNvSpPr/>
          <p:nvPr/>
        </p:nvSpPr>
        <p:spPr>
          <a:xfrm>
            <a:off x="2053672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73FB45-56B1-64B1-05D0-590B9D5B85B9}"/>
              </a:ext>
            </a:extLst>
          </p:cNvPr>
          <p:cNvSpPr txBox="1"/>
          <p:nvPr/>
        </p:nvSpPr>
        <p:spPr>
          <a:xfrm>
            <a:off x="220015" y="1747278"/>
            <a:ext cx="1347694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889261-11B7-78D7-91A1-47C52CB75C33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567709" y="2070444"/>
            <a:ext cx="339995" cy="24352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3673402-F4EA-7495-26CE-9A41417362BA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B3FC0D-ED86-40BE-9E04-739227FDB59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5F1E96-7D6B-62A7-4368-32246FC02D50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3556679-FDC3-A064-ADE8-15D572DA9F1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41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936862" y="983925"/>
            <a:ext cx="3781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is aware of the backup Node in advance in case of failure of R2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85E2049-60B4-49A3-5F16-8DEF821CF07C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DDC15C-31CB-2BDE-D8D3-9B9EB8831288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0F8058-B036-AC33-8F09-01D928A45FB8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23E068-5933-8C04-6FCD-74609A4B8D2C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307CB5-A5EB-BE9E-00BE-A13D6FC740E6}"/>
              </a:ext>
            </a:extLst>
          </p:cNvPr>
          <p:cNvCxnSpPr>
            <a:cxnSpLocks/>
            <a:stCxn id="64" idx="6"/>
            <a:endCxn id="63" idx="2"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62AD1-9B3B-F8AD-142D-1A14C3124DAB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583071-3CC7-6F1C-3010-0B2A9396FBA0}"/>
              </a:ext>
            </a:extLst>
          </p:cNvPr>
          <p:cNvCxnSpPr>
            <a:cxnSpLocks/>
            <a:stCxn id="76" idx="6"/>
            <a:endCxn id="83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F212A54-A83E-7C8A-03B7-6293D1EAB135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7C24C0-76A5-A6B2-2E80-377A2750941C}"/>
              </a:ext>
            </a:extLst>
          </p:cNvPr>
          <p:cNvCxnSpPr>
            <a:cxnSpLocks/>
            <a:stCxn id="72" idx="6"/>
            <a:endCxn id="64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D64BF8B-B08C-DE2C-6C20-DD8BD7C57F1B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FC9405-9DDB-6E98-D529-CFE9F986C77B}"/>
              </a:ext>
            </a:extLst>
          </p:cNvPr>
          <p:cNvCxnSpPr>
            <a:cxnSpLocks/>
            <a:stCxn id="81" idx="6"/>
            <a:endCxn id="76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8F35DC3-46BE-293C-AF9C-8BD7C6853FE8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2C5111-86F1-4ECB-8AFA-0C572F4D96BA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451A92-2038-2EFA-FDAF-DC5068CF07F3}"/>
              </a:ext>
            </a:extLst>
          </p:cNvPr>
          <p:cNvCxnSpPr>
            <a:cxnSpLocks/>
            <a:stCxn id="81" idx="0"/>
            <a:endCxn id="64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AECB27-5868-762C-8FEC-7793DA464FEE}"/>
              </a:ext>
            </a:extLst>
          </p:cNvPr>
          <p:cNvCxnSpPr>
            <a:cxnSpLocks/>
            <a:stCxn id="65" idx="4"/>
            <a:endCxn id="83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208DA41-0DB5-D99A-9ED8-2A4AE8F645A2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47CE66-9AF2-5A96-6764-9EFD4C8D9239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7912B0D-8E99-F095-FC48-76D8AC5D2DBF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5780396-190C-0FCE-7B65-5B43C5BED8F9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8BA98-50B4-8C47-B70B-2464FA450E11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0C794DB-AFE8-B606-202E-7B7C715EB748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78D79D3-27FE-CD60-4002-849E0EAF78EC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4847E6-D1DB-E401-2ED2-72F5BECBBA54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C1D30D-F7AD-2AFB-A69A-B7C5D6C0A591}"/>
              </a:ext>
            </a:extLst>
          </p:cNvPr>
          <p:cNvCxnSpPr>
            <a:cxnSpLocks/>
            <a:stCxn id="66" idx="6"/>
            <a:endCxn id="65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46605DF0-B4BA-0B34-0D6D-EC197D025205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15D1D0D-91EB-1636-F1A4-FD9ACBB9A772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4BD0A8E-B9A6-BB1B-EB15-475DD5F83B50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250D3F-EE3E-84EE-BCA2-4C09F816019A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102EBFB-1612-988A-96D5-0CC8361A2789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1272B7-376F-15AD-7212-AF2A0BBCB5D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165236-7272-84FB-5F29-B720E17988DF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314349-3616-6728-8952-F335C3602818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660D7F-E146-AD0D-7EEB-1F388DFCD933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3E07AA-0612-0FF8-707D-3D8881B4F57B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3347D46-E7D9-EB07-634C-7C986002128B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577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067944" y="935288"/>
            <a:ext cx="5007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prunes protected node before node failure occurs and find out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11D52C-DC91-DA6D-0D24-8BACCB33CE97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3878ED-EF0A-84B4-0EE6-2A865982BC99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8B15C48-E50C-B483-3F72-CF5CA3458CC8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BBB53D5-B57B-D317-B819-2FBB24ACFF8E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059474-4F97-BD20-160E-67BFCA61952E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874511-0DC3-79AF-2007-C8C03237B4F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61DD021-0825-0F86-4304-8CDE3103C27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CB0586-1C9A-2DD8-524C-3B0310082846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41D198-A7AA-4E24-46C9-B9CBB8C858D7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F72CDD-A772-31B1-575C-40F5FD64DF13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EA6A30-55FF-DC47-A61D-5103998116AE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92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082003" y="924319"/>
            <a:ext cx="2911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R1 defines the P Node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85580" y="1349862"/>
            <a:ext cx="2850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 Node is such node which can reach </a:t>
            </a:r>
            <a:r>
              <a:rPr lang="en-US" sz="1600" b="1" dirty="0"/>
              <a:t>source (R1)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node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ACB34-859F-A5FB-A76A-3741E12E243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17E33-5AC6-D8EE-41EB-51D13EC19596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3A467-D467-9031-B0FD-DC5625BE0E95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A322B8-C653-F993-80B3-BDE712114E1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F46961-5FFE-72AE-7E3F-C2A0B7612971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77D3AE-C30B-0F76-37BA-39CDC1EE79EF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69E34-9B14-9152-2CB6-8911ADBC1E3C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1FD269-9D82-299F-6446-41BCF43C74DC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90BA5-152A-03D6-DB9D-909320A555C4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67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6320640" y="897654"/>
            <a:ext cx="2448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defines the Q Node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B369B-A532-CF4B-5049-84B60D7DB3EE}"/>
              </a:ext>
            </a:extLst>
          </p:cNvPr>
          <p:cNvSpPr txBox="1"/>
          <p:nvPr/>
        </p:nvSpPr>
        <p:spPr>
          <a:xfrm>
            <a:off x="6153748" y="1308705"/>
            <a:ext cx="2844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Q</a:t>
            </a:r>
            <a:r>
              <a:rPr lang="en-US" sz="1600" dirty="0"/>
              <a:t> Node is such node which can reach </a:t>
            </a:r>
            <a:r>
              <a:rPr lang="en-US" sz="1600" b="1" dirty="0"/>
              <a:t>destination (R3)</a:t>
            </a:r>
            <a:r>
              <a:rPr lang="en-US" sz="1600" dirty="0"/>
              <a:t> without using </a:t>
            </a:r>
            <a:r>
              <a:rPr lang="en-US" sz="1600" dirty="0">
                <a:solidFill>
                  <a:srgbClr val="FF0000"/>
                </a:solidFill>
              </a:rPr>
              <a:t>protected node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7B5AD-D40F-E296-5A94-C69B36D08B1B}"/>
              </a:ext>
            </a:extLst>
          </p:cNvPr>
          <p:cNvSpPr/>
          <p:nvPr/>
        </p:nvSpPr>
        <p:spPr>
          <a:xfrm>
            <a:off x="5917846" y="45508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7EF5B-67A3-61E6-A479-5A9BB66CBE65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EBD4E8-CEA9-82CB-F7E9-9F9AABDB420E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4FCF097-41C1-8F9F-61FB-FB53C1F13939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4428FE-355A-C5B2-347B-3DF053642336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080A0C-2F20-2ABC-A35E-4FD7ED2E73FA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E84AA-4603-0BA1-FAEA-6261A7D73C86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02E5CF-768D-4251-0684-EB77A28D9FF1}"/>
              </a:ext>
            </a:extLst>
          </p:cNvPr>
          <p:cNvCxnSpPr>
            <a:cxnSpLocks/>
          </p:cNvCxnSpPr>
          <p:nvPr/>
        </p:nvCxnSpPr>
        <p:spPr>
          <a:xfrm>
            <a:off x="5940152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CD2FDF-3522-D062-4D5B-EA3595B28D37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3BBB88-3263-0B95-B1AE-288B1250467D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30F697-0D29-C3C6-CD6C-586D2F6F13E1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LDP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35642" y="975625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distribution from R4 to R1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397056" y="3648952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304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404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204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304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7" y="3363839"/>
            <a:ext cx="1041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204</a:t>
            </a:r>
            <a:endParaRPr lang="en-AU" sz="1200" b="1" dirty="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85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524E68-4B48-98AB-896B-48C02C6A18AB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750452" y="1061414"/>
            <a:ext cx="2939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 Space </a:t>
            </a:r>
            <a:r>
              <a:rPr lang="en-US" sz="1600" b="1" dirty="0"/>
              <a:t>and</a:t>
            </a:r>
            <a:r>
              <a:rPr lang="en-US" sz="1600" b="1" dirty="0">
                <a:solidFill>
                  <a:srgbClr val="00B050"/>
                </a:solidFill>
              </a:rPr>
              <a:t> Q Space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07E0F2-71FA-6B0B-33CE-0A28DE3B2546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3456D-62A0-DB0C-227E-1E73721A41DC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754BA1-6644-0DC7-DC84-E62A17E98C0B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B9FA23-48D5-96A9-E00B-D01AC6CDDC0C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94D39-4865-81D3-24A9-4DED1EFF6215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4DF14A-A628-83F2-7E1B-4C97BA49F291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AACDD1-51DB-5CBB-3CDE-4525B777F68A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306ED1-2E58-FA07-DE47-386701B893EC}"/>
              </a:ext>
            </a:extLst>
          </p:cNvPr>
          <p:cNvCxnSpPr>
            <a:cxnSpLocks/>
          </p:cNvCxnSpPr>
          <p:nvPr/>
        </p:nvCxnSpPr>
        <p:spPr>
          <a:xfrm>
            <a:off x="2843808" y="3268157"/>
            <a:ext cx="0" cy="79169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FA02B-87D6-DADF-8CA0-A87FD8EB00B6}"/>
              </a:ext>
            </a:extLst>
          </p:cNvPr>
          <p:cNvCxnSpPr>
            <a:cxnSpLocks/>
          </p:cNvCxnSpPr>
          <p:nvPr/>
        </p:nvCxnSpPr>
        <p:spPr>
          <a:xfrm>
            <a:off x="2860318" y="4038433"/>
            <a:ext cx="3079834" cy="21422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7D2BFD-3DDF-6D62-6112-0F1D5B5E7EC8}"/>
              </a:ext>
            </a:extLst>
          </p:cNvPr>
          <p:cNvCxnSpPr>
            <a:cxnSpLocks/>
          </p:cNvCxnSpPr>
          <p:nvPr/>
        </p:nvCxnSpPr>
        <p:spPr>
          <a:xfrm flipH="1">
            <a:off x="5940152" y="3281488"/>
            <a:ext cx="8624" cy="778367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74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7501088-0B35-1497-7D95-768156AEA3B3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695752" y="888924"/>
            <a:ext cx="4355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R1 builds SID-list based on each segment it found along the post convergence path</a:t>
            </a:r>
            <a:endParaRPr lang="en-AU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3DD4C-92DF-FF8F-341A-2829448963A7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17299-8EC6-6145-82C3-EC39E0825D6F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A0F5-232E-66D6-3FF8-E67B9241279F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E790D-9EC7-D3EE-24E3-FE38C8C5413E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117C9C-ABC6-26C7-216C-EA082512B31D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B538D-1F83-EF3C-6F88-81E54490DB9D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38D00-0E01-C0BB-B180-7B4412F9E8F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53D01F-1226-1663-A9D7-F39114AB8BA9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27993E9-315A-A5E5-1797-AAE4CBB255BA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A805D3-55B9-8DE0-6297-22A9CFC047F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0BAF4-E99B-09AF-B4F9-EEC5E895FB2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77F94-757C-9A26-37AD-B4D02B8703DA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123911-7105-8507-DF3D-E8860FD87A31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727FBB2-F890-995D-CD2C-D1B747E7B913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FB7DB-57B6-ADAA-F9B3-38F76DB9BF20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D50B74B-933E-41E9-571D-B3B369E8CE95}"/>
              </a:ext>
            </a:extLst>
          </p:cNvPr>
          <p:cNvSpPr/>
          <p:nvPr/>
        </p:nvSpPr>
        <p:spPr>
          <a:xfrm rot="12607405">
            <a:off x="2578432" y="3023936"/>
            <a:ext cx="864096" cy="1008112"/>
          </a:xfrm>
          <a:prstGeom prst="arc">
            <a:avLst>
              <a:gd name="adj1" fmla="val 16200000"/>
              <a:gd name="adj2" fmla="val 922539"/>
            </a:avLst>
          </a:prstGeom>
          <a:ln w="50800">
            <a:solidFill>
              <a:schemeClr val="accent3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E5849B-3D8C-9FD5-DC1A-EEFC3BC801AD}"/>
              </a:ext>
            </a:extLst>
          </p:cNvPr>
          <p:cNvCxnSpPr/>
          <p:nvPr/>
        </p:nvCxnSpPr>
        <p:spPr>
          <a:xfrm>
            <a:off x="3491880" y="4038433"/>
            <a:ext cx="583092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9054A6-DD8D-88A0-D1BE-C989F1B40705}"/>
              </a:ext>
            </a:extLst>
          </p:cNvPr>
          <p:cNvCxnSpPr/>
          <p:nvPr/>
        </p:nvCxnSpPr>
        <p:spPr>
          <a:xfrm>
            <a:off x="4975537" y="4052125"/>
            <a:ext cx="583092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E1D67C54-87A2-6920-FA7F-E40BBFE071FE}"/>
              </a:ext>
            </a:extLst>
          </p:cNvPr>
          <p:cNvSpPr/>
          <p:nvPr/>
        </p:nvSpPr>
        <p:spPr>
          <a:xfrm rot="1790520">
            <a:off x="5593889" y="3182081"/>
            <a:ext cx="864096" cy="1008112"/>
          </a:xfrm>
          <a:prstGeom prst="arc">
            <a:avLst>
              <a:gd name="adj1" fmla="val 16200000"/>
              <a:gd name="adj2" fmla="val 922539"/>
            </a:avLst>
          </a:prstGeom>
          <a:ln w="508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830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EB6C24E-FF96-0F4C-8EFC-7E758EB9ADB5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5209728" y="921188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B050"/>
                </a:solidFill>
              </a:rPr>
              <a:t>R1 programs the precomputed SID-List it in forwarding table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FC9FE7-C0A3-84C8-304F-8D30C9DF7D49}"/>
              </a:ext>
            </a:extLst>
          </p:cNvPr>
          <p:cNvSpPr/>
          <p:nvPr/>
        </p:nvSpPr>
        <p:spPr>
          <a:xfrm>
            <a:off x="1763871" y="2522487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3DA9-EB45-BAB8-D777-1F999FFD53FD}"/>
              </a:ext>
            </a:extLst>
          </p:cNvPr>
          <p:cNvSpPr/>
          <p:nvPr/>
        </p:nvSpPr>
        <p:spPr>
          <a:xfrm>
            <a:off x="1763688" y="2340056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D7E226-B1C7-54E4-437D-CF6770BD4E24}"/>
              </a:ext>
            </a:extLst>
          </p:cNvPr>
          <p:cNvSpPr/>
          <p:nvPr/>
        </p:nvSpPr>
        <p:spPr>
          <a:xfrm>
            <a:off x="1763688" y="215683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24091-18C5-F040-7571-199978C8A161}"/>
              </a:ext>
            </a:extLst>
          </p:cNvPr>
          <p:cNvSpPr txBox="1"/>
          <p:nvPr/>
        </p:nvSpPr>
        <p:spPr>
          <a:xfrm>
            <a:off x="220015" y="1747278"/>
            <a:ext cx="1222013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primary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B5439E-210C-DDC8-2B74-0CFD92D3930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442028" y="2162777"/>
            <a:ext cx="258233" cy="10513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34076-A987-6DD9-2A25-C112737BD6A6}"/>
              </a:ext>
            </a:extLst>
          </p:cNvPr>
          <p:cNvCxnSpPr>
            <a:cxnSpLocks/>
          </p:cNvCxnSpPr>
          <p:nvPr/>
        </p:nvCxnSpPr>
        <p:spPr>
          <a:xfrm>
            <a:off x="3125032" y="2880776"/>
            <a:ext cx="2599096" cy="10421"/>
          </a:xfrm>
          <a:prstGeom prst="straightConnector1">
            <a:avLst/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79918F-1E9B-BB54-F823-48B139A206E7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F2A0B7B-876C-6BDD-1554-3A9E5733A918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E85EF3-061D-2180-DD45-FF505D9CCD41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5EACE8-3F40-5663-9BC9-9D8AF3594718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B4B593-F083-6C0A-4CB8-C193B61F3DC0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EAB31C-A79C-9F37-EF69-77977B82DA02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4C5DDE-A666-6596-D306-CAEA9861E63F}"/>
              </a:ext>
            </a:extLst>
          </p:cNvPr>
          <p:cNvCxnSpPr>
            <a:cxnSpLocks/>
          </p:cNvCxnSpPr>
          <p:nvPr/>
        </p:nvCxnSpPr>
        <p:spPr>
          <a:xfrm>
            <a:off x="4937266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1FE478-29CC-7D05-453A-101F54649F73}"/>
              </a:ext>
            </a:extLst>
          </p:cNvPr>
          <p:cNvCxnSpPr>
            <a:cxnSpLocks/>
          </p:cNvCxnSpPr>
          <p:nvPr/>
        </p:nvCxnSpPr>
        <p:spPr>
          <a:xfrm>
            <a:off x="5868144" y="3398719"/>
            <a:ext cx="0" cy="46661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BAF9DC7-DB24-BD3B-03B9-98B9E416CB6E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C23855-7DD4-C307-D6EA-6F4E6EA19B95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0F6DB1-3825-BA3F-A800-F6B89AE30894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70881A-D7DC-C7FF-5032-C5D1EE604113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318F98-A075-DBFC-A8E6-F4E69918417A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0B6775-426B-F0BE-2CBD-721DA26F8497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2F460F-9FAA-A4B0-1BA9-9EF15B9422C7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410B64-207B-F16B-BBE7-928914458182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99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77115B-9A05-C894-0BAE-75B76A82E3F7}"/>
              </a:ext>
            </a:extLst>
          </p:cNvPr>
          <p:cNvSpPr/>
          <p:nvPr/>
        </p:nvSpPr>
        <p:spPr>
          <a:xfrm rot="5400000">
            <a:off x="5112305" y="3193881"/>
            <a:ext cx="1838955" cy="817516"/>
          </a:xfrm>
          <a:custGeom>
            <a:avLst/>
            <a:gdLst>
              <a:gd name="connsiteX0" fmla="*/ 0 w 1838955"/>
              <a:gd name="connsiteY0" fmla="*/ 0 h 817516"/>
              <a:gd name="connsiteX1" fmla="*/ 441349 w 1838955"/>
              <a:gd name="connsiteY1" fmla="*/ 0 h 817516"/>
              <a:gd name="connsiteX2" fmla="*/ 901088 w 1838955"/>
              <a:gd name="connsiteY2" fmla="*/ 0 h 817516"/>
              <a:gd name="connsiteX3" fmla="*/ 1379216 w 1838955"/>
              <a:gd name="connsiteY3" fmla="*/ 0 h 817516"/>
              <a:gd name="connsiteX4" fmla="*/ 1838955 w 1838955"/>
              <a:gd name="connsiteY4" fmla="*/ 0 h 817516"/>
              <a:gd name="connsiteX5" fmla="*/ 1838955 w 1838955"/>
              <a:gd name="connsiteY5" fmla="*/ 416933 h 817516"/>
              <a:gd name="connsiteX6" fmla="*/ 1838955 w 1838955"/>
              <a:gd name="connsiteY6" fmla="*/ 817516 h 817516"/>
              <a:gd name="connsiteX7" fmla="*/ 1342437 w 1838955"/>
              <a:gd name="connsiteY7" fmla="*/ 817516 h 817516"/>
              <a:gd name="connsiteX8" fmla="*/ 845919 w 1838955"/>
              <a:gd name="connsiteY8" fmla="*/ 817516 h 817516"/>
              <a:gd name="connsiteX9" fmla="*/ 0 w 1838955"/>
              <a:gd name="connsiteY9" fmla="*/ 817516 h 817516"/>
              <a:gd name="connsiteX10" fmla="*/ 0 w 1838955"/>
              <a:gd name="connsiteY10" fmla="*/ 416933 h 817516"/>
              <a:gd name="connsiteX11" fmla="*/ 0 w 1838955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8955" h="817516" fill="none" extrusionOk="0">
                <a:moveTo>
                  <a:pt x="0" y="0"/>
                </a:moveTo>
                <a:cubicBezTo>
                  <a:pt x="141834" y="-48519"/>
                  <a:pt x="332641" y="11270"/>
                  <a:pt x="441349" y="0"/>
                </a:cubicBezTo>
                <a:cubicBezTo>
                  <a:pt x="550057" y="-11270"/>
                  <a:pt x="794805" y="54558"/>
                  <a:pt x="901088" y="0"/>
                </a:cubicBezTo>
                <a:cubicBezTo>
                  <a:pt x="1007371" y="-54558"/>
                  <a:pt x="1241487" y="18066"/>
                  <a:pt x="1379216" y="0"/>
                </a:cubicBezTo>
                <a:cubicBezTo>
                  <a:pt x="1516945" y="-18066"/>
                  <a:pt x="1717348" y="4414"/>
                  <a:pt x="1838955" y="0"/>
                </a:cubicBezTo>
                <a:cubicBezTo>
                  <a:pt x="1862760" y="92861"/>
                  <a:pt x="1807117" y="318939"/>
                  <a:pt x="1838955" y="416933"/>
                </a:cubicBezTo>
                <a:cubicBezTo>
                  <a:pt x="1870793" y="514927"/>
                  <a:pt x="1837232" y="703727"/>
                  <a:pt x="1838955" y="817516"/>
                </a:cubicBezTo>
                <a:cubicBezTo>
                  <a:pt x="1695105" y="848337"/>
                  <a:pt x="1469391" y="766922"/>
                  <a:pt x="1342437" y="817516"/>
                </a:cubicBezTo>
                <a:cubicBezTo>
                  <a:pt x="1215483" y="868110"/>
                  <a:pt x="1032035" y="782609"/>
                  <a:pt x="845919" y="817516"/>
                </a:cubicBezTo>
                <a:cubicBezTo>
                  <a:pt x="659803" y="852423"/>
                  <a:pt x="177876" y="760850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38955" h="817516" stroke="0" extrusionOk="0">
                <a:moveTo>
                  <a:pt x="0" y="0"/>
                </a:moveTo>
                <a:cubicBezTo>
                  <a:pt x="178004" y="-38350"/>
                  <a:pt x="304221" y="31001"/>
                  <a:pt x="441349" y="0"/>
                </a:cubicBezTo>
                <a:cubicBezTo>
                  <a:pt x="578477" y="-31001"/>
                  <a:pt x="684793" y="6373"/>
                  <a:pt x="845919" y="0"/>
                </a:cubicBezTo>
                <a:cubicBezTo>
                  <a:pt x="1007045" y="-6373"/>
                  <a:pt x="1133612" y="28526"/>
                  <a:pt x="1342437" y="0"/>
                </a:cubicBezTo>
                <a:cubicBezTo>
                  <a:pt x="1551262" y="-28526"/>
                  <a:pt x="1631914" y="24606"/>
                  <a:pt x="1838955" y="0"/>
                </a:cubicBezTo>
                <a:cubicBezTo>
                  <a:pt x="1863067" y="82663"/>
                  <a:pt x="1817362" y="215671"/>
                  <a:pt x="1838955" y="400583"/>
                </a:cubicBezTo>
                <a:cubicBezTo>
                  <a:pt x="1860548" y="585495"/>
                  <a:pt x="1811771" y="713967"/>
                  <a:pt x="1838955" y="817516"/>
                </a:cubicBezTo>
                <a:cubicBezTo>
                  <a:pt x="1676871" y="843219"/>
                  <a:pt x="1569984" y="793431"/>
                  <a:pt x="1379216" y="817516"/>
                </a:cubicBezTo>
                <a:cubicBezTo>
                  <a:pt x="1188448" y="841601"/>
                  <a:pt x="1094767" y="792038"/>
                  <a:pt x="882698" y="817516"/>
                </a:cubicBezTo>
                <a:cubicBezTo>
                  <a:pt x="670629" y="842994"/>
                  <a:pt x="612888" y="797554"/>
                  <a:pt x="478128" y="817516"/>
                </a:cubicBezTo>
                <a:cubicBezTo>
                  <a:pt x="343368" y="837478"/>
                  <a:pt x="143967" y="776495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CC6D6D-EC78-7F15-B09F-A8B39BC6B047}"/>
              </a:ext>
            </a:extLst>
          </p:cNvPr>
          <p:cNvSpPr/>
          <p:nvPr/>
        </p:nvSpPr>
        <p:spPr>
          <a:xfrm rot="5400000">
            <a:off x="2043674" y="3195844"/>
            <a:ext cx="1819989" cy="817516"/>
          </a:xfrm>
          <a:custGeom>
            <a:avLst/>
            <a:gdLst>
              <a:gd name="connsiteX0" fmla="*/ 0 w 1819989"/>
              <a:gd name="connsiteY0" fmla="*/ 0 h 817516"/>
              <a:gd name="connsiteX1" fmla="*/ 436797 w 1819989"/>
              <a:gd name="connsiteY1" fmla="*/ 0 h 817516"/>
              <a:gd name="connsiteX2" fmla="*/ 891795 w 1819989"/>
              <a:gd name="connsiteY2" fmla="*/ 0 h 817516"/>
              <a:gd name="connsiteX3" fmla="*/ 1364992 w 1819989"/>
              <a:gd name="connsiteY3" fmla="*/ 0 h 817516"/>
              <a:gd name="connsiteX4" fmla="*/ 1819989 w 1819989"/>
              <a:gd name="connsiteY4" fmla="*/ 0 h 817516"/>
              <a:gd name="connsiteX5" fmla="*/ 1819989 w 1819989"/>
              <a:gd name="connsiteY5" fmla="*/ 416933 h 817516"/>
              <a:gd name="connsiteX6" fmla="*/ 1819989 w 1819989"/>
              <a:gd name="connsiteY6" fmla="*/ 817516 h 817516"/>
              <a:gd name="connsiteX7" fmla="*/ 1328592 w 1819989"/>
              <a:gd name="connsiteY7" fmla="*/ 817516 h 817516"/>
              <a:gd name="connsiteX8" fmla="*/ 837195 w 1819989"/>
              <a:gd name="connsiteY8" fmla="*/ 817516 h 817516"/>
              <a:gd name="connsiteX9" fmla="*/ 0 w 1819989"/>
              <a:gd name="connsiteY9" fmla="*/ 817516 h 817516"/>
              <a:gd name="connsiteX10" fmla="*/ 0 w 1819989"/>
              <a:gd name="connsiteY10" fmla="*/ 416933 h 817516"/>
              <a:gd name="connsiteX11" fmla="*/ 0 w 1819989"/>
              <a:gd name="connsiteY11" fmla="*/ 0 h 81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9989" h="817516" fill="none" extrusionOk="0">
                <a:moveTo>
                  <a:pt x="0" y="0"/>
                </a:moveTo>
                <a:cubicBezTo>
                  <a:pt x="193104" y="-2464"/>
                  <a:pt x="281117" y="47122"/>
                  <a:pt x="436797" y="0"/>
                </a:cubicBezTo>
                <a:cubicBezTo>
                  <a:pt x="592477" y="-47122"/>
                  <a:pt x="678195" y="39324"/>
                  <a:pt x="891795" y="0"/>
                </a:cubicBezTo>
                <a:cubicBezTo>
                  <a:pt x="1105395" y="-39324"/>
                  <a:pt x="1223933" y="12317"/>
                  <a:pt x="1364992" y="0"/>
                </a:cubicBezTo>
                <a:cubicBezTo>
                  <a:pt x="1506051" y="-12317"/>
                  <a:pt x="1707911" y="436"/>
                  <a:pt x="1819989" y="0"/>
                </a:cubicBezTo>
                <a:cubicBezTo>
                  <a:pt x="1843794" y="92861"/>
                  <a:pt x="1788151" y="318939"/>
                  <a:pt x="1819989" y="416933"/>
                </a:cubicBezTo>
                <a:cubicBezTo>
                  <a:pt x="1851827" y="514927"/>
                  <a:pt x="1818266" y="703727"/>
                  <a:pt x="1819989" y="817516"/>
                </a:cubicBezTo>
                <a:cubicBezTo>
                  <a:pt x="1697569" y="837417"/>
                  <a:pt x="1456378" y="814366"/>
                  <a:pt x="1328592" y="817516"/>
                </a:cubicBezTo>
                <a:cubicBezTo>
                  <a:pt x="1200806" y="820666"/>
                  <a:pt x="1068748" y="784418"/>
                  <a:pt x="837195" y="817516"/>
                </a:cubicBezTo>
                <a:cubicBezTo>
                  <a:pt x="605642" y="850614"/>
                  <a:pt x="264799" y="730664"/>
                  <a:pt x="0" y="817516"/>
                </a:cubicBezTo>
                <a:cubicBezTo>
                  <a:pt x="-41918" y="639254"/>
                  <a:pt x="14654" y="566730"/>
                  <a:pt x="0" y="416933"/>
                </a:cubicBezTo>
                <a:cubicBezTo>
                  <a:pt x="-14654" y="267136"/>
                  <a:pt x="44661" y="193357"/>
                  <a:pt x="0" y="0"/>
                </a:cubicBezTo>
                <a:close/>
              </a:path>
              <a:path w="1819989" h="817516" stroke="0" extrusionOk="0">
                <a:moveTo>
                  <a:pt x="0" y="0"/>
                </a:moveTo>
                <a:cubicBezTo>
                  <a:pt x="203212" y="-38096"/>
                  <a:pt x="219176" y="18159"/>
                  <a:pt x="436797" y="0"/>
                </a:cubicBezTo>
                <a:cubicBezTo>
                  <a:pt x="654418" y="-18159"/>
                  <a:pt x="652240" y="40429"/>
                  <a:pt x="837195" y="0"/>
                </a:cubicBezTo>
                <a:cubicBezTo>
                  <a:pt x="1022150" y="-40429"/>
                  <a:pt x="1135395" y="16483"/>
                  <a:pt x="1328592" y="0"/>
                </a:cubicBezTo>
                <a:cubicBezTo>
                  <a:pt x="1521789" y="-16483"/>
                  <a:pt x="1680358" y="16670"/>
                  <a:pt x="1819989" y="0"/>
                </a:cubicBezTo>
                <a:cubicBezTo>
                  <a:pt x="1844101" y="82663"/>
                  <a:pt x="1798396" y="215671"/>
                  <a:pt x="1819989" y="400583"/>
                </a:cubicBezTo>
                <a:cubicBezTo>
                  <a:pt x="1841582" y="585495"/>
                  <a:pt x="1792805" y="713967"/>
                  <a:pt x="1819989" y="817516"/>
                </a:cubicBezTo>
                <a:cubicBezTo>
                  <a:pt x="1631974" y="818459"/>
                  <a:pt x="1578787" y="789752"/>
                  <a:pt x="1364992" y="817516"/>
                </a:cubicBezTo>
                <a:cubicBezTo>
                  <a:pt x="1151197" y="845280"/>
                  <a:pt x="994919" y="799099"/>
                  <a:pt x="873595" y="817516"/>
                </a:cubicBezTo>
                <a:cubicBezTo>
                  <a:pt x="752271" y="835933"/>
                  <a:pt x="663763" y="811689"/>
                  <a:pt x="473197" y="817516"/>
                </a:cubicBezTo>
                <a:cubicBezTo>
                  <a:pt x="282631" y="823343"/>
                  <a:pt x="183987" y="808726"/>
                  <a:pt x="0" y="817516"/>
                </a:cubicBezTo>
                <a:cubicBezTo>
                  <a:pt x="-4823" y="654937"/>
                  <a:pt x="21146" y="497812"/>
                  <a:pt x="0" y="408758"/>
                </a:cubicBezTo>
                <a:cubicBezTo>
                  <a:pt x="-21146" y="319704"/>
                  <a:pt x="26024" y="133462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TI-LFA Node Protection</a:t>
            </a:r>
            <a:endParaRPr lang="en-AU" sz="2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B7E73-7A5D-3DD7-1D5A-3698CB50EC99}"/>
              </a:ext>
            </a:extLst>
          </p:cNvPr>
          <p:cNvSpPr txBox="1"/>
          <p:nvPr/>
        </p:nvSpPr>
        <p:spPr>
          <a:xfrm>
            <a:off x="4361069" y="885355"/>
            <a:ext cx="4608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When protected node goes down R1 instantly use post convergence SID-list even before IGP converges new path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6043C-FFC1-AE48-5F49-B2FF6D7B78A2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91F154-281B-A278-930C-9A0882AAA120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81298-75A3-ACE1-26C6-F4ABE93E2E1F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BCEBE-C722-F2B7-0B27-5BCA2C2138B5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0CF4F-35F1-C8D2-1338-9592F053728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2949041" y="1908202"/>
            <a:ext cx="1222013" cy="774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561FA-262E-6B46-705B-352676C9A896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883626" y="4154884"/>
            <a:ext cx="7992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AC1ED42-B2E9-C9DD-04C9-668FFB87AD12}"/>
              </a:ext>
            </a:extLst>
          </p:cNvPr>
          <p:cNvSpPr/>
          <p:nvPr/>
        </p:nvSpPr>
        <p:spPr>
          <a:xfrm>
            <a:off x="1182066" y="27542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0B08B5-F5AB-0859-48F0-9E4D4C9F3161}"/>
              </a:ext>
            </a:extLst>
          </p:cNvPr>
          <p:cNvCxnSpPr>
            <a:cxnSpLocks/>
            <a:stCxn id="35" idx="6"/>
            <a:endCxn id="29" idx="2"/>
          </p:cNvCxnSpPr>
          <p:nvPr/>
        </p:nvCxnSpPr>
        <p:spPr>
          <a:xfrm>
            <a:off x="1758130" y="3042284"/>
            <a:ext cx="833457" cy="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A1033CC-8C84-7ECC-6B26-BFED130D3E6E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BCC29D-9302-B7FD-614D-BE2D9DDDAFB4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3306495" y="4154884"/>
            <a:ext cx="862223" cy="13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4B62043-BC14-2E81-8FDC-6ADC8FE2B2A9}"/>
              </a:ext>
            </a:extLst>
          </p:cNvPr>
          <p:cNvSpPr/>
          <p:nvPr/>
        </p:nvSpPr>
        <p:spPr>
          <a:xfrm>
            <a:off x="2591587" y="379654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E865D5-6924-4A3E-D290-AA3F25C98323}"/>
              </a:ext>
            </a:extLst>
          </p:cNvPr>
          <p:cNvSpPr/>
          <p:nvPr/>
        </p:nvSpPr>
        <p:spPr>
          <a:xfrm>
            <a:off x="5682845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CCE1FD-725B-0B8D-EC1E-B4F98BE827AA}"/>
              </a:ext>
            </a:extLst>
          </p:cNvPr>
          <p:cNvCxnSpPr>
            <a:cxnSpLocks/>
            <a:stCxn id="42" idx="0"/>
            <a:endCxn id="29" idx="4"/>
          </p:cNvCxnSpPr>
          <p:nvPr/>
        </p:nvCxnSpPr>
        <p:spPr>
          <a:xfrm flipV="1">
            <a:off x="2949041" y="340199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85A6CA-F018-D85A-7251-280917FC008A}"/>
              </a:ext>
            </a:extLst>
          </p:cNvPr>
          <p:cNvCxnSpPr>
            <a:cxnSpLocks/>
            <a:stCxn id="30" idx="4"/>
            <a:endCxn id="44" idx="0"/>
          </p:cNvCxnSpPr>
          <p:nvPr/>
        </p:nvCxnSpPr>
        <p:spPr>
          <a:xfrm flipH="1">
            <a:off x="6040299" y="3414029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EF576D-D5CF-8562-F7B1-097660CD458C}"/>
              </a:ext>
            </a:extLst>
          </p:cNvPr>
          <p:cNvSpPr/>
          <p:nvPr/>
        </p:nvSpPr>
        <p:spPr>
          <a:xfrm>
            <a:off x="7249759" y="277195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3DAE88-E767-E139-7960-D335BED890AD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6403226" y="3055850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DEAFD3-C428-F31F-1C8C-251434469707}"/>
              </a:ext>
            </a:extLst>
          </p:cNvPr>
          <p:cNvSpPr/>
          <p:nvPr/>
        </p:nvSpPr>
        <p:spPr>
          <a:xfrm>
            <a:off x="3128300" y="181213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48338B-2F90-B5CF-B4D7-A17AA8EDD8C1}"/>
              </a:ext>
            </a:extLst>
          </p:cNvPr>
          <p:cNvSpPr/>
          <p:nvPr/>
        </p:nvSpPr>
        <p:spPr>
          <a:xfrm>
            <a:off x="395634" y="439528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D21AA-1F2C-6EB1-D955-7200FCBB5872}"/>
              </a:ext>
            </a:extLst>
          </p:cNvPr>
          <p:cNvSpPr txBox="1"/>
          <p:nvPr/>
        </p:nvSpPr>
        <p:spPr>
          <a:xfrm>
            <a:off x="636677" y="437195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3C1821-1B7F-9A50-8FE3-356BA97A5179}"/>
              </a:ext>
            </a:extLst>
          </p:cNvPr>
          <p:cNvSpPr/>
          <p:nvPr/>
        </p:nvSpPr>
        <p:spPr>
          <a:xfrm>
            <a:off x="6162183" y="350101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B600E4-0ECC-B34A-484C-B90690B8CEBE}"/>
              </a:ext>
            </a:extLst>
          </p:cNvPr>
          <p:cNvSpPr/>
          <p:nvPr/>
        </p:nvSpPr>
        <p:spPr>
          <a:xfrm>
            <a:off x="3644393" y="4251999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228553-4BD9-E403-9BA6-BEE05BE8E84B}"/>
              </a:ext>
            </a:extLst>
          </p:cNvPr>
          <p:cNvSpPr/>
          <p:nvPr/>
        </p:nvSpPr>
        <p:spPr>
          <a:xfrm>
            <a:off x="3004511" y="347230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A88D86-1DF5-B027-46F0-5E99CE81C9F6}"/>
              </a:ext>
            </a:extLst>
          </p:cNvPr>
          <p:cNvCxnSpPr>
            <a:cxnSpLocks/>
            <a:stCxn id="31" idx="6"/>
            <a:endCxn id="30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DD073D-7B35-E387-E931-A75AD15CE0EC}"/>
              </a:ext>
            </a:extLst>
          </p:cNvPr>
          <p:cNvSpPr/>
          <p:nvPr/>
        </p:nvSpPr>
        <p:spPr>
          <a:xfrm>
            <a:off x="5328196" y="1764489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6EB3E-306A-E63F-5D36-9D47BBA59947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F4B7C3-14EE-4CE9-9886-84FFD70D3D93}"/>
              </a:ext>
            </a:extLst>
          </p:cNvPr>
          <p:cNvSpPr/>
          <p:nvPr/>
        </p:nvSpPr>
        <p:spPr>
          <a:xfrm>
            <a:off x="5159014" y="313402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559DB9-71CA-D6E4-4582-072360D86081}"/>
              </a:ext>
            </a:extLst>
          </p:cNvPr>
          <p:cNvSpPr/>
          <p:nvPr/>
        </p:nvSpPr>
        <p:spPr>
          <a:xfrm>
            <a:off x="5049101" y="4238788"/>
            <a:ext cx="460867" cy="44538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  <a:endParaRPr lang="en-AU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1C3E-FBF9-D4A9-676F-E2E8A0AC1606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531D2A-AA0F-87F8-A26D-12AAEBE1267D}"/>
              </a:ext>
            </a:extLst>
          </p:cNvPr>
          <p:cNvSpPr/>
          <p:nvPr/>
        </p:nvSpPr>
        <p:spPr>
          <a:xfrm>
            <a:off x="3644394" y="313802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0070-DD79-83CF-2350-7013297EF129}"/>
              </a:ext>
            </a:extLst>
          </p:cNvPr>
          <p:cNvSpPr/>
          <p:nvPr/>
        </p:nvSpPr>
        <p:spPr>
          <a:xfrm>
            <a:off x="2375937" y="2433661"/>
            <a:ext cx="490603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E1D9E-0277-B9CF-F282-C61A36FD2B5B}"/>
              </a:ext>
            </a:extLst>
          </p:cNvPr>
          <p:cNvSpPr txBox="1"/>
          <p:nvPr/>
        </p:nvSpPr>
        <p:spPr>
          <a:xfrm>
            <a:off x="147647" y="3455275"/>
            <a:ext cx="1501867" cy="6463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“Ordered list of segment” for post convergence path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519813-F831-0E25-A22A-0CF18A7B075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49514" y="3593292"/>
            <a:ext cx="193523" cy="18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508086B9-DFD4-3B36-7938-59CB8FC20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4700" y="2740036"/>
            <a:ext cx="562790" cy="56279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2CEDC1-CA6A-301B-7F8B-EA5C0E8EA0EF}"/>
              </a:ext>
            </a:extLst>
          </p:cNvPr>
          <p:cNvCxnSpPr>
            <a:cxnSpLocks/>
          </p:cNvCxnSpPr>
          <p:nvPr/>
        </p:nvCxnSpPr>
        <p:spPr>
          <a:xfrm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B89C08A-D6C7-0721-2FBD-065452FB1803}"/>
              </a:ext>
            </a:extLst>
          </p:cNvPr>
          <p:cNvSpPr/>
          <p:nvPr/>
        </p:nvSpPr>
        <p:spPr>
          <a:xfrm>
            <a:off x="4581641" y="348772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E740F-8BAF-BDC6-1CD6-1B318DC42DB2}"/>
              </a:ext>
            </a:extLst>
          </p:cNvPr>
          <p:cNvSpPr txBox="1"/>
          <p:nvPr/>
        </p:nvSpPr>
        <p:spPr>
          <a:xfrm>
            <a:off x="3885146" y="2320535"/>
            <a:ext cx="1347694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Protected Node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0A45E2-EEBA-5A92-8093-07476C250169}"/>
              </a:ext>
            </a:extLst>
          </p:cNvPr>
          <p:cNvCxnSpPr>
            <a:cxnSpLocks/>
          </p:cNvCxnSpPr>
          <p:nvPr/>
        </p:nvCxnSpPr>
        <p:spPr>
          <a:xfrm>
            <a:off x="3981227" y="2656766"/>
            <a:ext cx="187491" cy="1310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ACD51-ED53-2EB1-941F-44E785B5F777}"/>
              </a:ext>
            </a:extLst>
          </p:cNvPr>
          <p:cNvCxnSpPr>
            <a:cxnSpLocks/>
          </p:cNvCxnSpPr>
          <p:nvPr/>
        </p:nvCxnSpPr>
        <p:spPr>
          <a:xfrm>
            <a:off x="3419872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E4015-1C00-0718-AF32-B712C458F5DF}"/>
              </a:ext>
            </a:extLst>
          </p:cNvPr>
          <p:cNvCxnSpPr>
            <a:cxnSpLocks/>
          </p:cNvCxnSpPr>
          <p:nvPr/>
        </p:nvCxnSpPr>
        <p:spPr>
          <a:xfrm>
            <a:off x="2771800" y="3268157"/>
            <a:ext cx="0" cy="52701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6A1434-1CCE-B41D-453B-B2D3BEED5C87}"/>
              </a:ext>
            </a:extLst>
          </p:cNvPr>
          <p:cNvCxnSpPr>
            <a:cxnSpLocks/>
          </p:cNvCxnSpPr>
          <p:nvPr/>
        </p:nvCxnSpPr>
        <p:spPr>
          <a:xfrm>
            <a:off x="4937266" y="4038433"/>
            <a:ext cx="720080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EDFF3D-CB61-0721-3DD2-03AC95C47607}"/>
              </a:ext>
            </a:extLst>
          </p:cNvPr>
          <p:cNvCxnSpPr>
            <a:cxnSpLocks/>
          </p:cNvCxnSpPr>
          <p:nvPr/>
        </p:nvCxnSpPr>
        <p:spPr>
          <a:xfrm>
            <a:off x="5868144" y="3398719"/>
            <a:ext cx="0" cy="46661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2EF9D29-953F-8445-EDD0-3235294702E2}"/>
              </a:ext>
            </a:extLst>
          </p:cNvPr>
          <p:cNvSpPr/>
          <p:nvPr/>
        </p:nvSpPr>
        <p:spPr>
          <a:xfrm>
            <a:off x="2822814" y="4546599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4F6B5-F210-0650-B838-A605D919B958}"/>
              </a:ext>
            </a:extLst>
          </p:cNvPr>
          <p:cNvSpPr/>
          <p:nvPr/>
        </p:nvSpPr>
        <p:spPr>
          <a:xfrm>
            <a:off x="5926705" y="458331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52BA7-F373-3655-2F85-FABC9ACAA0BF}"/>
              </a:ext>
            </a:extLst>
          </p:cNvPr>
          <p:cNvSpPr/>
          <p:nvPr/>
        </p:nvSpPr>
        <p:spPr>
          <a:xfrm>
            <a:off x="1896677" y="406376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0BBCE9-0A73-D5E6-C524-41119F808A77}"/>
              </a:ext>
            </a:extLst>
          </p:cNvPr>
          <p:cNvSpPr/>
          <p:nvPr/>
        </p:nvSpPr>
        <p:spPr>
          <a:xfrm>
            <a:off x="1896494" y="388133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1A82F-25B2-0691-77BC-BA64E40E29C3}"/>
              </a:ext>
            </a:extLst>
          </p:cNvPr>
          <p:cNvSpPr/>
          <p:nvPr/>
        </p:nvSpPr>
        <p:spPr>
          <a:xfrm>
            <a:off x="1896494" y="369810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6ABA7-39A2-2D61-1B63-424B9A31E16B}"/>
              </a:ext>
            </a:extLst>
          </p:cNvPr>
          <p:cNvSpPr/>
          <p:nvPr/>
        </p:nvSpPr>
        <p:spPr>
          <a:xfrm>
            <a:off x="1897940" y="3512016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24056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C023A9-0A4E-22DD-FD09-498FF5FAF2FB}"/>
              </a:ext>
            </a:extLst>
          </p:cNvPr>
          <p:cNvSpPr/>
          <p:nvPr/>
        </p:nvSpPr>
        <p:spPr>
          <a:xfrm>
            <a:off x="1896494" y="333221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B8A1A8-CEAD-DAA2-1B7B-DD28072470B0}"/>
              </a:ext>
            </a:extLst>
          </p:cNvPr>
          <p:cNvSpPr/>
          <p:nvPr/>
        </p:nvSpPr>
        <p:spPr>
          <a:xfrm>
            <a:off x="1896064" y="314909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50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with TI-LFA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Fast Reroute with TI-LFA</a:t>
            </a:r>
          </a:p>
          <a:p>
            <a:r>
              <a:rPr lang="en-AU" sz="2000" dirty="0"/>
              <a:t>SR must be implemented to have TI-LFA</a:t>
            </a:r>
          </a:p>
          <a:p>
            <a:r>
              <a:rPr lang="en-AU" sz="2000" dirty="0"/>
              <a:t>100% topology coverage</a:t>
            </a:r>
          </a:p>
          <a:p>
            <a:r>
              <a:rPr lang="en-AU" sz="2000" dirty="0"/>
              <a:t>Avoids micro-loop</a:t>
            </a:r>
          </a:p>
          <a:p>
            <a:r>
              <a:rPr lang="en-AU" sz="2000" dirty="0"/>
              <a:t>ECMP friendly</a:t>
            </a:r>
          </a:p>
          <a:p>
            <a:r>
              <a:rPr lang="en-AU" sz="2000" dirty="0"/>
              <a:t>Protects IP and LDP traffic also</a:t>
            </a:r>
          </a:p>
        </p:txBody>
      </p:sp>
    </p:spTree>
    <p:extLst>
      <p:ext uri="{BB962C8B-B14F-4D97-AF65-F5344CB8AC3E}">
        <p14:creationId xmlns:p14="http://schemas.microsoft.com/office/powerpoint/2010/main" val="10655869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TI-LFA: Few more…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SR-MPLS Fast Convergence</a:t>
            </a:r>
          </a:p>
        </p:txBody>
      </p:sp>
    </p:spTree>
    <p:extLst>
      <p:ext uri="{BB962C8B-B14F-4D97-AF65-F5344CB8AC3E}">
        <p14:creationId xmlns:p14="http://schemas.microsoft.com/office/powerpoint/2010/main" val="3468514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LFA Condition</a:t>
            </a:r>
          </a:p>
          <a:p>
            <a:r>
              <a:rPr lang="en-US" sz="2000" dirty="0"/>
              <a:t>Distance (N, D) &lt; Distance (N, PLR) + Distance (PLR, D)</a:t>
            </a:r>
          </a:p>
          <a:p>
            <a:pPr marL="0" indent="0">
              <a:buNone/>
            </a:pPr>
            <a:r>
              <a:rPr lang="en-US" sz="1600" dirty="0"/>
              <a:t>Case 1:</a:t>
            </a:r>
            <a:endParaRPr lang="en-AU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5376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5376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389795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389738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389738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3557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07514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78408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396570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395617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22648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07669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04374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41767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14603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382906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06910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17593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395617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3572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71543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18013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6122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6093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389795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389738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E0DD93-2507-1CC7-422C-64D3A16717E6}"/>
              </a:ext>
            </a:extLst>
          </p:cNvPr>
          <p:cNvSpPr txBox="1"/>
          <p:nvPr/>
        </p:nvSpPr>
        <p:spPr>
          <a:xfrm>
            <a:off x="506640" y="2449342"/>
            <a:ext cx="952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R5 is a LFA</a:t>
            </a:r>
          </a:p>
          <a:p>
            <a:pPr algn="ctr"/>
            <a:r>
              <a:rPr lang="en-US" sz="1100" b="1" dirty="0">
                <a:solidFill>
                  <a:srgbClr val="00B050"/>
                </a:solidFill>
              </a:rPr>
              <a:t>for R1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0CCDD-3E0F-6DEF-6D5B-40BFE666EA4C}"/>
              </a:ext>
            </a:extLst>
          </p:cNvPr>
          <p:cNvSpPr txBox="1"/>
          <p:nvPr/>
        </p:nvSpPr>
        <p:spPr>
          <a:xfrm>
            <a:off x="6241908" y="2068531"/>
            <a:ext cx="207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 = LFA Candidate</a:t>
            </a:r>
          </a:p>
          <a:p>
            <a:r>
              <a:rPr lang="en-US" sz="1200" dirty="0"/>
              <a:t>D = Destination Node</a:t>
            </a:r>
          </a:p>
          <a:p>
            <a:r>
              <a:rPr lang="en-US" sz="1200" dirty="0"/>
              <a:t>PLR = Point of Local Repair</a:t>
            </a:r>
          </a:p>
        </p:txBody>
      </p:sp>
    </p:spTree>
    <p:extLst>
      <p:ext uri="{BB962C8B-B14F-4D97-AF65-F5344CB8AC3E}">
        <p14:creationId xmlns:p14="http://schemas.microsoft.com/office/powerpoint/2010/main" val="13812872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LFA Condition</a:t>
            </a:r>
          </a:p>
          <a:p>
            <a:r>
              <a:rPr lang="en-US" sz="2000" dirty="0"/>
              <a:t>Distance (N, D) &lt; Distance (N, PLR) + Distance (PLR, D)</a:t>
            </a:r>
          </a:p>
          <a:p>
            <a:pPr marL="0" indent="0">
              <a:buNone/>
            </a:pPr>
            <a:r>
              <a:rPr lang="en-US" sz="1600" dirty="0"/>
              <a:t>Case 2:</a:t>
            </a:r>
            <a:endParaRPr lang="en-AU" sz="1600" dirty="0"/>
          </a:p>
          <a:p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5376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5376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389795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389738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389738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3557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07514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78408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396570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395617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22648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07669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04374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41767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146032"/>
            <a:ext cx="1346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382906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06910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17593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395617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3572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71543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18013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6122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6093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389795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389738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E0DD93-2507-1CC7-422C-64D3A16717E6}"/>
              </a:ext>
            </a:extLst>
          </p:cNvPr>
          <p:cNvSpPr txBox="1"/>
          <p:nvPr/>
        </p:nvSpPr>
        <p:spPr>
          <a:xfrm>
            <a:off x="377599" y="2449342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R5 is not a LFA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for 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4B8F6-4F13-C53F-E15F-1416A426CC35}"/>
              </a:ext>
            </a:extLst>
          </p:cNvPr>
          <p:cNvSpPr txBox="1"/>
          <p:nvPr/>
        </p:nvSpPr>
        <p:spPr>
          <a:xfrm>
            <a:off x="6241908" y="2068531"/>
            <a:ext cx="207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 = LFA Candidate</a:t>
            </a:r>
          </a:p>
          <a:p>
            <a:r>
              <a:rPr lang="en-US" sz="1200" dirty="0"/>
              <a:t>D = Destination Node</a:t>
            </a:r>
          </a:p>
          <a:p>
            <a:r>
              <a:rPr lang="en-US" sz="1200" dirty="0"/>
              <a:t>PLR = Point of Local Repair</a:t>
            </a:r>
          </a:p>
        </p:txBody>
      </p:sp>
    </p:spTree>
    <p:extLst>
      <p:ext uri="{BB962C8B-B14F-4D97-AF65-F5344CB8AC3E}">
        <p14:creationId xmlns:p14="http://schemas.microsoft.com/office/powerpoint/2010/main" val="35469091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LFA Condition</a:t>
            </a:r>
          </a:p>
          <a:p>
            <a:r>
              <a:rPr lang="en-US" sz="2000" dirty="0"/>
              <a:t>Distance (N, D) &lt; Distance (N, PLR) + Distance (PLR, D)</a:t>
            </a:r>
          </a:p>
          <a:p>
            <a:pPr marL="0" indent="0">
              <a:buNone/>
            </a:pPr>
            <a:r>
              <a:rPr lang="en-US" sz="1600" dirty="0"/>
              <a:t>Case 3:</a:t>
            </a:r>
            <a:endParaRPr lang="en-AU" sz="1600" dirty="0"/>
          </a:p>
          <a:p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5382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5376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5376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3897955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3897385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3897384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3557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075147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78408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3965704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3956170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22648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076695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043745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417678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146032"/>
            <a:ext cx="1346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3829062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069107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175930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3956170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3572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715437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180137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61220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60935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3897955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3897384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E0DD93-2507-1CC7-422C-64D3A16717E6}"/>
              </a:ext>
            </a:extLst>
          </p:cNvPr>
          <p:cNvSpPr txBox="1"/>
          <p:nvPr/>
        </p:nvSpPr>
        <p:spPr>
          <a:xfrm>
            <a:off x="377599" y="2449342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R5 is not a LFA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for 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BB831-6573-4CFB-519A-B10E541FEC60}"/>
              </a:ext>
            </a:extLst>
          </p:cNvPr>
          <p:cNvSpPr txBox="1"/>
          <p:nvPr/>
        </p:nvSpPr>
        <p:spPr>
          <a:xfrm>
            <a:off x="6241908" y="2068531"/>
            <a:ext cx="207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 = LFA Candidate</a:t>
            </a:r>
          </a:p>
          <a:p>
            <a:r>
              <a:rPr lang="en-US" sz="1200" dirty="0"/>
              <a:t>D = Destination Node</a:t>
            </a:r>
          </a:p>
          <a:p>
            <a:r>
              <a:rPr lang="en-US" sz="1200" dirty="0"/>
              <a:t>PLR = Point of Local Repair</a:t>
            </a:r>
          </a:p>
        </p:txBody>
      </p:sp>
    </p:spTree>
    <p:extLst>
      <p:ext uri="{BB962C8B-B14F-4D97-AF65-F5344CB8AC3E}">
        <p14:creationId xmlns:p14="http://schemas.microsoft.com/office/powerpoint/2010/main" val="22544830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RLFA Condition</a:t>
            </a:r>
          </a:p>
          <a:p>
            <a:pPr lvl="1"/>
            <a:r>
              <a:rPr lang="en-US" sz="1600" b="1" dirty="0"/>
              <a:t>P</a:t>
            </a:r>
            <a:r>
              <a:rPr lang="en-US" sz="1600" dirty="0"/>
              <a:t> node: Closest Node to PLR whose backup path is not via protected link</a:t>
            </a:r>
          </a:p>
          <a:p>
            <a:pPr lvl="1"/>
            <a:r>
              <a:rPr lang="en-US" sz="1600" b="1" dirty="0"/>
              <a:t>Q</a:t>
            </a:r>
            <a:r>
              <a:rPr lang="en-US" sz="1600" dirty="0"/>
              <a:t> node: Closest Node to DESTINATION whose backup path is not via protected link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PQ</a:t>
            </a:r>
            <a:r>
              <a:rPr lang="en-US" sz="1600" dirty="0"/>
              <a:t> node can be used as RLFA</a:t>
            </a:r>
          </a:p>
          <a:p>
            <a:pPr marL="0" lvl="1" indent="0">
              <a:buNone/>
            </a:pPr>
            <a:r>
              <a:rPr lang="en-US" sz="1600" dirty="0"/>
              <a:t>Case 1:</a:t>
            </a:r>
            <a:endParaRPr lang="en-AU" sz="1600" dirty="0"/>
          </a:p>
          <a:p>
            <a:pPr marL="271463" lvl="1" indent="0">
              <a:buNone/>
            </a:pP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7349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7349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73439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7343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4094673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4094103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4094102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5524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271865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98079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4162422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4152888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42320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273413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240463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614396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342750"/>
            <a:ext cx="1346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402578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265825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372648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4152888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55399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912155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37685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808924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80607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4094673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4094102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A557B3-5474-2AD7-7D3E-67E539168AA8}"/>
              </a:ext>
            </a:extLst>
          </p:cNvPr>
          <p:cNvSpPr txBox="1"/>
          <p:nvPr/>
        </p:nvSpPr>
        <p:spPr>
          <a:xfrm>
            <a:off x="4067944" y="2696460"/>
            <a:ext cx="1055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R6 is a RLFA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for R1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DE02-228C-D05A-B8C4-ED08576EC61E}"/>
              </a:ext>
            </a:extLst>
          </p:cNvPr>
          <p:cNvSpPr/>
          <p:nvPr/>
        </p:nvSpPr>
        <p:spPr>
          <a:xfrm>
            <a:off x="3707904" y="230689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F7A92B-1740-44AF-65AA-284C88600A99}"/>
              </a:ext>
            </a:extLst>
          </p:cNvPr>
          <p:cNvSpPr/>
          <p:nvPr/>
        </p:nvSpPr>
        <p:spPr>
          <a:xfrm>
            <a:off x="1905348" y="230689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6579D3-5447-E105-7FC2-E5F185681E32}"/>
              </a:ext>
            </a:extLst>
          </p:cNvPr>
          <p:cNvSpPr/>
          <p:nvPr/>
        </p:nvSpPr>
        <p:spPr>
          <a:xfrm>
            <a:off x="3194845" y="2306894"/>
            <a:ext cx="487385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Ex-P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03846E-AC4E-D8E3-8539-2E6F432ED9C3}"/>
              </a:ext>
            </a:extLst>
          </p:cNvPr>
          <p:cNvSpPr/>
          <p:nvPr/>
        </p:nvSpPr>
        <p:spPr>
          <a:xfrm>
            <a:off x="3588713" y="447482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701F26-3A44-4D70-2C86-D8B992DF0B8C}"/>
              </a:ext>
            </a:extLst>
          </p:cNvPr>
          <p:cNvSpPr/>
          <p:nvPr/>
        </p:nvSpPr>
        <p:spPr>
          <a:xfrm>
            <a:off x="5242311" y="4488736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1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LDP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592101" y="826608"/>
            <a:ext cx="371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Forwarding Plane</a:t>
            </a:r>
          </a:p>
          <a:p>
            <a:pPr algn="ctr"/>
            <a:r>
              <a:rPr lang="en-US" b="1" dirty="0"/>
              <a:t>Traffic forwarding from R1 to R4</a:t>
            </a:r>
            <a:endParaRPr lang="en-AU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8E435-E665-5820-164B-24B0E587E9E2}"/>
              </a:ext>
            </a:extLst>
          </p:cNvPr>
          <p:cNvSpPr/>
          <p:nvPr/>
        </p:nvSpPr>
        <p:spPr>
          <a:xfrm>
            <a:off x="2042022" y="2298865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11E7EE-1847-8F26-480D-062BC0551651}"/>
              </a:ext>
            </a:extLst>
          </p:cNvPr>
          <p:cNvSpPr/>
          <p:nvPr/>
        </p:nvSpPr>
        <p:spPr>
          <a:xfrm>
            <a:off x="2041839" y="2010833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14808-3D88-8288-21C6-3F2BA07D7B22}"/>
              </a:ext>
            </a:extLst>
          </p:cNvPr>
          <p:cNvSpPr/>
          <p:nvPr/>
        </p:nvSpPr>
        <p:spPr>
          <a:xfrm>
            <a:off x="2041839" y="1723329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LDP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19BABF-13C2-2AED-0B2F-9DF33DEB6F0D}"/>
              </a:ext>
            </a:extLst>
          </p:cNvPr>
          <p:cNvSpPr/>
          <p:nvPr/>
        </p:nvSpPr>
        <p:spPr>
          <a:xfrm>
            <a:off x="3687381" y="2287979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1CB613-596A-E33D-EEFC-054CCA523615}"/>
              </a:ext>
            </a:extLst>
          </p:cNvPr>
          <p:cNvSpPr/>
          <p:nvPr/>
        </p:nvSpPr>
        <p:spPr>
          <a:xfrm>
            <a:off x="3687198" y="1999947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96DB19-50DC-D82B-DA03-42F729AD3060}"/>
              </a:ext>
            </a:extLst>
          </p:cNvPr>
          <p:cNvSpPr/>
          <p:nvPr/>
        </p:nvSpPr>
        <p:spPr>
          <a:xfrm>
            <a:off x="3687198" y="1712443"/>
            <a:ext cx="565056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017D7-BCFA-FC51-25B0-6C6A69E3AEA3}"/>
              </a:ext>
            </a:extLst>
          </p:cNvPr>
          <p:cNvSpPr/>
          <p:nvPr/>
        </p:nvSpPr>
        <p:spPr>
          <a:xfrm>
            <a:off x="5349978" y="2287451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D313D-8A03-86D6-0753-544EACB5955B}"/>
              </a:ext>
            </a:extLst>
          </p:cNvPr>
          <p:cNvSpPr/>
          <p:nvPr/>
        </p:nvSpPr>
        <p:spPr>
          <a:xfrm>
            <a:off x="5349795" y="1999419"/>
            <a:ext cx="565056" cy="2880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9042DD-2C0B-446E-03FE-C002B115E9A5}"/>
              </a:ext>
            </a:extLst>
          </p:cNvPr>
          <p:cNvSpPr/>
          <p:nvPr/>
        </p:nvSpPr>
        <p:spPr>
          <a:xfrm>
            <a:off x="4290870" y="2093275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4BEBD-8FA9-3F1A-5573-E3DBB641FC79}"/>
              </a:ext>
            </a:extLst>
          </p:cNvPr>
          <p:cNvSpPr/>
          <p:nvPr/>
        </p:nvSpPr>
        <p:spPr>
          <a:xfrm>
            <a:off x="4291766" y="1782852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32C60-CA34-A9E9-69EB-E5E97CFFEBE7}"/>
              </a:ext>
            </a:extLst>
          </p:cNvPr>
          <p:cNvSpPr/>
          <p:nvPr/>
        </p:nvSpPr>
        <p:spPr>
          <a:xfrm>
            <a:off x="5966583" y="2100527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72A98-5128-8B2E-5D0C-A6C648738584}"/>
              </a:ext>
            </a:extLst>
          </p:cNvPr>
          <p:cNvSpPr/>
          <p:nvPr/>
        </p:nvSpPr>
        <p:spPr>
          <a:xfrm>
            <a:off x="6996770" y="2313727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65709A-8231-28D6-B71B-176DC613FF68}"/>
              </a:ext>
            </a:extLst>
          </p:cNvPr>
          <p:cNvSpPr/>
          <p:nvPr/>
        </p:nvSpPr>
        <p:spPr>
          <a:xfrm>
            <a:off x="447790" y="341771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1" name="Graphic 70" descr="Checkmark with solid fill">
            <a:extLst>
              <a:ext uri="{FF2B5EF4-FFF2-40B4-BE49-F238E27FC236}">
                <a16:creationId xmlns:a16="http://schemas.microsoft.com/office/drawing/2014/main" id="{38FAF967-63D3-12DA-D844-8B3D6100F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2045899"/>
            <a:ext cx="180958" cy="180958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C0224AA-A4E4-F03C-210D-7745A769A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419" y="1776866"/>
            <a:ext cx="180958" cy="180958"/>
          </a:xfrm>
          <a:prstGeom prst="rect">
            <a:avLst/>
          </a:prstGeom>
        </p:spPr>
      </p:pic>
      <p:pic>
        <p:nvPicPr>
          <p:cNvPr id="74" name="Graphic 73" descr="Close with solid fill">
            <a:extLst>
              <a:ext uri="{FF2B5EF4-FFF2-40B4-BE49-F238E27FC236}">
                <a16:creationId xmlns:a16="http://schemas.microsoft.com/office/drawing/2014/main" id="{A25AFD48-0507-A205-4F7A-F41CF9236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6413" y="1707654"/>
            <a:ext cx="216024" cy="21602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729697-4900-111D-70DB-E1EF5386AFD0}"/>
              </a:ext>
            </a:extLst>
          </p:cNvPr>
          <p:cNvSpPr txBox="1"/>
          <p:nvPr/>
        </p:nvSpPr>
        <p:spPr>
          <a:xfrm>
            <a:off x="6097340" y="169040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PHP</a:t>
            </a:r>
            <a:endParaRPr lang="en-AU" sz="1000" dirty="0">
              <a:solidFill>
                <a:srgbClr val="FF0000"/>
              </a:solidFill>
            </a:endParaRP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604EC071-D72B-1B6D-A385-220F82F0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6336" y="2043249"/>
            <a:ext cx="216024" cy="216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D0EAB-907D-7008-2C9C-58BFD23D1620}"/>
              </a:ext>
            </a:extLst>
          </p:cNvPr>
          <p:cNvCxnSpPr>
            <a:cxnSpLocks/>
          </p:cNvCxnSpPr>
          <p:nvPr/>
        </p:nvCxnSpPr>
        <p:spPr>
          <a:xfrm flipH="1" flipV="1">
            <a:off x="3674500" y="3411780"/>
            <a:ext cx="355584" cy="4561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15165-2ECF-101A-A69A-C874CD75282F}"/>
              </a:ext>
            </a:extLst>
          </p:cNvPr>
          <p:cNvCxnSpPr>
            <a:cxnSpLocks/>
          </p:cNvCxnSpPr>
          <p:nvPr/>
        </p:nvCxnSpPr>
        <p:spPr>
          <a:xfrm flipV="1">
            <a:off x="4728595" y="3401181"/>
            <a:ext cx="419469" cy="46435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2563A-F681-4206-B88C-31CF985C4FD2}"/>
              </a:ext>
            </a:extLst>
          </p:cNvPr>
          <p:cNvSpPr txBox="1"/>
          <p:nvPr/>
        </p:nvSpPr>
        <p:spPr>
          <a:xfrm>
            <a:off x="3238568" y="38678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BGP Free Core</a:t>
            </a:r>
          </a:p>
          <a:p>
            <a:pPr algn="ctr"/>
            <a:r>
              <a:rPr lang="en-US" sz="1200" dirty="0"/>
              <a:t>(RR may require in production)</a:t>
            </a:r>
            <a:endParaRPr lang="en-AU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4A5A9-EAA6-1209-CE7E-546AFA24BF78}"/>
              </a:ext>
            </a:extLst>
          </p:cNvPr>
          <p:cNvSpPr/>
          <p:nvPr/>
        </p:nvSpPr>
        <p:spPr>
          <a:xfrm>
            <a:off x="7884368" y="3451363"/>
            <a:ext cx="56505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C2E6F6-F06C-E84A-996C-C02EBA97E5E2}"/>
              </a:ext>
            </a:extLst>
          </p:cNvPr>
          <p:cNvCxnSpPr>
            <a:cxnSpLocks/>
          </p:cNvCxnSpPr>
          <p:nvPr/>
        </p:nvCxnSpPr>
        <p:spPr>
          <a:xfrm flipV="1">
            <a:off x="1171804" y="3233180"/>
            <a:ext cx="287786" cy="34494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6ECDF6-C750-4C9F-8CD2-0B19D047F446}"/>
              </a:ext>
            </a:extLst>
          </p:cNvPr>
          <p:cNvCxnSpPr>
            <a:cxnSpLocks/>
          </p:cNvCxnSpPr>
          <p:nvPr/>
        </p:nvCxnSpPr>
        <p:spPr>
          <a:xfrm>
            <a:off x="2899995" y="2442881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384C21-F61E-3057-4904-543F836BA707}"/>
              </a:ext>
            </a:extLst>
          </p:cNvPr>
          <p:cNvCxnSpPr>
            <a:cxnSpLocks/>
          </p:cNvCxnSpPr>
          <p:nvPr/>
        </p:nvCxnSpPr>
        <p:spPr>
          <a:xfrm>
            <a:off x="4552520" y="2462752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0B2C0D-5487-D58F-A904-1A403A887583}"/>
              </a:ext>
            </a:extLst>
          </p:cNvPr>
          <p:cNvCxnSpPr>
            <a:cxnSpLocks/>
          </p:cNvCxnSpPr>
          <p:nvPr/>
        </p:nvCxnSpPr>
        <p:spPr>
          <a:xfrm>
            <a:off x="6279784" y="2457743"/>
            <a:ext cx="593886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889910-7D4E-55A4-BC8D-656D8AF214E1}"/>
              </a:ext>
            </a:extLst>
          </p:cNvPr>
          <p:cNvCxnSpPr>
            <a:cxnSpLocks/>
          </p:cNvCxnSpPr>
          <p:nvPr/>
        </p:nvCxnSpPr>
        <p:spPr>
          <a:xfrm>
            <a:off x="7342959" y="3227581"/>
            <a:ext cx="334550" cy="329953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16128E-28D8-3F9B-06D1-C7344AAC5DDF}"/>
              </a:ext>
            </a:extLst>
          </p:cNvPr>
          <p:cNvGrpSpPr/>
          <p:nvPr/>
        </p:nvGrpSpPr>
        <p:grpSpPr>
          <a:xfrm>
            <a:off x="7452320" y="733215"/>
            <a:ext cx="1584175" cy="830997"/>
            <a:chOff x="7441950" y="751787"/>
            <a:chExt cx="1594545" cy="830997"/>
          </a:xfrm>
        </p:grpSpPr>
        <p:pic>
          <p:nvPicPr>
            <p:cNvPr id="29" name="Graphic 28" descr="Checkmark with solid fill">
              <a:extLst>
                <a:ext uri="{FF2B5EF4-FFF2-40B4-BE49-F238E27FC236}">
                  <a16:creationId xmlns:a16="http://schemas.microsoft.com/office/drawing/2014/main" id="{2F5EEA34-16C8-562E-1DB7-70EC51E7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509" y="804437"/>
              <a:ext cx="180958" cy="18095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6E5140-B94A-F3C4-8E80-CE588C0E45AF}"/>
                </a:ext>
              </a:extLst>
            </p:cNvPr>
            <p:cNvSpPr txBox="1"/>
            <p:nvPr/>
          </p:nvSpPr>
          <p:spPr>
            <a:xfrm>
              <a:off x="7668343" y="751787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Label pushed</a:t>
              </a:r>
            </a:p>
            <a:p>
              <a:r>
                <a:rPr lang="en-US" sz="1200" dirty="0"/>
                <a:t>Label unchanged</a:t>
              </a:r>
            </a:p>
            <a:p>
              <a:r>
                <a:rPr lang="en-US" sz="1200" dirty="0"/>
                <a:t>Label swapped</a:t>
              </a:r>
            </a:p>
            <a:p>
              <a:r>
                <a:rPr lang="en-US" sz="1200" dirty="0"/>
                <a:t>Label popped</a:t>
              </a:r>
              <a:endParaRPr lang="en-AU" sz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8EFFDBB-97F9-AA4E-5806-551062818E08}"/>
                </a:ext>
              </a:extLst>
            </p:cNvPr>
            <p:cNvSpPr/>
            <p:nvPr/>
          </p:nvSpPr>
          <p:spPr>
            <a:xfrm>
              <a:off x="7484583" y="1001860"/>
              <a:ext cx="130757" cy="13664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B416F0-8F2A-BAC2-445D-3707C15EA6D4}"/>
                </a:ext>
              </a:extLst>
            </p:cNvPr>
            <p:cNvSpPr/>
            <p:nvPr/>
          </p:nvSpPr>
          <p:spPr>
            <a:xfrm>
              <a:off x="7481015" y="1180059"/>
              <a:ext cx="130757" cy="136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4" name="Graphic 33" descr="Close with solid fill">
              <a:extLst>
                <a:ext uri="{FF2B5EF4-FFF2-40B4-BE49-F238E27FC236}">
                  <a16:creationId xmlns:a16="http://schemas.microsoft.com/office/drawing/2014/main" id="{6486AF9E-CACA-A54B-1AC1-FEE76D7C9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41950" y="1325058"/>
              <a:ext cx="216024" cy="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4789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RLFA Condition</a:t>
            </a:r>
          </a:p>
          <a:p>
            <a:pPr lvl="1"/>
            <a:r>
              <a:rPr lang="en-US" sz="1600" b="1" dirty="0"/>
              <a:t>P</a:t>
            </a:r>
            <a:r>
              <a:rPr lang="en-US" sz="1600" dirty="0"/>
              <a:t> node: Closest Node to PLR whose backup path is not via protected link</a:t>
            </a:r>
          </a:p>
          <a:p>
            <a:pPr lvl="1"/>
            <a:r>
              <a:rPr lang="en-US" sz="1600" b="1" dirty="0"/>
              <a:t>Q</a:t>
            </a:r>
            <a:r>
              <a:rPr lang="en-US" sz="1600" dirty="0"/>
              <a:t> node: Closest Node to DESTINATION whose backup path is not via protected link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PQ</a:t>
            </a:r>
            <a:r>
              <a:rPr lang="en-US" sz="1600" dirty="0"/>
              <a:t> node can be used as RLFA</a:t>
            </a:r>
          </a:p>
          <a:p>
            <a:pPr marL="0" lvl="1" indent="0">
              <a:buNone/>
            </a:pPr>
            <a:r>
              <a:rPr lang="en-US" sz="1600" dirty="0"/>
              <a:t>Case 2:</a:t>
            </a:r>
            <a:endParaRPr lang="en-AU" sz="1600" dirty="0"/>
          </a:p>
          <a:p>
            <a:pPr lvl="1"/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92419-9B24-22C2-72D1-6BE91E57791A}"/>
              </a:ext>
            </a:extLst>
          </p:cNvPr>
          <p:cNvSpPr/>
          <p:nvPr/>
        </p:nvSpPr>
        <p:spPr>
          <a:xfrm>
            <a:off x="1691680" y="37349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7D1EE-0384-F556-029D-DAC5EE567E25}"/>
              </a:ext>
            </a:extLst>
          </p:cNvPr>
          <p:cNvSpPr/>
          <p:nvPr/>
        </p:nvSpPr>
        <p:spPr>
          <a:xfrm>
            <a:off x="3340954" y="373496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2724A-971B-2CF0-5450-84339DD0EA79}"/>
              </a:ext>
            </a:extLst>
          </p:cNvPr>
          <p:cNvSpPr/>
          <p:nvPr/>
        </p:nvSpPr>
        <p:spPr>
          <a:xfrm>
            <a:off x="5004048" y="373439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7CE0E-0852-7489-44B4-36BFB542C125}"/>
              </a:ext>
            </a:extLst>
          </p:cNvPr>
          <p:cNvSpPr/>
          <p:nvPr/>
        </p:nvSpPr>
        <p:spPr>
          <a:xfrm>
            <a:off x="6660232" y="37343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548D8-271C-82E1-B53C-83B1DC207E9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06588" y="4094673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6DC8D-9463-4C5D-C0CF-6E8099CFE5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55862" y="4094103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C47482-55C2-AA91-9EEB-9557A3B344A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8956" y="4094102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9713C7-84F2-2089-9BDD-E50B8EDF3059}"/>
              </a:ext>
            </a:extLst>
          </p:cNvPr>
          <p:cNvSpPr/>
          <p:nvPr/>
        </p:nvSpPr>
        <p:spPr>
          <a:xfrm>
            <a:off x="1689007" y="255244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809EBD-ACBD-F44F-8165-29B85A5526ED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2046461" y="3271865"/>
            <a:ext cx="2673" cy="463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8EF76F-F2B9-60BC-DC88-6190F795CDDA}"/>
              </a:ext>
            </a:extLst>
          </p:cNvPr>
          <p:cNvSpPr/>
          <p:nvPr/>
        </p:nvSpPr>
        <p:spPr>
          <a:xfrm>
            <a:off x="2771800" y="2980798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07970-A0B2-EF6E-8929-A9C8E0BF4F13}"/>
              </a:ext>
            </a:extLst>
          </p:cNvPr>
          <p:cNvSpPr/>
          <p:nvPr/>
        </p:nvSpPr>
        <p:spPr>
          <a:xfrm>
            <a:off x="2746340" y="4162422"/>
            <a:ext cx="241043" cy="261609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A4A26-E130-80C1-7DD9-92CBD8ADD7B5}"/>
              </a:ext>
            </a:extLst>
          </p:cNvPr>
          <p:cNvSpPr/>
          <p:nvPr/>
        </p:nvSpPr>
        <p:spPr>
          <a:xfrm>
            <a:off x="6015766" y="4152888"/>
            <a:ext cx="241043" cy="236784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C5E825-249D-A2CD-FE28-91EC96C8AAA3}"/>
              </a:ext>
            </a:extLst>
          </p:cNvPr>
          <p:cNvSpPr/>
          <p:nvPr/>
        </p:nvSpPr>
        <p:spPr>
          <a:xfrm>
            <a:off x="2115816" y="342320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50E84-BF35-6702-FF9B-ABA716A72714}"/>
              </a:ext>
            </a:extLst>
          </p:cNvPr>
          <p:cNvCxnSpPr>
            <a:cxnSpLocks/>
            <a:stCxn id="6" idx="0"/>
            <a:endCxn id="26" idx="4"/>
          </p:cNvCxnSpPr>
          <p:nvPr/>
        </p:nvCxnSpPr>
        <p:spPr>
          <a:xfrm flipV="1">
            <a:off x="3698408" y="3273413"/>
            <a:ext cx="0" cy="46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4FE45-E89B-465E-6B28-043E48E8049D}"/>
              </a:ext>
            </a:extLst>
          </p:cNvPr>
          <p:cNvCxnSpPr>
            <a:cxnSpLocks/>
          </p:cNvCxnSpPr>
          <p:nvPr/>
        </p:nvCxnSpPr>
        <p:spPr>
          <a:xfrm flipV="1">
            <a:off x="3194845" y="4240463"/>
            <a:ext cx="59878" cy="3491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E16CF-2E73-E985-49D4-47D2FEDE35F7}"/>
              </a:ext>
            </a:extLst>
          </p:cNvPr>
          <p:cNvSpPr txBox="1"/>
          <p:nvPr/>
        </p:nvSpPr>
        <p:spPr>
          <a:xfrm>
            <a:off x="2550816" y="4614396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Primary Next-hop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8C176-5CBD-F8B9-4334-D37B9C08B71B}"/>
              </a:ext>
            </a:extLst>
          </p:cNvPr>
          <p:cNvSpPr txBox="1"/>
          <p:nvPr/>
        </p:nvSpPr>
        <p:spPr>
          <a:xfrm>
            <a:off x="305900" y="3342750"/>
            <a:ext cx="1346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Not 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Backup Next-hop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3B3B21-428E-7EF7-96F1-67910F220992}"/>
              </a:ext>
            </a:extLst>
          </p:cNvPr>
          <p:cNvSpPr/>
          <p:nvPr/>
        </p:nvSpPr>
        <p:spPr>
          <a:xfrm>
            <a:off x="3217107" y="4025780"/>
            <a:ext cx="130757" cy="1366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0397C-2E80-DA3D-4410-40C46CBCBC37}"/>
              </a:ext>
            </a:extLst>
          </p:cNvPr>
          <p:cNvSpPr/>
          <p:nvPr/>
        </p:nvSpPr>
        <p:spPr>
          <a:xfrm>
            <a:off x="1978959" y="3265825"/>
            <a:ext cx="130757" cy="1366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39ABB-49FD-6B05-CFFC-46F0D9EA9F6B}"/>
              </a:ext>
            </a:extLst>
          </p:cNvPr>
          <p:cNvCxnSpPr>
            <a:cxnSpLocks/>
          </p:cNvCxnSpPr>
          <p:nvPr/>
        </p:nvCxnSpPr>
        <p:spPr>
          <a:xfrm flipV="1">
            <a:off x="1649604" y="3372648"/>
            <a:ext cx="255744" cy="10110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B811799-B97F-87EC-3E83-9D3A15135B44}"/>
              </a:ext>
            </a:extLst>
          </p:cNvPr>
          <p:cNvSpPr/>
          <p:nvPr/>
        </p:nvSpPr>
        <p:spPr>
          <a:xfrm>
            <a:off x="4419624" y="4152888"/>
            <a:ext cx="241043" cy="2534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DE5EA1-72A7-BDB6-CBDB-EEBE295D9B92}"/>
              </a:ext>
            </a:extLst>
          </p:cNvPr>
          <p:cNvSpPr/>
          <p:nvPr/>
        </p:nvSpPr>
        <p:spPr>
          <a:xfrm>
            <a:off x="3340954" y="255399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9721-B73B-0E07-D136-56B6336B2427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03915" y="2912155"/>
            <a:ext cx="937039" cy="1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127DFE-0539-CB4D-8912-29E5B142ED4D}"/>
              </a:ext>
            </a:extLst>
          </p:cNvPr>
          <p:cNvSpPr/>
          <p:nvPr/>
        </p:nvSpPr>
        <p:spPr>
          <a:xfrm>
            <a:off x="3390683" y="3376855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87C75-ECE0-56DE-CEBE-3026CC81DE65}"/>
              </a:ext>
            </a:extLst>
          </p:cNvPr>
          <p:cNvSpPr/>
          <p:nvPr/>
        </p:nvSpPr>
        <p:spPr>
          <a:xfrm>
            <a:off x="565705" y="3808924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46C43F-7BFD-33E4-D76B-2BD044E396BC}"/>
              </a:ext>
            </a:extLst>
          </p:cNvPr>
          <p:cNvSpPr/>
          <p:nvPr/>
        </p:nvSpPr>
        <p:spPr>
          <a:xfrm>
            <a:off x="7884368" y="380607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B20815-79AB-3CA6-CF02-0EE71280D2E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141769" y="4094673"/>
            <a:ext cx="549911" cy="228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57535-FD55-C2A6-13E3-FE2B0B304DF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75140" y="4094102"/>
            <a:ext cx="509228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A557B3-5474-2AD7-7D3E-67E539168AA8}"/>
              </a:ext>
            </a:extLst>
          </p:cNvPr>
          <p:cNvSpPr txBox="1"/>
          <p:nvPr/>
        </p:nvSpPr>
        <p:spPr>
          <a:xfrm>
            <a:off x="4050908" y="26964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R6 is not a RLFA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for 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83C69C-E3AB-36CE-5506-98CD5944803B}"/>
              </a:ext>
            </a:extLst>
          </p:cNvPr>
          <p:cNvSpPr/>
          <p:nvPr/>
        </p:nvSpPr>
        <p:spPr>
          <a:xfrm>
            <a:off x="3563888" y="230689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77CFFC-6EC1-DA46-E0CB-A8E30A165F13}"/>
              </a:ext>
            </a:extLst>
          </p:cNvPr>
          <p:cNvSpPr/>
          <p:nvPr/>
        </p:nvSpPr>
        <p:spPr>
          <a:xfrm>
            <a:off x="1905348" y="230689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D285BF-7402-6178-FF5B-A19FB93ED858}"/>
              </a:ext>
            </a:extLst>
          </p:cNvPr>
          <p:cNvSpPr/>
          <p:nvPr/>
        </p:nvSpPr>
        <p:spPr>
          <a:xfrm>
            <a:off x="3588713" y="4474824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15CDA9-989A-EBA3-D4BC-9E7950AAD9E4}"/>
              </a:ext>
            </a:extLst>
          </p:cNvPr>
          <p:cNvSpPr/>
          <p:nvPr/>
        </p:nvSpPr>
        <p:spPr>
          <a:xfrm>
            <a:off x="5242311" y="4488736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841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Protection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8A9C75-1E49-1220-2026-8B950BA66F71}"/>
              </a:ext>
            </a:extLst>
          </p:cNvPr>
          <p:cNvSpPr/>
          <p:nvPr/>
        </p:nvSpPr>
        <p:spPr>
          <a:xfrm>
            <a:off x="2911331" y="304261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C428DC-2458-865E-2A16-57E664E5259C}"/>
              </a:ext>
            </a:extLst>
          </p:cNvPr>
          <p:cNvSpPr/>
          <p:nvPr/>
        </p:nvSpPr>
        <p:spPr>
          <a:xfrm>
            <a:off x="4716016" y="303922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E0BCB9F-2424-B8C2-9D40-E07CF6C3A693}"/>
              </a:ext>
            </a:extLst>
          </p:cNvPr>
          <p:cNvSpPr/>
          <p:nvPr/>
        </p:nvSpPr>
        <p:spPr>
          <a:xfrm>
            <a:off x="2911331" y="1944356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D0EAF4E-475C-AC69-5EAD-B558B812678C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3626239" y="3398937"/>
            <a:ext cx="1089777" cy="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A52DA2F-B699-4996-E3FE-85CE3A5C1F81}"/>
              </a:ext>
            </a:extLst>
          </p:cNvPr>
          <p:cNvCxnSpPr>
            <a:cxnSpLocks/>
            <a:stCxn id="82" idx="0"/>
            <a:endCxn id="84" idx="4"/>
          </p:cNvCxnSpPr>
          <p:nvPr/>
        </p:nvCxnSpPr>
        <p:spPr>
          <a:xfrm flipV="1">
            <a:off x="3268785" y="2663777"/>
            <a:ext cx="0" cy="378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F8AAB0-3557-994A-1E23-23DFF90546D6}"/>
              </a:ext>
            </a:extLst>
          </p:cNvPr>
          <p:cNvCxnSpPr>
            <a:cxnSpLocks/>
            <a:stCxn id="92" idx="4"/>
            <a:endCxn id="83" idx="0"/>
          </p:cNvCxnSpPr>
          <p:nvPr/>
        </p:nvCxnSpPr>
        <p:spPr>
          <a:xfrm>
            <a:off x="5073470" y="2666950"/>
            <a:ext cx="0" cy="372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D860830-9A84-D47C-8A93-CF80FC046DBD}"/>
              </a:ext>
            </a:extLst>
          </p:cNvPr>
          <p:cNvSpPr/>
          <p:nvPr/>
        </p:nvSpPr>
        <p:spPr>
          <a:xfrm>
            <a:off x="1428631" y="311411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054FF1-521A-E801-7B02-AB38A79B6AB2}"/>
              </a:ext>
            </a:extLst>
          </p:cNvPr>
          <p:cNvCxnSpPr>
            <a:cxnSpLocks/>
            <a:stCxn id="88" idx="6"/>
            <a:endCxn id="82" idx="2"/>
          </p:cNvCxnSpPr>
          <p:nvPr/>
        </p:nvCxnSpPr>
        <p:spPr>
          <a:xfrm>
            <a:off x="2004695" y="3402150"/>
            <a:ext cx="906636" cy="17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C5004F89-6D6F-D9A5-EABA-FEA5F9A82090}"/>
              </a:ext>
            </a:extLst>
          </p:cNvPr>
          <p:cNvSpPr/>
          <p:nvPr/>
        </p:nvSpPr>
        <p:spPr>
          <a:xfrm>
            <a:off x="6277457" y="4222540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CE3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912020-FDF5-32FB-61AF-A3C09F10502B}"/>
              </a:ext>
            </a:extLst>
          </p:cNvPr>
          <p:cNvCxnSpPr>
            <a:cxnSpLocks/>
            <a:stCxn id="90" idx="2"/>
          </p:cNvCxnSpPr>
          <p:nvPr/>
        </p:nvCxnSpPr>
        <p:spPr>
          <a:xfrm flipH="1" flipV="1">
            <a:off x="5430924" y="4506434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E1BF21E2-20BE-FDF8-8BB2-8E30C3481477}"/>
              </a:ext>
            </a:extLst>
          </p:cNvPr>
          <p:cNvSpPr/>
          <p:nvPr/>
        </p:nvSpPr>
        <p:spPr>
          <a:xfrm>
            <a:off x="4716016" y="194752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9FBBE4E-E4E4-F8CF-226C-36B2678B1DE3}"/>
              </a:ext>
            </a:extLst>
          </p:cNvPr>
          <p:cNvCxnSpPr>
            <a:cxnSpLocks/>
            <a:stCxn id="84" idx="6"/>
            <a:endCxn id="92" idx="2"/>
          </p:cNvCxnSpPr>
          <p:nvPr/>
        </p:nvCxnSpPr>
        <p:spPr>
          <a:xfrm>
            <a:off x="3626239" y="2304067"/>
            <a:ext cx="1089777" cy="31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0569A7F-1AD2-C9BD-740E-E6D1133BA4BE}"/>
              </a:ext>
            </a:extLst>
          </p:cNvPr>
          <p:cNvSpPr/>
          <p:nvPr/>
        </p:nvSpPr>
        <p:spPr>
          <a:xfrm>
            <a:off x="2911331" y="415658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8C597A-C531-E74B-5556-EA56B3EA8134}"/>
              </a:ext>
            </a:extLst>
          </p:cNvPr>
          <p:cNvSpPr/>
          <p:nvPr/>
        </p:nvSpPr>
        <p:spPr>
          <a:xfrm>
            <a:off x="4710543" y="41397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66233BF-95BE-C3A8-07DA-43D9B83E95FC}"/>
              </a:ext>
            </a:extLst>
          </p:cNvPr>
          <p:cNvCxnSpPr>
            <a:cxnSpLocks/>
            <a:stCxn id="94" idx="0"/>
            <a:endCxn id="82" idx="4"/>
          </p:cNvCxnSpPr>
          <p:nvPr/>
        </p:nvCxnSpPr>
        <p:spPr>
          <a:xfrm flipV="1">
            <a:off x="3268785" y="3762035"/>
            <a:ext cx="0" cy="394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35EFC38-C677-E78D-466A-634B4A92F033}"/>
              </a:ext>
            </a:extLst>
          </p:cNvPr>
          <p:cNvCxnSpPr>
            <a:cxnSpLocks/>
            <a:stCxn id="83" idx="4"/>
            <a:endCxn id="95" idx="0"/>
          </p:cNvCxnSpPr>
          <p:nvPr/>
        </p:nvCxnSpPr>
        <p:spPr>
          <a:xfrm flipH="1">
            <a:off x="5067997" y="3758647"/>
            <a:ext cx="5473" cy="3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4797829-F4FC-D25F-A5DE-414A5B746039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 flipV="1">
            <a:off x="3626239" y="4499502"/>
            <a:ext cx="1084304" cy="16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53399C1-C595-2EED-344A-8CA056DD89C4}"/>
              </a:ext>
            </a:extLst>
          </p:cNvPr>
          <p:cNvSpPr/>
          <p:nvPr/>
        </p:nvSpPr>
        <p:spPr>
          <a:xfrm>
            <a:off x="6277457" y="199124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C421B7D-D4F2-8F4E-7825-7519CAA5BCE2}"/>
              </a:ext>
            </a:extLst>
          </p:cNvPr>
          <p:cNvCxnSpPr>
            <a:cxnSpLocks/>
            <a:stCxn id="99" idx="2"/>
          </p:cNvCxnSpPr>
          <p:nvPr/>
        </p:nvCxnSpPr>
        <p:spPr>
          <a:xfrm flipH="1" flipV="1">
            <a:off x="5430924" y="2275137"/>
            <a:ext cx="846533" cy="4138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984B2DA-6845-A42E-B347-3F043BFA9D30}"/>
              </a:ext>
            </a:extLst>
          </p:cNvPr>
          <p:cNvSpPr/>
          <p:nvPr/>
        </p:nvSpPr>
        <p:spPr>
          <a:xfrm>
            <a:off x="3313872" y="271468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999C7EF-6CAE-F33A-BF92-1276FEE2E8D7}"/>
              </a:ext>
            </a:extLst>
          </p:cNvPr>
          <p:cNvSpPr/>
          <p:nvPr/>
        </p:nvSpPr>
        <p:spPr>
          <a:xfrm>
            <a:off x="395634" y="4524993"/>
            <a:ext cx="241043" cy="253666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ACFA53-9ABF-47F2-9850-4A0D94F61B55}"/>
              </a:ext>
            </a:extLst>
          </p:cNvPr>
          <p:cNvSpPr txBox="1"/>
          <p:nvPr/>
        </p:nvSpPr>
        <p:spPr>
          <a:xfrm>
            <a:off x="636677" y="4501660"/>
            <a:ext cx="919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IGP COST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BDA3EF6-84E5-8F9F-8765-2B8626EC5340}"/>
              </a:ext>
            </a:extLst>
          </p:cNvPr>
          <p:cNvSpPr/>
          <p:nvPr/>
        </p:nvSpPr>
        <p:spPr>
          <a:xfrm>
            <a:off x="5189881" y="2710570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D1848CF-3A27-17C2-24AC-81C49EC25686}"/>
              </a:ext>
            </a:extLst>
          </p:cNvPr>
          <p:cNvSpPr/>
          <p:nvPr/>
        </p:nvSpPr>
        <p:spPr>
          <a:xfrm>
            <a:off x="5189881" y="3845636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15A500-3A7F-4A95-523B-6D012D9ED396}"/>
              </a:ext>
            </a:extLst>
          </p:cNvPr>
          <p:cNvSpPr/>
          <p:nvPr/>
        </p:nvSpPr>
        <p:spPr>
          <a:xfrm>
            <a:off x="4057782" y="2353393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B371FD8-813C-C40B-A2E4-1005676B3FA0}"/>
              </a:ext>
            </a:extLst>
          </p:cNvPr>
          <p:cNvSpPr/>
          <p:nvPr/>
        </p:nvSpPr>
        <p:spPr>
          <a:xfrm>
            <a:off x="4062033" y="4219321"/>
            <a:ext cx="241044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1260E2F-DB4E-188D-B034-C6ED40C19FC4}"/>
              </a:ext>
            </a:extLst>
          </p:cNvPr>
          <p:cNvCxnSpPr>
            <a:cxnSpLocks/>
          </p:cNvCxnSpPr>
          <p:nvPr/>
        </p:nvCxnSpPr>
        <p:spPr>
          <a:xfrm flipV="1">
            <a:off x="3419872" y="2392847"/>
            <a:ext cx="2160000" cy="900000"/>
          </a:xfrm>
          <a:prstGeom prst="bentConnector3">
            <a:avLst>
              <a:gd name="adj1" fmla="val 73128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94136A3-01B3-FA62-7051-65017CF6ECEF}"/>
              </a:ext>
            </a:extLst>
          </p:cNvPr>
          <p:cNvCxnSpPr>
            <a:cxnSpLocks/>
          </p:cNvCxnSpPr>
          <p:nvPr/>
        </p:nvCxnSpPr>
        <p:spPr>
          <a:xfrm>
            <a:off x="3419872" y="3503339"/>
            <a:ext cx="2160000" cy="900000"/>
          </a:xfrm>
          <a:prstGeom prst="bentConnector3">
            <a:avLst>
              <a:gd name="adj1" fmla="val 73317"/>
            </a:avLst>
          </a:prstGeom>
          <a:ln w="76200">
            <a:solidFill>
              <a:schemeClr val="accent4">
                <a:lumMod val="60000"/>
                <a:lumOff val="40000"/>
                <a:alpha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0" name="Graphic 109" descr="Close with solid fill">
            <a:extLst>
              <a:ext uri="{FF2B5EF4-FFF2-40B4-BE49-F238E27FC236}">
                <a16:creationId xmlns:a16="http://schemas.microsoft.com/office/drawing/2014/main" id="{B33CF576-2653-E754-B100-BC017A46A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3082" y="3276857"/>
            <a:ext cx="216024" cy="216024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B896E87F-88E4-C567-F11A-9C27F43840B7}"/>
              </a:ext>
            </a:extLst>
          </p:cNvPr>
          <p:cNvSpPr/>
          <p:nvPr/>
        </p:nvSpPr>
        <p:spPr>
          <a:xfrm>
            <a:off x="3324255" y="383234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0DC57FF-14FB-71ED-2918-5576B5D390FF}"/>
              </a:ext>
            </a:extLst>
          </p:cNvPr>
          <p:cNvSpPr/>
          <p:nvPr/>
        </p:nvSpPr>
        <p:spPr>
          <a:xfrm>
            <a:off x="4309788" y="3257234"/>
            <a:ext cx="241043" cy="233750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108B8C3-4C2B-18DD-E38D-FAB34337E3DD}"/>
              </a:ext>
            </a:extLst>
          </p:cNvPr>
          <p:cNvCxnSpPr>
            <a:cxnSpLocks/>
          </p:cNvCxnSpPr>
          <p:nvPr/>
        </p:nvCxnSpPr>
        <p:spPr>
          <a:xfrm flipV="1">
            <a:off x="3198915" y="2206512"/>
            <a:ext cx="2376000" cy="813803"/>
          </a:xfrm>
          <a:prstGeom prst="bentConnector3">
            <a:avLst>
              <a:gd name="adj1" fmla="val -296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3E8DD2B-4825-F7F5-5B7D-3744E0DC6DBA}"/>
              </a:ext>
            </a:extLst>
          </p:cNvPr>
          <p:cNvCxnSpPr>
            <a:cxnSpLocks/>
          </p:cNvCxnSpPr>
          <p:nvPr/>
        </p:nvCxnSpPr>
        <p:spPr>
          <a:xfrm>
            <a:off x="3185967" y="3772493"/>
            <a:ext cx="2412000" cy="828000"/>
          </a:xfrm>
          <a:prstGeom prst="bentConnector3">
            <a:avLst>
              <a:gd name="adj1" fmla="val 771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CFB9CBE-1DA6-5037-E495-11C70354CE17}"/>
              </a:ext>
            </a:extLst>
          </p:cNvPr>
          <p:cNvCxnSpPr>
            <a:cxnSpLocks/>
          </p:cNvCxnSpPr>
          <p:nvPr/>
        </p:nvCxnSpPr>
        <p:spPr>
          <a:xfrm>
            <a:off x="226705" y="2191215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D923F61-16CF-F6BA-04F5-81C88699617B}"/>
              </a:ext>
            </a:extLst>
          </p:cNvPr>
          <p:cNvCxnSpPr>
            <a:cxnSpLocks/>
          </p:cNvCxnSpPr>
          <p:nvPr/>
        </p:nvCxnSpPr>
        <p:spPr>
          <a:xfrm>
            <a:off x="216968" y="2388519"/>
            <a:ext cx="432000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F996CE9-4F89-47A7-B5BC-0786919B06F9}"/>
              </a:ext>
            </a:extLst>
          </p:cNvPr>
          <p:cNvSpPr txBox="1"/>
          <p:nvPr/>
        </p:nvSpPr>
        <p:spPr>
          <a:xfrm>
            <a:off x="637376" y="2065001"/>
            <a:ext cx="13077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B050"/>
                </a:solidFill>
              </a:rPr>
              <a:t>Primary Path</a:t>
            </a:r>
          </a:p>
          <a:p>
            <a:r>
              <a:rPr lang="en-US" sz="13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Backup Path</a:t>
            </a:r>
            <a:endParaRPr lang="en-AU" sz="13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48873F-2E24-9BEA-0488-7E019D3DBC03}"/>
              </a:ext>
            </a:extLst>
          </p:cNvPr>
          <p:cNvSpPr txBox="1"/>
          <p:nvPr/>
        </p:nvSpPr>
        <p:spPr>
          <a:xfrm>
            <a:off x="3512141" y="3528283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Link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 (Prefix) based FRR; not based on links</a:t>
            </a:r>
          </a:p>
          <a:p>
            <a:pPr lvl="1"/>
            <a:r>
              <a:rPr lang="en-US" dirty="0"/>
              <a:t>Results in more optimized path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24694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Protection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Link protection </a:t>
            </a:r>
            <a:r>
              <a:rPr lang="en-US" sz="2000" i="1" dirty="0"/>
              <a:t>sometimes</a:t>
            </a:r>
            <a:r>
              <a:rPr lang="en-US" sz="2000" dirty="0"/>
              <a:t> can protect the node also</a:t>
            </a:r>
          </a:p>
          <a:p>
            <a:r>
              <a:rPr lang="en-US" sz="2000" dirty="0"/>
              <a:t>Node protection can </a:t>
            </a:r>
            <a:r>
              <a:rPr lang="en-US" sz="2000" i="1" dirty="0"/>
              <a:t>always</a:t>
            </a:r>
            <a:r>
              <a:rPr lang="en-US" sz="2000" dirty="0"/>
              <a:t> protect the link</a:t>
            </a:r>
          </a:p>
          <a:p>
            <a:pPr marL="0" indent="0">
              <a:buNone/>
            </a:pPr>
            <a:r>
              <a:rPr lang="en-AU" sz="1600" dirty="0"/>
              <a:t>Case: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AC7BAF-E49E-D720-0BEE-C981BCA9A49D}"/>
              </a:ext>
            </a:extLst>
          </p:cNvPr>
          <p:cNvSpPr/>
          <p:nvPr/>
        </p:nvSpPr>
        <p:spPr>
          <a:xfrm>
            <a:off x="2407275" y="271693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5B9034-2573-6B2B-99B4-4A8EB552848C}"/>
              </a:ext>
            </a:extLst>
          </p:cNvPr>
          <p:cNvSpPr/>
          <p:nvPr/>
        </p:nvSpPr>
        <p:spPr>
          <a:xfrm>
            <a:off x="4211960" y="271354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1D2AB7-916A-45D1-7C0C-B0025AA8353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122183" y="3073258"/>
            <a:ext cx="1089777" cy="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898B11-11C5-4968-5449-1438608182D3}"/>
              </a:ext>
            </a:extLst>
          </p:cNvPr>
          <p:cNvSpPr/>
          <p:nvPr/>
        </p:nvSpPr>
        <p:spPr>
          <a:xfrm>
            <a:off x="6008020" y="27217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0249F-59E4-0968-4933-5E16ED7F07A4}"/>
              </a:ext>
            </a:extLst>
          </p:cNvPr>
          <p:cNvCxnSpPr>
            <a:cxnSpLocks/>
          </p:cNvCxnSpPr>
          <p:nvPr/>
        </p:nvCxnSpPr>
        <p:spPr>
          <a:xfrm flipV="1">
            <a:off x="4926868" y="3073256"/>
            <a:ext cx="1089777" cy="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CA5A9B-D7D2-71DF-D144-03968C3D0CBC}"/>
              </a:ext>
            </a:extLst>
          </p:cNvPr>
          <p:cNvSpPr/>
          <p:nvPr/>
        </p:nvSpPr>
        <p:spPr>
          <a:xfrm>
            <a:off x="920927" y="278555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7004EE-BF73-4FA8-9553-3E2004D99BB9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>
            <a:off x="1496991" y="3073587"/>
            <a:ext cx="910284" cy="305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5034F5C-3D3D-1459-E748-263FD8F4B406}"/>
              </a:ext>
            </a:extLst>
          </p:cNvPr>
          <p:cNvSpPr/>
          <p:nvPr/>
        </p:nvSpPr>
        <p:spPr>
          <a:xfrm>
            <a:off x="7578086" y="278936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22D474-FCA0-1A30-D9CC-74303C16FFE3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6722928" y="3077394"/>
            <a:ext cx="855158" cy="410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FA9E7C-9C3D-C434-A38D-95A2854F9D88}"/>
              </a:ext>
            </a:extLst>
          </p:cNvPr>
          <p:cNvSpPr/>
          <p:nvPr/>
        </p:nvSpPr>
        <p:spPr>
          <a:xfrm>
            <a:off x="3347864" y="366308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EB4EC-6E6F-B797-A315-81207CF66B41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764729" y="3436356"/>
            <a:ext cx="583135" cy="586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500FEC-3270-1595-DD39-61E63D1FCDD0}"/>
              </a:ext>
            </a:extLst>
          </p:cNvPr>
          <p:cNvCxnSpPr>
            <a:cxnSpLocks/>
            <a:stCxn id="9" idx="4"/>
            <a:endCxn id="18" idx="6"/>
          </p:cNvCxnSpPr>
          <p:nvPr/>
        </p:nvCxnSpPr>
        <p:spPr>
          <a:xfrm flipH="1">
            <a:off x="4062772" y="3441208"/>
            <a:ext cx="2302702" cy="581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8A3764C7-51BB-0AC4-AB88-64FB562FA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748" y="2955105"/>
            <a:ext cx="216024" cy="2160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2FB777-19EC-4AFE-FD38-702DA4217424}"/>
              </a:ext>
            </a:extLst>
          </p:cNvPr>
          <p:cNvSpPr txBox="1"/>
          <p:nvPr/>
        </p:nvSpPr>
        <p:spPr>
          <a:xfrm>
            <a:off x="2971915" y="2579808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Link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7F6B8-E739-7DE0-B3F1-DF04D5D011ED}"/>
              </a:ext>
            </a:extLst>
          </p:cNvPr>
          <p:cNvSpPr txBox="1"/>
          <p:nvPr/>
        </p:nvSpPr>
        <p:spPr>
          <a:xfrm>
            <a:off x="3788059" y="2257949"/>
            <a:ext cx="15627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Also protects the node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F331473-6C26-FB4F-EE9F-6D3EE23A8F12}"/>
              </a:ext>
            </a:extLst>
          </p:cNvPr>
          <p:cNvSpPr/>
          <p:nvPr/>
        </p:nvSpPr>
        <p:spPr>
          <a:xfrm>
            <a:off x="3566238" y="31622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035A26-BC1B-FF07-A404-2B4AF63EA0BA}"/>
              </a:ext>
            </a:extLst>
          </p:cNvPr>
          <p:cNvSpPr/>
          <p:nvPr/>
        </p:nvSpPr>
        <p:spPr>
          <a:xfrm>
            <a:off x="2820080" y="372273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B69607-F223-32E2-F01E-F4FC25EDA495}"/>
              </a:ext>
            </a:extLst>
          </p:cNvPr>
          <p:cNvSpPr/>
          <p:nvPr/>
        </p:nvSpPr>
        <p:spPr>
          <a:xfrm>
            <a:off x="5047576" y="3820981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04E944-1C9F-BA13-0498-943CB545FD39}"/>
              </a:ext>
            </a:extLst>
          </p:cNvPr>
          <p:cNvSpPr/>
          <p:nvPr/>
        </p:nvSpPr>
        <p:spPr>
          <a:xfrm>
            <a:off x="5313945" y="312787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778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Protection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Link protection </a:t>
            </a:r>
            <a:r>
              <a:rPr lang="en-US" sz="2000" i="1" dirty="0"/>
              <a:t>sometimes</a:t>
            </a:r>
            <a:r>
              <a:rPr lang="en-US" sz="2000" dirty="0"/>
              <a:t> can protect the node also</a:t>
            </a:r>
          </a:p>
          <a:p>
            <a:r>
              <a:rPr lang="en-US" sz="2000" dirty="0"/>
              <a:t>Node protection can </a:t>
            </a:r>
            <a:r>
              <a:rPr lang="en-US" sz="2000" i="1" dirty="0"/>
              <a:t>always</a:t>
            </a:r>
            <a:r>
              <a:rPr lang="en-US" sz="2000" dirty="0"/>
              <a:t> protect the link</a:t>
            </a:r>
          </a:p>
          <a:p>
            <a:pPr marL="0" indent="0">
              <a:buNone/>
            </a:pPr>
            <a:r>
              <a:rPr lang="en-AU" sz="1600" dirty="0"/>
              <a:t>Case: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AC7BAF-E49E-D720-0BEE-C981BCA9A49D}"/>
              </a:ext>
            </a:extLst>
          </p:cNvPr>
          <p:cNvSpPr/>
          <p:nvPr/>
        </p:nvSpPr>
        <p:spPr>
          <a:xfrm>
            <a:off x="2407275" y="271693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5B9034-2573-6B2B-99B4-4A8EB552848C}"/>
              </a:ext>
            </a:extLst>
          </p:cNvPr>
          <p:cNvSpPr/>
          <p:nvPr/>
        </p:nvSpPr>
        <p:spPr>
          <a:xfrm>
            <a:off x="4211960" y="271354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1D2AB7-916A-45D1-7C0C-B0025AA8353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122183" y="3073258"/>
            <a:ext cx="1089777" cy="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898B11-11C5-4968-5449-1438608182D3}"/>
              </a:ext>
            </a:extLst>
          </p:cNvPr>
          <p:cNvSpPr/>
          <p:nvPr/>
        </p:nvSpPr>
        <p:spPr>
          <a:xfrm>
            <a:off x="6008020" y="27217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0249F-59E4-0968-4933-5E16ED7F07A4}"/>
              </a:ext>
            </a:extLst>
          </p:cNvPr>
          <p:cNvCxnSpPr>
            <a:cxnSpLocks/>
          </p:cNvCxnSpPr>
          <p:nvPr/>
        </p:nvCxnSpPr>
        <p:spPr>
          <a:xfrm flipV="1">
            <a:off x="4926868" y="3073256"/>
            <a:ext cx="1089777" cy="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CA5A9B-D7D2-71DF-D144-03968C3D0CBC}"/>
              </a:ext>
            </a:extLst>
          </p:cNvPr>
          <p:cNvSpPr/>
          <p:nvPr/>
        </p:nvSpPr>
        <p:spPr>
          <a:xfrm>
            <a:off x="920927" y="2785555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7004EE-BF73-4FA8-9553-3E2004D99BB9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>
            <a:off x="1496991" y="3073587"/>
            <a:ext cx="910284" cy="305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5034F5C-3D3D-1459-E748-263FD8F4B406}"/>
              </a:ext>
            </a:extLst>
          </p:cNvPr>
          <p:cNvSpPr/>
          <p:nvPr/>
        </p:nvSpPr>
        <p:spPr>
          <a:xfrm>
            <a:off x="7578086" y="278936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22D474-FCA0-1A30-D9CC-74303C16FFE3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6722928" y="3077394"/>
            <a:ext cx="855158" cy="410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FA9E7C-9C3D-C434-A38D-95A2854F9D88}"/>
              </a:ext>
            </a:extLst>
          </p:cNvPr>
          <p:cNvSpPr/>
          <p:nvPr/>
        </p:nvSpPr>
        <p:spPr>
          <a:xfrm>
            <a:off x="3347864" y="366308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EB4EC-6E6F-B797-A315-81207CF66B41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764729" y="3436356"/>
            <a:ext cx="583135" cy="586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500FEC-3270-1595-DD39-61E63D1FCDD0}"/>
              </a:ext>
            </a:extLst>
          </p:cNvPr>
          <p:cNvCxnSpPr>
            <a:cxnSpLocks/>
            <a:stCxn id="9" idx="4"/>
            <a:endCxn id="18" idx="6"/>
          </p:cNvCxnSpPr>
          <p:nvPr/>
        </p:nvCxnSpPr>
        <p:spPr>
          <a:xfrm flipH="1">
            <a:off x="4062772" y="3441208"/>
            <a:ext cx="2302702" cy="581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8A3764C7-51BB-0AC4-AB88-64FB562FA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089" y="2765253"/>
            <a:ext cx="216024" cy="2160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2FB777-19EC-4AFE-FD38-702DA4217424}"/>
              </a:ext>
            </a:extLst>
          </p:cNvPr>
          <p:cNvSpPr txBox="1"/>
          <p:nvPr/>
        </p:nvSpPr>
        <p:spPr>
          <a:xfrm>
            <a:off x="3845059" y="2268342"/>
            <a:ext cx="1415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Node Protection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Configured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7F6B8-E739-7DE0-B3F1-DF04D5D011ED}"/>
              </a:ext>
            </a:extLst>
          </p:cNvPr>
          <p:cNvSpPr txBox="1"/>
          <p:nvPr/>
        </p:nvSpPr>
        <p:spPr>
          <a:xfrm>
            <a:off x="2881404" y="2676692"/>
            <a:ext cx="15627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Also protects the link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69A6A1-E04E-CA26-04C6-6F5AB1AA3D55}"/>
              </a:ext>
            </a:extLst>
          </p:cNvPr>
          <p:cNvSpPr/>
          <p:nvPr/>
        </p:nvSpPr>
        <p:spPr>
          <a:xfrm>
            <a:off x="3566238" y="31622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3785C7-787D-D874-1DA4-103A1EE4959D}"/>
              </a:ext>
            </a:extLst>
          </p:cNvPr>
          <p:cNvSpPr/>
          <p:nvPr/>
        </p:nvSpPr>
        <p:spPr>
          <a:xfrm>
            <a:off x="2820080" y="372273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E59B30-19A5-3DCE-2630-E0BEACBC808D}"/>
              </a:ext>
            </a:extLst>
          </p:cNvPr>
          <p:cNvSpPr/>
          <p:nvPr/>
        </p:nvSpPr>
        <p:spPr>
          <a:xfrm>
            <a:off x="5047576" y="3820981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E9C8DD-AC97-7522-58C7-74D6C231F2BD}"/>
              </a:ext>
            </a:extLst>
          </p:cNvPr>
          <p:cNvSpPr/>
          <p:nvPr/>
        </p:nvSpPr>
        <p:spPr>
          <a:xfrm>
            <a:off x="5313945" y="312787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312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3137085-7C20-F4A7-FA7C-92CC3C1532C1}"/>
              </a:ext>
            </a:extLst>
          </p:cNvPr>
          <p:cNvSpPr/>
          <p:nvPr/>
        </p:nvSpPr>
        <p:spPr>
          <a:xfrm>
            <a:off x="4815274" y="2133741"/>
            <a:ext cx="2180880" cy="2376264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2644CE9-77D1-A4B7-8E23-C213095AFFF0}"/>
              </a:ext>
            </a:extLst>
          </p:cNvPr>
          <p:cNvSpPr/>
          <p:nvPr/>
        </p:nvSpPr>
        <p:spPr>
          <a:xfrm>
            <a:off x="2266718" y="2133741"/>
            <a:ext cx="2180880" cy="2376264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Protection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bigger picture…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78676-97B3-250F-3711-D230D7168F0A}"/>
              </a:ext>
            </a:extLst>
          </p:cNvPr>
          <p:cNvSpPr/>
          <p:nvPr/>
        </p:nvSpPr>
        <p:spPr>
          <a:xfrm>
            <a:off x="2330574" y="3143233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D85752-04FE-6373-533E-339B400B998A}"/>
              </a:ext>
            </a:extLst>
          </p:cNvPr>
          <p:cNvSpPr/>
          <p:nvPr/>
        </p:nvSpPr>
        <p:spPr>
          <a:xfrm>
            <a:off x="4336476" y="386715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2FD653-8385-668D-C813-07E98D1F53CF}"/>
              </a:ext>
            </a:extLst>
          </p:cNvPr>
          <p:cNvSpPr/>
          <p:nvPr/>
        </p:nvSpPr>
        <p:spPr>
          <a:xfrm>
            <a:off x="6340280" y="3143233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R8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9E4DF3-5874-2290-4B52-28B5C8F7814D}"/>
              </a:ext>
            </a:extLst>
          </p:cNvPr>
          <p:cNvCxnSpPr>
            <a:cxnSpLocks/>
            <a:stCxn id="17" idx="6"/>
            <a:endCxn id="37" idx="2"/>
          </p:cNvCxnSpPr>
          <p:nvPr/>
        </p:nvCxnSpPr>
        <p:spPr>
          <a:xfrm flipV="1">
            <a:off x="4919676" y="4154518"/>
            <a:ext cx="402838" cy="4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15D928-A5DD-BFCA-1151-9AB6F2E964BA}"/>
              </a:ext>
            </a:extLst>
          </p:cNvPr>
          <p:cNvSpPr/>
          <p:nvPr/>
        </p:nvSpPr>
        <p:spPr>
          <a:xfrm>
            <a:off x="1086252" y="3197233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EB6E5B-0D80-54B6-FD7B-88FA600109E2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>
            <a:off x="1561452" y="3434833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66AAF9-9BDA-BBDB-9DFE-28E56D1B8202}"/>
              </a:ext>
            </a:extLst>
          </p:cNvPr>
          <p:cNvSpPr/>
          <p:nvPr/>
        </p:nvSpPr>
        <p:spPr>
          <a:xfrm>
            <a:off x="7769208" y="320348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11F872-64A4-3B01-02C3-7579FD12B839}"/>
              </a:ext>
            </a:extLst>
          </p:cNvPr>
          <p:cNvCxnSpPr>
            <a:cxnSpLocks/>
            <a:stCxn id="25" idx="2"/>
            <a:endCxn id="20" idx="6"/>
          </p:cNvCxnSpPr>
          <p:nvPr/>
        </p:nvCxnSpPr>
        <p:spPr>
          <a:xfrm flipH="1" flipV="1">
            <a:off x="6923480" y="3434833"/>
            <a:ext cx="845728" cy="6253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11F30C4-1545-A841-FB4B-9C80E9DB4BE6}"/>
              </a:ext>
            </a:extLst>
          </p:cNvPr>
          <p:cNvSpPr/>
          <p:nvPr/>
        </p:nvSpPr>
        <p:spPr>
          <a:xfrm>
            <a:off x="3348340" y="243449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48133E-1F82-51D0-CEF1-59F39FA49273}"/>
              </a:ext>
            </a:extLst>
          </p:cNvPr>
          <p:cNvSpPr/>
          <p:nvPr/>
        </p:nvSpPr>
        <p:spPr>
          <a:xfrm>
            <a:off x="3348340" y="3861087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CB7978-680E-29FA-6A23-30007EFD9612}"/>
              </a:ext>
            </a:extLst>
          </p:cNvPr>
          <p:cNvSpPr/>
          <p:nvPr/>
        </p:nvSpPr>
        <p:spPr>
          <a:xfrm>
            <a:off x="5322514" y="3862918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R7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C96929-D978-4675-AAE7-29627F2AF92B}"/>
              </a:ext>
            </a:extLst>
          </p:cNvPr>
          <p:cNvSpPr/>
          <p:nvPr/>
        </p:nvSpPr>
        <p:spPr>
          <a:xfrm>
            <a:off x="5322514" y="2397931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R6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AA4377-43B0-5762-5DD7-32E400536418}"/>
              </a:ext>
            </a:extLst>
          </p:cNvPr>
          <p:cNvCxnSpPr>
            <a:cxnSpLocks/>
            <a:stCxn id="6" idx="7"/>
            <a:endCxn id="32" idx="2"/>
          </p:cNvCxnSpPr>
          <p:nvPr/>
        </p:nvCxnSpPr>
        <p:spPr>
          <a:xfrm flipV="1">
            <a:off x="2828366" y="2726094"/>
            <a:ext cx="519974" cy="502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C79CDE-5C6E-6E35-8B2D-9B39B7446F7C}"/>
              </a:ext>
            </a:extLst>
          </p:cNvPr>
          <p:cNvCxnSpPr>
            <a:cxnSpLocks/>
            <a:stCxn id="6" idx="5"/>
            <a:endCxn id="33" idx="2"/>
          </p:cNvCxnSpPr>
          <p:nvPr/>
        </p:nvCxnSpPr>
        <p:spPr>
          <a:xfrm>
            <a:off x="2828366" y="3641025"/>
            <a:ext cx="519974" cy="511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E81124-1B58-19F4-F67F-C7364D231F0D}"/>
              </a:ext>
            </a:extLst>
          </p:cNvPr>
          <p:cNvCxnSpPr>
            <a:cxnSpLocks/>
            <a:stCxn id="33" idx="6"/>
            <a:endCxn id="17" idx="2"/>
          </p:cNvCxnSpPr>
          <p:nvPr/>
        </p:nvCxnSpPr>
        <p:spPr>
          <a:xfrm>
            <a:off x="3931540" y="4152687"/>
            <a:ext cx="404936" cy="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E3A02A-CC2A-702A-805C-D901188335D4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5614114" y="2981131"/>
            <a:ext cx="0" cy="8817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876C39-61F8-B10F-7DC9-030B512297C4}"/>
              </a:ext>
            </a:extLst>
          </p:cNvPr>
          <p:cNvCxnSpPr>
            <a:cxnSpLocks/>
            <a:stCxn id="38" idx="6"/>
            <a:endCxn id="20" idx="1"/>
          </p:cNvCxnSpPr>
          <p:nvPr/>
        </p:nvCxnSpPr>
        <p:spPr>
          <a:xfrm>
            <a:off x="5905714" y="2689531"/>
            <a:ext cx="519974" cy="539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5F33D4-0C2B-34A3-F19D-D9223743A5D6}"/>
              </a:ext>
            </a:extLst>
          </p:cNvPr>
          <p:cNvCxnSpPr>
            <a:cxnSpLocks/>
            <a:stCxn id="37" idx="6"/>
            <a:endCxn id="20" idx="3"/>
          </p:cNvCxnSpPr>
          <p:nvPr/>
        </p:nvCxnSpPr>
        <p:spPr>
          <a:xfrm flipV="1">
            <a:off x="5905714" y="3641025"/>
            <a:ext cx="519974" cy="51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5F878FC-78CE-D26F-44AA-A8AAEFAA23F7}"/>
              </a:ext>
            </a:extLst>
          </p:cNvPr>
          <p:cNvSpPr txBox="1"/>
          <p:nvPr/>
        </p:nvSpPr>
        <p:spPr>
          <a:xfrm>
            <a:off x="2988300" y="4518821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Domain 1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238A8B-B105-61C0-8377-96440B77B831}"/>
              </a:ext>
            </a:extLst>
          </p:cNvPr>
          <p:cNvSpPr txBox="1"/>
          <p:nvPr/>
        </p:nvSpPr>
        <p:spPr>
          <a:xfrm>
            <a:off x="5498253" y="4519218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Domain 2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AB0ACD8-181A-1BD2-49AC-19DA938215BD}"/>
              </a:ext>
            </a:extLst>
          </p:cNvPr>
          <p:cNvSpPr/>
          <p:nvPr/>
        </p:nvSpPr>
        <p:spPr>
          <a:xfrm>
            <a:off x="6340280" y="2201087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321FE8-58AF-A8BD-AA09-147CC2590749}"/>
              </a:ext>
            </a:extLst>
          </p:cNvPr>
          <p:cNvSpPr/>
          <p:nvPr/>
        </p:nvSpPr>
        <p:spPr>
          <a:xfrm>
            <a:off x="2352928" y="2193331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281FD94-0B3F-E061-42F7-165D8790F065}"/>
              </a:ext>
            </a:extLst>
          </p:cNvPr>
          <p:cNvSpPr/>
          <p:nvPr/>
        </p:nvSpPr>
        <p:spPr>
          <a:xfrm>
            <a:off x="766396" y="1957038"/>
            <a:ext cx="715708" cy="69644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SR PCE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429B89FA-09E5-0FC5-8DE0-78CD6EB939FA}"/>
              </a:ext>
            </a:extLst>
          </p:cNvPr>
          <p:cNvCxnSpPr>
            <a:cxnSpLocks/>
            <a:endCxn id="92" idx="6"/>
          </p:cNvCxnSpPr>
          <p:nvPr/>
        </p:nvCxnSpPr>
        <p:spPr>
          <a:xfrm rot="5400000" flipH="1" flipV="1">
            <a:off x="6501101" y="2839106"/>
            <a:ext cx="768798" cy="75960"/>
          </a:xfrm>
          <a:prstGeom prst="curvedConnector4">
            <a:avLst>
              <a:gd name="adj1" fmla="val 46626"/>
              <a:gd name="adj2" fmla="val 1334225"/>
            </a:avLst>
          </a:prstGeom>
          <a:ln w="22225">
            <a:solidFill>
              <a:srgbClr val="F27D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CB7C915-27F7-3138-6A03-6F5372B09BE3}"/>
              </a:ext>
            </a:extLst>
          </p:cNvPr>
          <p:cNvSpPr txBox="1"/>
          <p:nvPr/>
        </p:nvSpPr>
        <p:spPr>
          <a:xfrm>
            <a:off x="7050340" y="2582265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27D0A"/>
                </a:solidFill>
              </a:rPr>
              <a:t>BGP-LS</a:t>
            </a:r>
            <a:endParaRPr lang="en-AU" sz="1100" dirty="0">
              <a:solidFill>
                <a:srgbClr val="F27D0A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C3CD574-C2A4-108A-590C-27FF09DCC432}"/>
              </a:ext>
            </a:extLst>
          </p:cNvPr>
          <p:cNvCxnSpPr>
            <a:cxnSpLocks/>
            <a:stCxn id="92" idx="0"/>
          </p:cNvCxnSpPr>
          <p:nvPr/>
        </p:nvCxnSpPr>
        <p:spPr>
          <a:xfrm rot="16200000" flipH="1" flipV="1">
            <a:off x="4672690" y="287794"/>
            <a:ext cx="45898" cy="3872483"/>
          </a:xfrm>
          <a:prstGeom prst="curvedConnector4">
            <a:avLst>
              <a:gd name="adj1" fmla="val -1132296"/>
              <a:gd name="adj2" fmla="val 100018"/>
            </a:avLst>
          </a:prstGeom>
          <a:ln w="22225">
            <a:solidFill>
              <a:srgbClr val="F27D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9BB4A8-1B84-E6D6-D6CC-B6ADEE8BDFF5}"/>
              </a:ext>
            </a:extLst>
          </p:cNvPr>
          <p:cNvSpPr txBox="1"/>
          <p:nvPr/>
        </p:nvSpPr>
        <p:spPr>
          <a:xfrm>
            <a:off x="4217198" y="170765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27D0A"/>
                </a:solidFill>
              </a:rPr>
              <a:t>BGP-LS</a:t>
            </a:r>
            <a:endParaRPr lang="en-AU" sz="1100" dirty="0">
              <a:solidFill>
                <a:srgbClr val="F27D0A"/>
              </a:solidFill>
            </a:endParaRP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BC16566-4A08-387A-4948-561DDB55A9BA}"/>
              </a:ext>
            </a:extLst>
          </p:cNvPr>
          <p:cNvCxnSpPr>
            <a:cxnSpLocks/>
            <a:stCxn id="93" idx="1"/>
            <a:endCxn id="94" idx="6"/>
          </p:cNvCxnSpPr>
          <p:nvPr/>
        </p:nvCxnSpPr>
        <p:spPr>
          <a:xfrm rot="16200000" flipH="1" flipV="1">
            <a:off x="1946960" y="1813883"/>
            <a:ext cx="26520" cy="956232"/>
          </a:xfrm>
          <a:prstGeom prst="curvedConnector4">
            <a:avLst>
              <a:gd name="adj1" fmla="val -861991"/>
              <a:gd name="adj2" fmla="val 54466"/>
            </a:avLst>
          </a:prstGeom>
          <a:ln w="22225">
            <a:solidFill>
              <a:srgbClr val="F27D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C5E040E-D3EA-6DC7-3BD2-4421CCF5CDC1}"/>
              </a:ext>
            </a:extLst>
          </p:cNvPr>
          <p:cNvSpPr txBox="1"/>
          <p:nvPr/>
        </p:nvSpPr>
        <p:spPr>
          <a:xfrm>
            <a:off x="1558441" y="2254497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27D0A"/>
                </a:solidFill>
              </a:rPr>
              <a:t>BGP-LS</a:t>
            </a:r>
            <a:endParaRPr lang="en-AU" sz="1100" dirty="0">
              <a:solidFill>
                <a:srgbClr val="F27D0A"/>
              </a:solidFill>
            </a:endParaRPr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126CE02-71FE-9A04-A8F7-DAEAD183A240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464133" y="2591159"/>
            <a:ext cx="802585" cy="730714"/>
          </a:xfrm>
          <a:prstGeom prst="curvedConnector3">
            <a:avLst>
              <a:gd name="adj1" fmla="val 50000"/>
            </a:avLst>
          </a:prstGeom>
          <a:ln w="2222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6A66C75-18A9-4506-1A42-FC8BD9D38657}"/>
              </a:ext>
            </a:extLst>
          </p:cNvPr>
          <p:cNvSpPr txBox="1"/>
          <p:nvPr/>
        </p:nvSpPr>
        <p:spPr>
          <a:xfrm>
            <a:off x="1169412" y="2785219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PCEP</a:t>
            </a:r>
            <a:endParaRPr lang="en-AU" sz="1100" dirty="0">
              <a:solidFill>
                <a:srgbClr val="00B05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FE382C7-E8EF-938E-D150-DA4B590478E5}"/>
              </a:ext>
            </a:extLst>
          </p:cNvPr>
          <p:cNvSpPr/>
          <p:nvPr/>
        </p:nvSpPr>
        <p:spPr>
          <a:xfrm>
            <a:off x="4371638" y="243010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F1AA7A-B8A4-E7A5-C5CF-51690381A94B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4967572" y="2689531"/>
            <a:ext cx="35494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1CCC17-C413-F407-CB2B-186AAB9FCF32}"/>
              </a:ext>
            </a:extLst>
          </p:cNvPr>
          <p:cNvCxnSpPr>
            <a:cxnSpLocks/>
            <a:stCxn id="32" idx="6"/>
            <a:endCxn id="130" idx="2"/>
          </p:cNvCxnSpPr>
          <p:nvPr/>
        </p:nvCxnSpPr>
        <p:spPr>
          <a:xfrm flipV="1">
            <a:off x="3931540" y="2721704"/>
            <a:ext cx="440098" cy="4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2C9B4D-C6EE-6FF4-B9FE-3D20D51D45B8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V="1">
            <a:off x="3639940" y="3017694"/>
            <a:ext cx="0" cy="8433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794A3DC2-CFC0-DD76-C503-3C6E9BA9021B}"/>
              </a:ext>
            </a:extLst>
          </p:cNvPr>
          <p:cNvSpPr/>
          <p:nvPr/>
        </p:nvSpPr>
        <p:spPr>
          <a:xfrm>
            <a:off x="2806765" y="2557650"/>
            <a:ext cx="2520593" cy="572451"/>
          </a:xfrm>
          <a:custGeom>
            <a:avLst/>
            <a:gdLst>
              <a:gd name="connsiteX0" fmla="*/ 0 w 2520593"/>
              <a:gd name="connsiteY0" fmla="*/ 572451 h 572451"/>
              <a:gd name="connsiteX1" fmla="*/ 506858 w 2520593"/>
              <a:gd name="connsiteY1" fmla="*/ 62168 h 572451"/>
              <a:gd name="connsiteX2" fmla="*/ 2520593 w 2520593"/>
              <a:gd name="connsiteY2" fmla="*/ 17647 h 57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593" h="572451">
                <a:moveTo>
                  <a:pt x="0" y="572451"/>
                </a:moveTo>
                <a:cubicBezTo>
                  <a:pt x="43379" y="363543"/>
                  <a:pt x="86759" y="154635"/>
                  <a:pt x="506858" y="62168"/>
                </a:cubicBezTo>
                <a:cubicBezTo>
                  <a:pt x="926957" y="-30299"/>
                  <a:pt x="2267735" y="3948"/>
                  <a:pt x="2520593" y="17647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8656A66-B68A-E611-3DDA-7510F29488E9}"/>
              </a:ext>
            </a:extLst>
          </p:cNvPr>
          <p:cNvSpPr/>
          <p:nvPr/>
        </p:nvSpPr>
        <p:spPr>
          <a:xfrm>
            <a:off x="5440772" y="2914630"/>
            <a:ext cx="931548" cy="1146087"/>
          </a:xfrm>
          <a:custGeom>
            <a:avLst/>
            <a:gdLst>
              <a:gd name="connsiteX0" fmla="*/ 34272 w 931548"/>
              <a:gd name="connsiteY0" fmla="*/ 0 h 1146087"/>
              <a:gd name="connsiteX1" fmla="*/ 34272 w 931548"/>
              <a:gd name="connsiteY1" fmla="*/ 921250 h 1146087"/>
              <a:gd name="connsiteX2" fmla="*/ 390443 w 931548"/>
              <a:gd name="connsiteY2" fmla="*/ 1133582 h 1146087"/>
              <a:gd name="connsiteX3" fmla="*/ 931548 w 931548"/>
              <a:gd name="connsiteY3" fmla="*/ 664396 h 114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548" h="1146087">
                <a:moveTo>
                  <a:pt x="34272" y="0"/>
                </a:moveTo>
                <a:cubicBezTo>
                  <a:pt x="4591" y="366160"/>
                  <a:pt x="-25090" y="732320"/>
                  <a:pt x="34272" y="921250"/>
                </a:cubicBezTo>
                <a:cubicBezTo>
                  <a:pt x="93634" y="1110180"/>
                  <a:pt x="240897" y="1176391"/>
                  <a:pt x="390443" y="1133582"/>
                </a:cubicBezTo>
                <a:cubicBezTo>
                  <a:pt x="539989" y="1090773"/>
                  <a:pt x="931548" y="664396"/>
                  <a:pt x="931548" y="664396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662185F0-7439-5DBF-ED32-A756EB80E005}"/>
              </a:ext>
            </a:extLst>
          </p:cNvPr>
          <p:cNvSpPr/>
          <p:nvPr/>
        </p:nvSpPr>
        <p:spPr>
          <a:xfrm rot="21428035">
            <a:off x="2786153" y="3641498"/>
            <a:ext cx="3664419" cy="665758"/>
          </a:xfrm>
          <a:custGeom>
            <a:avLst/>
            <a:gdLst>
              <a:gd name="connsiteX0" fmla="*/ 0 w 3842534"/>
              <a:gd name="connsiteY0" fmla="*/ 0 h 663013"/>
              <a:gd name="connsiteX1" fmla="*/ 578777 w 3842534"/>
              <a:gd name="connsiteY1" fmla="*/ 578778 h 663013"/>
              <a:gd name="connsiteX2" fmla="*/ 3119919 w 3842534"/>
              <a:gd name="connsiteY2" fmla="*/ 606176 h 663013"/>
              <a:gd name="connsiteX3" fmla="*/ 3842534 w 3842534"/>
              <a:gd name="connsiteY3" fmla="*/ 68495 h 66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2534" h="663013">
                <a:moveTo>
                  <a:pt x="0" y="0"/>
                </a:moveTo>
                <a:cubicBezTo>
                  <a:pt x="29395" y="238874"/>
                  <a:pt x="58790" y="477749"/>
                  <a:pt x="578777" y="578778"/>
                </a:cubicBezTo>
                <a:cubicBezTo>
                  <a:pt x="1098764" y="679807"/>
                  <a:pt x="2575960" y="691223"/>
                  <a:pt x="3119919" y="606176"/>
                </a:cubicBezTo>
                <a:cubicBezTo>
                  <a:pt x="3663878" y="521129"/>
                  <a:pt x="3842534" y="68495"/>
                  <a:pt x="3842534" y="68495"/>
                </a:cubicBezTo>
              </a:path>
            </a:pathLst>
          </a:cu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AD07263-C96F-78F2-BFFB-76DC0ACE8D7E}"/>
              </a:ext>
            </a:extLst>
          </p:cNvPr>
          <p:cNvSpPr/>
          <p:nvPr/>
        </p:nvSpPr>
        <p:spPr>
          <a:xfrm>
            <a:off x="6188907" y="1345129"/>
            <a:ext cx="812735" cy="70137"/>
          </a:xfrm>
          <a:custGeom>
            <a:avLst/>
            <a:gdLst>
              <a:gd name="connsiteX0" fmla="*/ 0 w 2520593"/>
              <a:gd name="connsiteY0" fmla="*/ 572451 h 572451"/>
              <a:gd name="connsiteX1" fmla="*/ 506858 w 2520593"/>
              <a:gd name="connsiteY1" fmla="*/ 62168 h 572451"/>
              <a:gd name="connsiteX2" fmla="*/ 2520593 w 2520593"/>
              <a:gd name="connsiteY2" fmla="*/ 17647 h 57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593" h="572451">
                <a:moveTo>
                  <a:pt x="0" y="572451"/>
                </a:moveTo>
                <a:cubicBezTo>
                  <a:pt x="43379" y="363543"/>
                  <a:pt x="86759" y="154635"/>
                  <a:pt x="506858" y="62168"/>
                </a:cubicBezTo>
                <a:cubicBezTo>
                  <a:pt x="926957" y="-30299"/>
                  <a:pt x="2267735" y="3948"/>
                  <a:pt x="2520593" y="17647"/>
                </a:cubicBezTo>
              </a:path>
            </a:pathLst>
          </a:cu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958BD8F4-CE53-F06A-C874-89A085F24F05}"/>
              </a:ext>
            </a:extLst>
          </p:cNvPr>
          <p:cNvSpPr/>
          <p:nvPr/>
        </p:nvSpPr>
        <p:spPr>
          <a:xfrm flipV="1">
            <a:off x="6207537" y="1560797"/>
            <a:ext cx="812735" cy="45719"/>
          </a:xfrm>
          <a:custGeom>
            <a:avLst/>
            <a:gdLst>
              <a:gd name="connsiteX0" fmla="*/ 0 w 3842534"/>
              <a:gd name="connsiteY0" fmla="*/ 0 h 663013"/>
              <a:gd name="connsiteX1" fmla="*/ 578777 w 3842534"/>
              <a:gd name="connsiteY1" fmla="*/ 578778 h 663013"/>
              <a:gd name="connsiteX2" fmla="*/ 3119919 w 3842534"/>
              <a:gd name="connsiteY2" fmla="*/ 606176 h 663013"/>
              <a:gd name="connsiteX3" fmla="*/ 3842534 w 3842534"/>
              <a:gd name="connsiteY3" fmla="*/ 68495 h 66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2534" h="663013">
                <a:moveTo>
                  <a:pt x="0" y="0"/>
                </a:moveTo>
                <a:cubicBezTo>
                  <a:pt x="29395" y="238874"/>
                  <a:pt x="58790" y="477749"/>
                  <a:pt x="578777" y="578778"/>
                </a:cubicBezTo>
                <a:cubicBezTo>
                  <a:pt x="1098764" y="679807"/>
                  <a:pt x="2575960" y="691223"/>
                  <a:pt x="3119919" y="606176"/>
                </a:cubicBezTo>
                <a:cubicBezTo>
                  <a:pt x="3663878" y="521129"/>
                  <a:pt x="3842534" y="68495"/>
                  <a:pt x="3842534" y="68495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3819FDA-057B-4571-BEDA-B3CE9EA8CF1D}"/>
              </a:ext>
            </a:extLst>
          </p:cNvPr>
          <p:cNvSpPr txBox="1"/>
          <p:nvPr/>
        </p:nvSpPr>
        <p:spPr>
          <a:xfrm>
            <a:off x="7050340" y="984379"/>
            <a:ext cx="181898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Regular Path</a:t>
            </a:r>
          </a:p>
          <a:p>
            <a:endParaRPr lang="en-US" sz="500" dirty="0"/>
          </a:p>
          <a:p>
            <a:r>
              <a:rPr lang="en-US" sz="1000" dirty="0"/>
              <a:t>Repaired Path by FRR</a:t>
            </a:r>
          </a:p>
          <a:p>
            <a:endParaRPr lang="en-US" sz="600" dirty="0"/>
          </a:p>
          <a:p>
            <a:r>
              <a:rPr lang="en-US" sz="1000" dirty="0"/>
              <a:t>New Path Signaled by PCE</a:t>
            </a:r>
            <a:endParaRPr lang="en-AU" sz="1000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7035803-B8A2-23A3-5F2A-E338670DFFF1}"/>
              </a:ext>
            </a:extLst>
          </p:cNvPr>
          <p:cNvCxnSpPr>
            <a:cxnSpLocks/>
          </p:cNvCxnSpPr>
          <p:nvPr/>
        </p:nvCxnSpPr>
        <p:spPr>
          <a:xfrm flipV="1">
            <a:off x="2943405" y="2787774"/>
            <a:ext cx="490343" cy="473711"/>
          </a:xfrm>
          <a:prstGeom prst="line">
            <a:avLst/>
          </a:prstGeom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D2C4649-F2C4-24C3-C638-2511E42ED57C}"/>
              </a:ext>
            </a:extLst>
          </p:cNvPr>
          <p:cNvCxnSpPr>
            <a:cxnSpLocks/>
          </p:cNvCxnSpPr>
          <p:nvPr/>
        </p:nvCxnSpPr>
        <p:spPr>
          <a:xfrm flipV="1">
            <a:off x="3416811" y="2763366"/>
            <a:ext cx="2427239" cy="39470"/>
          </a:xfrm>
          <a:prstGeom prst="line">
            <a:avLst/>
          </a:prstGeom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DB5265-3309-D138-92E0-DC102829A13D}"/>
              </a:ext>
            </a:extLst>
          </p:cNvPr>
          <p:cNvCxnSpPr>
            <a:cxnSpLocks/>
          </p:cNvCxnSpPr>
          <p:nvPr/>
        </p:nvCxnSpPr>
        <p:spPr>
          <a:xfrm>
            <a:off x="5833775" y="2765124"/>
            <a:ext cx="557894" cy="530307"/>
          </a:xfrm>
          <a:prstGeom prst="line">
            <a:avLst/>
          </a:prstGeom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70A26F9-0891-A4F6-05C1-09435FA95DD0}"/>
              </a:ext>
            </a:extLst>
          </p:cNvPr>
          <p:cNvCxnSpPr>
            <a:cxnSpLocks/>
          </p:cNvCxnSpPr>
          <p:nvPr/>
        </p:nvCxnSpPr>
        <p:spPr>
          <a:xfrm>
            <a:off x="6174820" y="1126117"/>
            <a:ext cx="821334" cy="0"/>
          </a:xfrm>
          <a:prstGeom prst="line">
            <a:avLst/>
          </a:prstGeom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75A7F35F-AFCF-75E4-8230-5D6017AE0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37437">
            <a:off x="5981311" y="2812705"/>
            <a:ext cx="388750" cy="3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92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Microloop</a:t>
            </a:r>
            <a:endParaRPr lang="en-AU" dirty="0"/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Microloop</a:t>
            </a:r>
            <a:r>
              <a:rPr lang="en-US" sz="2000" dirty="0"/>
              <a:t>: Transient packet forwarding loop during path convergence</a:t>
            </a:r>
          </a:p>
          <a:p>
            <a:r>
              <a:rPr lang="en-US" sz="2000" dirty="0"/>
              <a:t>Reasons of </a:t>
            </a:r>
            <a:r>
              <a:rPr lang="en-US" sz="2000" dirty="0" err="1"/>
              <a:t>Microloop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Topological change propagation may need few times</a:t>
            </a:r>
          </a:p>
          <a:p>
            <a:pPr lvl="1"/>
            <a:r>
              <a:rPr lang="en-US" sz="1600" dirty="0"/>
              <a:t>Forwarding table may not be updated at the same time or in a proper order</a:t>
            </a:r>
          </a:p>
          <a:p>
            <a:pPr lvl="1"/>
            <a:r>
              <a:rPr lang="en-US" sz="1600" dirty="0"/>
              <a:t>Depends on CPU, memory and link utilization also</a:t>
            </a:r>
          </a:p>
          <a:p>
            <a:pPr lvl="1"/>
            <a:r>
              <a:rPr lang="en-US" sz="1600" dirty="0"/>
              <a:t>Intermittent link flapping</a:t>
            </a:r>
          </a:p>
          <a:p>
            <a:pPr lvl="1"/>
            <a:endParaRPr lang="en-AU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D6EFA-0D69-A098-D4C4-5710E7348E03}"/>
              </a:ext>
            </a:extLst>
          </p:cNvPr>
          <p:cNvSpPr/>
          <p:nvPr/>
        </p:nvSpPr>
        <p:spPr>
          <a:xfrm>
            <a:off x="272853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CE50B-2775-3350-845D-892B36042B51}"/>
              </a:ext>
            </a:extLst>
          </p:cNvPr>
          <p:cNvSpPr/>
          <p:nvPr/>
        </p:nvSpPr>
        <p:spPr>
          <a:xfrm>
            <a:off x="4080884" y="305364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A03AF-6E69-6942-0D02-8D7BE18A64C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020135" y="3345240"/>
            <a:ext cx="1060749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C1F09-2A61-B289-31C6-0396002471FD}"/>
              </a:ext>
            </a:extLst>
          </p:cNvPr>
          <p:cNvSpPr/>
          <p:nvPr/>
        </p:nvSpPr>
        <p:spPr>
          <a:xfrm>
            <a:off x="541580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CB736-90CD-CA98-D60C-A51E13F9F1D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664084" y="3345240"/>
            <a:ext cx="1043321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31BE32-7896-17BB-C43E-ECE88E671275}"/>
              </a:ext>
            </a:extLst>
          </p:cNvPr>
          <p:cNvSpPr/>
          <p:nvPr/>
        </p:nvSpPr>
        <p:spPr>
          <a:xfrm>
            <a:off x="1484213" y="376327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51D6C4-46AE-5345-4499-B3C497BC458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59413" y="4000876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DB125C-C4C9-2824-65CD-9A56B93E1FC1}"/>
              </a:ext>
            </a:extLst>
          </p:cNvPr>
          <p:cNvSpPr/>
          <p:nvPr/>
        </p:nvSpPr>
        <p:spPr>
          <a:xfrm>
            <a:off x="6761096" y="3763085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34199-13A9-383F-785F-E33EC392941F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5999005" y="4000685"/>
            <a:ext cx="762091" cy="19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B6152CF-03BE-2EF4-56D7-BF15BA42C098}"/>
              </a:ext>
            </a:extLst>
          </p:cNvPr>
          <p:cNvSpPr/>
          <p:nvPr/>
        </p:nvSpPr>
        <p:spPr>
          <a:xfrm>
            <a:off x="4080884" y="436481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ADB5-3CBB-3BF7-2235-872276569F25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>
            <a:off x="3020135" y="4292476"/>
            <a:ext cx="1060749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BF03F-0A74-D1D3-A779-336818E0319A}"/>
              </a:ext>
            </a:extLst>
          </p:cNvPr>
          <p:cNvCxnSpPr>
            <a:cxnSpLocks/>
            <a:stCxn id="6" idx="4"/>
            <a:endCxn id="12" idx="6"/>
          </p:cNvCxnSpPr>
          <p:nvPr/>
        </p:nvCxnSpPr>
        <p:spPr>
          <a:xfrm flipH="1">
            <a:off x="4664084" y="4292476"/>
            <a:ext cx="1043321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4C61CEE-411F-274C-68CF-A8AD06B2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29" y="3448725"/>
            <a:ext cx="305079" cy="305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27021-BB24-0098-5DDE-E3DC2689E544}"/>
              </a:ext>
            </a:extLst>
          </p:cNvPr>
          <p:cNvSpPr txBox="1"/>
          <p:nvPr/>
        </p:nvSpPr>
        <p:spPr>
          <a:xfrm>
            <a:off x="2814317" y="464131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Microloop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7FD2E-8BEB-1225-CCDB-70D50D695B5D}"/>
              </a:ext>
            </a:extLst>
          </p:cNvPr>
          <p:cNvSpPr/>
          <p:nvPr/>
        </p:nvSpPr>
        <p:spPr>
          <a:xfrm>
            <a:off x="3595315" y="354753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81778-5694-3407-5B74-A3F3E7202CAD}"/>
              </a:ext>
            </a:extLst>
          </p:cNvPr>
          <p:cNvSpPr/>
          <p:nvPr/>
        </p:nvSpPr>
        <p:spPr>
          <a:xfrm>
            <a:off x="3595314" y="42204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4969BC-EF27-138F-32FE-78AD662B55BC}"/>
              </a:ext>
            </a:extLst>
          </p:cNvPr>
          <p:cNvSpPr/>
          <p:nvPr/>
        </p:nvSpPr>
        <p:spPr>
          <a:xfrm>
            <a:off x="4891184" y="358539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5C5B73-1B1E-5CD2-EF1E-CDAE9611C191}"/>
              </a:ext>
            </a:extLst>
          </p:cNvPr>
          <p:cNvSpPr/>
          <p:nvPr/>
        </p:nvSpPr>
        <p:spPr>
          <a:xfrm>
            <a:off x="4891183" y="420664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44F4A9-E866-3292-A53A-D9602BB79C10}"/>
              </a:ext>
            </a:extLst>
          </p:cNvPr>
          <p:cNvCxnSpPr>
            <a:cxnSpLocks/>
          </p:cNvCxnSpPr>
          <p:nvPr/>
        </p:nvCxnSpPr>
        <p:spPr>
          <a:xfrm>
            <a:off x="2965094" y="4364814"/>
            <a:ext cx="966463" cy="33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0B110A-A3A1-F1F4-E163-10E2468E08CB}"/>
              </a:ext>
            </a:extLst>
          </p:cNvPr>
          <p:cNvCxnSpPr>
            <a:cxnSpLocks/>
          </p:cNvCxnSpPr>
          <p:nvPr/>
        </p:nvCxnSpPr>
        <p:spPr>
          <a:xfrm flipH="1" flipV="1">
            <a:off x="2932126" y="4473388"/>
            <a:ext cx="971403" cy="33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0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25">
            <a:extLst>
              <a:ext uri="{FF2B5EF4-FFF2-40B4-BE49-F238E27FC236}">
                <a16:creationId xmlns:a16="http://schemas.microsoft.com/office/drawing/2014/main" id="{3F9BA7A7-B10D-B4DD-2E57-E9590B6B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28925"/>
            <a:ext cx="8352928" cy="3780421"/>
          </a:xfrm>
        </p:spPr>
        <p:txBody>
          <a:bodyPr>
            <a:normAutofit/>
          </a:bodyPr>
          <a:lstStyle/>
          <a:p>
            <a:r>
              <a:rPr lang="en-US" sz="1800" dirty="0"/>
              <a:t>Without TI-LFA</a:t>
            </a:r>
          </a:p>
          <a:p>
            <a:pPr lvl="1"/>
            <a:r>
              <a:rPr lang="en-US" sz="1400" dirty="0"/>
              <a:t>Causes packet loss due to </a:t>
            </a:r>
            <a:r>
              <a:rPr lang="en-US" sz="1400" dirty="0" err="1"/>
              <a:t>microloop</a:t>
            </a:r>
            <a:endParaRPr lang="en-A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Microloop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D6EFA-0D69-A098-D4C4-5710E7348E03}"/>
              </a:ext>
            </a:extLst>
          </p:cNvPr>
          <p:cNvSpPr/>
          <p:nvPr/>
        </p:nvSpPr>
        <p:spPr>
          <a:xfrm>
            <a:off x="272853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CE50B-2775-3350-845D-892B36042B51}"/>
              </a:ext>
            </a:extLst>
          </p:cNvPr>
          <p:cNvSpPr/>
          <p:nvPr/>
        </p:nvSpPr>
        <p:spPr>
          <a:xfrm>
            <a:off x="4080884" y="305364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A03AF-6E69-6942-0D02-8D7BE18A64C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020135" y="3345240"/>
            <a:ext cx="1060749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C1F09-2A61-B289-31C6-0396002471FD}"/>
              </a:ext>
            </a:extLst>
          </p:cNvPr>
          <p:cNvSpPr/>
          <p:nvPr/>
        </p:nvSpPr>
        <p:spPr>
          <a:xfrm>
            <a:off x="541580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CB736-90CD-CA98-D60C-A51E13F9F1D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664084" y="3345240"/>
            <a:ext cx="1043321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31BE32-7896-17BB-C43E-ECE88E671275}"/>
              </a:ext>
            </a:extLst>
          </p:cNvPr>
          <p:cNvSpPr/>
          <p:nvPr/>
        </p:nvSpPr>
        <p:spPr>
          <a:xfrm>
            <a:off x="1484213" y="376327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51D6C4-46AE-5345-4499-B3C497BC458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59413" y="4000876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DB125C-C4C9-2824-65CD-9A56B93E1FC1}"/>
              </a:ext>
            </a:extLst>
          </p:cNvPr>
          <p:cNvSpPr/>
          <p:nvPr/>
        </p:nvSpPr>
        <p:spPr>
          <a:xfrm>
            <a:off x="6761096" y="3763085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34199-13A9-383F-785F-E33EC392941F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5999005" y="4000685"/>
            <a:ext cx="762091" cy="19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B6152CF-03BE-2EF4-56D7-BF15BA42C098}"/>
              </a:ext>
            </a:extLst>
          </p:cNvPr>
          <p:cNvSpPr/>
          <p:nvPr/>
        </p:nvSpPr>
        <p:spPr>
          <a:xfrm>
            <a:off x="4080884" y="436481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ADB5-3CBB-3BF7-2235-872276569F25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>
            <a:off x="3020135" y="4292476"/>
            <a:ext cx="1060749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BF03F-0A74-D1D3-A779-336818E0319A}"/>
              </a:ext>
            </a:extLst>
          </p:cNvPr>
          <p:cNvCxnSpPr>
            <a:cxnSpLocks/>
            <a:stCxn id="6" idx="4"/>
            <a:endCxn id="12" idx="6"/>
          </p:cNvCxnSpPr>
          <p:nvPr/>
        </p:nvCxnSpPr>
        <p:spPr>
          <a:xfrm flipH="1">
            <a:off x="4664084" y="4292476"/>
            <a:ext cx="1043321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4C61CEE-411F-274C-68CF-A8AD06B2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29" y="3448725"/>
            <a:ext cx="305079" cy="305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27021-BB24-0098-5DDE-E3DC2689E544}"/>
              </a:ext>
            </a:extLst>
          </p:cNvPr>
          <p:cNvSpPr txBox="1"/>
          <p:nvPr/>
        </p:nvSpPr>
        <p:spPr>
          <a:xfrm>
            <a:off x="2814317" y="464131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Microloop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7FD2E-8BEB-1225-CCDB-70D50D695B5D}"/>
              </a:ext>
            </a:extLst>
          </p:cNvPr>
          <p:cNvSpPr/>
          <p:nvPr/>
        </p:nvSpPr>
        <p:spPr>
          <a:xfrm>
            <a:off x="3595315" y="354753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81778-5694-3407-5B74-A3F3E7202CAD}"/>
              </a:ext>
            </a:extLst>
          </p:cNvPr>
          <p:cNvSpPr/>
          <p:nvPr/>
        </p:nvSpPr>
        <p:spPr>
          <a:xfrm>
            <a:off x="3595314" y="42204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4969BC-EF27-138F-32FE-78AD662B55BC}"/>
              </a:ext>
            </a:extLst>
          </p:cNvPr>
          <p:cNvSpPr/>
          <p:nvPr/>
        </p:nvSpPr>
        <p:spPr>
          <a:xfrm>
            <a:off x="4891184" y="358539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5C5B73-1B1E-5CD2-EF1E-CDAE9611C191}"/>
              </a:ext>
            </a:extLst>
          </p:cNvPr>
          <p:cNvSpPr/>
          <p:nvPr/>
        </p:nvSpPr>
        <p:spPr>
          <a:xfrm>
            <a:off x="4891183" y="420664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44F4A9-E866-3292-A53A-D9602BB79C10}"/>
              </a:ext>
            </a:extLst>
          </p:cNvPr>
          <p:cNvCxnSpPr>
            <a:cxnSpLocks/>
          </p:cNvCxnSpPr>
          <p:nvPr/>
        </p:nvCxnSpPr>
        <p:spPr>
          <a:xfrm>
            <a:off x="2965094" y="4364814"/>
            <a:ext cx="966463" cy="33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0B110A-A3A1-F1F4-E163-10E2468E08CB}"/>
              </a:ext>
            </a:extLst>
          </p:cNvPr>
          <p:cNvCxnSpPr>
            <a:cxnSpLocks/>
          </p:cNvCxnSpPr>
          <p:nvPr/>
        </p:nvCxnSpPr>
        <p:spPr>
          <a:xfrm flipH="1" flipV="1">
            <a:off x="2932126" y="4473388"/>
            <a:ext cx="971403" cy="33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A9AD5A4-0645-C004-6919-AF677CA59BCC}"/>
              </a:ext>
            </a:extLst>
          </p:cNvPr>
          <p:cNvSpPr/>
          <p:nvPr/>
        </p:nvSpPr>
        <p:spPr>
          <a:xfrm>
            <a:off x="4286649" y="1768473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52B293-040D-F29F-A13B-A7B001F1A70C}"/>
              </a:ext>
            </a:extLst>
          </p:cNvPr>
          <p:cNvSpPr/>
          <p:nvPr/>
        </p:nvSpPr>
        <p:spPr>
          <a:xfrm>
            <a:off x="4286649" y="2066162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622234-0C26-52AE-D6F3-CC383CC6896A}"/>
              </a:ext>
            </a:extLst>
          </p:cNvPr>
          <p:cNvSpPr/>
          <p:nvPr/>
        </p:nvSpPr>
        <p:spPr>
          <a:xfrm>
            <a:off x="4280884" y="2333040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5AB4C-0BC2-B685-54CA-542354DC92EB}"/>
              </a:ext>
            </a:extLst>
          </p:cNvPr>
          <p:cNvSpPr txBox="1"/>
          <p:nvPr/>
        </p:nvSpPr>
        <p:spPr>
          <a:xfrm>
            <a:off x="4436678" y="1726227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8386D-6991-A171-B1D0-6A093FB651EB}"/>
              </a:ext>
            </a:extLst>
          </p:cNvPr>
          <p:cNvSpPr txBox="1"/>
          <p:nvPr/>
        </p:nvSpPr>
        <p:spPr>
          <a:xfrm>
            <a:off x="4429102" y="2032769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200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C40DD-E75E-575B-D1AF-4CB05EDB83A2}"/>
              </a:ext>
            </a:extLst>
          </p:cNvPr>
          <p:cNvSpPr txBox="1"/>
          <p:nvPr/>
        </p:nvSpPr>
        <p:spPr>
          <a:xfrm>
            <a:off x="4435533" y="2309952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9E4D-048D-3075-DF50-916D1603ED44}"/>
              </a:ext>
            </a:extLst>
          </p:cNvPr>
          <p:cNvSpPr txBox="1"/>
          <p:nvPr/>
        </p:nvSpPr>
        <p:spPr>
          <a:xfrm>
            <a:off x="2193481" y="1711157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Link R1-R2 goes 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879904-7FA1-4A4F-6BCD-72916667DEA3}"/>
              </a:ext>
            </a:extLst>
          </p:cNvPr>
          <p:cNvSpPr txBox="1"/>
          <p:nvPr/>
        </p:nvSpPr>
        <p:spPr>
          <a:xfrm>
            <a:off x="1722503" y="2009012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R1 updates forwarding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7912A-7B30-04A1-0442-DAE21E38D01F}"/>
              </a:ext>
            </a:extLst>
          </p:cNvPr>
          <p:cNvSpPr txBox="1"/>
          <p:nvPr/>
        </p:nvSpPr>
        <p:spPr>
          <a:xfrm>
            <a:off x="1722503" y="2280590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R4 updates forwarding table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414D74-DF84-E688-8BD3-7C48B9E8E9F8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1999189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A8AB5-D18E-96B3-B4AC-B1F5C179630F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2294227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C62C85-447F-7BA8-ECF7-731BA5D271AB}"/>
              </a:ext>
            </a:extLst>
          </p:cNvPr>
          <p:cNvSpPr txBox="1"/>
          <p:nvPr/>
        </p:nvSpPr>
        <p:spPr>
          <a:xfrm>
            <a:off x="5427231" y="1869185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Traffic dropped by 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C0704-D24D-E3E2-1755-45717FF01286}"/>
              </a:ext>
            </a:extLst>
          </p:cNvPr>
          <p:cNvSpPr txBox="1"/>
          <p:nvPr/>
        </p:nvSpPr>
        <p:spPr>
          <a:xfrm>
            <a:off x="5427231" y="2153717"/>
            <a:ext cx="2343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Microloop</a:t>
            </a:r>
            <a:r>
              <a:rPr lang="en-US" sz="1200" dirty="0">
                <a:solidFill>
                  <a:srgbClr val="FF0000"/>
                </a:solidFill>
              </a:rPr>
              <a:t> between R1 and R4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A8C51-B7FB-CDDE-0586-4B7B6BD8392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370884" y="1943279"/>
            <a:ext cx="2360" cy="38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A0E258-9E6F-7699-E406-34A2645E81F3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2598211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3BE423-902F-3883-5E56-AAB6C4ED5D5A}"/>
              </a:ext>
            </a:extLst>
          </p:cNvPr>
          <p:cNvSpPr txBox="1"/>
          <p:nvPr/>
        </p:nvSpPr>
        <p:spPr>
          <a:xfrm>
            <a:off x="5427231" y="2455227"/>
            <a:ext cx="2343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Path is converged</a:t>
            </a:r>
          </a:p>
        </p:txBody>
      </p:sp>
    </p:spTree>
    <p:extLst>
      <p:ext uri="{BB962C8B-B14F-4D97-AF65-F5344CB8AC3E}">
        <p14:creationId xmlns:p14="http://schemas.microsoft.com/office/powerpoint/2010/main" val="32785964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513CFBE-7235-7598-2CB7-4FD0BC7C8542}"/>
              </a:ext>
            </a:extLst>
          </p:cNvPr>
          <p:cNvCxnSpPr>
            <a:cxnSpLocks/>
            <a:stCxn id="39" idx="3"/>
            <a:endCxn id="57" idx="0"/>
          </p:cNvCxnSpPr>
          <p:nvPr/>
        </p:nvCxnSpPr>
        <p:spPr>
          <a:xfrm>
            <a:off x="7893317" y="2251097"/>
            <a:ext cx="448855" cy="1040733"/>
          </a:xfrm>
          <a:prstGeom prst="curvedConnector2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25">
            <a:extLst>
              <a:ext uri="{FF2B5EF4-FFF2-40B4-BE49-F238E27FC236}">
                <a16:creationId xmlns:a16="http://schemas.microsoft.com/office/drawing/2014/main" id="{3F9BA7A7-B10D-B4DD-2E57-E9590B6B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28925"/>
            <a:ext cx="8352928" cy="3780421"/>
          </a:xfrm>
        </p:spPr>
        <p:txBody>
          <a:bodyPr>
            <a:normAutofit/>
          </a:bodyPr>
          <a:lstStyle/>
          <a:p>
            <a:r>
              <a:rPr lang="en-US" sz="1800" dirty="0"/>
              <a:t>With TI-LFA; but no </a:t>
            </a:r>
            <a:r>
              <a:rPr lang="en-US" sz="1800" dirty="0" err="1"/>
              <a:t>microloop</a:t>
            </a:r>
            <a:r>
              <a:rPr lang="en-US" sz="1800" dirty="0"/>
              <a:t> avoidance enabled</a:t>
            </a:r>
            <a:endParaRPr lang="en-AU" sz="1800" dirty="0"/>
          </a:p>
          <a:p>
            <a:pPr lvl="1"/>
            <a:r>
              <a:rPr lang="en-US" sz="1200" dirty="0"/>
              <a:t>Much faster convergence but still </a:t>
            </a:r>
            <a:r>
              <a:rPr lang="en-US" sz="1200" dirty="0" err="1"/>
              <a:t>microloop</a:t>
            </a:r>
            <a:r>
              <a:rPr lang="en-US" sz="1200" dirty="0"/>
              <a:t> is there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Microloop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D6EFA-0D69-A098-D4C4-5710E7348E03}"/>
              </a:ext>
            </a:extLst>
          </p:cNvPr>
          <p:cNvSpPr/>
          <p:nvPr/>
        </p:nvSpPr>
        <p:spPr>
          <a:xfrm>
            <a:off x="272853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CE50B-2775-3350-845D-892B36042B51}"/>
              </a:ext>
            </a:extLst>
          </p:cNvPr>
          <p:cNvSpPr/>
          <p:nvPr/>
        </p:nvSpPr>
        <p:spPr>
          <a:xfrm>
            <a:off x="4080884" y="305364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A03AF-6E69-6942-0D02-8D7BE18A64C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020135" y="3345240"/>
            <a:ext cx="1060749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C1F09-2A61-B289-31C6-0396002471FD}"/>
              </a:ext>
            </a:extLst>
          </p:cNvPr>
          <p:cNvSpPr/>
          <p:nvPr/>
        </p:nvSpPr>
        <p:spPr>
          <a:xfrm>
            <a:off x="541580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CB736-90CD-CA98-D60C-A51E13F9F1D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664084" y="3345240"/>
            <a:ext cx="1043321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31BE32-7896-17BB-C43E-ECE88E671275}"/>
              </a:ext>
            </a:extLst>
          </p:cNvPr>
          <p:cNvSpPr/>
          <p:nvPr/>
        </p:nvSpPr>
        <p:spPr>
          <a:xfrm>
            <a:off x="1484213" y="376327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51D6C4-46AE-5345-4499-B3C497BC458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59413" y="4000876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DB125C-C4C9-2824-65CD-9A56B93E1FC1}"/>
              </a:ext>
            </a:extLst>
          </p:cNvPr>
          <p:cNvSpPr/>
          <p:nvPr/>
        </p:nvSpPr>
        <p:spPr>
          <a:xfrm>
            <a:off x="6761096" y="3763085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34199-13A9-383F-785F-E33EC392941F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5999005" y="4000685"/>
            <a:ext cx="762091" cy="19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B6152CF-03BE-2EF4-56D7-BF15BA42C098}"/>
              </a:ext>
            </a:extLst>
          </p:cNvPr>
          <p:cNvSpPr/>
          <p:nvPr/>
        </p:nvSpPr>
        <p:spPr>
          <a:xfrm>
            <a:off x="4080884" y="436481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ADB5-3CBB-3BF7-2235-872276569F25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>
            <a:off x="3020135" y="4292476"/>
            <a:ext cx="1060749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BF03F-0A74-D1D3-A779-336818E0319A}"/>
              </a:ext>
            </a:extLst>
          </p:cNvPr>
          <p:cNvCxnSpPr>
            <a:cxnSpLocks/>
            <a:stCxn id="6" idx="4"/>
            <a:endCxn id="12" idx="6"/>
          </p:cNvCxnSpPr>
          <p:nvPr/>
        </p:nvCxnSpPr>
        <p:spPr>
          <a:xfrm flipH="1">
            <a:off x="4664084" y="4292476"/>
            <a:ext cx="1043321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4C61CEE-411F-274C-68CF-A8AD06B2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29" y="3448725"/>
            <a:ext cx="305079" cy="305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27021-BB24-0098-5DDE-E3DC2689E544}"/>
              </a:ext>
            </a:extLst>
          </p:cNvPr>
          <p:cNvSpPr txBox="1"/>
          <p:nvPr/>
        </p:nvSpPr>
        <p:spPr>
          <a:xfrm>
            <a:off x="2814317" y="464131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Microloop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7FD2E-8BEB-1225-CCDB-70D50D695B5D}"/>
              </a:ext>
            </a:extLst>
          </p:cNvPr>
          <p:cNvSpPr/>
          <p:nvPr/>
        </p:nvSpPr>
        <p:spPr>
          <a:xfrm>
            <a:off x="3595315" y="354753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81778-5694-3407-5B74-A3F3E7202CAD}"/>
              </a:ext>
            </a:extLst>
          </p:cNvPr>
          <p:cNvSpPr/>
          <p:nvPr/>
        </p:nvSpPr>
        <p:spPr>
          <a:xfrm>
            <a:off x="3595314" y="42204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4969BC-EF27-138F-32FE-78AD662B55BC}"/>
              </a:ext>
            </a:extLst>
          </p:cNvPr>
          <p:cNvSpPr/>
          <p:nvPr/>
        </p:nvSpPr>
        <p:spPr>
          <a:xfrm>
            <a:off x="4891184" y="358539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5C5B73-1B1E-5CD2-EF1E-CDAE9611C191}"/>
              </a:ext>
            </a:extLst>
          </p:cNvPr>
          <p:cNvSpPr/>
          <p:nvPr/>
        </p:nvSpPr>
        <p:spPr>
          <a:xfrm>
            <a:off x="4891183" y="420664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44F4A9-E866-3292-A53A-D9602BB79C10}"/>
              </a:ext>
            </a:extLst>
          </p:cNvPr>
          <p:cNvCxnSpPr>
            <a:cxnSpLocks/>
          </p:cNvCxnSpPr>
          <p:nvPr/>
        </p:nvCxnSpPr>
        <p:spPr>
          <a:xfrm>
            <a:off x="2965094" y="4364814"/>
            <a:ext cx="966463" cy="33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0B110A-A3A1-F1F4-E163-10E2468E08CB}"/>
              </a:ext>
            </a:extLst>
          </p:cNvPr>
          <p:cNvCxnSpPr>
            <a:cxnSpLocks/>
          </p:cNvCxnSpPr>
          <p:nvPr/>
        </p:nvCxnSpPr>
        <p:spPr>
          <a:xfrm flipH="1" flipV="1">
            <a:off x="2932126" y="4473388"/>
            <a:ext cx="971403" cy="33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A9AD5A4-0645-C004-6919-AF677CA59BCC}"/>
              </a:ext>
            </a:extLst>
          </p:cNvPr>
          <p:cNvSpPr/>
          <p:nvPr/>
        </p:nvSpPr>
        <p:spPr>
          <a:xfrm>
            <a:off x="4286649" y="1708547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52B293-040D-F29F-A13B-A7B001F1A70C}"/>
              </a:ext>
            </a:extLst>
          </p:cNvPr>
          <p:cNvSpPr/>
          <p:nvPr/>
        </p:nvSpPr>
        <p:spPr>
          <a:xfrm>
            <a:off x="4286649" y="1993714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622234-0C26-52AE-D6F3-CC383CC6896A}"/>
              </a:ext>
            </a:extLst>
          </p:cNvPr>
          <p:cNvSpPr/>
          <p:nvPr/>
        </p:nvSpPr>
        <p:spPr>
          <a:xfrm>
            <a:off x="4280884" y="2297509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5AB4C-0BC2-B685-54CA-542354DC92EB}"/>
              </a:ext>
            </a:extLst>
          </p:cNvPr>
          <p:cNvSpPr txBox="1"/>
          <p:nvPr/>
        </p:nvSpPr>
        <p:spPr>
          <a:xfrm>
            <a:off x="4436678" y="166630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8386D-6991-A171-B1D0-6A093FB651EB}"/>
              </a:ext>
            </a:extLst>
          </p:cNvPr>
          <p:cNvSpPr txBox="1"/>
          <p:nvPr/>
        </p:nvSpPr>
        <p:spPr>
          <a:xfrm>
            <a:off x="4429102" y="196032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C40DD-E75E-575B-D1AF-4CB05EDB83A2}"/>
              </a:ext>
            </a:extLst>
          </p:cNvPr>
          <p:cNvSpPr txBox="1"/>
          <p:nvPr/>
        </p:nvSpPr>
        <p:spPr>
          <a:xfrm>
            <a:off x="4435533" y="227442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200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9E4D-048D-3075-DF50-916D1603ED44}"/>
              </a:ext>
            </a:extLst>
          </p:cNvPr>
          <p:cNvSpPr txBox="1"/>
          <p:nvPr/>
        </p:nvSpPr>
        <p:spPr>
          <a:xfrm>
            <a:off x="2193481" y="1647728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Link R1-R2 goes 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879904-7FA1-4A4F-6BCD-72916667DEA3}"/>
              </a:ext>
            </a:extLst>
          </p:cNvPr>
          <p:cNvSpPr txBox="1"/>
          <p:nvPr/>
        </p:nvSpPr>
        <p:spPr>
          <a:xfrm>
            <a:off x="1722503" y="1936564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R1 activates TI-LFA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7912A-7B30-04A1-0442-DAE21E38D01F}"/>
              </a:ext>
            </a:extLst>
          </p:cNvPr>
          <p:cNvSpPr txBox="1"/>
          <p:nvPr/>
        </p:nvSpPr>
        <p:spPr>
          <a:xfrm>
            <a:off x="1722503" y="2162293"/>
            <a:ext cx="25524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R1 updates forwarding table</a:t>
            </a:r>
          </a:p>
          <a:p>
            <a:pPr algn="r"/>
            <a:r>
              <a:rPr lang="en-US" sz="1100" dirty="0"/>
              <a:t>And removes TI-LFA path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414D74-DF84-E688-8BD3-7C48B9E8E9F8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1944257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A8AB5-D18E-96B3-B4AC-B1F5C179630F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2241181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C62C85-447F-7BA8-ECF7-731BA5D271AB}"/>
              </a:ext>
            </a:extLst>
          </p:cNvPr>
          <p:cNvSpPr txBox="1"/>
          <p:nvPr/>
        </p:nvSpPr>
        <p:spPr>
          <a:xfrm>
            <a:off x="5427231" y="1802253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Traffic dropped by 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C0704-D24D-E3E2-1755-45717FF01286}"/>
              </a:ext>
            </a:extLst>
          </p:cNvPr>
          <p:cNvSpPr txBox="1"/>
          <p:nvPr/>
        </p:nvSpPr>
        <p:spPr>
          <a:xfrm>
            <a:off x="5427231" y="2112597"/>
            <a:ext cx="2466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R1 forwards traffic via repair path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A8C51-B7FB-CDDE-0586-4B7B6BD83924}"/>
              </a:ext>
            </a:extLst>
          </p:cNvPr>
          <p:cNvCxnSpPr>
            <a:cxnSpLocks/>
            <a:stCxn id="22" idx="4"/>
            <a:endCxn id="17" idx="0"/>
          </p:cNvCxnSpPr>
          <p:nvPr/>
        </p:nvCxnSpPr>
        <p:spPr>
          <a:xfrm flipH="1">
            <a:off x="4370884" y="1888547"/>
            <a:ext cx="5765" cy="70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36392E-40C1-B5FE-ADA5-DEBE879D13B5}"/>
              </a:ext>
            </a:extLst>
          </p:cNvPr>
          <p:cNvSpPr/>
          <p:nvPr/>
        </p:nvSpPr>
        <p:spPr>
          <a:xfrm>
            <a:off x="4280884" y="2598428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3E54-8355-D0F1-BDEF-B85F7959A113}"/>
              </a:ext>
            </a:extLst>
          </p:cNvPr>
          <p:cNvSpPr txBox="1"/>
          <p:nvPr/>
        </p:nvSpPr>
        <p:spPr>
          <a:xfrm>
            <a:off x="4435533" y="2571657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82915-D9E8-9B06-CCCC-F86E451AB45A}"/>
              </a:ext>
            </a:extLst>
          </p:cNvPr>
          <p:cNvSpPr txBox="1"/>
          <p:nvPr/>
        </p:nvSpPr>
        <p:spPr>
          <a:xfrm>
            <a:off x="1717314" y="2568861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R4 updates forwarding table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50F91F-12B3-8F2E-CB7A-9182E1D3B8CD}"/>
              </a:ext>
            </a:extLst>
          </p:cNvPr>
          <p:cNvCxnSpPr>
            <a:cxnSpLocks/>
          </p:cNvCxnSpPr>
          <p:nvPr/>
        </p:nvCxnSpPr>
        <p:spPr>
          <a:xfrm flipH="1" flipV="1">
            <a:off x="4485829" y="2531287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6DE02-9758-CA9E-EE26-D58E51B684CF}"/>
              </a:ext>
            </a:extLst>
          </p:cNvPr>
          <p:cNvSpPr txBox="1"/>
          <p:nvPr/>
        </p:nvSpPr>
        <p:spPr>
          <a:xfrm>
            <a:off x="5438621" y="2389415"/>
            <a:ext cx="2343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Microloop</a:t>
            </a:r>
            <a:r>
              <a:rPr lang="en-US" sz="1200" dirty="0">
                <a:solidFill>
                  <a:srgbClr val="FF0000"/>
                </a:solidFill>
              </a:rPr>
              <a:t> between R1 and R4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D1D654-237A-1EF7-74A9-A63A1D22F3E3}"/>
              </a:ext>
            </a:extLst>
          </p:cNvPr>
          <p:cNvCxnSpPr>
            <a:cxnSpLocks/>
          </p:cNvCxnSpPr>
          <p:nvPr/>
        </p:nvCxnSpPr>
        <p:spPr>
          <a:xfrm flipH="1" flipV="1">
            <a:off x="4481289" y="2868192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D45A4A-2121-DAE0-B9CE-F686D55F5051}"/>
              </a:ext>
            </a:extLst>
          </p:cNvPr>
          <p:cNvSpPr txBox="1"/>
          <p:nvPr/>
        </p:nvSpPr>
        <p:spPr>
          <a:xfrm>
            <a:off x="5434080" y="2726799"/>
            <a:ext cx="3530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Path is converged and R1 deactivates TI-LFA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BC57BF-A842-ED6D-3073-26BDA7442802}"/>
              </a:ext>
            </a:extLst>
          </p:cNvPr>
          <p:cNvSpPr/>
          <p:nvPr/>
        </p:nvSpPr>
        <p:spPr>
          <a:xfrm>
            <a:off x="8059827" y="4314328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DF49FC-A493-BA94-20F1-2B32D0159645}"/>
              </a:ext>
            </a:extLst>
          </p:cNvPr>
          <p:cNvSpPr/>
          <p:nvPr/>
        </p:nvSpPr>
        <p:spPr>
          <a:xfrm>
            <a:off x="8059644" y="4131897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3778ED-9453-844C-CB7C-D7D3C2FF3507}"/>
              </a:ext>
            </a:extLst>
          </p:cNvPr>
          <p:cNvSpPr/>
          <p:nvPr/>
        </p:nvSpPr>
        <p:spPr>
          <a:xfrm>
            <a:off x="8059644" y="394867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2A2ED-3601-669A-C3F5-FACFD86228EE}"/>
              </a:ext>
            </a:extLst>
          </p:cNvPr>
          <p:cNvSpPr/>
          <p:nvPr/>
        </p:nvSpPr>
        <p:spPr>
          <a:xfrm>
            <a:off x="8061090" y="376600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1FAD2A-79A2-FF73-B7E7-CC92E1E1F1B0}"/>
              </a:ext>
            </a:extLst>
          </p:cNvPr>
          <p:cNvSpPr/>
          <p:nvPr/>
        </p:nvSpPr>
        <p:spPr>
          <a:xfrm>
            <a:off x="8059644" y="358620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4431FF-A0D8-0B86-4F91-95EDECDA3154}"/>
              </a:ext>
            </a:extLst>
          </p:cNvPr>
          <p:cNvSpPr txBox="1"/>
          <p:nvPr/>
        </p:nvSpPr>
        <p:spPr>
          <a:xfrm>
            <a:off x="7791863" y="3291830"/>
            <a:ext cx="1100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</p:txBody>
      </p:sp>
    </p:spTree>
    <p:extLst>
      <p:ext uri="{BB962C8B-B14F-4D97-AF65-F5344CB8AC3E}">
        <p14:creationId xmlns:p14="http://schemas.microsoft.com/office/powerpoint/2010/main" val="34963609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25">
            <a:extLst>
              <a:ext uri="{FF2B5EF4-FFF2-40B4-BE49-F238E27FC236}">
                <a16:creationId xmlns:a16="http://schemas.microsoft.com/office/drawing/2014/main" id="{3F9BA7A7-B10D-B4DD-2E57-E9590B6B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28925"/>
            <a:ext cx="8352928" cy="3780421"/>
          </a:xfrm>
        </p:spPr>
        <p:txBody>
          <a:bodyPr>
            <a:normAutofit/>
          </a:bodyPr>
          <a:lstStyle/>
          <a:p>
            <a:r>
              <a:rPr lang="en-US" sz="1800" dirty="0"/>
              <a:t>With TI-LFA; and </a:t>
            </a:r>
            <a:r>
              <a:rPr lang="en-US" sz="1800" dirty="0" err="1"/>
              <a:t>microloop</a:t>
            </a:r>
            <a:r>
              <a:rPr lang="en-US" sz="1800" dirty="0"/>
              <a:t> avoidance enabled</a:t>
            </a:r>
            <a:endParaRPr lang="en-AU" sz="1800" dirty="0"/>
          </a:p>
          <a:p>
            <a:pPr lvl="1"/>
            <a:r>
              <a:rPr lang="en-US" sz="1200" dirty="0"/>
              <a:t>Much faster convergence and no </a:t>
            </a:r>
            <a:r>
              <a:rPr lang="en-US" sz="1200" dirty="0" err="1"/>
              <a:t>microloop</a:t>
            </a:r>
            <a:r>
              <a:rPr lang="en-US" sz="1200" dirty="0"/>
              <a:t> is there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Microloop</a:t>
            </a:r>
            <a:r>
              <a:rPr lang="en-AU" dirty="0"/>
              <a:t> Avoidance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D6EFA-0D69-A098-D4C4-5710E7348E03}"/>
              </a:ext>
            </a:extLst>
          </p:cNvPr>
          <p:cNvSpPr/>
          <p:nvPr/>
        </p:nvSpPr>
        <p:spPr>
          <a:xfrm>
            <a:off x="272853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CE50B-2775-3350-845D-892B36042B51}"/>
              </a:ext>
            </a:extLst>
          </p:cNvPr>
          <p:cNvSpPr/>
          <p:nvPr/>
        </p:nvSpPr>
        <p:spPr>
          <a:xfrm>
            <a:off x="4080884" y="3053640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A03AF-6E69-6942-0D02-8D7BE18A64C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020135" y="3345240"/>
            <a:ext cx="1060749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4C1F09-2A61-B289-31C6-0396002471FD}"/>
              </a:ext>
            </a:extLst>
          </p:cNvPr>
          <p:cNvSpPr/>
          <p:nvPr/>
        </p:nvSpPr>
        <p:spPr>
          <a:xfrm>
            <a:off x="5415805" y="370927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CB736-90CD-CA98-D60C-A51E13F9F1D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4664084" y="3345240"/>
            <a:ext cx="1043321" cy="36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931BE32-7896-17BB-C43E-ECE88E671275}"/>
              </a:ext>
            </a:extLst>
          </p:cNvPr>
          <p:cNvSpPr/>
          <p:nvPr/>
        </p:nvSpPr>
        <p:spPr>
          <a:xfrm>
            <a:off x="1484213" y="3763276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51D6C4-46AE-5345-4499-B3C497BC458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1959413" y="4000876"/>
            <a:ext cx="769122" cy="0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DB125C-C4C9-2824-65CD-9A56B93E1FC1}"/>
              </a:ext>
            </a:extLst>
          </p:cNvPr>
          <p:cNvSpPr/>
          <p:nvPr/>
        </p:nvSpPr>
        <p:spPr>
          <a:xfrm>
            <a:off x="6761096" y="3763085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34199-13A9-383F-785F-E33EC392941F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5999005" y="4000685"/>
            <a:ext cx="762091" cy="19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B6152CF-03BE-2EF4-56D7-BF15BA42C098}"/>
              </a:ext>
            </a:extLst>
          </p:cNvPr>
          <p:cNvSpPr/>
          <p:nvPr/>
        </p:nvSpPr>
        <p:spPr>
          <a:xfrm>
            <a:off x="4080884" y="4364814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DDADB5-3CBB-3BF7-2235-872276569F25}"/>
              </a:ext>
            </a:extLst>
          </p:cNvPr>
          <p:cNvCxnSpPr>
            <a:cxnSpLocks/>
            <a:stCxn id="3" idx="4"/>
            <a:endCxn id="12" idx="2"/>
          </p:cNvCxnSpPr>
          <p:nvPr/>
        </p:nvCxnSpPr>
        <p:spPr>
          <a:xfrm>
            <a:off x="3020135" y="4292476"/>
            <a:ext cx="1060749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BF03F-0A74-D1D3-A779-336818E0319A}"/>
              </a:ext>
            </a:extLst>
          </p:cNvPr>
          <p:cNvCxnSpPr>
            <a:cxnSpLocks/>
            <a:stCxn id="6" idx="4"/>
            <a:endCxn id="12" idx="6"/>
          </p:cNvCxnSpPr>
          <p:nvPr/>
        </p:nvCxnSpPr>
        <p:spPr>
          <a:xfrm flipH="1">
            <a:off x="4664084" y="4292476"/>
            <a:ext cx="1043321" cy="363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4C61CEE-411F-274C-68CF-A8AD06B2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529" y="3448725"/>
            <a:ext cx="305079" cy="305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27021-BB24-0098-5DDE-E3DC2689E544}"/>
              </a:ext>
            </a:extLst>
          </p:cNvPr>
          <p:cNvSpPr txBox="1"/>
          <p:nvPr/>
        </p:nvSpPr>
        <p:spPr>
          <a:xfrm>
            <a:off x="2814317" y="4641314"/>
            <a:ext cx="8420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Microloop</a:t>
            </a: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7FD2E-8BEB-1225-CCDB-70D50D695B5D}"/>
              </a:ext>
            </a:extLst>
          </p:cNvPr>
          <p:cNvSpPr/>
          <p:nvPr/>
        </p:nvSpPr>
        <p:spPr>
          <a:xfrm>
            <a:off x="3595315" y="354753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81778-5694-3407-5B74-A3F3E7202CAD}"/>
              </a:ext>
            </a:extLst>
          </p:cNvPr>
          <p:cNvSpPr/>
          <p:nvPr/>
        </p:nvSpPr>
        <p:spPr>
          <a:xfrm>
            <a:off x="3595314" y="4220466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4969BC-EF27-138F-32FE-78AD662B55BC}"/>
              </a:ext>
            </a:extLst>
          </p:cNvPr>
          <p:cNvSpPr/>
          <p:nvPr/>
        </p:nvSpPr>
        <p:spPr>
          <a:xfrm>
            <a:off x="4891184" y="358539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A5C5B73-1B1E-5CD2-EF1E-CDAE9611C191}"/>
              </a:ext>
            </a:extLst>
          </p:cNvPr>
          <p:cNvSpPr/>
          <p:nvPr/>
        </p:nvSpPr>
        <p:spPr>
          <a:xfrm>
            <a:off x="4891183" y="420664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en-AU" sz="1200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44F4A9-E866-3292-A53A-D9602BB79C10}"/>
              </a:ext>
            </a:extLst>
          </p:cNvPr>
          <p:cNvCxnSpPr>
            <a:cxnSpLocks/>
          </p:cNvCxnSpPr>
          <p:nvPr/>
        </p:nvCxnSpPr>
        <p:spPr>
          <a:xfrm>
            <a:off x="2965094" y="4364814"/>
            <a:ext cx="966463" cy="33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0B110A-A3A1-F1F4-E163-10E2468E08CB}"/>
              </a:ext>
            </a:extLst>
          </p:cNvPr>
          <p:cNvCxnSpPr>
            <a:cxnSpLocks/>
          </p:cNvCxnSpPr>
          <p:nvPr/>
        </p:nvCxnSpPr>
        <p:spPr>
          <a:xfrm flipH="1" flipV="1">
            <a:off x="2932126" y="4473388"/>
            <a:ext cx="971403" cy="334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A9AD5A4-0645-C004-6919-AF677CA59BCC}"/>
              </a:ext>
            </a:extLst>
          </p:cNvPr>
          <p:cNvSpPr/>
          <p:nvPr/>
        </p:nvSpPr>
        <p:spPr>
          <a:xfrm>
            <a:off x="4286649" y="1597988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52B293-040D-F29F-A13B-A7B001F1A70C}"/>
              </a:ext>
            </a:extLst>
          </p:cNvPr>
          <p:cNvSpPr/>
          <p:nvPr/>
        </p:nvSpPr>
        <p:spPr>
          <a:xfrm>
            <a:off x="4286649" y="1872646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622234-0C26-52AE-D6F3-CC383CC6896A}"/>
              </a:ext>
            </a:extLst>
          </p:cNvPr>
          <p:cNvSpPr/>
          <p:nvPr/>
        </p:nvSpPr>
        <p:spPr>
          <a:xfrm>
            <a:off x="4280884" y="2142417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5AB4C-0BC2-B685-54CA-542354DC92EB}"/>
              </a:ext>
            </a:extLst>
          </p:cNvPr>
          <p:cNvSpPr txBox="1"/>
          <p:nvPr/>
        </p:nvSpPr>
        <p:spPr>
          <a:xfrm>
            <a:off x="4436678" y="1555742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8386D-6991-A171-B1D0-6A093FB651EB}"/>
              </a:ext>
            </a:extLst>
          </p:cNvPr>
          <p:cNvSpPr txBox="1"/>
          <p:nvPr/>
        </p:nvSpPr>
        <p:spPr>
          <a:xfrm>
            <a:off x="4429102" y="1839253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C40DD-E75E-575B-D1AF-4CB05EDB83A2}"/>
              </a:ext>
            </a:extLst>
          </p:cNvPr>
          <p:cNvSpPr txBox="1"/>
          <p:nvPr/>
        </p:nvSpPr>
        <p:spPr>
          <a:xfrm>
            <a:off x="4435533" y="2119329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400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9E4D-048D-3075-DF50-916D1603ED44}"/>
              </a:ext>
            </a:extLst>
          </p:cNvPr>
          <p:cNvSpPr txBox="1"/>
          <p:nvPr/>
        </p:nvSpPr>
        <p:spPr>
          <a:xfrm>
            <a:off x="2193481" y="1544175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Link R1-R2 goes 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879904-7FA1-4A4F-6BCD-72916667DEA3}"/>
              </a:ext>
            </a:extLst>
          </p:cNvPr>
          <p:cNvSpPr txBox="1"/>
          <p:nvPr/>
        </p:nvSpPr>
        <p:spPr>
          <a:xfrm>
            <a:off x="1722503" y="1815496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R1 activates TI-LFA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7912A-7B30-04A1-0442-DAE21E38D01F}"/>
              </a:ext>
            </a:extLst>
          </p:cNvPr>
          <p:cNvSpPr txBox="1"/>
          <p:nvPr/>
        </p:nvSpPr>
        <p:spPr>
          <a:xfrm>
            <a:off x="1722503" y="2060663"/>
            <a:ext cx="25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R4 updates forwarding table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414D74-DF84-E688-8BD3-7C48B9E8E9F8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1816182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BA8AB5-D18E-96B3-B4AC-B1F5C179630F}"/>
              </a:ext>
            </a:extLst>
          </p:cNvPr>
          <p:cNvCxnSpPr>
            <a:cxnSpLocks/>
          </p:cNvCxnSpPr>
          <p:nvPr/>
        </p:nvCxnSpPr>
        <p:spPr>
          <a:xfrm flipH="1" flipV="1">
            <a:off x="4474439" y="2107108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C62C85-447F-7BA8-ECF7-731BA5D271AB}"/>
              </a:ext>
            </a:extLst>
          </p:cNvPr>
          <p:cNvSpPr txBox="1"/>
          <p:nvPr/>
        </p:nvSpPr>
        <p:spPr>
          <a:xfrm>
            <a:off x="5427231" y="1663670"/>
            <a:ext cx="2071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Traffic dropped by 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C0704-D24D-E3E2-1755-45717FF01286}"/>
              </a:ext>
            </a:extLst>
          </p:cNvPr>
          <p:cNvSpPr txBox="1"/>
          <p:nvPr/>
        </p:nvSpPr>
        <p:spPr>
          <a:xfrm>
            <a:off x="5427231" y="1965714"/>
            <a:ext cx="2670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R1 forwards traffic via repair path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A8C51-B7FB-CDDE-0586-4B7B6BD83924}"/>
              </a:ext>
            </a:extLst>
          </p:cNvPr>
          <p:cNvCxnSpPr>
            <a:cxnSpLocks/>
            <a:stCxn id="22" idx="4"/>
            <a:endCxn id="17" idx="0"/>
          </p:cNvCxnSpPr>
          <p:nvPr/>
        </p:nvCxnSpPr>
        <p:spPr>
          <a:xfrm flipH="1">
            <a:off x="4370884" y="1777988"/>
            <a:ext cx="5765" cy="64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36392E-40C1-B5FE-ADA5-DEBE879D13B5}"/>
              </a:ext>
            </a:extLst>
          </p:cNvPr>
          <p:cNvSpPr/>
          <p:nvPr/>
        </p:nvSpPr>
        <p:spPr>
          <a:xfrm>
            <a:off x="4280884" y="2423946"/>
            <a:ext cx="180000" cy="180000"/>
          </a:xfrm>
          <a:prstGeom prst="ellipse">
            <a:avLst/>
          </a:prstGeom>
          <a:solidFill>
            <a:srgbClr val="166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3E54-8355-D0F1-BDEF-B85F7959A113}"/>
              </a:ext>
            </a:extLst>
          </p:cNvPr>
          <p:cNvSpPr txBox="1"/>
          <p:nvPr/>
        </p:nvSpPr>
        <p:spPr>
          <a:xfrm>
            <a:off x="4435533" y="2397175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5000 </a:t>
            </a:r>
            <a:r>
              <a:rPr lang="en-US" sz="1000" dirty="0" err="1"/>
              <a:t>ms</a:t>
            </a:r>
            <a:r>
              <a:rPr lang="en-US" sz="1000" dirty="0"/>
              <a:t> 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82915-D9E8-9B06-CCCC-F86E451AB45A}"/>
              </a:ext>
            </a:extLst>
          </p:cNvPr>
          <p:cNvSpPr txBox="1"/>
          <p:nvPr/>
        </p:nvSpPr>
        <p:spPr>
          <a:xfrm>
            <a:off x="1717314" y="2283718"/>
            <a:ext cx="25524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R1 updates forwarding table</a:t>
            </a:r>
          </a:p>
          <a:p>
            <a:pPr algn="r"/>
            <a:r>
              <a:rPr lang="en-US" sz="1100" dirty="0"/>
              <a:t>And removes TI-LFA path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50F91F-12B3-8F2E-CB7A-9182E1D3B8CD}"/>
              </a:ext>
            </a:extLst>
          </p:cNvPr>
          <p:cNvCxnSpPr>
            <a:cxnSpLocks/>
          </p:cNvCxnSpPr>
          <p:nvPr/>
        </p:nvCxnSpPr>
        <p:spPr>
          <a:xfrm flipH="1" flipV="1">
            <a:off x="4485829" y="2374320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6DE02-9758-CA9E-EE26-D58E51B684CF}"/>
              </a:ext>
            </a:extLst>
          </p:cNvPr>
          <p:cNvSpPr txBox="1"/>
          <p:nvPr/>
        </p:nvSpPr>
        <p:spPr>
          <a:xfrm>
            <a:off x="5438620" y="2244835"/>
            <a:ext cx="3233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Traffic forwarded via repair path (Continued)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D1D654-237A-1EF7-74A9-A63A1D22F3E3}"/>
              </a:ext>
            </a:extLst>
          </p:cNvPr>
          <p:cNvCxnSpPr>
            <a:cxnSpLocks/>
          </p:cNvCxnSpPr>
          <p:nvPr/>
        </p:nvCxnSpPr>
        <p:spPr>
          <a:xfrm flipH="1" flipV="1">
            <a:off x="4481289" y="2693710"/>
            <a:ext cx="964182" cy="5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D45A4A-2121-DAE0-B9CE-F686D55F5051}"/>
              </a:ext>
            </a:extLst>
          </p:cNvPr>
          <p:cNvSpPr txBox="1"/>
          <p:nvPr/>
        </p:nvSpPr>
        <p:spPr>
          <a:xfrm>
            <a:off x="5434080" y="2552317"/>
            <a:ext cx="3376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Path is converged and R1 deactivates TI-LFA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7CD1-2791-52B5-0935-C402BC664549}"/>
              </a:ext>
            </a:extLst>
          </p:cNvPr>
          <p:cNvSpPr txBox="1"/>
          <p:nvPr/>
        </p:nvSpPr>
        <p:spPr>
          <a:xfrm>
            <a:off x="167736" y="3063478"/>
            <a:ext cx="2808155" cy="55399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</a:rPr>
              <a:t>Microloop</a:t>
            </a:r>
            <a:r>
              <a:rPr lang="en-US" sz="1000" dirty="0">
                <a:solidFill>
                  <a:schemeClr val="accent1"/>
                </a:solidFill>
              </a:rPr>
              <a:t> avoidance feature enables R1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to update its forwarding table later;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to let other routers to update themselves first</a:t>
            </a:r>
            <a:endParaRPr lang="en-AU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704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Load Balancing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Prefix-SID is ECMP aware</a:t>
            </a:r>
          </a:p>
          <a:p>
            <a:r>
              <a:rPr lang="en-US" sz="1600" dirty="0"/>
              <a:t>PLR can load balance over multiple PQ pairs</a:t>
            </a:r>
          </a:p>
          <a:p>
            <a:pPr lvl="1"/>
            <a:r>
              <a:rPr lang="en-US" sz="1200" dirty="0"/>
              <a:t>Selects </a:t>
            </a:r>
            <a:r>
              <a:rPr lang="en-US" sz="1200" b="1" dirty="0"/>
              <a:t>one PQ pair per destination </a:t>
            </a:r>
            <a:r>
              <a:rPr lang="en-US" sz="1200" dirty="0"/>
              <a:t>(based on hash function)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9AAD6-AEEF-6FD6-0881-9F968057457A}"/>
              </a:ext>
            </a:extLst>
          </p:cNvPr>
          <p:cNvSpPr/>
          <p:nvPr/>
        </p:nvSpPr>
        <p:spPr>
          <a:xfrm>
            <a:off x="3275087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35D57-BB5B-E438-6D9B-CDA9C3504526}"/>
              </a:ext>
            </a:extLst>
          </p:cNvPr>
          <p:cNvSpPr/>
          <p:nvPr/>
        </p:nvSpPr>
        <p:spPr>
          <a:xfrm>
            <a:off x="4665745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E9BED0-4370-6D91-0682-578F573FA5A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858287" y="3541696"/>
            <a:ext cx="8074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D7EBCB-7A27-1770-5D48-7ADCBBF4A01F}"/>
              </a:ext>
            </a:extLst>
          </p:cNvPr>
          <p:cNvSpPr/>
          <p:nvPr/>
        </p:nvSpPr>
        <p:spPr>
          <a:xfrm>
            <a:off x="6001154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55795-8598-6129-547D-B128A247DA7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48945" y="354169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5CEF1C9-CB26-7D2D-74B3-A84AFEA344BD}"/>
              </a:ext>
            </a:extLst>
          </p:cNvPr>
          <p:cNvSpPr/>
          <p:nvPr/>
        </p:nvSpPr>
        <p:spPr>
          <a:xfrm>
            <a:off x="2051313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E5BB34-05E3-8CC1-DCC6-E53916B172BC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2526513" y="3540782"/>
            <a:ext cx="748574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41D3CA-69B1-12B3-7027-221ADCAB526A}"/>
              </a:ext>
            </a:extLst>
          </p:cNvPr>
          <p:cNvSpPr/>
          <p:nvPr/>
        </p:nvSpPr>
        <p:spPr>
          <a:xfrm>
            <a:off x="7312277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800058-0A37-C567-8E35-205126B1FB1D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6584354" y="3540782"/>
            <a:ext cx="727923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70C1E2-68D6-5F6D-644A-221F0F1C420C}"/>
              </a:ext>
            </a:extLst>
          </p:cNvPr>
          <p:cNvSpPr/>
          <p:nvPr/>
        </p:nvSpPr>
        <p:spPr>
          <a:xfrm>
            <a:off x="3275087" y="4212967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R7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B6A102-CD0F-5DAC-203B-2B88EB8D4093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3566687" y="3833296"/>
            <a:ext cx="0" cy="3796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E25E3E-0F7D-1181-FE70-2916C066C10B}"/>
              </a:ext>
            </a:extLst>
          </p:cNvPr>
          <p:cNvCxnSpPr>
            <a:cxnSpLocks/>
            <a:stCxn id="37" idx="2"/>
            <a:endCxn id="12" idx="6"/>
          </p:cNvCxnSpPr>
          <p:nvPr/>
        </p:nvCxnSpPr>
        <p:spPr>
          <a:xfrm flipH="1">
            <a:off x="3858287" y="4499262"/>
            <a:ext cx="807458" cy="5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C675D929-CAA5-0125-50EB-A82CC8DEF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698" y="3387804"/>
            <a:ext cx="305079" cy="30507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554E81-2A78-B0A1-0AFA-66E47D9B3428}"/>
              </a:ext>
            </a:extLst>
          </p:cNvPr>
          <p:cNvSpPr/>
          <p:nvPr/>
        </p:nvSpPr>
        <p:spPr>
          <a:xfrm>
            <a:off x="3607354" y="294442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5F05F9-AA75-36BD-060F-28F676EC0B5D}"/>
              </a:ext>
            </a:extLst>
          </p:cNvPr>
          <p:cNvSpPr/>
          <p:nvPr/>
        </p:nvSpPr>
        <p:spPr>
          <a:xfrm>
            <a:off x="3631112" y="392521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1EF1DC-765D-AA06-600A-1F2A640ABF45}"/>
              </a:ext>
            </a:extLst>
          </p:cNvPr>
          <p:cNvSpPr/>
          <p:nvPr/>
        </p:nvSpPr>
        <p:spPr>
          <a:xfrm>
            <a:off x="6343311" y="294342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788FE-CF25-EA3A-D7A8-5B8289F451C7}"/>
              </a:ext>
            </a:extLst>
          </p:cNvPr>
          <p:cNvSpPr/>
          <p:nvPr/>
        </p:nvSpPr>
        <p:spPr>
          <a:xfrm>
            <a:off x="5553767" y="35807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2378E9-4712-311E-8D85-486FCB90CEF7}"/>
              </a:ext>
            </a:extLst>
          </p:cNvPr>
          <p:cNvSpPr/>
          <p:nvPr/>
        </p:nvSpPr>
        <p:spPr>
          <a:xfrm>
            <a:off x="4665745" y="4207662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FE80C-BE4C-5FE3-BB9B-47AE8161D7A9}"/>
              </a:ext>
            </a:extLst>
          </p:cNvPr>
          <p:cNvSpPr/>
          <p:nvPr/>
        </p:nvSpPr>
        <p:spPr>
          <a:xfrm>
            <a:off x="6001154" y="4207662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R9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19575D-77F0-1997-6CB2-AA74579BC1AB}"/>
              </a:ext>
            </a:extLst>
          </p:cNvPr>
          <p:cNvSpPr/>
          <p:nvPr/>
        </p:nvSpPr>
        <p:spPr>
          <a:xfrm>
            <a:off x="3275087" y="2291179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7390B6-EB32-56FB-6D3E-D88EDCC2FFFD}"/>
              </a:ext>
            </a:extLst>
          </p:cNvPr>
          <p:cNvSpPr/>
          <p:nvPr/>
        </p:nvSpPr>
        <p:spPr>
          <a:xfrm>
            <a:off x="4665745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E3A04-A49F-BD36-D21F-D0450327DF9B}"/>
              </a:ext>
            </a:extLst>
          </p:cNvPr>
          <p:cNvSpPr/>
          <p:nvPr/>
        </p:nvSpPr>
        <p:spPr>
          <a:xfrm>
            <a:off x="6001154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R6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7B6905-9D57-8E08-2778-5AC5E9B7C1F0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5248945" y="4499262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0B8A96-0AD2-5653-CA45-3C339DFD0B3B}"/>
              </a:ext>
            </a:extLst>
          </p:cNvPr>
          <p:cNvCxnSpPr>
            <a:cxnSpLocks/>
            <a:stCxn id="6" idx="4"/>
            <a:endCxn id="38" idx="0"/>
          </p:cNvCxnSpPr>
          <p:nvPr/>
        </p:nvCxnSpPr>
        <p:spPr>
          <a:xfrm>
            <a:off x="6292754" y="3833296"/>
            <a:ext cx="0" cy="374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747A96-609F-3D24-4A0E-BE9A4FC8E36F}"/>
              </a:ext>
            </a:extLst>
          </p:cNvPr>
          <p:cNvCxnSpPr>
            <a:cxnSpLocks/>
            <a:stCxn id="41" idx="4"/>
            <a:endCxn id="3" idx="0"/>
          </p:cNvCxnSpPr>
          <p:nvPr/>
        </p:nvCxnSpPr>
        <p:spPr>
          <a:xfrm>
            <a:off x="3566687" y="2874379"/>
            <a:ext cx="0" cy="375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8940CE-A734-F9A9-4A2C-EE9EBE3B5920}"/>
              </a:ext>
            </a:extLst>
          </p:cNvPr>
          <p:cNvCxnSpPr>
            <a:cxnSpLocks/>
            <a:stCxn id="43" idx="4"/>
            <a:endCxn id="6" idx="0"/>
          </p:cNvCxnSpPr>
          <p:nvPr/>
        </p:nvCxnSpPr>
        <p:spPr>
          <a:xfrm>
            <a:off x="6292754" y="2870506"/>
            <a:ext cx="0" cy="379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FBF773-E1BD-2F9A-6A37-1B46C5221512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858287" y="2578906"/>
            <a:ext cx="807458" cy="38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AC9D07-4AC0-0F9F-2301-2B4FE62ED207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248945" y="257890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E37FFDA-B056-CE7A-825F-53045C7CFBD0}"/>
              </a:ext>
            </a:extLst>
          </p:cNvPr>
          <p:cNvSpPr/>
          <p:nvPr/>
        </p:nvSpPr>
        <p:spPr>
          <a:xfrm>
            <a:off x="4157701" y="261979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9EF93E6-4DA5-C9C7-4AB1-CE040C636C8E}"/>
              </a:ext>
            </a:extLst>
          </p:cNvPr>
          <p:cNvSpPr/>
          <p:nvPr/>
        </p:nvSpPr>
        <p:spPr>
          <a:xfrm>
            <a:off x="5550466" y="263291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6251B0-D7D0-8561-3934-67DB4269F73B}"/>
              </a:ext>
            </a:extLst>
          </p:cNvPr>
          <p:cNvSpPr/>
          <p:nvPr/>
        </p:nvSpPr>
        <p:spPr>
          <a:xfrm>
            <a:off x="6357774" y="394267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C605CA6-D44F-4785-F58B-DBCA057C240E}"/>
              </a:ext>
            </a:extLst>
          </p:cNvPr>
          <p:cNvSpPr/>
          <p:nvPr/>
        </p:nvSpPr>
        <p:spPr>
          <a:xfrm>
            <a:off x="5558636" y="421150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F4BC616-DDDF-628F-B2D6-76FF31E119B1}"/>
              </a:ext>
            </a:extLst>
          </p:cNvPr>
          <p:cNvSpPr/>
          <p:nvPr/>
        </p:nvSpPr>
        <p:spPr>
          <a:xfrm>
            <a:off x="4165576" y="422328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567708-DF0D-4211-766C-4247D6888C40}"/>
              </a:ext>
            </a:extLst>
          </p:cNvPr>
          <p:cNvSpPr/>
          <p:nvPr/>
        </p:nvSpPr>
        <p:spPr>
          <a:xfrm>
            <a:off x="4159789" y="357811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117A10-1AEF-87AA-B7A4-40FD955EF0C3}"/>
              </a:ext>
            </a:extLst>
          </p:cNvPr>
          <p:cNvSpPr/>
          <p:nvPr/>
        </p:nvSpPr>
        <p:spPr>
          <a:xfrm>
            <a:off x="4838154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97535A-D64B-7585-F191-B3E3250ABA6B}"/>
              </a:ext>
            </a:extLst>
          </p:cNvPr>
          <p:cNvSpPr/>
          <p:nvPr/>
        </p:nvSpPr>
        <p:spPr>
          <a:xfrm>
            <a:off x="3447496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9EE2FD-8F81-F7CE-DD2F-C134D2846D51}"/>
              </a:ext>
            </a:extLst>
          </p:cNvPr>
          <p:cNvSpPr/>
          <p:nvPr/>
        </p:nvSpPr>
        <p:spPr>
          <a:xfrm>
            <a:off x="2802814" y="3249182"/>
            <a:ext cx="459051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8E58E4-227F-ADED-327A-0D5D04A82B0E}"/>
              </a:ext>
            </a:extLst>
          </p:cNvPr>
          <p:cNvSpPr/>
          <p:nvPr/>
        </p:nvSpPr>
        <p:spPr>
          <a:xfrm>
            <a:off x="3447496" y="481830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FDD0FF-E020-44D4-BE09-CE8F6F74B3A3}"/>
              </a:ext>
            </a:extLst>
          </p:cNvPr>
          <p:cNvSpPr/>
          <p:nvPr/>
        </p:nvSpPr>
        <p:spPr>
          <a:xfrm>
            <a:off x="4838154" y="481830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A140B97-E2B6-A150-CDC6-2FA6EF8D7FEF}"/>
              </a:ext>
            </a:extLst>
          </p:cNvPr>
          <p:cNvSpPr/>
          <p:nvPr/>
        </p:nvSpPr>
        <p:spPr>
          <a:xfrm>
            <a:off x="3373891" y="2872490"/>
            <a:ext cx="68067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131A762-B42B-039E-D4FB-DB5528B03A6D}"/>
              </a:ext>
            </a:extLst>
          </p:cNvPr>
          <p:cNvSpPr/>
          <p:nvPr/>
        </p:nvSpPr>
        <p:spPr>
          <a:xfrm rot="10364048" flipH="1">
            <a:off x="3367748" y="3827357"/>
            <a:ext cx="79663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2309F8C-0EB3-5D50-D2F4-6D781DA4B033}"/>
              </a:ext>
            </a:extLst>
          </p:cNvPr>
          <p:cNvSpPr/>
          <p:nvPr/>
        </p:nvSpPr>
        <p:spPr>
          <a:xfrm rot="5400000">
            <a:off x="4177077" y="1957740"/>
            <a:ext cx="180075" cy="837437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6545DD6-C975-6750-6629-0A722E45938E}"/>
              </a:ext>
            </a:extLst>
          </p:cNvPr>
          <p:cNvSpPr/>
          <p:nvPr/>
        </p:nvSpPr>
        <p:spPr>
          <a:xfrm rot="5400000" flipH="1">
            <a:off x="4161519" y="4285780"/>
            <a:ext cx="191101" cy="817348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3D5A968-5F3A-7499-9CB2-D44AF1DC5896}"/>
              </a:ext>
            </a:extLst>
          </p:cNvPr>
          <p:cNvSpPr/>
          <p:nvPr/>
        </p:nvSpPr>
        <p:spPr>
          <a:xfrm>
            <a:off x="5239227" y="2418449"/>
            <a:ext cx="980955" cy="800328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A880F13-E5A3-9771-E8C1-F8B1DF011BDB}"/>
              </a:ext>
            </a:extLst>
          </p:cNvPr>
          <p:cNvSpPr/>
          <p:nvPr/>
        </p:nvSpPr>
        <p:spPr>
          <a:xfrm flipV="1">
            <a:off x="5239053" y="3853587"/>
            <a:ext cx="959140" cy="838679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E68664-C6DE-8371-8CA2-BAA91460B857}"/>
              </a:ext>
            </a:extLst>
          </p:cNvPr>
          <p:cNvSpPr/>
          <p:nvPr/>
        </p:nvSpPr>
        <p:spPr>
          <a:xfrm>
            <a:off x="2013881" y="3006788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4A30FF-18D6-37A5-CEFB-9641CFDDBEED}"/>
              </a:ext>
            </a:extLst>
          </p:cNvPr>
          <p:cNvSpPr/>
          <p:nvPr/>
        </p:nvSpPr>
        <p:spPr>
          <a:xfrm>
            <a:off x="2013698" y="2824357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649F67-9DD9-4814-0BDF-C541DC8E6CE8}"/>
              </a:ext>
            </a:extLst>
          </p:cNvPr>
          <p:cNvSpPr/>
          <p:nvPr/>
        </p:nvSpPr>
        <p:spPr>
          <a:xfrm>
            <a:off x="2013698" y="264113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7E33ED-57B0-EA63-0A11-1F452174286C}"/>
              </a:ext>
            </a:extLst>
          </p:cNvPr>
          <p:cNvSpPr/>
          <p:nvPr/>
        </p:nvSpPr>
        <p:spPr>
          <a:xfrm>
            <a:off x="2015144" y="245846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040499-1830-3522-5247-14790B87BB72}"/>
              </a:ext>
            </a:extLst>
          </p:cNvPr>
          <p:cNvSpPr/>
          <p:nvPr/>
        </p:nvSpPr>
        <p:spPr>
          <a:xfrm>
            <a:off x="2013698" y="227866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D8563A-E208-97C2-D1A9-9173F77A5218}"/>
              </a:ext>
            </a:extLst>
          </p:cNvPr>
          <p:cNvSpPr txBox="1"/>
          <p:nvPr/>
        </p:nvSpPr>
        <p:spPr>
          <a:xfrm>
            <a:off x="881325" y="2589661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85E11A-D35C-CB52-29A0-9F2BECBEB556}"/>
              </a:ext>
            </a:extLst>
          </p:cNvPr>
          <p:cNvSpPr/>
          <p:nvPr/>
        </p:nvSpPr>
        <p:spPr>
          <a:xfrm>
            <a:off x="2019961" y="45878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34C865-39F6-56AF-D97D-44237DE7C54F}"/>
              </a:ext>
            </a:extLst>
          </p:cNvPr>
          <p:cNvSpPr/>
          <p:nvPr/>
        </p:nvSpPr>
        <p:spPr>
          <a:xfrm>
            <a:off x="2019778" y="44054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9B1455-1166-9698-7316-78A5497601B8}"/>
              </a:ext>
            </a:extLst>
          </p:cNvPr>
          <p:cNvSpPr/>
          <p:nvPr/>
        </p:nvSpPr>
        <p:spPr>
          <a:xfrm>
            <a:off x="2019778" y="42221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DFF9FF5-88FB-228A-D37A-5194D7B1F16D}"/>
              </a:ext>
            </a:extLst>
          </p:cNvPr>
          <p:cNvSpPr/>
          <p:nvPr/>
        </p:nvSpPr>
        <p:spPr>
          <a:xfrm>
            <a:off x="2021224" y="403952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24078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B086F0A-EFAE-5879-A52B-0C3A5C90D8B2}"/>
              </a:ext>
            </a:extLst>
          </p:cNvPr>
          <p:cNvSpPr/>
          <p:nvPr/>
        </p:nvSpPr>
        <p:spPr>
          <a:xfrm>
            <a:off x="2019778" y="38597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16007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8E00F7-0173-DC2D-E548-76CF25C4351D}"/>
              </a:ext>
            </a:extLst>
          </p:cNvPr>
          <p:cNvSpPr txBox="1"/>
          <p:nvPr/>
        </p:nvSpPr>
        <p:spPr>
          <a:xfrm>
            <a:off x="881826" y="4149815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9220FB5-6EAC-EF11-31C2-7AD2B3F085BB}"/>
              </a:ext>
            </a:extLst>
          </p:cNvPr>
          <p:cNvSpPr txBox="1"/>
          <p:nvPr/>
        </p:nvSpPr>
        <p:spPr>
          <a:xfrm>
            <a:off x="611560" y="1947867"/>
            <a:ext cx="911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Case 1:</a:t>
            </a:r>
          </a:p>
        </p:txBody>
      </p:sp>
    </p:spTree>
    <p:extLst>
      <p:ext uri="{BB962C8B-B14F-4D97-AF65-F5344CB8AC3E}">
        <p14:creationId xmlns:p14="http://schemas.microsoft.com/office/powerpoint/2010/main" val="427622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To steer traffic through longer path</a:t>
            </a:r>
          </a:p>
          <a:p>
            <a:pPr lvl="1"/>
            <a:r>
              <a:rPr lang="en-AU" sz="1600" dirty="0"/>
              <a:t>To utilize unused links</a:t>
            </a:r>
          </a:p>
          <a:p>
            <a:pPr lvl="1"/>
            <a:r>
              <a:rPr lang="en-AU" sz="1600" dirty="0"/>
              <a:t>To avoid congestion on busy links</a:t>
            </a:r>
          </a:p>
          <a:p>
            <a:r>
              <a:rPr lang="en-AU" sz="2000" dirty="0"/>
              <a:t>RSVP-TE</a:t>
            </a:r>
          </a:p>
          <a:p>
            <a:pPr lvl="1"/>
            <a:r>
              <a:rPr lang="en-AU" sz="1600" dirty="0"/>
              <a:t>Creates circuits; state is signalled hop-by-hop</a:t>
            </a:r>
          </a:p>
          <a:p>
            <a:pPr lvl="1"/>
            <a:r>
              <a:rPr lang="en-AU" sz="1600" dirty="0"/>
              <a:t>Need to configure link constraints (BW and other attributes)</a:t>
            </a:r>
          </a:p>
          <a:p>
            <a:pPr lvl="1"/>
            <a:r>
              <a:rPr lang="en-AU" sz="1600" dirty="0"/>
              <a:t>Distribute TE info using IGP extension</a:t>
            </a:r>
          </a:p>
          <a:p>
            <a:pPr lvl="1"/>
            <a:r>
              <a:rPr lang="en-AU" sz="1600" dirty="0"/>
              <a:t>PCALC (CSPF) to calculate best path</a:t>
            </a:r>
          </a:p>
          <a:p>
            <a:pPr lvl="1"/>
            <a:r>
              <a:rPr lang="en-AU" sz="1600" dirty="0"/>
              <a:t>Carries TE labels to signal tunnel from head-end to tail-end PE</a:t>
            </a:r>
            <a:endParaRPr lang="en-AU" dirty="0"/>
          </a:p>
          <a:p>
            <a:r>
              <a:rPr lang="en-AU" sz="2000" dirty="0"/>
              <a:t>Push traffic into the tunnel</a:t>
            </a:r>
          </a:p>
          <a:p>
            <a:pPr lvl="1"/>
            <a:r>
              <a:rPr lang="en-AU" sz="1600" dirty="0"/>
              <a:t>Manual, Auto-route</a:t>
            </a:r>
          </a:p>
          <a:p>
            <a:pPr lvl="1"/>
            <a:r>
              <a:rPr lang="en-AU" sz="1600" dirty="0"/>
              <a:t>Tunnel fallback provides less traffic disruption</a:t>
            </a:r>
          </a:p>
        </p:txBody>
      </p:sp>
    </p:spTree>
    <p:extLst>
      <p:ext uri="{BB962C8B-B14F-4D97-AF65-F5344CB8AC3E}">
        <p14:creationId xmlns:p14="http://schemas.microsoft.com/office/powerpoint/2010/main" val="3034354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Load Balancing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Prefix-SID is ECMP aware</a:t>
            </a:r>
          </a:p>
          <a:p>
            <a:r>
              <a:rPr lang="en-US" sz="1600" dirty="0"/>
              <a:t>PLR can load balance over multiple PQ pairs</a:t>
            </a:r>
          </a:p>
          <a:p>
            <a:pPr lvl="1"/>
            <a:r>
              <a:rPr lang="en-US" sz="1200" dirty="0"/>
              <a:t>Selects </a:t>
            </a:r>
            <a:r>
              <a:rPr lang="en-US" sz="1200" b="1" dirty="0"/>
              <a:t>one PQ pair per destination </a:t>
            </a:r>
            <a:r>
              <a:rPr lang="en-US" sz="1200" dirty="0"/>
              <a:t>(based on hash function)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9AAD6-AEEF-6FD6-0881-9F968057457A}"/>
              </a:ext>
            </a:extLst>
          </p:cNvPr>
          <p:cNvSpPr/>
          <p:nvPr/>
        </p:nvSpPr>
        <p:spPr>
          <a:xfrm>
            <a:off x="3275087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35D57-BB5B-E438-6D9B-CDA9C3504526}"/>
              </a:ext>
            </a:extLst>
          </p:cNvPr>
          <p:cNvSpPr/>
          <p:nvPr/>
        </p:nvSpPr>
        <p:spPr>
          <a:xfrm>
            <a:off x="4665745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E9BED0-4370-6D91-0682-578F573FA5A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858287" y="3541696"/>
            <a:ext cx="8074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D7EBCB-7A27-1770-5D48-7ADCBBF4A01F}"/>
              </a:ext>
            </a:extLst>
          </p:cNvPr>
          <p:cNvSpPr/>
          <p:nvPr/>
        </p:nvSpPr>
        <p:spPr>
          <a:xfrm>
            <a:off x="6001154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55795-8598-6129-547D-B128A247DA7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48945" y="354169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5CEF1C9-CB26-7D2D-74B3-A84AFEA344BD}"/>
              </a:ext>
            </a:extLst>
          </p:cNvPr>
          <p:cNvSpPr/>
          <p:nvPr/>
        </p:nvSpPr>
        <p:spPr>
          <a:xfrm>
            <a:off x="2051313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E5BB34-05E3-8CC1-DCC6-E53916B172BC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2526513" y="3540782"/>
            <a:ext cx="748574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41D3CA-69B1-12B3-7027-221ADCAB526A}"/>
              </a:ext>
            </a:extLst>
          </p:cNvPr>
          <p:cNvSpPr/>
          <p:nvPr/>
        </p:nvSpPr>
        <p:spPr>
          <a:xfrm>
            <a:off x="7312277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800058-0A37-C567-8E35-205126B1FB1D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6584354" y="3540782"/>
            <a:ext cx="727923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E25E3E-0F7D-1181-FE70-2916C066C10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566687" y="4499262"/>
            <a:ext cx="10990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C675D929-CAA5-0125-50EB-A82CC8DEF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698" y="3387804"/>
            <a:ext cx="305079" cy="30507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554E81-2A78-B0A1-0AFA-66E47D9B3428}"/>
              </a:ext>
            </a:extLst>
          </p:cNvPr>
          <p:cNvSpPr/>
          <p:nvPr/>
        </p:nvSpPr>
        <p:spPr>
          <a:xfrm>
            <a:off x="3607354" y="294442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1EF1DC-765D-AA06-600A-1F2A640ABF45}"/>
              </a:ext>
            </a:extLst>
          </p:cNvPr>
          <p:cNvSpPr/>
          <p:nvPr/>
        </p:nvSpPr>
        <p:spPr>
          <a:xfrm>
            <a:off x="6343311" y="294342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788FE-CF25-EA3A-D7A8-5B8289F451C7}"/>
              </a:ext>
            </a:extLst>
          </p:cNvPr>
          <p:cNvSpPr/>
          <p:nvPr/>
        </p:nvSpPr>
        <p:spPr>
          <a:xfrm>
            <a:off x="5553767" y="35807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2378E9-4712-311E-8D85-486FCB90CEF7}"/>
              </a:ext>
            </a:extLst>
          </p:cNvPr>
          <p:cNvSpPr/>
          <p:nvPr/>
        </p:nvSpPr>
        <p:spPr>
          <a:xfrm>
            <a:off x="4665745" y="4207662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FE80C-BE4C-5FE3-BB9B-47AE8161D7A9}"/>
              </a:ext>
            </a:extLst>
          </p:cNvPr>
          <p:cNvSpPr/>
          <p:nvPr/>
        </p:nvSpPr>
        <p:spPr>
          <a:xfrm>
            <a:off x="6001154" y="4207662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R9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19575D-77F0-1997-6CB2-AA74579BC1AB}"/>
              </a:ext>
            </a:extLst>
          </p:cNvPr>
          <p:cNvSpPr/>
          <p:nvPr/>
        </p:nvSpPr>
        <p:spPr>
          <a:xfrm>
            <a:off x="3275087" y="2291179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7390B6-EB32-56FB-6D3E-D88EDCC2FFFD}"/>
              </a:ext>
            </a:extLst>
          </p:cNvPr>
          <p:cNvSpPr/>
          <p:nvPr/>
        </p:nvSpPr>
        <p:spPr>
          <a:xfrm>
            <a:off x="4665745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E3A04-A49F-BD36-D21F-D0450327DF9B}"/>
              </a:ext>
            </a:extLst>
          </p:cNvPr>
          <p:cNvSpPr/>
          <p:nvPr/>
        </p:nvSpPr>
        <p:spPr>
          <a:xfrm>
            <a:off x="6001154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R6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7B6905-9D57-8E08-2778-5AC5E9B7C1F0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5248945" y="4499262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0B8A96-0AD2-5653-CA45-3C339DFD0B3B}"/>
              </a:ext>
            </a:extLst>
          </p:cNvPr>
          <p:cNvCxnSpPr>
            <a:cxnSpLocks/>
            <a:stCxn id="6" idx="4"/>
            <a:endCxn id="38" idx="0"/>
          </p:cNvCxnSpPr>
          <p:nvPr/>
        </p:nvCxnSpPr>
        <p:spPr>
          <a:xfrm>
            <a:off x="6292754" y="3833296"/>
            <a:ext cx="0" cy="374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747A96-609F-3D24-4A0E-BE9A4FC8E36F}"/>
              </a:ext>
            </a:extLst>
          </p:cNvPr>
          <p:cNvCxnSpPr>
            <a:cxnSpLocks/>
            <a:stCxn id="41" idx="4"/>
            <a:endCxn id="3" idx="0"/>
          </p:cNvCxnSpPr>
          <p:nvPr/>
        </p:nvCxnSpPr>
        <p:spPr>
          <a:xfrm>
            <a:off x="3566687" y="2874379"/>
            <a:ext cx="0" cy="375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8940CE-A734-F9A9-4A2C-EE9EBE3B5920}"/>
              </a:ext>
            </a:extLst>
          </p:cNvPr>
          <p:cNvCxnSpPr>
            <a:cxnSpLocks/>
            <a:stCxn id="43" idx="4"/>
            <a:endCxn id="6" idx="0"/>
          </p:cNvCxnSpPr>
          <p:nvPr/>
        </p:nvCxnSpPr>
        <p:spPr>
          <a:xfrm>
            <a:off x="6292754" y="2870506"/>
            <a:ext cx="0" cy="379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FBF773-E1BD-2F9A-6A37-1B46C5221512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858287" y="2578906"/>
            <a:ext cx="807458" cy="38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AC9D07-4AC0-0F9F-2301-2B4FE62ED207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248945" y="257890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E37FFDA-B056-CE7A-825F-53045C7CFBD0}"/>
              </a:ext>
            </a:extLst>
          </p:cNvPr>
          <p:cNvSpPr/>
          <p:nvPr/>
        </p:nvSpPr>
        <p:spPr>
          <a:xfrm>
            <a:off x="4157701" y="261979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9EF93E6-4DA5-C9C7-4AB1-CE040C636C8E}"/>
              </a:ext>
            </a:extLst>
          </p:cNvPr>
          <p:cNvSpPr/>
          <p:nvPr/>
        </p:nvSpPr>
        <p:spPr>
          <a:xfrm>
            <a:off x="5550466" y="263291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6251B0-D7D0-8561-3934-67DB4269F73B}"/>
              </a:ext>
            </a:extLst>
          </p:cNvPr>
          <p:cNvSpPr/>
          <p:nvPr/>
        </p:nvSpPr>
        <p:spPr>
          <a:xfrm>
            <a:off x="6357774" y="394267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C605CA6-D44F-4785-F58B-DBCA057C240E}"/>
              </a:ext>
            </a:extLst>
          </p:cNvPr>
          <p:cNvSpPr/>
          <p:nvPr/>
        </p:nvSpPr>
        <p:spPr>
          <a:xfrm>
            <a:off x="5558636" y="421150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F4BC616-DDDF-628F-B2D6-76FF31E119B1}"/>
              </a:ext>
            </a:extLst>
          </p:cNvPr>
          <p:cNvSpPr/>
          <p:nvPr/>
        </p:nvSpPr>
        <p:spPr>
          <a:xfrm>
            <a:off x="4165576" y="422328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567708-DF0D-4211-766C-4247D6888C40}"/>
              </a:ext>
            </a:extLst>
          </p:cNvPr>
          <p:cNvSpPr/>
          <p:nvPr/>
        </p:nvSpPr>
        <p:spPr>
          <a:xfrm>
            <a:off x="4159789" y="357811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117A10-1AEF-87AA-B7A4-40FD955EF0C3}"/>
              </a:ext>
            </a:extLst>
          </p:cNvPr>
          <p:cNvSpPr/>
          <p:nvPr/>
        </p:nvSpPr>
        <p:spPr>
          <a:xfrm>
            <a:off x="4838154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97535A-D64B-7585-F191-B3E3250ABA6B}"/>
              </a:ext>
            </a:extLst>
          </p:cNvPr>
          <p:cNvSpPr/>
          <p:nvPr/>
        </p:nvSpPr>
        <p:spPr>
          <a:xfrm>
            <a:off x="3447496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9EE2FD-8F81-F7CE-DD2F-C134D2846D51}"/>
              </a:ext>
            </a:extLst>
          </p:cNvPr>
          <p:cNvSpPr/>
          <p:nvPr/>
        </p:nvSpPr>
        <p:spPr>
          <a:xfrm>
            <a:off x="2802814" y="3249182"/>
            <a:ext cx="459051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FDD0FF-E020-44D4-BE09-CE8F6F74B3A3}"/>
              </a:ext>
            </a:extLst>
          </p:cNvPr>
          <p:cNvSpPr/>
          <p:nvPr/>
        </p:nvSpPr>
        <p:spPr>
          <a:xfrm>
            <a:off x="4838154" y="481830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A140B97-E2B6-A150-CDC6-2FA6EF8D7FEF}"/>
              </a:ext>
            </a:extLst>
          </p:cNvPr>
          <p:cNvSpPr/>
          <p:nvPr/>
        </p:nvSpPr>
        <p:spPr>
          <a:xfrm>
            <a:off x="3373891" y="2872490"/>
            <a:ext cx="68067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131A762-B42B-039E-D4FB-DB5528B03A6D}"/>
              </a:ext>
            </a:extLst>
          </p:cNvPr>
          <p:cNvSpPr/>
          <p:nvPr/>
        </p:nvSpPr>
        <p:spPr>
          <a:xfrm rot="10364048" flipH="1">
            <a:off x="2788209" y="2447197"/>
            <a:ext cx="611747" cy="2161910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2309F8C-0EB3-5D50-D2F4-6D781DA4B033}"/>
              </a:ext>
            </a:extLst>
          </p:cNvPr>
          <p:cNvSpPr/>
          <p:nvPr/>
        </p:nvSpPr>
        <p:spPr>
          <a:xfrm rot="5400000">
            <a:off x="4177077" y="1957740"/>
            <a:ext cx="180075" cy="837437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6545DD6-C975-6750-6629-0A722E45938E}"/>
              </a:ext>
            </a:extLst>
          </p:cNvPr>
          <p:cNvSpPr/>
          <p:nvPr/>
        </p:nvSpPr>
        <p:spPr>
          <a:xfrm rot="5400000" flipH="1">
            <a:off x="4034147" y="3990933"/>
            <a:ext cx="79585" cy="1223786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3D5A968-5F3A-7499-9CB2-D44AF1DC5896}"/>
              </a:ext>
            </a:extLst>
          </p:cNvPr>
          <p:cNvSpPr/>
          <p:nvPr/>
        </p:nvSpPr>
        <p:spPr>
          <a:xfrm>
            <a:off x="5239227" y="2418449"/>
            <a:ext cx="980955" cy="800328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A880F13-E5A3-9771-E8C1-F8B1DF011BDB}"/>
              </a:ext>
            </a:extLst>
          </p:cNvPr>
          <p:cNvSpPr/>
          <p:nvPr/>
        </p:nvSpPr>
        <p:spPr>
          <a:xfrm flipV="1">
            <a:off x="5239053" y="3853587"/>
            <a:ext cx="959140" cy="838679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E68664-C6DE-8371-8CA2-BAA91460B857}"/>
              </a:ext>
            </a:extLst>
          </p:cNvPr>
          <p:cNvSpPr/>
          <p:nvPr/>
        </p:nvSpPr>
        <p:spPr>
          <a:xfrm>
            <a:off x="2013881" y="3006788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4A30FF-18D6-37A5-CEFB-9641CFDDBEED}"/>
              </a:ext>
            </a:extLst>
          </p:cNvPr>
          <p:cNvSpPr/>
          <p:nvPr/>
        </p:nvSpPr>
        <p:spPr>
          <a:xfrm>
            <a:off x="2013698" y="2824357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649F67-9DD9-4814-0BDF-C541DC8E6CE8}"/>
              </a:ext>
            </a:extLst>
          </p:cNvPr>
          <p:cNvSpPr/>
          <p:nvPr/>
        </p:nvSpPr>
        <p:spPr>
          <a:xfrm>
            <a:off x="2013698" y="264113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7E33ED-57B0-EA63-0A11-1F452174286C}"/>
              </a:ext>
            </a:extLst>
          </p:cNvPr>
          <p:cNvSpPr/>
          <p:nvPr/>
        </p:nvSpPr>
        <p:spPr>
          <a:xfrm>
            <a:off x="2015144" y="245846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040499-1830-3522-5247-14790B87BB72}"/>
              </a:ext>
            </a:extLst>
          </p:cNvPr>
          <p:cNvSpPr/>
          <p:nvPr/>
        </p:nvSpPr>
        <p:spPr>
          <a:xfrm>
            <a:off x="2013698" y="227866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D8563A-E208-97C2-D1A9-9173F77A5218}"/>
              </a:ext>
            </a:extLst>
          </p:cNvPr>
          <p:cNvSpPr txBox="1"/>
          <p:nvPr/>
        </p:nvSpPr>
        <p:spPr>
          <a:xfrm>
            <a:off x="881325" y="2589661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85E11A-D35C-CB52-29A0-9F2BECBEB556}"/>
              </a:ext>
            </a:extLst>
          </p:cNvPr>
          <p:cNvSpPr/>
          <p:nvPr/>
        </p:nvSpPr>
        <p:spPr>
          <a:xfrm>
            <a:off x="2019961" y="45878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34C865-39F6-56AF-D97D-44237DE7C54F}"/>
              </a:ext>
            </a:extLst>
          </p:cNvPr>
          <p:cNvSpPr/>
          <p:nvPr/>
        </p:nvSpPr>
        <p:spPr>
          <a:xfrm>
            <a:off x="2019778" y="44054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9B1455-1166-9698-7316-78A5497601B8}"/>
              </a:ext>
            </a:extLst>
          </p:cNvPr>
          <p:cNvSpPr/>
          <p:nvPr/>
        </p:nvSpPr>
        <p:spPr>
          <a:xfrm>
            <a:off x="2019778" y="42221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DFF9FF5-88FB-228A-D37A-5194D7B1F16D}"/>
              </a:ext>
            </a:extLst>
          </p:cNvPr>
          <p:cNvSpPr/>
          <p:nvPr/>
        </p:nvSpPr>
        <p:spPr>
          <a:xfrm>
            <a:off x="2021224" y="403952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24048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B086F0A-EFAE-5879-A52B-0C3A5C90D8B2}"/>
              </a:ext>
            </a:extLst>
          </p:cNvPr>
          <p:cNvSpPr/>
          <p:nvPr/>
        </p:nvSpPr>
        <p:spPr>
          <a:xfrm>
            <a:off x="2019778" y="38597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8E00F7-0173-DC2D-E548-76CF25C4351D}"/>
              </a:ext>
            </a:extLst>
          </p:cNvPr>
          <p:cNvSpPr txBox="1"/>
          <p:nvPr/>
        </p:nvSpPr>
        <p:spPr>
          <a:xfrm>
            <a:off x="881826" y="4149815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121DAF-9A92-5660-5CBE-2027371A7B4A}"/>
              </a:ext>
            </a:extLst>
          </p:cNvPr>
          <p:cNvSpPr/>
          <p:nvPr/>
        </p:nvSpPr>
        <p:spPr>
          <a:xfrm rot="1988931">
            <a:off x="2755870" y="2795370"/>
            <a:ext cx="1327925" cy="1467541"/>
          </a:xfrm>
          <a:custGeom>
            <a:avLst/>
            <a:gdLst>
              <a:gd name="connsiteX0" fmla="*/ 7984 w 1987471"/>
              <a:gd name="connsiteY0" fmla="*/ 0 h 2897312"/>
              <a:gd name="connsiteX1" fmla="*/ 302509 w 1987471"/>
              <a:gd name="connsiteY1" fmla="*/ 1969213 h 2897312"/>
              <a:gd name="connsiteX2" fmla="*/ 1987471 w 1987471"/>
              <a:gd name="connsiteY2" fmla="*/ 2897312 h 28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471" h="2897312">
                <a:moveTo>
                  <a:pt x="7984" y="0"/>
                </a:moveTo>
                <a:cubicBezTo>
                  <a:pt x="-9711" y="743164"/>
                  <a:pt x="-27405" y="1486328"/>
                  <a:pt x="302509" y="1969213"/>
                </a:cubicBezTo>
                <a:cubicBezTo>
                  <a:pt x="632423" y="2452098"/>
                  <a:pt x="1987471" y="2897312"/>
                  <a:pt x="1987471" y="2897312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909C2B-0254-2199-45A6-DD214AD614D2}"/>
              </a:ext>
            </a:extLst>
          </p:cNvPr>
          <p:cNvSpPr txBox="1"/>
          <p:nvPr/>
        </p:nvSpPr>
        <p:spPr>
          <a:xfrm>
            <a:off x="611560" y="1947867"/>
            <a:ext cx="911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11700838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TI-LFA Load Balancing</a:t>
            </a:r>
          </a:p>
        </p:txBody>
      </p:sp>
      <p:sp>
        <p:nvSpPr>
          <p:cNvPr id="126" name="Content Placeholder 125">
            <a:extLst>
              <a:ext uri="{FF2B5EF4-FFF2-40B4-BE49-F238E27FC236}">
                <a16:creationId xmlns:a16="http://schemas.microsoft.com/office/drawing/2014/main" id="{68079DBB-1FEB-7915-FB28-E0885A6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Prefix-SID is ECMP aware</a:t>
            </a:r>
          </a:p>
          <a:p>
            <a:r>
              <a:rPr lang="en-US" sz="1600" dirty="0"/>
              <a:t>PLR can load balance over multiple PQ pairs</a:t>
            </a:r>
          </a:p>
          <a:p>
            <a:pPr lvl="1"/>
            <a:r>
              <a:rPr lang="en-US" sz="1200" dirty="0"/>
              <a:t>Selects </a:t>
            </a:r>
            <a:r>
              <a:rPr lang="en-US" sz="1200" b="1" dirty="0"/>
              <a:t>one PQ pair per destination </a:t>
            </a:r>
            <a:r>
              <a:rPr lang="en-US" sz="1200" dirty="0"/>
              <a:t>(based on hash function)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B9AAD6-AEEF-6FD6-0881-9F968057457A}"/>
              </a:ext>
            </a:extLst>
          </p:cNvPr>
          <p:cNvSpPr/>
          <p:nvPr/>
        </p:nvSpPr>
        <p:spPr>
          <a:xfrm>
            <a:off x="3275087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35D57-BB5B-E438-6D9B-CDA9C3504526}"/>
              </a:ext>
            </a:extLst>
          </p:cNvPr>
          <p:cNvSpPr/>
          <p:nvPr/>
        </p:nvSpPr>
        <p:spPr>
          <a:xfrm>
            <a:off x="4665745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R2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E9BED0-4370-6D91-0682-578F573FA5A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858287" y="3541696"/>
            <a:ext cx="8074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D7EBCB-7A27-1770-5D48-7ADCBBF4A01F}"/>
              </a:ext>
            </a:extLst>
          </p:cNvPr>
          <p:cNvSpPr/>
          <p:nvPr/>
        </p:nvSpPr>
        <p:spPr>
          <a:xfrm>
            <a:off x="6001154" y="325009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R3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55795-8598-6129-547D-B128A247DA7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48945" y="354169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5CEF1C9-CB26-7D2D-74B3-A84AFEA344BD}"/>
              </a:ext>
            </a:extLst>
          </p:cNvPr>
          <p:cNvSpPr/>
          <p:nvPr/>
        </p:nvSpPr>
        <p:spPr>
          <a:xfrm>
            <a:off x="2051313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CE1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E5BB34-05E3-8CC1-DCC6-E53916B172BC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2526513" y="3540782"/>
            <a:ext cx="748574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41D3CA-69B1-12B3-7027-221ADCAB526A}"/>
              </a:ext>
            </a:extLst>
          </p:cNvPr>
          <p:cNvSpPr/>
          <p:nvPr/>
        </p:nvSpPr>
        <p:spPr>
          <a:xfrm>
            <a:off x="7312277" y="3303182"/>
            <a:ext cx="475200" cy="4752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CE2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800058-0A37-C567-8E35-205126B1FB1D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6584354" y="3540782"/>
            <a:ext cx="727923" cy="91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C675D929-CAA5-0125-50EB-A82CC8DEF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698" y="3387804"/>
            <a:ext cx="305079" cy="30507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554E81-2A78-B0A1-0AFA-66E47D9B3428}"/>
              </a:ext>
            </a:extLst>
          </p:cNvPr>
          <p:cNvSpPr/>
          <p:nvPr/>
        </p:nvSpPr>
        <p:spPr>
          <a:xfrm>
            <a:off x="3607354" y="2944422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1EF1DC-765D-AA06-600A-1F2A640ABF45}"/>
              </a:ext>
            </a:extLst>
          </p:cNvPr>
          <p:cNvSpPr/>
          <p:nvPr/>
        </p:nvSpPr>
        <p:spPr>
          <a:xfrm>
            <a:off x="6343311" y="294342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788FE-CF25-EA3A-D7A8-5B8289F451C7}"/>
              </a:ext>
            </a:extLst>
          </p:cNvPr>
          <p:cNvSpPr/>
          <p:nvPr/>
        </p:nvSpPr>
        <p:spPr>
          <a:xfrm>
            <a:off x="5553767" y="3580769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19575D-77F0-1997-6CB2-AA74579BC1AB}"/>
              </a:ext>
            </a:extLst>
          </p:cNvPr>
          <p:cNvSpPr/>
          <p:nvPr/>
        </p:nvSpPr>
        <p:spPr>
          <a:xfrm>
            <a:off x="3275087" y="2291179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7390B6-EB32-56FB-6D3E-D88EDCC2FFFD}"/>
              </a:ext>
            </a:extLst>
          </p:cNvPr>
          <p:cNvSpPr/>
          <p:nvPr/>
        </p:nvSpPr>
        <p:spPr>
          <a:xfrm>
            <a:off x="4665745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E3A04-A49F-BD36-D21F-D0450327DF9B}"/>
              </a:ext>
            </a:extLst>
          </p:cNvPr>
          <p:cNvSpPr/>
          <p:nvPr/>
        </p:nvSpPr>
        <p:spPr>
          <a:xfrm>
            <a:off x="6001154" y="2287306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R6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747A96-609F-3D24-4A0E-BE9A4FC8E36F}"/>
              </a:ext>
            </a:extLst>
          </p:cNvPr>
          <p:cNvCxnSpPr>
            <a:cxnSpLocks/>
            <a:stCxn id="41" idx="4"/>
            <a:endCxn id="3" idx="0"/>
          </p:cNvCxnSpPr>
          <p:nvPr/>
        </p:nvCxnSpPr>
        <p:spPr>
          <a:xfrm>
            <a:off x="3566687" y="2874379"/>
            <a:ext cx="0" cy="375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8940CE-A734-F9A9-4A2C-EE9EBE3B5920}"/>
              </a:ext>
            </a:extLst>
          </p:cNvPr>
          <p:cNvCxnSpPr>
            <a:cxnSpLocks/>
            <a:stCxn id="43" idx="4"/>
            <a:endCxn id="6" idx="0"/>
          </p:cNvCxnSpPr>
          <p:nvPr/>
        </p:nvCxnSpPr>
        <p:spPr>
          <a:xfrm>
            <a:off x="6292754" y="2870506"/>
            <a:ext cx="0" cy="379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FBF773-E1BD-2F9A-6A37-1B46C5221512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858287" y="2578906"/>
            <a:ext cx="807458" cy="38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AC9D07-4AC0-0F9F-2301-2B4FE62ED207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248945" y="2578906"/>
            <a:ext cx="7522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E37FFDA-B056-CE7A-825F-53045C7CFBD0}"/>
              </a:ext>
            </a:extLst>
          </p:cNvPr>
          <p:cNvSpPr/>
          <p:nvPr/>
        </p:nvSpPr>
        <p:spPr>
          <a:xfrm>
            <a:off x="4157701" y="261979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9EF93E6-4DA5-C9C7-4AB1-CE040C636C8E}"/>
              </a:ext>
            </a:extLst>
          </p:cNvPr>
          <p:cNvSpPr/>
          <p:nvPr/>
        </p:nvSpPr>
        <p:spPr>
          <a:xfrm>
            <a:off x="5550466" y="2632913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F4BC616-DDDF-628F-B2D6-76FF31E119B1}"/>
              </a:ext>
            </a:extLst>
          </p:cNvPr>
          <p:cNvSpPr/>
          <p:nvPr/>
        </p:nvSpPr>
        <p:spPr>
          <a:xfrm>
            <a:off x="4165576" y="4223280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B567708-DF0D-4211-766C-4247D6888C40}"/>
              </a:ext>
            </a:extLst>
          </p:cNvPr>
          <p:cNvSpPr/>
          <p:nvPr/>
        </p:nvSpPr>
        <p:spPr>
          <a:xfrm>
            <a:off x="4159789" y="3578117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117A10-1AEF-87AA-B7A4-40FD955EF0C3}"/>
              </a:ext>
            </a:extLst>
          </p:cNvPr>
          <p:cNvSpPr/>
          <p:nvPr/>
        </p:nvSpPr>
        <p:spPr>
          <a:xfrm>
            <a:off x="4838154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97535A-D64B-7585-F191-B3E3250ABA6B}"/>
              </a:ext>
            </a:extLst>
          </p:cNvPr>
          <p:cNvSpPr/>
          <p:nvPr/>
        </p:nvSpPr>
        <p:spPr>
          <a:xfrm>
            <a:off x="3447496" y="2058410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9EE2FD-8F81-F7CE-DD2F-C134D2846D51}"/>
              </a:ext>
            </a:extLst>
          </p:cNvPr>
          <p:cNvSpPr/>
          <p:nvPr/>
        </p:nvSpPr>
        <p:spPr>
          <a:xfrm>
            <a:off x="2802814" y="3249182"/>
            <a:ext cx="459051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A140B97-E2B6-A150-CDC6-2FA6EF8D7FEF}"/>
              </a:ext>
            </a:extLst>
          </p:cNvPr>
          <p:cNvSpPr/>
          <p:nvPr/>
        </p:nvSpPr>
        <p:spPr>
          <a:xfrm>
            <a:off x="3373891" y="2872490"/>
            <a:ext cx="68067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2309F8C-0EB3-5D50-D2F4-6D781DA4B033}"/>
              </a:ext>
            </a:extLst>
          </p:cNvPr>
          <p:cNvSpPr/>
          <p:nvPr/>
        </p:nvSpPr>
        <p:spPr>
          <a:xfrm rot="5400000">
            <a:off x="4177077" y="1957740"/>
            <a:ext cx="180075" cy="837437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6545DD6-C975-6750-6629-0A722E45938E}"/>
              </a:ext>
            </a:extLst>
          </p:cNvPr>
          <p:cNvSpPr/>
          <p:nvPr/>
        </p:nvSpPr>
        <p:spPr>
          <a:xfrm rot="2049934" flipH="1">
            <a:off x="4425555" y="2715757"/>
            <a:ext cx="172686" cy="2015212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prstDash val="sysDash"/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3D5A968-5F3A-7499-9CB2-D44AF1DC5896}"/>
              </a:ext>
            </a:extLst>
          </p:cNvPr>
          <p:cNvSpPr/>
          <p:nvPr/>
        </p:nvSpPr>
        <p:spPr>
          <a:xfrm>
            <a:off x="5239227" y="2418449"/>
            <a:ext cx="980955" cy="800328"/>
          </a:xfrm>
          <a:custGeom>
            <a:avLst/>
            <a:gdLst>
              <a:gd name="connsiteX0" fmla="*/ 0 w 970455"/>
              <a:gd name="connsiteY0" fmla="*/ 74204 h 788908"/>
              <a:gd name="connsiteX1" fmla="*/ 805793 w 970455"/>
              <a:gd name="connsiteY1" fmla="*/ 67197 h 788908"/>
              <a:gd name="connsiteX2" fmla="*/ 970455 w 970455"/>
              <a:gd name="connsiteY2" fmla="*/ 788908 h 7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455" h="788908">
                <a:moveTo>
                  <a:pt x="0" y="74204"/>
                </a:moveTo>
                <a:cubicBezTo>
                  <a:pt x="322025" y="11142"/>
                  <a:pt x="644050" y="-51920"/>
                  <a:pt x="805793" y="67197"/>
                </a:cubicBezTo>
                <a:cubicBezTo>
                  <a:pt x="967536" y="186314"/>
                  <a:pt x="944179" y="665119"/>
                  <a:pt x="970455" y="788908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E68664-C6DE-8371-8CA2-BAA91460B857}"/>
              </a:ext>
            </a:extLst>
          </p:cNvPr>
          <p:cNvSpPr/>
          <p:nvPr/>
        </p:nvSpPr>
        <p:spPr>
          <a:xfrm>
            <a:off x="2013881" y="3006788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4A30FF-18D6-37A5-CEFB-9641CFDDBEED}"/>
              </a:ext>
            </a:extLst>
          </p:cNvPr>
          <p:cNvSpPr/>
          <p:nvPr/>
        </p:nvSpPr>
        <p:spPr>
          <a:xfrm>
            <a:off x="2013698" y="2824357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649F67-9DD9-4814-0BDF-C541DC8E6CE8}"/>
              </a:ext>
            </a:extLst>
          </p:cNvPr>
          <p:cNvSpPr/>
          <p:nvPr/>
        </p:nvSpPr>
        <p:spPr>
          <a:xfrm>
            <a:off x="2013698" y="264113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7E33ED-57B0-EA63-0A11-1F452174286C}"/>
              </a:ext>
            </a:extLst>
          </p:cNvPr>
          <p:cNvSpPr/>
          <p:nvPr/>
        </p:nvSpPr>
        <p:spPr>
          <a:xfrm>
            <a:off x="2015144" y="2458468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24045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040499-1830-3522-5247-14790B87BB72}"/>
              </a:ext>
            </a:extLst>
          </p:cNvPr>
          <p:cNvSpPr/>
          <p:nvPr/>
        </p:nvSpPr>
        <p:spPr>
          <a:xfrm>
            <a:off x="2013698" y="2278662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D8563A-E208-97C2-D1A9-9173F77A5218}"/>
              </a:ext>
            </a:extLst>
          </p:cNvPr>
          <p:cNvSpPr txBox="1"/>
          <p:nvPr/>
        </p:nvSpPr>
        <p:spPr>
          <a:xfrm>
            <a:off x="881325" y="2589661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85E11A-D35C-CB52-29A0-9F2BECBEB556}"/>
              </a:ext>
            </a:extLst>
          </p:cNvPr>
          <p:cNvSpPr/>
          <p:nvPr/>
        </p:nvSpPr>
        <p:spPr>
          <a:xfrm>
            <a:off x="2019961" y="4587849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34C865-39F6-56AF-D97D-44237DE7C54F}"/>
              </a:ext>
            </a:extLst>
          </p:cNvPr>
          <p:cNvSpPr/>
          <p:nvPr/>
        </p:nvSpPr>
        <p:spPr>
          <a:xfrm>
            <a:off x="2019778" y="4405418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9B1455-1166-9698-7316-78A5497601B8}"/>
              </a:ext>
            </a:extLst>
          </p:cNvPr>
          <p:cNvSpPr/>
          <p:nvPr/>
        </p:nvSpPr>
        <p:spPr>
          <a:xfrm>
            <a:off x="2019778" y="422219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DFF9FF5-88FB-228A-D37A-5194D7B1F16D}"/>
              </a:ext>
            </a:extLst>
          </p:cNvPr>
          <p:cNvSpPr/>
          <p:nvPr/>
        </p:nvSpPr>
        <p:spPr>
          <a:xfrm>
            <a:off x="2021224" y="4039529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24075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B086F0A-EFAE-5879-A52B-0C3A5C90D8B2}"/>
              </a:ext>
            </a:extLst>
          </p:cNvPr>
          <p:cNvSpPr/>
          <p:nvPr/>
        </p:nvSpPr>
        <p:spPr>
          <a:xfrm>
            <a:off x="2019778" y="3859723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16007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8E00F7-0173-DC2D-E548-76CF25C4351D}"/>
              </a:ext>
            </a:extLst>
          </p:cNvPr>
          <p:cNvSpPr txBox="1"/>
          <p:nvPr/>
        </p:nvSpPr>
        <p:spPr>
          <a:xfrm>
            <a:off x="881826" y="4149815"/>
            <a:ext cx="1100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Backup SID-List</a:t>
            </a:r>
          </a:p>
          <a:p>
            <a:pPr algn="ctr"/>
            <a:r>
              <a:rPr lang="en-US" sz="1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909C2B-0254-2199-45A6-DD214AD614D2}"/>
              </a:ext>
            </a:extLst>
          </p:cNvPr>
          <p:cNvSpPr txBox="1"/>
          <p:nvPr/>
        </p:nvSpPr>
        <p:spPr>
          <a:xfrm>
            <a:off x="611560" y="1947867"/>
            <a:ext cx="911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Case 3: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479617-55BD-FE81-7C22-E71B762ECBA9}"/>
              </a:ext>
            </a:extLst>
          </p:cNvPr>
          <p:cNvSpPr/>
          <p:nvPr/>
        </p:nvSpPr>
        <p:spPr>
          <a:xfrm>
            <a:off x="3275087" y="4212967"/>
            <a:ext cx="583200" cy="5832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R7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8A4E99-0FA0-A157-C2A9-4824B799793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566687" y="3833296"/>
            <a:ext cx="0" cy="3796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C0D4AA-66E3-26F5-5A69-910FE2FB69AA}"/>
              </a:ext>
            </a:extLst>
          </p:cNvPr>
          <p:cNvSpPr/>
          <p:nvPr/>
        </p:nvSpPr>
        <p:spPr>
          <a:xfrm>
            <a:off x="3447496" y="4818308"/>
            <a:ext cx="238382" cy="2017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13CA1A-8DCA-8BBE-D34F-0E4E9E0E5B69}"/>
              </a:ext>
            </a:extLst>
          </p:cNvPr>
          <p:cNvSpPr/>
          <p:nvPr/>
        </p:nvSpPr>
        <p:spPr>
          <a:xfrm>
            <a:off x="3631112" y="3925214"/>
            <a:ext cx="241043" cy="233747"/>
          </a:xfrm>
          <a:prstGeom prst="ellips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n-AU" sz="1200" b="1" dirty="0">
              <a:solidFill>
                <a:srgbClr val="FF0000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DBA4FD-36F0-A188-BFDA-471D14C1B54A}"/>
              </a:ext>
            </a:extLst>
          </p:cNvPr>
          <p:cNvSpPr/>
          <p:nvPr/>
        </p:nvSpPr>
        <p:spPr>
          <a:xfrm rot="10364048" flipH="1">
            <a:off x="3367748" y="3827357"/>
            <a:ext cx="79663" cy="395889"/>
          </a:xfrm>
          <a:custGeom>
            <a:avLst/>
            <a:gdLst>
              <a:gd name="connsiteX0" fmla="*/ 61060 w 68067"/>
              <a:gd name="connsiteY0" fmla="*/ 0 h 395889"/>
              <a:gd name="connsiteX1" fmla="*/ 68067 w 68067"/>
              <a:gd name="connsiteY1" fmla="*/ 395889 h 3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67" h="395889">
                <a:moveTo>
                  <a:pt x="61060" y="0"/>
                </a:moveTo>
                <a:cubicBezTo>
                  <a:pt x="7048" y="109774"/>
                  <a:pt x="-46963" y="219549"/>
                  <a:pt x="68067" y="395889"/>
                </a:cubicBezTo>
              </a:path>
            </a:pathLst>
          </a:custGeom>
          <a:ln w="508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0A0DA43-D4F3-B185-69A0-2B6814A034C1}"/>
              </a:ext>
            </a:extLst>
          </p:cNvPr>
          <p:cNvSpPr/>
          <p:nvPr/>
        </p:nvSpPr>
        <p:spPr>
          <a:xfrm rot="1641259" flipH="1">
            <a:off x="4270743" y="2730410"/>
            <a:ext cx="217644" cy="1854955"/>
          </a:xfrm>
          <a:custGeom>
            <a:avLst/>
            <a:gdLst>
              <a:gd name="connsiteX0" fmla="*/ 7984 w 1987471"/>
              <a:gd name="connsiteY0" fmla="*/ 0 h 2897312"/>
              <a:gd name="connsiteX1" fmla="*/ 302509 w 1987471"/>
              <a:gd name="connsiteY1" fmla="*/ 1969213 h 2897312"/>
              <a:gd name="connsiteX2" fmla="*/ 1987471 w 1987471"/>
              <a:gd name="connsiteY2" fmla="*/ 2897312 h 28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471" h="2897312">
                <a:moveTo>
                  <a:pt x="7984" y="0"/>
                </a:moveTo>
                <a:cubicBezTo>
                  <a:pt x="-9711" y="743164"/>
                  <a:pt x="-27405" y="1486328"/>
                  <a:pt x="302509" y="1969213"/>
                </a:cubicBezTo>
                <a:cubicBezTo>
                  <a:pt x="632423" y="2452098"/>
                  <a:pt x="1987471" y="2897312"/>
                  <a:pt x="1987471" y="2897312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538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985838" indent="-985838"/>
            <a:r>
              <a:rPr lang="en-US" sz="2800" dirty="0"/>
              <a:t>Lab - Demo of </a:t>
            </a:r>
            <a:r>
              <a:rPr lang="en-US" sz="2800" i="1" dirty="0" err="1"/>
              <a:t>Microloop</a:t>
            </a:r>
            <a:r>
              <a:rPr lang="en-US" sz="2800" i="1" dirty="0"/>
              <a:t> Prevention and Load Balancing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SR-MPLS Fast Convergence</a:t>
            </a:r>
          </a:p>
        </p:txBody>
      </p:sp>
    </p:spTree>
    <p:extLst>
      <p:ext uri="{BB962C8B-B14F-4D97-AF65-F5344CB8AC3E}">
        <p14:creationId xmlns:p14="http://schemas.microsoft.com/office/powerpoint/2010/main" val="3547765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Lab - Demo of </a:t>
            </a:r>
            <a:r>
              <a:rPr lang="en-US" sz="2800" i="1" dirty="0"/>
              <a:t>TI-LFA FRR </a:t>
            </a:r>
            <a:r>
              <a:rPr lang="en-US" sz="2800" dirty="0"/>
              <a:t>vs RSVP FRR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SR-MPLS Fast Convergence</a:t>
            </a:r>
          </a:p>
        </p:txBody>
      </p:sp>
    </p:spTree>
    <p:extLst>
      <p:ext uri="{BB962C8B-B14F-4D97-AF65-F5344CB8AC3E}">
        <p14:creationId xmlns:p14="http://schemas.microsoft.com/office/powerpoint/2010/main" val="3372472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 Routing TE (SR-TE)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Traffic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476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FC453-8228-F8E9-0822-7A27A6D6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Please Note: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This slide deck is a continuation of previous one “SR-MPLS 101”</a:t>
            </a:r>
          </a:p>
          <a:p>
            <a:pPr marL="0" indent="0">
              <a:buNone/>
            </a:pPr>
            <a:r>
              <a:rPr lang="en-AU" sz="1600" dirty="0">
                <a:latin typeface="+mj-lt"/>
                <a:cs typeface="Calibri" panose="020F0502020204030204" pitchFamily="34" charset="0"/>
              </a:rPr>
              <a:t>● Audience are expected to have prior basic knowledge on MPLS and Segment Routing</a:t>
            </a:r>
          </a:p>
        </p:txBody>
      </p:sp>
    </p:spTree>
    <p:extLst>
      <p:ext uri="{BB962C8B-B14F-4D97-AF65-F5344CB8AC3E}">
        <p14:creationId xmlns:p14="http://schemas.microsoft.com/office/powerpoint/2010/main" val="3446736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Segment Routing Traffic Engineering</a:t>
            </a:r>
          </a:p>
          <a:p>
            <a:r>
              <a:rPr lang="en-AU" sz="2000" dirty="0"/>
              <a:t>To steer traffic through longer path</a:t>
            </a:r>
          </a:p>
          <a:p>
            <a:r>
              <a:rPr lang="en-AU" sz="2000" dirty="0"/>
              <a:t>SR Policy to be implemented at ingress PE</a:t>
            </a:r>
          </a:p>
          <a:p>
            <a:pPr lvl="1"/>
            <a:r>
              <a:rPr lang="en-AU" sz="1600" dirty="0"/>
              <a:t>No more tunnel from head-end to tail-end </a:t>
            </a:r>
          </a:p>
          <a:p>
            <a:r>
              <a:rPr lang="en-AU" sz="2000" dirty="0"/>
              <a:t>No state to be maintained at intermediate nodes</a:t>
            </a:r>
          </a:p>
          <a:p>
            <a:pPr lvl="1"/>
            <a:r>
              <a:rPr lang="en-AU" sz="1600" dirty="0"/>
              <a:t>No RSVP-TE means no additional signalling</a:t>
            </a:r>
          </a:p>
          <a:p>
            <a:r>
              <a:rPr lang="en-AU" sz="2000" dirty="0"/>
              <a:t>Supports built-in FRR with TI-LFA</a:t>
            </a:r>
          </a:p>
          <a:p>
            <a:r>
              <a:rPr lang="en-AU" sz="2000" dirty="0"/>
              <a:t>ECMP friendly</a:t>
            </a:r>
          </a:p>
        </p:txBody>
      </p:sp>
    </p:spTree>
    <p:extLst>
      <p:ext uri="{BB962C8B-B14F-4D97-AF65-F5344CB8AC3E}">
        <p14:creationId xmlns:p14="http://schemas.microsoft.com/office/powerpoint/2010/main" val="13517862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Segment Routing Traffic Engineering</a:t>
            </a:r>
          </a:p>
          <a:p>
            <a:r>
              <a:rPr lang="en-AU" sz="2000" dirty="0"/>
              <a:t>SR Policy</a:t>
            </a:r>
          </a:p>
          <a:p>
            <a:pPr lvl="1"/>
            <a:r>
              <a:rPr lang="en-AU" sz="1600" dirty="0"/>
              <a:t>Intended design</a:t>
            </a:r>
          </a:p>
          <a:p>
            <a:pPr lvl="1"/>
            <a:r>
              <a:rPr lang="en-AU" sz="1600" dirty="0"/>
              <a:t>Highly scalable</a:t>
            </a:r>
          </a:p>
          <a:p>
            <a:pPr lvl="1"/>
            <a:r>
              <a:rPr lang="en-AU" sz="1600" dirty="0"/>
              <a:t>Better optimization</a:t>
            </a:r>
          </a:p>
          <a:p>
            <a:pPr lvl="1"/>
            <a:r>
              <a:rPr lang="en-AU" sz="1600" dirty="0"/>
              <a:t>Automated traffic steering</a:t>
            </a:r>
            <a:endParaRPr lang="en-AU" sz="2000" dirty="0"/>
          </a:p>
          <a:p>
            <a:r>
              <a:rPr lang="en-AU" sz="2000" dirty="0"/>
              <a:t>Can be applied in either centralized or distributed manner</a:t>
            </a:r>
          </a:p>
          <a:p>
            <a:pPr lvl="1"/>
            <a:r>
              <a:rPr lang="en-AU" sz="1600" dirty="0"/>
              <a:t>Explicit Path: CLI or SDN Controller</a:t>
            </a:r>
          </a:p>
          <a:p>
            <a:pPr lvl="1"/>
            <a:r>
              <a:rPr lang="en-AU" sz="1600" dirty="0"/>
              <a:t>Dynamic Path: Based on constrain (</a:t>
            </a:r>
            <a:r>
              <a:rPr lang="en-AU" sz="1600" dirty="0" err="1"/>
              <a:t>i.e</a:t>
            </a:r>
            <a:r>
              <a:rPr lang="en-AU" sz="1600" dirty="0"/>
              <a:t> link delay)</a:t>
            </a:r>
          </a:p>
          <a:p>
            <a:pPr marL="0" indent="0">
              <a:buNone/>
            </a:pPr>
            <a:endParaRPr lang="en-AU" sz="2000" dirty="0"/>
          </a:p>
          <a:p>
            <a:endParaRPr lang="en-AU" sz="1800" dirty="0"/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0354547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RSVP-TE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867AE4-A3C2-1718-79D1-26ACA9DB023E}"/>
              </a:ext>
            </a:extLst>
          </p:cNvPr>
          <p:cNvSpPr/>
          <p:nvPr/>
        </p:nvSpPr>
        <p:spPr>
          <a:xfrm>
            <a:off x="3306495" y="3086825"/>
            <a:ext cx="1405588" cy="91500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88" name="Arrow: Pentagon 87">
            <a:extLst>
              <a:ext uri="{FF2B5EF4-FFF2-40B4-BE49-F238E27FC236}">
                <a16:creationId xmlns:a16="http://schemas.microsoft.com/office/drawing/2014/main" id="{7A8A0A57-C186-A134-BDE9-F715D4AD5A01}"/>
              </a:ext>
            </a:extLst>
          </p:cNvPr>
          <p:cNvSpPr/>
          <p:nvPr/>
        </p:nvSpPr>
        <p:spPr>
          <a:xfrm>
            <a:off x="3435036" y="2684078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89" name="Arrow: Pentagon 88">
            <a:extLst>
              <a:ext uri="{FF2B5EF4-FFF2-40B4-BE49-F238E27FC236}">
                <a16:creationId xmlns:a16="http://schemas.microsoft.com/office/drawing/2014/main" id="{D6889D12-C18C-A8FF-C5DF-F10E5E243AC5}"/>
              </a:ext>
            </a:extLst>
          </p:cNvPr>
          <p:cNvSpPr/>
          <p:nvPr/>
        </p:nvSpPr>
        <p:spPr>
          <a:xfrm>
            <a:off x="3429669" y="3230892"/>
            <a:ext cx="648072" cy="15518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0" name="Arrow: Pentagon 89">
            <a:extLst>
              <a:ext uri="{FF2B5EF4-FFF2-40B4-BE49-F238E27FC236}">
                <a16:creationId xmlns:a16="http://schemas.microsoft.com/office/drawing/2014/main" id="{79D38F46-DA03-B5A7-09BC-5DD27515ECD9}"/>
              </a:ext>
            </a:extLst>
          </p:cNvPr>
          <p:cNvSpPr/>
          <p:nvPr/>
        </p:nvSpPr>
        <p:spPr>
          <a:xfrm rot="16200000">
            <a:off x="4144798" y="2397076"/>
            <a:ext cx="556294" cy="14767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C69E5E68-4470-AD22-9128-7FC7E871DB84}"/>
              </a:ext>
            </a:extLst>
          </p:cNvPr>
          <p:cNvSpPr/>
          <p:nvPr/>
        </p:nvSpPr>
        <p:spPr>
          <a:xfrm rot="5400000">
            <a:off x="4114139" y="3531385"/>
            <a:ext cx="576063" cy="14727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597C18F6-3001-9573-E095-C105B8712084}"/>
              </a:ext>
            </a:extLst>
          </p:cNvPr>
          <p:cNvSpPr/>
          <p:nvPr/>
        </p:nvSpPr>
        <p:spPr>
          <a:xfrm rot="1986276">
            <a:off x="5170434" y="2080239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3" name="Arrow: Pentagon 92">
            <a:extLst>
              <a:ext uri="{FF2B5EF4-FFF2-40B4-BE49-F238E27FC236}">
                <a16:creationId xmlns:a16="http://schemas.microsoft.com/office/drawing/2014/main" id="{108CCBE4-773F-98C0-E3EF-10689CFBD886}"/>
              </a:ext>
            </a:extLst>
          </p:cNvPr>
          <p:cNvSpPr/>
          <p:nvPr/>
        </p:nvSpPr>
        <p:spPr>
          <a:xfrm rot="19613029">
            <a:off x="5252149" y="3786097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6202DDBA-2800-B205-30C1-6450CC911FF8}"/>
              </a:ext>
            </a:extLst>
          </p:cNvPr>
          <p:cNvSpPr/>
          <p:nvPr/>
        </p:nvSpPr>
        <p:spPr>
          <a:xfrm rot="1986276">
            <a:off x="5170433" y="2080240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95" name="Arrow: Pentagon 94">
            <a:extLst>
              <a:ext uri="{FF2B5EF4-FFF2-40B4-BE49-F238E27FC236}">
                <a16:creationId xmlns:a16="http://schemas.microsoft.com/office/drawing/2014/main" id="{694994C4-1A04-87EE-38DE-EFD771A8BF09}"/>
              </a:ext>
            </a:extLst>
          </p:cNvPr>
          <p:cNvSpPr/>
          <p:nvPr/>
        </p:nvSpPr>
        <p:spPr>
          <a:xfrm rot="19613029">
            <a:off x="5252148" y="3786098"/>
            <a:ext cx="648072" cy="16240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5C11D5A-416E-43A7-F7C0-AE024166AE3B}"/>
              </a:ext>
            </a:extLst>
          </p:cNvPr>
          <p:cNvGrpSpPr/>
          <p:nvPr/>
        </p:nvGrpSpPr>
        <p:grpSpPr>
          <a:xfrm>
            <a:off x="3429669" y="3425201"/>
            <a:ext cx="631104" cy="154661"/>
            <a:chOff x="2276792" y="3277554"/>
            <a:chExt cx="882428" cy="19978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E960C3-B6BD-C1BA-5421-10C500384478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882EC7FC-3D45-7F4D-2FFB-0137FA2882AC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757AE6-F5CB-2F05-B36F-069760E56E67}"/>
              </a:ext>
            </a:extLst>
          </p:cNvPr>
          <p:cNvGrpSpPr/>
          <p:nvPr/>
        </p:nvGrpSpPr>
        <p:grpSpPr>
          <a:xfrm>
            <a:off x="3400789" y="2499742"/>
            <a:ext cx="631104" cy="154661"/>
            <a:chOff x="2276792" y="3277554"/>
            <a:chExt cx="882428" cy="19978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07D3D8-1F47-D994-5916-5AC5E7D7133A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3CB3A70F-A0AB-74B0-A15F-54DF1D47BB85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C45FC9-15F3-32E0-BC4E-A4B2877F9B99}"/>
              </a:ext>
            </a:extLst>
          </p:cNvPr>
          <p:cNvGrpSpPr/>
          <p:nvPr/>
        </p:nvGrpSpPr>
        <p:grpSpPr>
          <a:xfrm rot="16200000">
            <a:off x="3922227" y="2415198"/>
            <a:ext cx="631104" cy="154661"/>
            <a:chOff x="2276792" y="3277554"/>
            <a:chExt cx="882428" cy="19978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BED9DC-C0BD-92C4-9D19-1E20C4EC5CD7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E8F59579-C76D-D6DE-BC6E-7BBA1F0F71F2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9991AA-6870-85C3-2CFF-4309A92F35B6}"/>
              </a:ext>
            </a:extLst>
          </p:cNvPr>
          <p:cNvGrpSpPr/>
          <p:nvPr/>
        </p:nvGrpSpPr>
        <p:grpSpPr>
          <a:xfrm rot="5400000">
            <a:off x="3901730" y="3494178"/>
            <a:ext cx="631104" cy="154661"/>
            <a:chOff x="2276792" y="3277554"/>
            <a:chExt cx="882428" cy="19978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E1981E1-15C0-69E3-41BA-ED738AE1AC94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7C15DCA9-E58F-ACF3-8EAA-FC97681329A1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3E83EF-CEA2-F104-7D5C-6F50FD5CFDAB}"/>
              </a:ext>
            </a:extLst>
          </p:cNvPr>
          <p:cNvGrpSpPr/>
          <p:nvPr/>
        </p:nvGrpSpPr>
        <p:grpSpPr>
          <a:xfrm rot="1962512">
            <a:off x="5243948" y="1897856"/>
            <a:ext cx="631104" cy="154661"/>
            <a:chOff x="2276792" y="3277554"/>
            <a:chExt cx="882428" cy="19978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A7A894A-5BEF-1A34-1033-9FC7D8FEC633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51AE9D01-79BC-946E-66B2-DDAE3E674CE2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31E7E98-B9BB-84A4-351F-97BDA8F3890E}"/>
              </a:ext>
            </a:extLst>
          </p:cNvPr>
          <p:cNvGrpSpPr/>
          <p:nvPr/>
        </p:nvGrpSpPr>
        <p:grpSpPr>
          <a:xfrm rot="19669876">
            <a:off x="5352784" y="3956882"/>
            <a:ext cx="631104" cy="154661"/>
            <a:chOff x="2276792" y="3277554"/>
            <a:chExt cx="882428" cy="19978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BF86108-965E-2314-3319-C40A6806CB86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E863B993-6509-8EFC-861D-8033FC929E94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18B0ABC-1999-F4E8-E7A4-4B0F048F2E8B}"/>
              </a:ext>
            </a:extLst>
          </p:cNvPr>
          <p:cNvSpPr/>
          <p:nvPr/>
        </p:nvSpPr>
        <p:spPr>
          <a:xfrm>
            <a:off x="3287197" y="2892054"/>
            <a:ext cx="1405588" cy="100183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6B4433B-19B9-A431-BF14-18E2E9684C74}"/>
              </a:ext>
            </a:extLst>
          </p:cNvPr>
          <p:cNvSpPr/>
          <p:nvPr/>
        </p:nvSpPr>
        <p:spPr>
          <a:xfrm rot="16200000">
            <a:off x="4100189" y="2394630"/>
            <a:ext cx="1085890" cy="113034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9F3A75-467C-FC73-860F-1FC842DDBD4B}"/>
              </a:ext>
            </a:extLst>
          </p:cNvPr>
          <p:cNvSpPr/>
          <p:nvPr/>
        </p:nvSpPr>
        <p:spPr>
          <a:xfrm rot="2019909">
            <a:off x="4490182" y="2235802"/>
            <a:ext cx="1524030" cy="110045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4A858B4-DEC1-6FC5-BC4D-2ED9CE8E1AF5}"/>
              </a:ext>
            </a:extLst>
          </p:cNvPr>
          <p:cNvSpPr/>
          <p:nvPr/>
        </p:nvSpPr>
        <p:spPr>
          <a:xfrm rot="16200000">
            <a:off x="4107623" y="3554958"/>
            <a:ext cx="1085890" cy="113034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7F35FD0-D822-9ED0-511D-5ED33626DCBA}"/>
              </a:ext>
            </a:extLst>
          </p:cNvPr>
          <p:cNvSpPr/>
          <p:nvPr/>
        </p:nvSpPr>
        <p:spPr>
          <a:xfrm rot="19692030">
            <a:off x="4482583" y="3726362"/>
            <a:ext cx="1524030" cy="110045"/>
          </a:xfrm>
          <a:prstGeom prst="rect">
            <a:avLst/>
          </a:prstGeom>
          <a:solidFill>
            <a:srgbClr val="FF717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1012216" y="4095267"/>
            <a:ext cx="2706537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R1 and R2 require to maintain two separate states for two tunnels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sp>
        <p:nvSpPr>
          <p:cNvPr id="138" name="Speech Bubble: Rectangle with Corners Rounded 137">
            <a:extLst>
              <a:ext uri="{FF2B5EF4-FFF2-40B4-BE49-F238E27FC236}">
                <a16:creationId xmlns:a16="http://schemas.microsoft.com/office/drawing/2014/main" id="{5606D3F9-F416-58A8-5BAB-F03BCC3ED54E}"/>
              </a:ext>
            </a:extLst>
          </p:cNvPr>
          <p:cNvSpPr/>
          <p:nvPr/>
        </p:nvSpPr>
        <p:spPr>
          <a:xfrm>
            <a:off x="1979712" y="2065726"/>
            <a:ext cx="1396287" cy="393178"/>
          </a:xfrm>
          <a:prstGeom prst="wedgeRoundRectCallout">
            <a:avLst>
              <a:gd name="adj1" fmla="val 24434"/>
              <a:gd name="adj2" fmla="val 9048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RSVP-TE Tunnel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139" name="Speech Bubble: Rectangle with Corners Rounded 138">
            <a:extLst>
              <a:ext uri="{FF2B5EF4-FFF2-40B4-BE49-F238E27FC236}">
                <a16:creationId xmlns:a16="http://schemas.microsoft.com/office/drawing/2014/main" id="{E037BF04-A353-CA80-99C0-D54BF0B9AF72}"/>
              </a:ext>
            </a:extLst>
          </p:cNvPr>
          <p:cNvSpPr/>
          <p:nvPr/>
        </p:nvSpPr>
        <p:spPr>
          <a:xfrm>
            <a:off x="1979712" y="3641296"/>
            <a:ext cx="1396287" cy="393178"/>
          </a:xfrm>
          <a:prstGeom prst="wedgeRoundRectCallout">
            <a:avLst>
              <a:gd name="adj1" fmla="val 23902"/>
              <a:gd name="adj2" fmla="val -948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RSVP-TE Tunnel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</p:spTree>
    <p:extLst>
      <p:ext uri="{BB962C8B-B14F-4D97-AF65-F5344CB8AC3E}">
        <p14:creationId xmlns:p14="http://schemas.microsoft.com/office/powerpoint/2010/main" val="4193152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SR-TE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451135" y="1252954"/>
            <a:ext cx="2706537" cy="2769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No tunnel required</a:t>
            </a:r>
            <a:endParaRPr lang="en-AU" sz="1200" b="1" dirty="0">
              <a:solidFill>
                <a:schemeClr val="accent2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FCABC25-EA9D-66ED-E2F5-49D758E37906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DD3B5EA-3C7F-2374-4972-E7B41D34830F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</p:spTree>
    <p:extLst>
      <p:ext uri="{BB962C8B-B14F-4D97-AF65-F5344CB8AC3E}">
        <p14:creationId xmlns:p14="http://schemas.microsoft.com/office/powerpoint/2010/main" val="398451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Shortest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986319" y="1094864"/>
            <a:ext cx="695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RSVP PATH messages reserve BW and request for MPLS label</a:t>
            </a:r>
            <a:endParaRPr lang="en-A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32215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33E27-0652-37EA-9895-C044DA739A2D}"/>
              </a:ext>
            </a:extLst>
          </p:cNvPr>
          <p:cNvSpPr/>
          <p:nvPr/>
        </p:nvSpPr>
        <p:spPr>
          <a:xfrm>
            <a:off x="2272377" y="3073405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5F717-85D5-A78F-6832-7E7E99EB2EA5}"/>
              </a:ext>
            </a:extLst>
          </p:cNvPr>
          <p:cNvSpPr/>
          <p:nvPr/>
        </p:nvSpPr>
        <p:spPr>
          <a:xfrm rot="2564767">
            <a:off x="3352637" y="3597701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7C51-21E0-41E3-0A55-3C26145671D5}"/>
              </a:ext>
            </a:extLst>
          </p:cNvPr>
          <p:cNvSpPr/>
          <p:nvPr/>
        </p:nvSpPr>
        <p:spPr>
          <a:xfrm rot="18880254">
            <a:off x="4614681" y="3663871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5591654" y="3073955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33D3DC-ABDE-DB29-427F-B10485F88AE5}"/>
              </a:ext>
            </a:extLst>
          </p:cNvPr>
          <p:cNvSpPr/>
          <p:nvPr/>
        </p:nvSpPr>
        <p:spPr>
          <a:xfrm rot="5400000">
            <a:off x="3004629" y="3116845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7993398-362E-0A21-25DB-0B851541969F}"/>
              </a:ext>
            </a:extLst>
          </p:cNvPr>
          <p:cNvSpPr/>
          <p:nvPr/>
        </p:nvSpPr>
        <p:spPr>
          <a:xfrm rot="5400000">
            <a:off x="6363794" y="311717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7C41DAE-72DE-A891-E92E-42764F2070B0}"/>
              </a:ext>
            </a:extLst>
          </p:cNvPr>
          <p:cNvSpPr/>
          <p:nvPr/>
        </p:nvSpPr>
        <p:spPr>
          <a:xfrm rot="7854577">
            <a:off x="3908431" y="3907493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67932F7-DF9E-4CA6-D807-8A45FD8AA72F}"/>
              </a:ext>
            </a:extLst>
          </p:cNvPr>
          <p:cNvSpPr/>
          <p:nvPr/>
        </p:nvSpPr>
        <p:spPr>
          <a:xfrm rot="2468074">
            <a:off x="5156718" y="3407402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30CC0F-7946-573B-8D3A-A8B6525A063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240147" y="2517551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EACA28-0767-40B1-9BB2-DDEEDF4178F6}"/>
              </a:ext>
            </a:extLst>
          </p:cNvPr>
          <p:cNvSpPr txBox="1"/>
          <p:nvPr/>
        </p:nvSpPr>
        <p:spPr>
          <a:xfrm>
            <a:off x="337335" y="2379051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4AEE3A-A7DA-03E1-E55E-9468AF3B1ACB}"/>
              </a:ext>
            </a:extLst>
          </p:cNvPr>
          <p:cNvCxnSpPr>
            <a:cxnSpLocks/>
          </p:cNvCxnSpPr>
          <p:nvPr/>
        </p:nvCxnSpPr>
        <p:spPr>
          <a:xfrm flipH="1">
            <a:off x="7153378" y="2517550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003EE-EA43-CFDD-AC2B-5B694CDD3441}"/>
              </a:ext>
            </a:extLst>
          </p:cNvPr>
          <p:cNvSpPr txBox="1"/>
          <p:nvPr/>
        </p:nvSpPr>
        <p:spPr>
          <a:xfrm>
            <a:off x="7521472" y="230336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2061263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SR-TE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59636-22CE-B475-EEBC-D685A5DB3F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DD92A3-6DBF-F0CA-D45C-439EF63CB9CF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D72B9-F0B4-DA65-559D-37713573000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CF25F5-775F-026E-83E8-45E2A4FABDB2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62CC6-BDBF-7587-119E-1B85E3255231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56943F-8AC4-A8C5-FEC5-11C4BA700DA0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34710-DCF0-FF99-11D5-F914EB8E310C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8E0193-4DF5-C406-4C53-342E8ED214C6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8012FB-08EA-3A16-235D-24983A6596AE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158CE5-4E12-96F0-8C59-0F35D1EAE119}"/>
              </a:ext>
            </a:extLst>
          </p:cNvPr>
          <p:cNvCxnSpPr>
            <a:cxnSpLocks/>
            <a:stCxn id="59" idx="6"/>
            <a:endCxn id="8" idx="2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544C34-104F-C3F3-26B0-C247A1BE8359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721872" y="1297766"/>
            <a:ext cx="2666552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SID-List will be imposed at 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source node based on SR Policy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FCABC25-EA9D-66ED-E2F5-49D758E37906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1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R4 &gt; R3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DD3B5EA-3C7F-2374-4972-E7B41D34830F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SR Policy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R1 &gt; R2 &gt; R5 &gt; R3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E27D4-0643-6117-5777-D88C92091504}"/>
              </a:ext>
            </a:extLst>
          </p:cNvPr>
          <p:cNvSpPr/>
          <p:nvPr/>
        </p:nvSpPr>
        <p:spPr>
          <a:xfrm>
            <a:off x="2026714" y="4376896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FF8C3-92AA-2B4B-86F4-5B392FB0A296}"/>
              </a:ext>
            </a:extLst>
          </p:cNvPr>
          <p:cNvSpPr/>
          <p:nvPr/>
        </p:nvSpPr>
        <p:spPr>
          <a:xfrm>
            <a:off x="2026531" y="4194465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EF6A5-F1F6-AF55-FBDF-E56254018403}"/>
              </a:ext>
            </a:extLst>
          </p:cNvPr>
          <p:cNvSpPr/>
          <p:nvPr/>
        </p:nvSpPr>
        <p:spPr>
          <a:xfrm>
            <a:off x="2026531" y="401124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BCCACC-77A6-0433-7482-4374DB03309A}"/>
              </a:ext>
            </a:extLst>
          </p:cNvPr>
          <p:cNvSpPr/>
          <p:nvPr/>
        </p:nvSpPr>
        <p:spPr>
          <a:xfrm>
            <a:off x="2027977" y="3825151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16005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F5D8F-04F0-ABC8-4723-F20ABA138A49}"/>
              </a:ext>
            </a:extLst>
          </p:cNvPr>
          <p:cNvSpPr/>
          <p:nvPr/>
        </p:nvSpPr>
        <p:spPr>
          <a:xfrm>
            <a:off x="2026531" y="364534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A350C-197A-966C-7B22-33DDEBC28BC1}"/>
              </a:ext>
            </a:extLst>
          </p:cNvPr>
          <p:cNvSpPr/>
          <p:nvPr/>
        </p:nvSpPr>
        <p:spPr>
          <a:xfrm>
            <a:off x="2022366" y="2223181"/>
            <a:ext cx="565056" cy="21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08B3C9-EEC9-1A86-3108-8B0F82EA677C}"/>
              </a:ext>
            </a:extLst>
          </p:cNvPr>
          <p:cNvSpPr/>
          <p:nvPr/>
        </p:nvSpPr>
        <p:spPr>
          <a:xfrm>
            <a:off x="2022183" y="2040750"/>
            <a:ext cx="565056" cy="178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1CE812-7750-5430-5D9B-B00270C8A147}"/>
              </a:ext>
            </a:extLst>
          </p:cNvPr>
          <p:cNvSpPr/>
          <p:nvPr/>
        </p:nvSpPr>
        <p:spPr>
          <a:xfrm>
            <a:off x="2022183" y="1857525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16003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CE5345-F106-3369-610C-CF1040F119CC}"/>
              </a:ext>
            </a:extLst>
          </p:cNvPr>
          <p:cNvSpPr/>
          <p:nvPr/>
        </p:nvSpPr>
        <p:spPr>
          <a:xfrm>
            <a:off x="2019300" y="1676400"/>
            <a:ext cx="569385" cy="173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16004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FD2D57-D08C-255B-73C5-A1AF70605246}"/>
              </a:ext>
            </a:extLst>
          </p:cNvPr>
          <p:cNvSpPr/>
          <p:nvPr/>
        </p:nvSpPr>
        <p:spPr>
          <a:xfrm>
            <a:off x="2022183" y="1491630"/>
            <a:ext cx="565056" cy="178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16002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2E6DB-9A24-C2D8-5829-40A24DC8720F}"/>
              </a:ext>
            </a:extLst>
          </p:cNvPr>
          <p:cNvSpPr txBox="1"/>
          <p:nvPr/>
        </p:nvSpPr>
        <p:spPr>
          <a:xfrm>
            <a:off x="5727866" y="4138346"/>
            <a:ext cx="2660558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Intermediary nodes don’t need to do anything extra</a:t>
            </a:r>
            <a:endParaRPr lang="en-AU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8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SR-TE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SR Policy</a:t>
            </a:r>
          </a:p>
          <a:p>
            <a:pPr lvl="1"/>
            <a:r>
              <a:rPr lang="en-AU" sz="1600" dirty="0"/>
              <a:t>headend, </a:t>
            </a:r>
            <a:r>
              <a:rPr lang="en-AU" sz="1600" dirty="0" err="1"/>
              <a:t>color</a:t>
            </a:r>
            <a:r>
              <a:rPr lang="en-AU" sz="1600" dirty="0"/>
              <a:t>, endpoint</a:t>
            </a:r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168718" y="267929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2591587" y="268257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688318" y="269460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171054" y="1548491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526172" y="2267912"/>
            <a:ext cx="2336" cy="411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885962" y="1908202"/>
            <a:ext cx="1159810" cy="786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83626" y="3039009"/>
            <a:ext cx="804692" cy="15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</p:cNvCxnSpPr>
          <p:nvPr/>
        </p:nvCxnSpPr>
        <p:spPr>
          <a:xfrm flipV="1">
            <a:off x="3306495" y="3039009"/>
            <a:ext cx="862223" cy="327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43D7B10-6A50-95E0-36C3-988CE4EABAD4}"/>
              </a:ext>
            </a:extLst>
          </p:cNvPr>
          <p:cNvSpPr txBox="1"/>
          <p:nvPr/>
        </p:nvSpPr>
        <p:spPr>
          <a:xfrm>
            <a:off x="5481746" y="1172318"/>
            <a:ext cx="2916130" cy="83099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is used to express the </a:t>
            </a:r>
            <a:r>
              <a:rPr lang="en-US" sz="1200" b="1" dirty="0">
                <a:solidFill>
                  <a:schemeClr val="accent1"/>
                </a:solidFill>
              </a:rPr>
              <a:t>intent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</a:t>
            </a:r>
            <a:r>
              <a:rPr lang="en-US" sz="1200" b="1" dirty="0">
                <a:solidFill>
                  <a:schemeClr val="accent1"/>
                </a:solidFill>
              </a:rPr>
              <a:t>must be unique </a:t>
            </a:r>
            <a:r>
              <a:rPr lang="en-US" sz="1200" b="1" dirty="0">
                <a:solidFill>
                  <a:schemeClr val="accent2"/>
                </a:solidFill>
              </a:rPr>
              <a:t>between a pair of headend and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Color is originally a </a:t>
            </a:r>
            <a:r>
              <a:rPr lang="en-US" sz="1200" b="1" dirty="0">
                <a:solidFill>
                  <a:schemeClr val="accent1"/>
                </a:solidFill>
              </a:rPr>
              <a:t>numeric</a:t>
            </a:r>
            <a:r>
              <a:rPr lang="en-US" sz="1200" b="1" dirty="0">
                <a:solidFill>
                  <a:schemeClr val="accent2"/>
                </a:solidFill>
              </a:rPr>
              <a:t> value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AAE5F-EEB9-ABDF-A303-172E092D2C58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4883626" y="3421632"/>
            <a:ext cx="1156673" cy="733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B5C1A4-B5DB-DBA1-D8B5-F4A269731538}"/>
              </a:ext>
            </a:extLst>
          </p:cNvPr>
          <p:cNvSpPr/>
          <p:nvPr/>
        </p:nvSpPr>
        <p:spPr>
          <a:xfrm>
            <a:off x="4168718" y="3795173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4C1B95-5C98-61BD-3C31-BACF9B876837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526172" y="3398719"/>
            <a:ext cx="0" cy="396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0CC754E-7D4D-D663-CEA2-51D0215F2929}"/>
              </a:ext>
            </a:extLst>
          </p:cNvPr>
          <p:cNvSpPr/>
          <p:nvPr/>
        </p:nvSpPr>
        <p:spPr>
          <a:xfrm>
            <a:off x="1153232" y="2195892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27E4DC-DAF4-F70A-CF73-B1A11DBE6FAD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1729296" y="2483924"/>
            <a:ext cx="862291" cy="55836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E9A020-4AFB-35CB-BD8C-9239B430752E}"/>
              </a:ext>
            </a:extLst>
          </p:cNvPr>
          <p:cNvSpPr/>
          <p:nvPr/>
        </p:nvSpPr>
        <p:spPr>
          <a:xfrm>
            <a:off x="7205582" y="2199558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C7CA9E-71B2-5322-2A26-B668C6CBC851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403226" y="2487590"/>
            <a:ext cx="802356" cy="566729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6792A93-098E-A65E-927B-7AB6A46D718D}"/>
              </a:ext>
            </a:extLst>
          </p:cNvPr>
          <p:cNvSpPr/>
          <p:nvPr/>
        </p:nvSpPr>
        <p:spPr>
          <a:xfrm>
            <a:off x="1174263" y="3174596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FBD755-F06D-6880-5500-377B3A14D92F}"/>
              </a:ext>
            </a:extLst>
          </p:cNvPr>
          <p:cNvSpPr/>
          <p:nvPr/>
        </p:nvSpPr>
        <p:spPr>
          <a:xfrm>
            <a:off x="7236683" y="3158704"/>
            <a:ext cx="576064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7E2DBE-91B1-8543-03C9-AAC34BF8C7F6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1750327" y="3042285"/>
            <a:ext cx="841260" cy="4203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ADE9B0-2458-B671-DB7C-BD90FB1D6AAC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403226" y="3054319"/>
            <a:ext cx="833457" cy="3924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6DF0703-DFA7-3649-47F5-CF7825310620}"/>
              </a:ext>
            </a:extLst>
          </p:cNvPr>
          <p:cNvSpPr/>
          <p:nvPr/>
        </p:nvSpPr>
        <p:spPr>
          <a:xfrm>
            <a:off x="2643576" y="2065726"/>
            <a:ext cx="1396287" cy="393178"/>
          </a:xfrm>
          <a:prstGeom prst="wedgeRoundRectCallout">
            <a:avLst>
              <a:gd name="adj1" fmla="val -29340"/>
              <a:gd name="adj2" fmla="val 9426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7B4D5C23-901E-0A0E-CFA9-F30132DCFD70}"/>
              </a:ext>
            </a:extLst>
          </p:cNvPr>
          <p:cNvSpPr/>
          <p:nvPr/>
        </p:nvSpPr>
        <p:spPr>
          <a:xfrm>
            <a:off x="2643576" y="3641296"/>
            <a:ext cx="1396287" cy="393178"/>
          </a:xfrm>
          <a:prstGeom prst="wedgeRoundRectCallout">
            <a:avLst>
              <a:gd name="adj1" fmla="val -28808"/>
              <a:gd name="adj2" fmla="val -100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</p:spTree>
    <p:extLst>
      <p:ext uri="{BB962C8B-B14F-4D97-AF65-F5344CB8AC3E}">
        <p14:creationId xmlns:p14="http://schemas.microsoft.com/office/powerpoint/2010/main" val="1177742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Traffic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784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SR Policy: Configuration 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segment-routing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traffic-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policy POLICY1		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Policy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End-point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candidate-paths				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preference 100		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 Preference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explicit segment-list SID-LIST1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segment-list name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10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label 16002	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Node/Link to follow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20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label 24023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30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label 16004		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 Sequence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8A26E7-E4D2-93BE-3BE3-358D13802471}"/>
              </a:ext>
            </a:extLst>
          </p:cNvPr>
          <p:cNvSpPr/>
          <p:nvPr/>
        </p:nvSpPr>
        <p:spPr>
          <a:xfrm>
            <a:off x="1547664" y="2088242"/>
            <a:ext cx="792088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7F56E0-0DB8-2DC1-144B-A9AA1B7E7C5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39752" y="2196254"/>
            <a:ext cx="345638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F2AB87-8638-7758-34CA-0FE5AA140C49}"/>
              </a:ext>
            </a:extLst>
          </p:cNvPr>
          <p:cNvSpPr/>
          <p:nvPr/>
        </p:nvSpPr>
        <p:spPr>
          <a:xfrm>
            <a:off x="3536488" y="2334608"/>
            <a:ext cx="1008112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17CF88-B38E-38C5-F5BF-3FD7A5992776}"/>
              </a:ext>
            </a:extLst>
          </p:cNvPr>
          <p:cNvCxnSpPr>
            <a:cxnSpLocks/>
          </p:cNvCxnSpPr>
          <p:nvPr/>
        </p:nvCxnSpPr>
        <p:spPr>
          <a:xfrm>
            <a:off x="4572000" y="2442620"/>
            <a:ext cx="12241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2725D-1CEE-3621-575E-C97BB14C3AA8}"/>
              </a:ext>
            </a:extLst>
          </p:cNvPr>
          <p:cNvSpPr/>
          <p:nvPr/>
        </p:nvSpPr>
        <p:spPr>
          <a:xfrm>
            <a:off x="1654005" y="2334608"/>
            <a:ext cx="288032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0B38F3-6A7D-A55C-092A-A60D9F15E26E}"/>
              </a:ext>
            </a:extLst>
          </p:cNvPr>
          <p:cNvCxnSpPr>
            <a:cxnSpLocks/>
          </p:cNvCxnSpPr>
          <p:nvPr/>
        </p:nvCxnSpPr>
        <p:spPr>
          <a:xfrm>
            <a:off x="1763688" y="2571750"/>
            <a:ext cx="4032448" cy="122195"/>
          </a:xfrm>
          <a:prstGeom prst="bentConnector3">
            <a:avLst>
              <a:gd name="adj1" fmla="val 28598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19220D-05B4-AE31-6706-806BC2DAA0BF}"/>
              </a:ext>
            </a:extLst>
          </p:cNvPr>
          <p:cNvSpPr/>
          <p:nvPr/>
        </p:nvSpPr>
        <p:spPr>
          <a:xfrm>
            <a:off x="2377510" y="2844895"/>
            <a:ext cx="432048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9DB05-B0AC-0991-D4DC-063FB7F95D7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809558" y="2952907"/>
            <a:ext cx="298657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EF5704-6558-3A1D-F799-51C7BB8AF798}"/>
              </a:ext>
            </a:extLst>
          </p:cNvPr>
          <p:cNvSpPr/>
          <p:nvPr/>
        </p:nvSpPr>
        <p:spPr>
          <a:xfrm>
            <a:off x="3752512" y="3104961"/>
            <a:ext cx="1064736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CCAF89-8A12-FF92-1A2A-59198B9B8B4F}"/>
              </a:ext>
            </a:extLst>
          </p:cNvPr>
          <p:cNvCxnSpPr>
            <a:cxnSpLocks/>
          </p:cNvCxnSpPr>
          <p:nvPr/>
        </p:nvCxnSpPr>
        <p:spPr>
          <a:xfrm flipV="1">
            <a:off x="4860032" y="3212973"/>
            <a:ext cx="936104" cy="68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049A63-2FCC-3938-A889-9EE5A688186B}"/>
              </a:ext>
            </a:extLst>
          </p:cNvPr>
          <p:cNvSpPr/>
          <p:nvPr/>
        </p:nvSpPr>
        <p:spPr>
          <a:xfrm>
            <a:off x="2267744" y="3608422"/>
            <a:ext cx="1064736" cy="2160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DA56340-5561-84D2-6ACE-72E33BB73259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3319166" y="3320985"/>
            <a:ext cx="965714" cy="412114"/>
          </a:xfrm>
          <a:prstGeom prst="curvedConnector2">
            <a:avLst/>
          </a:prstGeom>
          <a:ln w="222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8C791F-AD42-745A-D6E2-9CDF10FC0448}"/>
              </a:ext>
            </a:extLst>
          </p:cNvPr>
          <p:cNvSpPr/>
          <p:nvPr/>
        </p:nvSpPr>
        <p:spPr>
          <a:xfrm>
            <a:off x="1208174" y="3871606"/>
            <a:ext cx="294924" cy="78837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177C92C-060E-A7B0-69E9-98E7D3F9CEA0}"/>
              </a:ext>
            </a:extLst>
          </p:cNvPr>
          <p:cNvCxnSpPr>
            <a:cxnSpLocks/>
          </p:cNvCxnSpPr>
          <p:nvPr/>
        </p:nvCxnSpPr>
        <p:spPr>
          <a:xfrm>
            <a:off x="1503098" y="4371949"/>
            <a:ext cx="4293038" cy="145180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09BD3D2-16E5-F5CA-89B2-3EF7A2F189C8}"/>
              </a:ext>
            </a:extLst>
          </p:cNvPr>
          <p:cNvSpPr/>
          <p:nvPr/>
        </p:nvSpPr>
        <p:spPr>
          <a:xfrm>
            <a:off x="2692301" y="3888665"/>
            <a:ext cx="645559" cy="78837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15A063-6EF3-CB21-B853-A5EBBE717B8C}"/>
              </a:ext>
            </a:extLst>
          </p:cNvPr>
          <p:cNvCxnSpPr>
            <a:cxnSpLocks/>
          </p:cNvCxnSpPr>
          <p:nvPr/>
        </p:nvCxnSpPr>
        <p:spPr>
          <a:xfrm>
            <a:off x="3332480" y="4011910"/>
            <a:ext cx="246365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489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 (Body)"/>
              </a:rPr>
              <a:t>A </a:t>
            </a:r>
            <a:r>
              <a:rPr lang="en-AU" sz="2000" b="1" dirty="0">
                <a:latin typeface="Arial (Body)"/>
              </a:rPr>
              <a:t>SR Policy </a:t>
            </a:r>
            <a:r>
              <a:rPr lang="en-AU" sz="2000" dirty="0">
                <a:latin typeface="Arial (Body)"/>
              </a:rPr>
              <a:t>is consisting of “headend, </a:t>
            </a:r>
            <a:r>
              <a:rPr lang="en-AU" sz="2000" dirty="0" err="1">
                <a:latin typeface="Arial (Body)"/>
              </a:rPr>
              <a:t>color</a:t>
            </a:r>
            <a:r>
              <a:rPr lang="en-AU" sz="2000" dirty="0">
                <a:latin typeface="Arial (Body)"/>
              </a:rPr>
              <a:t>, endpoint”</a:t>
            </a:r>
          </a:p>
          <a:p>
            <a:endParaRPr lang="en-AU" sz="2000" dirty="0">
              <a:latin typeface="Arial (Body)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427984" y="336383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3069362" y="336149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806755" y="336149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427984" y="24206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697984" y="2960639"/>
            <a:ext cx="0" cy="4031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967984" y="2690639"/>
            <a:ext cx="1108771" cy="670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67984" y="3631492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3609362" y="3631492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AAE5F-EEB9-ABDF-A303-172E092D2C58}"/>
              </a:ext>
            </a:extLst>
          </p:cNvPr>
          <p:cNvCxnSpPr>
            <a:cxnSpLocks/>
            <a:stCxn id="34" idx="6"/>
            <a:endCxn id="9" idx="4"/>
          </p:cNvCxnSpPr>
          <p:nvPr/>
        </p:nvCxnSpPr>
        <p:spPr>
          <a:xfrm flipV="1">
            <a:off x="4967984" y="3901492"/>
            <a:ext cx="1108771" cy="644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B5C1A4-B5DB-DBA1-D8B5-F4A269731538}"/>
              </a:ext>
            </a:extLst>
          </p:cNvPr>
          <p:cNvSpPr/>
          <p:nvPr/>
        </p:nvSpPr>
        <p:spPr>
          <a:xfrm>
            <a:off x="4427984" y="4275887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4C1B95-5C98-61BD-3C31-BACF9B876837}"/>
              </a:ext>
            </a:extLst>
          </p:cNvPr>
          <p:cNvCxnSpPr>
            <a:cxnSpLocks/>
            <a:stCxn id="34" idx="0"/>
            <a:endCxn id="7" idx="4"/>
          </p:cNvCxnSpPr>
          <p:nvPr/>
        </p:nvCxnSpPr>
        <p:spPr>
          <a:xfrm flipV="1">
            <a:off x="4697984" y="3903838"/>
            <a:ext cx="0" cy="37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0CC754E-7D4D-D663-CEA2-51D0215F2929}"/>
              </a:ext>
            </a:extLst>
          </p:cNvPr>
          <p:cNvSpPr/>
          <p:nvPr/>
        </p:nvSpPr>
        <p:spPr>
          <a:xfrm>
            <a:off x="1884847" y="3018627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27E4DC-DAF4-F70A-CF73-B1A11DBE6FAD}"/>
              </a:ext>
            </a:extLst>
          </p:cNvPr>
          <p:cNvCxnSpPr>
            <a:cxnSpLocks/>
            <a:stCxn id="36" idx="6"/>
            <a:endCxn id="8" idx="2"/>
          </p:cNvCxnSpPr>
          <p:nvPr/>
        </p:nvCxnSpPr>
        <p:spPr>
          <a:xfrm>
            <a:off x="2424847" y="3288627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E9A020-4AFB-35CB-BD8C-9239B430752E}"/>
              </a:ext>
            </a:extLst>
          </p:cNvPr>
          <p:cNvSpPr/>
          <p:nvPr/>
        </p:nvSpPr>
        <p:spPr>
          <a:xfrm>
            <a:off x="7003196" y="3029741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C7CA9E-71B2-5322-2A26-B668C6CBC851}"/>
              </a:ext>
            </a:extLst>
          </p:cNvPr>
          <p:cNvCxnSpPr>
            <a:cxnSpLocks/>
            <a:stCxn id="38" idx="2"/>
            <a:endCxn id="9" idx="6"/>
          </p:cNvCxnSpPr>
          <p:nvPr/>
        </p:nvCxnSpPr>
        <p:spPr>
          <a:xfrm flipH="1">
            <a:off x="6346755" y="3299741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6792A93-098E-A65E-927B-7AB6A46D718D}"/>
              </a:ext>
            </a:extLst>
          </p:cNvPr>
          <p:cNvSpPr/>
          <p:nvPr/>
        </p:nvSpPr>
        <p:spPr>
          <a:xfrm>
            <a:off x="1888765" y="3794938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FBD755-F06D-6880-5500-377B3A14D92F}"/>
              </a:ext>
            </a:extLst>
          </p:cNvPr>
          <p:cNvSpPr/>
          <p:nvPr/>
        </p:nvSpPr>
        <p:spPr>
          <a:xfrm>
            <a:off x="7003196" y="3821117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7E2DBE-91B1-8543-03C9-AAC34BF8C7F6}"/>
              </a:ext>
            </a:extLst>
          </p:cNvPr>
          <p:cNvCxnSpPr>
            <a:cxnSpLocks/>
            <a:stCxn id="40" idx="6"/>
            <a:endCxn id="8" idx="2"/>
          </p:cNvCxnSpPr>
          <p:nvPr/>
        </p:nvCxnSpPr>
        <p:spPr>
          <a:xfrm flipV="1">
            <a:off x="2428765" y="3631492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ADE9B0-2458-B671-DB7C-BD90FB1D6AAC}"/>
              </a:ext>
            </a:extLst>
          </p:cNvPr>
          <p:cNvCxnSpPr>
            <a:cxnSpLocks/>
            <a:stCxn id="9" idx="6"/>
            <a:endCxn id="41" idx="2"/>
          </p:cNvCxnSpPr>
          <p:nvPr/>
        </p:nvCxnSpPr>
        <p:spPr>
          <a:xfrm>
            <a:off x="6346755" y="3631492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6DF0703-DFA7-3649-47F5-CF7825310620}"/>
              </a:ext>
            </a:extLst>
          </p:cNvPr>
          <p:cNvSpPr/>
          <p:nvPr/>
        </p:nvSpPr>
        <p:spPr>
          <a:xfrm>
            <a:off x="2619160" y="2575653"/>
            <a:ext cx="1088622" cy="393178"/>
          </a:xfrm>
          <a:prstGeom prst="wedgeRoundRectCallout">
            <a:avLst>
              <a:gd name="adj1" fmla="val 12996"/>
              <a:gd name="adj2" fmla="val 1256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7B4D5C23-901E-0A0E-CFA9-F30132DCFD70}"/>
              </a:ext>
            </a:extLst>
          </p:cNvPr>
          <p:cNvSpPr/>
          <p:nvPr/>
        </p:nvSpPr>
        <p:spPr>
          <a:xfrm>
            <a:off x="2619160" y="4308807"/>
            <a:ext cx="1088622" cy="393178"/>
          </a:xfrm>
          <a:prstGeom prst="wedgeRoundRectCallout">
            <a:avLst>
              <a:gd name="adj1" fmla="val 13698"/>
              <a:gd name="adj2" fmla="val -1362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340B5-0F28-BC21-CAE9-324FAAC63636}"/>
              </a:ext>
            </a:extLst>
          </p:cNvPr>
          <p:cNvSpPr txBox="1"/>
          <p:nvPr/>
        </p:nvSpPr>
        <p:spPr>
          <a:xfrm>
            <a:off x="899592" y="1779662"/>
            <a:ext cx="3528392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policy </a:t>
            </a:r>
            <a:r>
              <a:rPr lang="en-AU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end-point ipv4 10.1.1.3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4E64AD-0B6F-063E-E215-B598FFFF15D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3339362" y="2690639"/>
            <a:ext cx="1088622" cy="670853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662C1D-8EB2-58ED-3602-A7AC0C5A68D0}"/>
              </a:ext>
            </a:extLst>
          </p:cNvPr>
          <p:cNvCxnSpPr>
            <a:cxnSpLocks/>
            <a:stCxn id="8" idx="4"/>
            <a:endCxn id="34" idx="2"/>
          </p:cNvCxnSpPr>
          <p:nvPr/>
        </p:nvCxnSpPr>
        <p:spPr>
          <a:xfrm>
            <a:off x="3339362" y="3901492"/>
            <a:ext cx="1088622" cy="64439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3A843F-AC7E-84DD-1F8E-F84ABDC4D9CE}"/>
              </a:ext>
            </a:extLst>
          </p:cNvPr>
          <p:cNvSpPr txBox="1"/>
          <p:nvPr/>
        </p:nvSpPr>
        <p:spPr>
          <a:xfrm>
            <a:off x="4672500" y="1779662"/>
            <a:ext cx="3528392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policy </a:t>
            </a:r>
            <a:r>
              <a:rPr lang="en-AU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end-point ipv4 10.1.1.3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5211AEC-717B-A679-7FA4-53263EA65E92}"/>
              </a:ext>
            </a:extLst>
          </p:cNvPr>
          <p:cNvSpPr/>
          <p:nvPr/>
        </p:nvSpPr>
        <p:spPr>
          <a:xfrm>
            <a:off x="3438418" y="2806826"/>
            <a:ext cx="2503470" cy="580221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1795518-B809-F511-2825-FA9B451FD4D0}"/>
              </a:ext>
            </a:extLst>
          </p:cNvPr>
          <p:cNvSpPr/>
          <p:nvPr/>
        </p:nvSpPr>
        <p:spPr>
          <a:xfrm rot="10800000">
            <a:off x="3433888" y="3858020"/>
            <a:ext cx="2503470" cy="580220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rgbClr val="00B050"/>
            </a:solidFill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0817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b="1" dirty="0" err="1"/>
              <a:t>Color</a:t>
            </a:r>
            <a:r>
              <a:rPr lang="en-AU" sz="2000" b="1" dirty="0"/>
              <a:t> </a:t>
            </a:r>
            <a:r>
              <a:rPr lang="en-AU" sz="2000" dirty="0"/>
              <a:t>is an intent or business requirements</a:t>
            </a:r>
            <a:endParaRPr lang="en-AU" sz="2000" b="1" dirty="0"/>
          </a:p>
          <a:p>
            <a:pPr lvl="1"/>
            <a:r>
              <a:rPr lang="en-AU" sz="1600" dirty="0"/>
              <a:t>Shortest Path, Minimum Delay, To avoid any link/node, Automated traffic steering etc</a:t>
            </a:r>
          </a:p>
          <a:p>
            <a:r>
              <a:rPr lang="en-AU" sz="2000" b="1" dirty="0" err="1"/>
              <a:t>Color</a:t>
            </a:r>
            <a:r>
              <a:rPr lang="en-AU" sz="2000" dirty="0"/>
              <a:t> is a numeric value and </a:t>
            </a:r>
            <a:r>
              <a:rPr lang="en-AU" sz="2000" b="1" dirty="0"/>
              <a:t>must be unique </a:t>
            </a:r>
            <a:r>
              <a:rPr lang="en-AU" sz="2000" dirty="0"/>
              <a:t>per H, E pair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D551E9-7004-D2FF-481E-FB4ECAA0DA75}"/>
              </a:ext>
            </a:extLst>
          </p:cNvPr>
          <p:cNvSpPr/>
          <p:nvPr/>
        </p:nvSpPr>
        <p:spPr>
          <a:xfrm>
            <a:off x="4427984" y="336383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B1CF3-4101-ECA0-F7F2-FE7FC9EF919A}"/>
              </a:ext>
            </a:extLst>
          </p:cNvPr>
          <p:cNvSpPr/>
          <p:nvPr/>
        </p:nvSpPr>
        <p:spPr>
          <a:xfrm>
            <a:off x="3069362" y="336149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5CA5A-63FF-47C3-289D-072ECE2CA48B}"/>
              </a:ext>
            </a:extLst>
          </p:cNvPr>
          <p:cNvSpPr/>
          <p:nvPr/>
        </p:nvSpPr>
        <p:spPr>
          <a:xfrm>
            <a:off x="5806755" y="336149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B1C7B3-8300-3BE6-A2FB-1949D0963582}"/>
              </a:ext>
            </a:extLst>
          </p:cNvPr>
          <p:cNvSpPr/>
          <p:nvPr/>
        </p:nvSpPr>
        <p:spPr>
          <a:xfrm>
            <a:off x="4427984" y="24206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AAA0C-0761-43E0-A915-2F03CD353EFD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697984" y="2960639"/>
            <a:ext cx="0" cy="4031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2C1C06-A837-2F38-C134-E3F8DCAA4C8E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4967984" y="2690639"/>
            <a:ext cx="1108771" cy="670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5653-CC46-CE1D-053E-C63541EDCF9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67984" y="3631492"/>
            <a:ext cx="838771" cy="2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83C650-C783-2149-D031-D02C97CEF64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3609362" y="3631492"/>
            <a:ext cx="818622" cy="2346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AAE5F-EEB9-ABDF-A303-172E092D2C58}"/>
              </a:ext>
            </a:extLst>
          </p:cNvPr>
          <p:cNvCxnSpPr>
            <a:cxnSpLocks/>
            <a:stCxn id="34" idx="6"/>
            <a:endCxn id="9" idx="4"/>
          </p:cNvCxnSpPr>
          <p:nvPr/>
        </p:nvCxnSpPr>
        <p:spPr>
          <a:xfrm flipV="1">
            <a:off x="4967984" y="3901492"/>
            <a:ext cx="1108771" cy="6443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DB5C1A4-B5DB-DBA1-D8B5-F4A269731538}"/>
              </a:ext>
            </a:extLst>
          </p:cNvPr>
          <p:cNvSpPr/>
          <p:nvPr/>
        </p:nvSpPr>
        <p:spPr>
          <a:xfrm>
            <a:off x="4427984" y="4275887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4C1B95-5C98-61BD-3C31-BACF9B876837}"/>
              </a:ext>
            </a:extLst>
          </p:cNvPr>
          <p:cNvCxnSpPr>
            <a:cxnSpLocks/>
            <a:stCxn id="34" idx="0"/>
            <a:endCxn id="7" idx="4"/>
          </p:cNvCxnSpPr>
          <p:nvPr/>
        </p:nvCxnSpPr>
        <p:spPr>
          <a:xfrm flipV="1">
            <a:off x="4697984" y="3903838"/>
            <a:ext cx="0" cy="37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0CC754E-7D4D-D663-CEA2-51D0215F2929}"/>
              </a:ext>
            </a:extLst>
          </p:cNvPr>
          <p:cNvSpPr/>
          <p:nvPr/>
        </p:nvSpPr>
        <p:spPr>
          <a:xfrm>
            <a:off x="1884847" y="3018627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27E4DC-DAF4-F70A-CF73-B1A11DBE6FAD}"/>
              </a:ext>
            </a:extLst>
          </p:cNvPr>
          <p:cNvCxnSpPr>
            <a:cxnSpLocks/>
            <a:stCxn id="36" idx="6"/>
            <a:endCxn id="8" idx="2"/>
          </p:cNvCxnSpPr>
          <p:nvPr/>
        </p:nvCxnSpPr>
        <p:spPr>
          <a:xfrm>
            <a:off x="2424847" y="3288627"/>
            <a:ext cx="644515" cy="34286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E9A020-4AFB-35CB-BD8C-9239B430752E}"/>
              </a:ext>
            </a:extLst>
          </p:cNvPr>
          <p:cNvSpPr/>
          <p:nvPr/>
        </p:nvSpPr>
        <p:spPr>
          <a:xfrm>
            <a:off x="7003196" y="3029741"/>
            <a:ext cx="540000" cy="54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C7CA9E-71B2-5322-2A26-B668C6CBC851}"/>
              </a:ext>
            </a:extLst>
          </p:cNvPr>
          <p:cNvCxnSpPr>
            <a:cxnSpLocks/>
            <a:stCxn id="38" idx="2"/>
            <a:endCxn id="9" idx="6"/>
          </p:cNvCxnSpPr>
          <p:nvPr/>
        </p:nvCxnSpPr>
        <p:spPr>
          <a:xfrm flipH="1">
            <a:off x="6346755" y="3299741"/>
            <a:ext cx="656441" cy="331751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6792A93-098E-A65E-927B-7AB6A46D718D}"/>
              </a:ext>
            </a:extLst>
          </p:cNvPr>
          <p:cNvSpPr/>
          <p:nvPr/>
        </p:nvSpPr>
        <p:spPr>
          <a:xfrm>
            <a:off x="1888765" y="3794938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CE1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FBD755-F06D-6880-5500-377B3A14D92F}"/>
              </a:ext>
            </a:extLst>
          </p:cNvPr>
          <p:cNvSpPr/>
          <p:nvPr/>
        </p:nvSpPr>
        <p:spPr>
          <a:xfrm>
            <a:off x="7003196" y="3821117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CE2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7E2DBE-91B1-8543-03C9-AAC34BF8C7F6}"/>
              </a:ext>
            </a:extLst>
          </p:cNvPr>
          <p:cNvCxnSpPr>
            <a:cxnSpLocks/>
            <a:stCxn id="40" idx="6"/>
            <a:endCxn id="8" idx="2"/>
          </p:cNvCxnSpPr>
          <p:nvPr/>
        </p:nvCxnSpPr>
        <p:spPr>
          <a:xfrm flipV="1">
            <a:off x="2428765" y="3631492"/>
            <a:ext cx="640597" cy="4334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ADE9B0-2458-B671-DB7C-BD90FB1D6AAC}"/>
              </a:ext>
            </a:extLst>
          </p:cNvPr>
          <p:cNvCxnSpPr>
            <a:cxnSpLocks/>
            <a:stCxn id="9" idx="6"/>
            <a:endCxn id="41" idx="2"/>
          </p:cNvCxnSpPr>
          <p:nvPr/>
        </p:nvCxnSpPr>
        <p:spPr>
          <a:xfrm>
            <a:off x="6346755" y="3631492"/>
            <a:ext cx="656441" cy="4596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6DF0703-DFA7-3649-47F5-CF7825310620}"/>
              </a:ext>
            </a:extLst>
          </p:cNvPr>
          <p:cNvSpPr/>
          <p:nvPr/>
        </p:nvSpPr>
        <p:spPr>
          <a:xfrm>
            <a:off x="2619160" y="2575653"/>
            <a:ext cx="1088622" cy="393178"/>
          </a:xfrm>
          <a:prstGeom prst="wedgeRoundRectCallout">
            <a:avLst>
              <a:gd name="adj1" fmla="val 12996"/>
              <a:gd name="adj2" fmla="val 1256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Pink, R3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7B4D5C23-901E-0A0E-CFA9-F30132DCFD70}"/>
              </a:ext>
            </a:extLst>
          </p:cNvPr>
          <p:cNvSpPr/>
          <p:nvPr/>
        </p:nvSpPr>
        <p:spPr>
          <a:xfrm>
            <a:off x="2619160" y="4308807"/>
            <a:ext cx="1088622" cy="393178"/>
          </a:xfrm>
          <a:prstGeom prst="wedgeRoundRectCallout">
            <a:avLst>
              <a:gd name="adj1" fmla="val 13698"/>
              <a:gd name="adj2" fmla="val -1362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R1, Green, R3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4E64AD-0B6F-063E-E215-B598FFFF15D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3339362" y="2690639"/>
            <a:ext cx="1088622" cy="670853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662C1D-8EB2-58ED-3602-A7AC0C5A68D0}"/>
              </a:ext>
            </a:extLst>
          </p:cNvPr>
          <p:cNvCxnSpPr>
            <a:cxnSpLocks/>
            <a:stCxn id="8" idx="4"/>
            <a:endCxn id="34" idx="2"/>
          </p:cNvCxnSpPr>
          <p:nvPr/>
        </p:nvCxnSpPr>
        <p:spPr>
          <a:xfrm>
            <a:off x="3339362" y="3901492"/>
            <a:ext cx="1088622" cy="644395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5211AEC-717B-A679-7FA4-53263EA65E92}"/>
              </a:ext>
            </a:extLst>
          </p:cNvPr>
          <p:cNvSpPr/>
          <p:nvPr/>
        </p:nvSpPr>
        <p:spPr>
          <a:xfrm>
            <a:off x="3438418" y="2806826"/>
            <a:ext cx="2503470" cy="580221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1795518-B809-F511-2825-FA9B451FD4D0}"/>
              </a:ext>
            </a:extLst>
          </p:cNvPr>
          <p:cNvSpPr/>
          <p:nvPr/>
        </p:nvSpPr>
        <p:spPr>
          <a:xfrm rot="10800000">
            <a:off x="3433888" y="3858020"/>
            <a:ext cx="2503470" cy="580220"/>
          </a:xfrm>
          <a:custGeom>
            <a:avLst/>
            <a:gdLst>
              <a:gd name="connsiteX0" fmla="*/ 0 w 2503470"/>
              <a:gd name="connsiteY0" fmla="*/ 756281 h 756281"/>
              <a:gd name="connsiteX1" fmla="*/ 1051389 w 2503470"/>
              <a:gd name="connsiteY1" fmla="*/ 105585 h 756281"/>
              <a:gd name="connsiteX2" fmla="*/ 1339065 w 2503470"/>
              <a:gd name="connsiteY2" fmla="*/ 64488 h 756281"/>
              <a:gd name="connsiteX3" fmla="*/ 2503470 w 2503470"/>
              <a:gd name="connsiteY3" fmla="*/ 739158 h 75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470" h="756281">
                <a:moveTo>
                  <a:pt x="0" y="756281"/>
                </a:moveTo>
                <a:cubicBezTo>
                  <a:pt x="414106" y="488582"/>
                  <a:pt x="828212" y="220884"/>
                  <a:pt x="1051389" y="105585"/>
                </a:cubicBezTo>
                <a:cubicBezTo>
                  <a:pt x="1274567" y="-9714"/>
                  <a:pt x="1097052" y="-41107"/>
                  <a:pt x="1339065" y="64488"/>
                </a:cubicBezTo>
                <a:cubicBezTo>
                  <a:pt x="1581078" y="170083"/>
                  <a:pt x="2042274" y="454620"/>
                  <a:pt x="2503470" y="739158"/>
                </a:cubicBezTo>
              </a:path>
            </a:pathLst>
          </a:custGeom>
          <a:noFill/>
          <a:ln w="50800">
            <a:solidFill>
              <a:srgbClr val="00B050"/>
            </a:solidFill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6797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Candidate Path</a:t>
            </a:r>
          </a:p>
          <a:p>
            <a:pPr lvl="1"/>
            <a:r>
              <a:rPr lang="en-AU" sz="1600" dirty="0"/>
              <a:t>SR policy contains one or more </a:t>
            </a:r>
            <a:r>
              <a:rPr lang="en-AU" sz="1600" b="1" dirty="0"/>
              <a:t>Candidate Path (</a:t>
            </a:r>
            <a:r>
              <a:rPr lang="en-AU" sz="1600" b="1" dirty="0" err="1"/>
              <a:t>cPath</a:t>
            </a:r>
            <a:r>
              <a:rPr lang="en-AU" sz="1600" b="1" dirty="0"/>
              <a:t>)</a:t>
            </a:r>
          </a:p>
          <a:p>
            <a:pPr lvl="1"/>
            <a:r>
              <a:rPr lang="en-AU" sz="1600" dirty="0" err="1"/>
              <a:t>cPath</a:t>
            </a:r>
            <a:r>
              <a:rPr lang="en-AU" sz="1600" dirty="0"/>
              <a:t> has a preference value</a:t>
            </a:r>
          </a:p>
          <a:p>
            <a:pPr lvl="2"/>
            <a:r>
              <a:rPr lang="en-AU" sz="1200" dirty="0"/>
              <a:t>Higher value is preferred; Not based on any protocol priority</a:t>
            </a:r>
          </a:p>
          <a:p>
            <a:pPr lvl="1"/>
            <a:r>
              <a:rPr lang="en-AU" sz="1600" dirty="0" err="1"/>
              <a:t>cPath</a:t>
            </a:r>
            <a:r>
              <a:rPr lang="en-AU" sz="1600" dirty="0"/>
              <a:t> can be configure by CLI or PCE or dynamically</a:t>
            </a:r>
          </a:p>
          <a:p>
            <a:pPr lvl="1"/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48B54-69FB-B5B6-ABF6-78EA5A5EC13E}"/>
              </a:ext>
            </a:extLst>
          </p:cNvPr>
          <p:cNvSpPr txBox="1"/>
          <p:nvPr/>
        </p:nvSpPr>
        <p:spPr>
          <a:xfrm>
            <a:off x="2483768" y="3003798"/>
            <a:ext cx="4320480" cy="163365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SID-LIST2</a:t>
            </a:r>
            <a:endParaRPr lang="en-AU" sz="12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16FE0C1-7C08-09E0-E51A-20D66A3D8728}"/>
              </a:ext>
            </a:extLst>
          </p:cNvPr>
          <p:cNvSpPr/>
          <p:nvPr/>
        </p:nvSpPr>
        <p:spPr>
          <a:xfrm>
            <a:off x="1331640" y="3653081"/>
            <a:ext cx="1036247" cy="288032"/>
          </a:xfrm>
          <a:prstGeom prst="wedgeRoundRectCallout">
            <a:avLst>
              <a:gd name="adj1" fmla="val 99751"/>
              <a:gd name="adj2" fmla="val 157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BA7F43A-F0C0-EEA4-B6F4-D68D42A398DC}"/>
              </a:ext>
            </a:extLst>
          </p:cNvPr>
          <p:cNvSpPr/>
          <p:nvPr/>
        </p:nvSpPr>
        <p:spPr>
          <a:xfrm>
            <a:off x="1331640" y="4085129"/>
            <a:ext cx="1036247" cy="288032"/>
          </a:xfrm>
          <a:prstGeom prst="wedgeRoundRectCallout">
            <a:avLst>
              <a:gd name="adj1" fmla="val 100742"/>
              <a:gd name="adj2" fmla="val 1816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521633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Candidate Path</a:t>
            </a:r>
          </a:p>
          <a:p>
            <a:pPr lvl="1"/>
            <a:r>
              <a:rPr lang="en-AU" sz="1600" dirty="0"/>
              <a:t>Multiple SID-LIST can be configured using </a:t>
            </a:r>
            <a:r>
              <a:rPr lang="en-AU" sz="1600" b="1" dirty="0"/>
              <a:t>weight </a:t>
            </a:r>
            <a:r>
              <a:rPr lang="en-AU" sz="1600" dirty="0"/>
              <a:t>value</a:t>
            </a:r>
          </a:p>
          <a:p>
            <a:pPr lvl="1"/>
            <a:r>
              <a:rPr lang="en-AU" sz="1600" dirty="0"/>
              <a:t>Weight is used to load share the traffic</a:t>
            </a:r>
          </a:p>
          <a:p>
            <a:pPr marL="271463" lvl="1" indent="0">
              <a:buNone/>
            </a:pPr>
            <a:endParaRPr lang="en-AU" sz="16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BB2A937-6818-D119-9ED6-01F24FDD9491}"/>
              </a:ext>
            </a:extLst>
          </p:cNvPr>
          <p:cNvSpPr/>
          <p:nvPr/>
        </p:nvSpPr>
        <p:spPr>
          <a:xfrm>
            <a:off x="1331640" y="3435846"/>
            <a:ext cx="1036247" cy="288032"/>
          </a:xfrm>
          <a:prstGeom prst="wedgeRoundRectCallout">
            <a:avLst>
              <a:gd name="adj1" fmla="val 103385"/>
              <a:gd name="adj2" fmla="val 193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E658A60-41D5-2723-B46F-2A0750DEA002}"/>
              </a:ext>
            </a:extLst>
          </p:cNvPr>
          <p:cNvSpPr/>
          <p:nvPr/>
        </p:nvSpPr>
        <p:spPr>
          <a:xfrm>
            <a:off x="1331640" y="3003798"/>
            <a:ext cx="1036247" cy="288032"/>
          </a:xfrm>
          <a:prstGeom prst="wedgeRoundRectCallout">
            <a:avLst>
              <a:gd name="adj1" fmla="val 101073"/>
              <a:gd name="adj2" fmla="val 145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C7565-D0EC-9F6C-0BD9-B88BBBB45D76}"/>
              </a:ext>
            </a:extLst>
          </p:cNvPr>
          <p:cNvSpPr txBox="1"/>
          <p:nvPr/>
        </p:nvSpPr>
        <p:spPr>
          <a:xfrm>
            <a:off x="2483768" y="2355726"/>
            <a:ext cx="4320480" cy="22984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511946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Candidate Path</a:t>
            </a:r>
          </a:p>
          <a:p>
            <a:pPr lvl="1"/>
            <a:r>
              <a:rPr lang="en-AU" sz="1600" dirty="0"/>
              <a:t>Multiple </a:t>
            </a:r>
            <a:r>
              <a:rPr lang="en-AU" sz="1600" dirty="0" err="1"/>
              <a:t>cPath</a:t>
            </a:r>
            <a:r>
              <a:rPr lang="en-AU" sz="1600" dirty="0"/>
              <a:t> can be source of an </a:t>
            </a:r>
            <a:r>
              <a:rPr lang="en-AU" sz="1600" b="1" dirty="0"/>
              <a:t>active path</a:t>
            </a:r>
            <a:r>
              <a:rPr lang="en-AU" sz="1600" dirty="0"/>
              <a:t>; and programmed in forwarding table</a:t>
            </a:r>
          </a:p>
          <a:p>
            <a:pPr lvl="1"/>
            <a:r>
              <a:rPr lang="en-AU" sz="1600" dirty="0"/>
              <a:t>A path </a:t>
            </a:r>
            <a:r>
              <a:rPr lang="en-AU" sz="1600" b="1" dirty="0"/>
              <a:t>must be valid </a:t>
            </a:r>
            <a:r>
              <a:rPr lang="en-AU" sz="1600" dirty="0"/>
              <a:t>to be an active path</a:t>
            </a:r>
          </a:p>
          <a:p>
            <a:pPr lvl="2"/>
            <a:r>
              <a:rPr lang="en-AU" sz="1200" dirty="0"/>
              <a:t>Tie-breaker also available in case of multiple active path 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BB2A937-6818-D119-9ED6-01F24FDD9491}"/>
              </a:ext>
            </a:extLst>
          </p:cNvPr>
          <p:cNvSpPr/>
          <p:nvPr/>
        </p:nvSpPr>
        <p:spPr>
          <a:xfrm>
            <a:off x="1331640" y="3291830"/>
            <a:ext cx="1036247" cy="288032"/>
          </a:xfrm>
          <a:prstGeom prst="wedgeRoundRectCallout">
            <a:avLst>
              <a:gd name="adj1" fmla="val 96775"/>
              <a:gd name="adj2" fmla="val 1578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E658A60-41D5-2723-B46F-2A0750DEA002}"/>
              </a:ext>
            </a:extLst>
          </p:cNvPr>
          <p:cNvSpPr/>
          <p:nvPr/>
        </p:nvSpPr>
        <p:spPr>
          <a:xfrm>
            <a:off x="1331640" y="2859782"/>
            <a:ext cx="1036247" cy="288032"/>
          </a:xfrm>
          <a:prstGeom prst="wedgeRoundRectCallout">
            <a:avLst>
              <a:gd name="adj1" fmla="val 95785"/>
              <a:gd name="adj2" fmla="val 193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AFA1E13-1171-B4EF-55FC-36529A0D29C0}"/>
              </a:ext>
            </a:extLst>
          </p:cNvPr>
          <p:cNvSpPr/>
          <p:nvPr/>
        </p:nvSpPr>
        <p:spPr>
          <a:xfrm>
            <a:off x="1331640" y="4371950"/>
            <a:ext cx="1036247" cy="288032"/>
          </a:xfrm>
          <a:prstGeom prst="wedgeRoundRectCallout">
            <a:avLst>
              <a:gd name="adj1" fmla="val 98097"/>
              <a:gd name="adj2" fmla="val 193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11DB32C-1DBA-B08E-1DAB-0E13E7674E63}"/>
              </a:ext>
            </a:extLst>
          </p:cNvPr>
          <p:cNvSpPr/>
          <p:nvPr/>
        </p:nvSpPr>
        <p:spPr>
          <a:xfrm>
            <a:off x="7092281" y="3147814"/>
            <a:ext cx="1036247" cy="288032"/>
          </a:xfrm>
          <a:prstGeom prst="wedgeRoundRectCallout">
            <a:avLst>
              <a:gd name="adj1" fmla="val -153737"/>
              <a:gd name="adj2" fmla="val -186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Valid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469588B-7DFB-CB30-7F68-3508F4B27EA8}"/>
              </a:ext>
            </a:extLst>
          </p:cNvPr>
          <p:cNvSpPr/>
          <p:nvPr/>
        </p:nvSpPr>
        <p:spPr>
          <a:xfrm>
            <a:off x="7104109" y="3579862"/>
            <a:ext cx="1036247" cy="288032"/>
          </a:xfrm>
          <a:prstGeom prst="wedgeRoundRectCallout">
            <a:avLst>
              <a:gd name="adj1" fmla="val -151423"/>
              <a:gd name="adj2" fmla="val -1037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Invalid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B925A6B-BB43-D744-71AE-36DC81058013}"/>
              </a:ext>
            </a:extLst>
          </p:cNvPr>
          <p:cNvSpPr/>
          <p:nvPr/>
        </p:nvSpPr>
        <p:spPr>
          <a:xfrm>
            <a:off x="7092280" y="4011910"/>
            <a:ext cx="1036247" cy="288032"/>
          </a:xfrm>
          <a:prstGeom prst="wedgeRoundRectCallout">
            <a:avLst>
              <a:gd name="adj1" fmla="val -152745"/>
              <a:gd name="adj2" fmla="val -68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Invalid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CE0AB37-5FE7-C7D5-C5EE-34F0FCAD8CD0}"/>
              </a:ext>
            </a:extLst>
          </p:cNvPr>
          <p:cNvSpPr/>
          <p:nvPr/>
        </p:nvSpPr>
        <p:spPr>
          <a:xfrm>
            <a:off x="7105574" y="4659982"/>
            <a:ext cx="1036247" cy="288032"/>
          </a:xfrm>
          <a:prstGeom prst="wedgeRoundRectCallout">
            <a:avLst>
              <a:gd name="adj1" fmla="val -153406"/>
              <a:gd name="adj2" fmla="val -323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Invalid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2A16BE5-BE7E-3969-1365-DE57F718A95C}"/>
              </a:ext>
            </a:extLst>
          </p:cNvPr>
          <p:cNvSpPr/>
          <p:nvPr/>
        </p:nvSpPr>
        <p:spPr>
          <a:xfrm>
            <a:off x="1341516" y="2463738"/>
            <a:ext cx="1036247" cy="288032"/>
          </a:xfrm>
          <a:prstGeom prst="wedgeRoundRectCallout">
            <a:avLst>
              <a:gd name="adj1" fmla="val 93471"/>
              <a:gd name="adj2" fmla="val 138254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Active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C7565-D0EC-9F6C-0BD9-B88BBBB45D76}"/>
              </a:ext>
            </a:extLst>
          </p:cNvPr>
          <p:cNvSpPr txBox="1"/>
          <p:nvPr/>
        </p:nvSpPr>
        <p:spPr>
          <a:xfrm>
            <a:off x="2483768" y="2211710"/>
            <a:ext cx="4320480" cy="27311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SID-LIST4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F312D-2C8F-6387-BD69-B63EA0ECEC40}"/>
              </a:ext>
            </a:extLst>
          </p:cNvPr>
          <p:cNvSpPr txBox="1"/>
          <p:nvPr/>
        </p:nvSpPr>
        <p:spPr>
          <a:xfrm>
            <a:off x="6957553" y="2534002"/>
            <a:ext cx="1236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Let’s assume</a:t>
            </a:r>
            <a:endParaRPr lang="en-AU" sz="1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6B7C740-C009-A0C9-60BB-1ACDDF6DBE9E}"/>
              </a:ext>
            </a:extLst>
          </p:cNvPr>
          <p:cNvSpPr/>
          <p:nvPr/>
        </p:nvSpPr>
        <p:spPr>
          <a:xfrm>
            <a:off x="7524328" y="2841779"/>
            <a:ext cx="216024" cy="23402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3698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Explicit </a:t>
            </a:r>
            <a:r>
              <a:rPr lang="en-AU" sz="2000" dirty="0" err="1"/>
              <a:t>cPath</a:t>
            </a:r>
            <a:endParaRPr lang="en-AU" sz="2000" dirty="0"/>
          </a:p>
          <a:p>
            <a:pPr lvl="1"/>
            <a:r>
              <a:rPr lang="en-AU" sz="1600" dirty="0"/>
              <a:t>Configured by CLI or PCE</a:t>
            </a:r>
          </a:p>
          <a:p>
            <a:r>
              <a:rPr lang="en-AU" sz="2000" dirty="0"/>
              <a:t>Dynamic </a:t>
            </a:r>
            <a:r>
              <a:rPr lang="en-AU" sz="2000" dirty="0" err="1"/>
              <a:t>cPath</a:t>
            </a:r>
            <a:endParaRPr lang="en-AU" sz="2000" dirty="0"/>
          </a:p>
          <a:p>
            <a:pPr lvl="1"/>
            <a:r>
              <a:rPr lang="en-AU" sz="1600" dirty="0"/>
              <a:t>Configured dynamically based on link attributes (like low delay)</a:t>
            </a:r>
          </a:p>
          <a:p>
            <a:pPr lvl="1"/>
            <a:r>
              <a:rPr lang="en-AU" sz="1600" dirty="0"/>
              <a:t>SR Native Algorithm to translate intent to SID-LIST</a:t>
            </a:r>
          </a:p>
          <a:p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1E51-F67C-5A07-858A-155BBD196E1B}"/>
              </a:ext>
            </a:extLst>
          </p:cNvPr>
          <p:cNvSpPr txBox="1"/>
          <p:nvPr/>
        </p:nvSpPr>
        <p:spPr>
          <a:xfrm>
            <a:off x="2483768" y="2804731"/>
            <a:ext cx="4320480" cy="2066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policy POLICY1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10 end-point ipv4 10.1.1.3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candidate-paths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explicit segment-list SID-LIST1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preference 150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dynamic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delay</a:t>
            </a:r>
            <a:endParaRPr lang="en-AU" sz="1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E96E8EC-DBA5-7E50-5DA0-7765CD7A8D49}"/>
              </a:ext>
            </a:extLst>
          </p:cNvPr>
          <p:cNvSpPr/>
          <p:nvPr/>
        </p:nvSpPr>
        <p:spPr>
          <a:xfrm>
            <a:off x="1331640" y="3884850"/>
            <a:ext cx="1036247" cy="376997"/>
          </a:xfrm>
          <a:prstGeom prst="wedgeRoundRectCallout">
            <a:avLst>
              <a:gd name="adj1" fmla="val 102063"/>
              <a:gd name="adj2" fmla="val 691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(Dynamic)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FFF5484-F8A6-1E3F-3D48-37B47E2DE3BC}"/>
              </a:ext>
            </a:extLst>
          </p:cNvPr>
          <p:cNvSpPr/>
          <p:nvPr/>
        </p:nvSpPr>
        <p:spPr>
          <a:xfrm>
            <a:off x="1331640" y="3363838"/>
            <a:ext cx="1036247" cy="376997"/>
          </a:xfrm>
          <a:prstGeom prst="wedgeRoundRectCallout">
            <a:avLst>
              <a:gd name="adj1" fmla="val 96446"/>
              <a:gd name="adj2" fmla="val 187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cPath</a:t>
            </a:r>
            <a:r>
              <a:rPr lang="en-US" sz="1000" b="1" dirty="0">
                <a:solidFill>
                  <a:schemeClr val="tx1"/>
                </a:solidFill>
              </a:rPr>
              <a:t> 1 (Explicit)</a:t>
            </a:r>
          </a:p>
        </p:txBody>
      </p:sp>
    </p:spTree>
    <p:extLst>
      <p:ext uri="{BB962C8B-B14F-4D97-AF65-F5344CB8AC3E}">
        <p14:creationId xmlns:p14="http://schemas.microsoft.com/office/powerpoint/2010/main" val="35006233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741</TotalTime>
  <Words>6344</Words>
  <Application>Microsoft Office PowerPoint</Application>
  <PresentationFormat>On-screen Show (16:9)</PresentationFormat>
  <Paragraphs>2410</Paragraphs>
  <Slides>123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123</vt:i4>
      </vt:variant>
    </vt:vector>
  </HeadingPairs>
  <TitlesOfParts>
    <vt:vector size="129" baseType="lpstr">
      <vt:lpstr>Arial</vt:lpstr>
      <vt:lpstr>Arial (Body)</vt:lpstr>
      <vt:lpstr>Calibri</vt:lpstr>
      <vt:lpstr>Courier New</vt:lpstr>
      <vt:lpstr>Presentation template 16x9 blue 01</vt:lpstr>
      <vt:lpstr>Custom Design</vt:lpstr>
      <vt:lpstr>Segment Routing with MPLS Data Plane</vt:lpstr>
      <vt:lpstr>PowerPoint Presentation</vt:lpstr>
      <vt:lpstr>MPLS Intro</vt:lpstr>
      <vt:lpstr>IP Based Forwarding</vt:lpstr>
      <vt:lpstr>MPLS Intro</vt:lpstr>
      <vt:lpstr>MPLS LDP</vt:lpstr>
      <vt:lpstr>MPLS LDP</vt:lpstr>
      <vt:lpstr>MPLS TE</vt:lpstr>
      <vt:lpstr>MPLS TE</vt:lpstr>
      <vt:lpstr>MPLS TE</vt:lpstr>
      <vt:lpstr>MPLS TE</vt:lpstr>
      <vt:lpstr>Fast Re-route (FRR)</vt:lpstr>
      <vt:lpstr>Fast Re-route (FRR)</vt:lpstr>
      <vt:lpstr>Fast Re-route (FRR)</vt:lpstr>
      <vt:lpstr>Fast Re-route (FRR)</vt:lpstr>
      <vt:lpstr>Fast Re-route (FRR)</vt:lpstr>
      <vt:lpstr>IGP-LDP Sync</vt:lpstr>
      <vt:lpstr>IGP-LDP Sync</vt:lpstr>
      <vt:lpstr>FRR with RSVP-TE</vt:lpstr>
      <vt:lpstr>FRR with RSVP-TE</vt:lpstr>
      <vt:lpstr>FRR with RSVP-TE</vt:lpstr>
      <vt:lpstr>FRR with RSVP-TE</vt:lpstr>
      <vt:lpstr>FRR with RSVP-TE</vt:lpstr>
      <vt:lpstr>MPLS (Cont.)</vt:lpstr>
      <vt:lpstr>SR-MPLS Intro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SR-MPLS</vt:lpstr>
      <vt:lpstr>SR Control Plane and SID</vt:lpstr>
      <vt:lpstr>SR Control Plane and SID</vt:lpstr>
      <vt:lpstr>SR Control Plane and SID</vt:lpstr>
      <vt:lpstr>SR Control Plane and SID</vt:lpstr>
      <vt:lpstr>SR Control Plane and SID</vt:lpstr>
      <vt:lpstr>SID List</vt:lpstr>
      <vt:lpstr>SR-MPLS Features</vt:lpstr>
      <vt:lpstr>Segment Routing TI-LFA</vt:lpstr>
      <vt:lpstr>PowerPoint Presentation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FRR with TI-LFA</vt:lpstr>
      <vt:lpstr>TI-LFA: Few more…</vt:lpstr>
      <vt:lpstr>FRR Conditions</vt:lpstr>
      <vt:lpstr>FRR Conditions</vt:lpstr>
      <vt:lpstr>FRR Conditions</vt:lpstr>
      <vt:lpstr>FRR Conditions</vt:lpstr>
      <vt:lpstr>FRR Conditions</vt:lpstr>
      <vt:lpstr>TI-LFA Protection</vt:lpstr>
      <vt:lpstr>TI-LFA Protection</vt:lpstr>
      <vt:lpstr>TI-LFA Protection</vt:lpstr>
      <vt:lpstr>TI-LFA Protection</vt:lpstr>
      <vt:lpstr>Microloop</vt:lpstr>
      <vt:lpstr>Microloop</vt:lpstr>
      <vt:lpstr>Microloop</vt:lpstr>
      <vt:lpstr>Microloop Avoidance</vt:lpstr>
      <vt:lpstr>TI-LFA Load Balancing</vt:lpstr>
      <vt:lpstr>TI-LFA Load Balancing</vt:lpstr>
      <vt:lpstr>TI-LFA Load Balancing</vt:lpstr>
      <vt:lpstr>Lab - Demo of Microloop Prevention and Load Balancing</vt:lpstr>
      <vt:lpstr>Lab - Demo of TI-LFA FRR vs RSVP FRR</vt:lpstr>
      <vt:lpstr>Segment Routing TE (SR-TE)</vt:lpstr>
      <vt:lpstr>PowerPoint Presentation</vt:lpstr>
      <vt:lpstr>SR-TE</vt:lpstr>
      <vt:lpstr>SR-TE</vt:lpstr>
      <vt:lpstr>SR-TE</vt:lpstr>
      <vt:lpstr>SR-TE</vt:lpstr>
      <vt:lpstr>SR-TE</vt:lpstr>
      <vt:lpstr>SR-TE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SR Policy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Path Validation</vt:lpstr>
      <vt:lpstr>Path Validation</vt:lpstr>
      <vt:lpstr>Traffic Steering</vt:lpstr>
      <vt:lpstr>Traffic Steering</vt:lpstr>
      <vt:lpstr>Lab - Demo of SR Policy</vt:lpstr>
      <vt:lpstr>SRGB: Few more…</vt:lpstr>
      <vt:lpstr>SRGB</vt:lpstr>
      <vt:lpstr>SR and LDP Coexistence</vt:lpstr>
      <vt:lpstr>SR and LDP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45</cp:revision>
  <dcterms:created xsi:type="dcterms:W3CDTF">2015-09-29T02:45:20Z</dcterms:created>
  <dcterms:modified xsi:type="dcterms:W3CDTF">2023-10-11T09:02:49Z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