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7" r:id="rId5"/>
  </p:sldMasterIdLst>
  <p:notesMasterIdLst>
    <p:notesMasterId r:id="rId74"/>
  </p:notesMasterIdLst>
  <p:sldIdLst>
    <p:sldId id="274" r:id="rId6"/>
    <p:sldId id="275" r:id="rId7"/>
    <p:sldId id="296" r:id="rId8"/>
    <p:sldId id="276" r:id="rId9"/>
    <p:sldId id="281" r:id="rId10"/>
    <p:sldId id="282" r:id="rId11"/>
    <p:sldId id="288" r:id="rId12"/>
    <p:sldId id="283" r:id="rId13"/>
    <p:sldId id="286" r:id="rId14"/>
    <p:sldId id="303" r:id="rId15"/>
    <p:sldId id="287" r:id="rId16"/>
    <p:sldId id="289" r:id="rId17"/>
    <p:sldId id="292" r:id="rId18"/>
    <p:sldId id="293" r:id="rId19"/>
    <p:sldId id="295" r:id="rId20"/>
    <p:sldId id="284" r:id="rId21"/>
    <p:sldId id="285" r:id="rId22"/>
    <p:sldId id="299" r:id="rId23"/>
    <p:sldId id="300" r:id="rId24"/>
    <p:sldId id="318" r:id="rId25"/>
    <p:sldId id="316" r:id="rId26"/>
    <p:sldId id="297" r:id="rId27"/>
    <p:sldId id="277" r:id="rId28"/>
    <p:sldId id="278" r:id="rId29"/>
    <p:sldId id="305" r:id="rId30"/>
    <p:sldId id="306" r:id="rId31"/>
    <p:sldId id="336" r:id="rId32"/>
    <p:sldId id="313" r:id="rId33"/>
    <p:sldId id="298" r:id="rId34"/>
    <p:sldId id="301" r:id="rId35"/>
    <p:sldId id="307" r:id="rId36"/>
    <p:sldId id="308" r:id="rId37"/>
    <p:sldId id="304" r:id="rId38"/>
    <p:sldId id="346" r:id="rId39"/>
    <p:sldId id="309" r:id="rId40"/>
    <p:sldId id="310" r:id="rId41"/>
    <p:sldId id="280" r:id="rId42"/>
    <p:sldId id="311" r:id="rId43"/>
    <p:sldId id="315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17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5" r:id="rId70"/>
    <p:sldId id="344" r:id="rId71"/>
    <p:sldId id="312" r:id="rId72"/>
    <p:sldId id="279" r:id="rId7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E00"/>
    <a:srgbClr val="FF7171"/>
    <a:srgbClr val="5C5C5C"/>
    <a:srgbClr val="C01B1C"/>
    <a:srgbClr val="C40836"/>
    <a:srgbClr val="590F4A"/>
    <a:srgbClr val="166813"/>
    <a:srgbClr val="004FBB"/>
    <a:srgbClr val="383838"/>
    <a:srgbClr val="00A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10244-1CCB-BD43-835C-149C79E9A6D5}" v="1" dt="2022-02-08T02:27:00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4694"/>
  </p:normalViewPr>
  <p:slideViewPr>
    <p:cSldViewPr>
      <p:cViewPr varScale="1">
        <p:scale>
          <a:sx n="103" d="100"/>
          <a:sy n="103" d="100"/>
        </p:scale>
        <p:origin x="99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-57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EEA6-3FE3-4FAA-B648-A79F7B237411}" type="datetimeFigureOut">
              <a:rPr lang="en-AU" smtClean="0"/>
              <a:t>15/06/2023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60B50-68CE-4856-A7F5-953E39274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0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7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238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343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44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893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20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0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466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985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656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27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4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189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01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543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240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658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2433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3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63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94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76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21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91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69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4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DAC21-B948-B732-B1A0-7996821C8753}"/>
              </a:ext>
            </a:extLst>
          </p:cNvPr>
          <p:cNvSpPr/>
          <p:nvPr userDrawn="1"/>
        </p:nvSpPr>
        <p:spPr>
          <a:xfrm rot="16200000">
            <a:off x="-808983" y="2309847"/>
            <a:ext cx="199473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736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428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213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33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8"/>
            <a:ext cx="8352928" cy="1836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5289" y="3039802"/>
            <a:ext cx="8353425" cy="17641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61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54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23579"/>
            <a:ext cx="4101852" cy="504056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527634"/>
            <a:ext cx="4101852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579"/>
            <a:ext cx="4103439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7634"/>
            <a:ext cx="4103439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31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8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6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288032" cy="162018"/>
          </a:xfrm>
          <a:prstGeom prst="rect">
            <a:avLst/>
          </a:prstGeom>
        </p:spPr>
        <p:txBody>
          <a:bodyPr/>
          <a:lstStyle/>
          <a:p>
            <a:fld id="{38B2A337-2C29-4402-A0A2-E290C184D5D3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4894008"/>
            <a:ext cx="3960440" cy="1884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FF0000"/>
                </a:solidFill>
              </a:defRPr>
            </a:lvl1pPr>
          </a:lstStyle>
          <a:p>
            <a:r>
              <a:rPr lang="en-AU" dirty="0"/>
              <a:t>This document is uncontrolled when printed. Before use, check the APNIC electronic master document to verify that this is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204113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51470"/>
            <a:ext cx="8352928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1023577"/>
            <a:ext cx="8352928" cy="3780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1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6" r:id="rId2"/>
    <p:sldLayoutId id="2147483652" r:id="rId3"/>
    <p:sldLayoutId id="2147483653" r:id="rId4"/>
    <p:sldLayoutId id="2147483654" r:id="rId5"/>
    <p:sldLayoutId id="2147483660" r:id="rId6"/>
    <p:sldLayoutId id="2147483705" r:id="rId7"/>
    <p:sldLayoutId id="2147483651" r:id="rId8"/>
    <p:sldLayoutId id="2147483655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EC5E00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defTabSz="914400" rtl="0" eaLnBrk="1" latinLnBrk="0" hangingPunct="1">
        <a:spcBef>
          <a:spcPts val="4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8C18-D49A-F04B-A260-6ABAC4145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1470025"/>
            <a:ext cx="8064896" cy="1893813"/>
          </a:xfrm>
        </p:spPr>
        <p:txBody>
          <a:bodyPr>
            <a:normAutofit/>
          </a:bodyPr>
          <a:lstStyle/>
          <a:p>
            <a:pPr algn="ctr"/>
            <a:r>
              <a:rPr lang="en-AU" sz="3000" dirty="0"/>
              <a:t>Segment Routing with MPLS Data Plane</a:t>
            </a:r>
            <a:br>
              <a:rPr lang="en-AU" dirty="0"/>
            </a:br>
            <a:r>
              <a:rPr lang="en-AU" sz="2000" dirty="0"/>
              <a:t>(SR-MPLS 101)</a:t>
            </a:r>
          </a:p>
        </p:txBody>
      </p:sp>
    </p:spTree>
    <p:extLst>
      <p:ext uri="{BB962C8B-B14F-4D97-AF65-F5344CB8AC3E}">
        <p14:creationId xmlns:p14="http://schemas.microsoft.com/office/powerpoint/2010/main" val="3048638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Shortcomings:</a:t>
            </a:r>
          </a:p>
          <a:p>
            <a:r>
              <a:rPr lang="en-AU" sz="2000" dirty="0"/>
              <a:t>Tunnel is not bidirectional</a:t>
            </a:r>
          </a:p>
          <a:p>
            <a:r>
              <a:rPr lang="en-AU" sz="2000" dirty="0"/>
              <a:t>IGP tracks link constraints and floods periodically</a:t>
            </a:r>
          </a:p>
          <a:p>
            <a:pPr lvl="1"/>
            <a:r>
              <a:rPr lang="en-AU" sz="1600" dirty="0"/>
              <a:t>Maintains state</a:t>
            </a:r>
          </a:p>
          <a:p>
            <a:pPr lvl="1"/>
            <a:r>
              <a:rPr lang="en-AU" sz="1600" dirty="0"/>
              <a:t>TE tunnel need to be re-optimized frequently</a:t>
            </a:r>
          </a:p>
          <a:p>
            <a:r>
              <a:rPr lang="en-AU" sz="2000" dirty="0"/>
              <a:t>RSVP-TE isn’t ECMP friendly (N</a:t>
            </a:r>
            <a:r>
              <a:rPr lang="en-AU" sz="2000" baseline="30000" dirty="0"/>
              <a:t>2</a:t>
            </a:r>
            <a:r>
              <a:rPr lang="en-AU" sz="2000" dirty="0"/>
              <a:t>*K tunnel required)</a:t>
            </a:r>
          </a:p>
          <a:p>
            <a:pPr lvl="1"/>
            <a:r>
              <a:rPr lang="en-AU" sz="1600" dirty="0"/>
              <a:t>Doesn’t scale well with inter-domain (IGP) network</a:t>
            </a:r>
          </a:p>
        </p:txBody>
      </p:sp>
      <p:pic>
        <p:nvPicPr>
          <p:cNvPr id="23" name="Graphic 22" descr="Tired face outline with solid fill">
            <a:extLst>
              <a:ext uri="{FF2B5EF4-FFF2-40B4-BE49-F238E27FC236}">
                <a16:creationId xmlns:a16="http://schemas.microsoft.com/office/drawing/2014/main" id="{28A67ED0-F022-D2B8-A03C-5189CC400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8144" y="367357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6FBEFB9-C80B-BF2B-2388-3E8C77E23A37}"/>
              </a:ext>
            </a:extLst>
          </p:cNvPr>
          <p:cNvSpPr txBox="1"/>
          <p:nvPr/>
        </p:nvSpPr>
        <p:spPr>
          <a:xfrm>
            <a:off x="2195736" y="3842461"/>
            <a:ext cx="3419911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Additional overhead for </a:t>
            </a:r>
          </a:p>
          <a:p>
            <a:pPr algn="ctr"/>
            <a:r>
              <a:rPr lang="en-US" sz="1600" b="1" dirty="0"/>
              <a:t>both router and it’s administrator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3FF5E-39A3-6651-1DD2-489039C70141}"/>
              </a:ext>
            </a:extLst>
          </p:cNvPr>
          <p:cNvSpPr txBox="1"/>
          <p:nvPr/>
        </p:nvSpPr>
        <p:spPr>
          <a:xfrm>
            <a:off x="1560218" y="4583545"/>
            <a:ext cx="469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Why is RSVP-TE still useful?</a:t>
            </a:r>
          </a:p>
        </p:txBody>
      </p:sp>
    </p:spTree>
    <p:extLst>
      <p:ext uri="{BB962C8B-B14F-4D97-AF65-F5344CB8AC3E}">
        <p14:creationId xmlns:p14="http://schemas.microsoft.com/office/powerpoint/2010/main" val="80062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Reroute (FRR)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C0D-39DB-75B1-DBD2-69F81A7C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dirty="0"/>
              <a:t>Widely used in carrier backbone</a:t>
            </a:r>
          </a:p>
          <a:p>
            <a:pPr lvl="1"/>
            <a:r>
              <a:rPr lang="en-AU" sz="1600" dirty="0"/>
              <a:t>Pre-computed backup path</a:t>
            </a:r>
          </a:p>
          <a:p>
            <a:pPr lvl="1"/>
            <a:r>
              <a:rPr lang="en-AU" sz="1600" dirty="0"/>
              <a:t>Backup next-hop installed in forwarding table</a:t>
            </a:r>
          </a:p>
          <a:p>
            <a:pPr lvl="1"/>
            <a:r>
              <a:rPr lang="en-AU" sz="1600" dirty="0"/>
              <a:t>Minimize reconvergence time</a:t>
            </a:r>
          </a:p>
          <a:p>
            <a:pPr lvl="1"/>
            <a:r>
              <a:rPr lang="en-AU" sz="1600" dirty="0"/>
              <a:t>Can be used to protect tunnels (links/nodes)</a:t>
            </a:r>
          </a:p>
          <a:p>
            <a:r>
              <a:rPr lang="en-AU" sz="2000" dirty="0"/>
              <a:t>Must have LFA – Loop Free Alternative</a:t>
            </a:r>
          </a:p>
          <a:p>
            <a:r>
              <a:rPr lang="en-AU" sz="2000" dirty="0"/>
              <a:t>Doesn’t provide optimum path all the time</a:t>
            </a:r>
          </a:p>
          <a:p>
            <a:r>
              <a:rPr lang="en-AU" sz="2000" dirty="0"/>
              <a:t>Very difficult to configure and manage</a:t>
            </a:r>
          </a:p>
        </p:txBody>
      </p:sp>
    </p:spTree>
    <p:extLst>
      <p:ext uri="{BB962C8B-B14F-4D97-AF65-F5344CB8AC3E}">
        <p14:creationId xmlns:p14="http://schemas.microsoft.com/office/powerpoint/2010/main" val="366122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691680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340954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004048" y="3147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660232" y="314724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06588" y="350752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055862" y="350695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718956" y="350695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690948" y="1059582"/>
            <a:ext cx="55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FRR with Loop Free Alternative (LFA) - RFC 6571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CAD56C-DF8F-873D-A64C-1BB0B6867A23}"/>
              </a:ext>
            </a:extLst>
          </p:cNvPr>
          <p:cNvSpPr/>
          <p:nvPr/>
        </p:nvSpPr>
        <p:spPr>
          <a:xfrm>
            <a:off x="1689007" y="19652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7C1F-3461-BAEF-69A0-19A25723E91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H="1" flipV="1">
            <a:off x="2046461" y="268471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AF8C9C9-8B70-7E7C-F95C-3DE25DEA35FE}"/>
              </a:ext>
            </a:extLst>
          </p:cNvPr>
          <p:cNvSpPr/>
          <p:nvPr/>
        </p:nvSpPr>
        <p:spPr>
          <a:xfrm>
            <a:off x="2771800" y="239365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C5045F-EC4A-781A-7EB3-73F4C3428DBA}"/>
              </a:ext>
            </a:extLst>
          </p:cNvPr>
          <p:cNvSpPr/>
          <p:nvPr/>
        </p:nvSpPr>
        <p:spPr>
          <a:xfrm>
            <a:off x="2746340" y="357527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869A01-3364-0E93-F09B-F831305A5B83}"/>
              </a:ext>
            </a:extLst>
          </p:cNvPr>
          <p:cNvSpPr/>
          <p:nvPr/>
        </p:nvSpPr>
        <p:spPr>
          <a:xfrm>
            <a:off x="6015766" y="356574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D8DF2-E0A5-9C4B-D624-6D0CA8EDFDFC}"/>
              </a:ext>
            </a:extLst>
          </p:cNvPr>
          <p:cNvSpPr/>
          <p:nvPr/>
        </p:nvSpPr>
        <p:spPr>
          <a:xfrm>
            <a:off x="2115816" y="2836054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D681B-7782-6605-F3C6-8E1C03350E0A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3698408" y="268626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0AE008F-E7B5-6C2B-1DD8-297687AEEB2F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4DD557-8842-BE6E-9691-F8DE18C69D7F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7B0BB-FFA5-B39B-FFAD-96E52B2C46AD}"/>
              </a:ext>
            </a:extLst>
          </p:cNvPr>
          <p:cNvCxnSpPr>
            <a:cxnSpLocks/>
          </p:cNvCxnSpPr>
          <p:nvPr/>
        </p:nvCxnSpPr>
        <p:spPr>
          <a:xfrm flipV="1">
            <a:off x="3194845" y="365331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3D17B7-4DCB-23A4-00E4-CEAAA673B69F}"/>
              </a:ext>
            </a:extLst>
          </p:cNvPr>
          <p:cNvSpPr txBox="1"/>
          <p:nvPr/>
        </p:nvSpPr>
        <p:spPr>
          <a:xfrm>
            <a:off x="2550816" y="402724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9A212D-18A2-37DE-D9BB-18A72F8CFB54}"/>
              </a:ext>
            </a:extLst>
          </p:cNvPr>
          <p:cNvSpPr txBox="1"/>
          <p:nvPr/>
        </p:nvSpPr>
        <p:spPr>
          <a:xfrm>
            <a:off x="305900" y="2755602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Backup Next-hop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8F9A4-29E3-8000-E89B-76A11A3A2C15}"/>
              </a:ext>
            </a:extLst>
          </p:cNvPr>
          <p:cNvSpPr/>
          <p:nvPr/>
        </p:nvSpPr>
        <p:spPr>
          <a:xfrm>
            <a:off x="3217107" y="343863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26A3B4-47F6-26E6-7368-C96F2A683763}"/>
              </a:ext>
            </a:extLst>
          </p:cNvPr>
          <p:cNvSpPr/>
          <p:nvPr/>
        </p:nvSpPr>
        <p:spPr>
          <a:xfrm>
            <a:off x="1978959" y="267867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3740A-A98D-AFE0-CAFD-430C4B0953BE}"/>
              </a:ext>
            </a:extLst>
          </p:cNvPr>
          <p:cNvCxnSpPr>
            <a:cxnSpLocks/>
          </p:cNvCxnSpPr>
          <p:nvPr/>
        </p:nvCxnSpPr>
        <p:spPr>
          <a:xfrm flipV="1">
            <a:off x="1649604" y="278550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CFB01AD-151E-5291-182C-5BC3E60FCAC1}"/>
              </a:ext>
            </a:extLst>
          </p:cNvPr>
          <p:cNvSpPr/>
          <p:nvPr/>
        </p:nvSpPr>
        <p:spPr>
          <a:xfrm>
            <a:off x="4419624" y="356574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F7DD40-AA0C-CD8E-B604-4341C9813BE5}"/>
              </a:ext>
            </a:extLst>
          </p:cNvPr>
          <p:cNvSpPr/>
          <p:nvPr/>
        </p:nvSpPr>
        <p:spPr>
          <a:xfrm>
            <a:off x="3340954" y="19668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B4B64F-B499-0DB7-3ACF-01724CA4B336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403915" y="232500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43A1577-4A3A-40A4-DDA1-6AE00AA6BC38}"/>
              </a:ext>
            </a:extLst>
          </p:cNvPr>
          <p:cNvSpPr/>
          <p:nvPr/>
        </p:nvSpPr>
        <p:spPr>
          <a:xfrm>
            <a:off x="3390683" y="278970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9155C9-0CD8-5949-EF11-6523373A42B5}"/>
              </a:ext>
            </a:extLst>
          </p:cNvPr>
          <p:cNvSpPr/>
          <p:nvPr/>
        </p:nvSpPr>
        <p:spPr>
          <a:xfrm>
            <a:off x="565705" y="322177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DB07-E6BF-83FB-1F46-6A7CA586AC45}"/>
              </a:ext>
            </a:extLst>
          </p:cNvPr>
          <p:cNvSpPr/>
          <p:nvPr/>
        </p:nvSpPr>
        <p:spPr>
          <a:xfrm>
            <a:off x="7884368" y="321892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A44467-03DA-8FA6-4D69-68B1202D61F6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141769" y="350752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4BC120-B6ED-76A9-D1D5-28C58054ADB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75140" y="350695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1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691680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340954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004048" y="3147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660232" y="314724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06588" y="350752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055862" y="350695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718956" y="350695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319321" y="1059582"/>
            <a:ext cx="42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FRR with Loop Free Alternative (LFA)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CAD56C-DF8F-873D-A64C-1BB0B6867A23}"/>
              </a:ext>
            </a:extLst>
          </p:cNvPr>
          <p:cNvSpPr/>
          <p:nvPr/>
        </p:nvSpPr>
        <p:spPr>
          <a:xfrm>
            <a:off x="1689007" y="19652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7C1F-3461-BAEF-69A0-19A25723E91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H="1" flipV="1">
            <a:off x="2046461" y="268471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AF8C9C9-8B70-7E7C-F95C-3DE25DEA35FE}"/>
              </a:ext>
            </a:extLst>
          </p:cNvPr>
          <p:cNvSpPr/>
          <p:nvPr/>
        </p:nvSpPr>
        <p:spPr>
          <a:xfrm>
            <a:off x="2107339" y="283605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C5045F-EC4A-781A-7EB3-73F4C3428DBA}"/>
              </a:ext>
            </a:extLst>
          </p:cNvPr>
          <p:cNvSpPr/>
          <p:nvPr/>
        </p:nvSpPr>
        <p:spPr>
          <a:xfrm>
            <a:off x="2746340" y="357527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869A01-3364-0E93-F09B-F831305A5B83}"/>
              </a:ext>
            </a:extLst>
          </p:cNvPr>
          <p:cNvSpPr/>
          <p:nvPr/>
        </p:nvSpPr>
        <p:spPr>
          <a:xfrm>
            <a:off x="6015766" y="356574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D8DF2-E0A5-9C4B-D624-6D0CA8EDFDFC}"/>
              </a:ext>
            </a:extLst>
          </p:cNvPr>
          <p:cNvSpPr/>
          <p:nvPr/>
        </p:nvSpPr>
        <p:spPr>
          <a:xfrm>
            <a:off x="2746339" y="2395448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D681B-7782-6605-F3C6-8E1C03350E0A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3698408" y="268626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7B0BB-FFA5-B39B-FFAD-96E52B2C46AD}"/>
              </a:ext>
            </a:extLst>
          </p:cNvPr>
          <p:cNvCxnSpPr>
            <a:cxnSpLocks/>
          </p:cNvCxnSpPr>
          <p:nvPr/>
        </p:nvCxnSpPr>
        <p:spPr>
          <a:xfrm flipV="1">
            <a:off x="3194845" y="365331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3D17B7-4DCB-23A4-00E4-CEAAA673B69F}"/>
              </a:ext>
            </a:extLst>
          </p:cNvPr>
          <p:cNvSpPr txBox="1"/>
          <p:nvPr/>
        </p:nvSpPr>
        <p:spPr>
          <a:xfrm>
            <a:off x="2550816" y="402724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8F9A4-29E3-8000-E89B-76A11A3A2C15}"/>
              </a:ext>
            </a:extLst>
          </p:cNvPr>
          <p:cNvSpPr/>
          <p:nvPr/>
        </p:nvSpPr>
        <p:spPr>
          <a:xfrm>
            <a:off x="3217107" y="343863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26A3B4-47F6-26E6-7368-C96F2A683763}"/>
              </a:ext>
            </a:extLst>
          </p:cNvPr>
          <p:cNvSpPr/>
          <p:nvPr/>
        </p:nvSpPr>
        <p:spPr>
          <a:xfrm>
            <a:off x="1978959" y="2678677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3740A-A98D-AFE0-CAFD-430C4B0953BE}"/>
              </a:ext>
            </a:extLst>
          </p:cNvPr>
          <p:cNvCxnSpPr>
            <a:cxnSpLocks/>
          </p:cNvCxnSpPr>
          <p:nvPr/>
        </p:nvCxnSpPr>
        <p:spPr>
          <a:xfrm flipV="1">
            <a:off x="1649604" y="278550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CFB01AD-151E-5291-182C-5BC3E60FCAC1}"/>
              </a:ext>
            </a:extLst>
          </p:cNvPr>
          <p:cNvSpPr/>
          <p:nvPr/>
        </p:nvSpPr>
        <p:spPr>
          <a:xfrm>
            <a:off x="4419624" y="356574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F7DD40-AA0C-CD8E-B604-4341C9813BE5}"/>
              </a:ext>
            </a:extLst>
          </p:cNvPr>
          <p:cNvSpPr/>
          <p:nvPr/>
        </p:nvSpPr>
        <p:spPr>
          <a:xfrm>
            <a:off x="3340954" y="19668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B4B64F-B499-0DB7-3ACF-01724CA4B336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403915" y="232500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43A1577-4A3A-40A4-DDA1-6AE00AA6BC38}"/>
              </a:ext>
            </a:extLst>
          </p:cNvPr>
          <p:cNvSpPr/>
          <p:nvPr/>
        </p:nvSpPr>
        <p:spPr>
          <a:xfrm>
            <a:off x="3390683" y="278970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624E4-469A-EB9F-4AE4-3D6218B645B0}"/>
              </a:ext>
            </a:extLst>
          </p:cNvPr>
          <p:cNvSpPr txBox="1"/>
          <p:nvPr/>
        </p:nvSpPr>
        <p:spPr>
          <a:xfrm>
            <a:off x="438673" y="2734749"/>
            <a:ext cx="1346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Can’t be a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8AC8B-4BD3-A789-D48A-8C1D651D2539}"/>
              </a:ext>
            </a:extLst>
          </p:cNvPr>
          <p:cNvSpPr txBox="1"/>
          <p:nvPr/>
        </p:nvSpPr>
        <p:spPr>
          <a:xfrm>
            <a:off x="445861" y="2049414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R1 itself is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R5’s next-hop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C7CB48-3381-61DD-9FDC-B50C5FE85AEE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B1D1DC-C2E9-6922-8B40-4EF269B311D7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031DA-4909-29F3-DC2E-A4FBD3BF19E0}"/>
              </a:ext>
            </a:extLst>
          </p:cNvPr>
          <p:cNvSpPr txBox="1"/>
          <p:nvPr/>
        </p:nvSpPr>
        <p:spPr>
          <a:xfrm>
            <a:off x="3116564" y="144006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Micro-loop happens !!!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B5D9F6-FE48-9338-C027-09CCDDE92325}"/>
              </a:ext>
            </a:extLst>
          </p:cNvPr>
          <p:cNvSpPr/>
          <p:nvPr/>
        </p:nvSpPr>
        <p:spPr>
          <a:xfrm>
            <a:off x="565705" y="322177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AAFD89-4450-1AE7-3BA0-C74A062C8950}"/>
              </a:ext>
            </a:extLst>
          </p:cNvPr>
          <p:cNvSpPr/>
          <p:nvPr/>
        </p:nvSpPr>
        <p:spPr>
          <a:xfrm>
            <a:off x="7884368" y="321892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71218A-E074-61F5-F1E9-4F9CFB56BCB4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1141769" y="350752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D7DFD9-EEB1-2B96-D6B7-24BBFF0C8E5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75140" y="350695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2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691680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340954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004048" y="3147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660232" y="314724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06588" y="350752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055862" y="350695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718956" y="350695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165160" y="1059582"/>
            <a:ext cx="657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FRR with Remote Loop Free Alternative (</a:t>
            </a:r>
            <a:r>
              <a:rPr lang="en-US" b="1" dirty="0" err="1"/>
              <a:t>rLFA</a:t>
            </a:r>
            <a:r>
              <a:rPr lang="en-US" b="1" dirty="0"/>
              <a:t>) – RFC 7490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CAD56C-DF8F-873D-A64C-1BB0B6867A23}"/>
              </a:ext>
            </a:extLst>
          </p:cNvPr>
          <p:cNvSpPr/>
          <p:nvPr/>
        </p:nvSpPr>
        <p:spPr>
          <a:xfrm>
            <a:off x="1689007" y="19652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7C1F-3461-BAEF-69A0-19A25723E91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H="1" flipV="1">
            <a:off x="2046461" y="268471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AF8C9C9-8B70-7E7C-F95C-3DE25DEA35FE}"/>
              </a:ext>
            </a:extLst>
          </p:cNvPr>
          <p:cNvSpPr/>
          <p:nvPr/>
        </p:nvSpPr>
        <p:spPr>
          <a:xfrm>
            <a:off x="2107339" y="283605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C5045F-EC4A-781A-7EB3-73F4C3428DBA}"/>
              </a:ext>
            </a:extLst>
          </p:cNvPr>
          <p:cNvSpPr/>
          <p:nvPr/>
        </p:nvSpPr>
        <p:spPr>
          <a:xfrm>
            <a:off x="2746340" y="357527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869A01-3364-0E93-F09B-F831305A5B83}"/>
              </a:ext>
            </a:extLst>
          </p:cNvPr>
          <p:cNvSpPr/>
          <p:nvPr/>
        </p:nvSpPr>
        <p:spPr>
          <a:xfrm>
            <a:off x="6015766" y="356574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D8DF2-E0A5-9C4B-D624-6D0CA8EDFDFC}"/>
              </a:ext>
            </a:extLst>
          </p:cNvPr>
          <p:cNvSpPr/>
          <p:nvPr/>
        </p:nvSpPr>
        <p:spPr>
          <a:xfrm>
            <a:off x="2746339" y="2395448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D681B-7782-6605-F3C6-8E1C03350E0A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3698408" y="268626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7B0BB-FFA5-B39B-FFAD-96E52B2C46AD}"/>
              </a:ext>
            </a:extLst>
          </p:cNvPr>
          <p:cNvCxnSpPr>
            <a:cxnSpLocks/>
          </p:cNvCxnSpPr>
          <p:nvPr/>
        </p:nvCxnSpPr>
        <p:spPr>
          <a:xfrm flipV="1">
            <a:off x="3194845" y="365331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3D17B7-4DCB-23A4-00E4-CEAAA673B69F}"/>
              </a:ext>
            </a:extLst>
          </p:cNvPr>
          <p:cNvSpPr txBox="1"/>
          <p:nvPr/>
        </p:nvSpPr>
        <p:spPr>
          <a:xfrm>
            <a:off x="2550816" y="402724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8F9A4-29E3-8000-E89B-76A11A3A2C15}"/>
              </a:ext>
            </a:extLst>
          </p:cNvPr>
          <p:cNvSpPr/>
          <p:nvPr/>
        </p:nvSpPr>
        <p:spPr>
          <a:xfrm>
            <a:off x="3217107" y="343863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26A3B4-47F6-26E6-7368-C96F2A683763}"/>
              </a:ext>
            </a:extLst>
          </p:cNvPr>
          <p:cNvSpPr/>
          <p:nvPr/>
        </p:nvSpPr>
        <p:spPr>
          <a:xfrm>
            <a:off x="1978959" y="2678677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3740A-A98D-AFE0-CAFD-430C4B0953BE}"/>
              </a:ext>
            </a:extLst>
          </p:cNvPr>
          <p:cNvCxnSpPr>
            <a:cxnSpLocks/>
          </p:cNvCxnSpPr>
          <p:nvPr/>
        </p:nvCxnSpPr>
        <p:spPr>
          <a:xfrm flipV="1">
            <a:off x="1649604" y="278550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CFB01AD-151E-5291-182C-5BC3E60FCAC1}"/>
              </a:ext>
            </a:extLst>
          </p:cNvPr>
          <p:cNvSpPr/>
          <p:nvPr/>
        </p:nvSpPr>
        <p:spPr>
          <a:xfrm>
            <a:off x="4419624" y="356574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F7DD40-AA0C-CD8E-B604-4341C9813BE5}"/>
              </a:ext>
            </a:extLst>
          </p:cNvPr>
          <p:cNvSpPr/>
          <p:nvPr/>
        </p:nvSpPr>
        <p:spPr>
          <a:xfrm>
            <a:off x="3340954" y="19668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B4B64F-B499-0DB7-3ACF-01724CA4B336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403915" y="232500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43A1577-4A3A-40A4-DDA1-6AE00AA6BC38}"/>
              </a:ext>
            </a:extLst>
          </p:cNvPr>
          <p:cNvSpPr/>
          <p:nvPr/>
        </p:nvSpPr>
        <p:spPr>
          <a:xfrm>
            <a:off x="3390683" y="278970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624E4-469A-EB9F-4AE4-3D6218B645B0}"/>
              </a:ext>
            </a:extLst>
          </p:cNvPr>
          <p:cNvSpPr txBox="1"/>
          <p:nvPr/>
        </p:nvSpPr>
        <p:spPr>
          <a:xfrm>
            <a:off x="438673" y="2734749"/>
            <a:ext cx="1346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Can’t be a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8AC8B-4BD3-A789-D48A-8C1D651D2539}"/>
              </a:ext>
            </a:extLst>
          </p:cNvPr>
          <p:cNvSpPr txBox="1"/>
          <p:nvPr/>
        </p:nvSpPr>
        <p:spPr>
          <a:xfrm>
            <a:off x="445861" y="2049414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R1 itself is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R5’s next-hop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F25014C-74D5-577E-BB85-24EA47DCBA1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055423" y="2331090"/>
            <a:ext cx="1165207" cy="816153"/>
          </a:xfrm>
          <a:prstGeom prst="curvedConnector3">
            <a:avLst>
              <a:gd name="adj1" fmla="val -14043"/>
            </a:avLst>
          </a:prstGeom>
          <a:ln w="88900">
            <a:solidFill>
              <a:schemeClr val="accent2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E8D401-83D7-1DDA-BF8A-387989BBFF88}"/>
              </a:ext>
            </a:extLst>
          </p:cNvPr>
          <p:cNvSpPr txBox="1"/>
          <p:nvPr/>
        </p:nvSpPr>
        <p:spPr>
          <a:xfrm>
            <a:off x="2550816" y="1523555"/>
            <a:ext cx="2417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R6 can be R1’s backup next-hop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Requires LDP tunnelling for </a:t>
            </a:r>
            <a:r>
              <a:rPr lang="en-US" sz="1100" b="1" dirty="0" err="1">
                <a:solidFill>
                  <a:srgbClr val="FF0000"/>
                </a:solidFill>
              </a:rPr>
              <a:t>rLFA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E51B5-4AAF-33A2-6BBD-7375C4F7AECE}"/>
              </a:ext>
            </a:extLst>
          </p:cNvPr>
          <p:cNvSpPr/>
          <p:nvPr/>
        </p:nvSpPr>
        <p:spPr>
          <a:xfrm>
            <a:off x="3220630" y="2262769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703821-ECA7-450C-EB5E-F65BFA02A6C6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761D62-CC95-0CDD-E6B0-545DC6D6E3EE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51ADA4-401E-C3C2-8FA9-5BCB68531F32}"/>
              </a:ext>
            </a:extLst>
          </p:cNvPr>
          <p:cNvSpPr/>
          <p:nvPr/>
        </p:nvSpPr>
        <p:spPr>
          <a:xfrm>
            <a:off x="565705" y="322177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4A9AFE-392E-6EB8-3E1F-93C1FCDD1F9B}"/>
              </a:ext>
            </a:extLst>
          </p:cNvPr>
          <p:cNvSpPr/>
          <p:nvPr/>
        </p:nvSpPr>
        <p:spPr>
          <a:xfrm>
            <a:off x="7884368" y="321892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A6E6EF-ECDE-741F-FF41-73A85C4F43A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141769" y="350752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696A45-D64D-C72F-F42A-821A5582723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375140" y="350695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96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691680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340954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004048" y="3147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660232" y="314724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06588" y="350752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055862" y="350695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718956" y="350695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229555" y="1059582"/>
            <a:ext cx="444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FRR with </a:t>
            </a:r>
            <a:r>
              <a:rPr lang="en-US" b="1" dirty="0" err="1"/>
              <a:t>rLFA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is not always Loop Free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CAD56C-DF8F-873D-A64C-1BB0B6867A23}"/>
              </a:ext>
            </a:extLst>
          </p:cNvPr>
          <p:cNvSpPr/>
          <p:nvPr/>
        </p:nvSpPr>
        <p:spPr>
          <a:xfrm>
            <a:off x="1689007" y="19652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7C1F-3461-BAEF-69A0-19A25723E91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H="1" flipV="1">
            <a:off x="2046461" y="268471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AF8C9C9-8B70-7E7C-F95C-3DE25DEA35FE}"/>
              </a:ext>
            </a:extLst>
          </p:cNvPr>
          <p:cNvSpPr/>
          <p:nvPr/>
        </p:nvSpPr>
        <p:spPr>
          <a:xfrm>
            <a:off x="2107339" y="283605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C5045F-EC4A-781A-7EB3-73F4C3428DBA}"/>
              </a:ext>
            </a:extLst>
          </p:cNvPr>
          <p:cNvSpPr/>
          <p:nvPr/>
        </p:nvSpPr>
        <p:spPr>
          <a:xfrm>
            <a:off x="2746340" y="357527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869A01-3364-0E93-F09B-F831305A5B83}"/>
              </a:ext>
            </a:extLst>
          </p:cNvPr>
          <p:cNvSpPr/>
          <p:nvPr/>
        </p:nvSpPr>
        <p:spPr>
          <a:xfrm>
            <a:off x="6015766" y="356574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D8DF2-E0A5-9C4B-D624-6D0CA8EDFDFC}"/>
              </a:ext>
            </a:extLst>
          </p:cNvPr>
          <p:cNvSpPr/>
          <p:nvPr/>
        </p:nvSpPr>
        <p:spPr>
          <a:xfrm>
            <a:off x="2746339" y="2395448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D681B-7782-6605-F3C6-8E1C03350E0A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3698408" y="268626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7B0BB-FFA5-B39B-FFAD-96E52B2C46AD}"/>
              </a:ext>
            </a:extLst>
          </p:cNvPr>
          <p:cNvCxnSpPr>
            <a:cxnSpLocks/>
          </p:cNvCxnSpPr>
          <p:nvPr/>
        </p:nvCxnSpPr>
        <p:spPr>
          <a:xfrm flipV="1">
            <a:off x="3194845" y="365331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3D17B7-4DCB-23A4-00E4-CEAAA673B69F}"/>
              </a:ext>
            </a:extLst>
          </p:cNvPr>
          <p:cNvSpPr txBox="1"/>
          <p:nvPr/>
        </p:nvSpPr>
        <p:spPr>
          <a:xfrm>
            <a:off x="2550816" y="402724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8F9A4-29E3-8000-E89B-76A11A3A2C15}"/>
              </a:ext>
            </a:extLst>
          </p:cNvPr>
          <p:cNvSpPr/>
          <p:nvPr/>
        </p:nvSpPr>
        <p:spPr>
          <a:xfrm>
            <a:off x="3217107" y="343863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26A3B4-47F6-26E6-7368-C96F2A683763}"/>
              </a:ext>
            </a:extLst>
          </p:cNvPr>
          <p:cNvSpPr/>
          <p:nvPr/>
        </p:nvSpPr>
        <p:spPr>
          <a:xfrm>
            <a:off x="1978959" y="2678677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3740A-A98D-AFE0-CAFD-430C4B0953BE}"/>
              </a:ext>
            </a:extLst>
          </p:cNvPr>
          <p:cNvCxnSpPr>
            <a:cxnSpLocks/>
          </p:cNvCxnSpPr>
          <p:nvPr/>
        </p:nvCxnSpPr>
        <p:spPr>
          <a:xfrm flipV="1">
            <a:off x="1649604" y="278550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CFB01AD-151E-5291-182C-5BC3E60FCAC1}"/>
              </a:ext>
            </a:extLst>
          </p:cNvPr>
          <p:cNvSpPr/>
          <p:nvPr/>
        </p:nvSpPr>
        <p:spPr>
          <a:xfrm>
            <a:off x="4419624" y="356574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F7DD40-AA0C-CD8E-B604-4341C9813BE5}"/>
              </a:ext>
            </a:extLst>
          </p:cNvPr>
          <p:cNvSpPr/>
          <p:nvPr/>
        </p:nvSpPr>
        <p:spPr>
          <a:xfrm>
            <a:off x="3340954" y="19668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B4B64F-B499-0DB7-3ACF-01724CA4B336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403915" y="232500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43A1577-4A3A-40A4-DDA1-6AE00AA6BC38}"/>
              </a:ext>
            </a:extLst>
          </p:cNvPr>
          <p:cNvSpPr/>
          <p:nvPr/>
        </p:nvSpPr>
        <p:spPr>
          <a:xfrm>
            <a:off x="3390683" y="278970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9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624E4-469A-EB9F-4AE4-3D6218B645B0}"/>
              </a:ext>
            </a:extLst>
          </p:cNvPr>
          <p:cNvSpPr txBox="1"/>
          <p:nvPr/>
        </p:nvSpPr>
        <p:spPr>
          <a:xfrm>
            <a:off x="438673" y="2734749"/>
            <a:ext cx="1346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Can’t be a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8AC8B-4BD3-A789-D48A-8C1D651D2539}"/>
              </a:ext>
            </a:extLst>
          </p:cNvPr>
          <p:cNvSpPr txBox="1"/>
          <p:nvPr/>
        </p:nvSpPr>
        <p:spPr>
          <a:xfrm>
            <a:off x="445861" y="2049414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R1 itself is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R5’s next-hop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F25014C-74D5-577E-BB85-24EA47DCBA1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055423" y="2331090"/>
            <a:ext cx="1165207" cy="816153"/>
          </a:xfrm>
          <a:prstGeom prst="curvedConnector3">
            <a:avLst>
              <a:gd name="adj1" fmla="val -14043"/>
            </a:avLst>
          </a:prstGeom>
          <a:ln w="88900">
            <a:solidFill>
              <a:schemeClr val="accent2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E8D401-83D7-1DDA-BF8A-387989BBFF88}"/>
              </a:ext>
            </a:extLst>
          </p:cNvPr>
          <p:cNvSpPr txBox="1"/>
          <p:nvPr/>
        </p:nvSpPr>
        <p:spPr>
          <a:xfrm>
            <a:off x="2267744" y="1517569"/>
            <a:ext cx="295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R6 can’t be R1’s backup next-hop</a:t>
            </a:r>
          </a:p>
          <a:p>
            <a:pPr algn="ctr"/>
            <a:r>
              <a:rPr lang="en-US" sz="1100" b="1" dirty="0"/>
              <a:t>Because </a:t>
            </a:r>
            <a:r>
              <a:rPr lang="en-US" sz="1100" b="1" dirty="0">
                <a:solidFill>
                  <a:srgbClr val="FF0000"/>
                </a:solidFill>
              </a:rPr>
              <a:t>R1 itself is in R5’s transit path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E51B5-4AAF-33A2-6BBD-7375C4F7AECE}"/>
              </a:ext>
            </a:extLst>
          </p:cNvPr>
          <p:cNvSpPr/>
          <p:nvPr/>
        </p:nvSpPr>
        <p:spPr>
          <a:xfrm>
            <a:off x="3220630" y="2262769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E99B70-81AC-BC74-35B6-214F9ED5E2AA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D3E30-A70C-453B-1CDD-AE380B1D4BBD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F8F4A-070F-DB09-2A65-16D4579E4870}"/>
              </a:ext>
            </a:extLst>
          </p:cNvPr>
          <p:cNvSpPr txBox="1"/>
          <p:nvPr/>
        </p:nvSpPr>
        <p:spPr>
          <a:xfrm>
            <a:off x="5088140" y="2120649"/>
            <a:ext cx="3400066" cy="738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We need next-gen </a:t>
            </a:r>
            <a:r>
              <a:rPr lang="en-US" sz="1400" b="1" dirty="0">
                <a:solidFill>
                  <a:srgbClr val="00B050"/>
                </a:solidFill>
              </a:rPr>
              <a:t>TI-LFA</a:t>
            </a:r>
          </a:p>
          <a:p>
            <a:pPr algn="ctr"/>
            <a:r>
              <a:rPr lang="en-US" sz="1400" b="1" dirty="0"/>
              <a:t>with micro-loop avoidance capability</a:t>
            </a:r>
          </a:p>
          <a:p>
            <a:pPr algn="ctr"/>
            <a:r>
              <a:rPr lang="en-US" sz="1400" b="1" dirty="0"/>
              <a:t>and 100% coverage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A8A1D0-5A68-AC5B-8AB5-523579DB1A34}"/>
              </a:ext>
            </a:extLst>
          </p:cNvPr>
          <p:cNvSpPr/>
          <p:nvPr/>
        </p:nvSpPr>
        <p:spPr>
          <a:xfrm>
            <a:off x="565705" y="322177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896498-0404-9A12-BE47-4134B757BC16}"/>
              </a:ext>
            </a:extLst>
          </p:cNvPr>
          <p:cNvSpPr/>
          <p:nvPr/>
        </p:nvSpPr>
        <p:spPr>
          <a:xfrm>
            <a:off x="7884368" y="321892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4CBBA4-BB0D-CBD2-47FF-21D7983E228D}"/>
              </a:ext>
            </a:extLst>
          </p:cNvPr>
          <p:cNvCxnSpPr>
            <a:cxnSpLocks/>
            <a:stCxn id="22" idx="6"/>
            <a:endCxn id="4" idx="2"/>
          </p:cNvCxnSpPr>
          <p:nvPr/>
        </p:nvCxnSpPr>
        <p:spPr>
          <a:xfrm flipV="1">
            <a:off x="1141769" y="350752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7D7031-D7CF-C451-5574-DA52731251D6}"/>
              </a:ext>
            </a:extLst>
          </p:cNvPr>
          <p:cNvCxnSpPr>
            <a:cxnSpLocks/>
            <a:stCxn id="24" idx="2"/>
            <a:endCxn id="12" idx="6"/>
          </p:cNvCxnSpPr>
          <p:nvPr/>
        </p:nvCxnSpPr>
        <p:spPr>
          <a:xfrm flipH="1">
            <a:off x="7375140" y="350695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40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A953F92-7D8F-FC76-7012-E56A7DC9AF40}"/>
              </a:ext>
            </a:extLst>
          </p:cNvPr>
          <p:cNvSpPr/>
          <p:nvPr/>
        </p:nvSpPr>
        <p:spPr>
          <a:xfrm>
            <a:off x="3918784" y="3999639"/>
            <a:ext cx="931472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IGP-LDP Sync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839413" y="1268431"/>
            <a:ext cx="519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Primary Path Goes Down (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Customer traffic re-routed via alternative path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83D7B-90E0-7AA3-7B86-4FF17234575C}"/>
              </a:ext>
            </a:extLst>
          </p:cNvPr>
          <p:cNvSpPr/>
          <p:nvPr/>
        </p:nvSpPr>
        <p:spPr>
          <a:xfrm>
            <a:off x="2270929" y="3275743"/>
            <a:ext cx="931472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4DBC6-EA2E-2AD1-5BBF-0F0053AEB7D3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AA742-6122-8D8A-C675-7EA7014E504A}"/>
              </a:ext>
            </a:extLst>
          </p:cNvPr>
          <p:cNvSpPr/>
          <p:nvPr/>
        </p:nvSpPr>
        <p:spPr>
          <a:xfrm>
            <a:off x="5581938" y="3057900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927909FC-1BE1-5A7B-2DF3-6F360859D5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3404" y="2856682"/>
            <a:ext cx="394495" cy="39449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539636D-9E44-6BBB-C540-665E70B82551}"/>
              </a:ext>
            </a:extLst>
          </p:cNvPr>
          <p:cNvSpPr/>
          <p:nvPr/>
        </p:nvSpPr>
        <p:spPr>
          <a:xfrm rot="2585836">
            <a:off x="3619039" y="3499482"/>
            <a:ext cx="638833" cy="142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17364F-30EB-AB20-E2C0-5F923E6BBDB1}"/>
              </a:ext>
            </a:extLst>
          </p:cNvPr>
          <p:cNvSpPr/>
          <p:nvPr/>
        </p:nvSpPr>
        <p:spPr>
          <a:xfrm rot="18834801">
            <a:off x="4460504" y="3493050"/>
            <a:ext cx="638833" cy="142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79623A-5F27-3C46-9199-5901238245B9}"/>
              </a:ext>
            </a:extLst>
          </p:cNvPr>
          <p:cNvSpPr/>
          <p:nvPr/>
        </p:nvSpPr>
        <p:spPr>
          <a:xfrm rot="2502826">
            <a:off x="2987553" y="3622991"/>
            <a:ext cx="1131633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Alternative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EDC6B3-B04B-8135-B7BF-D8F3DA95BD81}"/>
              </a:ext>
            </a:extLst>
          </p:cNvPr>
          <p:cNvSpPr/>
          <p:nvPr/>
        </p:nvSpPr>
        <p:spPr>
          <a:xfrm rot="18963876">
            <a:off x="4639024" y="3635511"/>
            <a:ext cx="1131633" cy="176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4E0BF2-E8B8-3A9F-EC29-DC825C42D031}"/>
              </a:ext>
            </a:extLst>
          </p:cNvPr>
          <p:cNvSpPr/>
          <p:nvPr/>
        </p:nvSpPr>
        <p:spPr>
          <a:xfrm>
            <a:off x="5538824" y="3264598"/>
            <a:ext cx="998098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15B28D41-A6A0-6114-3B5B-637853572775}"/>
              </a:ext>
            </a:extLst>
          </p:cNvPr>
          <p:cNvSpPr/>
          <p:nvPr/>
        </p:nvSpPr>
        <p:spPr>
          <a:xfrm flipH="1">
            <a:off x="2367548" y="2090152"/>
            <a:ext cx="1296144" cy="536345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My next-hop towards R4 is </a:t>
            </a:r>
            <a:r>
              <a:rPr lang="en-US" sz="1000" b="1" dirty="0">
                <a:solidFill>
                  <a:srgbClr val="00B050"/>
                </a:solidFill>
              </a:rPr>
              <a:t>R5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0A3EB1-0AF7-1191-C574-2A923A35B7BC}"/>
              </a:ext>
            </a:extLst>
          </p:cNvPr>
          <p:cNvCxnSpPr>
            <a:cxnSpLocks/>
          </p:cNvCxnSpPr>
          <p:nvPr/>
        </p:nvCxnSpPr>
        <p:spPr>
          <a:xfrm flipH="1">
            <a:off x="4617359" y="3353950"/>
            <a:ext cx="510182" cy="5293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1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A953F92-7D8F-FC76-7012-E56A7DC9AF40}"/>
              </a:ext>
            </a:extLst>
          </p:cNvPr>
          <p:cNvSpPr/>
          <p:nvPr/>
        </p:nvSpPr>
        <p:spPr>
          <a:xfrm>
            <a:off x="3908431" y="3957835"/>
            <a:ext cx="931472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IGP-LDP Sync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87711" y="1131590"/>
            <a:ext cx="830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Primary Path Goes Up (</a:t>
            </a:r>
            <a:r>
              <a:rPr lang="en-US" dirty="0">
                <a:solidFill>
                  <a:srgbClr val="FF0000"/>
                </a:solidFill>
              </a:rPr>
              <a:t>!!!</a:t>
            </a:r>
            <a:r>
              <a:rPr lang="en-US" dirty="0"/>
              <a:t>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Customer traffic dropped when re-routed via primary path – BROKEN LSP</a:t>
            </a:r>
            <a:endParaRPr lang="en-AU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C1C89-1842-E531-6399-D31201BFA54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617359" y="3353950"/>
            <a:ext cx="510182" cy="5293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83D7B-90E0-7AA3-7B86-4FF17234575C}"/>
              </a:ext>
            </a:extLst>
          </p:cNvPr>
          <p:cNvSpPr/>
          <p:nvPr/>
        </p:nvSpPr>
        <p:spPr>
          <a:xfrm>
            <a:off x="2270929" y="3251586"/>
            <a:ext cx="931472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4DBC6-EA2E-2AD1-5BBF-0F0053AEB7D3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AA742-6122-8D8A-C675-7EA7014E504A}"/>
              </a:ext>
            </a:extLst>
          </p:cNvPr>
          <p:cNvSpPr/>
          <p:nvPr/>
        </p:nvSpPr>
        <p:spPr>
          <a:xfrm>
            <a:off x="5581938" y="3057900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39636D-9E44-6BBB-C540-665E70B82551}"/>
              </a:ext>
            </a:extLst>
          </p:cNvPr>
          <p:cNvSpPr/>
          <p:nvPr/>
        </p:nvSpPr>
        <p:spPr>
          <a:xfrm rot="2585836">
            <a:off x="3619039" y="3499482"/>
            <a:ext cx="638833" cy="142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17364F-30EB-AB20-E2C0-5F923E6BBDB1}"/>
              </a:ext>
            </a:extLst>
          </p:cNvPr>
          <p:cNvSpPr/>
          <p:nvPr/>
        </p:nvSpPr>
        <p:spPr>
          <a:xfrm rot="18834801">
            <a:off x="4460504" y="3493050"/>
            <a:ext cx="638833" cy="142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79623A-5F27-3C46-9199-5901238245B9}"/>
              </a:ext>
            </a:extLst>
          </p:cNvPr>
          <p:cNvSpPr/>
          <p:nvPr/>
        </p:nvSpPr>
        <p:spPr>
          <a:xfrm rot="2502826">
            <a:off x="2997906" y="3609187"/>
            <a:ext cx="1131633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Alternative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EDC6B3-B04B-8135-B7BF-D8F3DA95BD81}"/>
              </a:ext>
            </a:extLst>
          </p:cNvPr>
          <p:cNvSpPr/>
          <p:nvPr/>
        </p:nvSpPr>
        <p:spPr>
          <a:xfrm rot="18963876">
            <a:off x="4601063" y="3609448"/>
            <a:ext cx="1131633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4E0BF2-E8B8-3A9F-EC29-DC825C42D031}"/>
              </a:ext>
            </a:extLst>
          </p:cNvPr>
          <p:cNvSpPr/>
          <p:nvPr/>
        </p:nvSpPr>
        <p:spPr>
          <a:xfrm>
            <a:off x="5518118" y="3240441"/>
            <a:ext cx="998098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89D3C-5B09-B672-0DD9-0D52BEFA8315}"/>
              </a:ext>
            </a:extLst>
          </p:cNvPr>
          <p:cNvSpPr/>
          <p:nvPr/>
        </p:nvSpPr>
        <p:spPr>
          <a:xfrm>
            <a:off x="3834655" y="2565216"/>
            <a:ext cx="1073210" cy="114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IGP </a:t>
            </a:r>
            <a:endParaRPr lang="en-AU" sz="8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FCAD5-CB2C-0D4E-F582-099720D61F20}"/>
              </a:ext>
            </a:extLst>
          </p:cNvPr>
          <p:cNvSpPr/>
          <p:nvPr/>
        </p:nvSpPr>
        <p:spPr>
          <a:xfrm>
            <a:off x="3833117" y="2157722"/>
            <a:ext cx="1073211" cy="132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LDP On the Way</a:t>
            </a:r>
            <a:endParaRPr lang="en-AU" sz="800" b="1" dirty="0">
              <a:solidFill>
                <a:schemeClr val="bg1"/>
              </a:solidFill>
            </a:endParaRPr>
          </a:p>
        </p:txBody>
      </p:sp>
      <p:pic>
        <p:nvPicPr>
          <p:cNvPr id="23" name="Graphic 22" descr="Single gear with solid fill">
            <a:extLst>
              <a:ext uri="{FF2B5EF4-FFF2-40B4-BE49-F238E27FC236}">
                <a16:creationId xmlns:a16="http://schemas.microsoft.com/office/drawing/2014/main" id="{D2C03D00-9870-4276-B6C1-9AF579547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1602" y="1796917"/>
            <a:ext cx="385998" cy="385998"/>
          </a:xfrm>
          <a:prstGeom prst="rect">
            <a:avLst/>
          </a:prstGeom>
        </p:spPr>
      </p:pic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9C42791F-867E-9B66-F49E-6BF9FE8A00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2890" y="2218567"/>
            <a:ext cx="353183" cy="353183"/>
          </a:xfrm>
          <a:prstGeom prst="rect">
            <a:avLst/>
          </a:prstGeom>
        </p:spPr>
      </p:pic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D512EFD8-BF86-03AC-CA3A-2E28B68041D8}"/>
              </a:ext>
            </a:extLst>
          </p:cNvPr>
          <p:cNvSpPr/>
          <p:nvPr/>
        </p:nvSpPr>
        <p:spPr>
          <a:xfrm flipH="1">
            <a:off x="2390103" y="2023311"/>
            <a:ext cx="1296144" cy="610481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My next-hop towards R4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 is </a:t>
            </a:r>
            <a:r>
              <a:rPr lang="en-US" sz="1000" b="1" dirty="0">
                <a:solidFill>
                  <a:srgbClr val="FF0000"/>
                </a:solidFill>
              </a:rPr>
              <a:t>R3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48ADD2-D03C-816F-7D88-6035F6843761}"/>
              </a:ext>
            </a:extLst>
          </p:cNvPr>
          <p:cNvCxnSpPr>
            <a:cxnSpLocks/>
          </p:cNvCxnSpPr>
          <p:nvPr/>
        </p:nvCxnSpPr>
        <p:spPr>
          <a:xfrm flipV="1">
            <a:off x="2262572" y="2408252"/>
            <a:ext cx="2741476" cy="448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EF43ABC5-D0B3-F2E0-AC0D-315BC6DAEC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80748" y="2827199"/>
            <a:ext cx="453461" cy="453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68D89B-8EC2-51BE-C868-5AF3DA4CF84F}"/>
              </a:ext>
            </a:extLst>
          </p:cNvPr>
          <p:cNvSpPr txBox="1"/>
          <p:nvPr/>
        </p:nvSpPr>
        <p:spPr>
          <a:xfrm>
            <a:off x="937724" y="4556952"/>
            <a:ext cx="7002248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IGP-LDP Sync </a:t>
            </a:r>
            <a:r>
              <a:rPr lang="en-US" sz="1600" b="1" dirty="0"/>
              <a:t>requires to be configured on each LDP enabled link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MPLS-TE with FRR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C0D-39DB-75B1-DBD2-69F81A7C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200" b="1" dirty="0"/>
              <a:t>Link Protection</a:t>
            </a:r>
          </a:p>
          <a:p>
            <a:endParaRPr lang="en-AU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03E17-3966-EE9B-5A60-1146608019BF}"/>
              </a:ext>
            </a:extLst>
          </p:cNvPr>
          <p:cNvSpPr/>
          <p:nvPr/>
        </p:nvSpPr>
        <p:spPr>
          <a:xfrm>
            <a:off x="2267744" y="2134022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80C817-46D7-C6BE-8DD7-F689A1F1193E}"/>
              </a:ext>
            </a:extLst>
          </p:cNvPr>
          <p:cNvSpPr/>
          <p:nvPr/>
        </p:nvSpPr>
        <p:spPr>
          <a:xfrm>
            <a:off x="1547664" y="204493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D5254-D9A6-BA60-84A2-C62967CEA577}"/>
              </a:ext>
            </a:extLst>
          </p:cNvPr>
          <p:cNvSpPr/>
          <p:nvPr/>
        </p:nvSpPr>
        <p:spPr>
          <a:xfrm>
            <a:off x="3196938" y="204493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76CAA0-847F-7A27-84B2-92786580EBF8}"/>
              </a:ext>
            </a:extLst>
          </p:cNvPr>
          <p:cNvSpPr/>
          <p:nvPr/>
        </p:nvSpPr>
        <p:spPr>
          <a:xfrm>
            <a:off x="4860032" y="204436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81A577-8B82-E5AF-F8CE-B075432BA46A}"/>
              </a:ext>
            </a:extLst>
          </p:cNvPr>
          <p:cNvSpPr/>
          <p:nvPr/>
        </p:nvSpPr>
        <p:spPr>
          <a:xfrm>
            <a:off x="6516216" y="204436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97F809-8569-8B90-A67E-1FFF740C0D81}"/>
              </a:ext>
            </a:extLst>
          </p:cNvPr>
          <p:cNvSpPr/>
          <p:nvPr/>
        </p:nvSpPr>
        <p:spPr>
          <a:xfrm>
            <a:off x="899592" y="319706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250628-5AD7-E52A-E3EA-BBEF4C799ED6}"/>
              </a:ext>
            </a:extLst>
          </p:cNvPr>
          <p:cNvSpPr/>
          <p:nvPr/>
        </p:nvSpPr>
        <p:spPr>
          <a:xfrm>
            <a:off x="7380312" y="319706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A65B9-8F85-FA92-0B69-94FA2742FFAE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262572" y="2404643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BF415-E236-20D9-2B9F-F49037CFB63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11846" y="2404073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B539B-1324-60E4-739E-C561A43A7CA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74940" y="2404072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9D3ACE-B5B7-E1ED-DE2F-2190C730233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1187624" y="2658996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4C908-8AF2-73F7-90C3-BE1132160301}"/>
              </a:ext>
            </a:extLst>
          </p:cNvPr>
          <p:cNvCxnSpPr>
            <a:cxnSpLocks/>
            <a:stCxn id="11" idx="0"/>
            <a:endCxn id="9" idx="5"/>
          </p:cNvCxnSpPr>
          <p:nvPr/>
        </p:nvCxnSpPr>
        <p:spPr>
          <a:xfrm flipH="1" flipV="1">
            <a:off x="7126428" y="2658425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3B3EF0-2C99-0047-0F37-49217837BEF6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>
            <a:off x="3554392" y="2764353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9C5BC-C2A4-5A51-E075-40B4E431EB28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4617359" y="2733389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5B31ADA-3B0F-36B9-363D-A4A72E843547}"/>
              </a:ext>
            </a:extLst>
          </p:cNvPr>
          <p:cNvSpPr/>
          <p:nvPr/>
        </p:nvSpPr>
        <p:spPr>
          <a:xfrm>
            <a:off x="3942938" y="3379075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F2AAF-88AB-9D52-9D14-B85D0F5E6E46}"/>
              </a:ext>
            </a:extLst>
          </p:cNvPr>
          <p:cNvSpPr/>
          <p:nvPr/>
        </p:nvSpPr>
        <p:spPr>
          <a:xfrm>
            <a:off x="2284808" y="2490793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307A29-DC9A-627D-80C6-D91E2001DB49}"/>
              </a:ext>
            </a:extLst>
          </p:cNvPr>
          <p:cNvSpPr/>
          <p:nvPr/>
        </p:nvSpPr>
        <p:spPr>
          <a:xfrm rot="2502826">
            <a:off x="2779303" y="2938733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B28FB-9338-6ACD-3CAD-B26D40640592}"/>
              </a:ext>
            </a:extLst>
          </p:cNvPr>
          <p:cNvSpPr/>
          <p:nvPr/>
        </p:nvSpPr>
        <p:spPr>
          <a:xfrm rot="18963876">
            <a:off x="4614554" y="2908103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Tunnel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EDE70B-0D0C-A566-8F1D-15832B7ED461}"/>
              </a:ext>
            </a:extLst>
          </p:cNvPr>
          <p:cNvSpPr/>
          <p:nvPr/>
        </p:nvSpPr>
        <p:spPr>
          <a:xfrm>
            <a:off x="5752378" y="2449124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4ABF3CE-6A05-33C5-283F-6AA3884B80BB}"/>
              </a:ext>
            </a:extLst>
          </p:cNvPr>
          <p:cNvSpPr/>
          <p:nvPr/>
        </p:nvSpPr>
        <p:spPr>
          <a:xfrm rot="5400000">
            <a:off x="6370575" y="2483924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D10715-0443-3FA9-F986-842DC6899E9B}"/>
              </a:ext>
            </a:extLst>
          </p:cNvPr>
          <p:cNvSpPr/>
          <p:nvPr/>
        </p:nvSpPr>
        <p:spPr>
          <a:xfrm>
            <a:off x="2478345" y="317298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9AE63B-5A33-51D9-5BD9-56A122DB7B89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 flipH="1">
            <a:off x="2835799" y="2658996"/>
            <a:ext cx="465835" cy="513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D353F8-A870-98A3-16DB-92287E9EA1E3}"/>
              </a:ext>
            </a:extLst>
          </p:cNvPr>
          <p:cNvCxnSpPr>
            <a:cxnSpLocks/>
            <a:stCxn id="17" idx="2"/>
            <a:endCxn id="36" idx="6"/>
          </p:cNvCxnSpPr>
          <p:nvPr/>
        </p:nvCxnSpPr>
        <p:spPr>
          <a:xfrm flipH="1" flipV="1">
            <a:off x="3193253" y="3532693"/>
            <a:ext cx="813894" cy="61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4CD1DD7-1B2E-CC62-35A7-E7FCC910BE20}"/>
              </a:ext>
            </a:extLst>
          </p:cNvPr>
          <p:cNvSpPr/>
          <p:nvPr/>
        </p:nvSpPr>
        <p:spPr>
          <a:xfrm rot="18706289">
            <a:off x="2820870" y="2891170"/>
            <a:ext cx="677802" cy="12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pic>
        <p:nvPicPr>
          <p:cNvPr id="44" name="Graphic 43" descr="Close with solid fill">
            <a:extLst>
              <a:ext uri="{FF2B5EF4-FFF2-40B4-BE49-F238E27FC236}">
                <a16:creationId xmlns:a16="http://schemas.microsoft.com/office/drawing/2014/main" id="{737237BC-2707-A67A-6FC7-E60A055B3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62092">
            <a:off x="3592942" y="2726838"/>
            <a:ext cx="458808" cy="45880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3ED7C02-B9B7-E39E-DD76-FD19AC628B47}"/>
              </a:ext>
            </a:extLst>
          </p:cNvPr>
          <p:cNvSpPr/>
          <p:nvPr/>
        </p:nvSpPr>
        <p:spPr>
          <a:xfrm rot="13567981">
            <a:off x="2894314" y="3204726"/>
            <a:ext cx="394049" cy="1365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5C0D63-DF5E-AD3C-D305-73E8BC0B517B}"/>
              </a:ext>
            </a:extLst>
          </p:cNvPr>
          <p:cNvSpPr/>
          <p:nvPr/>
        </p:nvSpPr>
        <p:spPr>
          <a:xfrm>
            <a:off x="3187800" y="3369953"/>
            <a:ext cx="903198" cy="1443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Backup Tunnel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FAE879-791B-9F4E-49AA-3173B3CF5B5E}"/>
              </a:ext>
            </a:extLst>
          </p:cNvPr>
          <p:cNvSpPr/>
          <p:nvPr/>
        </p:nvSpPr>
        <p:spPr>
          <a:xfrm>
            <a:off x="4007147" y="31790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338FEB-78C6-3550-4C84-F9D2D0DF2C8A}"/>
              </a:ext>
            </a:extLst>
          </p:cNvPr>
          <p:cNvSpPr/>
          <p:nvPr/>
        </p:nvSpPr>
        <p:spPr>
          <a:xfrm>
            <a:off x="3289309" y="1817219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0A04FE-C76F-44E9-15CB-7A932EFE82C5}"/>
              </a:ext>
            </a:extLst>
          </p:cNvPr>
          <p:cNvSpPr/>
          <p:nvPr/>
        </p:nvSpPr>
        <p:spPr>
          <a:xfrm>
            <a:off x="4128701" y="3954212"/>
            <a:ext cx="471800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MP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3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MPLS-TE with FRR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C0D-39DB-75B1-DBD2-69F81A7C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200" b="1" dirty="0"/>
              <a:t>Node Protection</a:t>
            </a:r>
          </a:p>
          <a:p>
            <a:endParaRPr lang="en-AU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03E17-3966-EE9B-5A60-1146608019BF}"/>
              </a:ext>
            </a:extLst>
          </p:cNvPr>
          <p:cNvSpPr/>
          <p:nvPr/>
        </p:nvSpPr>
        <p:spPr>
          <a:xfrm>
            <a:off x="2267744" y="2134211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80C817-46D7-C6BE-8DD7-F689A1F1193E}"/>
              </a:ext>
            </a:extLst>
          </p:cNvPr>
          <p:cNvSpPr/>
          <p:nvPr/>
        </p:nvSpPr>
        <p:spPr>
          <a:xfrm>
            <a:off x="1547664" y="20451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D5254-D9A6-BA60-84A2-C62967CEA577}"/>
              </a:ext>
            </a:extLst>
          </p:cNvPr>
          <p:cNvSpPr/>
          <p:nvPr/>
        </p:nvSpPr>
        <p:spPr>
          <a:xfrm>
            <a:off x="3196938" y="20451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81A577-8B82-E5AF-F8CE-B075432BA46A}"/>
              </a:ext>
            </a:extLst>
          </p:cNvPr>
          <p:cNvSpPr/>
          <p:nvPr/>
        </p:nvSpPr>
        <p:spPr>
          <a:xfrm>
            <a:off x="6516216" y="2044550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97F809-8569-8B90-A67E-1FFF740C0D81}"/>
              </a:ext>
            </a:extLst>
          </p:cNvPr>
          <p:cNvSpPr/>
          <p:nvPr/>
        </p:nvSpPr>
        <p:spPr>
          <a:xfrm>
            <a:off x="899592" y="3197249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250628-5AD7-E52A-E3EA-BBEF4C799ED6}"/>
              </a:ext>
            </a:extLst>
          </p:cNvPr>
          <p:cNvSpPr/>
          <p:nvPr/>
        </p:nvSpPr>
        <p:spPr>
          <a:xfrm>
            <a:off x="7380312" y="3197249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A65B9-8F85-FA92-0B69-94FA2742FFAE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262572" y="2404832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BF415-E236-20D9-2B9F-F49037CFB63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11846" y="2404262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B539B-1324-60E4-739E-C561A43A7CA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74940" y="2404261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9D3ACE-B5B7-E1ED-DE2F-2190C730233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1187624" y="2659185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4C908-8AF2-73F7-90C3-BE1132160301}"/>
              </a:ext>
            </a:extLst>
          </p:cNvPr>
          <p:cNvCxnSpPr>
            <a:cxnSpLocks/>
            <a:stCxn id="11" idx="0"/>
            <a:endCxn id="9" idx="5"/>
          </p:cNvCxnSpPr>
          <p:nvPr/>
        </p:nvCxnSpPr>
        <p:spPr>
          <a:xfrm flipH="1" flipV="1">
            <a:off x="7126428" y="2658614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3B3EF0-2C99-0047-0F37-49217837BEF6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>
            <a:off x="3554392" y="2764542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9C5BC-C2A4-5A51-E075-40B4E431EB28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4617359" y="2733578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5B31ADA-3B0F-36B9-363D-A4A72E843547}"/>
              </a:ext>
            </a:extLst>
          </p:cNvPr>
          <p:cNvSpPr/>
          <p:nvPr/>
        </p:nvSpPr>
        <p:spPr>
          <a:xfrm>
            <a:off x="3942938" y="3379264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F2AAF-88AB-9D52-9D14-B85D0F5E6E46}"/>
              </a:ext>
            </a:extLst>
          </p:cNvPr>
          <p:cNvSpPr/>
          <p:nvPr/>
        </p:nvSpPr>
        <p:spPr>
          <a:xfrm>
            <a:off x="2284808" y="2490982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307A29-DC9A-627D-80C6-D91E2001DB49}"/>
              </a:ext>
            </a:extLst>
          </p:cNvPr>
          <p:cNvSpPr/>
          <p:nvPr/>
        </p:nvSpPr>
        <p:spPr>
          <a:xfrm rot="2502826">
            <a:off x="2779303" y="2938922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B28FB-9338-6ACD-3CAD-B26D40640592}"/>
              </a:ext>
            </a:extLst>
          </p:cNvPr>
          <p:cNvSpPr/>
          <p:nvPr/>
        </p:nvSpPr>
        <p:spPr>
          <a:xfrm rot="18963876">
            <a:off x="4614554" y="2908292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Tunnel                  </a:t>
            </a: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endParaRPr lang="en-AU" sz="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EDE70B-0D0C-A566-8F1D-15832B7ED461}"/>
              </a:ext>
            </a:extLst>
          </p:cNvPr>
          <p:cNvSpPr/>
          <p:nvPr/>
        </p:nvSpPr>
        <p:spPr>
          <a:xfrm>
            <a:off x="5752378" y="2449313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4ABF3CE-6A05-33C5-283F-6AA3884B80BB}"/>
              </a:ext>
            </a:extLst>
          </p:cNvPr>
          <p:cNvSpPr/>
          <p:nvPr/>
        </p:nvSpPr>
        <p:spPr>
          <a:xfrm rot="5400000">
            <a:off x="6370575" y="2484113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FAE879-791B-9F4E-49AA-3173B3CF5B5E}"/>
              </a:ext>
            </a:extLst>
          </p:cNvPr>
          <p:cNvSpPr/>
          <p:nvPr/>
        </p:nvSpPr>
        <p:spPr>
          <a:xfrm>
            <a:off x="4007147" y="317928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D10715-0443-3FA9-F986-842DC6899E9B}"/>
              </a:ext>
            </a:extLst>
          </p:cNvPr>
          <p:cNvSpPr/>
          <p:nvPr/>
        </p:nvSpPr>
        <p:spPr>
          <a:xfrm>
            <a:off x="2478345" y="317317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9AE63B-5A33-51D9-5BD9-56A122DB7B89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 flipH="1">
            <a:off x="2835799" y="2659185"/>
            <a:ext cx="465835" cy="513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D353F8-A870-98A3-16DB-92287E9EA1E3}"/>
              </a:ext>
            </a:extLst>
          </p:cNvPr>
          <p:cNvCxnSpPr>
            <a:cxnSpLocks/>
            <a:stCxn id="17" idx="2"/>
            <a:endCxn id="36" idx="6"/>
          </p:cNvCxnSpPr>
          <p:nvPr/>
        </p:nvCxnSpPr>
        <p:spPr>
          <a:xfrm flipH="1" flipV="1">
            <a:off x="3193253" y="3532882"/>
            <a:ext cx="813894" cy="61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4CD1DD7-1B2E-CC62-35A7-E7FCC910BE20}"/>
              </a:ext>
            </a:extLst>
          </p:cNvPr>
          <p:cNvSpPr/>
          <p:nvPr/>
        </p:nvSpPr>
        <p:spPr>
          <a:xfrm rot="18706289">
            <a:off x="2511570" y="2832197"/>
            <a:ext cx="864128" cy="116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ED7C02-B9B7-E39E-DD76-FD19AC628B47}"/>
              </a:ext>
            </a:extLst>
          </p:cNvPr>
          <p:cNvSpPr/>
          <p:nvPr/>
        </p:nvSpPr>
        <p:spPr>
          <a:xfrm rot="16200000">
            <a:off x="2293698" y="3487413"/>
            <a:ext cx="750874" cy="120821"/>
          </a:xfrm>
          <a:prstGeom prst="rect">
            <a:avLst/>
          </a:prstGeom>
          <a:solidFill>
            <a:schemeClr val="accent6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F7A7EA2A-2C2D-3C44-83E2-F2A3EA298534}"/>
              </a:ext>
            </a:extLst>
          </p:cNvPr>
          <p:cNvCxnSpPr>
            <a:cxnSpLocks/>
            <a:stCxn id="8" idx="4"/>
            <a:endCxn id="36" idx="5"/>
          </p:cNvCxnSpPr>
          <p:nvPr/>
        </p:nvCxnSpPr>
        <p:spPr>
          <a:xfrm rot="5400000">
            <a:off x="3641391" y="2211139"/>
            <a:ext cx="1023263" cy="2128929"/>
          </a:xfrm>
          <a:prstGeom prst="curvedConnector3">
            <a:avLst>
              <a:gd name="adj1" fmla="val 13263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1A1B2F5-6A5A-93F2-AF11-1CBC7428BB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8270" y="2708026"/>
            <a:ext cx="2756192" cy="1193899"/>
          </a:xfrm>
          <a:prstGeom prst="curvedConnector4">
            <a:avLst>
              <a:gd name="adj1" fmla="val 1780"/>
              <a:gd name="adj2" fmla="val 127819"/>
            </a:avLst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F7F8F3-45BE-1CFD-25DD-AB780809A5CC}"/>
              </a:ext>
            </a:extLst>
          </p:cNvPr>
          <p:cNvSpPr txBox="1"/>
          <p:nvPr/>
        </p:nvSpPr>
        <p:spPr>
          <a:xfrm>
            <a:off x="3447218" y="4115094"/>
            <a:ext cx="11198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Backup Tunnel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76CAA0-847F-7A27-84B2-92786580EBF8}"/>
              </a:ext>
            </a:extLst>
          </p:cNvPr>
          <p:cNvSpPr/>
          <p:nvPr/>
        </p:nvSpPr>
        <p:spPr>
          <a:xfrm>
            <a:off x="4860032" y="204455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B895E69-F36C-E690-FE17-C025F439F714}"/>
              </a:ext>
            </a:extLst>
          </p:cNvPr>
          <p:cNvSpPr/>
          <p:nvPr/>
        </p:nvSpPr>
        <p:spPr>
          <a:xfrm>
            <a:off x="3289309" y="1817408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71B149-4B58-24BF-458F-D479E99E32F3}"/>
              </a:ext>
            </a:extLst>
          </p:cNvPr>
          <p:cNvSpPr/>
          <p:nvPr/>
        </p:nvSpPr>
        <p:spPr>
          <a:xfrm>
            <a:off x="4981586" y="1817075"/>
            <a:ext cx="471800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MP</a:t>
            </a:r>
            <a:endParaRPr lang="en-AU" sz="1000" b="1" dirty="0">
              <a:solidFill>
                <a:schemeClr val="tx1"/>
              </a:solidFill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8F7978AE-2BEA-24C7-A6CE-DAF966915D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0728" y="3018325"/>
            <a:ext cx="987746" cy="9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91630"/>
            <a:ext cx="8208912" cy="2160240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The objective of this presentation is to discuss the need and benefits of </a:t>
            </a:r>
            <a:r>
              <a:rPr lang="en-AU" sz="1600" b="1" i="1" dirty="0">
                <a:latin typeface="+mj-lt"/>
                <a:cs typeface="Calibri" panose="020F0502020204030204" pitchFamily="34" charset="0"/>
              </a:rPr>
              <a:t>Segment Routing with MPLS data plane (SR-MPLS)</a:t>
            </a:r>
            <a:r>
              <a:rPr lang="en-AU" sz="1600" b="1" dirty="0">
                <a:latin typeface="+mj-lt"/>
                <a:cs typeface="Calibri" panose="020F0502020204030204" pitchFamily="34" charset="0"/>
              </a:rPr>
              <a:t> </a:t>
            </a:r>
            <a:r>
              <a:rPr lang="en-AU" sz="1600" dirty="0">
                <a:latin typeface="+mj-lt"/>
                <a:cs typeface="Calibri" panose="020F0502020204030204" pitchFamily="34" charset="0"/>
              </a:rPr>
              <a:t>along with some shortcomings of </a:t>
            </a:r>
            <a:r>
              <a:rPr lang="en-AU" sz="1600" b="1" i="1" dirty="0">
                <a:latin typeface="+mj-lt"/>
                <a:cs typeface="Calibri" panose="020F0502020204030204" pitchFamily="34" charset="0"/>
              </a:rPr>
              <a:t>LDP/RSVP-TE based MPLS </a:t>
            </a:r>
            <a:r>
              <a:rPr lang="en-AU" sz="1600" dirty="0">
                <a:latin typeface="+mj-lt"/>
                <a:cs typeface="Calibri" panose="020F0502020204030204" pitchFamily="34" charset="0"/>
              </a:rPr>
              <a:t>in production network.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This presentation maybe useful for a network engineer running typical MPLS network for years to learn “Segment Routing” from very basic and also for a </a:t>
            </a:r>
            <a:r>
              <a:rPr lang="en-AU" sz="1600" dirty="0" err="1">
                <a:latin typeface="+mj-lt"/>
                <a:cs typeface="Calibri" panose="020F0502020204030204" pitchFamily="34" charset="0"/>
              </a:rPr>
              <a:t>CxO</a:t>
            </a:r>
            <a:r>
              <a:rPr lang="en-AU" sz="1600" dirty="0">
                <a:latin typeface="+mj-lt"/>
                <a:cs typeface="Calibri" panose="020F0502020204030204" pitchFamily="34" charset="0"/>
              </a:rPr>
              <a:t> to think about to move towards SDN era for the sake of service quality.</a:t>
            </a:r>
          </a:p>
        </p:txBody>
      </p:sp>
    </p:spTree>
    <p:extLst>
      <p:ext uri="{BB962C8B-B14F-4D97-AF65-F5344CB8AC3E}">
        <p14:creationId xmlns:p14="http://schemas.microsoft.com/office/powerpoint/2010/main" val="304368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MPLS-TE with FRR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C0D-39DB-75B1-DBD2-69F81A7C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200" b="1" dirty="0"/>
              <a:t>SRLG Protection</a:t>
            </a:r>
          </a:p>
          <a:p>
            <a:endParaRPr lang="en-AU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890E2-10AA-9165-41D4-60D5C2BFF2F8}"/>
              </a:ext>
            </a:extLst>
          </p:cNvPr>
          <p:cNvSpPr/>
          <p:nvPr/>
        </p:nvSpPr>
        <p:spPr>
          <a:xfrm>
            <a:off x="2267744" y="2134211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482E5-A5BE-8D6A-D904-0C35171AE77A}"/>
              </a:ext>
            </a:extLst>
          </p:cNvPr>
          <p:cNvSpPr/>
          <p:nvPr/>
        </p:nvSpPr>
        <p:spPr>
          <a:xfrm>
            <a:off x="1547664" y="20451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B31A04-86C8-7544-90CC-D56B8C7A132E}"/>
              </a:ext>
            </a:extLst>
          </p:cNvPr>
          <p:cNvSpPr/>
          <p:nvPr/>
        </p:nvSpPr>
        <p:spPr>
          <a:xfrm>
            <a:off x="3196938" y="20451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2A97F2-FD07-73EE-F969-1A5266142AD5}"/>
              </a:ext>
            </a:extLst>
          </p:cNvPr>
          <p:cNvSpPr/>
          <p:nvPr/>
        </p:nvSpPr>
        <p:spPr>
          <a:xfrm>
            <a:off x="6516216" y="2044550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BBE1FC-9A65-870E-B3DE-0044156B382B}"/>
              </a:ext>
            </a:extLst>
          </p:cNvPr>
          <p:cNvSpPr/>
          <p:nvPr/>
        </p:nvSpPr>
        <p:spPr>
          <a:xfrm>
            <a:off x="899592" y="3197249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9500DE-22E2-DA23-EA51-E08A665DEBA0}"/>
              </a:ext>
            </a:extLst>
          </p:cNvPr>
          <p:cNvSpPr/>
          <p:nvPr/>
        </p:nvSpPr>
        <p:spPr>
          <a:xfrm>
            <a:off x="7380312" y="3197249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37337D-998C-2EDA-DADB-28E0481B39D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262572" y="2404832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44C1DC-C92C-E324-9655-4A5C27DC1DC0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 flipV="1">
            <a:off x="3911846" y="2404262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09E337-5651-0493-9E08-5A0CD3DAD3A8}"/>
              </a:ext>
            </a:extLst>
          </p:cNvPr>
          <p:cNvCxnSpPr>
            <a:cxnSpLocks/>
            <a:stCxn id="32" idx="6"/>
            <a:endCxn id="7" idx="2"/>
          </p:cNvCxnSpPr>
          <p:nvPr/>
        </p:nvCxnSpPr>
        <p:spPr>
          <a:xfrm flipV="1">
            <a:off x="5574940" y="2404261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738404-49A0-1B34-83B4-8C222F970902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1187624" y="2659185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AD337B-26E5-BDBC-95B2-97097A408B4B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126428" y="2658614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F60A03-CD11-F993-2CAC-3F790CA50117}"/>
              </a:ext>
            </a:extLst>
          </p:cNvPr>
          <p:cNvCxnSpPr>
            <a:cxnSpLocks/>
            <a:stCxn id="6" idx="4"/>
            <a:endCxn id="23" idx="1"/>
          </p:cNvCxnSpPr>
          <p:nvPr/>
        </p:nvCxnSpPr>
        <p:spPr>
          <a:xfrm>
            <a:off x="3554392" y="2764542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6784CA-631C-4FCB-2BDD-E81CDF7D7B54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4617359" y="2733578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AAF21-3C31-5B2A-3BA7-4990591E3959}"/>
              </a:ext>
            </a:extLst>
          </p:cNvPr>
          <p:cNvSpPr/>
          <p:nvPr/>
        </p:nvSpPr>
        <p:spPr>
          <a:xfrm>
            <a:off x="3942938" y="3379264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468144-AEC9-D587-F0C6-6F4DAEBBBF92}"/>
              </a:ext>
            </a:extLst>
          </p:cNvPr>
          <p:cNvSpPr/>
          <p:nvPr/>
        </p:nvSpPr>
        <p:spPr>
          <a:xfrm>
            <a:off x="2284808" y="2490982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016D42-C143-136B-069B-8B69F73B553D}"/>
              </a:ext>
            </a:extLst>
          </p:cNvPr>
          <p:cNvSpPr/>
          <p:nvPr/>
        </p:nvSpPr>
        <p:spPr>
          <a:xfrm rot="2502826">
            <a:off x="2779303" y="2938922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DAB183-1971-2ECE-2B6D-408BF503066D}"/>
              </a:ext>
            </a:extLst>
          </p:cNvPr>
          <p:cNvSpPr/>
          <p:nvPr/>
        </p:nvSpPr>
        <p:spPr>
          <a:xfrm rot="18963876">
            <a:off x="4614554" y="2908292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Tunnel                  </a:t>
            </a: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endParaRPr lang="en-AU" sz="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0CFEB-7505-4364-0288-85E4B0800BF5}"/>
              </a:ext>
            </a:extLst>
          </p:cNvPr>
          <p:cNvSpPr/>
          <p:nvPr/>
        </p:nvSpPr>
        <p:spPr>
          <a:xfrm>
            <a:off x="5752378" y="2449313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A4A9CFE-5786-9D72-5E81-87F13FE143EC}"/>
              </a:ext>
            </a:extLst>
          </p:cNvPr>
          <p:cNvSpPr/>
          <p:nvPr/>
        </p:nvSpPr>
        <p:spPr>
          <a:xfrm rot="5400000">
            <a:off x="6370575" y="2484113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8AF18E-476C-3752-B45B-F97F95B8406B}"/>
              </a:ext>
            </a:extLst>
          </p:cNvPr>
          <p:cNvSpPr/>
          <p:nvPr/>
        </p:nvSpPr>
        <p:spPr>
          <a:xfrm>
            <a:off x="4007147" y="317928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55BD16-2307-4F14-FD00-8D4D04FF6AD1}"/>
              </a:ext>
            </a:extLst>
          </p:cNvPr>
          <p:cNvSpPr/>
          <p:nvPr/>
        </p:nvSpPr>
        <p:spPr>
          <a:xfrm>
            <a:off x="2478345" y="317317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9F69E9-2F03-7A27-FC7B-657DBDC6E1C9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2835799" y="2659185"/>
            <a:ext cx="465835" cy="513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A87741-7BC2-8DFC-20CF-68F3804C4D86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flipH="1" flipV="1">
            <a:off x="3193253" y="3532882"/>
            <a:ext cx="813894" cy="61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5E4F0-D4BD-AC4E-629C-6FDFC1B0783B}"/>
              </a:ext>
            </a:extLst>
          </p:cNvPr>
          <p:cNvSpPr/>
          <p:nvPr/>
        </p:nvSpPr>
        <p:spPr>
          <a:xfrm rot="18706289">
            <a:off x="2511570" y="2832197"/>
            <a:ext cx="864128" cy="116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A07BCB-9EDA-6609-CF03-E26B135CB0DC}"/>
              </a:ext>
            </a:extLst>
          </p:cNvPr>
          <p:cNvSpPr/>
          <p:nvPr/>
        </p:nvSpPr>
        <p:spPr>
          <a:xfrm rot="16200000">
            <a:off x="2293698" y="3487413"/>
            <a:ext cx="750874" cy="120821"/>
          </a:xfrm>
          <a:prstGeom prst="rect">
            <a:avLst/>
          </a:prstGeom>
          <a:solidFill>
            <a:schemeClr val="accent6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977E449-7B4B-F303-A0DF-4F3AD8357408}"/>
              </a:ext>
            </a:extLst>
          </p:cNvPr>
          <p:cNvCxnSpPr>
            <a:cxnSpLocks/>
            <a:stCxn id="32" idx="4"/>
            <a:endCxn id="24" idx="5"/>
          </p:cNvCxnSpPr>
          <p:nvPr/>
        </p:nvCxnSpPr>
        <p:spPr>
          <a:xfrm rot="5400000">
            <a:off x="3641391" y="2211139"/>
            <a:ext cx="1023263" cy="2128929"/>
          </a:xfrm>
          <a:prstGeom prst="curvedConnector3">
            <a:avLst>
              <a:gd name="adj1" fmla="val 13263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C371E1B-FA24-E928-4BD7-04CDFD6DE3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8270" y="2708026"/>
            <a:ext cx="2756192" cy="1193899"/>
          </a:xfrm>
          <a:prstGeom prst="curvedConnector4">
            <a:avLst>
              <a:gd name="adj1" fmla="val 1780"/>
              <a:gd name="adj2" fmla="val 127819"/>
            </a:avLst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F66857-B1CA-D8ED-ABEE-02E37E4813FD}"/>
              </a:ext>
            </a:extLst>
          </p:cNvPr>
          <p:cNvSpPr txBox="1"/>
          <p:nvPr/>
        </p:nvSpPr>
        <p:spPr>
          <a:xfrm>
            <a:off x="3447218" y="4115094"/>
            <a:ext cx="11198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Backup Tunnel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9C1754-C72A-339C-4E46-119DD53AC297}"/>
              </a:ext>
            </a:extLst>
          </p:cNvPr>
          <p:cNvSpPr/>
          <p:nvPr/>
        </p:nvSpPr>
        <p:spPr>
          <a:xfrm>
            <a:off x="4860032" y="204455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4D7F3-83CB-F49D-57E3-39AF0D33993B}"/>
              </a:ext>
            </a:extLst>
          </p:cNvPr>
          <p:cNvSpPr/>
          <p:nvPr/>
        </p:nvSpPr>
        <p:spPr>
          <a:xfrm>
            <a:off x="3289309" y="1817408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D95BA3-EA29-194F-7F8F-0C8BD99C719A}"/>
              </a:ext>
            </a:extLst>
          </p:cNvPr>
          <p:cNvSpPr/>
          <p:nvPr/>
        </p:nvSpPr>
        <p:spPr>
          <a:xfrm>
            <a:off x="4981586" y="1817075"/>
            <a:ext cx="471800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B11B6A-1B4A-0BA5-6F74-E981AB312842}"/>
              </a:ext>
            </a:extLst>
          </p:cNvPr>
          <p:cNvSpPr/>
          <p:nvPr/>
        </p:nvSpPr>
        <p:spPr>
          <a:xfrm rot="7497082">
            <a:off x="3539430" y="2594232"/>
            <a:ext cx="861105" cy="181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00A53ADC-E909-0A46-1BE9-924848BA5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523491">
            <a:off x="3870428" y="2557984"/>
            <a:ext cx="394495" cy="3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MPLS-TE with FRR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b="1" dirty="0"/>
              <a:t>Typical FRR may provide sub-optimal path</a:t>
            </a:r>
            <a:endParaRPr lang="en-AU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27F02F-9D7B-07BF-D3A6-EAA4CB376F80}"/>
              </a:ext>
            </a:extLst>
          </p:cNvPr>
          <p:cNvSpPr/>
          <p:nvPr/>
        </p:nvSpPr>
        <p:spPr>
          <a:xfrm>
            <a:off x="2911331" y="291290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40EE3E-05F8-2127-8CCF-7535F5CB578B}"/>
              </a:ext>
            </a:extLst>
          </p:cNvPr>
          <p:cNvSpPr/>
          <p:nvPr/>
        </p:nvSpPr>
        <p:spPr>
          <a:xfrm>
            <a:off x="4716016" y="290951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BC2DD4-4E14-6874-1424-9132D260E1A5}"/>
              </a:ext>
            </a:extLst>
          </p:cNvPr>
          <p:cNvSpPr/>
          <p:nvPr/>
        </p:nvSpPr>
        <p:spPr>
          <a:xfrm>
            <a:off x="2911331" y="181464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C74E04-CBC2-B4E9-3220-C030ED53FE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626239" y="3269227"/>
            <a:ext cx="1089777" cy="3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BD8DE-D649-D783-B76D-7870BD8D8AB1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3268785" y="2534067"/>
            <a:ext cx="0" cy="378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86427A-F26C-818B-0B3A-2E382AD6869B}"/>
              </a:ext>
            </a:extLst>
          </p:cNvPr>
          <p:cNvCxnSpPr>
            <a:cxnSpLocks/>
            <a:stCxn id="48" idx="4"/>
            <a:endCxn id="6" idx="0"/>
          </p:cNvCxnSpPr>
          <p:nvPr/>
        </p:nvCxnSpPr>
        <p:spPr>
          <a:xfrm>
            <a:off x="5073470" y="2537240"/>
            <a:ext cx="0" cy="3722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27E6399-028B-7565-F6B2-30376940BD06}"/>
              </a:ext>
            </a:extLst>
          </p:cNvPr>
          <p:cNvSpPr/>
          <p:nvPr/>
        </p:nvSpPr>
        <p:spPr>
          <a:xfrm>
            <a:off x="1428631" y="298440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CA5A16-ED39-F5EA-A33A-8FABDFBD8180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>
            <a:off x="2004695" y="3272440"/>
            <a:ext cx="906636" cy="17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2651584-532D-E917-CAF2-F41ACDE6FDAF}"/>
              </a:ext>
            </a:extLst>
          </p:cNvPr>
          <p:cNvSpPr/>
          <p:nvPr/>
        </p:nvSpPr>
        <p:spPr>
          <a:xfrm>
            <a:off x="6277457" y="409283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CE3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08B1DD-88B7-BA1F-BDB3-EE328D5DD7A7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5430924" y="4376724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5C8833E-BB48-E2A6-C838-D2F2F8F2D1A4}"/>
              </a:ext>
            </a:extLst>
          </p:cNvPr>
          <p:cNvSpPr/>
          <p:nvPr/>
        </p:nvSpPr>
        <p:spPr>
          <a:xfrm>
            <a:off x="4716016" y="1817819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3ECE00-7445-3C72-5056-9F4FBB1F13D4}"/>
              </a:ext>
            </a:extLst>
          </p:cNvPr>
          <p:cNvCxnSpPr>
            <a:cxnSpLocks/>
            <a:stCxn id="7" idx="6"/>
            <a:endCxn id="48" idx="2"/>
          </p:cNvCxnSpPr>
          <p:nvPr/>
        </p:nvCxnSpPr>
        <p:spPr>
          <a:xfrm>
            <a:off x="3626239" y="2174357"/>
            <a:ext cx="1089777" cy="31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F632AF7-C6A7-DB33-AE94-2212D8597A71}"/>
              </a:ext>
            </a:extLst>
          </p:cNvPr>
          <p:cNvSpPr/>
          <p:nvPr/>
        </p:nvSpPr>
        <p:spPr>
          <a:xfrm>
            <a:off x="2911331" y="402687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3A581-08D7-D773-21DC-809399E8598C}"/>
              </a:ext>
            </a:extLst>
          </p:cNvPr>
          <p:cNvSpPr/>
          <p:nvPr/>
        </p:nvSpPr>
        <p:spPr>
          <a:xfrm>
            <a:off x="4710543" y="401008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176C8F-E500-342A-7B8E-1142FE728870}"/>
              </a:ext>
            </a:extLst>
          </p:cNvPr>
          <p:cNvCxnSpPr>
            <a:cxnSpLocks/>
            <a:stCxn id="56" idx="0"/>
            <a:endCxn id="4" idx="4"/>
          </p:cNvCxnSpPr>
          <p:nvPr/>
        </p:nvCxnSpPr>
        <p:spPr>
          <a:xfrm flipV="1">
            <a:off x="3268785" y="363232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B1BE9-A1E7-C191-50F7-1FBDEACA3196}"/>
              </a:ext>
            </a:extLst>
          </p:cNvPr>
          <p:cNvCxnSpPr>
            <a:cxnSpLocks/>
            <a:stCxn id="6" idx="4"/>
            <a:endCxn id="57" idx="0"/>
          </p:cNvCxnSpPr>
          <p:nvPr/>
        </p:nvCxnSpPr>
        <p:spPr>
          <a:xfrm flipH="1">
            <a:off x="5067997" y="3628937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7DA764-F37F-77AA-A47D-1D12659BF8A4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 flipV="1">
            <a:off x="3626239" y="4369792"/>
            <a:ext cx="1084304" cy="16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454FC23-CF43-FF67-CC5E-157D00F3A787}"/>
              </a:ext>
            </a:extLst>
          </p:cNvPr>
          <p:cNvSpPr/>
          <p:nvPr/>
        </p:nvSpPr>
        <p:spPr>
          <a:xfrm>
            <a:off x="6277457" y="1861533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A2352A-1FE5-AE73-DA24-34D972F9CC47}"/>
              </a:ext>
            </a:extLst>
          </p:cNvPr>
          <p:cNvCxnSpPr>
            <a:cxnSpLocks/>
            <a:stCxn id="69" idx="2"/>
          </p:cNvCxnSpPr>
          <p:nvPr/>
        </p:nvCxnSpPr>
        <p:spPr>
          <a:xfrm flipH="1" flipV="1">
            <a:off x="5430924" y="2145427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4B80C86-1ED9-A5B3-299E-E30D7D4FC4CD}"/>
              </a:ext>
            </a:extLst>
          </p:cNvPr>
          <p:cNvSpPr/>
          <p:nvPr/>
        </p:nvSpPr>
        <p:spPr>
          <a:xfrm>
            <a:off x="3313872" y="258497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A0DE872-D761-4D46-91DA-5C15AA67B40C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C345CF-CE49-6DDB-8248-9787B7E01D73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45EE57C-9823-3D6E-9D94-671C271217F9}"/>
              </a:ext>
            </a:extLst>
          </p:cNvPr>
          <p:cNvSpPr/>
          <p:nvPr/>
        </p:nvSpPr>
        <p:spPr>
          <a:xfrm>
            <a:off x="5189881" y="258086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30CD81-1E45-F14E-0538-86EB560F5132}"/>
              </a:ext>
            </a:extLst>
          </p:cNvPr>
          <p:cNvSpPr/>
          <p:nvPr/>
        </p:nvSpPr>
        <p:spPr>
          <a:xfrm>
            <a:off x="5189881" y="37159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293DE9F-0EB7-99D5-4855-3D0AD12F0C20}"/>
              </a:ext>
            </a:extLst>
          </p:cNvPr>
          <p:cNvSpPr/>
          <p:nvPr/>
        </p:nvSpPr>
        <p:spPr>
          <a:xfrm>
            <a:off x="4057782" y="2223683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3CEACAB-451E-A168-2AC3-D16817A766E0}"/>
              </a:ext>
            </a:extLst>
          </p:cNvPr>
          <p:cNvSpPr/>
          <p:nvPr/>
        </p:nvSpPr>
        <p:spPr>
          <a:xfrm>
            <a:off x="4062033" y="4089611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1A8C9A5-BD9F-B1A6-DFED-0D7473C9EA1A}"/>
              </a:ext>
            </a:extLst>
          </p:cNvPr>
          <p:cNvCxnSpPr>
            <a:cxnSpLocks/>
          </p:cNvCxnSpPr>
          <p:nvPr/>
        </p:nvCxnSpPr>
        <p:spPr>
          <a:xfrm flipV="1">
            <a:off x="3419872" y="2263137"/>
            <a:ext cx="2160000" cy="900000"/>
          </a:xfrm>
          <a:prstGeom prst="bentConnector3">
            <a:avLst>
              <a:gd name="adj1" fmla="val 73128"/>
            </a:avLst>
          </a:prstGeom>
          <a:ln w="76200">
            <a:solidFill>
              <a:schemeClr val="accent4">
                <a:lumMod val="60000"/>
                <a:lumOff val="40000"/>
                <a:alpha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BD95ECE-7941-489D-827E-BA2D32E24605}"/>
              </a:ext>
            </a:extLst>
          </p:cNvPr>
          <p:cNvCxnSpPr>
            <a:cxnSpLocks/>
          </p:cNvCxnSpPr>
          <p:nvPr/>
        </p:nvCxnSpPr>
        <p:spPr>
          <a:xfrm>
            <a:off x="3419872" y="3373629"/>
            <a:ext cx="2160000" cy="900000"/>
          </a:xfrm>
          <a:prstGeom prst="bentConnector3">
            <a:avLst>
              <a:gd name="adj1" fmla="val 73317"/>
            </a:avLst>
          </a:prstGeom>
          <a:ln w="76200">
            <a:solidFill>
              <a:schemeClr val="accent4">
                <a:lumMod val="60000"/>
                <a:lumOff val="40000"/>
                <a:alpha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7" name="Graphic 106" descr="Close with solid fill">
            <a:extLst>
              <a:ext uri="{FF2B5EF4-FFF2-40B4-BE49-F238E27FC236}">
                <a16:creationId xmlns:a16="http://schemas.microsoft.com/office/drawing/2014/main" id="{65EC5F1D-9E05-E299-602E-42CCFEEE5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3082" y="3147147"/>
            <a:ext cx="216024" cy="216024"/>
          </a:xfrm>
          <a:prstGeom prst="rect">
            <a:avLst/>
          </a:prstGeom>
        </p:spPr>
      </p:pic>
      <p:sp>
        <p:nvSpPr>
          <p:cNvPr id="112" name="Oval 111">
            <a:extLst>
              <a:ext uri="{FF2B5EF4-FFF2-40B4-BE49-F238E27FC236}">
                <a16:creationId xmlns:a16="http://schemas.microsoft.com/office/drawing/2014/main" id="{03690BBD-61CC-710B-FD01-12382A73E226}"/>
              </a:ext>
            </a:extLst>
          </p:cNvPr>
          <p:cNvSpPr/>
          <p:nvPr/>
        </p:nvSpPr>
        <p:spPr>
          <a:xfrm>
            <a:off x="3324255" y="370263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FF07CEC-26DE-01C6-0D47-AA576D0E56FE}"/>
              </a:ext>
            </a:extLst>
          </p:cNvPr>
          <p:cNvSpPr/>
          <p:nvPr/>
        </p:nvSpPr>
        <p:spPr>
          <a:xfrm>
            <a:off x="4309788" y="312752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168C818C-4598-E81D-F5E2-428E8E12C4FD}"/>
              </a:ext>
            </a:extLst>
          </p:cNvPr>
          <p:cNvCxnSpPr>
            <a:cxnSpLocks/>
          </p:cNvCxnSpPr>
          <p:nvPr/>
        </p:nvCxnSpPr>
        <p:spPr>
          <a:xfrm flipV="1">
            <a:off x="3198915" y="2076802"/>
            <a:ext cx="2376000" cy="813803"/>
          </a:xfrm>
          <a:prstGeom prst="bentConnector3">
            <a:avLst>
              <a:gd name="adj1" fmla="val -296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45609E16-9E79-1069-853F-81BF5A665379}"/>
              </a:ext>
            </a:extLst>
          </p:cNvPr>
          <p:cNvCxnSpPr>
            <a:cxnSpLocks/>
          </p:cNvCxnSpPr>
          <p:nvPr/>
        </p:nvCxnSpPr>
        <p:spPr>
          <a:xfrm>
            <a:off x="3185967" y="3642783"/>
            <a:ext cx="2412000" cy="828000"/>
          </a:xfrm>
          <a:prstGeom prst="bentConnector3">
            <a:avLst>
              <a:gd name="adj1" fmla="val 771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F09B506C-A7D0-1330-925E-3407AA1EAFD6}"/>
              </a:ext>
            </a:extLst>
          </p:cNvPr>
          <p:cNvSpPr/>
          <p:nvPr/>
        </p:nvSpPr>
        <p:spPr>
          <a:xfrm rot="899014">
            <a:off x="3754819" y="1806879"/>
            <a:ext cx="1286286" cy="3671808"/>
          </a:xfrm>
          <a:prstGeom prst="arc">
            <a:avLst>
              <a:gd name="adj1" fmla="val 16517972"/>
              <a:gd name="adj2" fmla="val 18617286"/>
            </a:avLst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F5DA0B6F-F209-7F96-252D-FD046907C61A}"/>
              </a:ext>
            </a:extLst>
          </p:cNvPr>
          <p:cNvCxnSpPr>
            <a:cxnSpLocks/>
          </p:cNvCxnSpPr>
          <p:nvPr/>
        </p:nvCxnSpPr>
        <p:spPr>
          <a:xfrm>
            <a:off x="5206142" y="4062573"/>
            <a:ext cx="350722" cy="26806"/>
          </a:xfrm>
          <a:prstGeom prst="curvedConnector5">
            <a:avLst>
              <a:gd name="adj1" fmla="val 65180"/>
              <a:gd name="adj2" fmla="val -193125"/>
              <a:gd name="adj3" fmla="val 75158"/>
            </a:avLst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rc 136">
            <a:extLst>
              <a:ext uri="{FF2B5EF4-FFF2-40B4-BE49-F238E27FC236}">
                <a16:creationId xmlns:a16="http://schemas.microsoft.com/office/drawing/2014/main" id="{409403DD-DEB7-EB2B-A6AA-5906D0157BD6}"/>
              </a:ext>
            </a:extLst>
          </p:cNvPr>
          <p:cNvSpPr/>
          <p:nvPr/>
        </p:nvSpPr>
        <p:spPr>
          <a:xfrm rot="11214468">
            <a:off x="4783978" y="2541263"/>
            <a:ext cx="845231" cy="719509"/>
          </a:xfrm>
          <a:prstGeom prst="arc">
            <a:avLst>
              <a:gd name="adj1" fmla="val 16200000"/>
              <a:gd name="adj2" fmla="val 606426"/>
            </a:avLst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82EB6ACD-08A8-1853-3E38-BA12621F76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4638" y="2235595"/>
            <a:ext cx="300042" cy="804315"/>
          </a:xfrm>
          <a:prstGeom prst="curvedConnector4">
            <a:avLst>
              <a:gd name="adj1" fmla="val 5439"/>
              <a:gd name="adj2" fmla="val 1043"/>
            </a:avLst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Arc 151">
            <a:extLst>
              <a:ext uri="{FF2B5EF4-FFF2-40B4-BE49-F238E27FC236}">
                <a16:creationId xmlns:a16="http://schemas.microsoft.com/office/drawing/2014/main" id="{69F5DDF6-1F26-582C-2593-E3F2F5E65620}"/>
              </a:ext>
            </a:extLst>
          </p:cNvPr>
          <p:cNvSpPr/>
          <p:nvPr/>
        </p:nvSpPr>
        <p:spPr>
          <a:xfrm rot="11690164">
            <a:off x="5268224" y="727481"/>
            <a:ext cx="1286286" cy="3705785"/>
          </a:xfrm>
          <a:prstGeom prst="arc">
            <a:avLst>
              <a:gd name="adj1" fmla="val 16814055"/>
              <a:gd name="adj2" fmla="val 18617286"/>
            </a:avLst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4549DABF-E1F4-02DD-E554-9E7C065E2E6C}"/>
              </a:ext>
            </a:extLst>
          </p:cNvPr>
          <p:cNvCxnSpPr>
            <a:cxnSpLocks/>
          </p:cNvCxnSpPr>
          <p:nvPr/>
        </p:nvCxnSpPr>
        <p:spPr>
          <a:xfrm flipV="1">
            <a:off x="3086214" y="1969255"/>
            <a:ext cx="1914701" cy="929803"/>
          </a:xfrm>
          <a:prstGeom prst="bentConnector3">
            <a:avLst>
              <a:gd name="adj1" fmla="val -100"/>
            </a:avLst>
          </a:prstGeom>
          <a:ln w="76200" cap="rnd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84D443B-3C4A-54AF-7B6D-BE6BA207C0D6}"/>
              </a:ext>
            </a:extLst>
          </p:cNvPr>
          <p:cNvSpPr txBox="1"/>
          <p:nvPr/>
        </p:nvSpPr>
        <p:spPr>
          <a:xfrm>
            <a:off x="5940152" y="2721491"/>
            <a:ext cx="30081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● Based on circuit concepts</a:t>
            </a:r>
            <a:endParaRPr lang="en-AU" sz="1600" b="1" dirty="0"/>
          </a:p>
          <a:p>
            <a:r>
              <a:rPr lang="en-US" sz="1600" b="1" dirty="0"/>
              <a:t>● Sub-optimal Path</a:t>
            </a:r>
          </a:p>
          <a:p>
            <a:r>
              <a:rPr lang="en-US" sz="1600" b="1" dirty="0"/>
              <a:t>● Not ECMP friendly</a:t>
            </a:r>
          </a:p>
          <a:p>
            <a:r>
              <a:rPr lang="en-US" sz="1600" b="1" dirty="0"/>
              <a:t>● Causes link congestion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048D4BDE-44DF-83AD-9AF5-13D1DA2F2ECB}"/>
              </a:ext>
            </a:extLst>
          </p:cNvPr>
          <p:cNvCxnSpPr>
            <a:cxnSpLocks/>
          </p:cNvCxnSpPr>
          <p:nvPr/>
        </p:nvCxnSpPr>
        <p:spPr>
          <a:xfrm>
            <a:off x="226705" y="1740254"/>
            <a:ext cx="432000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B610BC6-F62C-C457-1481-CD64FEB1909D}"/>
              </a:ext>
            </a:extLst>
          </p:cNvPr>
          <p:cNvCxnSpPr>
            <a:cxnSpLocks/>
          </p:cNvCxnSpPr>
          <p:nvPr/>
        </p:nvCxnSpPr>
        <p:spPr>
          <a:xfrm>
            <a:off x="216968" y="1937558"/>
            <a:ext cx="432000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5E4AC8A1-8DA1-E310-5A3D-F7BD9EDC2ECE}"/>
              </a:ext>
            </a:extLst>
          </p:cNvPr>
          <p:cNvCxnSpPr>
            <a:cxnSpLocks/>
          </p:cNvCxnSpPr>
          <p:nvPr/>
        </p:nvCxnSpPr>
        <p:spPr>
          <a:xfrm>
            <a:off x="216968" y="2145427"/>
            <a:ext cx="432000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4D5874A-3899-16E5-2E66-95B222914173}"/>
              </a:ext>
            </a:extLst>
          </p:cNvPr>
          <p:cNvSpPr txBox="1"/>
          <p:nvPr/>
        </p:nvSpPr>
        <p:spPr>
          <a:xfrm>
            <a:off x="637376" y="1614040"/>
            <a:ext cx="198547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00B050"/>
                </a:solidFill>
              </a:rPr>
              <a:t>Primary Path</a:t>
            </a:r>
          </a:p>
          <a:p>
            <a:r>
              <a:rPr lang="en-US" sz="13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Expected Backup Path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Actual Backup Path</a:t>
            </a:r>
            <a:endParaRPr lang="en-AU" sz="13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91655-3974-6256-2845-53CC99FCEBF4}"/>
              </a:ext>
            </a:extLst>
          </p:cNvPr>
          <p:cNvSpPr txBox="1"/>
          <p:nvPr/>
        </p:nvSpPr>
        <p:spPr>
          <a:xfrm>
            <a:off x="3512141" y="3398573"/>
            <a:ext cx="1415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Link Protection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Configured</a:t>
            </a:r>
            <a:endParaRPr lang="en-AU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85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Shortcomings:</a:t>
            </a:r>
          </a:p>
          <a:p>
            <a:r>
              <a:rPr lang="en-AU" sz="2000" dirty="0"/>
              <a:t>Doesn’t deal with performance anymore</a:t>
            </a:r>
          </a:p>
          <a:p>
            <a:pPr lvl="1"/>
            <a:r>
              <a:rPr lang="en-AU" sz="1600" dirty="0"/>
              <a:t>CEF, ASIC etc</a:t>
            </a:r>
          </a:p>
          <a:p>
            <a:r>
              <a:rPr lang="en-AU" sz="2000" dirty="0"/>
              <a:t>Requires IGP-LDP synchronization</a:t>
            </a:r>
          </a:p>
          <a:p>
            <a:r>
              <a:rPr lang="en-AU" sz="2000" dirty="0"/>
              <a:t>TE is not scalable</a:t>
            </a:r>
          </a:p>
          <a:p>
            <a:r>
              <a:rPr lang="en-AU" sz="2000" dirty="0"/>
              <a:t>FRR is supported but very difficult to configure and manage</a:t>
            </a:r>
          </a:p>
          <a:p>
            <a:r>
              <a:rPr lang="en-AU" sz="2000" dirty="0"/>
              <a:t>Not suitable for very large carrier network</a:t>
            </a:r>
          </a:p>
        </p:txBody>
      </p:sp>
    </p:spTree>
    <p:extLst>
      <p:ext uri="{BB962C8B-B14F-4D97-AF65-F5344CB8AC3E}">
        <p14:creationId xmlns:p14="http://schemas.microsoft.com/office/powerpoint/2010/main" val="356912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2AAC0A-0D44-8F89-1E62-BD831FCA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23678"/>
            <a:ext cx="7704856" cy="14401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3600" b="1" dirty="0">
                <a:solidFill>
                  <a:srgbClr val="EC5E00"/>
                </a:solidFill>
              </a:rPr>
              <a:t>SR-MPLS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EC5E00"/>
                </a:solidFill>
              </a:rPr>
              <a:t>Segment </a:t>
            </a:r>
            <a:r>
              <a:rPr lang="en-AU" sz="3200" dirty="0">
                <a:solidFill>
                  <a:srgbClr val="EC5E00"/>
                </a:solidFill>
              </a:rPr>
              <a:t>Routing with MPLS data plane</a:t>
            </a:r>
          </a:p>
        </p:txBody>
      </p:sp>
    </p:spTree>
    <p:extLst>
      <p:ext uri="{BB962C8B-B14F-4D97-AF65-F5344CB8AC3E}">
        <p14:creationId xmlns:p14="http://schemas.microsoft.com/office/powerpoint/2010/main" val="904568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/>
              <a:t>LDP+RSVP control plane is complex</a:t>
            </a:r>
          </a:p>
          <a:p>
            <a:r>
              <a:rPr lang="en-AU" sz="2200" dirty="0"/>
              <a:t>SR control plane with IGP</a:t>
            </a:r>
          </a:p>
          <a:p>
            <a:pPr lvl="1"/>
            <a:r>
              <a:rPr lang="en-AU" sz="1800" dirty="0"/>
              <a:t>SR is an extension of IGP</a:t>
            </a:r>
          </a:p>
          <a:p>
            <a:pPr lvl="1"/>
            <a:r>
              <a:rPr lang="en-AU" sz="1800" dirty="0"/>
              <a:t>MPLS is still as the forwarding plane</a:t>
            </a:r>
          </a:p>
          <a:p>
            <a:r>
              <a:rPr lang="en-AU" sz="2200" dirty="0"/>
              <a:t>No LDP, No RSVP-TE are required</a:t>
            </a:r>
          </a:p>
        </p:txBody>
      </p:sp>
    </p:spTree>
    <p:extLst>
      <p:ext uri="{BB962C8B-B14F-4D97-AF65-F5344CB8AC3E}">
        <p14:creationId xmlns:p14="http://schemas.microsoft.com/office/powerpoint/2010/main" val="113519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2237635" y="16214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886909" y="16214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550003" y="162085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7206187" y="162085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443613" y="1700006"/>
            <a:ext cx="576064" cy="576064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CE1</a:t>
            </a:r>
            <a:endParaRPr lang="en-AU" sz="9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952543" y="1981137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601817" y="1980567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264911" y="1980566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 flipV="1">
            <a:off x="1019677" y="1981137"/>
            <a:ext cx="1217958" cy="69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V="1">
            <a:off x="7563641" y="2340276"/>
            <a:ext cx="0" cy="5682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6B5A0C2-0D2E-C69E-0CA7-54837D7EDF83}"/>
              </a:ext>
            </a:extLst>
          </p:cNvPr>
          <p:cNvSpPr/>
          <p:nvPr/>
        </p:nvSpPr>
        <p:spPr>
          <a:xfrm>
            <a:off x="7206187" y="2908529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1A4B37-1156-81A8-928D-4A62717F359D}"/>
              </a:ext>
            </a:extLst>
          </p:cNvPr>
          <p:cNvSpPr/>
          <p:nvPr/>
        </p:nvSpPr>
        <p:spPr>
          <a:xfrm>
            <a:off x="7206187" y="414113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A0EEC3-9152-935C-6706-61C4DCEAE566}"/>
              </a:ext>
            </a:extLst>
          </p:cNvPr>
          <p:cNvSpPr/>
          <p:nvPr/>
        </p:nvSpPr>
        <p:spPr>
          <a:xfrm>
            <a:off x="2237635" y="414170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R9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CE670F-27AC-4F98-2FE5-7D98AE71EF59}"/>
              </a:ext>
            </a:extLst>
          </p:cNvPr>
          <p:cNvSpPr/>
          <p:nvPr/>
        </p:nvSpPr>
        <p:spPr>
          <a:xfrm>
            <a:off x="3886909" y="414170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R8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934EF-48C4-F3C2-46A1-69F8EBC1487B}"/>
              </a:ext>
            </a:extLst>
          </p:cNvPr>
          <p:cNvSpPr/>
          <p:nvPr/>
        </p:nvSpPr>
        <p:spPr>
          <a:xfrm>
            <a:off x="5550003" y="414113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4F0B7C-5178-B03B-88E9-B6DF61FAB77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952543" y="4501417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E6744D-0540-108B-BA46-5E430C9B7E2A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4601817" y="4500847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80F2ED7-2795-23BF-64DC-FE5A3054782A}"/>
              </a:ext>
            </a:extLst>
          </p:cNvPr>
          <p:cNvSpPr/>
          <p:nvPr/>
        </p:nvSpPr>
        <p:spPr>
          <a:xfrm>
            <a:off x="443613" y="4219716"/>
            <a:ext cx="576064" cy="576064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CE2</a:t>
            </a:r>
            <a:endParaRPr lang="en-AU" sz="9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5A7227-112A-4D92-71E4-F6CE70A15B0E}"/>
              </a:ext>
            </a:extLst>
          </p:cNvPr>
          <p:cNvCxnSpPr>
            <a:cxnSpLocks/>
            <a:stCxn id="34" idx="6"/>
            <a:endCxn id="19" idx="2"/>
          </p:cNvCxnSpPr>
          <p:nvPr/>
        </p:nvCxnSpPr>
        <p:spPr>
          <a:xfrm flipV="1">
            <a:off x="1019677" y="4501417"/>
            <a:ext cx="1217958" cy="633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7F3524-84DE-F0A4-CB36-68577403C4D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563641" y="3627950"/>
            <a:ext cx="0" cy="513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FD267B-413C-B0B5-8B8D-6F7C86C91FC3}"/>
              </a:ext>
            </a:extLst>
          </p:cNvPr>
          <p:cNvCxnSpPr>
            <a:cxnSpLocks/>
          </p:cNvCxnSpPr>
          <p:nvPr/>
        </p:nvCxnSpPr>
        <p:spPr>
          <a:xfrm flipV="1">
            <a:off x="6264911" y="4493134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5CC2924-86CD-4F05-0E1A-046B1AC4D523}"/>
              </a:ext>
            </a:extLst>
          </p:cNvPr>
          <p:cNvSpPr/>
          <p:nvPr/>
        </p:nvSpPr>
        <p:spPr>
          <a:xfrm>
            <a:off x="2873741" y="136155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2AFE98-F35B-FFB4-DE7B-2352D9596019}"/>
              </a:ext>
            </a:extLst>
          </p:cNvPr>
          <p:cNvSpPr/>
          <p:nvPr/>
        </p:nvSpPr>
        <p:spPr>
          <a:xfrm>
            <a:off x="2873558" y="1073521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41FB0-30B4-B2B3-8634-357FF192C5BF}"/>
              </a:ext>
            </a:extLst>
          </p:cNvPr>
          <p:cNvSpPr/>
          <p:nvPr/>
        </p:nvSpPr>
        <p:spPr>
          <a:xfrm>
            <a:off x="2873558" y="786017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53" name="Graphic 52" descr="Checkmark with solid fill">
            <a:extLst>
              <a:ext uri="{FF2B5EF4-FFF2-40B4-BE49-F238E27FC236}">
                <a16:creationId xmlns:a16="http://schemas.microsoft.com/office/drawing/2014/main" id="{115CF2D2-C3E1-153C-A3CC-CC68C1B8EC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138" y="1108587"/>
            <a:ext cx="180958" cy="180958"/>
          </a:xfrm>
          <a:prstGeom prst="rect">
            <a:avLst/>
          </a:prstGeom>
        </p:spPr>
      </p:pic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67FAD39B-C1B2-A248-82A4-38B41508B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138" y="839554"/>
            <a:ext cx="180958" cy="18095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707C5F0-A9F4-8EBC-B975-2D536E7379CF}"/>
              </a:ext>
            </a:extLst>
          </p:cNvPr>
          <p:cNvSpPr/>
          <p:nvPr/>
        </p:nvSpPr>
        <p:spPr>
          <a:xfrm>
            <a:off x="4469883" y="1347086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DDB53F-821D-1CA7-4E2C-D813CBEFB50D}"/>
              </a:ext>
            </a:extLst>
          </p:cNvPr>
          <p:cNvSpPr/>
          <p:nvPr/>
        </p:nvSpPr>
        <p:spPr>
          <a:xfrm>
            <a:off x="4469700" y="1059054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3127EA-5074-5545-83C9-E4061DD9343E}"/>
              </a:ext>
            </a:extLst>
          </p:cNvPr>
          <p:cNvSpPr/>
          <p:nvPr/>
        </p:nvSpPr>
        <p:spPr>
          <a:xfrm>
            <a:off x="4469700" y="771550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612374E-5616-9C9E-C15C-ECD1E5C3F798}"/>
              </a:ext>
            </a:extLst>
          </p:cNvPr>
          <p:cNvSpPr/>
          <p:nvPr/>
        </p:nvSpPr>
        <p:spPr>
          <a:xfrm>
            <a:off x="5073933" y="113317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0B1F2F0-9ACD-0107-4139-B4202B528EE8}"/>
              </a:ext>
            </a:extLst>
          </p:cNvPr>
          <p:cNvSpPr/>
          <p:nvPr/>
        </p:nvSpPr>
        <p:spPr>
          <a:xfrm>
            <a:off x="5072372" y="84150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3B1B72-9B5C-BD89-1150-E2474655F557}"/>
              </a:ext>
            </a:extLst>
          </p:cNvPr>
          <p:cNvSpPr/>
          <p:nvPr/>
        </p:nvSpPr>
        <p:spPr>
          <a:xfrm>
            <a:off x="935193" y="1374452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908C55-2BA8-1242-AFD7-1CB586B0F520}"/>
              </a:ext>
            </a:extLst>
          </p:cNvPr>
          <p:cNvSpPr/>
          <p:nvPr/>
        </p:nvSpPr>
        <p:spPr>
          <a:xfrm>
            <a:off x="6126250" y="1347614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EA52283-89AB-EAC3-D489-0754C1CFF05D}"/>
              </a:ext>
            </a:extLst>
          </p:cNvPr>
          <p:cNvSpPr/>
          <p:nvPr/>
        </p:nvSpPr>
        <p:spPr>
          <a:xfrm>
            <a:off x="6126067" y="1059582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DBB5F5-37F4-E8E9-5CDC-211852E33F4F}"/>
              </a:ext>
            </a:extLst>
          </p:cNvPr>
          <p:cNvSpPr/>
          <p:nvPr/>
        </p:nvSpPr>
        <p:spPr>
          <a:xfrm>
            <a:off x="6126067" y="772078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65FF85E-8A3A-A7F2-169F-BB77BBB154F3}"/>
              </a:ext>
            </a:extLst>
          </p:cNvPr>
          <p:cNvSpPr/>
          <p:nvPr/>
        </p:nvSpPr>
        <p:spPr>
          <a:xfrm>
            <a:off x="6730300" y="1133700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29160FA-6AF4-EB81-9C2B-B86E19D88B39}"/>
              </a:ext>
            </a:extLst>
          </p:cNvPr>
          <p:cNvSpPr/>
          <p:nvPr/>
        </p:nvSpPr>
        <p:spPr>
          <a:xfrm>
            <a:off x="6728739" y="842030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35C26CA-FF3E-DBE0-BFF7-019FFF4CA9AC}"/>
              </a:ext>
            </a:extLst>
          </p:cNvPr>
          <p:cNvSpPr/>
          <p:nvPr/>
        </p:nvSpPr>
        <p:spPr>
          <a:xfrm>
            <a:off x="8006842" y="2355726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2F3FEE-54F3-D01C-6C82-91A81E794A48}"/>
              </a:ext>
            </a:extLst>
          </p:cNvPr>
          <p:cNvSpPr/>
          <p:nvPr/>
        </p:nvSpPr>
        <p:spPr>
          <a:xfrm>
            <a:off x="8006659" y="2067694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4B8EC1-E85A-D9AD-82EB-4CE9FAED3221}"/>
              </a:ext>
            </a:extLst>
          </p:cNvPr>
          <p:cNvSpPr/>
          <p:nvPr/>
        </p:nvSpPr>
        <p:spPr>
          <a:xfrm>
            <a:off x="8006659" y="1780190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4BBEED7-78E6-D5EE-675C-E6D78D1A0606}"/>
              </a:ext>
            </a:extLst>
          </p:cNvPr>
          <p:cNvSpPr/>
          <p:nvPr/>
        </p:nvSpPr>
        <p:spPr>
          <a:xfrm>
            <a:off x="8610892" y="214181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D7952DF-FC07-7C45-C88D-040201CEF8BE}"/>
              </a:ext>
            </a:extLst>
          </p:cNvPr>
          <p:cNvSpPr/>
          <p:nvPr/>
        </p:nvSpPr>
        <p:spPr>
          <a:xfrm>
            <a:off x="8609331" y="185014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8B8B3F-5229-E758-B195-F5DAD9CFB4FE}"/>
              </a:ext>
            </a:extLst>
          </p:cNvPr>
          <p:cNvSpPr/>
          <p:nvPr/>
        </p:nvSpPr>
        <p:spPr>
          <a:xfrm>
            <a:off x="8013657" y="3723350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B7197E7-AB1C-B609-91F0-92A215360DB7}"/>
              </a:ext>
            </a:extLst>
          </p:cNvPr>
          <p:cNvSpPr/>
          <p:nvPr/>
        </p:nvSpPr>
        <p:spPr>
          <a:xfrm>
            <a:off x="8013474" y="3435318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E18047-77A9-9707-85E1-B9D225AF6BD6}"/>
              </a:ext>
            </a:extLst>
          </p:cNvPr>
          <p:cNvSpPr/>
          <p:nvPr/>
        </p:nvSpPr>
        <p:spPr>
          <a:xfrm>
            <a:off x="8013474" y="3147814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4B99840-76F9-15EF-0124-8E0993ABCF11}"/>
              </a:ext>
            </a:extLst>
          </p:cNvPr>
          <p:cNvSpPr/>
          <p:nvPr/>
        </p:nvSpPr>
        <p:spPr>
          <a:xfrm>
            <a:off x="8617707" y="3509436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2E29AFE-E170-9532-712A-B3C160FE9236}"/>
              </a:ext>
            </a:extLst>
          </p:cNvPr>
          <p:cNvSpPr/>
          <p:nvPr/>
        </p:nvSpPr>
        <p:spPr>
          <a:xfrm>
            <a:off x="8616146" y="3217766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85D9CF3-95C2-4B41-D0BD-731FC8BFE7E6}"/>
              </a:ext>
            </a:extLst>
          </p:cNvPr>
          <p:cNvSpPr/>
          <p:nvPr/>
        </p:nvSpPr>
        <p:spPr>
          <a:xfrm>
            <a:off x="6614846" y="4068240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A106E7D-A6D9-5C04-72F5-BA3CBCF9A0C5}"/>
              </a:ext>
            </a:extLst>
          </p:cNvPr>
          <p:cNvSpPr/>
          <p:nvPr/>
        </p:nvSpPr>
        <p:spPr>
          <a:xfrm>
            <a:off x="6614663" y="3780208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3B2599A-0E97-B4A2-874E-06439B89B1CE}"/>
              </a:ext>
            </a:extLst>
          </p:cNvPr>
          <p:cNvSpPr/>
          <p:nvPr/>
        </p:nvSpPr>
        <p:spPr>
          <a:xfrm>
            <a:off x="6614663" y="3492704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52F4D14-E92B-37FD-AEE6-C55D2FBBBB28}"/>
              </a:ext>
            </a:extLst>
          </p:cNvPr>
          <p:cNvSpPr/>
          <p:nvPr/>
        </p:nvSpPr>
        <p:spPr>
          <a:xfrm>
            <a:off x="6444729" y="3867381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D933A0E-DEA8-D58C-E5F5-135DB1EB4D57}"/>
              </a:ext>
            </a:extLst>
          </p:cNvPr>
          <p:cNvSpPr/>
          <p:nvPr/>
        </p:nvSpPr>
        <p:spPr>
          <a:xfrm>
            <a:off x="6443168" y="3575711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455AB34-1B46-9EBD-79F2-3AD9DEE7DD69}"/>
              </a:ext>
            </a:extLst>
          </p:cNvPr>
          <p:cNvSpPr/>
          <p:nvPr/>
        </p:nvSpPr>
        <p:spPr>
          <a:xfrm>
            <a:off x="3314603" y="4043721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23637DD-C86A-FCF1-10D0-49B96A138131}"/>
              </a:ext>
            </a:extLst>
          </p:cNvPr>
          <p:cNvSpPr/>
          <p:nvPr/>
        </p:nvSpPr>
        <p:spPr>
          <a:xfrm>
            <a:off x="3314420" y="3755689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AF21B7D-B4F5-3DC6-3B45-C1280D36894C}"/>
              </a:ext>
            </a:extLst>
          </p:cNvPr>
          <p:cNvSpPr/>
          <p:nvPr/>
        </p:nvSpPr>
        <p:spPr>
          <a:xfrm>
            <a:off x="3144011" y="3828266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39" name="Graphic 138" descr="Close with solid fill">
            <a:extLst>
              <a:ext uri="{FF2B5EF4-FFF2-40B4-BE49-F238E27FC236}">
                <a16:creationId xmlns:a16="http://schemas.microsoft.com/office/drawing/2014/main" id="{0820F822-AEE8-E442-D6C7-7F14E9E221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0978" y="3489221"/>
            <a:ext cx="216024" cy="216024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B349FA0D-AFAB-8E69-8D52-71F8B8D27EB5}"/>
              </a:ext>
            </a:extLst>
          </p:cNvPr>
          <p:cNvSpPr txBox="1"/>
          <p:nvPr/>
        </p:nvSpPr>
        <p:spPr>
          <a:xfrm>
            <a:off x="2937199" y="327469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pic>
        <p:nvPicPr>
          <p:cNvPr id="141" name="Graphic 140" descr="Close with solid fill">
            <a:extLst>
              <a:ext uri="{FF2B5EF4-FFF2-40B4-BE49-F238E27FC236}">
                <a16:creationId xmlns:a16="http://schemas.microsoft.com/office/drawing/2014/main" id="{5E3F9D60-293E-7BA6-4811-55480B224B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6619" y="3705245"/>
            <a:ext cx="216024" cy="216024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51F32622-C50E-7862-389D-C86EAB192868}"/>
              </a:ext>
            </a:extLst>
          </p:cNvPr>
          <p:cNvSpPr/>
          <p:nvPr/>
        </p:nvSpPr>
        <p:spPr>
          <a:xfrm>
            <a:off x="4945233" y="4068240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1243C0B-CEA7-3A2D-5F34-5B062B3047E2}"/>
              </a:ext>
            </a:extLst>
          </p:cNvPr>
          <p:cNvSpPr/>
          <p:nvPr/>
        </p:nvSpPr>
        <p:spPr>
          <a:xfrm>
            <a:off x="4945050" y="3780208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FA81CB-74A8-D864-F32F-A7A1E6000C8A}"/>
              </a:ext>
            </a:extLst>
          </p:cNvPr>
          <p:cNvSpPr/>
          <p:nvPr/>
        </p:nvSpPr>
        <p:spPr>
          <a:xfrm>
            <a:off x="4945050" y="3492704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FD5474A-4B3A-22EF-493E-2C6CBC6642FE}"/>
              </a:ext>
            </a:extLst>
          </p:cNvPr>
          <p:cNvSpPr/>
          <p:nvPr/>
        </p:nvSpPr>
        <p:spPr>
          <a:xfrm>
            <a:off x="4775116" y="3867381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EBD5BE6-0A76-F293-74AF-05BFDF7DC871}"/>
              </a:ext>
            </a:extLst>
          </p:cNvPr>
          <p:cNvSpPr/>
          <p:nvPr/>
        </p:nvSpPr>
        <p:spPr>
          <a:xfrm>
            <a:off x="4773555" y="3575711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435F46-62E1-D903-65BF-8F31E681CD30}"/>
              </a:ext>
            </a:extLst>
          </p:cNvPr>
          <p:cNvSpPr/>
          <p:nvPr/>
        </p:nvSpPr>
        <p:spPr>
          <a:xfrm>
            <a:off x="1704210" y="3993755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75D863-193C-A71D-EFF6-926CE019AB81}"/>
              </a:ext>
            </a:extLst>
          </p:cNvPr>
          <p:cNvSpPr txBox="1"/>
          <p:nvPr/>
        </p:nvSpPr>
        <p:spPr>
          <a:xfrm>
            <a:off x="518275" y="2492994"/>
            <a:ext cx="5709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One of the major ideas behind SR is to keep “Transport Label” consistent “</a:t>
            </a:r>
            <a:r>
              <a:rPr 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per segment</a:t>
            </a:r>
            <a:r>
              <a:rPr lang="en-US" sz="1800" b="1" dirty="0">
                <a:solidFill>
                  <a:schemeClr val="accent2"/>
                </a:solidFill>
              </a:rPr>
              <a:t>”</a:t>
            </a:r>
            <a:endParaRPr lang="en-AU" sz="1800" b="1" dirty="0">
              <a:solidFill>
                <a:schemeClr val="accent2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7DD9F29-2BE3-4F23-4758-0AD3A633B078}"/>
              </a:ext>
            </a:extLst>
          </p:cNvPr>
          <p:cNvSpPr txBox="1"/>
          <p:nvPr/>
        </p:nvSpPr>
        <p:spPr>
          <a:xfrm>
            <a:off x="7625819" y="595284"/>
            <a:ext cx="1209261" cy="738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PUSH</a:t>
            </a:r>
          </a:p>
          <a:p>
            <a:pPr algn="ctr"/>
            <a:r>
              <a:rPr lang="en-US" sz="1400" b="1" dirty="0"/>
              <a:t>CONTINUE</a:t>
            </a:r>
          </a:p>
          <a:p>
            <a:pPr algn="ctr"/>
            <a:r>
              <a:rPr lang="en-US" sz="1400" b="1" dirty="0"/>
              <a:t>POP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176743-6E37-D744-47D7-EC8842453AD8}"/>
              </a:ext>
            </a:extLst>
          </p:cNvPr>
          <p:cNvSpPr/>
          <p:nvPr/>
        </p:nvSpPr>
        <p:spPr>
          <a:xfrm>
            <a:off x="443613" y="1699435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7FFAD4-5F6B-6301-271F-C740E343F09A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19677" y="1980566"/>
            <a:ext cx="1217958" cy="690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A72D89A-F56B-83C5-6097-C7AB8BD1B227}"/>
              </a:ext>
            </a:extLst>
          </p:cNvPr>
          <p:cNvSpPr/>
          <p:nvPr/>
        </p:nvSpPr>
        <p:spPr>
          <a:xfrm>
            <a:off x="443613" y="4219145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2DB6EE-30DD-291A-CBB1-6E0DCAF5EB77}"/>
              </a:ext>
            </a:extLst>
          </p:cNvPr>
          <p:cNvCxnSpPr>
            <a:cxnSpLocks/>
          </p:cNvCxnSpPr>
          <p:nvPr/>
        </p:nvCxnSpPr>
        <p:spPr>
          <a:xfrm>
            <a:off x="1305835" y="183903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06B3E-978D-364A-306B-B0A8A4BB99DB}"/>
              </a:ext>
            </a:extLst>
          </p:cNvPr>
          <p:cNvCxnSpPr>
            <a:cxnSpLocks/>
          </p:cNvCxnSpPr>
          <p:nvPr/>
        </p:nvCxnSpPr>
        <p:spPr>
          <a:xfrm>
            <a:off x="3119352" y="1845934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D364BD-F9B4-908E-3562-E939E7C6DA4B}"/>
              </a:ext>
            </a:extLst>
          </p:cNvPr>
          <p:cNvCxnSpPr>
            <a:cxnSpLocks/>
          </p:cNvCxnSpPr>
          <p:nvPr/>
        </p:nvCxnSpPr>
        <p:spPr>
          <a:xfrm>
            <a:off x="4771491" y="1833236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7BD9C8-08ED-C17A-F904-EAADE393731D}"/>
              </a:ext>
            </a:extLst>
          </p:cNvPr>
          <p:cNvCxnSpPr>
            <a:cxnSpLocks/>
          </p:cNvCxnSpPr>
          <p:nvPr/>
        </p:nvCxnSpPr>
        <p:spPr>
          <a:xfrm>
            <a:off x="6439520" y="1840137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349C32-7A1D-0927-2E16-EACFA24700C0}"/>
              </a:ext>
            </a:extLst>
          </p:cNvPr>
          <p:cNvCxnSpPr>
            <a:cxnSpLocks/>
          </p:cNvCxnSpPr>
          <p:nvPr/>
        </p:nvCxnSpPr>
        <p:spPr>
          <a:xfrm>
            <a:off x="7740352" y="2382520"/>
            <a:ext cx="0" cy="48376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4B013B-3E4E-2195-33A6-E4741A3CB412}"/>
              </a:ext>
            </a:extLst>
          </p:cNvPr>
          <p:cNvCxnSpPr>
            <a:cxnSpLocks/>
          </p:cNvCxnSpPr>
          <p:nvPr/>
        </p:nvCxnSpPr>
        <p:spPr>
          <a:xfrm>
            <a:off x="7740352" y="3644032"/>
            <a:ext cx="0" cy="48376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719503-8A43-C275-24FC-B834947D6EBE}"/>
              </a:ext>
            </a:extLst>
          </p:cNvPr>
          <p:cNvCxnSpPr>
            <a:cxnSpLocks/>
          </p:cNvCxnSpPr>
          <p:nvPr/>
        </p:nvCxnSpPr>
        <p:spPr>
          <a:xfrm flipH="1">
            <a:off x="1261165" y="4649630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08E944-4A4B-702A-8B14-7B5D491ACD45}"/>
              </a:ext>
            </a:extLst>
          </p:cNvPr>
          <p:cNvCxnSpPr>
            <a:cxnSpLocks/>
          </p:cNvCxnSpPr>
          <p:nvPr/>
        </p:nvCxnSpPr>
        <p:spPr>
          <a:xfrm flipH="1">
            <a:off x="3115969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CC5C2F-24B1-3D53-88A9-886C9AEB9829}"/>
              </a:ext>
            </a:extLst>
          </p:cNvPr>
          <p:cNvCxnSpPr>
            <a:cxnSpLocks/>
          </p:cNvCxnSpPr>
          <p:nvPr/>
        </p:nvCxnSpPr>
        <p:spPr>
          <a:xfrm flipH="1">
            <a:off x="4756632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94D0C2-844C-AD5F-F1EF-054BD3609CAE}"/>
              </a:ext>
            </a:extLst>
          </p:cNvPr>
          <p:cNvCxnSpPr>
            <a:cxnSpLocks/>
          </p:cNvCxnSpPr>
          <p:nvPr/>
        </p:nvCxnSpPr>
        <p:spPr>
          <a:xfrm flipH="1">
            <a:off x="6394850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947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2117550" y="16214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766824" y="16214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429918" y="162085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7086102" y="1620855"/>
            <a:ext cx="714908" cy="7194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323528" y="170000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32458" y="1981137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481732" y="1980567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144826" y="1980566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 flipV="1">
            <a:off x="899592" y="1981137"/>
            <a:ext cx="1217958" cy="690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V="1">
            <a:off x="7443556" y="2340276"/>
            <a:ext cx="0" cy="5525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6B5A0C2-0D2E-C69E-0CA7-54837D7EDF83}"/>
              </a:ext>
            </a:extLst>
          </p:cNvPr>
          <p:cNvSpPr/>
          <p:nvPr/>
        </p:nvSpPr>
        <p:spPr>
          <a:xfrm>
            <a:off x="7086102" y="2892838"/>
            <a:ext cx="714908" cy="7194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1A4B37-1156-81A8-928D-4A62717F359D}"/>
              </a:ext>
            </a:extLst>
          </p:cNvPr>
          <p:cNvSpPr/>
          <p:nvPr/>
        </p:nvSpPr>
        <p:spPr>
          <a:xfrm>
            <a:off x="7086102" y="4141136"/>
            <a:ext cx="714908" cy="7194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A0EEC3-9152-935C-6706-61C4DCEAE566}"/>
              </a:ext>
            </a:extLst>
          </p:cNvPr>
          <p:cNvSpPr/>
          <p:nvPr/>
        </p:nvSpPr>
        <p:spPr>
          <a:xfrm>
            <a:off x="2117550" y="414170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R9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CE670F-27AC-4F98-2FE5-7D98AE71EF59}"/>
              </a:ext>
            </a:extLst>
          </p:cNvPr>
          <p:cNvSpPr/>
          <p:nvPr/>
        </p:nvSpPr>
        <p:spPr>
          <a:xfrm>
            <a:off x="3766824" y="414170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R8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934EF-48C4-F3C2-46A1-69F8EBC1487B}"/>
              </a:ext>
            </a:extLst>
          </p:cNvPr>
          <p:cNvSpPr/>
          <p:nvPr/>
        </p:nvSpPr>
        <p:spPr>
          <a:xfrm>
            <a:off x="5429918" y="414113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4F0B7C-5178-B03B-88E9-B6DF61FAB77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832458" y="4501417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E6744D-0540-108B-BA46-5E430C9B7E2A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4481732" y="4500847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80F2ED7-2795-23BF-64DC-FE5A3054782A}"/>
              </a:ext>
            </a:extLst>
          </p:cNvPr>
          <p:cNvSpPr/>
          <p:nvPr/>
        </p:nvSpPr>
        <p:spPr>
          <a:xfrm>
            <a:off x="323528" y="421971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5A7227-112A-4D92-71E4-F6CE70A15B0E}"/>
              </a:ext>
            </a:extLst>
          </p:cNvPr>
          <p:cNvCxnSpPr>
            <a:cxnSpLocks/>
            <a:stCxn id="34" idx="6"/>
            <a:endCxn id="19" idx="2"/>
          </p:cNvCxnSpPr>
          <p:nvPr/>
        </p:nvCxnSpPr>
        <p:spPr>
          <a:xfrm flipV="1">
            <a:off x="899592" y="4501417"/>
            <a:ext cx="1217958" cy="633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7F3524-84DE-F0A4-CB36-68577403C4D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443556" y="3612259"/>
            <a:ext cx="0" cy="5288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FD267B-413C-B0B5-8B8D-6F7C86C91FC3}"/>
              </a:ext>
            </a:extLst>
          </p:cNvPr>
          <p:cNvCxnSpPr>
            <a:cxnSpLocks/>
          </p:cNvCxnSpPr>
          <p:nvPr/>
        </p:nvCxnSpPr>
        <p:spPr>
          <a:xfrm flipV="1">
            <a:off x="6144826" y="4493134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5CC2924-86CD-4F05-0E1A-046B1AC4D523}"/>
              </a:ext>
            </a:extLst>
          </p:cNvPr>
          <p:cNvSpPr/>
          <p:nvPr/>
        </p:nvSpPr>
        <p:spPr>
          <a:xfrm>
            <a:off x="2753656" y="1361553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2AFE98-F35B-FFB4-DE7B-2352D9596019}"/>
              </a:ext>
            </a:extLst>
          </p:cNvPr>
          <p:cNvSpPr/>
          <p:nvPr/>
        </p:nvSpPr>
        <p:spPr>
          <a:xfrm>
            <a:off x="2753473" y="1179122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41FB0-30B4-B2B3-8634-357FF192C5BF}"/>
              </a:ext>
            </a:extLst>
          </p:cNvPr>
          <p:cNvSpPr/>
          <p:nvPr/>
        </p:nvSpPr>
        <p:spPr>
          <a:xfrm>
            <a:off x="2753473" y="99589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53" name="Graphic 52" descr="Checkmark with solid fill">
            <a:extLst>
              <a:ext uri="{FF2B5EF4-FFF2-40B4-BE49-F238E27FC236}">
                <a16:creationId xmlns:a16="http://schemas.microsoft.com/office/drawing/2014/main" id="{115CF2D2-C3E1-153C-A3CC-CC68C1B8EC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5053" y="1145271"/>
            <a:ext cx="180958" cy="180958"/>
          </a:xfrm>
          <a:prstGeom prst="rect">
            <a:avLst/>
          </a:prstGeom>
        </p:spPr>
      </p:pic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67FAD39B-C1B2-A248-82A4-38B41508B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5053" y="978144"/>
            <a:ext cx="180958" cy="180958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6612374E-5616-9C9E-C15C-ECD1E5C3F798}"/>
              </a:ext>
            </a:extLst>
          </p:cNvPr>
          <p:cNvSpPr/>
          <p:nvPr/>
        </p:nvSpPr>
        <p:spPr>
          <a:xfrm>
            <a:off x="4946945" y="122398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3B1B72-9B5C-BD89-1150-E2474655F557}"/>
              </a:ext>
            </a:extLst>
          </p:cNvPr>
          <p:cNvSpPr/>
          <p:nvPr/>
        </p:nvSpPr>
        <p:spPr>
          <a:xfrm>
            <a:off x="815108" y="1374452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39" name="Graphic 138" descr="Close with solid fill">
            <a:extLst>
              <a:ext uri="{FF2B5EF4-FFF2-40B4-BE49-F238E27FC236}">
                <a16:creationId xmlns:a16="http://schemas.microsoft.com/office/drawing/2014/main" id="{0820F822-AEE8-E442-D6C7-7F14E9E221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3538" y="599125"/>
            <a:ext cx="157568" cy="157568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B349FA0D-AFAB-8E69-8D52-71F8B8D27EB5}"/>
              </a:ext>
            </a:extLst>
          </p:cNvPr>
          <p:cNvSpPr txBox="1"/>
          <p:nvPr/>
        </p:nvSpPr>
        <p:spPr>
          <a:xfrm>
            <a:off x="6689528" y="54910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75D863-193C-A71D-EFF6-926CE019AB81}"/>
              </a:ext>
            </a:extLst>
          </p:cNvPr>
          <p:cNvSpPr txBox="1"/>
          <p:nvPr/>
        </p:nvSpPr>
        <p:spPr>
          <a:xfrm>
            <a:off x="1833474" y="2818668"/>
            <a:ext cx="5102858" cy="369332"/>
          </a:xfrm>
          <a:custGeom>
            <a:avLst/>
            <a:gdLst>
              <a:gd name="connsiteX0" fmla="*/ 0 w 5102858"/>
              <a:gd name="connsiteY0" fmla="*/ 0 h 369332"/>
              <a:gd name="connsiteX1" fmla="*/ 515956 w 5102858"/>
              <a:gd name="connsiteY1" fmla="*/ 0 h 369332"/>
              <a:gd name="connsiteX2" fmla="*/ 929854 w 5102858"/>
              <a:gd name="connsiteY2" fmla="*/ 0 h 369332"/>
              <a:gd name="connsiteX3" fmla="*/ 1598896 w 5102858"/>
              <a:gd name="connsiteY3" fmla="*/ 0 h 369332"/>
              <a:gd name="connsiteX4" fmla="*/ 2114851 w 5102858"/>
              <a:gd name="connsiteY4" fmla="*/ 0 h 369332"/>
              <a:gd name="connsiteX5" fmla="*/ 2630807 w 5102858"/>
              <a:gd name="connsiteY5" fmla="*/ 0 h 369332"/>
              <a:gd name="connsiteX6" fmla="*/ 3299848 w 5102858"/>
              <a:gd name="connsiteY6" fmla="*/ 0 h 369332"/>
              <a:gd name="connsiteX7" fmla="*/ 3764775 w 5102858"/>
              <a:gd name="connsiteY7" fmla="*/ 0 h 369332"/>
              <a:gd name="connsiteX8" fmla="*/ 4433817 w 5102858"/>
              <a:gd name="connsiteY8" fmla="*/ 0 h 369332"/>
              <a:gd name="connsiteX9" fmla="*/ 5102858 w 5102858"/>
              <a:gd name="connsiteY9" fmla="*/ 0 h 369332"/>
              <a:gd name="connsiteX10" fmla="*/ 5102858 w 5102858"/>
              <a:gd name="connsiteY10" fmla="*/ 369332 h 369332"/>
              <a:gd name="connsiteX11" fmla="*/ 4535874 w 5102858"/>
              <a:gd name="connsiteY11" fmla="*/ 369332 h 369332"/>
              <a:gd name="connsiteX12" fmla="*/ 4019918 w 5102858"/>
              <a:gd name="connsiteY12" fmla="*/ 369332 h 369332"/>
              <a:gd name="connsiteX13" fmla="*/ 3350877 w 5102858"/>
              <a:gd name="connsiteY13" fmla="*/ 369332 h 369332"/>
              <a:gd name="connsiteX14" fmla="*/ 2681835 w 5102858"/>
              <a:gd name="connsiteY14" fmla="*/ 369332 h 369332"/>
              <a:gd name="connsiteX15" fmla="*/ 2216908 w 5102858"/>
              <a:gd name="connsiteY15" fmla="*/ 369332 h 369332"/>
              <a:gd name="connsiteX16" fmla="*/ 1649924 w 5102858"/>
              <a:gd name="connsiteY16" fmla="*/ 369332 h 369332"/>
              <a:gd name="connsiteX17" fmla="*/ 980883 w 5102858"/>
              <a:gd name="connsiteY17" fmla="*/ 369332 h 369332"/>
              <a:gd name="connsiteX18" fmla="*/ 0 w 5102858"/>
              <a:gd name="connsiteY18" fmla="*/ 369332 h 369332"/>
              <a:gd name="connsiteX19" fmla="*/ 0 w 5102858"/>
              <a:gd name="connsiteY19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2858" h="369332" extrusionOk="0">
                <a:moveTo>
                  <a:pt x="0" y="0"/>
                </a:moveTo>
                <a:cubicBezTo>
                  <a:pt x="107380" y="-25815"/>
                  <a:pt x="297541" y="20772"/>
                  <a:pt x="515956" y="0"/>
                </a:cubicBezTo>
                <a:cubicBezTo>
                  <a:pt x="734371" y="-20772"/>
                  <a:pt x="846047" y="4411"/>
                  <a:pt x="929854" y="0"/>
                </a:cubicBezTo>
                <a:cubicBezTo>
                  <a:pt x="1013661" y="-4411"/>
                  <a:pt x="1337861" y="27220"/>
                  <a:pt x="1598896" y="0"/>
                </a:cubicBezTo>
                <a:cubicBezTo>
                  <a:pt x="1859931" y="-27220"/>
                  <a:pt x="1885812" y="40502"/>
                  <a:pt x="2114851" y="0"/>
                </a:cubicBezTo>
                <a:cubicBezTo>
                  <a:pt x="2343890" y="-40502"/>
                  <a:pt x="2460445" y="19318"/>
                  <a:pt x="2630807" y="0"/>
                </a:cubicBezTo>
                <a:cubicBezTo>
                  <a:pt x="2801169" y="-19318"/>
                  <a:pt x="3039532" y="45868"/>
                  <a:pt x="3299848" y="0"/>
                </a:cubicBezTo>
                <a:cubicBezTo>
                  <a:pt x="3560164" y="-45868"/>
                  <a:pt x="3549807" y="53590"/>
                  <a:pt x="3764775" y="0"/>
                </a:cubicBezTo>
                <a:cubicBezTo>
                  <a:pt x="3979743" y="-53590"/>
                  <a:pt x="4198119" y="25972"/>
                  <a:pt x="4433817" y="0"/>
                </a:cubicBezTo>
                <a:cubicBezTo>
                  <a:pt x="4669515" y="-25972"/>
                  <a:pt x="4838914" y="76643"/>
                  <a:pt x="5102858" y="0"/>
                </a:cubicBezTo>
                <a:cubicBezTo>
                  <a:pt x="5119978" y="100193"/>
                  <a:pt x="5069783" y="257057"/>
                  <a:pt x="5102858" y="369332"/>
                </a:cubicBezTo>
                <a:cubicBezTo>
                  <a:pt x="4865118" y="422309"/>
                  <a:pt x="4667123" y="338974"/>
                  <a:pt x="4535874" y="369332"/>
                </a:cubicBezTo>
                <a:cubicBezTo>
                  <a:pt x="4404625" y="399690"/>
                  <a:pt x="4190508" y="359901"/>
                  <a:pt x="4019918" y="369332"/>
                </a:cubicBezTo>
                <a:cubicBezTo>
                  <a:pt x="3849328" y="378763"/>
                  <a:pt x="3532764" y="325514"/>
                  <a:pt x="3350877" y="369332"/>
                </a:cubicBezTo>
                <a:cubicBezTo>
                  <a:pt x="3168990" y="413150"/>
                  <a:pt x="2948278" y="323485"/>
                  <a:pt x="2681835" y="369332"/>
                </a:cubicBezTo>
                <a:cubicBezTo>
                  <a:pt x="2415392" y="415179"/>
                  <a:pt x="2384436" y="345787"/>
                  <a:pt x="2216908" y="369332"/>
                </a:cubicBezTo>
                <a:cubicBezTo>
                  <a:pt x="2049380" y="392877"/>
                  <a:pt x="1798588" y="358533"/>
                  <a:pt x="1649924" y="369332"/>
                </a:cubicBezTo>
                <a:cubicBezTo>
                  <a:pt x="1501260" y="380131"/>
                  <a:pt x="1133355" y="361633"/>
                  <a:pt x="980883" y="369332"/>
                </a:cubicBezTo>
                <a:cubicBezTo>
                  <a:pt x="828411" y="377031"/>
                  <a:pt x="414951" y="258835"/>
                  <a:pt x="0" y="369332"/>
                </a:cubicBezTo>
                <a:cubicBezTo>
                  <a:pt x="-40318" y="228999"/>
                  <a:pt x="8008" y="159412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/>
                </a:solidFill>
              </a:rPr>
              <a:t>Traffic is forwarded “</a:t>
            </a:r>
            <a:r>
              <a:rPr 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Segment by Segment</a:t>
            </a:r>
            <a:r>
              <a:rPr lang="en-US" sz="1800" b="1" dirty="0">
                <a:solidFill>
                  <a:schemeClr val="accent2"/>
                </a:solidFill>
              </a:rPr>
              <a:t>”</a:t>
            </a:r>
            <a:endParaRPr lang="en-AU" sz="1800" b="1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BA6CF-3D69-DC2B-5BAC-C9C61790275C}"/>
              </a:ext>
            </a:extLst>
          </p:cNvPr>
          <p:cNvSpPr/>
          <p:nvPr/>
        </p:nvSpPr>
        <p:spPr>
          <a:xfrm>
            <a:off x="2029932" y="1710121"/>
            <a:ext cx="5206364" cy="496514"/>
          </a:xfrm>
          <a:custGeom>
            <a:avLst/>
            <a:gdLst>
              <a:gd name="connsiteX0" fmla="*/ 0 w 5206364"/>
              <a:gd name="connsiteY0" fmla="*/ 0 h 496514"/>
              <a:gd name="connsiteX1" fmla="*/ 526421 w 5206364"/>
              <a:gd name="connsiteY1" fmla="*/ 0 h 496514"/>
              <a:gd name="connsiteX2" fmla="*/ 948715 w 5206364"/>
              <a:gd name="connsiteY2" fmla="*/ 0 h 496514"/>
              <a:gd name="connsiteX3" fmla="*/ 1631327 w 5206364"/>
              <a:gd name="connsiteY3" fmla="*/ 0 h 496514"/>
              <a:gd name="connsiteX4" fmla="*/ 2157749 w 5206364"/>
              <a:gd name="connsiteY4" fmla="*/ 0 h 496514"/>
              <a:gd name="connsiteX5" fmla="*/ 2684170 w 5206364"/>
              <a:gd name="connsiteY5" fmla="*/ 0 h 496514"/>
              <a:gd name="connsiteX6" fmla="*/ 3366782 w 5206364"/>
              <a:gd name="connsiteY6" fmla="*/ 0 h 496514"/>
              <a:gd name="connsiteX7" fmla="*/ 3841140 w 5206364"/>
              <a:gd name="connsiteY7" fmla="*/ 0 h 496514"/>
              <a:gd name="connsiteX8" fmla="*/ 4523752 w 5206364"/>
              <a:gd name="connsiteY8" fmla="*/ 0 h 496514"/>
              <a:gd name="connsiteX9" fmla="*/ 5206364 w 5206364"/>
              <a:gd name="connsiteY9" fmla="*/ 0 h 496514"/>
              <a:gd name="connsiteX10" fmla="*/ 5206364 w 5206364"/>
              <a:gd name="connsiteY10" fmla="*/ 496514 h 496514"/>
              <a:gd name="connsiteX11" fmla="*/ 4627879 w 5206364"/>
              <a:gd name="connsiteY11" fmla="*/ 496514 h 496514"/>
              <a:gd name="connsiteX12" fmla="*/ 4101458 w 5206364"/>
              <a:gd name="connsiteY12" fmla="*/ 496514 h 496514"/>
              <a:gd name="connsiteX13" fmla="*/ 3418846 w 5206364"/>
              <a:gd name="connsiteY13" fmla="*/ 496514 h 496514"/>
              <a:gd name="connsiteX14" fmla="*/ 2736234 w 5206364"/>
              <a:gd name="connsiteY14" fmla="*/ 496514 h 496514"/>
              <a:gd name="connsiteX15" fmla="*/ 2261876 w 5206364"/>
              <a:gd name="connsiteY15" fmla="*/ 496514 h 496514"/>
              <a:gd name="connsiteX16" fmla="*/ 1683391 w 5206364"/>
              <a:gd name="connsiteY16" fmla="*/ 496514 h 496514"/>
              <a:gd name="connsiteX17" fmla="*/ 1000779 w 5206364"/>
              <a:gd name="connsiteY17" fmla="*/ 496514 h 496514"/>
              <a:gd name="connsiteX18" fmla="*/ 0 w 5206364"/>
              <a:gd name="connsiteY18" fmla="*/ 496514 h 496514"/>
              <a:gd name="connsiteX19" fmla="*/ 0 w 5206364"/>
              <a:gd name="connsiteY19" fmla="*/ 0 h 49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06364" h="496514" extrusionOk="0">
                <a:moveTo>
                  <a:pt x="0" y="0"/>
                </a:moveTo>
                <a:cubicBezTo>
                  <a:pt x="228259" y="-15857"/>
                  <a:pt x="328179" y="3664"/>
                  <a:pt x="526421" y="0"/>
                </a:cubicBezTo>
                <a:cubicBezTo>
                  <a:pt x="724663" y="-3664"/>
                  <a:pt x="798473" y="40442"/>
                  <a:pt x="948715" y="0"/>
                </a:cubicBezTo>
                <a:cubicBezTo>
                  <a:pt x="1098957" y="-40442"/>
                  <a:pt x="1445321" y="57900"/>
                  <a:pt x="1631327" y="0"/>
                </a:cubicBezTo>
                <a:cubicBezTo>
                  <a:pt x="1817333" y="-57900"/>
                  <a:pt x="2015655" y="13975"/>
                  <a:pt x="2157749" y="0"/>
                </a:cubicBezTo>
                <a:cubicBezTo>
                  <a:pt x="2299843" y="-13975"/>
                  <a:pt x="2482630" y="24167"/>
                  <a:pt x="2684170" y="0"/>
                </a:cubicBezTo>
                <a:cubicBezTo>
                  <a:pt x="2885710" y="-24167"/>
                  <a:pt x="3112936" y="50759"/>
                  <a:pt x="3366782" y="0"/>
                </a:cubicBezTo>
                <a:cubicBezTo>
                  <a:pt x="3620628" y="-50759"/>
                  <a:pt x="3688419" y="3732"/>
                  <a:pt x="3841140" y="0"/>
                </a:cubicBezTo>
                <a:cubicBezTo>
                  <a:pt x="3993861" y="-3732"/>
                  <a:pt x="4339151" y="7616"/>
                  <a:pt x="4523752" y="0"/>
                </a:cubicBezTo>
                <a:cubicBezTo>
                  <a:pt x="4708353" y="-7616"/>
                  <a:pt x="4874333" y="6228"/>
                  <a:pt x="5206364" y="0"/>
                </a:cubicBezTo>
                <a:cubicBezTo>
                  <a:pt x="5250875" y="149497"/>
                  <a:pt x="5166459" y="250241"/>
                  <a:pt x="5206364" y="496514"/>
                </a:cubicBezTo>
                <a:cubicBezTo>
                  <a:pt x="4940654" y="504233"/>
                  <a:pt x="4915200" y="440940"/>
                  <a:pt x="4627879" y="496514"/>
                </a:cubicBezTo>
                <a:cubicBezTo>
                  <a:pt x="4340559" y="552088"/>
                  <a:pt x="4359183" y="465185"/>
                  <a:pt x="4101458" y="496514"/>
                </a:cubicBezTo>
                <a:cubicBezTo>
                  <a:pt x="3843733" y="527843"/>
                  <a:pt x="3653396" y="429257"/>
                  <a:pt x="3418846" y="496514"/>
                </a:cubicBezTo>
                <a:cubicBezTo>
                  <a:pt x="3184296" y="563771"/>
                  <a:pt x="2929996" y="495721"/>
                  <a:pt x="2736234" y="496514"/>
                </a:cubicBezTo>
                <a:cubicBezTo>
                  <a:pt x="2542472" y="497307"/>
                  <a:pt x="2369903" y="442891"/>
                  <a:pt x="2261876" y="496514"/>
                </a:cubicBezTo>
                <a:cubicBezTo>
                  <a:pt x="2153849" y="550137"/>
                  <a:pt x="1843156" y="427495"/>
                  <a:pt x="1683391" y="496514"/>
                </a:cubicBezTo>
                <a:cubicBezTo>
                  <a:pt x="1523627" y="565533"/>
                  <a:pt x="1291340" y="467370"/>
                  <a:pt x="1000779" y="496514"/>
                </a:cubicBezTo>
                <a:cubicBezTo>
                  <a:pt x="710218" y="525658"/>
                  <a:pt x="380007" y="430677"/>
                  <a:pt x="0" y="496514"/>
                </a:cubicBezTo>
                <a:cubicBezTo>
                  <a:pt x="-7229" y="355805"/>
                  <a:pt x="2521" y="18169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CE646-D2AB-7C55-99F1-6B265A6D28E3}"/>
              </a:ext>
            </a:extLst>
          </p:cNvPr>
          <p:cNvSpPr/>
          <p:nvPr/>
        </p:nvSpPr>
        <p:spPr>
          <a:xfrm>
            <a:off x="2006196" y="4316525"/>
            <a:ext cx="5230100" cy="496514"/>
          </a:xfrm>
          <a:custGeom>
            <a:avLst/>
            <a:gdLst>
              <a:gd name="connsiteX0" fmla="*/ 0 w 5230100"/>
              <a:gd name="connsiteY0" fmla="*/ 0 h 496514"/>
              <a:gd name="connsiteX1" fmla="*/ 528821 w 5230100"/>
              <a:gd name="connsiteY1" fmla="*/ 0 h 496514"/>
              <a:gd name="connsiteX2" fmla="*/ 953040 w 5230100"/>
              <a:gd name="connsiteY2" fmla="*/ 0 h 496514"/>
              <a:gd name="connsiteX3" fmla="*/ 1638765 w 5230100"/>
              <a:gd name="connsiteY3" fmla="*/ 0 h 496514"/>
              <a:gd name="connsiteX4" fmla="*/ 2167586 w 5230100"/>
              <a:gd name="connsiteY4" fmla="*/ 0 h 496514"/>
              <a:gd name="connsiteX5" fmla="*/ 2696407 w 5230100"/>
              <a:gd name="connsiteY5" fmla="*/ 0 h 496514"/>
              <a:gd name="connsiteX6" fmla="*/ 3382131 w 5230100"/>
              <a:gd name="connsiteY6" fmla="*/ 0 h 496514"/>
              <a:gd name="connsiteX7" fmla="*/ 3858652 w 5230100"/>
              <a:gd name="connsiteY7" fmla="*/ 0 h 496514"/>
              <a:gd name="connsiteX8" fmla="*/ 4544376 w 5230100"/>
              <a:gd name="connsiteY8" fmla="*/ 0 h 496514"/>
              <a:gd name="connsiteX9" fmla="*/ 5230100 w 5230100"/>
              <a:gd name="connsiteY9" fmla="*/ 0 h 496514"/>
              <a:gd name="connsiteX10" fmla="*/ 5230100 w 5230100"/>
              <a:gd name="connsiteY10" fmla="*/ 496514 h 496514"/>
              <a:gd name="connsiteX11" fmla="*/ 4648978 w 5230100"/>
              <a:gd name="connsiteY11" fmla="*/ 496514 h 496514"/>
              <a:gd name="connsiteX12" fmla="*/ 4120157 w 5230100"/>
              <a:gd name="connsiteY12" fmla="*/ 496514 h 496514"/>
              <a:gd name="connsiteX13" fmla="*/ 3434432 w 5230100"/>
              <a:gd name="connsiteY13" fmla="*/ 496514 h 496514"/>
              <a:gd name="connsiteX14" fmla="*/ 2748708 w 5230100"/>
              <a:gd name="connsiteY14" fmla="*/ 496514 h 496514"/>
              <a:gd name="connsiteX15" fmla="*/ 2272188 w 5230100"/>
              <a:gd name="connsiteY15" fmla="*/ 496514 h 496514"/>
              <a:gd name="connsiteX16" fmla="*/ 1691066 w 5230100"/>
              <a:gd name="connsiteY16" fmla="*/ 496514 h 496514"/>
              <a:gd name="connsiteX17" fmla="*/ 1005341 w 5230100"/>
              <a:gd name="connsiteY17" fmla="*/ 496514 h 496514"/>
              <a:gd name="connsiteX18" fmla="*/ 0 w 5230100"/>
              <a:gd name="connsiteY18" fmla="*/ 496514 h 496514"/>
              <a:gd name="connsiteX19" fmla="*/ 0 w 5230100"/>
              <a:gd name="connsiteY19" fmla="*/ 0 h 49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30100" h="496514" extrusionOk="0">
                <a:moveTo>
                  <a:pt x="0" y="0"/>
                </a:moveTo>
                <a:cubicBezTo>
                  <a:pt x="252042" y="-31622"/>
                  <a:pt x="407963" y="29204"/>
                  <a:pt x="528821" y="0"/>
                </a:cubicBezTo>
                <a:cubicBezTo>
                  <a:pt x="649679" y="-29204"/>
                  <a:pt x="846969" y="29149"/>
                  <a:pt x="953040" y="0"/>
                </a:cubicBezTo>
                <a:cubicBezTo>
                  <a:pt x="1059111" y="-29149"/>
                  <a:pt x="1465663" y="45662"/>
                  <a:pt x="1638765" y="0"/>
                </a:cubicBezTo>
                <a:cubicBezTo>
                  <a:pt x="1811868" y="-45662"/>
                  <a:pt x="1986759" y="28782"/>
                  <a:pt x="2167586" y="0"/>
                </a:cubicBezTo>
                <a:cubicBezTo>
                  <a:pt x="2348413" y="-28782"/>
                  <a:pt x="2438199" y="62281"/>
                  <a:pt x="2696407" y="0"/>
                </a:cubicBezTo>
                <a:cubicBezTo>
                  <a:pt x="2954615" y="-62281"/>
                  <a:pt x="3050646" y="34861"/>
                  <a:pt x="3382131" y="0"/>
                </a:cubicBezTo>
                <a:cubicBezTo>
                  <a:pt x="3713616" y="-34861"/>
                  <a:pt x="3749406" y="12046"/>
                  <a:pt x="3858652" y="0"/>
                </a:cubicBezTo>
                <a:cubicBezTo>
                  <a:pt x="3967898" y="-12046"/>
                  <a:pt x="4397442" y="2274"/>
                  <a:pt x="4544376" y="0"/>
                </a:cubicBezTo>
                <a:cubicBezTo>
                  <a:pt x="4691310" y="-2274"/>
                  <a:pt x="5070612" y="37979"/>
                  <a:pt x="5230100" y="0"/>
                </a:cubicBezTo>
                <a:cubicBezTo>
                  <a:pt x="5274611" y="149497"/>
                  <a:pt x="5190195" y="250241"/>
                  <a:pt x="5230100" y="496514"/>
                </a:cubicBezTo>
                <a:cubicBezTo>
                  <a:pt x="5028122" y="510039"/>
                  <a:pt x="4892046" y="491855"/>
                  <a:pt x="4648978" y="496514"/>
                </a:cubicBezTo>
                <a:cubicBezTo>
                  <a:pt x="4405910" y="501173"/>
                  <a:pt x="4379451" y="460852"/>
                  <a:pt x="4120157" y="496514"/>
                </a:cubicBezTo>
                <a:cubicBezTo>
                  <a:pt x="3860863" y="532176"/>
                  <a:pt x="3663289" y="472359"/>
                  <a:pt x="3434432" y="496514"/>
                </a:cubicBezTo>
                <a:cubicBezTo>
                  <a:pt x="3205575" y="520669"/>
                  <a:pt x="3007095" y="423463"/>
                  <a:pt x="2748708" y="496514"/>
                </a:cubicBezTo>
                <a:cubicBezTo>
                  <a:pt x="2490321" y="569565"/>
                  <a:pt x="2373444" y="492284"/>
                  <a:pt x="2272188" y="496514"/>
                </a:cubicBezTo>
                <a:cubicBezTo>
                  <a:pt x="2170932" y="500744"/>
                  <a:pt x="1829805" y="470028"/>
                  <a:pt x="1691066" y="496514"/>
                </a:cubicBezTo>
                <a:cubicBezTo>
                  <a:pt x="1552327" y="523000"/>
                  <a:pt x="1319636" y="433332"/>
                  <a:pt x="1005341" y="496514"/>
                </a:cubicBezTo>
                <a:cubicBezTo>
                  <a:pt x="691046" y="559696"/>
                  <a:pt x="318041" y="460629"/>
                  <a:pt x="0" y="496514"/>
                </a:cubicBezTo>
                <a:cubicBezTo>
                  <a:pt x="-7229" y="355805"/>
                  <a:pt x="2521" y="18169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32AAE-C796-1BB4-CA94-75F4BE7A65FE}"/>
              </a:ext>
            </a:extLst>
          </p:cNvPr>
          <p:cNvSpPr/>
          <p:nvPr/>
        </p:nvSpPr>
        <p:spPr>
          <a:xfrm rot="5400000">
            <a:off x="6448403" y="2939345"/>
            <a:ext cx="1993864" cy="616498"/>
          </a:xfrm>
          <a:custGeom>
            <a:avLst/>
            <a:gdLst>
              <a:gd name="connsiteX0" fmla="*/ 0 w 1993864"/>
              <a:gd name="connsiteY0" fmla="*/ 0 h 616498"/>
              <a:gd name="connsiteX1" fmla="*/ 478527 w 1993864"/>
              <a:gd name="connsiteY1" fmla="*/ 0 h 616498"/>
              <a:gd name="connsiteX2" fmla="*/ 917177 w 1993864"/>
              <a:gd name="connsiteY2" fmla="*/ 0 h 616498"/>
              <a:gd name="connsiteX3" fmla="*/ 1455521 w 1993864"/>
              <a:gd name="connsiteY3" fmla="*/ 0 h 616498"/>
              <a:gd name="connsiteX4" fmla="*/ 1993864 w 1993864"/>
              <a:gd name="connsiteY4" fmla="*/ 0 h 616498"/>
              <a:gd name="connsiteX5" fmla="*/ 1993864 w 1993864"/>
              <a:gd name="connsiteY5" fmla="*/ 302084 h 616498"/>
              <a:gd name="connsiteX6" fmla="*/ 1993864 w 1993864"/>
              <a:gd name="connsiteY6" fmla="*/ 616498 h 616498"/>
              <a:gd name="connsiteX7" fmla="*/ 1495398 w 1993864"/>
              <a:gd name="connsiteY7" fmla="*/ 616498 h 616498"/>
              <a:gd name="connsiteX8" fmla="*/ 957055 w 1993864"/>
              <a:gd name="connsiteY8" fmla="*/ 616498 h 616498"/>
              <a:gd name="connsiteX9" fmla="*/ 518405 w 1993864"/>
              <a:gd name="connsiteY9" fmla="*/ 616498 h 616498"/>
              <a:gd name="connsiteX10" fmla="*/ 0 w 1993864"/>
              <a:gd name="connsiteY10" fmla="*/ 616498 h 616498"/>
              <a:gd name="connsiteX11" fmla="*/ 0 w 1993864"/>
              <a:gd name="connsiteY11" fmla="*/ 308249 h 616498"/>
              <a:gd name="connsiteX12" fmla="*/ 0 w 1993864"/>
              <a:gd name="connsiteY12" fmla="*/ 0 h 61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3864" h="616498" extrusionOk="0">
                <a:moveTo>
                  <a:pt x="0" y="0"/>
                </a:moveTo>
                <a:cubicBezTo>
                  <a:pt x="172212" y="-8936"/>
                  <a:pt x="243541" y="23395"/>
                  <a:pt x="478527" y="0"/>
                </a:cubicBezTo>
                <a:cubicBezTo>
                  <a:pt x="713513" y="-23395"/>
                  <a:pt x="751887" y="26345"/>
                  <a:pt x="917177" y="0"/>
                </a:cubicBezTo>
                <a:cubicBezTo>
                  <a:pt x="1082467" y="-26345"/>
                  <a:pt x="1326446" y="33954"/>
                  <a:pt x="1455521" y="0"/>
                </a:cubicBezTo>
                <a:cubicBezTo>
                  <a:pt x="1584596" y="-33954"/>
                  <a:pt x="1799526" y="30622"/>
                  <a:pt x="1993864" y="0"/>
                </a:cubicBezTo>
                <a:cubicBezTo>
                  <a:pt x="2020220" y="80663"/>
                  <a:pt x="1982333" y="194489"/>
                  <a:pt x="1993864" y="302084"/>
                </a:cubicBezTo>
                <a:cubicBezTo>
                  <a:pt x="2005395" y="409679"/>
                  <a:pt x="1963354" y="485344"/>
                  <a:pt x="1993864" y="616498"/>
                </a:cubicBezTo>
                <a:cubicBezTo>
                  <a:pt x="1801373" y="618298"/>
                  <a:pt x="1702059" y="612394"/>
                  <a:pt x="1495398" y="616498"/>
                </a:cubicBezTo>
                <a:cubicBezTo>
                  <a:pt x="1288737" y="620602"/>
                  <a:pt x="1093392" y="570096"/>
                  <a:pt x="957055" y="616498"/>
                </a:cubicBezTo>
                <a:cubicBezTo>
                  <a:pt x="820718" y="662900"/>
                  <a:pt x="627573" y="602129"/>
                  <a:pt x="518405" y="616498"/>
                </a:cubicBezTo>
                <a:cubicBezTo>
                  <a:pt x="409237" y="630867"/>
                  <a:pt x="154909" y="575136"/>
                  <a:pt x="0" y="616498"/>
                </a:cubicBezTo>
                <a:cubicBezTo>
                  <a:pt x="-30829" y="513286"/>
                  <a:pt x="13537" y="436607"/>
                  <a:pt x="0" y="308249"/>
                </a:cubicBezTo>
                <a:cubicBezTo>
                  <a:pt x="-13537" y="179891"/>
                  <a:pt x="35282" y="71765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71CB6-BD7E-418D-D225-19B1360BAA25}"/>
              </a:ext>
            </a:extLst>
          </p:cNvPr>
          <p:cNvSpPr/>
          <p:nvPr/>
        </p:nvSpPr>
        <p:spPr>
          <a:xfrm>
            <a:off x="2753473" y="81024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6EE880-F54E-2750-A866-BE40A0BDADED}"/>
              </a:ext>
            </a:extLst>
          </p:cNvPr>
          <p:cNvSpPr/>
          <p:nvPr/>
        </p:nvSpPr>
        <p:spPr>
          <a:xfrm>
            <a:off x="2754221" y="62619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0F53A7F4-5660-DF54-AEC0-0DEB948EAB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9704" y="814628"/>
            <a:ext cx="180958" cy="180958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62CC1B5C-7037-7FE8-A1B3-FFE810A85A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9704" y="647501"/>
            <a:ext cx="180958" cy="18095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B1E8417-3A18-F0DF-247F-9063D12F9350}"/>
              </a:ext>
            </a:extLst>
          </p:cNvPr>
          <p:cNvSpPr/>
          <p:nvPr/>
        </p:nvSpPr>
        <p:spPr>
          <a:xfrm>
            <a:off x="4324774" y="135891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E30855-0380-645E-29E2-69B8C9CA72A4}"/>
              </a:ext>
            </a:extLst>
          </p:cNvPr>
          <p:cNvSpPr/>
          <p:nvPr/>
        </p:nvSpPr>
        <p:spPr>
          <a:xfrm>
            <a:off x="4324591" y="117648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67677C-E1B5-3A1D-2552-A1A1AA27E915}"/>
              </a:ext>
            </a:extLst>
          </p:cNvPr>
          <p:cNvSpPr/>
          <p:nvPr/>
        </p:nvSpPr>
        <p:spPr>
          <a:xfrm>
            <a:off x="4324591" y="99326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D0BE49-14F8-B4AA-7B00-909DD2BEC547}"/>
              </a:ext>
            </a:extLst>
          </p:cNvPr>
          <p:cNvSpPr/>
          <p:nvPr/>
        </p:nvSpPr>
        <p:spPr>
          <a:xfrm>
            <a:off x="4324591" y="80761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7EDED3-3DDD-BC49-4235-B3B358AF1E4B}"/>
              </a:ext>
            </a:extLst>
          </p:cNvPr>
          <p:cNvSpPr/>
          <p:nvPr/>
        </p:nvSpPr>
        <p:spPr>
          <a:xfrm>
            <a:off x="4325339" y="62356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B08DA7-560A-CDCF-42C2-B3A5917DB574}"/>
              </a:ext>
            </a:extLst>
          </p:cNvPr>
          <p:cNvSpPr/>
          <p:nvPr/>
        </p:nvSpPr>
        <p:spPr>
          <a:xfrm>
            <a:off x="4945665" y="103706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09E69AC-5748-B8A9-8163-C55C8D0FAFF8}"/>
              </a:ext>
            </a:extLst>
          </p:cNvPr>
          <p:cNvSpPr/>
          <p:nvPr/>
        </p:nvSpPr>
        <p:spPr>
          <a:xfrm>
            <a:off x="4945665" y="87160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CD6D44-59E0-F438-24D9-9B1F3AAF3AB2}"/>
              </a:ext>
            </a:extLst>
          </p:cNvPr>
          <p:cNvSpPr/>
          <p:nvPr/>
        </p:nvSpPr>
        <p:spPr>
          <a:xfrm>
            <a:off x="4944385" y="68468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2ADC4E-FDE1-DEDD-013D-3B4FC802C941}"/>
              </a:ext>
            </a:extLst>
          </p:cNvPr>
          <p:cNvSpPr/>
          <p:nvPr/>
        </p:nvSpPr>
        <p:spPr>
          <a:xfrm>
            <a:off x="6604915" y="1226310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4189B6-7649-3E9E-DA45-CF88E0D7083D}"/>
              </a:ext>
            </a:extLst>
          </p:cNvPr>
          <p:cNvSpPr/>
          <p:nvPr/>
        </p:nvSpPr>
        <p:spPr>
          <a:xfrm>
            <a:off x="5982744" y="1361246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E0D682-5A8C-FED7-2E14-72689105AC3F}"/>
              </a:ext>
            </a:extLst>
          </p:cNvPr>
          <p:cNvSpPr/>
          <p:nvPr/>
        </p:nvSpPr>
        <p:spPr>
          <a:xfrm>
            <a:off x="5982561" y="1178815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A73CDB-F460-A4F3-E8A5-05E2818A3519}"/>
              </a:ext>
            </a:extLst>
          </p:cNvPr>
          <p:cNvSpPr/>
          <p:nvPr/>
        </p:nvSpPr>
        <p:spPr>
          <a:xfrm>
            <a:off x="5982561" y="99559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E74C10-22D8-E07A-5402-4E5DAA5061F3}"/>
              </a:ext>
            </a:extLst>
          </p:cNvPr>
          <p:cNvSpPr/>
          <p:nvPr/>
        </p:nvSpPr>
        <p:spPr>
          <a:xfrm>
            <a:off x="5982561" y="809939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AED5F4-F3DB-DB12-7CEE-5895C4C66A53}"/>
              </a:ext>
            </a:extLst>
          </p:cNvPr>
          <p:cNvSpPr/>
          <p:nvPr/>
        </p:nvSpPr>
        <p:spPr>
          <a:xfrm>
            <a:off x="6603635" y="1039390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5B8E83-932A-0265-E347-5DAFA3C4CCC4}"/>
              </a:ext>
            </a:extLst>
          </p:cNvPr>
          <p:cNvSpPr/>
          <p:nvPr/>
        </p:nvSpPr>
        <p:spPr>
          <a:xfrm>
            <a:off x="6603635" y="873930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7C31D83-5913-559A-D7A1-49BA00418F7C}"/>
              </a:ext>
            </a:extLst>
          </p:cNvPr>
          <p:cNvSpPr/>
          <p:nvPr/>
        </p:nvSpPr>
        <p:spPr>
          <a:xfrm>
            <a:off x="8508302" y="2139326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2E66DB-07D1-FC88-928A-A5C1DAD04FB7}"/>
              </a:ext>
            </a:extLst>
          </p:cNvPr>
          <p:cNvSpPr/>
          <p:nvPr/>
        </p:nvSpPr>
        <p:spPr>
          <a:xfrm>
            <a:off x="7886131" y="227426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2A29C0-699F-7336-6960-3329084C941D}"/>
              </a:ext>
            </a:extLst>
          </p:cNvPr>
          <p:cNvSpPr/>
          <p:nvPr/>
        </p:nvSpPr>
        <p:spPr>
          <a:xfrm>
            <a:off x="7885948" y="209183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7C0044-43B1-2395-EB3C-A68538DE7AA8}"/>
              </a:ext>
            </a:extLst>
          </p:cNvPr>
          <p:cNvSpPr/>
          <p:nvPr/>
        </p:nvSpPr>
        <p:spPr>
          <a:xfrm>
            <a:off x="7885948" y="190860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732B6C6-D1C6-956B-693A-4F1E2E670C82}"/>
              </a:ext>
            </a:extLst>
          </p:cNvPr>
          <p:cNvSpPr/>
          <p:nvPr/>
        </p:nvSpPr>
        <p:spPr>
          <a:xfrm>
            <a:off x="7885948" y="172295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F565DA-9B79-4E4F-4853-AD3745456C32}"/>
              </a:ext>
            </a:extLst>
          </p:cNvPr>
          <p:cNvSpPr/>
          <p:nvPr/>
        </p:nvSpPr>
        <p:spPr>
          <a:xfrm>
            <a:off x="8507022" y="1952406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2F5E1D-6A93-5FAA-AA28-22ECCBC78ED4}"/>
              </a:ext>
            </a:extLst>
          </p:cNvPr>
          <p:cNvSpPr/>
          <p:nvPr/>
        </p:nvSpPr>
        <p:spPr>
          <a:xfrm>
            <a:off x="8507022" y="1786946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7C6794C-E8CC-6065-F8AF-20106A24E53D}"/>
              </a:ext>
            </a:extLst>
          </p:cNvPr>
          <p:cNvSpPr/>
          <p:nvPr/>
        </p:nvSpPr>
        <p:spPr>
          <a:xfrm>
            <a:off x="7119894" y="387672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B97F6D-F3F6-1D30-2722-C6A2A7879A7D}"/>
              </a:ext>
            </a:extLst>
          </p:cNvPr>
          <p:cNvSpPr/>
          <p:nvPr/>
        </p:nvSpPr>
        <p:spPr>
          <a:xfrm>
            <a:off x="6497723" y="401165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11B9B8-8A08-4333-BC7E-AB6B45F70E70}"/>
              </a:ext>
            </a:extLst>
          </p:cNvPr>
          <p:cNvSpPr/>
          <p:nvPr/>
        </p:nvSpPr>
        <p:spPr>
          <a:xfrm>
            <a:off x="6497540" y="382922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62E7A6-C3D5-F2FD-12D6-1FC62441B06B}"/>
              </a:ext>
            </a:extLst>
          </p:cNvPr>
          <p:cNvSpPr/>
          <p:nvPr/>
        </p:nvSpPr>
        <p:spPr>
          <a:xfrm>
            <a:off x="6497540" y="364600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106734-D113-7446-8F1E-37352FEB9009}"/>
              </a:ext>
            </a:extLst>
          </p:cNvPr>
          <p:cNvSpPr/>
          <p:nvPr/>
        </p:nvSpPr>
        <p:spPr>
          <a:xfrm>
            <a:off x="7118614" y="368980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74" name="Graphic 73" descr="Close with solid fill">
            <a:extLst>
              <a:ext uri="{FF2B5EF4-FFF2-40B4-BE49-F238E27FC236}">
                <a16:creationId xmlns:a16="http://schemas.microsoft.com/office/drawing/2014/main" id="{A2EA8163-E86B-A057-274E-F0E486B3BE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8826" y="2963338"/>
            <a:ext cx="157568" cy="15756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7F06C63-2F54-DE3B-64A3-27E9AA8DA251}"/>
              </a:ext>
            </a:extLst>
          </p:cNvPr>
          <p:cNvSpPr txBox="1"/>
          <p:nvPr/>
        </p:nvSpPr>
        <p:spPr>
          <a:xfrm>
            <a:off x="8563761" y="291331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1984EE9-8A70-95EC-2279-68983EA5CE38}"/>
              </a:ext>
            </a:extLst>
          </p:cNvPr>
          <p:cNvSpPr/>
          <p:nvPr/>
        </p:nvSpPr>
        <p:spPr>
          <a:xfrm>
            <a:off x="5521444" y="387672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F275F2-F51C-1FB3-E3CE-62592DB8D644}"/>
              </a:ext>
            </a:extLst>
          </p:cNvPr>
          <p:cNvSpPr/>
          <p:nvPr/>
        </p:nvSpPr>
        <p:spPr>
          <a:xfrm>
            <a:off x="4899273" y="401165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4817F4-E0DD-422D-5DFF-2BADB9016100}"/>
              </a:ext>
            </a:extLst>
          </p:cNvPr>
          <p:cNvSpPr/>
          <p:nvPr/>
        </p:nvSpPr>
        <p:spPr>
          <a:xfrm>
            <a:off x="4899090" y="382922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7A721E-0076-3CC0-DE11-680770BD88BF}"/>
              </a:ext>
            </a:extLst>
          </p:cNvPr>
          <p:cNvSpPr/>
          <p:nvPr/>
        </p:nvSpPr>
        <p:spPr>
          <a:xfrm>
            <a:off x="4899090" y="364600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3B0955-16D2-260F-E668-9A2B2373A549}"/>
              </a:ext>
            </a:extLst>
          </p:cNvPr>
          <p:cNvSpPr/>
          <p:nvPr/>
        </p:nvSpPr>
        <p:spPr>
          <a:xfrm>
            <a:off x="5520164" y="368980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86BB94-CD4C-6BCB-C319-5ED3DB0F759F}"/>
              </a:ext>
            </a:extLst>
          </p:cNvPr>
          <p:cNvSpPr/>
          <p:nvPr/>
        </p:nvSpPr>
        <p:spPr>
          <a:xfrm>
            <a:off x="3911993" y="3869968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49F7B8-7DDF-917A-0307-208A40602B69}"/>
              </a:ext>
            </a:extLst>
          </p:cNvPr>
          <p:cNvSpPr/>
          <p:nvPr/>
        </p:nvSpPr>
        <p:spPr>
          <a:xfrm>
            <a:off x="3289822" y="4004904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FD7052-8C7A-1FBF-6098-C1CE7B14FF29}"/>
              </a:ext>
            </a:extLst>
          </p:cNvPr>
          <p:cNvSpPr/>
          <p:nvPr/>
        </p:nvSpPr>
        <p:spPr>
          <a:xfrm>
            <a:off x="3289639" y="3822473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E602FBF-1DCF-4DB5-58C9-93FB8FD0BCA7}"/>
              </a:ext>
            </a:extLst>
          </p:cNvPr>
          <p:cNvSpPr/>
          <p:nvPr/>
        </p:nvSpPr>
        <p:spPr>
          <a:xfrm>
            <a:off x="8507590" y="339004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D46B37-EDB9-8967-2D42-C9512D8C9EAD}"/>
              </a:ext>
            </a:extLst>
          </p:cNvPr>
          <p:cNvSpPr/>
          <p:nvPr/>
        </p:nvSpPr>
        <p:spPr>
          <a:xfrm>
            <a:off x="7885419" y="352497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FC918B0-07E4-8C65-B821-0C55B0DB32F8}"/>
              </a:ext>
            </a:extLst>
          </p:cNvPr>
          <p:cNvSpPr/>
          <p:nvPr/>
        </p:nvSpPr>
        <p:spPr>
          <a:xfrm>
            <a:off x="7885236" y="334254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70F9DE0-893E-32FA-E2BE-5BEF4EBDA5F0}"/>
              </a:ext>
            </a:extLst>
          </p:cNvPr>
          <p:cNvSpPr/>
          <p:nvPr/>
        </p:nvSpPr>
        <p:spPr>
          <a:xfrm>
            <a:off x="7885236" y="315932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D79B0FC-EE27-854E-B2C5-A9240353C9F8}"/>
              </a:ext>
            </a:extLst>
          </p:cNvPr>
          <p:cNvSpPr/>
          <p:nvPr/>
        </p:nvSpPr>
        <p:spPr>
          <a:xfrm>
            <a:off x="8506310" y="320312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93" name="Graphic 92" descr="Close with solid fill">
            <a:extLst>
              <a:ext uri="{FF2B5EF4-FFF2-40B4-BE49-F238E27FC236}">
                <a16:creationId xmlns:a16="http://schemas.microsoft.com/office/drawing/2014/main" id="{17FFB3E3-4C49-8BED-EABD-F24874647E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832" y="3612259"/>
            <a:ext cx="157568" cy="157568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EB83E5F-0657-B7D6-2BD6-F74E6A904FB6}"/>
              </a:ext>
            </a:extLst>
          </p:cNvPr>
          <p:cNvSpPr txBox="1"/>
          <p:nvPr/>
        </p:nvSpPr>
        <p:spPr>
          <a:xfrm>
            <a:off x="3956767" y="356223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67FD216-892E-84A6-D865-423F567CEAF9}"/>
              </a:ext>
            </a:extLst>
          </p:cNvPr>
          <p:cNvSpPr/>
          <p:nvPr/>
        </p:nvSpPr>
        <p:spPr>
          <a:xfrm>
            <a:off x="1580739" y="401165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A4E3184-E535-0122-F5F3-E54B18F291D5}"/>
              </a:ext>
            </a:extLst>
          </p:cNvPr>
          <p:cNvSpPr txBox="1"/>
          <p:nvPr/>
        </p:nvSpPr>
        <p:spPr>
          <a:xfrm>
            <a:off x="242666" y="2545931"/>
            <a:ext cx="1347694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is encapsulated by source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22D685-8C15-4015-6626-3EEDC639A55D}"/>
              </a:ext>
            </a:extLst>
          </p:cNvPr>
          <p:cNvCxnSpPr>
            <a:cxnSpLocks/>
          </p:cNvCxnSpPr>
          <p:nvPr/>
        </p:nvCxnSpPr>
        <p:spPr>
          <a:xfrm flipV="1">
            <a:off x="1618278" y="2314373"/>
            <a:ext cx="542807" cy="30218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C05D2D7-0439-B9F6-1D1C-BB8E52C6EEF7}"/>
              </a:ext>
            </a:extLst>
          </p:cNvPr>
          <p:cNvSpPr txBox="1"/>
          <p:nvPr/>
        </p:nvSpPr>
        <p:spPr>
          <a:xfrm>
            <a:off x="7625819" y="595284"/>
            <a:ext cx="1209261" cy="738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PUSH</a:t>
            </a:r>
          </a:p>
          <a:p>
            <a:pPr algn="ctr"/>
            <a:r>
              <a:rPr lang="en-US" sz="1400" b="1" dirty="0"/>
              <a:t>CONTINUE</a:t>
            </a:r>
          </a:p>
          <a:p>
            <a:pPr algn="ctr"/>
            <a:r>
              <a:rPr lang="en-US" sz="1400" b="1" dirty="0"/>
              <a:t>POP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824FD3-0583-0D7E-D522-A200EB841909}"/>
              </a:ext>
            </a:extLst>
          </p:cNvPr>
          <p:cNvCxnSpPr>
            <a:cxnSpLocks/>
          </p:cNvCxnSpPr>
          <p:nvPr/>
        </p:nvCxnSpPr>
        <p:spPr>
          <a:xfrm>
            <a:off x="1305835" y="183903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D7AAD4-83C8-2E2E-3447-A62DBAA84111}"/>
              </a:ext>
            </a:extLst>
          </p:cNvPr>
          <p:cNvCxnSpPr>
            <a:cxnSpLocks/>
          </p:cNvCxnSpPr>
          <p:nvPr/>
        </p:nvCxnSpPr>
        <p:spPr>
          <a:xfrm>
            <a:off x="3119352" y="1845934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7A2FD5-1C54-1763-77BD-87762BE6A94A}"/>
              </a:ext>
            </a:extLst>
          </p:cNvPr>
          <p:cNvCxnSpPr>
            <a:cxnSpLocks/>
          </p:cNvCxnSpPr>
          <p:nvPr/>
        </p:nvCxnSpPr>
        <p:spPr>
          <a:xfrm>
            <a:off x="4771491" y="1833236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35B676-02E6-94FF-2437-384A0B665CD6}"/>
              </a:ext>
            </a:extLst>
          </p:cNvPr>
          <p:cNvCxnSpPr>
            <a:cxnSpLocks/>
          </p:cNvCxnSpPr>
          <p:nvPr/>
        </p:nvCxnSpPr>
        <p:spPr>
          <a:xfrm>
            <a:off x="6439520" y="1840137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8CECC4-311E-642A-4638-ADA169896180}"/>
              </a:ext>
            </a:extLst>
          </p:cNvPr>
          <p:cNvCxnSpPr>
            <a:cxnSpLocks/>
          </p:cNvCxnSpPr>
          <p:nvPr/>
        </p:nvCxnSpPr>
        <p:spPr>
          <a:xfrm>
            <a:off x="7740352" y="2382520"/>
            <a:ext cx="0" cy="48376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66D8C-8ABB-83B8-855B-7ED5EE468911}"/>
              </a:ext>
            </a:extLst>
          </p:cNvPr>
          <p:cNvCxnSpPr>
            <a:cxnSpLocks/>
          </p:cNvCxnSpPr>
          <p:nvPr/>
        </p:nvCxnSpPr>
        <p:spPr>
          <a:xfrm>
            <a:off x="7740352" y="3644032"/>
            <a:ext cx="0" cy="48376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A6E22-7C71-4BE9-CC01-D075E82C97BB}"/>
              </a:ext>
            </a:extLst>
          </p:cNvPr>
          <p:cNvCxnSpPr>
            <a:cxnSpLocks/>
          </p:cNvCxnSpPr>
          <p:nvPr/>
        </p:nvCxnSpPr>
        <p:spPr>
          <a:xfrm flipH="1">
            <a:off x="1261165" y="4649630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8072A2-DA2F-D7AD-B820-C88731256C2C}"/>
              </a:ext>
            </a:extLst>
          </p:cNvPr>
          <p:cNvCxnSpPr>
            <a:cxnSpLocks/>
          </p:cNvCxnSpPr>
          <p:nvPr/>
        </p:nvCxnSpPr>
        <p:spPr>
          <a:xfrm flipH="1">
            <a:off x="3115969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3B48C96-3643-D77B-4ABE-3063A4B6382A}"/>
              </a:ext>
            </a:extLst>
          </p:cNvPr>
          <p:cNvCxnSpPr>
            <a:cxnSpLocks/>
          </p:cNvCxnSpPr>
          <p:nvPr/>
        </p:nvCxnSpPr>
        <p:spPr>
          <a:xfrm flipH="1">
            <a:off x="4756632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6CF977-EE65-2EE4-0D07-93E754BB936C}"/>
              </a:ext>
            </a:extLst>
          </p:cNvPr>
          <p:cNvCxnSpPr>
            <a:cxnSpLocks/>
          </p:cNvCxnSpPr>
          <p:nvPr/>
        </p:nvCxnSpPr>
        <p:spPr>
          <a:xfrm flipH="1">
            <a:off x="6394850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09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egrating Google Maps - LivePepper">
            <a:extLst>
              <a:ext uri="{FF2B5EF4-FFF2-40B4-BE49-F238E27FC236}">
                <a16:creationId xmlns:a16="http://schemas.microsoft.com/office/drawing/2014/main" id="{E604BF17-CC3B-78D9-5EFF-527F2D9AD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884322"/>
            <a:ext cx="7272808" cy="39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31521D-7BF7-8C8E-13CD-C996ABE663B4}"/>
              </a:ext>
            </a:extLst>
          </p:cNvPr>
          <p:cNvSpPr/>
          <p:nvPr/>
        </p:nvSpPr>
        <p:spPr>
          <a:xfrm>
            <a:off x="2265949" y="1546870"/>
            <a:ext cx="792088" cy="7920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700C60A-954A-BFCE-2C10-A014B9DAC7DA}"/>
              </a:ext>
            </a:extLst>
          </p:cNvPr>
          <p:cNvCxnSpPr>
            <a:cxnSpLocks/>
          </p:cNvCxnSpPr>
          <p:nvPr/>
        </p:nvCxnSpPr>
        <p:spPr>
          <a:xfrm flipH="1">
            <a:off x="3851920" y="3855255"/>
            <a:ext cx="3384376" cy="126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F31FF5-AE20-D4FE-B6CD-0D866DC138D4}"/>
              </a:ext>
            </a:extLst>
          </p:cNvPr>
          <p:cNvCxnSpPr>
            <a:cxnSpLocks/>
          </p:cNvCxnSpPr>
          <p:nvPr/>
        </p:nvCxnSpPr>
        <p:spPr>
          <a:xfrm flipV="1">
            <a:off x="5672254" y="2410966"/>
            <a:ext cx="2168" cy="149196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phic 100" descr="Close with solid fill">
            <a:extLst>
              <a:ext uri="{FF2B5EF4-FFF2-40B4-BE49-F238E27FC236}">
                <a16:creationId xmlns:a16="http://schemas.microsoft.com/office/drawing/2014/main" id="{7DFA79D3-08F8-4DE7-59DE-BA7695F1A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8420" y="3637987"/>
            <a:ext cx="464053" cy="464053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B01595A-AA69-27C5-2906-3FE9DEFEE7CE}"/>
              </a:ext>
            </a:extLst>
          </p:cNvPr>
          <p:cNvCxnSpPr>
            <a:cxnSpLocks/>
          </p:cNvCxnSpPr>
          <p:nvPr/>
        </p:nvCxnSpPr>
        <p:spPr>
          <a:xfrm flipV="1">
            <a:off x="1786731" y="937053"/>
            <a:ext cx="3408473" cy="288407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DCAD7DB-676D-A431-B385-42DDDBAF4820}"/>
              </a:ext>
            </a:extLst>
          </p:cNvPr>
          <p:cNvCxnSpPr>
            <a:cxnSpLocks/>
          </p:cNvCxnSpPr>
          <p:nvPr/>
        </p:nvCxnSpPr>
        <p:spPr>
          <a:xfrm flipV="1">
            <a:off x="3058037" y="1568605"/>
            <a:ext cx="3424539" cy="279570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2058080-12E0-E330-4521-F54F5B6D766C}"/>
              </a:ext>
            </a:extLst>
          </p:cNvPr>
          <p:cNvSpPr txBox="1"/>
          <p:nvPr/>
        </p:nvSpPr>
        <p:spPr>
          <a:xfrm>
            <a:off x="4410713" y="410721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Primary Path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799CC4-9B8F-FBE3-B008-F694BCFDD63E}"/>
              </a:ext>
            </a:extLst>
          </p:cNvPr>
          <p:cNvSpPr txBox="1"/>
          <p:nvPr/>
        </p:nvSpPr>
        <p:spPr>
          <a:xfrm>
            <a:off x="5720616" y="3003769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Backup Path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22D45D8-C654-A4D9-811E-F159393FA53A}"/>
              </a:ext>
            </a:extLst>
          </p:cNvPr>
          <p:cNvSpPr/>
          <p:nvPr/>
        </p:nvSpPr>
        <p:spPr>
          <a:xfrm>
            <a:off x="3589451" y="2142696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BF740D-B8B3-EF45-035E-2627F3B14D15}"/>
              </a:ext>
            </a:extLst>
          </p:cNvPr>
          <p:cNvSpPr/>
          <p:nvPr/>
        </p:nvSpPr>
        <p:spPr>
          <a:xfrm>
            <a:off x="3589451" y="378324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EA21865-3130-E567-18A9-F6F9C4C29E42}"/>
              </a:ext>
            </a:extLst>
          </p:cNvPr>
          <p:cNvSpPr/>
          <p:nvPr/>
        </p:nvSpPr>
        <p:spPr>
          <a:xfrm>
            <a:off x="5587546" y="214799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7A9473-C841-4E54-E616-8CCB8443E767}"/>
              </a:ext>
            </a:extLst>
          </p:cNvPr>
          <p:cNvSpPr txBox="1"/>
          <p:nvPr/>
        </p:nvSpPr>
        <p:spPr>
          <a:xfrm rot="19264782">
            <a:off x="2497328" y="437785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First Segment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C58167-E6E7-C35B-917B-65A20EB3053A}"/>
              </a:ext>
            </a:extLst>
          </p:cNvPr>
          <p:cNvSpPr txBox="1"/>
          <p:nvPr/>
        </p:nvSpPr>
        <p:spPr>
          <a:xfrm rot="19264782">
            <a:off x="1325268" y="3644747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Second Segment</a:t>
            </a:r>
          </a:p>
        </p:txBody>
      </p:sp>
    </p:spTree>
    <p:extLst>
      <p:ext uri="{BB962C8B-B14F-4D97-AF65-F5344CB8AC3E}">
        <p14:creationId xmlns:p14="http://schemas.microsoft.com/office/powerpoint/2010/main" val="1507471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Source routing paradigm – SPRING</a:t>
            </a:r>
          </a:p>
          <a:p>
            <a:pPr lvl="1"/>
            <a:r>
              <a:rPr lang="en-AU" sz="1600" dirty="0"/>
              <a:t>SPRING – Source Packet Routing in Networking</a:t>
            </a:r>
          </a:p>
          <a:p>
            <a:pPr lvl="1"/>
            <a:r>
              <a:rPr lang="en-AU" sz="1600" dirty="0"/>
              <a:t>Source node can encapsulate path information using label stack</a:t>
            </a:r>
          </a:p>
          <a:p>
            <a:pPr lvl="1"/>
            <a:r>
              <a:rPr lang="en-AU" sz="1600" dirty="0"/>
              <a:t>Intermediate nodes don’t need to maintain any state</a:t>
            </a:r>
          </a:p>
          <a:p>
            <a:r>
              <a:rPr lang="en-AU" sz="2000" dirty="0"/>
              <a:t>Inserts an “ordered list of segment” with the packet</a:t>
            </a:r>
          </a:p>
          <a:p>
            <a:pPr lvl="1"/>
            <a:r>
              <a:rPr lang="en-AU" sz="1600" dirty="0"/>
              <a:t>A segment is an instruction – topological, service chaining etc</a:t>
            </a:r>
          </a:p>
          <a:p>
            <a:pPr lvl="1"/>
            <a:r>
              <a:rPr lang="en-AU" sz="1600" dirty="0"/>
              <a:t>Segment ID (SID) is equivalent to the LDP Label (in case of SR-MPLS)</a:t>
            </a:r>
          </a:p>
          <a:p>
            <a:pPr lvl="1"/>
            <a:r>
              <a:rPr lang="en-AU" sz="1600" dirty="0"/>
              <a:t>Each SID indicates a segment; the top SID indicates active segment</a:t>
            </a:r>
          </a:p>
          <a:p>
            <a:r>
              <a:rPr lang="en-AU" sz="2000" dirty="0"/>
              <a:t>IGP carries SID information</a:t>
            </a:r>
          </a:p>
          <a:p>
            <a:pPr lvl="1"/>
            <a:r>
              <a:rPr lang="en-AU" sz="1600" dirty="0"/>
              <a:t>No LDP, No RSVP</a:t>
            </a:r>
          </a:p>
        </p:txBody>
      </p:sp>
    </p:spTree>
    <p:extLst>
      <p:ext uri="{BB962C8B-B14F-4D97-AF65-F5344CB8AC3E}">
        <p14:creationId xmlns:p14="http://schemas.microsoft.com/office/powerpoint/2010/main" val="3737931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569D1B5-73CD-52D1-5782-97C1ED3F1244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875214" y="975625"/>
            <a:ext cx="5019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/>
              <a:t>Label generation on each router to reach R4</a:t>
            </a:r>
            <a:endParaRPr lang="en-AU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1B036B-53D4-A7EC-490E-5F389880E909}"/>
              </a:ext>
            </a:extLst>
          </p:cNvPr>
          <p:cNvSpPr txBox="1"/>
          <p:nvPr/>
        </p:nvSpPr>
        <p:spPr>
          <a:xfrm>
            <a:off x="6531806" y="3721072"/>
            <a:ext cx="76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Index Value: 4</a:t>
            </a:r>
            <a:endParaRPr lang="en-AU" sz="12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4F585C-B674-B79F-BB5F-7E2A4EAF218F}"/>
              </a:ext>
            </a:extLst>
          </p:cNvPr>
          <p:cNvCxnSpPr/>
          <p:nvPr/>
        </p:nvCxnSpPr>
        <p:spPr>
          <a:xfrm flipH="1">
            <a:off x="585347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A4D0A1C-A76C-2C04-345B-82A8CE7A3BBE}"/>
              </a:ext>
            </a:extLst>
          </p:cNvPr>
          <p:cNvSpPr txBox="1"/>
          <p:nvPr/>
        </p:nvSpPr>
        <p:spPr>
          <a:xfrm>
            <a:off x="4765585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16004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9BA00A-83F7-7625-C82D-923B2BCCB86C}"/>
              </a:ext>
            </a:extLst>
          </p:cNvPr>
          <p:cNvSpPr txBox="1"/>
          <p:nvPr/>
        </p:nvSpPr>
        <p:spPr>
          <a:xfrm>
            <a:off x="3104228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16004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AE51B5-D576-FE03-CED8-D99B8BF37492}"/>
              </a:ext>
            </a:extLst>
          </p:cNvPr>
          <p:cNvSpPr txBox="1"/>
          <p:nvPr/>
        </p:nvSpPr>
        <p:spPr>
          <a:xfrm>
            <a:off x="1457176" y="3363839"/>
            <a:ext cx="120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16004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F251BF-451D-3DDF-E461-EDB21E11A420}"/>
              </a:ext>
            </a:extLst>
          </p:cNvPr>
          <p:cNvCxnSpPr/>
          <p:nvPr/>
        </p:nvCxnSpPr>
        <p:spPr>
          <a:xfrm flipH="1">
            <a:off x="4219419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0E9D1-E35A-CFC6-B7B0-E5F47ECD5328}"/>
              </a:ext>
            </a:extLst>
          </p:cNvPr>
          <p:cNvCxnSpPr/>
          <p:nvPr/>
        </p:nvCxnSpPr>
        <p:spPr>
          <a:xfrm flipH="1">
            <a:off x="257336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931468-AC8D-F4E9-72C7-A6B08BD440AE}"/>
              </a:ext>
            </a:extLst>
          </p:cNvPr>
          <p:cNvSpPr txBox="1"/>
          <p:nvPr/>
        </p:nvSpPr>
        <p:spPr>
          <a:xfrm>
            <a:off x="1425692" y="1756546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1004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4004</a:t>
            </a:r>
            <a:endParaRPr lang="en-AU" sz="1200" b="1" dirty="0">
              <a:solidFill>
                <a:srgbClr val="FFC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74451D-7FF4-4C87-E6BD-2BD78C47305C}"/>
              </a:ext>
            </a:extLst>
          </p:cNvPr>
          <p:cNvSpPr txBox="1"/>
          <p:nvPr/>
        </p:nvSpPr>
        <p:spPr>
          <a:xfrm>
            <a:off x="6357533" y="2024884"/>
            <a:ext cx="1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4004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6D5D47-1CD8-BD08-1ECE-9C63FE46DF09}"/>
              </a:ext>
            </a:extLst>
          </p:cNvPr>
          <p:cNvCxnSpPr>
            <a:cxnSpLocks/>
          </p:cNvCxnSpPr>
          <p:nvPr/>
        </p:nvCxnSpPr>
        <p:spPr>
          <a:xfrm flipH="1">
            <a:off x="2482846" y="2179630"/>
            <a:ext cx="3874687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BC8A51-5B82-EDDA-B372-756AA76EEE91}"/>
              </a:ext>
            </a:extLst>
          </p:cNvPr>
          <p:cNvSpPr txBox="1"/>
          <p:nvPr/>
        </p:nvSpPr>
        <p:spPr>
          <a:xfrm>
            <a:off x="7020272" y="1114813"/>
            <a:ext cx="1800200" cy="523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SRGB (all router)</a:t>
            </a:r>
          </a:p>
          <a:p>
            <a:pPr algn="ctr"/>
            <a:r>
              <a:rPr lang="en-US" sz="1400" b="1" dirty="0"/>
              <a:t>16000 - 23999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C224F-3C46-4B33-356D-C57CCC58BFC6}"/>
              </a:ext>
            </a:extLst>
          </p:cNvPr>
          <p:cNvSpPr txBox="1"/>
          <p:nvPr/>
        </p:nvSpPr>
        <p:spPr>
          <a:xfrm>
            <a:off x="1716536" y="4278010"/>
            <a:ext cx="517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 Label = SRGB Base + Originator Node’s SID Index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 = Next-hop’s SRGB Base + Originator Node’s SID Index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Transport (Out) labels are consistent</a:t>
            </a:r>
            <a:endParaRPr lang="en-AU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5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AU" dirty="0"/>
              <a:t>P and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A method to forward packets</a:t>
            </a:r>
          </a:p>
          <a:p>
            <a:pPr lvl="1"/>
            <a:r>
              <a:rPr lang="en-AU" sz="1600" dirty="0"/>
              <a:t>Based on destination IP address</a:t>
            </a:r>
          </a:p>
          <a:p>
            <a:pPr lvl="1"/>
            <a:r>
              <a:rPr lang="en-AU" sz="1600" dirty="0"/>
              <a:t>Same lookup process at each hop takes time</a:t>
            </a:r>
          </a:p>
          <a:p>
            <a:r>
              <a:rPr lang="en-AU" sz="2000" dirty="0"/>
              <a:t>Replaced Frame Relay, ATM in telecommunication network</a:t>
            </a:r>
          </a:p>
          <a:p>
            <a:pPr lvl="1"/>
            <a:r>
              <a:rPr lang="en-AU" sz="1600" dirty="0"/>
              <a:t>IP came as a best effort forwarding capability</a:t>
            </a:r>
          </a:p>
          <a:p>
            <a:pPr lvl="1"/>
            <a:r>
              <a:rPr lang="en-AU" sz="1600" dirty="0"/>
              <a:t>Variable length packet header</a:t>
            </a:r>
          </a:p>
          <a:p>
            <a:pPr lvl="1"/>
            <a:r>
              <a:rPr lang="en-AU" sz="1600" dirty="0"/>
              <a:t>Connectionless; reliability ensured by transport layer</a:t>
            </a:r>
          </a:p>
          <a:p>
            <a:pPr lvl="1"/>
            <a:r>
              <a:rPr lang="en-AU" sz="1600" dirty="0"/>
              <a:t>Flexible but has less QoS capability</a:t>
            </a:r>
          </a:p>
          <a:p>
            <a:r>
              <a:rPr lang="en-AU" sz="2000" dirty="0"/>
              <a:t>TE not possible</a:t>
            </a:r>
          </a:p>
        </p:txBody>
      </p:sp>
    </p:spTree>
    <p:extLst>
      <p:ext uri="{BB962C8B-B14F-4D97-AF65-F5344CB8AC3E}">
        <p14:creationId xmlns:p14="http://schemas.microsoft.com/office/powerpoint/2010/main" val="326995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592101" y="826608"/>
            <a:ext cx="371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Forwarding Plane</a:t>
            </a:r>
          </a:p>
          <a:p>
            <a:pPr algn="ctr"/>
            <a:r>
              <a:rPr lang="en-US" b="1" dirty="0"/>
              <a:t>Traffic forwarding from R1 to R4</a:t>
            </a:r>
            <a:endParaRPr lang="en-AU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08E435-E665-5820-164B-24B0E587E9E2}"/>
              </a:ext>
            </a:extLst>
          </p:cNvPr>
          <p:cNvSpPr/>
          <p:nvPr/>
        </p:nvSpPr>
        <p:spPr>
          <a:xfrm>
            <a:off x="2042022" y="2298865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11E7EE-1847-8F26-480D-062BC0551651}"/>
              </a:ext>
            </a:extLst>
          </p:cNvPr>
          <p:cNvSpPr/>
          <p:nvPr/>
        </p:nvSpPr>
        <p:spPr>
          <a:xfrm>
            <a:off x="2041839" y="2010833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14808-3D88-8288-21C6-3F2BA07D7B22}"/>
              </a:ext>
            </a:extLst>
          </p:cNvPr>
          <p:cNvSpPr/>
          <p:nvPr/>
        </p:nvSpPr>
        <p:spPr>
          <a:xfrm>
            <a:off x="2041839" y="1723329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19BABF-13C2-2AED-0B2F-9DF33DEB6F0D}"/>
              </a:ext>
            </a:extLst>
          </p:cNvPr>
          <p:cNvSpPr/>
          <p:nvPr/>
        </p:nvSpPr>
        <p:spPr>
          <a:xfrm>
            <a:off x="3687381" y="2287979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1CB613-596A-E33D-EEFC-054CCA523615}"/>
              </a:ext>
            </a:extLst>
          </p:cNvPr>
          <p:cNvSpPr/>
          <p:nvPr/>
        </p:nvSpPr>
        <p:spPr>
          <a:xfrm>
            <a:off x="3687198" y="1999947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96DB19-50DC-D82B-DA03-42F729AD3060}"/>
              </a:ext>
            </a:extLst>
          </p:cNvPr>
          <p:cNvSpPr/>
          <p:nvPr/>
        </p:nvSpPr>
        <p:spPr>
          <a:xfrm>
            <a:off x="3687198" y="1712443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3017D7-BCFA-FC51-25B0-6C6A69E3AEA3}"/>
              </a:ext>
            </a:extLst>
          </p:cNvPr>
          <p:cNvSpPr/>
          <p:nvPr/>
        </p:nvSpPr>
        <p:spPr>
          <a:xfrm>
            <a:off x="5349978" y="2287451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CD313D-8A03-86D6-0753-544EACB5955B}"/>
              </a:ext>
            </a:extLst>
          </p:cNvPr>
          <p:cNvSpPr/>
          <p:nvPr/>
        </p:nvSpPr>
        <p:spPr>
          <a:xfrm>
            <a:off x="5349795" y="1999419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9042DD-2C0B-446E-03FE-C002B115E9A5}"/>
              </a:ext>
            </a:extLst>
          </p:cNvPr>
          <p:cNvSpPr/>
          <p:nvPr/>
        </p:nvSpPr>
        <p:spPr>
          <a:xfrm>
            <a:off x="4290870" y="2093275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A74BEBD-8FA9-3F1A-5573-E3DBB641FC79}"/>
              </a:ext>
            </a:extLst>
          </p:cNvPr>
          <p:cNvSpPr/>
          <p:nvPr/>
        </p:nvSpPr>
        <p:spPr>
          <a:xfrm>
            <a:off x="4291766" y="1782852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E32C60-CA34-A9E9-69EB-E5E97CFFEBE7}"/>
              </a:ext>
            </a:extLst>
          </p:cNvPr>
          <p:cNvSpPr/>
          <p:nvPr/>
        </p:nvSpPr>
        <p:spPr>
          <a:xfrm>
            <a:off x="5966583" y="210052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72A98-5128-8B2E-5D0C-A6C648738584}"/>
              </a:ext>
            </a:extLst>
          </p:cNvPr>
          <p:cNvSpPr/>
          <p:nvPr/>
        </p:nvSpPr>
        <p:spPr>
          <a:xfrm>
            <a:off x="6996770" y="2313727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65709A-8231-28D6-B71B-176DC613FF68}"/>
              </a:ext>
            </a:extLst>
          </p:cNvPr>
          <p:cNvSpPr/>
          <p:nvPr/>
        </p:nvSpPr>
        <p:spPr>
          <a:xfrm>
            <a:off x="447790" y="341771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1" name="Graphic 70" descr="Checkmark with solid fill">
            <a:extLst>
              <a:ext uri="{FF2B5EF4-FFF2-40B4-BE49-F238E27FC236}">
                <a16:creationId xmlns:a16="http://schemas.microsoft.com/office/drawing/2014/main" id="{38FAF967-63D3-12DA-D844-8B3D6100F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2045899"/>
            <a:ext cx="180958" cy="180958"/>
          </a:xfrm>
          <a:prstGeom prst="rect">
            <a:avLst/>
          </a:prstGeom>
        </p:spPr>
      </p:pic>
      <p:pic>
        <p:nvPicPr>
          <p:cNvPr id="72" name="Graphic 71" descr="Checkmark with solid fill">
            <a:extLst>
              <a:ext uri="{FF2B5EF4-FFF2-40B4-BE49-F238E27FC236}">
                <a16:creationId xmlns:a16="http://schemas.microsoft.com/office/drawing/2014/main" id="{2C0224AA-A4E4-F03C-210D-7745A769A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1776866"/>
            <a:ext cx="180958" cy="180958"/>
          </a:xfrm>
          <a:prstGeom prst="rect">
            <a:avLst/>
          </a:prstGeom>
        </p:spPr>
      </p:pic>
      <p:pic>
        <p:nvPicPr>
          <p:cNvPr id="74" name="Graphic 73" descr="Close with solid fill">
            <a:extLst>
              <a:ext uri="{FF2B5EF4-FFF2-40B4-BE49-F238E27FC236}">
                <a16:creationId xmlns:a16="http://schemas.microsoft.com/office/drawing/2014/main" id="{A25AFD48-0507-A205-4F7A-F41CF9236F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6413" y="1707654"/>
            <a:ext cx="216024" cy="21602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9729697-4900-111D-70DB-E1EF5386AFD0}"/>
              </a:ext>
            </a:extLst>
          </p:cNvPr>
          <p:cNvSpPr txBox="1"/>
          <p:nvPr/>
        </p:nvSpPr>
        <p:spPr>
          <a:xfrm>
            <a:off x="5852634" y="149313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pic>
        <p:nvPicPr>
          <p:cNvPr id="77" name="Graphic 76" descr="Close with solid fill">
            <a:extLst>
              <a:ext uri="{FF2B5EF4-FFF2-40B4-BE49-F238E27FC236}">
                <a16:creationId xmlns:a16="http://schemas.microsoft.com/office/drawing/2014/main" id="{604EC071-D72B-1B6D-A385-220F82F0A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6336" y="2043249"/>
            <a:ext cx="216024" cy="2160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D0EAB-907D-7008-2C9C-58BFD23D1620}"/>
              </a:ext>
            </a:extLst>
          </p:cNvPr>
          <p:cNvCxnSpPr>
            <a:cxnSpLocks/>
          </p:cNvCxnSpPr>
          <p:nvPr/>
        </p:nvCxnSpPr>
        <p:spPr>
          <a:xfrm flipH="1" flipV="1">
            <a:off x="3674500" y="3411780"/>
            <a:ext cx="355584" cy="4561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815165-2ECF-101A-A69A-C874CD75282F}"/>
              </a:ext>
            </a:extLst>
          </p:cNvPr>
          <p:cNvCxnSpPr>
            <a:cxnSpLocks/>
          </p:cNvCxnSpPr>
          <p:nvPr/>
        </p:nvCxnSpPr>
        <p:spPr>
          <a:xfrm flipV="1">
            <a:off x="4728595" y="3401181"/>
            <a:ext cx="419469" cy="46435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2563A-F681-4206-B88C-31CF985C4FD2}"/>
              </a:ext>
            </a:extLst>
          </p:cNvPr>
          <p:cNvSpPr txBox="1"/>
          <p:nvPr/>
        </p:nvSpPr>
        <p:spPr>
          <a:xfrm>
            <a:off x="3238568" y="38678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BGP Free Core</a:t>
            </a:r>
          </a:p>
          <a:p>
            <a:pPr algn="ctr"/>
            <a:r>
              <a:rPr lang="en-US" sz="1200" dirty="0"/>
              <a:t>(RR may require in production)</a:t>
            </a:r>
            <a:endParaRPr lang="en-AU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4A5A9-EAA6-1209-CE7E-546AFA24BF78}"/>
              </a:ext>
            </a:extLst>
          </p:cNvPr>
          <p:cNvSpPr/>
          <p:nvPr/>
        </p:nvSpPr>
        <p:spPr>
          <a:xfrm>
            <a:off x="7884368" y="345136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0CB6A-6BB2-D3A8-A8A5-F97C5DF57E45}"/>
              </a:ext>
            </a:extLst>
          </p:cNvPr>
          <p:cNvSpPr txBox="1"/>
          <p:nvPr/>
        </p:nvSpPr>
        <p:spPr>
          <a:xfrm>
            <a:off x="2070248" y="435610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Transport (Out) labels are consistent</a:t>
            </a:r>
          </a:p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 and FRR would be easier</a:t>
            </a:r>
            <a:endParaRPr lang="en-AU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100E42-A06B-813B-8D6B-C16F8EA2D652}"/>
              </a:ext>
            </a:extLst>
          </p:cNvPr>
          <p:cNvCxnSpPr>
            <a:cxnSpLocks/>
          </p:cNvCxnSpPr>
          <p:nvPr/>
        </p:nvCxnSpPr>
        <p:spPr>
          <a:xfrm flipV="1">
            <a:off x="1171804" y="3233180"/>
            <a:ext cx="287786" cy="34494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5351C9-424E-FDA6-63FC-214D9BAAF665}"/>
              </a:ext>
            </a:extLst>
          </p:cNvPr>
          <p:cNvCxnSpPr>
            <a:cxnSpLocks/>
          </p:cNvCxnSpPr>
          <p:nvPr/>
        </p:nvCxnSpPr>
        <p:spPr>
          <a:xfrm>
            <a:off x="2899995" y="2442881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AE8737-F600-8F4D-9541-644A47340E7D}"/>
              </a:ext>
            </a:extLst>
          </p:cNvPr>
          <p:cNvCxnSpPr>
            <a:cxnSpLocks/>
          </p:cNvCxnSpPr>
          <p:nvPr/>
        </p:nvCxnSpPr>
        <p:spPr>
          <a:xfrm>
            <a:off x="4552520" y="2462752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1B4766-72FC-0FA5-7594-5A6FC40BBB60}"/>
              </a:ext>
            </a:extLst>
          </p:cNvPr>
          <p:cNvCxnSpPr>
            <a:cxnSpLocks/>
          </p:cNvCxnSpPr>
          <p:nvPr/>
        </p:nvCxnSpPr>
        <p:spPr>
          <a:xfrm>
            <a:off x="6279784" y="245774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744CD0-4DF4-F31E-CE13-AF54B33DB246}"/>
              </a:ext>
            </a:extLst>
          </p:cNvPr>
          <p:cNvCxnSpPr>
            <a:cxnSpLocks/>
          </p:cNvCxnSpPr>
          <p:nvPr/>
        </p:nvCxnSpPr>
        <p:spPr>
          <a:xfrm>
            <a:off x="7342959" y="3227581"/>
            <a:ext cx="334550" cy="32995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06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569D1B5-73CD-52D1-5782-97C1ED3F1244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875214" y="975625"/>
            <a:ext cx="5019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/>
              <a:t>Label generation on each router to reach R4</a:t>
            </a:r>
            <a:endParaRPr lang="en-AU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1B036B-53D4-A7EC-490E-5F389880E909}"/>
              </a:ext>
            </a:extLst>
          </p:cNvPr>
          <p:cNvSpPr txBox="1"/>
          <p:nvPr/>
        </p:nvSpPr>
        <p:spPr>
          <a:xfrm>
            <a:off x="6531806" y="3721072"/>
            <a:ext cx="76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Index Value: 4</a:t>
            </a:r>
            <a:endParaRPr lang="en-AU" sz="12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4F585C-B674-B79F-BB5F-7E2A4EAF218F}"/>
              </a:ext>
            </a:extLst>
          </p:cNvPr>
          <p:cNvCxnSpPr/>
          <p:nvPr/>
        </p:nvCxnSpPr>
        <p:spPr>
          <a:xfrm flipH="1">
            <a:off x="585347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A4D0A1C-A76C-2C04-345B-82A8CE7A3BBE}"/>
              </a:ext>
            </a:extLst>
          </p:cNvPr>
          <p:cNvSpPr txBox="1"/>
          <p:nvPr/>
        </p:nvSpPr>
        <p:spPr>
          <a:xfrm>
            <a:off x="4765585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18004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19004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9BA00A-83F7-7625-C82D-923B2BCCB86C}"/>
              </a:ext>
            </a:extLst>
          </p:cNvPr>
          <p:cNvSpPr txBox="1"/>
          <p:nvPr/>
        </p:nvSpPr>
        <p:spPr>
          <a:xfrm>
            <a:off x="3104228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17004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18004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AE51B5-D576-FE03-CED8-D99B8BF37492}"/>
              </a:ext>
            </a:extLst>
          </p:cNvPr>
          <p:cNvSpPr txBox="1"/>
          <p:nvPr/>
        </p:nvSpPr>
        <p:spPr>
          <a:xfrm>
            <a:off x="1457176" y="3363839"/>
            <a:ext cx="120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17004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F251BF-451D-3DDF-E461-EDB21E11A420}"/>
              </a:ext>
            </a:extLst>
          </p:cNvPr>
          <p:cNvCxnSpPr/>
          <p:nvPr/>
        </p:nvCxnSpPr>
        <p:spPr>
          <a:xfrm flipH="1">
            <a:off x="4219419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0E9D1-E35A-CFC6-B7B0-E5F47ECD5328}"/>
              </a:ext>
            </a:extLst>
          </p:cNvPr>
          <p:cNvCxnSpPr/>
          <p:nvPr/>
        </p:nvCxnSpPr>
        <p:spPr>
          <a:xfrm flipH="1">
            <a:off x="257336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931468-AC8D-F4E9-72C7-A6B08BD440AE}"/>
              </a:ext>
            </a:extLst>
          </p:cNvPr>
          <p:cNvSpPr txBox="1"/>
          <p:nvPr/>
        </p:nvSpPr>
        <p:spPr>
          <a:xfrm>
            <a:off x="1425692" y="1756546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1004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4004</a:t>
            </a:r>
            <a:endParaRPr lang="en-AU" sz="1200" b="1" dirty="0">
              <a:solidFill>
                <a:srgbClr val="FFC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74451D-7FF4-4C87-E6BD-2BD78C47305C}"/>
              </a:ext>
            </a:extLst>
          </p:cNvPr>
          <p:cNvSpPr txBox="1"/>
          <p:nvPr/>
        </p:nvSpPr>
        <p:spPr>
          <a:xfrm>
            <a:off x="6357533" y="2024884"/>
            <a:ext cx="1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4004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6D5D47-1CD8-BD08-1ECE-9C63FE46DF09}"/>
              </a:ext>
            </a:extLst>
          </p:cNvPr>
          <p:cNvCxnSpPr>
            <a:cxnSpLocks/>
          </p:cNvCxnSpPr>
          <p:nvPr/>
        </p:nvCxnSpPr>
        <p:spPr>
          <a:xfrm flipH="1">
            <a:off x="2482846" y="2179630"/>
            <a:ext cx="3874687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BC8A51-5B82-EDDA-B372-756AA76EEE91}"/>
              </a:ext>
            </a:extLst>
          </p:cNvPr>
          <p:cNvSpPr txBox="1"/>
          <p:nvPr/>
        </p:nvSpPr>
        <p:spPr>
          <a:xfrm>
            <a:off x="7441813" y="1067192"/>
            <a:ext cx="1521435" cy="16004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What if the SRGB is not same on routers</a:t>
            </a:r>
          </a:p>
          <a:p>
            <a:pPr algn="ctr"/>
            <a:r>
              <a:rPr lang="en-US" sz="1200" b="1" dirty="0"/>
              <a:t>R1: 16000 - 16999</a:t>
            </a:r>
          </a:p>
          <a:p>
            <a:pPr algn="ctr"/>
            <a:r>
              <a:rPr lang="en-US" sz="1200" b="1" dirty="0"/>
              <a:t>R2: 17000 - 17999</a:t>
            </a:r>
          </a:p>
          <a:p>
            <a:pPr algn="ctr"/>
            <a:r>
              <a:rPr lang="en-US" sz="1200" b="1" dirty="0"/>
              <a:t>R3: 18000 - 18999</a:t>
            </a:r>
          </a:p>
          <a:p>
            <a:pPr algn="ctr"/>
            <a:r>
              <a:rPr lang="en-US" sz="1200" b="1" dirty="0"/>
              <a:t>R4: 19000 - 19999</a:t>
            </a:r>
          </a:p>
          <a:p>
            <a:pPr algn="ctr"/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C224F-3C46-4B33-356D-C57CCC58BFC6}"/>
              </a:ext>
            </a:extLst>
          </p:cNvPr>
          <p:cNvSpPr txBox="1"/>
          <p:nvPr/>
        </p:nvSpPr>
        <p:spPr>
          <a:xfrm>
            <a:off x="1716536" y="4278010"/>
            <a:ext cx="517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 Label = SRGB Base + Originator Node’s SID Index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 = Next-hop’s SRGB Base + Originator Node’s SID Index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Transport (Out) labels are inconsistent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35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592101" y="826608"/>
            <a:ext cx="371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Forwarding Plane</a:t>
            </a:r>
          </a:p>
          <a:p>
            <a:pPr algn="ctr"/>
            <a:r>
              <a:rPr lang="en-US" b="1" dirty="0"/>
              <a:t>Traffic forwarding from R1 to R4</a:t>
            </a:r>
            <a:endParaRPr lang="en-AU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08E435-E665-5820-164B-24B0E587E9E2}"/>
              </a:ext>
            </a:extLst>
          </p:cNvPr>
          <p:cNvSpPr/>
          <p:nvPr/>
        </p:nvSpPr>
        <p:spPr>
          <a:xfrm>
            <a:off x="2042022" y="2298865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11E7EE-1847-8F26-480D-062BC0551651}"/>
              </a:ext>
            </a:extLst>
          </p:cNvPr>
          <p:cNvSpPr/>
          <p:nvPr/>
        </p:nvSpPr>
        <p:spPr>
          <a:xfrm>
            <a:off x="2041839" y="2010833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14808-3D88-8288-21C6-3F2BA07D7B22}"/>
              </a:ext>
            </a:extLst>
          </p:cNvPr>
          <p:cNvSpPr/>
          <p:nvPr/>
        </p:nvSpPr>
        <p:spPr>
          <a:xfrm>
            <a:off x="2041839" y="1723329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17004</a:t>
            </a:r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19BABF-13C2-2AED-0B2F-9DF33DEB6F0D}"/>
              </a:ext>
            </a:extLst>
          </p:cNvPr>
          <p:cNvSpPr/>
          <p:nvPr/>
        </p:nvSpPr>
        <p:spPr>
          <a:xfrm>
            <a:off x="3687381" y="2287979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1CB613-596A-E33D-EEFC-054CCA523615}"/>
              </a:ext>
            </a:extLst>
          </p:cNvPr>
          <p:cNvSpPr/>
          <p:nvPr/>
        </p:nvSpPr>
        <p:spPr>
          <a:xfrm>
            <a:off x="3687198" y="1999947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96DB19-50DC-D82B-DA03-42F729AD3060}"/>
              </a:ext>
            </a:extLst>
          </p:cNvPr>
          <p:cNvSpPr/>
          <p:nvPr/>
        </p:nvSpPr>
        <p:spPr>
          <a:xfrm>
            <a:off x="3687198" y="1712443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18004</a:t>
            </a:r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3017D7-BCFA-FC51-25B0-6C6A69E3AEA3}"/>
              </a:ext>
            </a:extLst>
          </p:cNvPr>
          <p:cNvSpPr/>
          <p:nvPr/>
        </p:nvSpPr>
        <p:spPr>
          <a:xfrm>
            <a:off x="5349978" y="2287451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CD313D-8A03-86D6-0753-544EACB5955B}"/>
              </a:ext>
            </a:extLst>
          </p:cNvPr>
          <p:cNvSpPr/>
          <p:nvPr/>
        </p:nvSpPr>
        <p:spPr>
          <a:xfrm>
            <a:off x="5349795" y="1999419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9042DD-2C0B-446E-03FE-C002B115E9A5}"/>
              </a:ext>
            </a:extLst>
          </p:cNvPr>
          <p:cNvSpPr/>
          <p:nvPr/>
        </p:nvSpPr>
        <p:spPr>
          <a:xfrm>
            <a:off x="4290870" y="2093275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A74BEBD-8FA9-3F1A-5573-E3DBB641FC79}"/>
              </a:ext>
            </a:extLst>
          </p:cNvPr>
          <p:cNvSpPr/>
          <p:nvPr/>
        </p:nvSpPr>
        <p:spPr>
          <a:xfrm>
            <a:off x="4291766" y="1782852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E32C60-CA34-A9E9-69EB-E5E97CFFEBE7}"/>
              </a:ext>
            </a:extLst>
          </p:cNvPr>
          <p:cNvSpPr/>
          <p:nvPr/>
        </p:nvSpPr>
        <p:spPr>
          <a:xfrm>
            <a:off x="5966583" y="210052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72A98-5128-8B2E-5D0C-A6C648738584}"/>
              </a:ext>
            </a:extLst>
          </p:cNvPr>
          <p:cNvSpPr/>
          <p:nvPr/>
        </p:nvSpPr>
        <p:spPr>
          <a:xfrm>
            <a:off x="6996770" y="2313727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65709A-8231-28D6-B71B-176DC613FF68}"/>
              </a:ext>
            </a:extLst>
          </p:cNvPr>
          <p:cNvSpPr/>
          <p:nvPr/>
        </p:nvSpPr>
        <p:spPr>
          <a:xfrm>
            <a:off x="447790" y="341771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1" name="Graphic 70" descr="Checkmark with solid fill">
            <a:extLst>
              <a:ext uri="{FF2B5EF4-FFF2-40B4-BE49-F238E27FC236}">
                <a16:creationId xmlns:a16="http://schemas.microsoft.com/office/drawing/2014/main" id="{38FAF967-63D3-12DA-D844-8B3D6100F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2045899"/>
            <a:ext cx="180958" cy="180958"/>
          </a:xfrm>
          <a:prstGeom prst="rect">
            <a:avLst/>
          </a:prstGeom>
        </p:spPr>
      </p:pic>
      <p:pic>
        <p:nvPicPr>
          <p:cNvPr id="72" name="Graphic 71" descr="Checkmark with solid fill">
            <a:extLst>
              <a:ext uri="{FF2B5EF4-FFF2-40B4-BE49-F238E27FC236}">
                <a16:creationId xmlns:a16="http://schemas.microsoft.com/office/drawing/2014/main" id="{2C0224AA-A4E4-F03C-210D-7745A769A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1776866"/>
            <a:ext cx="180958" cy="180958"/>
          </a:xfrm>
          <a:prstGeom prst="rect">
            <a:avLst/>
          </a:prstGeom>
        </p:spPr>
      </p:pic>
      <p:pic>
        <p:nvPicPr>
          <p:cNvPr id="74" name="Graphic 73" descr="Close with solid fill">
            <a:extLst>
              <a:ext uri="{FF2B5EF4-FFF2-40B4-BE49-F238E27FC236}">
                <a16:creationId xmlns:a16="http://schemas.microsoft.com/office/drawing/2014/main" id="{A25AFD48-0507-A205-4F7A-F41CF9236F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6413" y="1748754"/>
            <a:ext cx="216024" cy="21602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9729697-4900-111D-70DB-E1EF5386AFD0}"/>
              </a:ext>
            </a:extLst>
          </p:cNvPr>
          <p:cNvSpPr txBox="1"/>
          <p:nvPr/>
        </p:nvSpPr>
        <p:spPr>
          <a:xfrm>
            <a:off x="5852634" y="153423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pic>
        <p:nvPicPr>
          <p:cNvPr id="77" name="Graphic 76" descr="Close with solid fill">
            <a:extLst>
              <a:ext uri="{FF2B5EF4-FFF2-40B4-BE49-F238E27FC236}">
                <a16:creationId xmlns:a16="http://schemas.microsoft.com/office/drawing/2014/main" id="{604EC071-D72B-1B6D-A385-220F82F0A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6336" y="2043249"/>
            <a:ext cx="216024" cy="2160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D0EAB-907D-7008-2C9C-58BFD23D1620}"/>
              </a:ext>
            </a:extLst>
          </p:cNvPr>
          <p:cNvCxnSpPr>
            <a:cxnSpLocks/>
          </p:cNvCxnSpPr>
          <p:nvPr/>
        </p:nvCxnSpPr>
        <p:spPr>
          <a:xfrm flipH="1" flipV="1">
            <a:off x="3674500" y="3411780"/>
            <a:ext cx="355584" cy="4561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815165-2ECF-101A-A69A-C874CD75282F}"/>
              </a:ext>
            </a:extLst>
          </p:cNvPr>
          <p:cNvCxnSpPr>
            <a:cxnSpLocks/>
          </p:cNvCxnSpPr>
          <p:nvPr/>
        </p:nvCxnSpPr>
        <p:spPr>
          <a:xfrm flipV="1">
            <a:off x="4728595" y="3401181"/>
            <a:ext cx="419469" cy="46435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2563A-F681-4206-B88C-31CF985C4FD2}"/>
              </a:ext>
            </a:extLst>
          </p:cNvPr>
          <p:cNvSpPr txBox="1"/>
          <p:nvPr/>
        </p:nvSpPr>
        <p:spPr>
          <a:xfrm>
            <a:off x="3238568" y="38678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BGP Free Core</a:t>
            </a:r>
          </a:p>
          <a:p>
            <a:pPr algn="ctr"/>
            <a:r>
              <a:rPr lang="en-US" sz="1200" dirty="0"/>
              <a:t>(RR may require in production)</a:t>
            </a:r>
            <a:endParaRPr lang="en-AU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4A5A9-EAA6-1209-CE7E-546AFA24BF78}"/>
              </a:ext>
            </a:extLst>
          </p:cNvPr>
          <p:cNvSpPr/>
          <p:nvPr/>
        </p:nvSpPr>
        <p:spPr>
          <a:xfrm>
            <a:off x="7884368" y="345136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0CB6A-6BB2-D3A8-A8A5-F97C5DF57E45}"/>
              </a:ext>
            </a:extLst>
          </p:cNvPr>
          <p:cNvSpPr txBox="1"/>
          <p:nvPr/>
        </p:nvSpPr>
        <p:spPr>
          <a:xfrm>
            <a:off x="2070248" y="435610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Transport (Out) labels are inconsistent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TE and FRR would be difficult</a:t>
            </a:r>
            <a:endParaRPr lang="en-AU" sz="18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A63836-BD16-ADE2-0470-C3D0166A3A0A}"/>
              </a:ext>
            </a:extLst>
          </p:cNvPr>
          <p:cNvCxnSpPr>
            <a:cxnSpLocks/>
          </p:cNvCxnSpPr>
          <p:nvPr/>
        </p:nvCxnSpPr>
        <p:spPr>
          <a:xfrm flipV="1">
            <a:off x="1171804" y="3233180"/>
            <a:ext cx="287786" cy="34494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7067B8-E5B5-3450-3112-93D95F87B5CB}"/>
              </a:ext>
            </a:extLst>
          </p:cNvPr>
          <p:cNvCxnSpPr>
            <a:cxnSpLocks/>
          </p:cNvCxnSpPr>
          <p:nvPr/>
        </p:nvCxnSpPr>
        <p:spPr>
          <a:xfrm>
            <a:off x="2899995" y="2442881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5F262A-E6D2-F27E-508C-109AA9F621D0}"/>
              </a:ext>
            </a:extLst>
          </p:cNvPr>
          <p:cNvCxnSpPr>
            <a:cxnSpLocks/>
          </p:cNvCxnSpPr>
          <p:nvPr/>
        </p:nvCxnSpPr>
        <p:spPr>
          <a:xfrm>
            <a:off x="4552520" y="2462752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5AD48F-205B-5788-5844-89FE9378ECB7}"/>
              </a:ext>
            </a:extLst>
          </p:cNvPr>
          <p:cNvCxnSpPr>
            <a:cxnSpLocks/>
          </p:cNvCxnSpPr>
          <p:nvPr/>
        </p:nvCxnSpPr>
        <p:spPr>
          <a:xfrm>
            <a:off x="6279784" y="245774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74552A-03BD-DED8-83C2-E91E4B0FDFF6}"/>
              </a:ext>
            </a:extLst>
          </p:cNvPr>
          <p:cNvCxnSpPr>
            <a:cxnSpLocks/>
          </p:cNvCxnSpPr>
          <p:nvPr/>
        </p:nvCxnSpPr>
        <p:spPr>
          <a:xfrm>
            <a:off x="7342959" y="3227581"/>
            <a:ext cx="334550" cy="32995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76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000" b="1" dirty="0"/>
              <a:t>Global Segment</a:t>
            </a:r>
          </a:p>
          <a:p>
            <a:r>
              <a:rPr lang="en-AU" sz="1900" dirty="0"/>
              <a:t>Global segments are for routers’ loopback</a:t>
            </a:r>
          </a:p>
          <a:p>
            <a:r>
              <a:rPr lang="en-AU" sz="1900" dirty="0"/>
              <a:t>Assigned from Segment Routing Global Block (SRGB)</a:t>
            </a:r>
          </a:p>
          <a:p>
            <a:pPr lvl="1"/>
            <a:r>
              <a:rPr lang="en-AU" sz="1600" dirty="0"/>
              <a:t>Ranges from 16000 to 23999 for interoperability</a:t>
            </a:r>
          </a:p>
          <a:p>
            <a:pPr lvl="1"/>
            <a:r>
              <a:rPr lang="en-AU" sz="1600" dirty="0"/>
              <a:t>Intended design; highly recommended to keep it same on all router</a:t>
            </a:r>
          </a:p>
          <a:p>
            <a:r>
              <a:rPr lang="en-AU" sz="1900" dirty="0"/>
              <a:t>Keeps transport label consistent per segment (i.e. within IGP domain)</a:t>
            </a:r>
          </a:p>
          <a:p>
            <a:pPr marL="0" indent="0">
              <a:buNone/>
            </a:pPr>
            <a:r>
              <a:rPr lang="en-AU" sz="2000" b="1" dirty="0"/>
              <a:t>Local Segment</a:t>
            </a:r>
          </a:p>
          <a:p>
            <a:r>
              <a:rPr lang="en-AU" sz="1900" dirty="0"/>
              <a:t>Local segments are for routers’ P2P links</a:t>
            </a:r>
          </a:p>
          <a:p>
            <a:pPr lvl="1"/>
            <a:r>
              <a:rPr lang="en-AU" sz="1700" dirty="0"/>
              <a:t>Assigned from dynamic label range</a:t>
            </a:r>
          </a:p>
          <a:p>
            <a:r>
              <a:rPr lang="en-AU" sz="1900" dirty="0"/>
              <a:t>Supports advanced traffic engineering and FRR</a:t>
            </a:r>
          </a:p>
          <a:p>
            <a:pPr lvl="1"/>
            <a:r>
              <a:rPr lang="en-AU" sz="1500" dirty="0"/>
              <a:t>TE path doesn’t need to be signalled hop-by-hop</a:t>
            </a:r>
          </a:p>
        </p:txBody>
      </p:sp>
    </p:spTree>
    <p:extLst>
      <p:ext uri="{BB962C8B-B14F-4D97-AF65-F5344CB8AC3E}">
        <p14:creationId xmlns:p14="http://schemas.microsoft.com/office/powerpoint/2010/main" val="308453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ID</a:t>
            </a:r>
            <a:endParaRPr lang="en-AU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FD7E6B-4279-D2C0-AE87-00F7871C4F19}"/>
              </a:ext>
            </a:extLst>
          </p:cNvPr>
          <p:cNvGrpSpPr/>
          <p:nvPr/>
        </p:nvGrpSpPr>
        <p:grpSpPr>
          <a:xfrm>
            <a:off x="638973" y="1548995"/>
            <a:ext cx="3464821" cy="2653535"/>
            <a:chOff x="671809" y="1527043"/>
            <a:chExt cx="3464821" cy="2653535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EF864F5-627D-3F5E-2493-7CE2C0EB4F47}"/>
                </a:ext>
              </a:extLst>
            </p:cNvPr>
            <p:cNvSpPr/>
            <p:nvPr/>
          </p:nvSpPr>
          <p:spPr>
            <a:xfrm>
              <a:off x="2404220" y="2002227"/>
              <a:ext cx="1012561" cy="431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8773"/>
                  </a:lnTo>
                  <a:lnTo>
                    <a:pt x="1012561" y="138773"/>
                  </a:lnTo>
                  <a:lnTo>
                    <a:pt x="1012561" y="4314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01BAF2-D796-FF0D-BF69-31B63FBEE77B}"/>
                </a:ext>
              </a:extLst>
            </p:cNvPr>
            <p:cNvSpPr/>
            <p:nvPr/>
          </p:nvSpPr>
          <p:spPr>
            <a:xfrm>
              <a:off x="815779" y="2908896"/>
              <a:ext cx="215954" cy="10340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34090"/>
                  </a:lnTo>
                  <a:lnTo>
                    <a:pt x="215954" y="103409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D60811-0669-645A-BCE8-71CE1D89ECC5}"/>
                </a:ext>
              </a:extLst>
            </p:cNvPr>
            <p:cNvSpPr/>
            <p:nvPr/>
          </p:nvSpPr>
          <p:spPr>
            <a:xfrm>
              <a:off x="815779" y="2908896"/>
              <a:ext cx="215954" cy="4518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51801"/>
                  </a:lnTo>
                  <a:lnTo>
                    <a:pt x="215954" y="4518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E048991-B15C-F8ED-B532-56ED3E2272F9}"/>
                </a:ext>
              </a:extLst>
            </p:cNvPr>
            <p:cNvSpPr/>
            <p:nvPr/>
          </p:nvSpPr>
          <p:spPr>
            <a:xfrm>
              <a:off x="1391658" y="2002227"/>
              <a:ext cx="1012561" cy="431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12561" y="0"/>
                  </a:moveTo>
                  <a:lnTo>
                    <a:pt x="1012561" y="138773"/>
                  </a:lnTo>
                  <a:lnTo>
                    <a:pt x="0" y="138773"/>
                  </a:lnTo>
                  <a:lnTo>
                    <a:pt x="0" y="4314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80C050-7297-6A95-9D99-86F12AC2256C}"/>
                </a:ext>
              </a:extLst>
            </p:cNvPr>
            <p:cNvSpPr/>
            <p:nvPr/>
          </p:nvSpPr>
          <p:spPr>
            <a:xfrm>
              <a:off x="1684371" y="1527043"/>
              <a:ext cx="1439698" cy="475183"/>
            </a:xfrm>
            <a:custGeom>
              <a:avLst/>
              <a:gdLst>
                <a:gd name="connsiteX0" fmla="*/ 0 w 1439698"/>
                <a:gd name="connsiteY0" fmla="*/ 0 h 475183"/>
                <a:gd name="connsiteX1" fmla="*/ 1439698 w 1439698"/>
                <a:gd name="connsiteY1" fmla="*/ 0 h 475183"/>
                <a:gd name="connsiteX2" fmla="*/ 1439698 w 1439698"/>
                <a:gd name="connsiteY2" fmla="*/ 475183 h 475183"/>
                <a:gd name="connsiteX3" fmla="*/ 0 w 1439698"/>
                <a:gd name="connsiteY3" fmla="*/ 475183 h 475183"/>
                <a:gd name="connsiteX4" fmla="*/ 0 w 1439698"/>
                <a:gd name="connsiteY4" fmla="*/ 0 h 4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75183">
                  <a:moveTo>
                    <a:pt x="0" y="0"/>
                  </a:moveTo>
                  <a:lnTo>
                    <a:pt x="1439698" y="0"/>
                  </a:lnTo>
                  <a:lnTo>
                    <a:pt x="1439698" y="475183"/>
                  </a:lnTo>
                  <a:lnTo>
                    <a:pt x="0" y="475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IGP Segment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056E16B-7437-3027-18AF-D5E22F8F7A80}"/>
                </a:ext>
              </a:extLst>
            </p:cNvPr>
            <p:cNvSpPr/>
            <p:nvPr/>
          </p:nvSpPr>
          <p:spPr>
            <a:xfrm>
              <a:off x="671809" y="2433713"/>
              <a:ext cx="1439698" cy="475183"/>
            </a:xfrm>
            <a:custGeom>
              <a:avLst/>
              <a:gdLst>
                <a:gd name="connsiteX0" fmla="*/ 0 w 1439698"/>
                <a:gd name="connsiteY0" fmla="*/ 0 h 475183"/>
                <a:gd name="connsiteX1" fmla="*/ 1439698 w 1439698"/>
                <a:gd name="connsiteY1" fmla="*/ 0 h 475183"/>
                <a:gd name="connsiteX2" fmla="*/ 1439698 w 1439698"/>
                <a:gd name="connsiteY2" fmla="*/ 475183 h 475183"/>
                <a:gd name="connsiteX3" fmla="*/ 0 w 1439698"/>
                <a:gd name="connsiteY3" fmla="*/ 475183 h 475183"/>
                <a:gd name="connsiteX4" fmla="*/ 0 w 1439698"/>
                <a:gd name="connsiteY4" fmla="*/ 0 h 4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75183">
                  <a:moveTo>
                    <a:pt x="0" y="0"/>
                  </a:moveTo>
                  <a:lnTo>
                    <a:pt x="1439698" y="0"/>
                  </a:lnTo>
                  <a:lnTo>
                    <a:pt x="1439698" y="475183"/>
                  </a:lnTo>
                  <a:lnTo>
                    <a:pt x="0" y="475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Prefix Segment</a:t>
              </a: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DDFF8C-66E9-AF76-9D2E-3E37B858BBEB}"/>
                </a:ext>
              </a:extLst>
            </p:cNvPr>
            <p:cNvSpPr/>
            <p:nvPr/>
          </p:nvSpPr>
          <p:spPr>
            <a:xfrm>
              <a:off x="1031734" y="3123106"/>
              <a:ext cx="1439698" cy="475183"/>
            </a:xfrm>
            <a:custGeom>
              <a:avLst/>
              <a:gdLst>
                <a:gd name="connsiteX0" fmla="*/ 0 w 1439698"/>
                <a:gd name="connsiteY0" fmla="*/ 0 h 475183"/>
                <a:gd name="connsiteX1" fmla="*/ 1439698 w 1439698"/>
                <a:gd name="connsiteY1" fmla="*/ 0 h 475183"/>
                <a:gd name="connsiteX2" fmla="*/ 1439698 w 1439698"/>
                <a:gd name="connsiteY2" fmla="*/ 475183 h 475183"/>
                <a:gd name="connsiteX3" fmla="*/ 0 w 1439698"/>
                <a:gd name="connsiteY3" fmla="*/ 475183 h 475183"/>
                <a:gd name="connsiteX4" fmla="*/ 0 w 1439698"/>
                <a:gd name="connsiteY4" fmla="*/ 0 h 4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75183">
                  <a:moveTo>
                    <a:pt x="0" y="0"/>
                  </a:moveTo>
                  <a:lnTo>
                    <a:pt x="1439698" y="0"/>
                  </a:lnTo>
                  <a:lnTo>
                    <a:pt x="1439698" y="475183"/>
                  </a:lnTo>
                  <a:lnTo>
                    <a:pt x="0" y="475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Node Segment</a:t>
              </a: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D93FF9B-1BB4-FFC1-6CB7-A937F7A44981}"/>
                </a:ext>
              </a:extLst>
            </p:cNvPr>
            <p:cNvSpPr/>
            <p:nvPr/>
          </p:nvSpPr>
          <p:spPr>
            <a:xfrm>
              <a:off x="1031734" y="3705395"/>
              <a:ext cx="1439698" cy="475183"/>
            </a:xfrm>
            <a:custGeom>
              <a:avLst/>
              <a:gdLst>
                <a:gd name="connsiteX0" fmla="*/ 0 w 1439698"/>
                <a:gd name="connsiteY0" fmla="*/ 0 h 475183"/>
                <a:gd name="connsiteX1" fmla="*/ 1439698 w 1439698"/>
                <a:gd name="connsiteY1" fmla="*/ 0 h 475183"/>
                <a:gd name="connsiteX2" fmla="*/ 1439698 w 1439698"/>
                <a:gd name="connsiteY2" fmla="*/ 475183 h 475183"/>
                <a:gd name="connsiteX3" fmla="*/ 0 w 1439698"/>
                <a:gd name="connsiteY3" fmla="*/ 475183 h 475183"/>
                <a:gd name="connsiteX4" fmla="*/ 0 w 1439698"/>
                <a:gd name="connsiteY4" fmla="*/ 0 h 4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75183">
                  <a:moveTo>
                    <a:pt x="0" y="0"/>
                  </a:moveTo>
                  <a:lnTo>
                    <a:pt x="1439698" y="0"/>
                  </a:lnTo>
                  <a:lnTo>
                    <a:pt x="1439698" y="475183"/>
                  </a:lnTo>
                  <a:lnTo>
                    <a:pt x="0" y="475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Anycast Segment</a:t>
              </a: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845F6B8-18CC-7900-9785-5703C50A788C}"/>
                </a:ext>
              </a:extLst>
            </p:cNvPr>
            <p:cNvSpPr/>
            <p:nvPr/>
          </p:nvSpPr>
          <p:spPr>
            <a:xfrm>
              <a:off x="2696932" y="2433713"/>
              <a:ext cx="1439698" cy="457202"/>
            </a:xfrm>
            <a:custGeom>
              <a:avLst/>
              <a:gdLst>
                <a:gd name="connsiteX0" fmla="*/ 0 w 1439698"/>
                <a:gd name="connsiteY0" fmla="*/ 0 h 457202"/>
                <a:gd name="connsiteX1" fmla="*/ 1439698 w 1439698"/>
                <a:gd name="connsiteY1" fmla="*/ 0 h 457202"/>
                <a:gd name="connsiteX2" fmla="*/ 1439698 w 1439698"/>
                <a:gd name="connsiteY2" fmla="*/ 457202 h 457202"/>
                <a:gd name="connsiteX3" fmla="*/ 0 w 1439698"/>
                <a:gd name="connsiteY3" fmla="*/ 457202 h 457202"/>
                <a:gd name="connsiteX4" fmla="*/ 0 w 1439698"/>
                <a:gd name="connsiteY4" fmla="*/ 0 h 4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57202">
                  <a:moveTo>
                    <a:pt x="0" y="0"/>
                  </a:moveTo>
                  <a:lnTo>
                    <a:pt x="1439698" y="0"/>
                  </a:lnTo>
                  <a:lnTo>
                    <a:pt x="1439698" y="457202"/>
                  </a:lnTo>
                  <a:lnTo>
                    <a:pt x="0" y="457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Adjacency Segment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243F89-87D0-BFC8-AE4A-1174D1D5C6EE}"/>
              </a:ext>
            </a:extLst>
          </p:cNvPr>
          <p:cNvGrpSpPr/>
          <p:nvPr/>
        </p:nvGrpSpPr>
        <p:grpSpPr>
          <a:xfrm>
            <a:off x="4611172" y="1557817"/>
            <a:ext cx="4104459" cy="3174173"/>
            <a:chOff x="4644008" y="1535865"/>
            <a:chExt cx="4104459" cy="317417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E6F2A5-3958-F70C-1B44-6B1F00F01795}"/>
                </a:ext>
              </a:extLst>
            </p:cNvPr>
            <p:cNvSpPr/>
            <p:nvPr/>
          </p:nvSpPr>
          <p:spPr>
            <a:xfrm>
              <a:off x="6670798" y="2921854"/>
              <a:ext cx="219456" cy="101970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19703"/>
                  </a:lnTo>
                  <a:lnTo>
                    <a:pt x="219456" y="101970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7D3F2CF-6318-D00F-4531-76D04321FDDC}"/>
                </a:ext>
              </a:extLst>
            </p:cNvPr>
            <p:cNvSpPr/>
            <p:nvPr/>
          </p:nvSpPr>
          <p:spPr>
            <a:xfrm>
              <a:off x="6670798" y="2921854"/>
              <a:ext cx="219456" cy="4491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49156"/>
                  </a:lnTo>
                  <a:lnTo>
                    <a:pt x="219456" y="44915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53A2B40-2980-CBAE-861C-3F9665D8C2C1}"/>
                </a:ext>
              </a:extLst>
            </p:cNvPr>
            <p:cNvSpPr/>
            <p:nvPr/>
          </p:nvSpPr>
          <p:spPr>
            <a:xfrm>
              <a:off x="6227034" y="2018754"/>
              <a:ext cx="1028981" cy="43848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1023"/>
                  </a:lnTo>
                  <a:lnTo>
                    <a:pt x="1028981" y="141023"/>
                  </a:lnTo>
                  <a:lnTo>
                    <a:pt x="1028981" y="43848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755D203-C4F0-366D-342F-859A5FB2DC6E}"/>
                </a:ext>
              </a:extLst>
            </p:cNvPr>
            <p:cNvSpPr/>
            <p:nvPr/>
          </p:nvSpPr>
          <p:spPr>
            <a:xfrm>
              <a:off x="5375530" y="2018754"/>
              <a:ext cx="851504" cy="43848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51504" y="0"/>
                  </a:moveTo>
                  <a:lnTo>
                    <a:pt x="851504" y="141023"/>
                  </a:lnTo>
                  <a:lnTo>
                    <a:pt x="0" y="141023"/>
                  </a:lnTo>
                  <a:lnTo>
                    <a:pt x="0" y="43848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3BC9B6-C46F-CC79-3A26-0FB4A98F5E87}"/>
                </a:ext>
              </a:extLst>
            </p:cNvPr>
            <p:cNvSpPr/>
            <p:nvPr/>
          </p:nvSpPr>
          <p:spPr>
            <a:xfrm>
              <a:off x="5495512" y="1535865"/>
              <a:ext cx="1463045" cy="482889"/>
            </a:xfrm>
            <a:custGeom>
              <a:avLst/>
              <a:gdLst>
                <a:gd name="connsiteX0" fmla="*/ 0 w 1463045"/>
                <a:gd name="connsiteY0" fmla="*/ 0 h 482889"/>
                <a:gd name="connsiteX1" fmla="*/ 1463045 w 1463045"/>
                <a:gd name="connsiteY1" fmla="*/ 0 h 482889"/>
                <a:gd name="connsiteX2" fmla="*/ 1463045 w 1463045"/>
                <a:gd name="connsiteY2" fmla="*/ 482889 h 482889"/>
                <a:gd name="connsiteX3" fmla="*/ 0 w 1463045"/>
                <a:gd name="connsiteY3" fmla="*/ 482889 h 482889"/>
                <a:gd name="connsiteX4" fmla="*/ 0 w 1463045"/>
                <a:gd name="connsiteY4" fmla="*/ 0 h 48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045" h="482889">
                  <a:moveTo>
                    <a:pt x="0" y="0"/>
                  </a:moveTo>
                  <a:lnTo>
                    <a:pt x="1463045" y="0"/>
                  </a:lnTo>
                  <a:lnTo>
                    <a:pt x="1463045" y="482889"/>
                  </a:lnTo>
                  <a:lnTo>
                    <a:pt x="0" y="482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BGP Segment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B438AEB-8A72-2C06-25A8-6F3B56A478C9}"/>
                </a:ext>
              </a:extLst>
            </p:cNvPr>
            <p:cNvSpPr/>
            <p:nvPr/>
          </p:nvSpPr>
          <p:spPr>
            <a:xfrm>
              <a:off x="4644008" y="2457237"/>
              <a:ext cx="1463045" cy="462945"/>
            </a:xfrm>
            <a:custGeom>
              <a:avLst/>
              <a:gdLst>
                <a:gd name="connsiteX0" fmla="*/ 0 w 1463045"/>
                <a:gd name="connsiteY0" fmla="*/ 0 h 462945"/>
                <a:gd name="connsiteX1" fmla="*/ 1463045 w 1463045"/>
                <a:gd name="connsiteY1" fmla="*/ 0 h 462945"/>
                <a:gd name="connsiteX2" fmla="*/ 1463045 w 1463045"/>
                <a:gd name="connsiteY2" fmla="*/ 462945 h 462945"/>
                <a:gd name="connsiteX3" fmla="*/ 0 w 1463045"/>
                <a:gd name="connsiteY3" fmla="*/ 462945 h 462945"/>
                <a:gd name="connsiteX4" fmla="*/ 0 w 1463045"/>
                <a:gd name="connsiteY4" fmla="*/ 0 h 46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045" h="462945">
                  <a:moveTo>
                    <a:pt x="0" y="0"/>
                  </a:moveTo>
                  <a:lnTo>
                    <a:pt x="1463045" y="0"/>
                  </a:lnTo>
                  <a:lnTo>
                    <a:pt x="1463045" y="462945"/>
                  </a:lnTo>
                  <a:lnTo>
                    <a:pt x="0" y="462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Prefix Segment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2D85A5B-EEAC-B11B-DA90-E11E37A20DEA}"/>
                </a:ext>
              </a:extLst>
            </p:cNvPr>
            <p:cNvSpPr/>
            <p:nvPr/>
          </p:nvSpPr>
          <p:spPr>
            <a:xfrm>
              <a:off x="6524493" y="2457237"/>
              <a:ext cx="1463045" cy="464616"/>
            </a:xfrm>
            <a:custGeom>
              <a:avLst/>
              <a:gdLst>
                <a:gd name="connsiteX0" fmla="*/ 0 w 1463045"/>
                <a:gd name="connsiteY0" fmla="*/ 0 h 464616"/>
                <a:gd name="connsiteX1" fmla="*/ 1463045 w 1463045"/>
                <a:gd name="connsiteY1" fmla="*/ 0 h 464616"/>
                <a:gd name="connsiteX2" fmla="*/ 1463045 w 1463045"/>
                <a:gd name="connsiteY2" fmla="*/ 464616 h 464616"/>
                <a:gd name="connsiteX3" fmla="*/ 0 w 1463045"/>
                <a:gd name="connsiteY3" fmla="*/ 464616 h 464616"/>
                <a:gd name="connsiteX4" fmla="*/ 0 w 1463045"/>
                <a:gd name="connsiteY4" fmla="*/ 0 h 46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045" h="464616">
                  <a:moveTo>
                    <a:pt x="0" y="0"/>
                  </a:moveTo>
                  <a:lnTo>
                    <a:pt x="1463045" y="0"/>
                  </a:lnTo>
                  <a:lnTo>
                    <a:pt x="1463045" y="464616"/>
                  </a:lnTo>
                  <a:lnTo>
                    <a:pt x="0" y="464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EPE Segment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A9CC55D-F6F8-2770-2DD6-E569DEEF5EBF}"/>
                </a:ext>
              </a:extLst>
            </p:cNvPr>
            <p:cNvSpPr/>
            <p:nvPr/>
          </p:nvSpPr>
          <p:spPr>
            <a:xfrm>
              <a:off x="6890255" y="3139538"/>
              <a:ext cx="1858212" cy="462945"/>
            </a:xfrm>
            <a:custGeom>
              <a:avLst/>
              <a:gdLst>
                <a:gd name="connsiteX0" fmla="*/ 0 w 1858212"/>
                <a:gd name="connsiteY0" fmla="*/ 0 h 462945"/>
                <a:gd name="connsiteX1" fmla="*/ 1858212 w 1858212"/>
                <a:gd name="connsiteY1" fmla="*/ 0 h 462945"/>
                <a:gd name="connsiteX2" fmla="*/ 1858212 w 1858212"/>
                <a:gd name="connsiteY2" fmla="*/ 462945 h 462945"/>
                <a:gd name="connsiteX3" fmla="*/ 0 w 1858212"/>
                <a:gd name="connsiteY3" fmla="*/ 462945 h 462945"/>
                <a:gd name="connsiteX4" fmla="*/ 0 w 1858212"/>
                <a:gd name="connsiteY4" fmla="*/ 0 h 46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212" h="462945">
                  <a:moveTo>
                    <a:pt x="0" y="0"/>
                  </a:moveTo>
                  <a:lnTo>
                    <a:pt x="1858212" y="0"/>
                  </a:lnTo>
                  <a:lnTo>
                    <a:pt x="1858212" y="462945"/>
                  </a:lnTo>
                  <a:lnTo>
                    <a:pt x="0" y="462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Peer Node Segment</a:t>
              </a: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BF17DE5-024A-50E6-6EAD-BBB65EB17A68}"/>
                </a:ext>
              </a:extLst>
            </p:cNvPr>
            <p:cNvSpPr/>
            <p:nvPr/>
          </p:nvSpPr>
          <p:spPr>
            <a:xfrm>
              <a:off x="6890255" y="3711325"/>
              <a:ext cx="1858212" cy="460466"/>
            </a:xfrm>
            <a:custGeom>
              <a:avLst/>
              <a:gdLst>
                <a:gd name="connsiteX0" fmla="*/ 0 w 1858212"/>
                <a:gd name="connsiteY0" fmla="*/ 0 h 460466"/>
                <a:gd name="connsiteX1" fmla="*/ 1858212 w 1858212"/>
                <a:gd name="connsiteY1" fmla="*/ 0 h 460466"/>
                <a:gd name="connsiteX2" fmla="*/ 1858212 w 1858212"/>
                <a:gd name="connsiteY2" fmla="*/ 460466 h 460466"/>
                <a:gd name="connsiteX3" fmla="*/ 0 w 1858212"/>
                <a:gd name="connsiteY3" fmla="*/ 460466 h 460466"/>
                <a:gd name="connsiteX4" fmla="*/ 0 w 1858212"/>
                <a:gd name="connsiteY4" fmla="*/ 0 h 46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212" h="460466">
                  <a:moveTo>
                    <a:pt x="0" y="0"/>
                  </a:moveTo>
                  <a:lnTo>
                    <a:pt x="1858212" y="0"/>
                  </a:lnTo>
                  <a:lnTo>
                    <a:pt x="1858212" y="460466"/>
                  </a:lnTo>
                  <a:lnTo>
                    <a:pt x="0" y="460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Peer Adj Segment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BEE5239-EEE2-5166-F91D-558D10613CBC}"/>
                </a:ext>
              </a:extLst>
            </p:cNvPr>
            <p:cNvSpPr/>
            <p:nvPr/>
          </p:nvSpPr>
          <p:spPr>
            <a:xfrm>
              <a:off x="6670797" y="3460101"/>
              <a:ext cx="219456" cy="101970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19703"/>
                  </a:lnTo>
                  <a:lnTo>
                    <a:pt x="219456" y="101970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C63E85C-9508-731D-E60E-9787802233FC}"/>
                </a:ext>
              </a:extLst>
            </p:cNvPr>
            <p:cNvSpPr/>
            <p:nvPr/>
          </p:nvSpPr>
          <p:spPr>
            <a:xfrm>
              <a:off x="6890254" y="4249572"/>
              <a:ext cx="1858212" cy="460466"/>
            </a:xfrm>
            <a:custGeom>
              <a:avLst/>
              <a:gdLst>
                <a:gd name="connsiteX0" fmla="*/ 0 w 1858212"/>
                <a:gd name="connsiteY0" fmla="*/ 0 h 460466"/>
                <a:gd name="connsiteX1" fmla="*/ 1858212 w 1858212"/>
                <a:gd name="connsiteY1" fmla="*/ 0 h 460466"/>
                <a:gd name="connsiteX2" fmla="*/ 1858212 w 1858212"/>
                <a:gd name="connsiteY2" fmla="*/ 460466 h 460466"/>
                <a:gd name="connsiteX3" fmla="*/ 0 w 1858212"/>
                <a:gd name="connsiteY3" fmla="*/ 460466 h 460466"/>
                <a:gd name="connsiteX4" fmla="*/ 0 w 1858212"/>
                <a:gd name="connsiteY4" fmla="*/ 0 h 46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212" h="460466">
                  <a:moveTo>
                    <a:pt x="0" y="0"/>
                  </a:moveTo>
                  <a:lnTo>
                    <a:pt x="1858212" y="0"/>
                  </a:lnTo>
                  <a:lnTo>
                    <a:pt x="1858212" y="460466"/>
                  </a:lnTo>
                  <a:lnTo>
                    <a:pt x="0" y="460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Peer Set Segment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6BCD98-F86B-1DB3-B76F-EA1C2F23135D}"/>
              </a:ext>
            </a:extLst>
          </p:cNvPr>
          <p:cNvSpPr/>
          <p:nvPr/>
        </p:nvSpPr>
        <p:spPr>
          <a:xfrm>
            <a:off x="611426" y="2423212"/>
            <a:ext cx="1494074" cy="538345"/>
          </a:xfrm>
          <a:prstGeom prst="roundRect">
            <a:avLst/>
          </a:prstGeom>
          <a:noFill/>
          <a:ln w="38100">
            <a:solidFill>
              <a:srgbClr val="EC5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94FB925-E1F7-D98B-1CFD-722744F05955}"/>
              </a:ext>
            </a:extLst>
          </p:cNvPr>
          <p:cNvSpPr/>
          <p:nvPr/>
        </p:nvSpPr>
        <p:spPr>
          <a:xfrm>
            <a:off x="2642416" y="2423212"/>
            <a:ext cx="1494074" cy="526356"/>
          </a:xfrm>
          <a:prstGeom prst="roundRect">
            <a:avLst/>
          </a:prstGeom>
          <a:noFill/>
          <a:ln w="38100">
            <a:solidFill>
              <a:srgbClr val="EC5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EB7C1E-0CD2-775F-4029-7B6A7772BA72}"/>
              </a:ext>
            </a:extLst>
          </p:cNvPr>
          <p:cNvSpPr txBox="1"/>
          <p:nvPr/>
        </p:nvSpPr>
        <p:spPr>
          <a:xfrm>
            <a:off x="1519258" y="1043102"/>
            <a:ext cx="1704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IGP Control Plane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BF1598-78A9-F733-24B1-3AF451CA6578}"/>
              </a:ext>
            </a:extLst>
          </p:cNvPr>
          <p:cNvSpPr txBox="1"/>
          <p:nvPr/>
        </p:nvSpPr>
        <p:spPr>
          <a:xfrm>
            <a:off x="5302619" y="1035841"/>
            <a:ext cx="1784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BGP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198090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 ID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D078-4877-976D-9BD3-86831121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b="1" dirty="0"/>
              <a:t>Prefix SID</a:t>
            </a:r>
            <a:r>
              <a:rPr lang="en-AU" sz="2000" dirty="0"/>
              <a:t>: for routers’ loopbacks</a:t>
            </a:r>
          </a:p>
          <a:p>
            <a:pPr lvl="1"/>
            <a:r>
              <a:rPr lang="en-AU" sz="1600" dirty="0"/>
              <a:t>Assigned from SRGB</a:t>
            </a:r>
          </a:p>
          <a:p>
            <a:r>
              <a:rPr lang="en-AU" sz="2000" b="1" dirty="0"/>
              <a:t>Adjacency SID</a:t>
            </a:r>
            <a:r>
              <a:rPr lang="en-AU" sz="2000" dirty="0"/>
              <a:t>: for routers’ P2P links</a:t>
            </a:r>
          </a:p>
          <a:p>
            <a:pPr lvl="1"/>
            <a:r>
              <a:rPr lang="en-AU" sz="1600" dirty="0"/>
              <a:t>Assigned from dynamic range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634A00-7B42-C891-EFBD-CAEB73953A6D}"/>
              </a:ext>
            </a:extLst>
          </p:cNvPr>
          <p:cNvSpPr/>
          <p:nvPr/>
        </p:nvSpPr>
        <p:spPr>
          <a:xfrm>
            <a:off x="3438998" y="312400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D8DF47-8F6D-4FDE-026E-0A1EC08B9823}"/>
              </a:ext>
            </a:extLst>
          </p:cNvPr>
          <p:cNvSpPr/>
          <p:nvPr/>
        </p:nvSpPr>
        <p:spPr>
          <a:xfrm>
            <a:off x="6031286" y="312400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217C55-E533-38BF-3BCB-166FCF166E37}"/>
              </a:ext>
            </a:extLst>
          </p:cNvPr>
          <p:cNvSpPr/>
          <p:nvPr/>
        </p:nvSpPr>
        <p:spPr>
          <a:xfrm>
            <a:off x="4664456" y="241190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DCEC90-CD74-638E-927C-D9002176EB92}"/>
              </a:ext>
            </a:extLst>
          </p:cNvPr>
          <p:cNvSpPr/>
          <p:nvPr/>
        </p:nvSpPr>
        <p:spPr>
          <a:xfrm>
            <a:off x="4664456" y="3872770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806031-A922-1ED6-413F-D235982DE511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3796452" y="2771618"/>
            <a:ext cx="868004" cy="352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5D52F-F22A-C430-2454-5680E3F506B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021910" y="3131328"/>
            <a:ext cx="0" cy="74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F2E62-BC27-76B2-D6A1-EAD212B9849A}"/>
              </a:ext>
            </a:extLst>
          </p:cNvPr>
          <p:cNvCxnSpPr>
            <a:cxnSpLocks/>
            <a:stCxn id="6" idx="6"/>
            <a:endCxn id="5" idx="0"/>
          </p:cNvCxnSpPr>
          <p:nvPr/>
        </p:nvCxnSpPr>
        <p:spPr>
          <a:xfrm>
            <a:off x="5379364" y="2771618"/>
            <a:ext cx="1009376" cy="352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6F9200-E272-11F1-70CB-05ECCCEC64FA}"/>
              </a:ext>
            </a:extLst>
          </p:cNvPr>
          <p:cNvCxnSpPr>
            <a:cxnSpLocks/>
            <a:stCxn id="7" idx="6"/>
            <a:endCxn id="5" idx="4"/>
          </p:cNvCxnSpPr>
          <p:nvPr/>
        </p:nvCxnSpPr>
        <p:spPr>
          <a:xfrm flipV="1">
            <a:off x="5379364" y="3843428"/>
            <a:ext cx="1009376" cy="3890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97A7167-EB52-9418-17D9-3C8F21262F0E}"/>
              </a:ext>
            </a:extLst>
          </p:cNvPr>
          <p:cNvSpPr txBox="1"/>
          <p:nvPr/>
        </p:nvSpPr>
        <p:spPr>
          <a:xfrm>
            <a:off x="1390800" y="3012431"/>
            <a:ext cx="1021433" cy="707886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Prefix SID</a:t>
            </a:r>
          </a:p>
          <a:p>
            <a:pPr algn="ctr"/>
            <a:r>
              <a:rPr lang="en-US" sz="1000" b="1" dirty="0"/>
              <a:t>R1: 16001</a:t>
            </a:r>
          </a:p>
          <a:p>
            <a:pPr algn="ctr"/>
            <a:r>
              <a:rPr lang="en-US" sz="1000" dirty="0"/>
              <a:t>Adjacency SID</a:t>
            </a:r>
          </a:p>
          <a:p>
            <a:pPr algn="ctr"/>
            <a:r>
              <a:rPr lang="en-US" sz="1000" b="1" dirty="0"/>
              <a:t>R1-R2: 24012</a:t>
            </a:r>
            <a:endParaRPr lang="en-AU" sz="1000" b="1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EAAFDFF-489E-0C26-35F3-948BD8F07AB7}"/>
              </a:ext>
            </a:extLst>
          </p:cNvPr>
          <p:cNvSpPr/>
          <p:nvPr/>
        </p:nvSpPr>
        <p:spPr>
          <a:xfrm>
            <a:off x="2553926" y="3417218"/>
            <a:ext cx="850855" cy="154726"/>
          </a:xfrm>
          <a:prstGeom prst="rightArrow">
            <a:avLst>
              <a:gd name="adj1" fmla="val 50000"/>
              <a:gd name="adj2" fmla="val 14812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8EA5D0-21BA-1B4C-1A6E-F4EA3DBEBA45}"/>
              </a:ext>
            </a:extLst>
          </p:cNvPr>
          <p:cNvSpPr txBox="1"/>
          <p:nvPr/>
        </p:nvSpPr>
        <p:spPr>
          <a:xfrm>
            <a:off x="2685862" y="4037954"/>
            <a:ext cx="1034257" cy="861774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Prefix SID</a:t>
            </a:r>
          </a:p>
          <a:p>
            <a:pPr algn="ctr"/>
            <a:r>
              <a:rPr lang="en-US" sz="1000" b="1" dirty="0"/>
              <a:t>R2: 16003</a:t>
            </a:r>
          </a:p>
          <a:p>
            <a:pPr algn="ctr"/>
            <a:r>
              <a:rPr lang="en-US" sz="1000" dirty="0"/>
              <a:t>Adjacency SID</a:t>
            </a:r>
          </a:p>
          <a:p>
            <a:pPr algn="ctr"/>
            <a:r>
              <a:rPr lang="en-US" sz="1000" b="1" dirty="0"/>
              <a:t>R3-R2: 24032</a:t>
            </a:r>
          </a:p>
          <a:p>
            <a:pPr algn="ctr"/>
            <a:r>
              <a:rPr lang="en-US" sz="1000" b="1" dirty="0"/>
              <a:t>R3-R4: 24034</a:t>
            </a:r>
            <a:endParaRPr lang="en-AU" sz="1000" b="1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B9F8605-9A06-DBD1-8953-236D392393A1}"/>
              </a:ext>
            </a:extLst>
          </p:cNvPr>
          <p:cNvSpPr/>
          <p:nvPr/>
        </p:nvSpPr>
        <p:spPr>
          <a:xfrm>
            <a:off x="3855550" y="4141073"/>
            <a:ext cx="802231" cy="156671"/>
          </a:xfrm>
          <a:prstGeom prst="rightArrow">
            <a:avLst>
              <a:gd name="adj1" fmla="val 50000"/>
              <a:gd name="adj2" fmla="val 13589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2B105A-1B19-7BF1-B803-74C1523C1AD5}"/>
              </a:ext>
            </a:extLst>
          </p:cNvPr>
          <p:cNvSpPr txBox="1"/>
          <p:nvPr/>
        </p:nvSpPr>
        <p:spPr>
          <a:xfrm>
            <a:off x="7426175" y="3777258"/>
            <a:ext cx="1034257" cy="861774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Prefix SID</a:t>
            </a:r>
          </a:p>
          <a:p>
            <a:pPr algn="ctr"/>
            <a:r>
              <a:rPr lang="en-US" sz="1000" b="1" dirty="0"/>
              <a:t>R4: 16004</a:t>
            </a:r>
          </a:p>
          <a:p>
            <a:pPr algn="ctr"/>
            <a:r>
              <a:rPr lang="en-US" sz="1000" dirty="0"/>
              <a:t>Adjacency SID</a:t>
            </a:r>
          </a:p>
          <a:p>
            <a:pPr algn="ctr"/>
            <a:r>
              <a:rPr lang="en-US" sz="1000" b="1" dirty="0"/>
              <a:t>R4-R2: 24042</a:t>
            </a:r>
          </a:p>
          <a:p>
            <a:pPr algn="ctr"/>
            <a:r>
              <a:rPr lang="en-US" sz="1000" b="1" dirty="0"/>
              <a:t>R4-R3: 24043</a:t>
            </a:r>
            <a:endParaRPr lang="en-AU" sz="1000" b="1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EEC123D-EE99-97B8-54C8-551B57ED708E}"/>
              </a:ext>
            </a:extLst>
          </p:cNvPr>
          <p:cNvSpPr/>
          <p:nvPr/>
        </p:nvSpPr>
        <p:spPr>
          <a:xfrm rot="13298299">
            <a:off x="6626281" y="3902766"/>
            <a:ext cx="774173" cy="150722"/>
          </a:xfrm>
          <a:prstGeom prst="rightArrow">
            <a:avLst>
              <a:gd name="adj1" fmla="val 50000"/>
              <a:gd name="adj2" fmla="val 13079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447905-777E-9652-648B-B613D207BA2B}"/>
              </a:ext>
            </a:extLst>
          </p:cNvPr>
          <p:cNvSpPr txBox="1"/>
          <p:nvPr/>
        </p:nvSpPr>
        <p:spPr>
          <a:xfrm>
            <a:off x="6937852" y="1923678"/>
            <a:ext cx="1034257" cy="1015663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Prefix SID</a:t>
            </a:r>
          </a:p>
          <a:p>
            <a:pPr algn="ctr"/>
            <a:r>
              <a:rPr lang="en-US" sz="1000" b="1" dirty="0"/>
              <a:t>R2: 16002</a:t>
            </a:r>
          </a:p>
          <a:p>
            <a:pPr algn="ctr"/>
            <a:r>
              <a:rPr lang="en-US" sz="1000" dirty="0"/>
              <a:t>Adjacency SID</a:t>
            </a:r>
          </a:p>
          <a:p>
            <a:pPr algn="ctr"/>
            <a:r>
              <a:rPr lang="en-US" sz="1000" b="1" dirty="0"/>
              <a:t>R2-R1: 24021</a:t>
            </a:r>
          </a:p>
          <a:p>
            <a:pPr algn="ctr"/>
            <a:r>
              <a:rPr lang="en-US" sz="1000" b="1" dirty="0"/>
              <a:t>R2-R3: 24023</a:t>
            </a:r>
          </a:p>
          <a:p>
            <a:pPr algn="ctr"/>
            <a:r>
              <a:rPr lang="en-US" sz="1000" b="1" dirty="0"/>
              <a:t>R2-R4: 24024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1224DD2-C63D-CA44-4D43-6CD350AEBC31}"/>
              </a:ext>
            </a:extLst>
          </p:cNvPr>
          <p:cNvSpPr/>
          <p:nvPr/>
        </p:nvSpPr>
        <p:spPr>
          <a:xfrm rot="9920032">
            <a:off x="5390606" y="2411883"/>
            <a:ext cx="1459489" cy="140600"/>
          </a:xfrm>
          <a:prstGeom prst="rightArrow">
            <a:avLst>
              <a:gd name="adj1" fmla="val 50000"/>
              <a:gd name="adj2" fmla="val 21235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883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 List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D078-4877-976D-9BD3-86831121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dirty="0"/>
              <a:t>Explicit path can be defined using local segments</a:t>
            </a:r>
          </a:p>
          <a:p>
            <a:r>
              <a:rPr lang="en-AU" sz="2000" dirty="0"/>
              <a:t>Useful for TE and FRR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634A00-7B42-C891-EFBD-CAEB73953A6D}"/>
              </a:ext>
            </a:extLst>
          </p:cNvPr>
          <p:cNvSpPr/>
          <p:nvPr/>
        </p:nvSpPr>
        <p:spPr>
          <a:xfrm>
            <a:off x="3131840" y="319857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D8DF47-8F6D-4FDE-026E-0A1EC08B9823}"/>
              </a:ext>
            </a:extLst>
          </p:cNvPr>
          <p:cNvSpPr/>
          <p:nvPr/>
        </p:nvSpPr>
        <p:spPr>
          <a:xfrm>
            <a:off x="5724128" y="319857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217C55-E533-38BF-3BCB-166FCF166E37}"/>
              </a:ext>
            </a:extLst>
          </p:cNvPr>
          <p:cNvSpPr/>
          <p:nvPr/>
        </p:nvSpPr>
        <p:spPr>
          <a:xfrm>
            <a:off x="4357298" y="248647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DCEC90-CD74-638E-927C-D9002176EB92}"/>
              </a:ext>
            </a:extLst>
          </p:cNvPr>
          <p:cNvSpPr/>
          <p:nvPr/>
        </p:nvSpPr>
        <p:spPr>
          <a:xfrm>
            <a:off x="4357298" y="3947339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806031-A922-1ED6-413F-D235982DE511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3489294" y="2846187"/>
            <a:ext cx="868004" cy="352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5D52F-F22A-C430-2454-5680E3F506B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14752" y="3205897"/>
            <a:ext cx="0" cy="74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F2E62-BC27-76B2-D6A1-EAD212B9849A}"/>
              </a:ext>
            </a:extLst>
          </p:cNvPr>
          <p:cNvCxnSpPr>
            <a:cxnSpLocks/>
            <a:stCxn id="6" idx="6"/>
            <a:endCxn id="5" idx="0"/>
          </p:cNvCxnSpPr>
          <p:nvPr/>
        </p:nvCxnSpPr>
        <p:spPr>
          <a:xfrm>
            <a:off x="5072206" y="2846187"/>
            <a:ext cx="1009376" cy="352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6F9200-E272-11F1-70CB-05ECCCEC64FA}"/>
              </a:ext>
            </a:extLst>
          </p:cNvPr>
          <p:cNvCxnSpPr>
            <a:cxnSpLocks/>
            <a:stCxn id="7" idx="6"/>
            <a:endCxn id="5" idx="4"/>
          </p:cNvCxnSpPr>
          <p:nvPr/>
        </p:nvCxnSpPr>
        <p:spPr>
          <a:xfrm flipV="1">
            <a:off x="5072206" y="3917997"/>
            <a:ext cx="1009376" cy="3890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1610B2-560F-650F-EFD7-9F8994971F2B}"/>
              </a:ext>
            </a:extLst>
          </p:cNvPr>
          <p:cNvSpPr/>
          <p:nvPr/>
        </p:nvSpPr>
        <p:spPr>
          <a:xfrm>
            <a:off x="2795460" y="290134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9185D-7F6B-CB5F-4D09-0CD518C7BEC2}"/>
              </a:ext>
            </a:extLst>
          </p:cNvPr>
          <p:cNvSpPr/>
          <p:nvPr/>
        </p:nvSpPr>
        <p:spPr>
          <a:xfrm>
            <a:off x="2795277" y="271891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6D90C-B01C-A2F8-4F09-B2A7B9B085B2}"/>
              </a:ext>
            </a:extLst>
          </p:cNvPr>
          <p:cNvSpPr/>
          <p:nvPr/>
        </p:nvSpPr>
        <p:spPr>
          <a:xfrm>
            <a:off x="2795277" y="253569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D0D08C-7F2C-F3BE-B0B0-76559EE3C610}"/>
              </a:ext>
            </a:extLst>
          </p:cNvPr>
          <p:cNvSpPr/>
          <p:nvPr/>
        </p:nvSpPr>
        <p:spPr>
          <a:xfrm>
            <a:off x="2795277" y="235004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24023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6FB6C0-3D73-15FC-33D2-72D935E63FEB}"/>
              </a:ext>
            </a:extLst>
          </p:cNvPr>
          <p:cNvSpPr/>
          <p:nvPr/>
        </p:nvSpPr>
        <p:spPr>
          <a:xfrm>
            <a:off x="2796025" y="216599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9A2505-5DB4-A33C-979F-F171EB37AD7C}"/>
              </a:ext>
            </a:extLst>
          </p:cNvPr>
          <p:cNvSpPr/>
          <p:nvPr/>
        </p:nvSpPr>
        <p:spPr>
          <a:xfrm>
            <a:off x="1649140" y="327008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BDC014-C0D7-7C29-D279-5E489B6BF9D5}"/>
              </a:ext>
            </a:extLst>
          </p:cNvPr>
          <p:cNvCxnSpPr>
            <a:cxnSpLocks/>
            <a:stCxn id="19" idx="6"/>
            <a:endCxn id="4" idx="2"/>
          </p:cNvCxnSpPr>
          <p:nvPr/>
        </p:nvCxnSpPr>
        <p:spPr>
          <a:xfrm>
            <a:off x="2225204" y="3558112"/>
            <a:ext cx="906636" cy="17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D478828-23CD-946D-651C-C06C0FCC66DD}"/>
              </a:ext>
            </a:extLst>
          </p:cNvPr>
          <p:cNvSpPr/>
          <p:nvPr/>
        </p:nvSpPr>
        <p:spPr>
          <a:xfrm>
            <a:off x="7285569" y="3274393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82E9E8-8390-DC7B-3F15-66094481BC44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6439036" y="3558287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86FBD6-C8F5-3425-FC20-54B7968649AF}"/>
              </a:ext>
            </a:extLst>
          </p:cNvPr>
          <p:cNvSpPr txBox="1"/>
          <p:nvPr/>
        </p:nvSpPr>
        <p:spPr>
          <a:xfrm>
            <a:off x="1255390" y="3966350"/>
            <a:ext cx="1347694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is encapsulated by source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5F805-CCE1-1066-790B-98AAEF78BFC3}"/>
              </a:ext>
            </a:extLst>
          </p:cNvPr>
          <p:cNvCxnSpPr>
            <a:cxnSpLocks/>
          </p:cNvCxnSpPr>
          <p:nvPr/>
        </p:nvCxnSpPr>
        <p:spPr>
          <a:xfrm flipV="1">
            <a:off x="2616589" y="3822692"/>
            <a:ext cx="542807" cy="30218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7A76F26-EAC6-89F4-268F-9811A8E1B2C9}"/>
              </a:ext>
            </a:extLst>
          </p:cNvPr>
          <p:cNvSpPr txBox="1"/>
          <p:nvPr/>
        </p:nvSpPr>
        <p:spPr>
          <a:xfrm>
            <a:off x="379923" y="2112444"/>
            <a:ext cx="2424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</a:rPr>
              <a:t>First: Go to R2</a:t>
            </a:r>
          </a:p>
          <a:p>
            <a:pPr algn="r"/>
            <a:r>
              <a:rPr lang="en-US" sz="1200" b="1" dirty="0">
                <a:solidFill>
                  <a:srgbClr val="00B050"/>
                </a:solidFill>
              </a:rPr>
              <a:t>Second: go through R2’s Gi0/1</a:t>
            </a:r>
          </a:p>
          <a:p>
            <a:pPr algn="r"/>
            <a:r>
              <a:rPr lang="en-US" sz="1200" b="1" dirty="0">
                <a:solidFill>
                  <a:srgbClr val="FF0000"/>
                </a:solidFill>
              </a:rPr>
              <a:t>Third: go to R4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1591DF-A2A1-1295-6619-707890365B44}"/>
              </a:ext>
            </a:extLst>
          </p:cNvPr>
          <p:cNvSpPr txBox="1"/>
          <p:nvPr/>
        </p:nvSpPr>
        <p:spPr>
          <a:xfrm>
            <a:off x="4672450" y="318225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Gi0/1</a:t>
            </a:r>
            <a:endParaRPr lang="en-AU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4AEBA6-340F-2E46-275E-46EF48832842}"/>
              </a:ext>
            </a:extLst>
          </p:cNvPr>
          <p:cNvSpPr txBox="1"/>
          <p:nvPr/>
        </p:nvSpPr>
        <p:spPr>
          <a:xfrm>
            <a:off x="5073981" y="262027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Gi0/2</a:t>
            </a:r>
            <a:endParaRPr lang="en-AU" sz="1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735253-C6C3-0D4A-BF8C-4B5FECE98121}"/>
              </a:ext>
            </a:extLst>
          </p:cNvPr>
          <p:cNvSpPr/>
          <p:nvPr/>
        </p:nvSpPr>
        <p:spPr>
          <a:xfrm rot="20313469">
            <a:off x="3593889" y="2990681"/>
            <a:ext cx="1101229" cy="1201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8DC9D-C2E9-1D31-7839-15FA07FE8415}"/>
              </a:ext>
            </a:extLst>
          </p:cNvPr>
          <p:cNvSpPr/>
          <p:nvPr/>
        </p:nvSpPr>
        <p:spPr>
          <a:xfrm rot="16200000">
            <a:off x="3762278" y="3580052"/>
            <a:ext cx="1579549" cy="1118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8834BE-15B5-F86B-D6A2-DA3089445C45}"/>
              </a:ext>
            </a:extLst>
          </p:cNvPr>
          <p:cNvSpPr/>
          <p:nvPr/>
        </p:nvSpPr>
        <p:spPr>
          <a:xfrm rot="20333493">
            <a:off x="4498504" y="4040957"/>
            <a:ext cx="1542265" cy="1208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F5A727-F600-937C-1668-95A7E0F09662}"/>
              </a:ext>
            </a:extLst>
          </p:cNvPr>
          <p:cNvSpPr/>
          <p:nvPr/>
        </p:nvSpPr>
        <p:spPr>
          <a:xfrm rot="20248037">
            <a:off x="3547518" y="2862690"/>
            <a:ext cx="1178396" cy="326313"/>
          </a:xfrm>
          <a:custGeom>
            <a:avLst/>
            <a:gdLst>
              <a:gd name="connsiteX0" fmla="*/ 0 w 1178396"/>
              <a:gd name="connsiteY0" fmla="*/ 0 h 326313"/>
              <a:gd name="connsiteX1" fmla="*/ 577414 w 1178396"/>
              <a:gd name="connsiteY1" fmla="*/ 0 h 326313"/>
              <a:gd name="connsiteX2" fmla="*/ 1178396 w 1178396"/>
              <a:gd name="connsiteY2" fmla="*/ 0 h 326313"/>
              <a:gd name="connsiteX3" fmla="*/ 1178396 w 1178396"/>
              <a:gd name="connsiteY3" fmla="*/ 326313 h 326313"/>
              <a:gd name="connsiteX4" fmla="*/ 589198 w 1178396"/>
              <a:gd name="connsiteY4" fmla="*/ 326313 h 326313"/>
              <a:gd name="connsiteX5" fmla="*/ 0 w 1178396"/>
              <a:gd name="connsiteY5" fmla="*/ 326313 h 326313"/>
              <a:gd name="connsiteX6" fmla="*/ 0 w 1178396"/>
              <a:gd name="connsiteY6" fmla="*/ 0 h 32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8396" h="326313" extrusionOk="0">
                <a:moveTo>
                  <a:pt x="0" y="0"/>
                </a:moveTo>
                <a:cubicBezTo>
                  <a:pt x="123012" y="-49743"/>
                  <a:pt x="364901" y="52303"/>
                  <a:pt x="577414" y="0"/>
                </a:cubicBezTo>
                <a:cubicBezTo>
                  <a:pt x="789927" y="-52303"/>
                  <a:pt x="953661" y="4568"/>
                  <a:pt x="1178396" y="0"/>
                </a:cubicBezTo>
                <a:cubicBezTo>
                  <a:pt x="1178427" y="96006"/>
                  <a:pt x="1168175" y="260280"/>
                  <a:pt x="1178396" y="326313"/>
                </a:cubicBezTo>
                <a:cubicBezTo>
                  <a:pt x="900376" y="335310"/>
                  <a:pt x="835481" y="321164"/>
                  <a:pt x="589198" y="326313"/>
                </a:cubicBezTo>
                <a:cubicBezTo>
                  <a:pt x="342915" y="331462"/>
                  <a:pt x="245153" y="289564"/>
                  <a:pt x="0" y="326313"/>
                </a:cubicBezTo>
                <a:cubicBezTo>
                  <a:pt x="-27860" y="259153"/>
                  <a:pt x="234" y="13862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C5552F-C08A-A9E5-6040-55AE884959FA}"/>
              </a:ext>
            </a:extLst>
          </p:cNvPr>
          <p:cNvSpPr/>
          <p:nvPr/>
        </p:nvSpPr>
        <p:spPr>
          <a:xfrm rot="16200000">
            <a:off x="4159827" y="3427046"/>
            <a:ext cx="905714" cy="348694"/>
          </a:xfrm>
          <a:custGeom>
            <a:avLst/>
            <a:gdLst>
              <a:gd name="connsiteX0" fmla="*/ 0 w 905714"/>
              <a:gd name="connsiteY0" fmla="*/ 0 h 348694"/>
              <a:gd name="connsiteX1" fmla="*/ 443800 w 905714"/>
              <a:gd name="connsiteY1" fmla="*/ 0 h 348694"/>
              <a:gd name="connsiteX2" fmla="*/ 905714 w 905714"/>
              <a:gd name="connsiteY2" fmla="*/ 0 h 348694"/>
              <a:gd name="connsiteX3" fmla="*/ 905714 w 905714"/>
              <a:gd name="connsiteY3" fmla="*/ 348694 h 348694"/>
              <a:gd name="connsiteX4" fmla="*/ 452857 w 905714"/>
              <a:gd name="connsiteY4" fmla="*/ 348694 h 348694"/>
              <a:gd name="connsiteX5" fmla="*/ 0 w 905714"/>
              <a:gd name="connsiteY5" fmla="*/ 348694 h 348694"/>
              <a:gd name="connsiteX6" fmla="*/ 0 w 905714"/>
              <a:gd name="connsiteY6" fmla="*/ 0 h 3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5714" h="348694" extrusionOk="0">
                <a:moveTo>
                  <a:pt x="0" y="0"/>
                </a:moveTo>
                <a:cubicBezTo>
                  <a:pt x="173094" y="-49933"/>
                  <a:pt x="239057" y="26051"/>
                  <a:pt x="443800" y="0"/>
                </a:cubicBezTo>
                <a:cubicBezTo>
                  <a:pt x="648543" y="-26051"/>
                  <a:pt x="728330" y="53216"/>
                  <a:pt x="905714" y="0"/>
                </a:cubicBezTo>
                <a:cubicBezTo>
                  <a:pt x="941659" y="143324"/>
                  <a:pt x="865650" y="193982"/>
                  <a:pt x="905714" y="348694"/>
                </a:cubicBezTo>
                <a:cubicBezTo>
                  <a:pt x="771725" y="399195"/>
                  <a:pt x="646249" y="312395"/>
                  <a:pt x="452857" y="348694"/>
                </a:cubicBezTo>
                <a:cubicBezTo>
                  <a:pt x="259465" y="384993"/>
                  <a:pt x="141576" y="300801"/>
                  <a:pt x="0" y="348694"/>
                </a:cubicBezTo>
                <a:cubicBezTo>
                  <a:pt x="-19986" y="267341"/>
                  <a:pt x="37712" y="8044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865C2-905D-5A12-6702-0265E5812055}"/>
              </a:ext>
            </a:extLst>
          </p:cNvPr>
          <p:cNvSpPr/>
          <p:nvPr/>
        </p:nvSpPr>
        <p:spPr>
          <a:xfrm rot="20248037">
            <a:off x="4922224" y="3886090"/>
            <a:ext cx="1178396" cy="326313"/>
          </a:xfrm>
          <a:custGeom>
            <a:avLst/>
            <a:gdLst>
              <a:gd name="connsiteX0" fmla="*/ 0 w 1178396"/>
              <a:gd name="connsiteY0" fmla="*/ 0 h 326313"/>
              <a:gd name="connsiteX1" fmla="*/ 577414 w 1178396"/>
              <a:gd name="connsiteY1" fmla="*/ 0 h 326313"/>
              <a:gd name="connsiteX2" fmla="*/ 1178396 w 1178396"/>
              <a:gd name="connsiteY2" fmla="*/ 0 h 326313"/>
              <a:gd name="connsiteX3" fmla="*/ 1178396 w 1178396"/>
              <a:gd name="connsiteY3" fmla="*/ 326313 h 326313"/>
              <a:gd name="connsiteX4" fmla="*/ 589198 w 1178396"/>
              <a:gd name="connsiteY4" fmla="*/ 326313 h 326313"/>
              <a:gd name="connsiteX5" fmla="*/ 0 w 1178396"/>
              <a:gd name="connsiteY5" fmla="*/ 326313 h 326313"/>
              <a:gd name="connsiteX6" fmla="*/ 0 w 1178396"/>
              <a:gd name="connsiteY6" fmla="*/ 0 h 32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8396" h="326313" extrusionOk="0">
                <a:moveTo>
                  <a:pt x="0" y="0"/>
                </a:moveTo>
                <a:cubicBezTo>
                  <a:pt x="123012" y="-49743"/>
                  <a:pt x="364901" y="52303"/>
                  <a:pt x="577414" y="0"/>
                </a:cubicBezTo>
                <a:cubicBezTo>
                  <a:pt x="789927" y="-52303"/>
                  <a:pt x="953661" y="4568"/>
                  <a:pt x="1178396" y="0"/>
                </a:cubicBezTo>
                <a:cubicBezTo>
                  <a:pt x="1178427" y="96006"/>
                  <a:pt x="1168175" y="260280"/>
                  <a:pt x="1178396" y="326313"/>
                </a:cubicBezTo>
                <a:cubicBezTo>
                  <a:pt x="900376" y="335310"/>
                  <a:pt x="835481" y="321164"/>
                  <a:pt x="589198" y="326313"/>
                </a:cubicBezTo>
                <a:cubicBezTo>
                  <a:pt x="342915" y="331462"/>
                  <a:pt x="245153" y="289564"/>
                  <a:pt x="0" y="326313"/>
                </a:cubicBezTo>
                <a:cubicBezTo>
                  <a:pt x="-27860" y="259153"/>
                  <a:pt x="234" y="13862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A72EE7-ADC2-F49D-1697-5209C2396301}"/>
              </a:ext>
            </a:extLst>
          </p:cNvPr>
          <p:cNvSpPr/>
          <p:nvPr/>
        </p:nvSpPr>
        <p:spPr>
          <a:xfrm>
            <a:off x="3794220" y="263436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540A9-0542-47AC-596B-93C5FE07D1B1}"/>
              </a:ext>
            </a:extLst>
          </p:cNvPr>
          <p:cNvSpPr/>
          <p:nvPr/>
        </p:nvSpPr>
        <p:spPr>
          <a:xfrm>
            <a:off x="6701300" y="4665189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F4CE5-8054-77DF-4858-173EBB2DBD6E}"/>
              </a:ext>
            </a:extLst>
          </p:cNvPr>
          <p:cNvSpPr txBox="1"/>
          <p:nvPr/>
        </p:nvSpPr>
        <p:spPr>
          <a:xfrm>
            <a:off x="6942343" y="4641856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763CE7-7218-58FD-F2FF-5B0D7C809271}"/>
              </a:ext>
            </a:extLst>
          </p:cNvPr>
          <p:cNvSpPr/>
          <p:nvPr/>
        </p:nvSpPr>
        <p:spPr>
          <a:xfrm>
            <a:off x="5724128" y="274120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8C5CF8-D3E9-DE3C-3652-5EEB5AFF4792}"/>
              </a:ext>
            </a:extLst>
          </p:cNvPr>
          <p:cNvSpPr/>
          <p:nvPr/>
        </p:nvSpPr>
        <p:spPr>
          <a:xfrm>
            <a:off x="4105284" y="3482290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6DA188-122F-559C-7C8B-3AD904CE47C1}"/>
              </a:ext>
            </a:extLst>
          </p:cNvPr>
          <p:cNvSpPr/>
          <p:nvPr/>
        </p:nvSpPr>
        <p:spPr>
          <a:xfrm>
            <a:off x="5560424" y="423748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60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FRR with TI-LFA</a:t>
            </a:r>
          </a:p>
          <a:p>
            <a:pPr lvl="1"/>
            <a:r>
              <a:rPr lang="en-AU" sz="1600" dirty="0"/>
              <a:t>Avoids micro-looping</a:t>
            </a:r>
          </a:p>
          <a:p>
            <a:r>
              <a:rPr lang="en-AU" sz="2000" dirty="0"/>
              <a:t>Scalable TE</a:t>
            </a:r>
          </a:p>
          <a:p>
            <a:pPr lvl="1"/>
            <a:r>
              <a:rPr lang="en-AU" sz="1600" dirty="0"/>
              <a:t>SR Policy; and no more tunnel</a:t>
            </a:r>
          </a:p>
          <a:p>
            <a:r>
              <a:rPr lang="en-AU" sz="2000" dirty="0"/>
              <a:t>Can be a part of SDN (for inter-domain network)</a:t>
            </a:r>
          </a:p>
          <a:p>
            <a:pPr lvl="1"/>
            <a:r>
              <a:rPr lang="en-AU" sz="1600" dirty="0"/>
              <a:t>PCEP and BGP-LS</a:t>
            </a:r>
          </a:p>
        </p:txBody>
      </p:sp>
    </p:spTree>
    <p:extLst>
      <p:ext uri="{BB962C8B-B14F-4D97-AF65-F5344CB8AC3E}">
        <p14:creationId xmlns:p14="http://schemas.microsoft.com/office/powerpoint/2010/main" val="3495867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b="1" dirty="0"/>
              <a:t>Fast Reroute with TI-LFA</a:t>
            </a:r>
          </a:p>
          <a:p>
            <a:r>
              <a:rPr lang="en-AU" sz="2200" dirty="0"/>
              <a:t>Topology Independent LFA</a:t>
            </a:r>
          </a:p>
          <a:p>
            <a:pPr lvl="1"/>
            <a:r>
              <a:rPr lang="en-AU" sz="1800" dirty="0"/>
              <a:t>Sub 50ms convergence time </a:t>
            </a:r>
          </a:p>
          <a:p>
            <a:pPr lvl="1"/>
            <a:r>
              <a:rPr lang="en-AU" sz="1800" dirty="0"/>
              <a:t>Minimizes amount of dropped traffic during convergence</a:t>
            </a:r>
          </a:p>
          <a:p>
            <a:r>
              <a:rPr lang="en-AU" sz="2200" dirty="0"/>
              <a:t>Protects links, nodes and SRLGs</a:t>
            </a:r>
          </a:p>
          <a:p>
            <a:r>
              <a:rPr lang="en-AU" sz="2200" dirty="0"/>
              <a:t>Maintains better SLA</a:t>
            </a:r>
          </a:p>
        </p:txBody>
      </p:sp>
    </p:spTree>
    <p:extLst>
      <p:ext uri="{BB962C8B-B14F-4D97-AF65-F5344CB8AC3E}">
        <p14:creationId xmlns:p14="http://schemas.microsoft.com/office/powerpoint/2010/main" val="3810065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B35BE810-4B85-3E4E-9395-C424A569C273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27F02F-9D7B-07BF-D3A6-EAA4CB376F8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R1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40EE3E-05F8-2127-8CCF-7535F5CB57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BC2DD4-4E14-6874-1424-9132D260E1A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R7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C74E04-CBC2-B4E9-3220-C030ED53FEFC}"/>
              </a:ext>
            </a:extLst>
          </p:cNvPr>
          <p:cNvCxnSpPr>
            <a:cxnSpLocks/>
            <a:stCxn id="4" idx="6"/>
            <a:endCxn id="59" idx="2"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BD8DE-D649-D783-B76D-7870BD8D8AB1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86427A-F26C-818B-0B3A-2E382AD6869B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27E6399-028B-7565-F6B2-30376940BD06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CA5A16-ED39-F5EA-A33A-8FABDFBD8180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5C8833E-BB48-E2A6-C838-D2F2F8F2D1A4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R5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3ECE00-7445-3C72-5056-9F4FBB1F13D4}"/>
              </a:ext>
            </a:extLst>
          </p:cNvPr>
          <p:cNvCxnSpPr>
            <a:cxnSpLocks/>
            <a:stCxn id="56" idx="6"/>
            <a:endCxn id="48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F632AF7-C6A7-DB33-AE94-2212D8597A71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3A581-08D7-D773-21DC-809399E8598C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R6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176C8F-E500-342A-7B8E-1142FE728870}"/>
              </a:ext>
            </a:extLst>
          </p:cNvPr>
          <p:cNvCxnSpPr>
            <a:cxnSpLocks/>
            <a:stCxn id="56" idx="0"/>
            <a:endCxn id="4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B1BE9-A1E7-C191-50F7-1FBDEACA3196}"/>
              </a:ext>
            </a:extLst>
          </p:cNvPr>
          <p:cNvCxnSpPr>
            <a:cxnSpLocks/>
            <a:stCxn id="6" idx="4"/>
            <a:endCxn id="57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454FC23-CF43-FF67-CC5E-157D00F3A787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A2352A-1FE5-AE73-DA24-34D972F9CC47}"/>
              </a:ext>
            </a:extLst>
          </p:cNvPr>
          <p:cNvCxnSpPr>
            <a:cxnSpLocks/>
            <a:stCxn id="69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4B80C86-1ED9-A5B3-299E-E30D7D4FC4CD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A0DE872-D761-4D46-91DA-5C15AA67B40C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C345CF-CE49-6DDB-8248-9787B7E01D73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30CD81-1E45-F14E-0538-86EB560F5132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3CEACAB-451E-A168-2AC3-D16817A766E0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3690BBD-61CC-710B-FD01-12382A73E226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EABA46-84A1-A281-283C-53A6596283AE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BF707F9-9599-BA85-210E-F15BEC4EF8F5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FF07CEC-26DE-01C6-0D47-AA576D0E56FE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559018" y="875380"/>
            <a:ext cx="4604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Topology is fully functional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R1’s Primary path is in forwarding table</a:t>
            </a:r>
            <a:endParaRPr lang="en-AU" sz="1600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439109-D785-51DE-B557-11959C86FDDC}"/>
              </a:ext>
            </a:extLst>
          </p:cNvPr>
          <p:cNvCxnSpPr>
            <a:cxnSpLocks/>
            <a:stCxn id="59" idx="6"/>
            <a:endCxn id="6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BB916FD8-3C61-73D3-E4A7-AD09B98937B8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AEA1D0F-07CA-1D65-6701-A5A12652C54E}"/>
              </a:ext>
            </a:extLst>
          </p:cNvPr>
          <p:cNvSpPr/>
          <p:nvPr/>
        </p:nvSpPr>
        <p:spPr>
          <a:xfrm>
            <a:off x="2053855" y="252248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F241B3-609A-27BB-3B70-AF6E3DD8FC80}"/>
              </a:ext>
            </a:extLst>
          </p:cNvPr>
          <p:cNvSpPr/>
          <p:nvPr/>
        </p:nvSpPr>
        <p:spPr>
          <a:xfrm>
            <a:off x="2053672" y="234005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F3E9ED-35E4-973F-69B6-DD1066C54374}"/>
              </a:ext>
            </a:extLst>
          </p:cNvPr>
          <p:cNvSpPr/>
          <p:nvPr/>
        </p:nvSpPr>
        <p:spPr>
          <a:xfrm>
            <a:off x="2053672" y="215683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73FB45-56B1-64B1-05D0-590B9D5B85B9}"/>
              </a:ext>
            </a:extLst>
          </p:cNvPr>
          <p:cNvSpPr txBox="1"/>
          <p:nvPr/>
        </p:nvSpPr>
        <p:spPr>
          <a:xfrm>
            <a:off x="220015" y="1747278"/>
            <a:ext cx="1347694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primary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8889261-11B7-78D7-91A1-47C52CB75C33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567709" y="2070444"/>
            <a:ext cx="339995" cy="24352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53673402-F4EA-7495-26CE-9A41417362BA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B3FC0D-ED86-40BE-9E04-739227FDB596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45F1E96-7D6B-62A7-4368-32246FC02D50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3556679-FDC3-A064-ADE8-15D572DA9F1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</a:t>
            </a:r>
            <a:r>
              <a:rPr lang="en-AU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A label based approach to forward traffic</a:t>
            </a:r>
          </a:p>
          <a:p>
            <a:pPr lvl="1"/>
            <a:r>
              <a:rPr lang="en-AU" sz="1600" dirty="0"/>
              <a:t>Labels are in a fixed 32-bit header</a:t>
            </a:r>
          </a:p>
          <a:p>
            <a:pPr lvl="1"/>
            <a:r>
              <a:rPr lang="en-AU" sz="1600" dirty="0"/>
              <a:t>Label Distribution Protocol (LDP)</a:t>
            </a:r>
          </a:p>
          <a:p>
            <a:pPr lvl="1"/>
            <a:r>
              <a:rPr lang="en-AU" sz="1600" dirty="0"/>
              <a:t>Label Operation: PUSH, SWAP, POP</a:t>
            </a:r>
          </a:p>
          <a:p>
            <a:r>
              <a:rPr lang="en-AU" sz="2000" dirty="0"/>
              <a:t>Overlay tunnelling for customer services</a:t>
            </a:r>
          </a:p>
          <a:p>
            <a:pPr lvl="1"/>
            <a:r>
              <a:rPr lang="en-AU" sz="1600" dirty="0"/>
              <a:t>L3VPN, L2VPN</a:t>
            </a:r>
          </a:p>
          <a:p>
            <a:pPr lvl="1"/>
            <a:r>
              <a:rPr lang="en-AU" sz="1600" dirty="0"/>
              <a:t>BGP-free core; RR requires for large network</a:t>
            </a:r>
          </a:p>
          <a:p>
            <a:r>
              <a:rPr lang="en-AU" sz="2000" dirty="0"/>
              <a:t>TE possible: RSVP-TE</a:t>
            </a:r>
          </a:p>
        </p:txBody>
      </p:sp>
    </p:spTree>
    <p:extLst>
      <p:ext uri="{BB962C8B-B14F-4D97-AF65-F5344CB8AC3E}">
        <p14:creationId xmlns:p14="http://schemas.microsoft.com/office/powerpoint/2010/main" val="2416480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936862" y="983925"/>
            <a:ext cx="3781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R1 is aware of the backup path in advance in case of link failure to R2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85E2049-60B4-49A3-5F16-8DEF821CF07C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DDC15C-31CB-2BDE-D8D3-9B9EB8831288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30F8058-B036-AC33-8F09-01D928A45FB8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23E068-5933-8C04-6FCD-74609A4B8D2C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307CB5-A5EB-BE9E-00BE-A13D6FC740E6}"/>
              </a:ext>
            </a:extLst>
          </p:cNvPr>
          <p:cNvCxnSpPr>
            <a:cxnSpLocks/>
            <a:stCxn id="64" idx="6"/>
            <a:endCxn id="63" idx="2"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62AD1-9B3B-F8AD-142D-1A14C3124DAB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583071-3CC7-6F1C-3010-0B2A9396FBA0}"/>
              </a:ext>
            </a:extLst>
          </p:cNvPr>
          <p:cNvCxnSpPr>
            <a:cxnSpLocks/>
            <a:stCxn id="76" idx="6"/>
            <a:endCxn id="83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F212A54-A83E-7C8A-03B7-6293D1EAB135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7C24C0-76A5-A6B2-2E80-377A2750941C}"/>
              </a:ext>
            </a:extLst>
          </p:cNvPr>
          <p:cNvCxnSpPr>
            <a:cxnSpLocks/>
            <a:stCxn id="72" idx="6"/>
            <a:endCxn id="64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D64BF8B-B08C-DE2C-6C20-DD8BD7C57F1B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FC9405-9DDB-6E98-D529-CFE9F986C77B}"/>
              </a:ext>
            </a:extLst>
          </p:cNvPr>
          <p:cNvCxnSpPr>
            <a:cxnSpLocks/>
            <a:stCxn id="81" idx="6"/>
            <a:endCxn id="76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8F35DC3-46BE-293C-AF9C-8BD7C6853FE8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32C5111-86F1-4ECB-8AFA-0C572F4D96BA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451A92-2038-2EFA-FDAF-DC5068CF07F3}"/>
              </a:ext>
            </a:extLst>
          </p:cNvPr>
          <p:cNvCxnSpPr>
            <a:cxnSpLocks/>
            <a:stCxn id="81" idx="0"/>
            <a:endCxn id="64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AECB27-5868-762C-8FEC-7793DA464FEE}"/>
              </a:ext>
            </a:extLst>
          </p:cNvPr>
          <p:cNvCxnSpPr>
            <a:cxnSpLocks/>
            <a:stCxn id="65" idx="4"/>
            <a:endCxn id="83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208DA41-0DB5-D99A-9ED8-2A4AE8F645A2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47CE66-9AF2-5A96-6764-9EFD4C8D9239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7912B0D-8E99-F095-FC48-76D8AC5D2DBF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5780396-190C-0FCE-7B65-5B43C5BED8F9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C8BA98-50B4-8C47-B70B-2464FA450E11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0C794DB-AFE8-B606-202E-7B7C715EB748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78D79D3-27FE-CD60-4002-849E0EAF78EC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4847E6-D1DB-E401-2ED2-72F5BECBBA54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CC1D30D-F7AD-2AFB-A69A-B7C5D6C0A591}"/>
              </a:ext>
            </a:extLst>
          </p:cNvPr>
          <p:cNvCxnSpPr>
            <a:cxnSpLocks/>
            <a:stCxn id="66" idx="6"/>
            <a:endCxn id="65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46605DF0-B4BA-0B34-0D6D-EC197D025205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15D1D0D-91EB-1636-F1A4-FD9ACBB9A772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4BD0A8E-B9A6-BB1B-EB15-475DD5F83B50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250D3F-EE3E-84EE-BCA2-4C09F816019A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4102EBFB-1612-988A-96D5-0CC8361A2789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1272B7-376F-15AD-7212-AF2A0BBCB5D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5165236-7272-84FB-5F29-B720E17988DF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314349-3616-6728-8952-F335C3602818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A660D7F-E146-AD0D-7EEB-1F388DFCD933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3E07AA-0612-0FF8-707D-3D8881B4F57B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3347D46-E7D9-EB07-634C-7C986002128B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38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067944" y="935288"/>
            <a:ext cx="5007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R1 prunes protected link before link failure occurs and find out post convergence path</a:t>
            </a:r>
            <a:endParaRPr lang="en-AU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11D52C-DC91-DA6D-0D24-8BACCB33CE97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33878ED-EF0A-84B4-0EE6-2A865982BC99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9B92015-B050-2556-E486-064447313884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E8B15C48-E50C-B483-3F72-CF5CA3458CC8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BBB53D5-B57B-D317-B819-2FBB24ACFF8E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38F8DD-8E58-E9CF-4CB5-748657E0CB95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382536-F303-69FB-7E25-1D9E2A1B2514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059474-4F97-BD20-160E-67BFCA61952E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1567666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D40046-8412-DDD1-C2C2-613BAED019AD}"/>
              </a:ext>
            </a:extLst>
          </p:cNvPr>
          <p:cNvCxnSpPr>
            <a:cxnSpLocks/>
          </p:cNvCxnSpPr>
          <p:nvPr/>
        </p:nvCxnSpPr>
        <p:spPr>
          <a:xfrm flipH="1" flipV="1">
            <a:off x="4398501" y="3257246"/>
            <a:ext cx="1376373" cy="49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D874511-0DC3-79AF-2007-C8C03237B4F5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61DD021-0825-0F86-4304-8CDE3103C27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CB0586-1C9A-2DD8-524C-3B0310082846}"/>
              </a:ext>
            </a:extLst>
          </p:cNvPr>
          <p:cNvCxnSpPr>
            <a:cxnSpLocks/>
          </p:cNvCxnSpPr>
          <p:nvPr/>
        </p:nvCxnSpPr>
        <p:spPr>
          <a:xfrm>
            <a:off x="4434612" y="3269964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14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6082003" y="924319"/>
            <a:ext cx="2911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R1 defines the P Node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B369B-A532-CF4B-5049-84B60D7DB3EE}"/>
              </a:ext>
            </a:extLst>
          </p:cNvPr>
          <p:cNvSpPr txBox="1"/>
          <p:nvPr/>
        </p:nvSpPr>
        <p:spPr>
          <a:xfrm>
            <a:off x="6185580" y="1349862"/>
            <a:ext cx="2753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P</a:t>
            </a:r>
            <a:r>
              <a:rPr lang="en-US" sz="1600" dirty="0"/>
              <a:t> Node is such node which can reach </a:t>
            </a:r>
            <a:r>
              <a:rPr lang="en-US" sz="1600" b="1" dirty="0"/>
              <a:t>source (R1)</a:t>
            </a:r>
            <a:r>
              <a:rPr lang="en-US" sz="1600" dirty="0"/>
              <a:t> without using </a:t>
            </a:r>
            <a:r>
              <a:rPr lang="en-US" sz="1600" dirty="0">
                <a:solidFill>
                  <a:srgbClr val="FF0000"/>
                </a:solidFill>
              </a:rPr>
              <a:t>protected link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ACB34-859F-A5FB-A76A-3741E12E243C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E17E33-5AC6-D8EE-41EB-51D13EC19596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85690B-7E90-1AF0-826B-6E0A29555B0E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CD9A1-6EC2-043F-5DA9-FF60FDD0B189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F3A467-D467-9031-B0FD-DC5625BE0E95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BA322B8-C653-F993-80B3-BDE712114E1A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003129-6D0E-D05A-767B-5AEF4461FA7E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0078FC-7F0E-BF94-154C-254ED9EB699A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1567666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104216-4648-2E37-AAAF-693D228EE556}"/>
              </a:ext>
            </a:extLst>
          </p:cNvPr>
          <p:cNvCxnSpPr>
            <a:cxnSpLocks/>
          </p:cNvCxnSpPr>
          <p:nvPr/>
        </p:nvCxnSpPr>
        <p:spPr>
          <a:xfrm flipH="1" flipV="1">
            <a:off x="4398501" y="3257246"/>
            <a:ext cx="1376373" cy="49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D9C09F-F1C1-603B-3674-DA015A4CD741}"/>
              </a:ext>
            </a:extLst>
          </p:cNvPr>
          <p:cNvCxnSpPr>
            <a:cxnSpLocks/>
          </p:cNvCxnSpPr>
          <p:nvPr/>
        </p:nvCxnSpPr>
        <p:spPr>
          <a:xfrm>
            <a:off x="4434612" y="3269964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41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6320640" y="897654"/>
            <a:ext cx="2448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 defines the Q Node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B369B-A532-CF4B-5049-84B60D7DB3EE}"/>
              </a:ext>
            </a:extLst>
          </p:cNvPr>
          <p:cNvSpPr txBox="1"/>
          <p:nvPr/>
        </p:nvSpPr>
        <p:spPr>
          <a:xfrm>
            <a:off x="6153748" y="1308705"/>
            <a:ext cx="2753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Q</a:t>
            </a:r>
            <a:r>
              <a:rPr lang="en-US" sz="1600" dirty="0"/>
              <a:t> Node is such node which can reach </a:t>
            </a:r>
            <a:r>
              <a:rPr lang="en-US" sz="1600" b="1" dirty="0"/>
              <a:t>destination (R3)</a:t>
            </a:r>
            <a:r>
              <a:rPr lang="en-US" sz="1600" dirty="0"/>
              <a:t> without using </a:t>
            </a:r>
            <a:r>
              <a:rPr lang="en-US" sz="1600" dirty="0">
                <a:solidFill>
                  <a:srgbClr val="FF0000"/>
                </a:solidFill>
              </a:rPr>
              <a:t>protected link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7B5AD-D40F-E296-5A94-C69B36D08B1B}"/>
              </a:ext>
            </a:extLst>
          </p:cNvPr>
          <p:cNvSpPr/>
          <p:nvPr/>
        </p:nvSpPr>
        <p:spPr>
          <a:xfrm>
            <a:off x="44093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C7EF5B-67A3-61E6-A479-5A9BB66CBE65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89E8C-7F60-8714-4193-1AA3B08B4F68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48B716-B27F-8514-2487-F10BCCD6A81A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EBD4E8-CEA9-82CB-F7E9-9F9AABDB420E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4FCF097-41C1-8F9F-61FB-FB53C1F13939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4428FE-355A-C5B2-347B-3DF053642336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6FE506-EBDD-0BEB-5485-C471E920D8AB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17AF17-A4A0-70CC-EC0E-EF1B22A38D11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1567666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63BBEA-2C48-B7FC-AC8D-21E69E557831}"/>
              </a:ext>
            </a:extLst>
          </p:cNvPr>
          <p:cNvCxnSpPr>
            <a:cxnSpLocks/>
          </p:cNvCxnSpPr>
          <p:nvPr/>
        </p:nvCxnSpPr>
        <p:spPr>
          <a:xfrm flipH="1" flipV="1">
            <a:off x="4398501" y="3257246"/>
            <a:ext cx="1376373" cy="49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C59921-6531-A0D1-7C98-52681056F3E0}"/>
              </a:ext>
            </a:extLst>
          </p:cNvPr>
          <p:cNvCxnSpPr>
            <a:cxnSpLocks/>
          </p:cNvCxnSpPr>
          <p:nvPr/>
        </p:nvCxnSpPr>
        <p:spPr>
          <a:xfrm>
            <a:off x="4434612" y="3269964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09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4F745F7-4221-4728-996A-0992E4FCBF0C}"/>
              </a:ext>
            </a:extLst>
          </p:cNvPr>
          <p:cNvSpPr/>
          <p:nvPr/>
        </p:nvSpPr>
        <p:spPr>
          <a:xfrm>
            <a:off x="4611482" y="2693425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524E68-4B48-98AB-896B-48C02C6A18AB}"/>
              </a:ext>
            </a:extLst>
          </p:cNvPr>
          <p:cNvSpPr/>
          <p:nvPr/>
        </p:nvSpPr>
        <p:spPr>
          <a:xfrm rot="5400000">
            <a:off x="3609030" y="3204147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5750452" y="1061414"/>
            <a:ext cx="2939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 Space </a:t>
            </a:r>
            <a:r>
              <a:rPr lang="en-US" sz="1600" b="1" dirty="0"/>
              <a:t>and</a:t>
            </a:r>
            <a:r>
              <a:rPr lang="en-US" sz="1600" b="1" dirty="0">
                <a:solidFill>
                  <a:srgbClr val="00B050"/>
                </a:solidFill>
              </a:rPr>
              <a:t> Q Space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C3B0-82EF-7DDC-C688-E393828B74C2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77A58-4087-B6DA-5C9A-41662AB014A4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07E0F2-71FA-6B0B-33CE-0A28DE3B2546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43456D-62A0-DB0C-227E-1E73721A41D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45A9D3-9B35-BAE1-AA48-DD07A1ED7A07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1567666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6C2B6D-C457-E0EE-2218-9DB1B9E21881}"/>
              </a:ext>
            </a:extLst>
          </p:cNvPr>
          <p:cNvCxnSpPr>
            <a:cxnSpLocks/>
          </p:cNvCxnSpPr>
          <p:nvPr/>
        </p:nvCxnSpPr>
        <p:spPr>
          <a:xfrm flipH="1" flipV="1">
            <a:off x="4398501" y="3257246"/>
            <a:ext cx="1376373" cy="49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A3B11A-4DBD-23C4-FAC3-1D81E663E89E}"/>
              </a:ext>
            </a:extLst>
          </p:cNvPr>
          <p:cNvCxnSpPr>
            <a:cxnSpLocks/>
          </p:cNvCxnSpPr>
          <p:nvPr/>
        </p:nvCxnSpPr>
        <p:spPr>
          <a:xfrm>
            <a:off x="4434612" y="3269964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2754BA1-6644-0DC7-DC84-E62A17E98C0B}"/>
              </a:ext>
            </a:extLst>
          </p:cNvPr>
          <p:cNvSpPr/>
          <p:nvPr/>
        </p:nvSpPr>
        <p:spPr>
          <a:xfrm>
            <a:off x="44093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B9FA23-48D5-96A9-E00B-D01AC6CDDC0C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41D7A1-CD05-02D1-344A-CFF4A051B338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05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C7B3513-B8F8-416C-454E-76C643492F41}"/>
              </a:ext>
            </a:extLst>
          </p:cNvPr>
          <p:cNvSpPr/>
          <p:nvPr/>
        </p:nvSpPr>
        <p:spPr>
          <a:xfrm>
            <a:off x="4611482" y="2693425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3DB6A4-C53C-6398-4670-554F14237014}"/>
              </a:ext>
            </a:extLst>
          </p:cNvPr>
          <p:cNvSpPr/>
          <p:nvPr/>
        </p:nvSpPr>
        <p:spPr>
          <a:xfrm rot="5400000">
            <a:off x="3609030" y="3204147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695752" y="888924"/>
            <a:ext cx="4355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R1 builds SID-list based on each segment it found along the post convergence path</a:t>
            </a:r>
            <a:endParaRPr lang="en-AU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05319A-6D4E-8014-F66C-E7AAFF5DA90F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11D52C-DC91-DA6D-0D24-8BACCB33CE97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3DD4C-92DF-FF8F-341A-2829448963A7}"/>
              </a:ext>
            </a:extLst>
          </p:cNvPr>
          <p:cNvSpPr/>
          <p:nvPr/>
        </p:nvSpPr>
        <p:spPr>
          <a:xfrm>
            <a:off x="1896747" y="396619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17299-8EC6-6145-82C3-EC39E0825D6F}"/>
              </a:ext>
            </a:extLst>
          </p:cNvPr>
          <p:cNvSpPr/>
          <p:nvPr/>
        </p:nvSpPr>
        <p:spPr>
          <a:xfrm>
            <a:off x="1896564" y="378376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A0F5-232E-66D6-3FF8-E67B9241279F}"/>
              </a:ext>
            </a:extLst>
          </p:cNvPr>
          <p:cNvSpPr/>
          <p:nvPr/>
        </p:nvSpPr>
        <p:spPr>
          <a:xfrm>
            <a:off x="1896564" y="360053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E790D-9EC7-D3EE-24E3-FE38C8C5413E}"/>
              </a:ext>
            </a:extLst>
          </p:cNvPr>
          <p:cNvSpPr/>
          <p:nvPr/>
        </p:nvSpPr>
        <p:spPr>
          <a:xfrm>
            <a:off x="1898010" y="341444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117C9C-ABC6-26C7-216C-EA082512B31D}"/>
              </a:ext>
            </a:extLst>
          </p:cNvPr>
          <p:cNvSpPr/>
          <p:nvPr/>
        </p:nvSpPr>
        <p:spPr>
          <a:xfrm>
            <a:off x="1896564" y="323464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73F996-44B8-FA87-45B4-99B68738ABDF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08F8E7-E0EC-D69F-4030-3FA8C1458A84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FB538D-1F83-EF3C-6F88-81E54490DB9D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38D00-0E01-C0BB-B180-7B4412F9E8F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66E16-6BFD-1B7E-94AC-A97ACF22A519}"/>
              </a:ext>
            </a:extLst>
          </p:cNvPr>
          <p:cNvCxnSpPr>
            <a:cxnSpLocks/>
          </p:cNvCxnSpPr>
          <p:nvPr/>
        </p:nvCxnSpPr>
        <p:spPr>
          <a:xfrm flipV="1">
            <a:off x="4427984" y="3134025"/>
            <a:ext cx="0" cy="646369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6D3523-0878-07A3-BF4E-9AC9CF0EE2A5}"/>
              </a:ext>
            </a:extLst>
          </p:cNvPr>
          <p:cNvCxnSpPr>
            <a:cxnSpLocks/>
          </p:cNvCxnSpPr>
          <p:nvPr/>
        </p:nvCxnSpPr>
        <p:spPr>
          <a:xfrm>
            <a:off x="4407517" y="3170773"/>
            <a:ext cx="1265069" cy="738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53D01F-1226-1663-A9D7-F39114AB8BA9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27993E9-315A-A5E5-1797-AAE4CBB255BA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F1627F-7309-307F-E8CC-8A2EBEFA5575}"/>
              </a:ext>
            </a:extLst>
          </p:cNvPr>
          <p:cNvSpPr/>
          <p:nvPr/>
        </p:nvSpPr>
        <p:spPr>
          <a:xfrm>
            <a:off x="44093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A805D3-55B9-8DE0-6297-22A9CFC047F2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72C35B-7C82-77E5-60AC-14F5790E6F2F}"/>
              </a:ext>
            </a:extLst>
          </p:cNvPr>
          <p:cNvSpPr/>
          <p:nvPr/>
        </p:nvSpPr>
        <p:spPr>
          <a:xfrm>
            <a:off x="44075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7DD8B-D977-BE9D-8D2F-744D2D892FC5}"/>
              </a:ext>
            </a:extLst>
          </p:cNvPr>
          <p:cNvSpPr/>
          <p:nvPr/>
        </p:nvSpPr>
        <p:spPr>
          <a:xfrm>
            <a:off x="28210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86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5E7DD70-DE79-302F-7CD5-3F2580194A7C}"/>
              </a:ext>
            </a:extLst>
          </p:cNvPr>
          <p:cNvSpPr/>
          <p:nvPr/>
        </p:nvSpPr>
        <p:spPr>
          <a:xfrm>
            <a:off x="4611482" y="2693425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C4C928-1750-2691-2486-441B9F66C8FE}"/>
              </a:ext>
            </a:extLst>
          </p:cNvPr>
          <p:cNvSpPr/>
          <p:nvPr/>
        </p:nvSpPr>
        <p:spPr>
          <a:xfrm rot="5400000">
            <a:off x="3609030" y="3204147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5209728" y="921188"/>
            <a:ext cx="3528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 programs the precomputed SID-List it in forwarding table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C5B3C-50AC-7F0B-2569-A293174CD0AC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4F377-5358-7848-AF81-52BDC3BBED0C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3DD4C-92DF-FF8F-341A-2829448963A7}"/>
              </a:ext>
            </a:extLst>
          </p:cNvPr>
          <p:cNvSpPr/>
          <p:nvPr/>
        </p:nvSpPr>
        <p:spPr>
          <a:xfrm>
            <a:off x="1896747" y="396619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17299-8EC6-6145-82C3-EC39E0825D6F}"/>
              </a:ext>
            </a:extLst>
          </p:cNvPr>
          <p:cNvSpPr/>
          <p:nvPr/>
        </p:nvSpPr>
        <p:spPr>
          <a:xfrm>
            <a:off x="1896564" y="378376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A0F5-232E-66D6-3FF8-E67B9241279F}"/>
              </a:ext>
            </a:extLst>
          </p:cNvPr>
          <p:cNvSpPr/>
          <p:nvPr/>
        </p:nvSpPr>
        <p:spPr>
          <a:xfrm>
            <a:off x="1896564" y="360053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E790D-9EC7-D3EE-24E3-FE38C8C5413E}"/>
              </a:ext>
            </a:extLst>
          </p:cNvPr>
          <p:cNvSpPr/>
          <p:nvPr/>
        </p:nvSpPr>
        <p:spPr>
          <a:xfrm>
            <a:off x="1898010" y="341444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117C9C-ABC6-26C7-216C-EA082512B31D}"/>
              </a:ext>
            </a:extLst>
          </p:cNvPr>
          <p:cNvSpPr/>
          <p:nvPr/>
        </p:nvSpPr>
        <p:spPr>
          <a:xfrm>
            <a:off x="1896564" y="323464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FC9FE7-C0A3-84C8-304F-8D30C9DF7D49}"/>
              </a:ext>
            </a:extLst>
          </p:cNvPr>
          <p:cNvSpPr/>
          <p:nvPr/>
        </p:nvSpPr>
        <p:spPr>
          <a:xfrm>
            <a:off x="1763871" y="252248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53DA9-EB45-BAB8-D777-1F999FFD53FD}"/>
              </a:ext>
            </a:extLst>
          </p:cNvPr>
          <p:cNvSpPr/>
          <p:nvPr/>
        </p:nvSpPr>
        <p:spPr>
          <a:xfrm>
            <a:off x="1763688" y="234005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D7E226-B1C7-54E4-437D-CF6770BD4E24}"/>
              </a:ext>
            </a:extLst>
          </p:cNvPr>
          <p:cNvSpPr/>
          <p:nvPr/>
        </p:nvSpPr>
        <p:spPr>
          <a:xfrm>
            <a:off x="1763688" y="215683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24091-18C5-F040-7571-199978C8A161}"/>
              </a:ext>
            </a:extLst>
          </p:cNvPr>
          <p:cNvSpPr txBox="1"/>
          <p:nvPr/>
        </p:nvSpPr>
        <p:spPr>
          <a:xfrm>
            <a:off x="220015" y="1747278"/>
            <a:ext cx="1222013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primary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B5439E-210C-DDC8-2B74-0CFD92D3930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442028" y="2162777"/>
            <a:ext cx="258233" cy="10513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EE1D9E-0277-B9CF-F282-C61A36FD2B5B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519813-F831-0E25-A22A-0CF18A7B075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34076-A987-6DD9-2A25-C112737BD6A6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79918F-1E9B-BB54-F823-48B139A206E7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F2A0B7B-876C-6BDD-1554-3A9E5733A918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C54A56-4A8A-B977-4448-3BE548B0C505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7285A19-9AB8-7CA5-4ADE-B134BE09B0A0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159EF5-F6C0-A6E5-5887-740DF87ADDFA}"/>
              </a:ext>
            </a:extLst>
          </p:cNvPr>
          <p:cNvCxnSpPr>
            <a:cxnSpLocks/>
          </p:cNvCxnSpPr>
          <p:nvPr/>
        </p:nvCxnSpPr>
        <p:spPr>
          <a:xfrm flipV="1">
            <a:off x="4427984" y="3134025"/>
            <a:ext cx="0" cy="646369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E7BB21-B6CE-752D-0D57-06FBD40A5050}"/>
              </a:ext>
            </a:extLst>
          </p:cNvPr>
          <p:cNvCxnSpPr>
            <a:cxnSpLocks/>
          </p:cNvCxnSpPr>
          <p:nvPr/>
        </p:nvCxnSpPr>
        <p:spPr>
          <a:xfrm>
            <a:off x="4407517" y="3170773"/>
            <a:ext cx="1265069" cy="738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7904C11-0289-390B-EC5C-F190A981023C}"/>
              </a:ext>
            </a:extLst>
          </p:cNvPr>
          <p:cNvSpPr/>
          <p:nvPr/>
        </p:nvSpPr>
        <p:spPr>
          <a:xfrm>
            <a:off x="44075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EBBBF5-D766-72AF-02CB-8A693F4BB08A}"/>
              </a:ext>
            </a:extLst>
          </p:cNvPr>
          <p:cNvSpPr/>
          <p:nvPr/>
        </p:nvSpPr>
        <p:spPr>
          <a:xfrm>
            <a:off x="28210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40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08C4FF5-FDDF-F7DA-7390-DB4AB96B889A}"/>
              </a:ext>
            </a:extLst>
          </p:cNvPr>
          <p:cNvSpPr/>
          <p:nvPr/>
        </p:nvSpPr>
        <p:spPr>
          <a:xfrm>
            <a:off x="4611482" y="2693425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195B55-47F1-2F9F-0E98-522E8D32FDE1}"/>
              </a:ext>
            </a:extLst>
          </p:cNvPr>
          <p:cNvSpPr/>
          <p:nvPr/>
        </p:nvSpPr>
        <p:spPr>
          <a:xfrm rot="5400000">
            <a:off x="3609030" y="3204147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361069" y="885355"/>
            <a:ext cx="4608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When protected link goes down R1 instantly use post convergence SID-list even before IGP converges new path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C5B3C-50AC-7F0B-2569-A293174CD0AC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4F377-5358-7848-AF81-52BDC3BBED0C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5C1B40-CDF0-BCFE-49DD-40DDA51E3E3F}"/>
              </a:ext>
            </a:extLst>
          </p:cNvPr>
          <p:cNvSpPr/>
          <p:nvPr/>
        </p:nvSpPr>
        <p:spPr>
          <a:xfrm>
            <a:off x="5950853" y="4588256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7B5AD-D40F-E296-5A94-C69B36D08B1B}"/>
              </a:ext>
            </a:extLst>
          </p:cNvPr>
          <p:cNvSpPr/>
          <p:nvPr/>
        </p:nvSpPr>
        <p:spPr>
          <a:xfrm>
            <a:off x="44093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3DD4C-92DF-FF8F-341A-2829448963A7}"/>
              </a:ext>
            </a:extLst>
          </p:cNvPr>
          <p:cNvSpPr/>
          <p:nvPr/>
        </p:nvSpPr>
        <p:spPr>
          <a:xfrm>
            <a:off x="1896747" y="396619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17299-8EC6-6145-82C3-EC39E0825D6F}"/>
              </a:ext>
            </a:extLst>
          </p:cNvPr>
          <p:cNvSpPr/>
          <p:nvPr/>
        </p:nvSpPr>
        <p:spPr>
          <a:xfrm>
            <a:off x="1896564" y="378376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A0F5-232E-66D6-3FF8-E67B9241279F}"/>
              </a:ext>
            </a:extLst>
          </p:cNvPr>
          <p:cNvSpPr/>
          <p:nvPr/>
        </p:nvSpPr>
        <p:spPr>
          <a:xfrm>
            <a:off x="1896564" y="360053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E790D-9EC7-D3EE-24E3-FE38C8C5413E}"/>
              </a:ext>
            </a:extLst>
          </p:cNvPr>
          <p:cNvSpPr/>
          <p:nvPr/>
        </p:nvSpPr>
        <p:spPr>
          <a:xfrm>
            <a:off x="1898010" y="341444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117C9C-ABC6-26C7-216C-EA082512B31D}"/>
              </a:ext>
            </a:extLst>
          </p:cNvPr>
          <p:cNvSpPr/>
          <p:nvPr/>
        </p:nvSpPr>
        <p:spPr>
          <a:xfrm>
            <a:off x="1896564" y="323464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E1D9E-0277-B9CF-F282-C61A36FD2B5B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519813-F831-0E25-A22A-0CF18A7B075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508086B9-DFD4-3B36-7938-59CB8FC20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6110" y="2930983"/>
            <a:ext cx="216024" cy="216024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42CEDC1-CA6A-301B-7F8B-EA5C0E8EA0EF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B89C08A-D6C7-0721-2FBD-065452FB1803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E7E5A2-1926-1F8E-D4D3-59EBBA6D3C3C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13077B-7360-F80F-7C7D-5F3C69F83B4B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F80E21-1B8A-BD4A-8E44-4F35FAF5ECE8}"/>
              </a:ext>
            </a:extLst>
          </p:cNvPr>
          <p:cNvCxnSpPr>
            <a:cxnSpLocks/>
          </p:cNvCxnSpPr>
          <p:nvPr/>
        </p:nvCxnSpPr>
        <p:spPr>
          <a:xfrm flipV="1">
            <a:off x="4427984" y="3134025"/>
            <a:ext cx="0" cy="646369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6981C2-CA6A-5181-A91E-5C229CBED26C}"/>
              </a:ext>
            </a:extLst>
          </p:cNvPr>
          <p:cNvCxnSpPr>
            <a:cxnSpLocks/>
          </p:cNvCxnSpPr>
          <p:nvPr/>
        </p:nvCxnSpPr>
        <p:spPr>
          <a:xfrm>
            <a:off x="4407517" y="3170773"/>
            <a:ext cx="1265069" cy="738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46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B35BE810-4B85-3E4E-9395-C424A569C273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27F02F-9D7B-07BF-D3A6-EAA4CB376F8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40EE3E-05F8-2127-8CCF-7535F5CB57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BC2DD4-4E14-6874-1424-9132D260E1A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C74E04-CBC2-B4E9-3220-C030ED53FEFC}"/>
              </a:ext>
            </a:extLst>
          </p:cNvPr>
          <p:cNvCxnSpPr>
            <a:cxnSpLocks/>
            <a:stCxn id="4" idx="6"/>
            <a:endCxn id="59" idx="2"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BD8DE-D649-D783-B76D-7870BD8D8AB1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86427A-F26C-818B-0B3A-2E382AD6869B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27E6399-028B-7565-F6B2-30376940BD06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CA5A16-ED39-F5EA-A33A-8FABDFBD8180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5C8833E-BB48-E2A6-C838-D2F2F8F2D1A4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3ECE00-7445-3C72-5056-9F4FBB1F13D4}"/>
              </a:ext>
            </a:extLst>
          </p:cNvPr>
          <p:cNvCxnSpPr>
            <a:cxnSpLocks/>
            <a:stCxn id="56" idx="6"/>
            <a:endCxn id="48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F632AF7-C6A7-DB33-AE94-2212D8597A71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3A581-08D7-D773-21DC-809399E8598C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176C8F-E500-342A-7B8E-1142FE728870}"/>
              </a:ext>
            </a:extLst>
          </p:cNvPr>
          <p:cNvCxnSpPr>
            <a:cxnSpLocks/>
            <a:stCxn id="56" idx="0"/>
            <a:endCxn id="4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B1BE9-A1E7-C191-50F7-1FBDEACA3196}"/>
              </a:ext>
            </a:extLst>
          </p:cNvPr>
          <p:cNvCxnSpPr>
            <a:cxnSpLocks/>
            <a:stCxn id="6" idx="4"/>
            <a:endCxn id="57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454FC23-CF43-FF67-CC5E-157D00F3A787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A2352A-1FE5-AE73-DA24-34D972F9CC47}"/>
              </a:ext>
            </a:extLst>
          </p:cNvPr>
          <p:cNvCxnSpPr>
            <a:cxnSpLocks/>
            <a:stCxn id="69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4B80C86-1ED9-A5B3-299E-E30D7D4FC4CD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A0DE872-D761-4D46-91DA-5C15AA67B40C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C345CF-CE49-6DDB-8248-9787B7E01D73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30CD81-1E45-F14E-0538-86EB560F5132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3CEACAB-451E-A168-2AC3-D16817A766E0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3690BBD-61CC-710B-FD01-12382A73E226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EABA46-84A1-A281-283C-53A6596283AE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BF707F9-9599-BA85-210E-F15BEC4EF8F5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FF07CEC-26DE-01C6-0D47-AA576D0E56FE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559018" y="875380"/>
            <a:ext cx="4604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Topology is fully functional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R1’s Primary path is in forwarding table</a:t>
            </a:r>
            <a:endParaRPr lang="en-AU" sz="1600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439109-D785-51DE-B557-11959C86FDDC}"/>
              </a:ext>
            </a:extLst>
          </p:cNvPr>
          <p:cNvCxnSpPr>
            <a:cxnSpLocks/>
            <a:stCxn id="59" idx="6"/>
            <a:endCxn id="6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BB916FD8-3C61-73D3-E4A7-AD09B98937B8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AEA1D0F-07CA-1D65-6701-A5A12652C54E}"/>
              </a:ext>
            </a:extLst>
          </p:cNvPr>
          <p:cNvSpPr/>
          <p:nvPr/>
        </p:nvSpPr>
        <p:spPr>
          <a:xfrm>
            <a:off x="2053855" y="252248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F241B3-609A-27BB-3B70-AF6E3DD8FC80}"/>
              </a:ext>
            </a:extLst>
          </p:cNvPr>
          <p:cNvSpPr/>
          <p:nvPr/>
        </p:nvSpPr>
        <p:spPr>
          <a:xfrm>
            <a:off x="2053672" y="234005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F3E9ED-35E4-973F-69B6-DD1066C54374}"/>
              </a:ext>
            </a:extLst>
          </p:cNvPr>
          <p:cNvSpPr/>
          <p:nvPr/>
        </p:nvSpPr>
        <p:spPr>
          <a:xfrm>
            <a:off x="2053672" y="215683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73FB45-56B1-64B1-05D0-590B9D5B85B9}"/>
              </a:ext>
            </a:extLst>
          </p:cNvPr>
          <p:cNvSpPr txBox="1"/>
          <p:nvPr/>
        </p:nvSpPr>
        <p:spPr>
          <a:xfrm>
            <a:off x="220015" y="1747278"/>
            <a:ext cx="1347694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primary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8889261-11B7-78D7-91A1-47C52CB75C33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567709" y="2070444"/>
            <a:ext cx="339995" cy="24352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53673402-F4EA-7495-26CE-9A41417362BA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B3FC0D-ED86-40BE-9E04-739227FDB596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45F1E96-7D6B-62A7-4368-32246FC02D50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3556679-FDC3-A064-ADE8-15D572DA9F1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41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936862" y="983925"/>
            <a:ext cx="3781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R1 is aware of the backup Node in advance in case of failure of R2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85E2049-60B4-49A3-5F16-8DEF821CF07C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DDC15C-31CB-2BDE-D8D3-9B9EB8831288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30F8058-B036-AC33-8F09-01D928A45FB8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23E068-5933-8C04-6FCD-74609A4B8D2C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307CB5-A5EB-BE9E-00BE-A13D6FC740E6}"/>
              </a:ext>
            </a:extLst>
          </p:cNvPr>
          <p:cNvCxnSpPr>
            <a:cxnSpLocks/>
            <a:stCxn id="64" idx="6"/>
            <a:endCxn id="63" idx="2"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62AD1-9B3B-F8AD-142D-1A14C3124DAB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583071-3CC7-6F1C-3010-0B2A9396FBA0}"/>
              </a:ext>
            </a:extLst>
          </p:cNvPr>
          <p:cNvCxnSpPr>
            <a:cxnSpLocks/>
            <a:stCxn id="76" idx="6"/>
            <a:endCxn id="83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F212A54-A83E-7C8A-03B7-6293D1EAB135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7C24C0-76A5-A6B2-2E80-377A2750941C}"/>
              </a:ext>
            </a:extLst>
          </p:cNvPr>
          <p:cNvCxnSpPr>
            <a:cxnSpLocks/>
            <a:stCxn id="72" idx="6"/>
            <a:endCxn id="64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D64BF8B-B08C-DE2C-6C20-DD8BD7C57F1B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FC9405-9DDB-6E98-D529-CFE9F986C77B}"/>
              </a:ext>
            </a:extLst>
          </p:cNvPr>
          <p:cNvCxnSpPr>
            <a:cxnSpLocks/>
            <a:stCxn id="81" idx="6"/>
            <a:endCxn id="76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8F35DC3-46BE-293C-AF9C-8BD7C6853FE8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32C5111-86F1-4ECB-8AFA-0C572F4D96BA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451A92-2038-2EFA-FDAF-DC5068CF07F3}"/>
              </a:ext>
            </a:extLst>
          </p:cNvPr>
          <p:cNvCxnSpPr>
            <a:cxnSpLocks/>
            <a:stCxn id="81" idx="0"/>
            <a:endCxn id="64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AECB27-5868-762C-8FEC-7793DA464FEE}"/>
              </a:ext>
            </a:extLst>
          </p:cNvPr>
          <p:cNvCxnSpPr>
            <a:cxnSpLocks/>
            <a:stCxn id="65" idx="4"/>
            <a:endCxn id="83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208DA41-0DB5-D99A-9ED8-2A4AE8F645A2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47CE66-9AF2-5A96-6764-9EFD4C8D9239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7912B0D-8E99-F095-FC48-76D8AC5D2DBF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5780396-190C-0FCE-7B65-5B43C5BED8F9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C8BA98-50B4-8C47-B70B-2464FA450E11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0C794DB-AFE8-B606-202E-7B7C715EB748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78D79D3-27FE-CD60-4002-849E0EAF78EC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4847E6-D1DB-E401-2ED2-72F5BECBBA54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CC1D30D-F7AD-2AFB-A69A-B7C5D6C0A591}"/>
              </a:ext>
            </a:extLst>
          </p:cNvPr>
          <p:cNvCxnSpPr>
            <a:cxnSpLocks/>
            <a:stCxn id="66" idx="6"/>
            <a:endCxn id="65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46605DF0-B4BA-0B34-0D6D-EC197D025205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15D1D0D-91EB-1636-F1A4-FD9ACBB9A772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4BD0A8E-B9A6-BB1B-EB15-475DD5F83B50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250D3F-EE3E-84EE-BCA2-4C09F816019A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4102EBFB-1612-988A-96D5-0CC8361A2789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1272B7-376F-15AD-7212-AF2A0BBCB5D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5165236-7272-84FB-5F29-B720E17988DF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314349-3616-6728-8952-F335C3602818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A660D7F-E146-AD0D-7EEB-1F388DFCD933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3E07AA-0612-0FF8-707D-3D8881B4F57B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3347D46-E7D9-EB07-634C-7C986002128B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5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569D1B5-73CD-52D1-5782-97C1ED3F1244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LDP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535642" y="975625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/>
              <a:t>Label distribution from R4 to R1</a:t>
            </a:r>
            <a:endParaRPr lang="en-AU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1B036B-53D4-A7EC-490E-5F389880E909}"/>
              </a:ext>
            </a:extLst>
          </p:cNvPr>
          <p:cNvSpPr txBox="1"/>
          <p:nvPr/>
        </p:nvSpPr>
        <p:spPr>
          <a:xfrm>
            <a:off x="6397056" y="3648952"/>
            <a:ext cx="1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404</a:t>
            </a:r>
            <a:endParaRPr lang="en-AU" sz="12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4F585C-B674-B79F-BB5F-7E2A4EAF218F}"/>
              </a:ext>
            </a:extLst>
          </p:cNvPr>
          <p:cNvCxnSpPr/>
          <p:nvPr/>
        </p:nvCxnSpPr>
        <p:spPr>
          <a:xfrm flipH="1">
            <a:off x="5853477" y="3896414"/>
            <a:ext cx="50405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A4D0A1C-A76C-2C04-345B-82A8CE7A3BBE}"/>
              </a:ext>
            </a:extLst>
          </p:cNvPr>
          <p:cNvSpPr txBox="1"/>
          <p:nvPr/>
        </p:nvSpPr>
        <p:spPr>
          <a:xfrm>
            <a:off x="4765585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304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404</a:t>
            </a:r>
            <a:endParaRPr lang="en-AU" sz="1200" b="1" dirty="0">
              <a:solidFill>
                <a:srgbClr val="00B05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9BA00A-83F7-7625-C82D-923B2BCCB86C}"/>
              </a:ext>
            </a:extLst>
          </p:cNvPr>
          <p:cNvSpPr txBox="1"/>
          <p:nvPr/>
        </p:nvSpPr>
        <p:spPr>
          <a:xfrm>
            <a:off x="3104228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204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304</a:t>
            </a:r>
            <a:endParaRPr lang="en-AU" sz="1200" b="1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AE51B5-D576-FE03-CED8-D99B8BF37492}"/>
              </a:ext>
            </a:extLst>
          </p:cNvPr>
          <p:cNvSpPr txBox="1"/>
          <p:nvPr/>
        </p:nvSpPr>
        <p:spPr>
          <a:xfrm>
            <a:off x="1457177" y="3363839"/>
            <a:ext cx="1041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204</a:t>
            </a:r>
            <a:endParaRPr lang="en-AU" sz="1200" b="1" dirty="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F251BF-451D-3DDF-E461-EDB21E11A420}"/>
              </a:ext>
            </a:extLst>
          </p:cNvPr>
          <p:cNvCxnSpPr/>
          <p:nvPr/>
        </p:nvCxnSpPr>
        <p:spPr>
          <a:xfrm flipH="1">
            <a:off x="4219419" y="3896414"/>
            <a:ext cx="50405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0E9D1-E35A-CFC6-B7B0-E5F47ECD5328}"/>
              </a:ext>
            </a:extLst>
          </p:cNvPr>
          <p:cNvCxnSpPr/>
          <p:nvPr/>
        </p:nvCxnSpPr>
        <p:spPr>
          <a:xfrm flipH="1">
            <a:off x="2573367" y="3896414"/>
            <a:ext cx="50405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931468-AC8D-F4E9-72C7-A6B08BD440AE}"/>
              </a:ext>
            </a:extLst>
          </p:cNvPr>
          <p:cNvSpPr txBox="1"/>
          <p:nvPr/>
        </p:nvSpPr>
        <p:spPr>
          <a:xfrm>
            <a:off x="1425692" y="1756546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1004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4004</a:t>
            </a:r>
            <a:endParaRPr lang="en-AU" sz="1200" b="1" dirty="0">
              <a:solidFill>
                <a:srgbClr val="FFC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74451D-7FF4-4C87-E6BD-2BD78C47305C}"/>
              </a:ext>
            </a:extLst>
          </p:cNvPr>
          <p:cNvSpPr txBox="1"/>
          <p:nvPr/>
        </p:nvSpPr>
        <p:spPr>
          <a:xfrm>
            <a:off x="6357533" y="2024884"/>
            <a:ext cx="1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4004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6D5D47-1CD8-BD08-1ECE-9C63FE46DF09}"/>
              </a:ext>
            </a:extLst>
          </p:cNvPr>
          <p:cNvCxnSpPr>
            <a:cxnSpLocks/>
          </p:cNvCxnSpPr>
          <p:nvPr/>
        </p:nvCxnSpPr>
        <p:spPr>
          <a:xfrm flipH="1">
            <a:off x="2482846" y="2179630"/>
            <a:ext cx="3874687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785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067944" y="935288"/>
            <a:ext cx="5007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R1 prunes protected node before node failure occurs and find out post convergence path</a:t>
            </a:r>
            <a:endParaRPr lang="en-AU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11D52C-DC91-DA6D-0D24-8BACCB33CE97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33878ED-EF0A-84B4-0EE6-2A865982BC99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8B15C48-E50C-B483-3F72-CF5CA3458CC8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BBB53D5-B57B-D317-B819-2FBB24ACFF8E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059474-4F97-BD20-160E-67BFCA61952E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3079834" cy="21422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D874511-0DC3-79AF-2007-C8C03237B4F5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61DD021-0825-0F86-4304-8CDE3103C27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CB0586-1C9A-2DD8-524C-3B0310082846}"/>
              </a:ext>
            </a:extLst>
          </p:cNvPr>
          <p:cNvCxnSpPr>
            <a:cxnSpLocks/>
          </p:cNvCxnSpPr>
          <p:nvPr/>
        </p:nvCxnSpPr>
        <p:spPr>
          <a:xfrm>
            <a:off x="5940152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41D198-A7AA-4E24-46C9-B9CBB8C858D7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F72CDD-A772-31B1-575C-40F5FD64DF13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EA6A30-55FF-DC47-A61D-5103998116AE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92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6082003" y="924319"/>
            <a:ext cx="2911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R1 defines the P Node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B369B-A532-CF4B-5049-84B60D7DB3EE}"/>
              </a:ext>
            </a:extLst>
          </p:cNvPr>
          <p:cNvSpPr txBox="1"/>
          <p:nvPr/>
        </p:nvSpPr>
        <p:spPr>
          <a:xfrm>
            <a:off x="6185580" y="1349862"/>
            <a:ext cx="2850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P</a:t>
            </a:r>
            <a:r>
              <a:rPr lang="en-US" sz="1600" dirty="0"/>
              <a:t> Node is such node which can reach </a:t>
            </a:r>
            <a:r>
              <a:rPr lang="en-US" sz="1600" b="1" dirty="0"/>
              <a:t>source (R1)</a:t>
            </a:r>
            <a:r>
              <a:rPr lang="en-US" sz="1600" dirty="0"/>
              <a:t> without using </a:t>
            </a:r>
            <a:r>
              <a:rPr lang="en-US" sz="1600" dirty="0">
                <a:solidFill>
                  <a:srgbClr val="FF0000"/>
                </a:solidFill>
              </a:rPr>
              <a:t>protected node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ACB34-859F-A5FB-A76A-3741E12E243C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E17E33-5AC6-D8EE-41EB-51D13EC19596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F3A467-D467-9031-B0FD-DC5625BE0E95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BA322B8-C653-F993-80B3-BDE712114E1A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F46961-5FFE-72AE-7E3F-C2A0B7612971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77D3AE-C30B-0F76-37BA-39CDC1EE79EF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3079834" cy="21422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D69E34-9B14-9152-2CB6-8911ADBC1E3C}"/>
              </a:ext>
            </a:extLst>
          </p:cNvPr>
          <p:cNvCxnSpPr>
            <a:cxnSpLocks/>
          </p:cNvCxnSpPr>
          <p:nvPr/>
        </p:nvCxnSpPr>
        <p:spPr>
          <a:xfrm>
            <a:off x="5940152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1FD269-9D82-299F-6446-41BCF43C74DC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290BA5-152A-03D6-DB9D-909320A555C4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67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6320640" y="897654"/>
            <a:ext cx="2448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 defines the Q Node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B369B-A532-CF4B-5049-84B60D7DB3EE}"/>
              </a:ext>
            </a:extLst>
          </p:cNvPr>
          <p:cNvSpPr txBox="1"/>
          <p:nvPr/>
        </p:nvSpPr>
        <p:spPr>
          <a:xfrm>
            <a:off x="6153748" y="1308705"/>
            <a:ext cx="28442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Q</a:t>
            </a:r>
            <a:r>
              <a:rPr lang="en-US" sz="1600" dirty="0"/>
              <a:t> Node is such node which can reach </a:t>
            </a:r>
            <a:r>
              <a:rPr lang="en-US" sz="1600" b="1" dirty="0"/>
              <a:t>destination (R3)</a:t>
            </a:r>
            <a:r>
              <a:rPr lang="en-US" sz="1600" dirty="0"/>
              <a:t> without using </a:t>
            </a:r>
            <a:r>
              <a:rPr lang="en-US" sz="1600" dirty="0">
                <a:solidFill>
                  <a:srgbClr val="FF0000"/>
                </a:solidFill>
              </a:rPr>
              <a:t>protected node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7B5AD-D40F-E296-5A94-C69B36D08B1B}"/>
              </a:ext>
            </a:extLst>
          </p:cNvPr>
          <p:cNvSpPr/>
          <p:nvPr/>
        </p:nvSpPr>
        <p:spPr>
          <a:xfrm>
            <a:off x="5917846" y="45508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C7EF5B-67A3-61E6-A479-5A9BB66CBE65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EBD4E8-CEA9-82CB-F7E9-9F9AABDB420E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4FCF097-41C1-8F9F-61FB-FB53C1F13939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4428FE-355A-C5B2-347B-3DF053642336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080A0C-2F20-2ABC-A35E-4FD7ED2E73FA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E84AA-4603-0BA1-FAEA-6261A7D73C86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3079834" cy="21422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02E5CF-768D-4251-0684-EB77A28D9FF1}"/>
              </a:ext>
            </a:extLst>
          </p:cNvPr>
          <p:cNvCxnSpPr>
            <a:cxnSpLocks/>
          </p:cNvCxnSpPr>
          <p:nvPr/>
        </p:nvCxnSpPr>
        <p:spPr>
          <a:xfrm>
            <a:off x="5940152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CD2FDF-3522-D062-4D5B-EA3595B28D37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3BBB88-3263-0B95-B1AE-288B1250467D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30F697-0D29-C3C6-CD6C-586D2F6F13E1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855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524E68-4B48-98AB-896B-48C02C6A18AB}"/>
              </a:ext>
            </a:extLst>
          </p:cNvPr>
          <p:cNvSpPr/>
          <p:nvPr/>
        </p:nvSpPr>
        <p:spPr>
          <a:xfrm rot="5400000">
            <a:off x="5112305" y="3193881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5750452" y="1061414"/>
            <a:ext cx="2939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 Space </a:t>
            </a:r>
            <a:r>
              <a:rPr lang="en-US" sz="1600" b="1" dirty="0"/>
              <a:t>and</a:t>
            </a:r>
            <a:r>
              <a:rPr lang="en-US" sz="1600" b="1" dirty="0">
                <a:solidFill>
                  <a:srgbClr val="00B050"/>
                </a:solidFill>
              </a:rPr>
              <a:t> Q Space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07E0F2-71FA-6B0B-33CE-0A28DE3B2546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43456D-62A0-DB0C-227E-1E73721A41D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754BA1-6644-0DC7-DC84-E62A17E98C0B}"/>
              </a:ext>
            </a:extLst>
          </p:cNvPr>
          <p:cNvSpPr/>
          <p:nvPr/>
        </p:nvSpPr>
        <p:spPr>
          <a:xfrm>
            <a:off x="5926705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B9FA23-48D5-96A9-E00B-D01AC6CDDC0C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94D39-4865-81D3-24A9-4DED1EFF6215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4DF14A-A628-83F2-7E1B-4C97BA49F291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AACDD1-51DB-5CBB-3CDE-4525B777F68A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306ED1-2E58-FA07-DE47-386701B893EC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FA02B-87D6-DADF-8CA0-A87FD8EB00B6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3079834" cy="21422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7D2BFD-3DDF-6D62-6112-0F1D5B5E7EC8}"/>
              </a:ext>
            </a:extLst>
          </p:cNvPr>
          <p:cNvCxnSpPr>
            <a:cxnSpLocks/>
          </p:cNvCxnSpPr>
          <p:nvPr/>
        </p:nvCxnSpPr>
        <p:spPr>
          <a:xfrm flipH="1">
            <a:off x="5940152" y="3281488"/>
            <a:ext cx="8624" cy="778367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67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7501088-0B35-1497-7D95-768156AEA3B3}"/>
              </a:ext>
            </a:extLst>
          </p:cNvPr>
          <p:cNvSpPr/>
          <p:nvPr/>
        </p:nvSpPr>
        <p:spPr>
          <a:xfrm rot="5400000">
            <a:off x="5112305" y="3193881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695752" y="888924"/>
            <a:ext cx="4355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R1 builds SID-list based on each segment it found along the post convergence path</a:t>
            </a:r>
            <a:endParaRPr lang="en-AU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3DD4C-92DF-FF8F-341A-2829448963A7}"/>
              </a:ext>
            </a:extLst>
          </p:cNvPr>
          <p:cNvSpPr/>
          <p:nvPr/>
        </p:nvSpPr>
        <p:spPr>
          <a:xfrm>
            <a:off x="1896677" y="4063761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17299-8EC6-6145-82C3-EC39E0825D6F}"/>
              </a:ext>
            </a:extLst>
          </p:cNvPr>
          <p:cNvSpPr/>
          <p:nvPr/>
        </p:nvSpPr>
        <p:spPr>
          <a:xfrm>
            <a:off x="1896494" y="3881330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A0F5-232E-66D6-3FF8-E67B9241279F}"/>
              </a:ext>
            </a:extLst>
          </p:cNvPr>
          <p:cNvSpPr/>
          <p:nvPr/>
        </p:nvSpPr>
        <p:spPr>
          <a:xfrm>
            <a:off x="1896494" y="369810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E790D-9EC7-D3EE-24E3-FE38C8C5413E}"/>
              </a:ext>
            </a:extLst>
          </p:cNvPr>
          <p:cNvSpPr/>
          <p:nvPr/>
        </p:nvSpPr>
        <p:spPr>
          <a:xfrm>
            <a:off x="1897940" y="351201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24056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117C9C-ABC6-26C7-216C-EA082512B31D}"/>
              </a:ext>
            </a:extLst>
          </p:cNvPr>
          <p:cNvSpPr/>
          <p:nvPr/>
        </p:nvSpPr>
        <p:spPr>
          <a:xfrm>
            <a:off x="1896494" y="333221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B538D-1F83-EF3C-6F88-81E54490DB9D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38D00-0E01-C0BB-B180-7B4412F9E8F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53D01F-1226-1663-A9D7-F39114AB8BA9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27993E9-315A-A5E5-1797-AAE4CBB255BA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A805D3-55B9-8DE0-6297-22A9CFC047F2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0BAF4-E99B-09AF-B4F9-EEC5E895FB22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A77F94-757C-9A26-37AD-B4D02B8703DA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123911-7105-8507-DF3D-E8860FD87A31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727FBB2-F890-995D-CD2C-D1B747E7B913}"/>
              </a:ext>
            </a:extLst>
          </p:cNvPr>
          <p:cNvSpPr/>
          <p:nvPr/>
        </p:nvSpPr>
        <p:spPr>
          <a:xfrm>
            <a:off x="5926705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FB7DB-57B6-ADAA-F9B3-38F76DB9BF20}"/>
              </a:ext>
            </a:extLst>
          </p:cNvPr>
          <p:cNvSpPr/>
          <p:nvPr/>
        </p:nvSpPr>
        <p:spPr>
          <a:xfrm>
            <a:off x="1896064" y="314909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D50B74B-933E-41E9-571D-B3B369E8CE95}"/>
              </a:ext>
            </a:extLst>
          </p:cNvPr>
          <p:cNvSpPr/>
          <p:nvPr/>
        </p:nvSpPr>
        <p:spPr>
          <a:xfrm rot="12607405">
            <a:off x="2578432" y="3023936"/>
            <a:ext cx="864096" cy="1008112"/>
          </a:xfrm>
          <a:prstGeom prst="arc">
            <a:avLst>
              <a:gd name="adj1" fmla="val 16200000"/>
              <a:gd name="adj2" fmla="val 922539"/>
            </a:avLst>
          </a:prstGeom>
          <a:ln w="50800">
            <a:solidFill>
              <a:schemeClr val="accent3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E5849B-3D8C-9FD5-DC1A-EEFC3BC801AD}"/>
              </a:ext>
            </a:extLst>
          </p:cNvPr>
          <p:cNvCxnSpPr/>
          <p:nvPr/>
        </p:nvCxnSpPr>
        <p:spPr>
          <a:xfrm>
            <a:off x="3491880" y="4038433"/>
            <a:ext cx="583092" cy="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9054A6-DD8D-88A0-D1BE-C989F1B40705}"/>
              </a:ext>
            </a:extLst>
          </p:cNvPr>
          <p:cNvCxnSpPr/>
          <p:nvPr/>
        </p:nvCxnSpPr>
        <p:spPr>
          <a:xfrm>
            <a:off x="4975537" y="4052125"/>
            <a:ext cx="583092" cy="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E1D67C54-87A2-6920-FA7F-E40BBFE071FE}"/>
              </a:ext>
            </a:extLst>
          </p:cNvPr>
          <p:cNvSpPr/>
          <p:nvPr/>
        </p:nvSpPr>
        <p:spPr>
          <a:xfrm rot="1790520">
            <a:off x="5593889" y="3182081"/>
            <a:ext cx="864096" cy="1008112"/>
          </a:xfrm>
          <a:prstGeom prst="arc">
            <a:avLst>
              <a:gd name="adj1" fmla="val 16200000"/>
              <a:gd name="adj2" fmla="val 922539"/>
            </a:avLst>
          </a:prstGeom>
          <a:ln w="508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830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EB6C24E-FF96-0F4C-8EFC-7E758EB9ADB5}"/>
              </a:ext>
            </a:extLst>
          </p:cNvPr>
          <p:cNvSpPr/>
          <p:nvPr/>
        </p:nvSpPr>
        <p:spPr>
          <a:xfrm rot="5400000">
            <a:off x="5112305" y="3193881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5209728" y="921188"/>
            <a:ext cx="3528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 programs the precomputed SID-List it in forwarding table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FC9FE7-C0A3-84C8-304F-8D30C9DF7D49}"/>
              </a:ext>
            </a:extLst>
          </p:cNvPr>
          <p:cNvSpPr/>
          <p:nvPr/>
        </p:nvSpPr>
        <p:spPr>
          <a:xfrm>
            <a:off x="1763871" y="252248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53DA9-EB45-BAB8-D777-1F999FFD53FD}"/>
              </a:ext>
            </a:extLst>
          </p:cNvPr>
          <p:cNvSpPr/>
          <p:nvPr/>
        </p:nvSpPr>
        <p:spPr>
          <a:xfrm>
            <a:off x="1763688" y="234005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D7E226-B1C7-54E4-437D-CF6770BD4E24}"/>
              </a:ext>
            </a:extLst>
          </p:cNvPr>
          <p:cNvSpPr/>
          <p:nvPr/>
        </p:nvSpPr>
        <p:spPr>
          <a:xfrm>
            <a:off x="1763688" y="215683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24091-18C5-F040-7571-199978C8A161}"/>
              </a:ext>
            </a:extLst>
          </p:cNvPr>
          <p:cNvSpPr txBox="1"/>
          <p:nvPr/>
        </p:nvSpPr>
        <p:spPr>
          <a:xfrm>
            <a:off x="220015" y="1747278"/>
            <a:ext cx="1222013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primary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B5439E-210C-DDC8-2B74-0CFD92D3930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442028" y="2162777"/>
            <a:ext cx="258233" cy="10513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EE1D9E-0277-B9CF-F282-C61A36FD2B5B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519813-F831-0E25-A22A-0CF18A7B075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34076-A987-6DD9-2A25-C112737BD6A6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79918F-1E9B-BB54-F823-48B139A206E7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F2A0B7B-876C-6BDD-1554-3A9E5733A918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E85EF3-061D-2180-DD45-FF505D9CCD41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5EACE8-3F40-5663-9BC9-9D8AF3594718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B4B593-F083-6C0A-4CB8-C193B61F3DC0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EAB31C-A79C-9F37-EF69-77977B82DA02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4C5DDE-A666-6596-D306-CAEA9861E63F}"/>
              </a:ext>
            </a:extLst>
          </p:cNvPr>
          <p:cNvCxnSpPr>
            <a:cxnSpLocks/>
          </p:cNvCxnSpPr>
          <p:nvPr/>
        </p:nvCxnSpPr>
        <p:spPr>
          <a:xfrm>
            <a:off x="4937266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1FE478-29CC-7D05-453A-101F54649F73}"/>
              </a:ext>
            </a:extLst>
          </p:cNvPr>
          <p:cNvCxnSpPr>
            <a:cxnSpLocks/>
          </p:cNvCxnSpPr>
          <p:nvPr/>
        </p:nvCxnSpPr>
        <p:spPr>
          <a:xfrm>
            <a:off x="5868144" y="3398719"/>
            <a:ext cx="0" cy="46661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BAF9DC7-DB24-BD3B-03B9-98B9E416CB6E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C23855-7DD4-C307-D6EA-6F4E6EA19B95}"/>
              </a:ext>
            </a:extLst>
          </p:cNvPr>
          <p:cNvSpPr/>
          <p:nvPr/>
        </p:nvSpPr>
        <p:spPr>
          <a:xfrm>
            <a:off x="5926705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F6DB1-3825-BA3F-A800-F6B89AE30894}"/>
              </a:ext>
            </a:extLst>
          </p:cNvPr>
          <p:cNvSpPr/>
          <p:nvPr/>
        </p:nvSpPr>
        <p:spPr>
          <a:xfrm>
            <a:off x="1896677" y="4063761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70881A-D7DC-C7FF-5032-C5D1EE604113}"/>
              </a:ext>
            </a:extLst>
          </p:cNvPr>
          <p:cNvSpPr/>
          <p:nvPr/>
        </p:nvSpPr>
        <p:spPr>
          <a:xfrm>
            <a:off x="1896494" y="3881330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2318F98-A075-DBFC-A8E6-F4E69918417A}"/>
              </a:ext>
            </a:extLst>
          </p:cNvPr>
          <p:cNvSpPr/>
          <p:nvPr/>
        </p:nvSpPr>
        <p:spPr>
          <a:xfrm>
            <a:off x="1896494" y="369810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0B6775-426B-F0BE-2CBD-721DA26F8497}"/>
              </a:ext>
            </a:extLst>
          </p:cNvPr>
          <p:cNvSpPr/>
          <p:nvPr/>
        </p:nvSpPr>
        <p:spPr>
          <a:xfrm>
            <a:off x="1897940" y="351201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24056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2F460F-9FAA-A4B0-1BA9-9EF15B9422C7}"/>
              </a:ext>
            </a:extLst>
          </p:cNvPr>
          <p:cNvSpPr/>
          <p:nvPr/>
        </p:nvSpPr>
        <p:spPr>
          <a:xfrm>
            <a:off x="1896494" y="333221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410B64-207B-F16B-BBE7-928914458182}"/>
              </a:ext>
            </a:extLst>
          </p:cNvPr>
          <p:cNvSpPr/>
          <p:nvPr/>
        </p:nvSpPr>
        <p:spPr>
          <a:xfrm>
            <a:off x="1896064" y="314909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992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E77115B-9A05-C894-0BAE-75B76A82E3F7}"/>
              </a:ext>
            </a:extLst>
          </p:cNvPr>
          <p:cNvSpPr/>
          <p:nvPr/>
        </p:nvSpPr>
        <p:spPr>
          <a:xfrm rot="5400000">
            <a:off x="5112305" y="3193881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361069" y="885355"/>
            <a:ext cx="4608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When protected node goes down R1 instantly use post convergence SID-list even before IGP converges new path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E1D9E-0277-B9CF-F282-C61A36FD2B5B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519813-F831-0E25-A22A-0CF18A7B075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508086B9-DFD4-3B36-7938-59CB8FC20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4700" y="2740036"/>
            <a:ext cx="562790" cy="56279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42CEDC1-CA6A-301B-7F8B-EA5C0E8EA0EF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B89C08A-D6C7-0721-2FBD-065452FB1803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7E740F-8BAF-BDC6-1CD6-1B318DC42DB2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0A45E2-EEBA-5A92-8093-07476C250169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ACD51-ED53-2EB1-941F-44E785B5F777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BE4015-1C00-0718-AF32-B712C458F5DF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6A1434-1CCE-B41D-453B-B2D3BEED5C87}"/>
              </a:ext>
            </a:extLst>
          </p:cNvPr>
          <p:cNvCxnSpPr>
            <a:cxnSpLocks/>
          </p:cNvCxnSpPr>
          <p:nvPr/>
        </p:nvCxnSpPr>
        <p:spPr>
          <a:xfrm>
            <a:off x="4937266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EDFF3D-CB61-0721-3DD2-03AC95C47607}"/>
              </a:ext>
            </a:extLst>
          </p:cNvPr>
          <p:cNvCxnSpPr>
            <a:cxnSpLocks/>
          </p:cNvCxnSpPr>
          <p:nvPr/>
        </p:nvCxnSpPr>
        <p:spPr>
          <a:xfrm>
            <a:off x="5868144" y="3398719"/>
            <a:ext cx="0" cy="46661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2EF9D29-953F-8445-EDD0-3235294702E2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84F6B5-F210-0650-B838-A605D919B958}"/>
              </a:ext>
            </a:extLst>
          </p:cNvPr>
          <p:cNvSpPr/>
          <p:nvPr/>
        </p:nvSpPr>
        <p:spPr>
          <a:xfrm>
            <a:off x="5926705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852BA7-F373-3655-2F85-FABC9ACAA0BF}"/>
              </a:ext>
            </a:extLst>
          </p:cNvPr>
          <p:cNvSpPr/>
          <p:nvPr/>
        </p:nvSpPr>
        <p:spPr>
          <a:xfrm>
            <a:off x="1896677" y="4063761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0BBCE9-0A73-D5E6-C524-41119F808A77}"/>
              </a:ext>
            </a:extLst>
          </p:cNvPr>
          <p:cNvSpPr/>
          <p:nvPr/>
        </p:nvSpPr>
        <p:spPr>
          <a:xfrm>
            <a:off x="1896494" y="3881330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1A82F-25B2-0691-77BC-BA64E40E29C3}"/>
              </a:ext>
            </a:extLst>
          </p:cNvPr>
          <p:cNvSpPr/>
          <p:nvPr/>
        </p:nvSpPr>
        <p:spPr>
          <a:xfrm>
            <a:off x="1896494" y="369810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76ABA7-39A2-2D61-1B63-424B9A31E16B}"/>
              </a:ext>
            </a:extLst>
          </p:cNvPr>
          <p:cNvSpPr/>
          <p:nvPr/>
        </p:nvSpPr>
        <p:spPr>
          <a:xfrm>
            <a:off x="1897940" y="351201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24056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C023A9-0A4E-22DD-FD09-498FF5FAF2FB}"/>
              </a:ext>
            </a:extLst>
          </p:cNvPr>
          <p:cNvSpPr/>
          <p:nvPr/>
        </p:nvSpPr>
        <p:spPr>
          <a:xfrm>
            <a:off x="1896494" y="333221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B8A1A8-CEAD-DAA2-1B7B-DD28072470B0}"/>
              </a:ext>
            </a:extLst>
          </p:cNvPr>
          <p:cNvSpPr/>
          <p:nvPr/>
        </p:nvSpPr>
        <p:spPr>
          <a:xfrm>
            <a:off x="1896064" y="314909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50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Fast Reroute with TI-LFA</a:t>
            </a:r>
          </a:p>
          <a:p>
            <a:r>
              <a:rPr lang="en-AU" sz="2000" dirty="0"/>
              <a:t>SR must be implemented to have TI-LFA</a:t>
            </a:r>
          </a:p>
          <a:p>
            <a:r>
              <a:rPr lang="en-AU" sz="2000" dirty="0"/>
              <a:t>100% topology coverage</a:t>
            </a:r>
          </a:p>
          <a:p>
            <a:r>
              <a:rPr lang="en-AU" sz="2000" dirty="0"/>
              <a:t>Avoids micro-loop</a:t>
            </a:r>
          </a:p>
          <a:p>
            <a:r>
              <a:rPr lang="en-AU" sz="2000" dirty="0"/>
              <a:t>ECMP friendly</a:t>
            </a:r>
          </a:p>
          <a:p>
            <a:r>
              <a:rPr lang="en-AU" sz="2000" dirty="0"/>
              <a:t>Protects IP and LDP traffic also</a:t>
            </a:r>
          </a:p>
        </p:txBody>
      </p:sp>
    </p:spTree>
    <p:extLst>
      <p:ext uri="{BB962C8B-B14F-4D97-AF65-F5344CB8AC3E}">
        <p14:creationId xmlns:p14="http://schemas.microsoft.com/office/powerpoint/2010/main" val="1065586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DCE9C4-A887-16FF-A65F-0D2EB260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67694"/>
            <a:ext cx="8352928" cy="85725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Lab - Demo of </a:t>
            </a:r>
            <a:r>
              <a:rPr lang="en-US" sz="2400" dirty="0">
                <a:solidFill>
                  <a:srgbClr val="00B050"/>
                </a:solidFill>
              </a:rPr>
              <a:t>TI-LFA FRR </a:t>
            </a:r>
            <a:r>
              <a:rPr lang="en-US" sz="2400" dirty="0"/>
              <a:t>vs RSVP FRR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318350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Segment Routing Traffic Engineering</a:t>
            </a:r>
          </a:p>
          <a:p>
            <a:r>
              <a:rPr lang="en-AU" sz="2000" dirty="0"/>
              <a:t>To steer traffic through longer path</a:t>
            </a:r>
          </a:p>
          <a:p>
            <a:r>
              <a:rPr lang="en-AU" sz="2000" dirty="0"/>
              <a:t>SR Policy to be implemented at ingress PE</a:t>
            </a:r>
          </a:p>
          <a:p>
            <a:pPr lvl="1"/>
            <a:r>
              <a:rPr lang="en-AU" sz="1600" dirty="0"/>
              <a:t>No more tunnel from head-end to tail-end </a:t>
            </a:r>
          </a:p>
          <a:p>
            <a:r>
              <a:rPr lang="en-AU" sz="2000" dirty="0"/>
              <a:t>No state to be maintained at intermediate nodes</a:t>
            </a:r>
          </a:p>
          <a:p>
            <a:pPr lvl="1"/>
            <a:r>
              <a:rPr lang="en-AU" sz="1600" dirty="0"/>
              <a:t>No RSVP-TE means no additional signalling</a:t>
            </a:r>
          </a:p>
          <a:p>
            <a:r>
              <a:rPr lang="en-AU" sz="2000" dirty="0"/>
              <a:t>Supports built-in FRR with TI-LFA</a:t>
            </a:r>
          </a:p>
          <a:p>
            <a:r>
              <a:rPr lang="en-AU" sz="2000" dirty="0"/>
              <a:t>ECMP friendly</a:t>
            </a:r>
          </a:p>
        </p:txBody>
      </p:sp>
    </p:spTree>
    <p:extLst>
      <p:ext uri="{BB962C8B-B14F-4D97-AF65-F5344CB8AC3E}">
        <p14:creationId xmlns:p14="http://schemas.microsoft.com/office/powerpoint/2010/main" val="135178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LDP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592101" y="826608"/>
            <a:ext cx="371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Forwarding Plane</a:t>
            </a:r>
          </a:p>
          <a:p>
            <a:pPr algn="ctr"/>
            <a:r>
              <a:rPr lang="en-US" b="1" dirty="0"/>
              <a:t>Traffic forwarding from R1 to R4</a:t>
            </a:r>
            <a:endParaRPr lang="en-AU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08E435-E665-5820-164B-24B0E587E9E2}"/>
              </a:ext>
            </a:extLst>
          </p:cNvPr>
          <p:cNvSpPr/>
          <p:nvPr/>
        </p:nvSpPr>
        <p:spPr>
          <a:xfrm>
            <a:off x="2042022" y="2298865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11E7EE-1847-8F26-480D-062BC0551651}"/>
              </a:ext>
            </a:extLst>
          </p:cNvPr>
          <p:cNvSpPr/>
          <p:nvPr/>
        </p:nvSpPr>
        <p:spPr>
          <a:xfrm>
            <a:off x="2041839" y="2010833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14808-3D88-8288-21C6-3F2BA07D7B22}"/>
              </a:ext>
            </a:extLst>
          </p:cNvPr>
          <p:cNvSpPr/>
          <p:nvPr/>
        </p:nvSpPr>
        <p:spPr>
          <a:xfrm>
            <a:off x="2041839" y="1723329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19BABF-13C2-2AED-0B2F-9DF33DEB6F0D}"/>
              </a:ext>
            </a:extLst>
          </p:cNvPr>
          <p:cNvSpPr/>
          <p:nvPr/>
        </p:nvSpPr>
        <p:spPr>
          <a:xfrm>
            <a:off x="3687381" y="2287979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1CB613-596A-E33D-EEFC-054CCA523615}"/>
              </a:ext>
            </a:extLst>
          </p:cNvPr>
          <p:cNvSpPr/>
          <p:nvPr/>
        </p:nvSpPr>
        <p:spPr>
          <a:xfrm>
            <a:off x="3687198" y="1999947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96DB19-50DC-D82B-DA03-42F729AD3060}"/>
              </a:ext>
            </a:extLst>
          </p:cNvPr>
          <p:cNvSpPr/>
          <p:nvPr/>
        </p:nvSpPr>
        <p:spPr>
          <a:xfrm>
            <a:off x="3687198" y="1712443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3017D7-BCFA-FC51-25B0-6C6A69E3AEA3}"/>
              </a:ext>
            </a:extLst>
          </p:cNvPr>
          <p:cNvSpPr/>
          <p:nvPr/>
        </p:nvSpPr>
        <p:spPr>
          <a:xfrm>
            <a:off x="5349978" y="2287451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CD313D-8A03-86D6-0753-544EACB5955B}"/>
              </a:ext>
            </a:extLst>
          </p:cNvPr>
          <p:cNvSpPr/>
          <p:nvPr/>
        </p:nvSpPr>
        <p:spPr>
          <a:xfrm>
            <a:off x="5349795" y="1999419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9042DD-2C0B-446E-03FE-C002B115E9A5}"/>
              </a:ext>
            </a:extLst>
          </p:cNvPr>
          <p:cNvSpPr/>
          <p:nvPr/>
        </p:nvSpPr>
        <p:spPr>
          <a:xfrm>
            <a:off x="4290870" y="2093275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A74BEBD-8FA9-3F1A-5573-E3DBB641FC79}"/>
              </a:ext>
            </a:extLst>
          </p:cNvPr>
          <p:cNvSpPr/>
          <p:nvPr/>
        </p:nvSpPr>
        <p:spPr>
          <a:xfrm>
            <a:off x="4291766" y="1782852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E32C60-CA34-A9E9-69EB-E5E97CFFEBE7}"/>
              </a:ext>
            </a:extLst>
          </p:cNvPr>
          <p:cNvSpPr/>
          <p:nvPr/>
        </p:nvSpPr>
        <p:spPr>
          <a:xfrm>
            <a:off x="5966583" y="210052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72A98-5128-8B2E-5D0C-A6C648738584}"/>
              </a:ext>
            </a:extLst>
          </p:cNvPr>
          <p:cNvSpPr/>
          <p:nvPr/>
        </p:nvSpPr>
        <p:spPr>
          <a:xfrm>
            <a:off x="6996770" y="2313727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65709A-8231-28D6-B71B-176DC613FF68}"/>
              </a:ext>
            </a:extLst>
          </p:cNvPr>
          <p:cNvSpPr/>
          <p:nvPr/>
        </p:nvSpPr>
        <p:spPr>
          <a:xfrm>
            <a:off x="447790" y="341771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1" name="Graphic 70" descr="Checkmark with solid fill">
            <a:extLst>
              <a:ext uri="{FF2B5EF4-FFF2-40B4-BE49-F238E27FC236}">
                <a16:creationId xmlns:a16="http://schemas.microsoft.com/office/drawing/2014/main" id="{38FAF967-63D3-12DA-D844-8B3D6100F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2045899"/>
            <a:ext cx="180958" cy="180958"/>
          </a:xfrm>
          <a:prstGeom prst="rect">
            <a:avLst/>
          </a:prstGeom>
        </p:spPr>
      </p:pic>
      <p:pic>
        <p:nvPicPr>
          <p:cNvPr id="72" name="Graphic 71" descr="Checkmark with solid fill">
            <a:extLst>
              <a:ext uri="{FF2B5EF4-FFF2-40B4-BE49-F238E27FC236}">
                <a16:creationId xmlns:a16="http://schemas.microsoft.com/office/drawing/2014/main" id="{2C0224AA-A4E4-F03C-210D-7745A769A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1776866"/>
            <a:ext cx="180958" cy="180958"/>
          </a:xfrm>
          <a:prstGeom prst="rect">
            <a:avLst/>
          </a:prstGeom>
        </p:spPr>
      </p:pic>
      <p:pic>
        <p:nvPicPr>
          <p:cNvPr id="74" name="Graphic 73" descr="Close with solid fill">
            <a:extLst>
              <a:ext uri="{FF2B5EF4-FFF2-40B4-BE49-F238E27FC236}">
                <a16:creationId xmlns:a16="http://schemas.microsoft.com/office/drawing/2014/main" id="{A25AFD48-0507-A205-4F7A-F41CF9236F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6413" y="1707654"/>
            <a:ext cx="216024" cy="21602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9729697-4900-111D-70DB-E1EF5386AFD0}"/>
              </a:ext>
            </a:extLst>
          </p:cNvPr>
          <p:cNvSpPr txBox="1"/>
          <p:nvPr/>
        </p:nvSpPr>
        <p:spPr>
          <a:xfrm>
            <a:off x="6097340" y="169040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pic>
        <p:nvPicPr>
          <p:cNvPr id="77" name="Graphic 76" descr="Close with solid fill">
            <a:extLst>
              <a:ext uri="{FF2B5EF4-FFF2-40B4-BE49-F238E27FC236}">
                <a16:creationId xmlns:a16="http://schemas.microsoft.com/office/drawing/2014/main" id="{604EC071-D72B-1B6D-A385-220F82F0A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6336" y="2043249"/>
            <a:ext cx="216024" cy="2160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D0EAB-907D-7008-2C9C-58BFD23D1620}"/>
              </a:ext>
            </a:extLst>
          </p:cNvPr>
          <p:cNvCxnSpPr>
            <a:cxnSpLocks/>
          </p:cNvCxnSpPr>
          <p:nvPr/>
        </p:nvCxnSpPr>
        <p:spPr>
          <a:xfrm flipH="1" flipV="1">
            <a:off x="3674500" y="3411780"/>
            <a:ext cx="355584" cy="4561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815165-2ECF-101A-A69A-C874CD75282F}"/>
              </a:ext>
            </a:extLst>
          </p:cNvPr>
          <p:cNvCxnSpPr>
            <a:cxnSpLocks/>
          </p:cNvCxnSpPr>
          <p:nvPr/>
        </p:nvCxnSpPr>
        <p:spPr>
          <a:xfrm flipV="1">
            <a:off x="4728595" y="3401181"/>
            <a:ext cx="419469" cy="46435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2563A-F681-4206-B88C-31CF985C4FD2}"/>
              </a:ext>
            </a:extLst>
          </p:cNvPr>
          <p:cNvSpPr txBox="1"/>
          <p:nvPr/>
        </p:nvSpPr>
        <p:spPr>
          <a:xfrm>
            <a:off x="3238568" y="38678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BGP Free Core</a:t>
            </a:r>
          </a:p>
          <a:p>
            <a:pPr algn="ctr"/>
            <a:r>
              <a:rPr lang="en-US" sz="1200" dirty="0"/>
              <a:t>(RR may require in production)</a:t>
            </a:r>
            <a:endParaRPr lang="en-AU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4A5A9-EAA6-1209-CE7E-546AFA24BF78}"/>
              </a:ext>
            </a:extLst>
          </p:cNvPr>
          <p:cNvSpPr/>
          <p:nvPr/>
        </p:nvSpPr>
        <p:spPr>
          <a:xfrm>
            <a:off x="7884368" y="345136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C2E6F6-F06C-E84A-996C-C02EBA97E5E2}"/>
              </a:ext>
            </a:extLst>
          </p:cNvPr>
          <p:cNvCxnSpPr>
            <a:cxnSpLocks/>
          </p:cNvCxnSpPr>
          <p:nvPr/>
        </p:nvCxnSpPr>
        <p:spPr>
          <a:xfrm flipV="1">
            <a:off x="1171804" y="3233180"/>
            <a:ext cx="287786" cy="34494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6ECDF6-C750-4C9F-8CD2-0B19D047F446}"/>
              </a:ext>
            </a:extLst>
          </p:cNvPr>
          <p:cNvCxnSpPr>
            <a:cxnSpLocks/>
          </p:cNvCxnSpPr>
          <p:nvPr/>
        </p:nvCxnSpPr>
        <p:spPr>
          <a:xfrm>
            <a:off x="2899995" y="2442881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384C21-F61E-3057-4904-543F836BA707}"/>
              </a:ext>
            </a:extLst>
          </p:cNvPr>
          <p:cNvCxnSpPr>
            <a:cxnSpLocks/>
          </p:cNvCxnSpPr>
          <p:nvPr/>
        </p:nvCxnSpPr>
        <p:spPr>
          <a:xfrm>
            <a:off x="4552520" y="2462752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0B2C0D-5487-D58F-A904-1A403A887583}"/>
              </a:ext>
            </a:extLst>
          </p:cNvPr>
          <p:cNvCxnSpPr>
            <a:cxnSpLocks/>
          </p:cNvCxnSpPr>
          <p:nvPr/>
        </p:nvCxnSpPr>
        <p:spPr>
          <a:xfrm>
            <a:off x="6279784" y="245774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889910-7D4E-55A4-BC8D-656D8AF214E1}"/>
              </a:ext>
            </a:extLst>
          </p:cNvPr>
          <p:cNvCxnSpPr>
            <a:cxnSpLocks/>
          </p:cNvCxnSpPr>
          <p:nvPr/>
        </p:nvCxnSpPr>
        <p:spPr>
          <a:xfrm>
            <a:off x="7342959" y="3227581"/>
            <a:ext cx="334550" cy="32995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16128E-28D8-3F9B-06D1-C7344AAC5DDF}"/>
              </a:ext>
            </a:extLst>
          </p:cNvPr>
          <p:cNvGrpSpPr/>
          <p:nvPr/>
        </p:nvGrpSpPr>
        <p:grpSpPr>
          <a:xfrm>
            <a:off x="7452320" y="733215"/>
            <a:ext cx="1584175" cy="830997"/>
            <a:chOff x="7441950" y="751787"/>
            <a:chExt cx="1594545" cy="830997"/>
          </a:xfrm>
        </p:grpSpPr>
        <p:pic>
          <p:nvPicPr>
            <p:cNvPr id="29" name="Graphic 28" descr="Checkmark with solid fill">
              <a:extLst>
                <a:ext uri="{FF2B5EF4-FFF2-40B4-BE49-F238E27FC236}">
                  <a16:creationId xmlns:a16="http://schemas.microsoft.com/office/drawing/2014/main" id="{2F5EEA34-16C8-562E-1DB7-70EC51E7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52509" y="804437"/>
              <a:ext cx="180958" cy="18095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6E5140-B94A-F3C4-8E80-CE588C0E45AF}"/>
                </a:ext>
              </a:extLst>
            </p:cNvPr>
            <p:cNvSpPr txBox="1"/>
            <p:nvPr/>
          </p:nvSpPr>
          <p:spPr>
            <a:xfrm>
              <a:off x="7668343" y="751787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Label pushed</a:t>
              </a:r>
            </a:p>
            <a:p>
              <a:r>
                <a:rPr lang="en-US" sz="1200" dirty="0"/>
                <a:t>Label unchanged</a:t>
              </a:r>
            </a:p>
            <a:p>
              <a:r>
                <a:rPr lang="en-US" sz="1200" dirty="0"/>
                <a:t>Label swapped</a:t>
              </a:r>
            </a:p>
            <a:p>
              <a:r>
                <a:rPr lang="en-US" sz="1200" dirty="0"/>
                <a:t>Label popped</a:t>
              </a:r>
              <a:endParaRPr lang="en-AU" sz="12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8EFFDBB-97F9-AA4E-5806-551062818E08}"/>
                </a:ext>
              </a:extLst>
            </p:cNvPr>
            <p:cNvSpPr/>
            <p:nvPr/>
          </p:nvSpPr>
          <p:spPr>
            <a:xfrm>
              <a:off x="7484583" y="1001860"/>
              <a:ext cx="130757" cy="13664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8B416F0-8F2A-BAC2-445D-3707C15EA6D4}"/>
                </a:ext>
              </a:extLst>
            </p:cNvPr>
            <p:cNvSpPr/>
            <p:nvPr/>
          </p:nvSpPr>
          <p:spPr>
            <a:xfrm>
              <a:off x="7481015" y="1180059"/>
              <a:ext cx="130757" cy="136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4" name="Graphic 33" descr="Close with solid fill">
              <a:extLst>
                <a:ext uri="{FF2B5EF4-FFF2-40B4-BE49-F238E27FC236}">
                  <a16:creationId xmlns:a16="http://schemas.microsoft.com/office/drawing/2014/main" id="{6486AF9E-CACA-A54B-1AC1-FEE76D7C9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41950" y="1325058"/>
              <a:ext cx="216024" cy="216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47895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SR Policy to be implemented at ingress PE</a:t>
            </a:r>
          </a:p>
          <a:p>
            <a:pPr lvl="1"/>
            <a:r>
              <a:rPr lang="en-AU" sz="1600" dirty="0"/>
              <a:t>No more tunnel from head-end to tail-end </a:t>
            </a:r>
          </a:p>
          <a:p>
            <a:r>
              <a:rPr lang="en-AU" sz="2000" dirty="0"/>
              <a:t>No RSVP-TE means no additional signalling</a:t>
            </a:r>
          </a:p>
          <a:p>
            <a:pPr lvl="1"/>
            <a:r>
              <a:rPr lang="en-AU" sz="1600" dirty="0"/>
              <a:t>No state to be maintained at intermediate nodes</a:t>
            </a:r>
          </a:p>
          <a:p>
            <a:pPr lvl="1"/>
            <a:r>
              <a:rPr lang="en-AU" sz="1600" dirty="0"/>
              <a:t>No full mesh tunnel required</a:t>
            </a:r>
          </a:p>
          <a:p>
            <a:r>
              <a:rPr lang="en-AU" sz="2000" dirty="0"/>
              <a:t>Supports built-in FRR with TI-LFA</a:t>
            </a:r>
          </a:p>
          <a:p>
            <a:r>
              <a:rPr lang="en-AU" sz="2000" dirty="0"/>
              <a:t>ECMP friendly</a:t>
            </a:r>
          </a:p>
        </p:txBody>
      </p:sp>
    </p:spTree>
    <p:extLst>
      <p:ext uri="{BB962C8B-B14F-4D97-AF65-F5344CB8AC3E}">
        <p14:creationId xmlns:p14="http://schemas.microsoft.com/office/powerpoint/2010/main" val="3571321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SR Policy</a:t>
            </a:r>
          </a:p>
          <a:p>
            <a:pPr lvl="1"/>
            <a:r>
              <a:rPr lang="en-AU" sz="1600" dirty="0"/>
              <a:t>Intended design</a:t>
            </a:r>
          </a:p>
          <a:p>
            <a:pPr lvl="1"/>
            <a:r>
              <a:rPr lang="en-AU" sz="1600" dirty="0"/>
              <a:t>Highly scalable</a:t>
            </a:r>
          </a:p>
          <a:p>
            <a:pPr lvl="1"/>
            <a:r>
              <a:rPr lang="en-AU" sz="1600" dirty="0"/>
              <a:t>Better optimization</a:t>
            </a:r>
          </a:p>
          <a:p>
            <a:pPr lvl="1"/>
            <a:r>
              <a:rPr lang="en-AU" sz="1600" dirty="0"/>
              <a:t>Automated traffic steering</a:t>
            </a:r>
            <a:endParaRPr lang="en-AU" sz="2000" dirty="0"/>
          </a:p>
          <a:p>
            <a:r>
              <a:rPr lang="en-AU" sz="2000" dirty="0"/>
              <a:t>Can be applied in either centralized or distributed manner</a:t>
            </a:r>
          </a:p>
          <a:p>
            <a:pPr lvl="1"/>
            <a:r>
              <a:rPr lang="en-AU" sz="1600" dirty="0"/>
              <a:t>Explicit Path: CLI or SDN Controller</a:t>
            </a:r>
          </a:p>
          <a:p>
            <a:pPr lvl="1"/>
            <a:r>
              <a:rPr lang="en-AU" sz="1600" dirty="0"/>
              <a:t>Dynamic Path: Based on constrain (</a:t>
            </a:r>
            <a:r>
              <a:rPr lang="en-AU" sz="1600" dirty="0" err="1"/>
              <a:t>i.e</a:t>
            </a:r>
            <a:r>
              <a:rPr lang="en-AU" sz="1600" dirty="0"/>
              <a:t> link delay)</a:t>
            </a:r>
          </a:p>
          <a:p>
            <a:pPr marL="0" indent="0">
              <a:buNone/>
            </a:pPr>
            <a:endParaRPr lang="en-AU" sz="2000" dirty="0"/>
          </a:p>
          <a:p>
            <a:endParaRPr lang="en-AU" sz="1800" dirty="0"/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0354547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RSVP TE</a:t>
            </a:r>
          </a:p>
          <a:p>
            <a:pPr marL="0" indent="0">
              <a:buNone/>
            </a:pPr>
            <a:endParaRPr lang="en-AU" sz="1800" dirty="0"/>
          </a:p>
          <a:p>
            <a:pPr lvl="1"/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526172" y="2267912"/>
            <a:ext cx="2336" cy="41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459636-22CE-B475-EEBC-D685A5DB3F8D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883626" y="3421632"/>
            <a:ext cx="1156673" cy="73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DD92A3-6DBF-F0CA-D45C-439EF63CB9CF}"/>
              </a:ext>
            </a:extLst>
          </p:cNvPr>
          <p:cNvSpPr/>
          <p:nvPr/>
        </p:nvSpPr>
        <p:spPr>
          <a:xfrm>
            <a:off x="1153232" y="219589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D72B9-F0B4-DA65-559D-37713573000E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1729296" y="2483924"/>
            <a:ext cx="862291" cy="55836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3CF25F5-775F-026E-83E8-45E2A4FABDB2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862CC6-BDBF-7587-119E-1B85E3255231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V="1"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B56943F-8AC4-A8C5-FEC5-11C4BA700DA0}"/>
              </a:ext>
            </a:extLst>
          </p:cNvPr>
          <p:cNvSpPr/>
          <p:nvPr/>
        </p:nvSpPr>
        <p:spPr>
          <a:xfrm>
            <a:off x="7205582" y="219955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534710-DCF0-FF99-11D5-F914EB8E310C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>
            <a:off x="6403226" y="2487590"/>
            <a:ext cx="802356" cy="5667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8E0193-4DF5-C406-4C53-342E8ED214C6}"/>
              </a:ext>
            </a:extLst>
          </p:cNvPr>
          <p:cNvSpPr/>
          <p:nvPr/>
        </p:nvSpPr>
        <p:spPr>
          <a:xfrm>
            <a:off x="1174263" y="3174596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8012FB-08EA-3A16-235D-24983A6596AE}"/>
              </a:ext>
            </a:extLst>
          </p:cNvPr>
          <p:cNvSpPr/>
          <p:nvPr/>
        </p:nvSpPr>
        <p:spPr>
          <a:xfrm>
            <a:off x="7236683" y="3158704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158CE5-4E12-96F0-8C59-0F35D1EAE119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 flipV="1">
            <a:off x="1750327" y="3042285"/>
            <a:ext cx="841260" cy="4203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544C34-104F-C3F3-26B0-C247A1BE8359}"/>
              </a:ext>
            </a:extLst>
          </p:cNvPr>
          <p:cNvCxnSpPr>
            <a:cxnSpLocks/>
            <a:stCxn id="9" idx="6"/>
            <a:endCxn id="60" idx="2"/>
          </p:cNvCxnSpPr>
          <p:nvPr/>
        </p:nvCxnSpPr>
        <p:spPr>
          <a:xfrm>
            <a:off x="6403226" y="3054319"/>
            <a:ext cx="833457" cy="3924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F867AE4-A3C2-1718-79D1-26ACA9DB023E}"/>
              </a:ext>
            </a:extLst>
          </p:cNvPr>
          <p:cNvSpPr/>
          <p:nvPr/>
        </p:nvSpPr>
        <p:spPr>
          <a:xfrm>
            <a:off x="3306495" y="3086825"/>
            <a:ext cx="1405588" cy="91500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88" name="Arrow: Pentagon 87">
            <a:extLst>
              <a:ext uri="{FF2B5EF4-FFF2-40B4-BE49-F238E27FC236}">
                <a16:creationId xmlns:a16="http://schemas.microsoft.com/office/drawing/2014/main" id="{7A8A0A57-C186-A134-BDE9-F715D4AD5A01}"/>
              </a:ext>
            </a:extLst>
          </p:cNvPr>
          <p:cNvSpPr/>
          <p:nvPr/>
        </p:nvSpPr>
        <p:spPr>
          <a:xfrm>
            <a:off x="3435036" y="2684078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89" name="Arrow: Pentagon 88">
            <a:extLst>
              <a:ext uri="{FF2B5EF4-FFF2-40B4-BE49-F238E27FC236}">
                <a16:creationId xmlns:a16="http://schemas.microsoft.com/office/drawing/2014/main" id="{D6889D12-C18C-A8FF-C5DF-F10E5E243AC5}"/>
              </a:ext>
            </a:extLst>
          </p:cNvPr>
          <p:cNvSpPr/>
          <p:nvPr/>
        </p:nvSpPr>
        <p:spPr>
          <a:xfrm>
            <a:off x="3429669" y="3230892"/>
            <a:ext cx="648072" cy="15518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0" name="Arrow: Pentagon 89">
            <a:extLst>
              <a:ext uri="{FF2B5EF4-FFF2-40B4-BE49-F238E27FC236}">
                <a16:creationId xmlns:a16="http://schemas.microsoft.com/office/drawing/2014/main" id="{79D38F46-DA03-B5A7-09BC-5DD27515ECD9}"/>
              </a:ext>
            </a:extLst>
          </p:cNvPr>
          <p:cNvSpPr/>
          <p:nvPr/>
        </p:nvSpPr>
        <p:spPr>
          <a:xfrm rot="16200000">
            <a:off x="4144798" y="2397076"/>
            <a:ext cx="556294" cy="14767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1" name="Arrow: Pentagon 90">
            <a:extLst>
              <a:ext uri="{FF2B5EF4-FFF2-40B4-BE49-F238E27FC236}">
                <a16:creationId xmlns:a16="http://schemas.microsoft.com/office/drawing/2014/main" id="{C69E5E68-4470-AD22-9128-7FC7E871DB84}"/>
              </a:ext>
            </a:extLst>
          </p:cNvPr>
          <p:cNvSpPr/>
          <p:nvPr/>
        </p:nvSpPr>
        <p:spPr>
          <a:xfrm rot="5400000">
            <a:off x="4114139" y="3531385"/>
            <a:ext cx="576063" cy="147274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2" name="Arrow: Pentagon 91">
            <a:extLst>
              <a:ext uri="{FF2B5EF4-FFF2-40B4-BE49-F238E27FC236}">
                <a16:creationId xmlns:a16="http://schemas.microsoft.com/office/drawing/2014/main" id="{597C18F6-3001-9573-E095-C105B8712084}"/>
              </a:ext>
            </a:extLst>
          </p:cNvPr>
          <p:cNvSpPr/>
          <p:nvPr/>
        </p:nvSpPr>
        <p:spPr>
          <a:xfrm rot="1986276">
            <a:off x="5170434" y="2080239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3" name="Arrow: Pentagon 92">
            <a:extLst>
              <a:ext uri="{FF2B5EF4-FFF2-40B4-BE49-F238E27FC236}">
                <a16:creationId xmlns:a16="http://schemas.microsoft.com/office/drawing/2014/main" id="{108CCBE4-773F-98C0-E3EF-10689CFBD886}"/>
              </a:ext>
            </a:extLst>
          </p:cNvPr>
          <p:cNvSpPr/>
          <p:nvPr/>
        </p:nvSpPr>
        <p:spPr>
          <a:xfrm rot="19613029">
            <a:off x="5252149" y="3786097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4" name="Arrow: Pentagon 93">
            <a:extLst>
              <a:ext uri="{FF2B5EF4-FFF2-40B4-BE49-F238E27FC236}">
                <a16:creationId xmlns:a16="http://schemas.microsoft.com/office/drawing/2014/main" id="{6202DDBA-2800-B205-30C1-6450CC911FF8}"/>
              </a:ext>
            </a:extLst>
          </p:cNvPr>
          <p:cNvSpPr/>
          <p:nvPr/>
        </p:nvSpPr>
        <p:spPr>
          <a:xfrm rot="1986276">
            <a:off x="5170433" y="2080240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5" name="Arrow: Pentagon 94">
            <a:extLst>
              <a:ext uri="{FF2B5EF4-FFF2-40B4-BE49-F238E27FC236}">
                <a16:creationId xmlns:a16="http://schemas.microsoft.com/office/drawing/2014/main" id="{694994C4-1A04-87EE-38DE-EFD771A8BF09}"/>
              </a:ext>
            </a:extLst>
          </p:cNvPr>
          <p:cNvSpPr/>
          <p:nvPr/>
        </p:nvSpPr>
        <p:spPr>
          <a:xfrm rot="19613029">
            <a:off x="5252148" y="3786098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5C11D5A-416E-43A7-F7C0-AE024166AE3B}"/>
              </a:ext>
            </a:extLst>
          </p:cNvPr>
          <p:cNvGrpSpPr/>
          <p:nvPr/>
        </p:nvGrpSpPr>
        <p:grpSpPr>
          <a:xfrm>
            <a:off x="3429669" y="3425201"/>
            <a:ext cx="631104" cy="154661"/>
            <a:chOff x="2276792" y="3277554"/>
            <a:chExt cx="882428" cy="19978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3E960C3-B6BD-C1BA-5421-10C500384478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882EC7FC-3D45-7F4D-2FFB-0137FA2882AC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D757AE6-F5CB-2F05-B36F-069760E56E67}"/>
              </a:ext>
            </a:extLst>
          </p:cNvPr>
          <p:cNvGrpSpPr/>
          <p:nvPr/>
        </p:nvGrpSpPr>
        <p:grpSpPr>
          <a:xfrm>
            <a:off x="3400789" y="2499742"/>
            <a:ext cx="631104" cy="154661"/>
            <a:chOff x="2276792" y="3277554"/>
            <a:chExt cx="882428" cy="19978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807D3D8-1F47-D994-5916-5AC5E7D7133A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3CB3A70F-A0AB-74B0-A15F-54DF1D47BB85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C45FC9-15F3-32E0-BC4E-A4B2877F9B99}"/>
              </a:ext>
            </a:extLst>
          </p:cNvPr>
          <p:cNvGrpSpPr/>
          <p:nvPr/>
        </p:nvGrpSpPr>
        <p:grpSpPr>
          <a:xfrm rot="16200000">
            <a:off x="3922227" y="2415198"/>
            <a:ext cx="631104" cy="154661"/>
            <a:chOff x="2276792" y="3277554"/>
            <a:chExt cx="882428" cy="19978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2BED9DC-C0BD-92C4-9D19-1E20C4EC5CD7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E8F59579-C76D-D6DE-BC6E-7BBA1F0F71F2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D9991AA-6870-85C3-2CFF-4309A92F35B6}"/>
              </a:ext>
            </a:extLst>
          </p:cNvPr>
          <p:cNvGrpSpPr/>
          <p:nvPr/>
        </p:nvGrpSpPr>
        <p:grpSpPr>
          <a:xfrm rot="5400000">
            <a:off x="3901730" y="3494178"/>
            <a:ext cx="631104" cy="154661"/>
            <a:chOff x="2276792" y="3277554"/>
            <a:chExt cx="882428" cy="19978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E1981E1-15C0-69E3-41BA-ED738AE1AC94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7C15DCA9-E58F-ACF3-8EAA-FC97681329A1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33E83EF-CEA2-F104-7D5C-6F50FD5CFDAB}"/>
              </a:ext>
            </a:extLst>
          </p:cNvPr>
          <p:cNvGrpSpPr/>
          <p:nvPr/>
        </p:nvGrpSpPr>
        <p:grpSpPr>
          <a:xfrm rot="1962512">
            <a:off x="5243948" y="1897856"/>
            <a:ext cx="631104" cy="154661"/>
            <a:chOff x="2276792" y="3277554"/>
            <a:chExt cx="882428" cy="19978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A7A894A-5BEF-1A34-1033-9FC7D8FEC633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51AE9D01-79BC-946E-66B2-DDAE3E674CE2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31E7E98-B9BB-84A4-351F-97BDA8F3890E}"/>
              </a:ext>
            </a:extLst>
          </p:cNvPr>
          <p:cNvGrpSpPr/>
          <p:nvPr/>
        </p:nvGrpSpPr>
        <p:grpSpPr>
          <a:xfrm rot="19669876">
            <a:off x="5352784" y="3956882"/>
            <a:ext cx="631104" cy="154661"/>
            <a:chOff x="2276792" y="3277554"/>
            <a:chExt cx="882428" cy="19978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BF86108-965E-2314-3319-C40A6806CB86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E863B993-6509-8EFC-861D-8033FC929E94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18B0ABC-1999-F4E8-E7A4-4B0F048F2E8B}"/>
              </a:ext>
            </a:extLst>
          </p:cNvPr>
          <p:cNvSpPr/>
          <p:nvPr/>
        </p:nvSpPr>
        <p:spPr>
          <a:xfrm>
            <a:off x="3287197" y="2892054"/>
            <a:ext cx="1405588" cy="100183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6B4433B-19B9-A431-BF14-18E2E9684C74}"/>
              </a:ext>
            </a:extLst>
          </p:cNvPr>
          <p:cNvSpPr/>
          <p:nvPr/>
        </p:nvSpPr>
        <p:spPr>
          <a:xfrm rot="16200000">
            <a:off x="4100189" y="2394630"/>
            <a:ext cx="1085890" cy="113034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9F3A75-467C-FC73-860F-1FC842DDBD4B}"/>
              </a:ext>
            </a:extLst>
          </p:cNvPr>
          <p:cNvSpPr/>
          <p:nvPr/>
        </p:nvSpPr>
        <p:spPr>
          <a:xfrm rot="2019909">
            <a:off x="4490182" y="2235802"/>
            <a:ext cx="1524030" cy="110045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4A858B4-DEC1-6FC5-BC4D-2ED9CE8E1AF5}"/>
              </a:ext>
            </a:extLst>
          </p:cNvPr>
          <p:cNvSpPr/>
          <p:nvPr/>
        </p:nvSpPr>
        <p:spPr>
          <a:xfrm rot="16200000">
            <a:off x="4107623" y="3554958"/>
            <a:ext cx="1085890" cy="113034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7F35FD0-D822-9ED0-511D-5ED33626DCBA}"/>
              </a:ext>
            </a:extLst>
          </p:cNvPr>
          <p:cNvSpPr/>
          <p:nvPr/>
        </p:nvSpPr>
        <p:spPr>
          <a:xfrm rot="19692030">
            <a:off x="4482583" y="3726362"/>
            <a:ext cx="1524030" cy="110045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3D7B10-6A50-95E0-36C3-988CE4EABAD4}"/>
              </a:ext>
            </a:extLst>
          </p:cNvPr>
          <p:cNvSpPr txBox="1"/>
          <p:nvPr/>
        </p:nvSpPr>
        <p:spPr>
          <a:xfrm>
            <a:off x="1012216" y="4095267"/>
            <a:ext cx="2706537" cy="4616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R1 and R2 require to maintain two separate states for two tunnels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sp>
        <p:nvSpPr>
          <p:cNvPr id="138" name="Speech Bubble: Rectangle with Corners Rounded 137">
            <a:extLst>
              <a:ext uri="{FF2B5EF4-FFF2-40B4-BE49-F238E27FC236}">
                <a16:creationId xmlns:a16="http://schemas.microsoft.com/office/drawing/2014/main" id="{5606D3F9-F416-58A8-5BAB-F03BCC3ED54E}"/>
              </a:ext>
            </a:extLst>
          </p:cNvPr>
          <p:cNvSpPr/>
          <p:nvPr/>
        </p:nvSpPr>
        <p:spPr>
          <a:xfrm>
            <a:off x="1979712" y="2065726"/>
            <a:ext cx="1396287" cy="393178"/>
          </a:xfrm>
          <a:prstGeom prst="wedgeRoundRectCallout">
            <a:avLst>
              <a:gd name="adj1" fmla="val 24434"/>
              <a:gd name="adj2" fmla="val 9048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RSVP-TE Tunnel 1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R4 &gt; R3</a:t>
            </a:r>
          </a:p>
        </p:txBody>
      </p:sp>
      <p:sp>
        <p:nvSpPr>
          <p:cNvPr id="139" name="Speech Bubble: Rectangle with Corners Rounded 138">
            <a:extLst>
              <a:ext uri="{FF2B5EF4-FFF2-40B4-BE49-F238E27FC236}">
                <a16:creationId xmlns:a16="http://schemas.microsoft.com/office/drawing/2014/main" id="{E037BF04-A353-CA80-99C0-D54BF0B9AF72}"/>
              </a:ext>
            </a:extLst>
          </p:cNvPr>
          <p:cNvSpPr/>
          <p:nvPr/>
        </p:nvSpPr>
        <p:spPr>
          <a:xfrm>
            <a:off x="1979712" y="3641296"/>
            <a:ext cx="1396287" cy="393178"/>
          </a:xfrm>
          <a:prstGeom prst="wedgeRoundRectCallout">
            <a:avLst>
              <a:gd name="adj1" fmla="val 23902"/>
              <a:gd name="adj2" fmla="val -948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RSVP-TE Tunnel 2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R5 &gt; R3</a:t>
            </a:r>
          </a:p>
        </p:txBody>
      </p:sp>
    </p:spTree>
    <p:extLst>
      <p:ext uri="{BB962C8B-B14F-4D97-AF65-F5344CB8AC3E}">
        <p14:creationId xmlns:p14="http://schemas.microsoft.com/office/powerpoint/2010/main" val="4193152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SR TE</a:t>
            </a:r>
          </a:p>
          <a:p>
            <a:pPr marL="0" indent="0">
              <a:buNone/>
            </a:pPr>
            <a:endParaRPr lang="en-AU" sz="1800" dirty="0"/>
          </a:p>
          <a:p>
            <a:pPr lvl="1"/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526172" y="2267912"/>
            <a:ext cx="2336" cy="41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459636-22CE-B475-EEBC-D685A5DB3F8D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883626" y="3421632"/>
            <a:ext cx="1156673" cy="73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DD92A3-6DBF-F0CA-D45C-439EF63CB9CF}"/>
              </a:ext>
            </a:extLst>
          </p:cNvPr>
          <p:cNvSpPr/>
          <p:nvPr/>
        </p:nvSpPr>
        <p:spPr>
          <a:xfrm>
            <a:off x="1153232" y="219589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D72B9-F0B4-DA65-559D-37713573000E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1729296" y="2483924"/>
            <a:ext cx="862291" cy="55836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3CF25F5-775F-026E-83E8-45E2A4FABDB2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862CC6-BDBF-7587-119E-1B85E3255231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V="1"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B56943F-8AC4-A8C5-FEC5-11C4BA700DA0}"/>
              </a:ext>
            </a:extLst>
          </p:cNvPr>
          <p:cNvSpPr/>
          <p:nvPr/>
        </p:nvSpPr>
        <p:spPr>
          <a:xfrm>
            <a:off x="7205582" y="219955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534710-DCF0-FF99-11D5-F914EB8E310C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>
            <a:off x="6403226" y="2487590"/>
            <a:ext cx="802356" cy="5667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8E0193-4DF5-C406-4C53-342E8ED214C6}"/>
              </a:ext>
            </a:extLst>
          </p:cNvPr>
          <p:cNvSpPr/>
          <p:nvPr/>
        </p:nvSpPr>
        <p:spPr>
          <a:xfrm>
            <a:off x="1174263" y="3174596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8012FB-08EA-3A16-235D-24983A6596AE}"/>
              </a:ext>
            </a:extLst>
          </p:cNvPr>
          <p:cNvSpPr/>
          <p:nvPr/>
        </p:nvSpPr>
        <p:spPr>
          <a:xfrm>
            <a:off x="7236683" y="3158704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158CE5-4E12-96F0-8C59-0F35D1EAE119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 flipV="1">
            <a:off x="1750327" y="3042285"/>
            <a:ext cx="841260" cy="4203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544C34-104F-C3F3-26B0-C247A1BE8359}"/>
              </a:ext>
            </a:extLst>
          </p:cNvPr>
          <p:cNvCxnSpPr>
            <a:cxnSpLocks/>
            <a:stCxn id="9" idx="6"/>
            <a:endCxn id="60" idx="2"/>
          </p:cNvCxnSpPr>
          <p:nvPr/>
        </p:nvCxnSpPr>
        <p:spPr>
          <a:xfrm>
            <a:off x="6403226" y="3054319"/>
            <a:ext cx="833457" cy="3924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43D7B10-6A50-95E0-36C3-988CE4EABAD4}"/>
              </a:ext>
            </a:extLst>
          </p:cNvPr>
          <p:cNvSpPr txBox="1"/>
          <p:nvPr/>
        </p:nvSpPr>
        <p:spPr>
          <a:xfrm>
            <a:off x="5451135" y="1252954"/>
            <a:ext cx="2706537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No tunnel required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FCABC25-EA9D-66ED-E2F5-49D758E37906}"/>
              </a:ext>
            </a:extLst>
          </p:cNvPr>
          <p:cNvSpPr/>
          <p:nvPr/>
        </p:nvSpPr>
        <p:spPr>
          <a:xfrm>
            <a:off x="2643576" y="2065726"/>
            <a:ext cx="1396287" cy="393178"/>
          </a:xfrm>
          <a:prstGeom prst="wedgeRoundRectCallout">
            <a:avLst>
              <a:gd name="adj1" fmla="val -29340"/>
              <a:gd name="adj2" fmla="val 94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SR Policy 1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R4 &gt; R3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DD3B5EA-3C7F-2374-4972-E7B41D34830F}"/>
              </a:ext>
            </a:extLst>
          </p:cNvPr>
          <p:cNvSpPr/>
          <p:nvPr/>
        </p:nvSpPr>
        <p:spPr>
          <a:xfrm>
            <a:off x="2643576" y="3641296"/>
            <a:ext cx="1396287" cy="393178"/>
          </a:xfrm>
          <a:prstGeom prst="wedgeRoundRectCallout">
            <a:avLst>
              <a:gd name="adj1" fmla="val -28808"/>
              <a:gd name="adj2" fmla="val -1004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SR Policy 2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R5 &gt; R3</a:t>
            </a:r>
          </a:p>
        </p:txBody>
      </p:sp>
    </p:spTree>
    <p:extLst>
      <p:ext uri="{BB962C8B-B14F-4D97-AF65-F5344CB8AC3E}">
        <p14:creationId xmlns:p14="http://schemas.microsoft.com/office/powerpoint/2010/main" val="39845166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SR TE</a:t>
            </a:r>
          </a:p>
          <a:p>
            <a:pPr marL="0" indent="0">
              <a:buNone/>
            </a:pPr>
            <a:endParaRPr lang="en-AU" sz="1800" dirty="0"/>
          </a:p>
          <a:p>
            <a:pPr lvl="1"/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526172" y="2267912"/>
            <a:ext cx="2336" cy="41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459636-22CE-B475-EEBC-D685A5DB3F8D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883626" y="3421632"/>
            <a:ext cx="1156673" cy="73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DD92A3-6DBF-F0CA-D45C-439EF63CB9CF}"/>
              </a:ext>
            </a:extLst>
          </p:cNvPr>
          <p:cNvSpPr/>
          <p:nvPr/>
        </p:nvSpPr>
        <p:spPr>
          <a:xfrm>
            <a:off x="1153232" y="219589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D72B9-F0B4-DA65-559D-37713573000E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1729296" y="2483924"/>
            <a:ext cx="862291" cy="55836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3CF25F5-775F-026E-83E8-45E2A4FABDB2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862CC6-BDBF-7587-119E-1B85E3255231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V="1"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B56943F-8AC4-A8C5-FEC5-11C4BA700DA0}"/>
              </a:ext>
            </a:extLst>
          </p:cNvPr>
          <p:cNvSpPr/>
          <p:nvPr/>
        </p:nvSpPr>
        <p:spPr>
          <a:xfrm>
            <a:off x="7205582" y="219955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534710-DCF0-FF99-11D5-F914EB8E310C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>
            <a:off x="6403226" y="2487590"/>
            <a:ext cx="802356" cy="5667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8E0193-4DF5-C406-4C53-342E8ED214C6}"/>
              </a:ext>
            </a:extLst>
          </p:cNvPr>
          <p:cNvSpPr/>
          <p:nvPr/>
        </p:nvSpPr>
        <p:spPr>
          <a:xfrm>
            <a:off x="1174263" y="3174596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8012FB-08EA-3A16-235D-24983A6596AE}"/>
              </a:ext>
            </a:extLst>
          </p:cNvPr>
          <p:cNvSpPr/>
          <p:nvPr/>
        </p:nvSpPr>
        <p:spPr>
          <a:xfrm>
            <a:off x="7236683" y="3158704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158CE5-4E12-96F0-8C59-0F35D1EAE119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 flipV="1">
            <a:off x="1750327" y="3042285"/>
            <a:ext cx="841260" cy="4203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544C34-104F-C3F3-26B0-C247A1BE8359}"/>
              </a:ext>
            </a:extLst>
          </p:cNvPr>
          <p:cNvCxnSpPr>
            <a:cxnSpLocks/>
            <a:stCxn id="9" idx="6"/>
            <a:endCxn id="60" idx="2"/>
          </p:cNvCxnSpPr>
          <p:nvPr/>
        </p:nvCxnSpPr>
        <p:spPr>
          <a:xfrm>
            <a:off x="6403226" y="3054319"/>
            <a:ext cx="833457" cy="3924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43D7B10-6A50-95E0-36C3-988CE4EABAD4}"/>
              </a:ext>
            </a:extLst>
          </p:cNvPr>
          <p:cNvSpPr txBox="1"/>
          <p:nvPr/>
        </p:nvSpPr>
        <p:spPr>
          <a:xfrm>
            <a:off x="5721872" y="1297766"/>
            <a:ext cx="2666552" cy="4616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SID-List will be imposed at 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source node based on SR Policy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FCABC25-EA9D-66ED-E2F5-49D758E37906}"/>
              </a:ext>
            </a:extLst>
          </p:cNvPr>
          <p:cNvSpPr/>
          <p:nvPr/>
        </p:nvSpPr>
        <p:spPr>
          <a:xfrm>
            <a:off x="2643576" y="2065726"/>
            <a:ext cx="1396287" cy="393178"/>
          </a:xfrm>
          <a:prstGeom prst="wedgeRoundRectCallout">
            <a:avLst>
              <a:gd name="adj1" fmla="val -29340"/>
              <a:gd name="adj2" fmla="val 94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SR Policy 1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R4 &gt; R3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DD3B5EA-3C7F-2374-4972-E7B41D34830F}"/>
              </a:ext>
            </a:extLst>
          </p:cNvPr>
          <p:cNvSpPr/>
          <p:nvPr/>
        </p:nvSpPr>
        <p:spPr>
          <a:xfrm>
            <a:off x="2643576" y="3641296"/>
            <a:ext cx="1396287" cy="393178"/>
          </a:xfrm>
          <a:prstGeom prst="wedgeRoundRectCallout">
            <a:avLst>
              <a:gd name="adj1" fmla="val -28808"/>
              <a:gd name="adj2" fmla="val -1004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SR Policy 2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R5 &gt; R3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E27D4-0643-6117-5777-D88C92091504}"/>
              </a:ext>
            </a:extLst>
          </p:cNvPr>
          <p:cNvSpPr/>
          <p:nvPr/>
        </p:nvSpPr>
        <p:spPr>
          <a:xfrm>
            <a:off x="2026714" y="4376896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2FF8C3-92AA-2B4B-86F4-5B392FB0A296}"/>
              </a:ext>
            </a:extLst>
          </p:cNvPr>
          <p:cNvSpPr/>
          <p:nvPr/>
        </p:nvSpPr>
        <p:spPr>
          <a:xfrm>
            <a:off x="2026531" y="4194465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1EF6A5-F1F6-AF55-FBDF-E56254018403}"/>
              </a:ext>
            </a:extLst>
          </p:cNvPr>
          <p:cNvSpPr/>
          <p:nvPr/>
        </p:nvSpPr>
        <p:spPr>
          <a:xfrm>
            <a:off x="2026531" y="401124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BCCACC-77A6-0433-7482-4374DB03309A}"/>
              </a:ext>
            </a:extLst>
          </p:cNvPr>
          <p:cNvSpPr/>
          <p:nvPr/>
        </p:nvSpPr>
        <p:spPr>
          <a:xfrm>
            <a:off x="2027977" y="382515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2F5D8F-04F0-ABC8-4723-F20ABA138A49}"/>
              </a:ext>
            </a:extLst>
          </p:cNvPr>
          <p:cNvSpPr/>
          <p:nvPr/>
        </p:nvSpPr>
        <p:spPr>
          <a:xfrm>
            <a:off x="2026531" y="364534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BA350C-197A-966C-7B22-33DDEBC28BC1}"/>
              </a:ext>
            </a:extLst>
          </p:cNvPr>
          <p:cNvSpPr/>
          <p:nvPr/>
        </p:nvSpPr>
        <p:spPr>
          <a:xfrm>
            <a:off x="2022366" y="2223181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08B3C9-EEC9-1A86-3108-8B0F82EA677C}"/>
              </a:ext>
            </a:extLst>
          </p:cNvPr>
          <p:cNvSpPr/>
          <p:nvPr/>
        </p:nvSpPr>
        <p:spPr>
          <a:xfrm>
            <a:off x="2022183" y="2040750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1CE812-7750-5430-5D9B-B00270C8A147}"/>
              </a:ext>
            </a:extLst>
          </p:cNvPr>
          <p:cNvSpPr/>
          <p:nvPr/>
        </p:nvSpPr>
        <p:spPr>
          <a:xfrm>
            <a:off x="2022183" y="185752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CE5345-F106-3369-610C-CF1040F119CC}"/>
              </a:ext>
            </a:extLst>
          </p:cNvPr>
          <p:cNvSpPr/>
          <p:nvPr/>
        </p:nvSpPr>
        <p:spPr>
          <a:xfrm>
            <a:off x="2019300" y="1676400"/>
            <a:ext cx="569385" cy="173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FD2D57-D08C-255B-73C5-A1AF70605246}"/>
              </a:ext>
            </a:extLst>
          </p:cNvPr>
          <p:cNvSpPr/>
          <p:nvPr/>
        </p:nvSpPr>
        <p:spPr>
          <a:xfrm>
            <a:off x="2022183" y="149163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02E6DB-9A24-C2D8-5829-40A24DC8720F}"/>
              </a:ext>
            </a:extLst>
          </p:cNvPr>
          <p:cNvSpPr txBox="1"/>
          <p:nvPr/>
        </p:nvSpPr>
        <p:spPr>
          <a:xfrm>
            <a:off x="5727866" y="4138346"/>
            <a:ext cx="2660558" cy="4616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Intermediary nodes don’t need to do anything extra</a:t>
            </a:r>
            <a:endParaRPr lang="en-AU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8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SR Policy</a:t>
            </a:r>
          </a:p>
          <a:p>
            <a:pPr lvl="1"/>
            <a:r>
              <a:rPr lang="en-AU" sz="1600" dirty="0"/>
              <a:t>headend, </a:t>
            </a:r>
            <a:r>
              <a:rPr lang="en-AU" sz="1600" dirty="0" err="1"/>
              <a:t>color</a:t>
            </a:r>
            <a:r>
              <a:rPr lang="en-AU" sz="1600" dirty="0"/>
              <a:t>, endpoint</a:t>
            </a:r>
          </a:p>
          <a:p>
            <a:pPr marL="0" indent="0">
              <a:buNone/>
            </a:pPr>
            <a:endParaRPr lang="en-AU" sz="1800" dirty="0"/>
          </a:p>
          <a:p>
            <a:pPr lvl="1"/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526172" y="2267912"/>
            <a:ext cx="2336" cy="41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43D7B10-6A50-95E0-36C3-988CE4EABAD4}"/>
              </a:ext>
            </a:extLst>
          </p:cNvPr>
          <p:cNvSpPr txBox="1"/>
          <p:nvPr/>
        </p:nvSpPr>
        <p:spPr>
          <a:xfrm>
            <a:off x="5481746" y="1172318"/>
            <a:ext cx="2916130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Color is used to express the </a:t>
            </a:r>
            <a:r>
              <a:rPr lang="en-US" sz="1200" b="1" dirty="0">
                <a:solidFill>
                  <a:schemeClr val="accent1"/>
                </a:solidFill>
              </a:rPr>
              <a:t>intent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Color </a:t>
            </a:r>
            <a:r>
              <a:rPr lang="en-US" sz="1200" b="1" dirty="0">
                <a:solidFill>
                  <a:schemeClr val="accent1"/>
                </a:solidFill>
              </a:rPr>
              <a:t>must be unique </a:t>
            </a:r>
            <a:r>
              <a:rPr lang="en-US" sz="1200" b="1" dirty="0">
                <a:solidFill>
                  <a:schemeClr val="accent2"/>
                </a:solidFill>
              </a:rPr>
              <a:t>between a pair of headend and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Color is originally a </a:t>
            </a:r>
            <a:r>
              <a:rPr lang="en-US" sz="1200" b="1" dirty="0">
                <a:solidFill>
                  <a:schemeClr val="accent1"/>
                </a:solidFill>
              </a:rPr>
              <a:t>numeric</a:t>
            </a:r>
            <a:r>
              <a:rPr lang="en-US" sz="1200" b="1" dirty="0">
                <a:solidFill>
                  <a:schemeClr val="accent2"/>
                </a:solidFill>
              </a:rPr>
              <a:t> value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7AAE5F-EEB9-ABDF-A303-172E092D2C58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4883626" y="3421632"/>
            <a:ext cx="1156673" cy="73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DB5C1A4-B5DB-DBA1-D8B5-F4A269731538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4C1B95-5C98-61BD-3C31-BACF9B876837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0CC754E-7D4D-D663-CEA2-51D0215F2929}"/>
              </a:ext>
            </a:extLst>
          </p:cNvPr>
          <p:cNvSpPr/>
          <p:nvPr/>
        </p:nvSpPr>
        <p:spPr>
          <a:xfrm>
            <a:off x="1153232" y="219589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27E4DC-DAF4-F70A-CF73-B1A11DBE6FAD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1729296" y="2483924"/>
            <a:ext cx="862291" cy="55836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E9A020-4AFB-35CB-BD8C-9239B430752E}"/>
              </a:ext>
            </a:extLst>
          </p:cNvPr>
          <p:cNvSpPr/>
          <p:nvPr/>
        </p:nvSpPr>
        <p:spPr>
          <a:xfrm>
            <a:off x="7205582" y="219955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C7CA9E-71B2-5322-2A26-B668C6CBC851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403226" y="2487590"/>
            <a:ext cx="802356" cy="5667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6792A93-098E-A65E-927B-7AB6A46D718D}"/>
              </a:ext>
            </a:extLst>
          </p:cNvPr>
          <p:cNvSpPr/>
          <p:nvPr/>
        </p:nvSpPr>
        <p:spPr>
          <a:xfrm>
            <a:off x="1174263" y="3174596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FBD755-F06D-6880-5500-377B3A14D92F}"/>
              </a:ext>
            </a:extLst>
          </p:cNvPr>
          <p:cNvSpPr/>
          <p:nvPr/>
        </p:nvSpPr>
        <p:spPr>
          <a:xfrm>
            <a:off x="7236683" y="3158704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7E2DBE-91B1-8543-03C9-AAC34BF8C7F6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1750327" y="3042285"/>
            <a:ext cx="841260" cy="4203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ADE9B0-2458-B671-DB7C-BD90FB1D6AAC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403226" y="3054319"/>
            <a:ext cx="833457" cy="3924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06DF0703-DFA7-3649-47F5-CF7825310620}"/>
              </a:ext>
            </a:extLst>
          </p:cNvPr>
          <p:cNvSpPr/>
          <p:nvPr/>
        </p:nvSpPr>
        <p:spPr>
          <a:xfrm>
            <a:off x="2643576" y="2065726"/>
            <a:ext cx="1396287" cy="393178"/>
          </a:xfrm>
          <a:prstGeom prst="wedgeRoundRectCallout">
            <a:avLst>
              <a:gd name="adj1" fmla="val -29340"/>
              <a:gd name="adj2" fmla="val 94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7B4D5C23-901E-0A0E-CFA9-F30132DCFD70}"/>
              </a:ext>
            </a:extLst>
          </p:cNvPr>
          <p:cNvSpPr/>
          <p:nvPr/>
        </p:nvSpPr>
        <p:spPr>
          <a:xfrm>
            <a:off x="2643576" y="3641296"/>
            <a:ext cx="1396287" cy="393178"/>
          </a:xfrm>
          <a:prstGeom prst="wedgeRoundRectCallout">
            <a:avLst>
              <a:gd name="adj1" fmla="val -28808"/>
              <a:gd name="adj2" fmla="val -1004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R3</a:t>
            </a:r>
          </a:p>
        </p:txBody>
      </p:sp>
    </p:spTree>
    <p:extLst>
      <p:ext uri="{BB962C8B-B14F-4D97-AF65-F5344CB8AC3E}">
        <p14:creationId xmlns:p14="http://schemas.microsoft.com/office/powerpoint/2010/main" val="11777427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DCE9C4-A887-16FF-A65F-0D2EB260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67694"/>
            <a:ext cx="8352928" cy="85725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Lab - Demo of </a:t>
            </a:r>
            <a:r>
              <a:rPr lang="en-US" sz="2400" dirty="0">
                <a:solidFill>
                  <a:srgbClr val="00B050"/>
                </a:solidFill>
              </a:rPr>
              <a:t>SR TE </a:t>
            </a:r>
            <a:r>
              <a:rPr lang="en-US" sz="2400" dirty="0"/>
              <a:t>vs RSVP TE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721510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dirty="0"/>
              <a:t>SR Control Plane Deep Dive</a:t>
            </a:r>
          </a:p>
          <a:p>
            <a:r>
              <a:rPr lang="en-AU" sz="2000" dirty="0"/>
              <a:t>FRR with TI-LFA Deep Dive</a:t>
            </a:r>
          </a:p>
          <a:p>
            <a:r>
              <a:rPr lang="en-AU" sz="2000" dirty="0"/>
              <a:t>SR Traffic Engineering Deep Dive</a:t>
            </a:r>
          </a:p>
          <a:p>
            <a:pPr lvl="1"/>
            <a:r>
              <a:rPr lang="en-AU" sz="1600" dirty="0"/>
              <a:t>SR Policy</a:t>
            </a:r>
          </a:p>
          <a:p>
            <a:pPr lvl="1"/>
            <a:r>
              <a:rPr lang="en-AU" sz="1600" dirty="0"/>
              <a:t>Path Validation</a:t>
            </a:r>
          </a:p>
          <a:p>
            <a:pPr lvl="1"/>
            <a:r>
              <a:rPr lang="en-AU" sz="1600" dirty="0"/>
              <a:t>Path Selection</a:t>
            </a:r>
          </a:p>
          <a:p>
            <a:pPr lvl="1"/>
            <a:r>
              <a:rPr lang="en-AU" sz="1600" dirty="0"/>
              <a:t>Traffic Steering</a:t>
            </a:r>
          </a:p>
          <a:p>
            <a:pPr lvl="1"/>
            <a:r>
              <a:rPr lang="en-AU" sz="1600" dirty="0"/>
              <a:t>On Demand Next-hop</a:t>
            </a:r>
          </a:p>
          <a:p>
            <a:pPr lvl="1"/>
            <a:r>
              <a:rPr lang="en-AU" sz="1600" dirty="0"/>
              <a:t>Flex Algo</a:t>
            </a:r>
          </a:p>
          <a:p>
            <a:r>
              <a:rPr lang="en-AU" sz="2000" dirty="0"/>
              <a:t>LDP to SR Migration</a:t>
            </a:r>
          </a:p>
          <a:p>
            <a:r>
              <a:rPr lang="en-AU" sz="2000" dirty="0"/>
              <a:t>SR with IPv6 Data Plane (SRv6)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59193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7694"/>
            <a:ext cx="8352928" cy="857250"/>
          </a:xfrm>
        </p:spPr>
        <p:txBody>
          <a:bodyPr/>
          <a:lstStyle/>
          <a:p>
            <a:pPr algn="ctr"/>
            <a:r>
              <a:rPr lang="en-US" dirty="0"/>
              <a:t>Thank you 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74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 lnSpcReduction="10000"/>
          </a:bodyPr>
          <a:lstStyle/>
          <a:p>
            <a:r>
              <a:rPr lang="en-AU" sz="2000" dirty="0"/>
              <a:t>To steer traffic through longer path</a:t>
            </a:r>
          </a:p>
          <a:p>
            <a:pPr lvl="1"/>
            <a:r>
              <a:rPr lang="en-AU" sz="1600" dirty="0"/>
              <a:t>To utilize unused links</a:t>
            </a:r>
          </a:p>
          <a:p>
            <a:pPr lvl="1"/>
            <a:r>
              <a:rPr lang="en-AU" sz="1600" dirty="0"/>
              <a:t>To avoid congestion on busy links</a:t>
            </a:r>
          </a:p>
          <a:p>
            <a:r>
              <a:rPr lang="en-AU" sz="2000" dirty="0"/>
              <a:t>RSVP-TE</a:t>
            </a:r>
          </a:p>
          <a:p>
            <a:pPr lvl="1"/>
            <a:r>
              <a:rPr lang="en-AU" sz="1600" dirty="0"/>
              <a:t>Creates circuits; state is signalled hop-by-hop</a:t>
            </a:r>
          </a:p>
          <a:p>
            <a:pPr lvl="1"/>
            <a:r>
              <a:rPr lang="en-AU" sz="1600" dirty="0"/>
              <a:t>Need to configure link constraints (BW and other attributes)</a:t>
            </a:r>
          </a:p>
          <a:p>
            <a:pPr lvl="1"/>
            <a:r>
              <a:rPr lang="en-AU" sz="1600" dirty="0"/>
              <a:t>Distribute TE info using IGP extension</a:t>
            </a:r>
          </a:p>
          <a:p>
            <a:pPr lvl="1"/>
            <a:r>
              <a:rPr lang="en-AU" sz="1600" dirty="0"/>
              <a:t>PCALC (CSPF) to calculate best path</a:t>
            </a:r>
          </a:p>
          <a:p>
            <a:pPr lvl="1"/>
            <a:r>
              <a:rPr lang="en-AU" sz="1600" dirty="0"/>
              <a:t>Carries TE labels to signal tunnel from head-end to tail-end PE</a:t>
            </a:r>
            <a:endParaRPr lang="en-AU" dirty="0"/>
          </a:p>
          <a:p>
            <a:r>
              <a:rPr lang="en-AU" sz="2000" dirty="0"/>
              <a:t>Push traffic into the tunnel</a:t>
            </a:r>
          </a:p>
          <a:p>
            <a:pPr lvl="1"/>
            <a:r>
              <a:rPr lang="en-AU" sz="1600" dirty="0"/>
              <a:t>Manual, Auto-route</a:t>
            </a:r>
          </a:p>
          <a:p>
            <a:pPr lvl="1"/>
            <a:r>
              <a:rPr lang="en-AU" sz="1600" dirty="0"/>
              <a:t>Tunnel fallback provides less traffic disruption</a:t>
            </a:r>
          </a:p>
        </p:txBody>
      </p:sp>
    </p:spTree>
    <p:extLst>
      <p:ext uri="{BB962C8B-B14F-4D97-AF65-F5344CB8AC3E}">
        <p14:creationId xmlns:p14="http://schemas.microsoft.com/office/powerpoint/2010/main" val="303435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Shortest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986319" y="1094864"/>
            <a:ext cx="695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RSVP PATH messages reserve BW and request for MPLS label</a:t>
            </a:r>
            <a:endParaRPr lang="en-AU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C1C89-1842-E531-6399-D31201BFA54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617359" y="3332215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33E27-0652-37EA-9895-C044DA739A2D}"/>
              </a:ext>
            </a:extLst>
          </p:cNvPr>
          <p:cNvSpPr/>
          <p:nvPr/>
        </p:nvSpPr>
        <p:spPr>
          <a:xfrm>
            <a:off x="2272377" y="3073405"/>
            <a:ext cx="773616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5F717-85D5-A78F-6832-7E7E99EB2EA5}"/>
              </a:ext>
            </a:extLst>
          </p:cNvPr>
          <p:cNvSpPr/>
          <p:nvPr/>
        </p:nvSpPr>
        <p:spPr>
          <a:xfrm rot="2564767">
            <a:off x="3352637" y="3597701"/>
            <a:ext cx="703787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E7C51-21E0-41E3-0A55-3C26145671D5}"/>
              </a:ext>
            </a:extLst>
          </p:cNvPr>
          <p:cNvSpPr/>
          <p:nvPr/>
        </p:nvSpPr>
        <p:spPr>
          <a:xfrm rot="18880254">
            <a:off x="4614681" y="3663871"/>
            <a:ext cx="717240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83D7B-90E0-7AA3-7B86-4FF17234575C}"/>
              </a:ext>
            </a:extLst>
          </p:cNvPr>
          <p:cNvSpPr/>
          <p:nvPr/>
        </p:nvSpPr>
        <p:spPr>
          <a:xfrm>
            <a:off x="5591654" y="3073955"/>
            <a:ext cx="813503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33D3DC-ABDE-DB29-427F-B10485F88AE5}"/>
              </a:ext>
            </a:extLst>
          </p:cNvPr>
          <p:cNvSpPr/>
          <p:nvPr/>
        </p:nvSpPr>
        <p:spPr>
          <a:xfrm rot="5400000">
            <a:off x="3004629" y="3116845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7993398-362E-0A21-25DB-0B851541969F}"/>
              </a:ext>
            </a:extLst>
          </p:cNvPr>
          <p:cNvSpPr/>
          <p:nvPr/>
        </p:nvSpPr>
        <p:spPr>
          <a:xfrm rot="5400000">
            <a:off x="6363794" y="3117170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7C41DAE-72DE-A891-E92E-42764F2070B0}"/>
              </a:ext>
            </a:extLst>
          </p:cNvPr>
          <p:cNvSpPr/>
          <p:nvPr/>
        </p:nvSpPr>
        <p:spPr>
          <a:xfrm rot="7854577">
            <a:off x="3908431" y="3907493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67932F7-DF9E-4CA6-D807-8A45FD8AA72F}"/>
              </a:ext>
            </a:extLst>
          </p:cNvPr>
          <p:cNvSpPr/>
          <p:nvPr/>
        </p:nvSpPr>
        <p:spPr>
          <a:xfrm rot="2468074">
            <a:off x="5156718" y="3407402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30CC0F-7946-573B-8D3A-A8B6525A063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240147" y="2517551"/>
            <a:ext cx="354629" cy="1155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EACA28-0767-40B1-9BB2-DDEEDF4178F6}"/>
              </a:ext>
            </a:extLst>
          </p:cNvPr>
          <p:cNvSpPr txBox="1"/>
          <p:nvPr/>
        </p:nvSpPr>
        <p:spPr>
          <a:xfrm>
            <a:off x="337335" y="2379051"/>
            <a:ext cx="90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Head-end</a:t>
            </a:r>
            <a:endParaRPr lang="en-AU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4AEE3A-A7DA-03E1-E55E-9468AF3B1ACB}"/>
              </a:ext>
            </a:extLst>
          </p:cNvPr>
          <p:cNvCxnSpPr>
            <a:cxnSpLocks/>
          </p:cNvCxnSpPr>
          <p:nvPr/>
        </p:nvCxnSpPr>
        <p:spPr>
          <a:xfrm flipH="1">
            <a:off x="7153378" y="2517550"/>
            <a:ext cx="368094" cy="12563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2003EE-EA43-CFDD-AC2B-5B694CDD3441}"/>
              </a:ext>
            </a:extLst>
          </p:cNvPr>
          <p:cNvSpPr txBox="1"/>
          <p:nvPr/>
        </p:nvSpPr>
        <p:spPr>
          <a:xfrm>
            <a:off x="7521472" y="2303369"/>
            <a:ext cx="764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Tail-end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20612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69A7C2C-EF48-0176-5CB6-894C4973B632}"/>
              </a:ext>
            </a:extLst>
          </p:cNvPr>
          <p:cNvSpPr/>
          <p:nvPr/>
        </p:nvSpPr>
        <p:spPr>
          <a:xfrm>
            <a:off x="3918784" y="4435372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Shortest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161827" y="1094864"/>
            <a:ext cx="460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RSVP RESV messages carry MPLS label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C1C89-1842-E531-6399-D31201BFA54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617359" y="3332215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5F717-85D5-A78F-6832-7E7E99EB2EA5}"/>
              </a:ext>
            </a:extLst>
          </p:cNvPr>
          <p:cNvSpPr/>
          <p:nvPr/>
        </p:nvSpPr>
        <p:spPr>
          <a:xfrm rot="2564767">
            <a:off x="3247492" y="3782450"/>
            <a:ext cx="649933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E7C51-21E0-41E3-0A55-3C26145671D5}"/>
              </a:ext>
            </a:extLst>
          </p:cNvPr>
          <p:cNvSpPr/>
          <p:nvPr/>
        </p:nvSpPr>
        <p:spPr>
          <a:xfrm rot="18880254">
            <a:off x="4876399" y="3733001"/>
            <a:ext cx="629709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AFAB45-33EE-4389-4192-04EC4ED1E3D7}"/>
              </a:ext>
            </a:extLst>
          </p:cNvPr>
          <p:cNvGrpSpPr/>
          <p:nvPr/>
        </p:nvGrpSpPr>
        <p:grpSpPr>
          <a:xfrm>
            <a:off x="2276792" y="3277554"/>
            <a:ext cx="882428" cy="199783"/>
            <a:chOff x="2276792" y="3277554"/>
            <a:chExt cx="882428" cy="19978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733E27-0652-37EA-9895-C044DA739A2D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A33D3DC-ABDE-DB29-427F-B10485F88AE5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12534FF-9C5D-6E22-170D-E06EC012E9D4}"/>
              </a:ext>
            </a:extLst>
          </p:cNvPr>
          <p:cNvSpPr/>
          <p:nvPr/>
        </p:nvSpPr>
        <p:spPr>
          <a:xfrm>
            <a:off x="2260654" y="3547090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42145A-22CF-8ACF-C734-FD02ACD196D4}"/>
              </a:ext>
            </a:extLst>
          </p:cNvPr>
          <p:cNvSpPr/>
          <p:nvPr/>
        </p:nvSpPr>
        <p:spPr>
          <a:xfrm rot="2502826">
            <a:off x="2755149" y="3995030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4FDDE9-E045-D771-12D6-C8AAAD981AD4}"/>
              </a:ext>
            </a:extLst>
          </p:cNvPr>
          <p:cNvSpPr/>
          <p:nvPr/>
        </p:nvSpPr>
        <p:spPr>
          <a:xfrm rot="18963876">
            <a:off x="4590400" y="3964400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4F409C-65D7-368C-94E2-CDCA800D63FB}"/>
              </a:ext>
            </a:extLst>
          </p:cNvPr>
          <p:cNvSpPr/>
          <p:nvPr/>
        </p:nvSpPr>
        <p:spPr>
          <a:xfrm>
            <a:off x="5728224" y="3505421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7C50C-31E6-C24C-A3DF-AD590B265284}"/>
              </a:ext>
            </a:extLst>
          </p:cNvPr>
          <p:cNvSpPr/>
          <p:nvPr/>
        </p:nvSpPr>
        <p:spPr>
          <a:xfrm>
            <a:off x="5692188" y="3273034"/>
            <a:ext cx="773616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8BE0B1A-6598-B1AD-24FE-F6A66A7AC506}"/>
              </a:ext>
            </a:extLst>
          </p:cNvPr>
          <p:cNvSpPr/>
          <p:nvPr/>
        </p:nvSpPr>
        <p:spPr>
          <a:xfrm rot="16200000">
            <a:off x="5542012" y="3320396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8FC1FE-3602-6064-DE1A-8290DF115C6C}"/>
              </a:ext>
            </a:extLst>
          </p:cNvPr>
          <p:cNvSpPr/>
          <p:nvPr/>
        </p:nvSpPr>
        <p:spPr>
          <a:xfrm rot="18686041">
            <a:off x="3202431" y="3568564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72C8B9C-C00A-FA97-FA04-5409AABFE88D}"/>
              </a:ext>
            </a:extLst>
          </p:cNvPr>
          <p:cNvSpPr/>
          <p:nvPr/>
        </p:nvSpPr>
        <p:spPr>
          <a:xfrm rot="13597813">
            <a:off x="4838485" y="4040039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63A4A-6717-798A-9282-25C7B69DC163}"/>
              </a:ext>
            </a:extLst>
          </p:cNvPr>
          <p:cNvSpPr txBox="1"/>
          <p:nvPr/>
        </p:nvSpPr>
        <p:spPr>
          <a:xfrm>
            <a:off x="1491388" y="1756798"/>
            <a:ext cx="589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 PATH is signaled “hop-by-hop” based on ERO !!!</a:t>
            </a:r>
            <a:endParaRPr lang="en-AU" b="1" dirty="0">
              <a:solidFill>
                <a:srgbClr val="FF0000"/>
              </a:solidFill>
            </a:endParaRPr>
          </a:p>
        </p:txBody>
      </p:sp>
      <p:pic>
        <p:nvPicPr>
          <p:cNvPr id="20" name="Graphic 19" descr="Tired face outline with solid fill">
            <a:extLst>
              <a:ext uri="{FF2B5EF4-FFF2-40B4-BE49-F238E27FC236}">
                <a16:creationId xmlns:a16="http://schemas.microsoft.com/office/drawing/2014/main" id="{0BAD50B2-4AC5-4698-4E02-9874EBE9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8304" y="1266515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AFF518-26B6-FBBA-CC36-74195D2CE58F}"/>
              </a:ext>
            </a:extLst>
          </p:cNvPr>
          <p:cNvSpPr/>
          <p:nvPr/>
        </p:nvSpPr>
        <p:spPr>
          <a:xfrm>
            <a:off x="2272377" y="3042580"/>
            <a:ext cx="773616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4F71FB-99CE-9FB7-9EF9-FA495F4EE82E}"/>
              </a:ext>
            </a:extLst>
          </p:cNvPr>
          <p:cNvSpPr/>
          <p:nvPr/>
        </p:nvSpPr>
        <p:spPr>
          <a:xfrm rot="2564767">
            <a:off x="3328662" y="3566876"/>
            <a:ext cx="703787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D4FE14-F24D-4D79-79C2-F5263C202E38}"/>
              </a:ext>
            </a:extLst>
          </p:cNvPr>
          <p:cNvSpPr/>
          <p:nvPr/>
        </p:nvSpPr>
        <p:spPr>
          <a:xfrm rot="18880254">
            <a:off x="4614681" y="3629621"/>
            <a:ext cx="717240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4D7DD8-6B7E-61DE-6E00-A14678EC53C4}"/>
              </a:ext>
            </a:extLst>
          </p:cNvPr>
          <p:cNvSpPr/>
          <p:nvPr/>
        </p:nvSpPr>
        <p:spPr>
          <a:xfrm>
            <a:off x="5591654" y="3039705"/>
            <a:ext cx="813503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3B14DF6-9BA5-B11F-F4E5-1EDED2DDC387}"/>
              </a:ext>
            </a:extLst>
          </p:cNvPr>
          <p:cNvSpPr/>
          <p:nvPr/>
        </p:nvSpPr>
        <p:spPr>
          <a:xfrm rot="5400000">
            <a:off x="3004629" y="3086020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2106734-2D7A-6E22-1B5D-0627653A18B9}"/>
              </a:ext>
            </a:extLst>
          </p:cNvPr>
          <p:cNvSpPr/>
          <p:nvPr/>
        </p:nvSpPr>
        <p:spPr>
          <a:xfrm rot="5400000">
            <a:off x="6363794" y="3082920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9B71236-CEC1-522E-A608-B96279AE96CA}"/>
              </a:ext>
            </a:extLst>
          </p:cNvPr>
          <p:cNvSpPr/>
          <p:nvPr/>
        </p:nvSpPr>
        <p:spPr>
          <a:xfrm rot="7854577">
            <a:off x="3884456" y="3876668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2ADB2664-AA3F-C29D-E658-5BE24199BC86}"/>
              </a:ext>
            </a:extLst>
          </p:cNvPr>
          <p:cNvSpPr/>
          <p:nvPr/>
        </p:nvSpPr>
        <p:spPr>
          <a:xfrm rot="2468074">
            <a:off x="5156718" y="3373152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2673A4A-BF8E-1200-EB1F-BD7DA689C835}"/>
              </a:ext>
            </a:extLst>
          </p:cNvPr>
          <p:cNvSpPr/>
          <p:nvPr/>
        </p:nvSpPr>
        <p:spPr>
          <a:xfrm rot="5400000">
            <a:off x="6346421" y="3540221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B130C-A346-89E5-53F9-C4EB4919C71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240147" y="2517551"/>
            <a:ext cx="354629" cy="1155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47B46DF-D219-C7BD-ABD1-D77E658338DB}"/>
              </a:ext>
            </a:extLst>
          </p:cNvPr>
          <p:cNvSpPr txBox="1"/>
          <p:nvPr/>
        </p:nvSpPr>
        <p:spPr>
          <a:xfrm>
            <a:off x="337335" y="2379051"/>
            <a:ext cx="90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Head-end</a:t>
            </a:r>
            <a:endParaRPr lang="en-AU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C8DF7C-1628-45FE-9BEA-7E7AFBE8257B}"/>
              </a:ext>
            </a:extLst>
          </p:cNvPr>
          <p:cNvCxnSpPr>
            <a:cxnSpLocks/>
          </p:cNvCxnSpPr>
          <p:nvPr/>
        </p:nvCxnSpPr>
        <p:spPr>
          <a:xfrm flipH="1">
            <a:off x="7153378" y="2517550"/>
            <a:ext cx="368094" cy="12563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D0D6F3-1C5A-E9D6-82EA-BBA71E092143}"/>
              </a:ext>
            </a:extLst>
          </p:cNvPr>
          <p:cNvSpPr txBox="1"/>
          <p:nvPr/>
        </p:nvSpPr>
        <p:spPr>
          <a:xfrm>
            <a:off x="7521472" y="2303369"/>
            <a:ext cx="764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Tail-end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62531087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16x9 blue 01">
  <a:themeElements>
    <a:clrScheme name="APNIC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FBA"/>
      </a:accent1>
      <a:accent2>
        <a:srgbClr val="F27D0A"/>
      </a:accent2>
      <a:accent3>
        <a:srgbClr val="590F4A"/>
      </a:accent3>
      <a:accent4>
        <a:srgbClr val="166813"/>
      </a:accent4>
      <a:accent5>
        <a:srgbClr val="C40836"/>
      </a:accent5>
      <a:accent6>
        <a:srgbClr val="FFCF00"/>
      </a:accent6>
      <a:hlink>
        <a:srgbClr val="5C5C5C"/>
      </a:hlink>
      <a:folHlink>
        <a:srgbClr val="00A2D7"/>
      </a:folHlink>
    </a:clrScheme>
    <a:fontScheme name="APN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8B0CBB65047F4B9DB27E420E12F0B2" ma:contentTypeVersion="12" ma:contentTypeDescription="Create a new document." ma:contentTypeScope="" ma:versionID="f51dddd4167c68b7d485bccc14288c52">
  <xsd:schema xmlns:xsd="http://www.w3.org/2001/XMLSchema" xmlns:xs="http://www.w3.org/2001/XMLSchema" xmlns:p="http://schemas.microsoft.com/office/2006/metadata/properties" xmlns:ns2="10971e50-c23a-49f7-b508-f85ccc863b3b" xmlns:ns3="4c5ba48c-5779-4b66-942e-d4cc880d4d67" targetNamespace="http://schemas.microsoft.com/office/2006/metadata/properties" ma:root="true" ma:fieldsID="2c89ab4a279ce36f5f8ba5159062cefe" ns2:_="" ns3:_="">
    <xsd:import namespace="10971e50-c23a-49f7-b508-f85ccc863b3b"/>
    <xsd:import namespace="4c5ba48c-5779-4b66-942e-d4cc880d4d6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71e50-c23a-49f7-b508-f85ccc863b3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4787e27-19c0-48e5-b6e2-2b1c5cdda7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5ba48c-5779-4b66-942e-d4cc880d4d6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81f2d0d-d1de-45f7-83cd-3d9758dcf36a}" ma:internalName="TaxCatchAll" ma:showField="CatchAllData" ma:web="4c5ba48c-5779-4b66-942e-d4cc880d4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5ba48c-5779-4b66-942e-d4cc880d4d67" xsi:nil="true"/>
    <lcf76f155ced4ddcb4097134ff3c332f xmlns="10971e50-c23a-49f7-b508-f85ccc863b3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7AF567-0F94-40C2-A857-AB0679C879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971e50-c23a-49f7-b508-f85ccc863b3b"/>
    <ds:schemaRef ds:uri="4c5ba48c-5779-4b66-942e-d4cc880d4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9410E7-6253-4428-ADAC-253F66ED0A11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4c5ba48c-5779-4b66-942e-d4cc880d4d67"/>
    <ds:schemaRef ds:uri="http://schemas.microsoft.com/office/infopath/2007/PartnerControls"/>
    <ds:schemaRef ds:uri="10971e50-c23a-49f7-b508-f85ccc863b3b"/>
  </ds:schemaRefs>
</ds:datastoreItem>
</file>

<file path=customXml/itemProps3.xml><?xml version="1.0" encoding="utf-8"?>
<ds:datastoreItem xmlns:ds="http://schemas.openxmlformats.org/officeDocument/2006/customXml" ds:itemID="{A3DEBB74-3243-4DA5-B3E5-3FB378F3EF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16x9 blue 01.potx</Template>
  <TotalTime>2914</TotalTime>
  <Words>3309</Words>
  <Application>Microsoft Office PowerPoint</Application>
  <PresentationFormat>On-screen Show (16:9)</PresentationFormat>
  <Paragraphs>1429</Paragraphs>
  <Slides>68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Presentation template 16x9 blue 01</vt:lpstr>
      <vt:lpstr>Custom Design</vt:lpstr>
      <vt:lpstr>Segment Routing with MPLS Data Plane (SR-MPLS 101)</vt:lpstr>
      <vt:lpstr>PowerPoint Presentation</vt:lpstr>
      <vt:lpstr>IP and Routing</vt:lpstr>
      <vt:lpstr>MPLS Intro</vt:lpstr>
      <vt:lpstr>MPLS LDP</vt:lpstr>
      <vt:lpstr>MPLS LDP</vt:lpstr>
      <vt:lpstr>MPLS TE</vt:lpstr>
      <vt:lpstr>MPLS TE</vt:lpstr>
      <vt:lpstr>MPLS TE</vt:lpstr>
      <vt:lpstr>MPLS TE</vt:lpstr>
      <vt:lpstr>Fast Reroute (FRR)</vt:lpstr>
      <vt:lpstr>Fast Re-route (FRR)</vt:lpstr>
      <vt:lpstr>Fast Re-route (FRR)</vt:lpstr>
      <vt:lpstr>Fast Re-route (FRR)</vt:lpstr>
      <vt:lpstr>Fast Re-route (FRR)</vt:lpstr>
      <vt:lpstr>IGP-LDP Sync</vt:lpstr>
      <vt:lpstr>IGP-LDP Sync</vt:lpstr>
      <vt:lpstr>MPLS-TE with FRR</vt:lpstr>
      <vt:lpstr>MPLS-TE with FRR</vt:lpstr>
      <vt:lpstr>MPLS-TE with FRR</vt:lpstr>
      <vt:lpstr>MPLS-TE with FRR</vt:lpstr>
      <vt:lpstr>MPLS (Cont.)</vt:lpstr>
      <vt:lpstr>PowerPoint Presentation</vt:lpstr>
      <vt:lpstr>SR-MPLS</vt:lpstr>
      <vt:lpstr>SR-MPLS</vt:lpstr>
      <vt:lpstr>SR-MPLS</vt:lpstr>
      <vt:lpstr>SR-MPLS</vt:lpstr>
      <vt:lpstr>SR-MPLS</vt:lpstr>
      <vt:lpstr>SR-MPLS</vt:lpstr>
      <vt:lpstr>SR-MPLS</vt:lpstr>
      <vt:lpstr>SR-MPLS</vt:lpstr>
      <vt:lpstr>SR-MPLS</vt:lpstr>
      <vt:lpstr>SR-MPLS</vt:lpstr>
      <vt:lpstr>Segment ID</vt:lpstr>
      <vt:lpstr>Segment ID</vt:lpstr>
      <vt:lpstr>SID List</vt:lpstr>
      <vt:lpstr>SR-MPLS Features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Lab - Demo of TI-LFA FRR vs RSVP FRR</vt:lpstr>
      <vt:lpstr>SR-TE</vt:lpstr>
      <vt:lpstr>SR-TE</vt:lpstr>
      <vt:lpstr>SR-TE</vt:lpstr>
      <vt:lpstr>SR-TE</vt:lpstr>
      <vt:lpstr>SR-TE</vt:lpstr>
      <vt:lpstr>SR-TE</vt:lpstr>
      <vt:lpstr>SR-TE</vt:lpstr>
      <vt:lpstr>Lab - Demo of SR TE vs RSVP TE</vt:lpstr>
      <vt:lpstr>Future Motivation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using this template</dc:title>
  <cp:lastModifiedBy>user</cp:lastModifiedBy>
  <cp:revision>502</cp:revision>
  <dcterms:created xsi:type="dcterms:W3CDTF">2015-09-29T02:45:20Z</dcterms:created>
  <dcterms:modified xsi:type="dcterms:W3CDTF">2023-06-15T14:41:22Z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0x010100F68B0CBB65047F4B9DB27E420E12F0B2</vt:lpwstr>
  </property>
  <property fmtid="{D5CDD505-2E9C-101B-9397-08002B2CF9AE}" pid="3" name="Order">
    <vt:r8>6085900</vt:r8>
  </property>
  <property fmtid="{D5CDD505-2E9C-101B-9397-08002B2CF9AE}" pid="4" name="MSIP_Label_66ca7b2a-4f6d-4766-806a-1a0c76ea1c59_Enabled">
    <vt:lpwstr>true</vt:lpwstr>
  </property>
  <property fmtid="{D5CDD505-2E9C-101B-9397-08002B2CF9AE}" pid="5" name="MSIP_Label_66ca7b2a-4f6d-4766-806a-1a0c76ea1c59_SetDate">
    <vt:lpwstr>2022-10-26T06:23:23Z</vt:lpwstr>
  </property>
  <property fmtid="{D5CDD505-2E9C-101B-9397-08002B2CF9AE}" pid="6" name="MSIP_Label_66ca7b2a-4f6d-4766-806a-1a0c76ea1c59_Method">
    <vt:lpwstr>Standard</vt:lpwstr>
  </property>
  <property fmtid="{D5CDD505-2E9C-101B-9397-08002B2CF9AE}" pid="7" name="MSIP_Label_66ca7b2a-4f6d-4766-806a-1a0c76ea1c59_Name">
    <vt:lpwstr>Internal</vt:lpwstr>
  </property>
  <property fmtid="{D5CDD505-2E9C-101B-9397-08002B2CF9AE}" pid="8" name="MSIP_Label_66ca7b2a-4f6d-4766-806a-1a0c76ea1c59_SiteId">
    <vt:lpwstr>127d8d0d-7ccf-473d-ab09-6e44ad752ded</vt:lpwstr>
  </property>
  <property fmtid="{D5CDD505-2E9C-101B-9397-08002B2CF9AE}" pid="9" name="MSIP_Label_66ca7b2a-4f6d-4766-806a-1a0c76ea1c59_ActionId">
    <vt:lpwstr>3ecb712f-f26e-41fe-be3d-23b3b292dda2</vt:lpwstr>
  </property>
  <property fmtid="{D5CDD505-2E9C-101B-9397-08002B2CF9AE}" pid="10" name="MSIP_Label_66ca7b2a-4f6d-4766-806a-1a0c76ea1c59_ContentBits">
    <vt:lpwstr>0</vt:lpwstr>
  </property>
</Properties>
</file>