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1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5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7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05/8/layout/gear1" loCatId="process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 marL="0" lvl="0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/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/>
        </a:p>
      </dgm:t>
    </dgm:pt>
    <dgm:pt modelId="{096A9AF0-0DAE-4EB3-B448-4501DA034F4A}">
      <dgm:prSet phldrT="[Text]" custT="1"/>
      <dgm:spPr/>
      <dgm:t>
        <a:bodyPr/>
        <a:lstStyle/>
        <a:p>
          <a:endParaRPr lang="en-US" sz="1800" b="1" dirty="0">
            <a:solidFill>
              <a:schemeClr val="accent2">
                <a:lumMod val="60000"/>
                <a:lumOff val="40000"/>
              </a:schemeClr>
            </a:solidFill>
            <a:latin typeface="+mn-lt"/>
          </a:endParaRP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/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/>
        </a:p>
      </dgm:t>
    </dgm:pt>
    <dgm:pt modelId="{CA6B1BA0-B2FC-48AD-8EDA-F4AAA4AF2782}">
      <dgm:prSet custT="1"/>
      <dgm:spPr/>
      <dgm:t>
        <a:bodyPr/>
        <a:lstStyle/>
        <a:p>
          <a:endParaRPr lang="en-AU"/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/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/>
        </a:p>
      </dgm:t>
    </dgm:pt>
    <dgm:pt modelId="{3CB04A44-4013-4CA7-90FD-29AFC3C15E37}">
      <dgm:prSet/>
      <dgm:spPr/>
      <dgm:t>
        <a:bodyPr/>
        <a:lstStyle/>
        <a:p>
          <a:endParaRPr lang="en-AU"/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/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/>
        </a:p>
      </dgm:t>
    </dgm:pt>
    <dgm:pt modelId="{2AEE5C11-34AE-4EB7-8907-9BED418EA471}">
      <dgm:prSet/>
      <dgm:spPr/>
      <dgm:t>
        <a:bodyPr/>
        <a:lstStyle/>
        <a:p>
          <a:endParaRPr lang="en-AU"/>
        </a:p>
      </dgm:t>
    </dgm:pt>
    <dgm:pt modelId="{2E14AD1F-C7EA-45AE-ADC0-0EE92A6516CB}" type="parTrans" cxnId="{DD687B5C-28C8-4088-99B8-D375C5FDAE4A}">
      <dgm:prSet/>
      <dgm:spPr/>
      <dgm:t>
        <a:bodyPr/>
        <a:lstStyle/>
        <a:p>
          <a:endParaRPr lang="en-US"/>
        </a:p>
      </dgm:t>
    </dgm:pt>
    <dgm:pt modelId="{F36FDDA0-6B91-47CB-8114-B6F076E55FC8}" type="sibTrans" cxnId="{DD687B5C-28C8-4088-99B8-D375C5FDAE4A}">
      <dgm:prSet/>
      <dgm:spPr/>
      <dgm:t>
        <a:bodyPr/>
        <a:lstStyle/>
        <a:p>
          <a:endParaRPr lang="en-US"/>
        </a:p>
      </dgm:t>
    </dgm:pt>
    <dgm:pt modelId="{683CC5F6-E9B5-49F2-909E-A68D38896308}">
      <dgm:prSet custT="1"/>
      <dgm:spPr/>
      <dgm:t>
        <a:bodyPr/>
        <a:lstStyle/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i="0" kern="1200" dirty="0">
            <a:solidFill>
              <a:schemeClr val="accent2">
                <a:lumMod val="60000"/>
                <a:lumOff val="40000"/>
              </a:schemeClr>
            </a:solidFill>
            <a:latin typeface="Corbel"/>
            <a:ea typeface="+mn-ea"/>
            <a:cs typeface="+mn-cs"/>
          </a:endParaRP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/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/>
        </a:p>
      </dgm:t>
    </dgm:pt>
    <dgm:pt modelId="{854E076E-21E8-42A5-BACC-69D9C240F8A8}" type="pres">
      <dgm:prSet presAssocID="{63085546-7C7C-4B3E-ABEB-2669F1A65FB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F141C3B-D218-41ED-89BE-1C6DB572CBE9}" type="pres">
      <dgm:prSet presAssocID="{9DCEA5FC-4640-45AF-B712-7A4FD94AEF0D}" presName="gear1" presStyleLbl="node1" presStyleIdx="0" presStyleCnt="3" custLinFactNeighborX="-11443" custLinFactNeighborY="-5344">
        <dgm:presLayoutVars>
          <dgm:chMax val="1"/>
          <dgm:bulletEnabled val="1"/>
        </dgm:presLayoutVars>
      </dgm:prSet>
      <dgm:spPr/>
    </dgm:pt>
    <dgm:pt modelId="{F0EE1807-F229-4091-9EAC-85DC1250D61A}" type="pres">
      <dgm:prSet presAssocID="{9DCEA5FC-4640-45AF-B712-7A4FD94AEF0D}" presName="gear1srcNode" presStyleLbl="node1" presStyleIdx="0" presStyleCnt="3"/>
      <dgm:spPr/>
    </dgm:pt>
    <dgm:pt modelId="{EE17A210-CA4D-4795-B41A-AF389FE53E83}" type="pres">
      <dgm:prSet presAssocID="{9DCEA5FC-4640-45AF-B712-7A4FD94AEF0D}" presName="gear1dstNode" presStyleLbl="node1" presStyleIdx="0" presStyleCnt="3"/>
      <dgm:spPr/>
    </dgm:pt>
    <dgm:pt modelId="{0C49DA41-71F3-48EB-BCD2-38538FF5D87C}" type="pres">
      <dgm:prSet presAssocID="{096A9AF0-0DAE-4EB3-B448-4501DA034F4A}" presName="gear2" presStyleLbl="node1" presStyleIdx="1" presStyleCnt="3" custScaleX="115372" custScaleY="101395" custLinFactNeighborX="-16451" custLinFactNeighborY="-10123">
        <dgm:presLayoutVars>
          <dgm:chMax val="1"/>
          <dgm:bulletEnabled val="1"/>
        </dgm:presLayoutVars>
      </dgm:prSet>
      <dgm:spPr/>
    </dgm:pt>
    <dgm:pt modelId="{21F8E90F-B7F8-4A1A-8694-67794B066E16}" type="pres">
      <dgm:prSet presAssocID="{096A9AF0-0DAE-4EB3-B448-4501DA034F4A}" presName="gear2srcNode" presStyleLbl="node1" presStyleIdx="1" presStyleCnt="3"/>
      <dgm:spPr/>
    </dgm:pt>
    <dgm:pt modelId="{3CADC097-28CE-4639-855F-9980645E1224}" type="pres">
      <dgm:prSet presAssocID="{096A9AF0-0DAE-4EB3-B448-4501DA034F4A}" presName="gear2dstNode" presStyleLbl="node1" presStyleIdx="1" presStyleCnt="3"/>
      <dgm:spPr/>
    </dgm:pt>
    <dgm:pt modelId="{9C7EC7E1-AFA0-44A6-BDE3-FDEC7CF1A5C0}" type="pres">
      <dgm:prSet presAssocID="{683CC5F6-E9B5-49F2-909E-A68D38896308}" presName="gear3" presStyleLbl="node1" presStyleIdx="2" presStyleCnt="3" custAng="20554417" custScaleX="103264" custScaleY="108040" custLinFactNeighborX="-19244" custLinFactNeighborY="-15804"/>
      <dgm:spPr/>
    </dgm:pt>
    <dgm:pt modelId="{7DFB4F62-FE89-4C48-BD30-95F8AE08087A}" type="pres">
      <dgm:prSet presAssocID="{683CC5F6-E9B5-49F2-909E-A68D3889630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FAFA521D-E0A8-4452-A0F8-3DB6D7FA440B}" type="pres">
      <dgm:prSet presAssocID="{683CC5F6-E9B5-49F2-909E-A68D38896308}" presName="gear3srcNode" presStyleLbl="node1" presStyleIdx="2" presStyleCnt="3"/>
      <dgm:spPr/>
    </dgm:pt>
    <dgm:pt modelId="{21DF0231-E2A9-49D9-9163-99A1C69400A2}" type="pres">
      <dgm:prSet presAssocID="{683CC5F6-E9B5-49F2-909E-A68D38896308}" presName="gear3dstNode" presStyleLbl="node1" presStyleIdx="2" presStyleCnt="3"/>
      <dgm:spPr/>
    </dgm:pt>
    <dgm:pt modelId="{4541CC63-A2B6-40E8-9798-95358D51FC92}" type="pres">
      <dgm:prSet presAssocID="{0A99745B-BB5C-49B3-A782-8DB57641F6C9}" presName="connector1" presStyleLbl="sibTrans2D1" presStyleIdx="0" presStyleCnt="3" custLinFactNeighborX="-9229" custLinFactNeighborY="-5722"/>
      <dgm:spPr/>
    </dgm:pt>
    <dgm:pt modelId="{A34C769F-3BA0-4F13-A0C7-F22FEE0D0148}" type="pres">
      <dgm:prSet presAssocID="{6B0D7DA9-E6ED-4137-9716-F48BF62327A8}" presName="connector2" presStyleLbl="sibTrans2D1" presStyleIdx="1" presStyleCnt="3" custLinFactNeighborX="-27009" custLinFactNeighborY="-6190"/>
      <dgm:spPr/>
    </dgm:pt>
    <dgm:pt modelId="{5A5BF7C7-BF41-437D-AC85-F1182142E782}" type="pres">
      <dgm:prSet presAssocID="{4C61DDEE-8BBF-4CBF-B066-7E60B6DF0A11}" presName="connector3" presStyleLbl="sibTrans2D1" presStyleIdx="2" presStyleCnt="3" custLinFactNeighborX="-26932" custLinFactNeighborY="-9790"/>
      <dgm:spPr/>
    </dgm:pt>
  </dgm:ptLst>
  <dgm:cxnLst>
    <dgm:cxn modelId="{024E2E00-C7BF-4CF8-87E0-A56917165362}" type="presOf" srcId="{63085546-7C7C-4B3E-ABEB-2669F1A65FB2}" destId="{854E076E-21E8-42A5-BACC-69D9C240F8A8}" srcOrd="0" destOrd="0" presId="urn:microsoft.com/office/officeart/2005/8/layout/gear1"/>
    <dgm:cxn modelId="{C3965501-6717-4BF7-89A2-43D10F89F49F}" type="presOf" srcId="{0A99745B-BB5C-49B3-A782-8DB57641F6C9}" destId="{4541CC63-A2B6-40E8-9798-95358D51FC92}" srcOrd="0" destOrd="0" presId="urn:microsoft.com/office/officeart/2005/8/layout/gear1"/>
    <dgm:cxn modelId="{EC089117-6C4B-41E0-8D96-BAF7E24CBD8C}" type="presOf" srcId="{9DCEA5FC-4640-45AF-B712-7A4FD94AEF0D}" destId="{EE17A210-CA4D-4795-B41A-AF389FE53E83}" srcOrd="2" destOrd="0" presId="urn:microsoft.com/office/officeart/2005/8/layout/gear1"/>
    <dgm:cxn modelId="{2B43AF1A-FBBB-4165-8176-48C4B9E274A3}" type="presOf" srcId="{9DCEA5FC-4640-45AF-B712-7A4FD94AEF0D}" destId="{AF141C3B-D218-41ED-89BE-1C6DB572CBE9}" srcOrd="0" destOrd="0" presId="urn:microsoft.com/office/officeart/2005/8/layout/gear1"/>
    <dgm:cxn modelId="{5D86003E-97E7-43CA-B4F3-8A3797D64D3F}" type="presOf" srcId="{683CC5F6-E9B5-49F2-909E-A68D38896308}" destId="{21DF0231-E2A9-49D9-9163-99A1C69400A2}" srcOrd="3" destOrd="0" presId="urn:microsoft.com/office/officeart/2005/8/layout/gear1"/>
    <dgm:cxn modelId="{DD687B5C-28C8-4088-99B8-D375C5FDAE4A}" srcId="{63085546-7C7C-4B3E-ABEB-2669F1A65FB2}" destId="{2AEE5C11-34AE-4EB7-8907-9BED418EA471}" srcOrd="4" destOrd="0" parTransId="{2E14AD1F-C7EA-45AE-ADC0-0EE92A6516CB}" sibTransId="{F36FDDA0-6B91-47CB-8114-B6F076E55FC8}"/>
    <dgm:cxn modelId="{1DFB6247-D2D0-46DC-A660-C8E1FB11232D}" type="presOf" srcId="{683CC5F6-E9B5-49F2-909E-A68D38896308}" destId="{FAFA521D-E0A8-4452-A0F8-3DB6D7FA440B}" srcOrd="2" destOrd="0" presId="urn:microsoft.com/office/officeart/2005/8/layout/gear1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B3C6A37A-75A2-48F7-A13B-0C6B02D24161}" type="presOf" srcId="{096A9AF0-0DAE-4EB3-B448-4501DA034F4A}" destId="{3CADC097-28CE-4639-855F-9980645E1224}" srcOrd="2" destOrd="0" presId="urn:microsoft.com/office/officeart/2005/8/layout/gear1"/>
    <dgm:cxn modelId="{95379D8C-B223-48C7-83F2-22A56AF1BFB8}" type="presOf" srcId="{4C61DDEE-8BBF-4CBF-B066-7E60B6DF0A11}" destId="{5A5BF7C7-BF41-437D-AC85-F1182142E782}" srcOrd="0" destOrd="0" presId="urn:microsoft.com/office/officeart/2005/8/layout/gear1"/>
    <dgm:cxn modelId="{BD492299-AF0D-4B1C-9BBE-74F271C19478}" type="presOf" srcId="{9DCEA5FC-4640-45AF-B712-7A4FD94AEF0D}" destId="{F0EE1807-F229-4091-9EAC-85DC1250D61A}" srcOrd="1" destOrd="0" presId="urn:microsoft.com/office/officeart/2005/8/layout/gear1"/>
    <dgm:cxn modelId="{D1D622B6-27F7-473B-98E5-D3DC3CD616D1}" type="presOf" srcId="{683CC5F6-E9B5-49F2-909E-A68D38896308}" destId="{7DFB4F62-FE89-4C48-BD30-95F8AE08087A}" srcOrd="1" destOrd="0" presId="urn:microsoft.com/office/officeart/2005/8/layout/gear1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D0AD8CBD-E9B0-473A-A58F-4126D02F84CE}" type="presOf" srcId="{683CC5F6-E9B5-49F2-909E-A68D38896308}" destId="{9C7EC7E1-AFA0-44A6-BDE3-FDEC7CF1A5C0}" srcOrd="0" destOrd="0" presId="urn:microsoft.com/office/officeart/2005/8/layout/gear1"/>
    <dgm:cxn modelId="{F8271AC1-BC14-4D5E-A350-9CF9FF0F22EF}" type="presOf" srcId="{096A9AF0-0DAE-4EB3-B448-4501DA034F4A}" destId="{0C49DA41-71F3-48EB-BCD2-38538FF5D87C}" srcOrd="0" destOrd="0" presId="urn:microsoft.com/office/officeart/2005/8/layout/gear1"/>
    <dgm:cxn modelId="{A84512DE-CF6B-4FFE-B8FD-A71BEFC063BA}" type="presOf" srcId="{096A9AF0-0DAE-4EB3-B448-4501DA034F4A}" destId="{21F8E90F-B7F8-4A1A-8694-67794B066E16}" srcOrd="1" destOrd="0" presId="urn:microsoft.com/office/officeart/2005/8/layout/gear1"/>
    <dgm:cxn modelId="{CD591AE4-FDE1-4599-9091-1DB98B2D4BD9}" type="presOf" srcId="{6B0D7DA9-E6ED-4137-9716-F48BF62327A8}" destId="{A34C769F-3BA0-4F13-A0C7-F22FEE0D0148}" srcOrd="0" destOrd="0" presId="urn:microsoft.com/office/officeart/2005/8/layout/gear1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CE1363CC-0E0C-4A9F-98F2-B55C2BA09FC1}" type="presParOf" srcId="{854E076E-21E8-42A5-BACC-69D9C240F8A8}" destId="{AF141C3B-D218-41ED-89BE-1C6DB572CBE9}" srcOrd="0" destOrd="0" presId="urn:microsoft.com/office/officeart/2005/8/layout/gear1"/>
    <dgm:cxn modelId="{878CAAA1-CC4A-4336-ABCF-6AD3A6FD6B87}" type="presParOf" srcId="{854E076E-21E8-42A5-BACC-69D9C240F8A8}" destId="{F0EE1807-F229-4091-9EAC-85DC1250D61A}" srcOrd="1" destOrd="0" presId="urn:microsoft.com/office/officeart/2005/8/layout/gear1"/>
    <dgm:cxn modelId="{0BFB0708-7A23-409C-8A21-E29392477652}" type="presParOf" srcId="{854E076E-21E8-42A5-BACC-69D9C240F8A8}" destId="{EE17A210-CA4D-4795-B41A-AF389FE53E83}" srcOrd="2" destOrd="0" presId="urn:microsoft.com/office/officeart/2005/8/layout/gear1"/>
    <dgm:cxn modelId="{919BD8FA-5404-4836-8B21-A508D7857261}" type="presParOf" srcId="{854E076E-21E8-42A5-BACC-69D9C240F8A8}" destId="{0C49DA41-71F3-48EB-BCD2-38538FF5D87C}" srcOrd="3" destOrd="0" presId="urn:microsoft.com/office/officeart/2005/8/layout/gear1"/>
    <dgm:cxn modelId="{4185E716-73AD-4DA7-B515-2AB67F6BD52D}" type="presParOf" srcId="{854E076E-21E8-42A5-BACC-69D9C240F8A8}" destId="{21F8E90F-B7F8-4A1A-8694-67794B066E16}" srcOrd="4" destOrd="0" presId="urn:microsoft.com/office/officeart/2005/8/layout/gear1"/>
    <dgm:cxn modelId="{59010CEF-22CE-45FB-8DEF-84D8C56190A6}" type="presParOf" srcId="{854E076E-21E8-42A5-BACC-69D9C240F8A8}" destId="{3CADC097-28CE-4639-855F-9980645E1224}" srcOrd="5" destOrd="0" presId="urn:microsoft.com/office/officeart/2005/8/layout/gear1"/>
    <dgm:cxn modelId="{93B0FE75-A15D-48FA-A6BE-E1BB86872858}" type="presParOf" srcId="{854E076E-21E8-42A5-BACC-69D9C240F8A8}" destId="{9C7EC7E1-AFA0-44A6-BDE3-FDEC7CF1A5C0}" srcOrd="6" destOrd="0" presId="urn:microsoft.com/office/officeart/2005/8/layout/gear1"/>
    <dgm:cxn modelId="{24414CF0-C2F3-4094-BC6B-9398DA322298}" type="presParOf" srcId="{854E076E-21E8-42A5-BACC-69D9C240F8A8}" destId="{7DFB4F62-FE89-4C48-BD30-95F8AE08087A}" srcOrd="7" destOrd="0" presId="urn:microsoft.com/office/officeart/2005/8/layout/gear1"/>
    <dgm:cxn modelId="{79F99323-95A2-4048-85E7-ED3949F756E0}" type="presParOf" srcId="{854E076E-21E8-42A5-BACC-69D9C240F8A8}" destId="{FAFA521D-E0A8-4452-A0F8-3DB6D7FA440B}" srcOrd="8" destOrd="0" presId="urn:microsoft.com/office/officeart/2005/8/layout/gear1"/>
    <dgm:cxn modelId="{D7474A02-9E9A-42F1-98C5-90D9947D83A5}" type="presParOf" srcId="{854E076E-21E8-42A5-BACC-69D9C240F8A8}" destId="{21DF0231-E2A9-49D9-9163-99A1C69400A2}" srcOrd="9" destOrd="0" presId="urn:microsoft.com/office/officeart/2005/8/layout/gear1"/>
    <dgm:cxn modelId="{A850EB8B-66A3-4E6F-9843-5136658B515C}" type="presParOf" srcId="{854E076E-21E8-42A5-BACC-69D9C240F8A8}" destId="{4541CC63-A2B6-40E8-9798-95358D51FC92}" srcOrd="10" destOrd="0" presId="urn:microsoft.com/office/officeart/2005/8/layout/gear1"/>
    <dgm:cxn modelId="{AA827909-6A2B-4B97-B895-6D06B03A0428}" type="presParOf" srcId="{854E076E-21E8-42A5-BACC-69D9C240F8A8}" destId="{A34C769F-3BA0-4F13-A0C7-F22FEE0D0148}" srcOrd="11" destOrd="0" presId="urn:microsoft.com/office/officeart/2005/8/layout/gear1"/>
    <dgm:cxn modelId="{71071871-5866-4D61-9022-344939A1CBF0}" type="presParOf" srcId="{854E076E-21E8-42A5-BACC-69D9C240F8A8}" destId="{5A5BF7C7-BF41-437D-AC85-F1182142E78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41C3B-D218-41ED-89BE-1C6DB572CBE9}">
      <dsp:nvSpPr>
        <dsp:cNvPr id="0" name=""/>
        <dsp:cNvSpPr/>
      </dsp:nvSpPr>
      <dsp:spPr>
        <a:xfrm>
          <a:off x="5067931" y="2428859"/>
          <a:ext cx="3104832" cy="3104832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5692140" y="3156151"/>
        <a:ext cx="1856414" cy="1595948"/>
      </dsp:txXfrm>
    </dsp:sp>
    <dsp:sp modelId="{0C49DA41-71F3-48EB-BCD2-38538FF5D87C}">
      <dsp:nvSpPr>
        <dsp:cNvPr id="0" name=""/>
        <dsp:cNvSpPr/>
      </dsp:nvSpPr>
      <dsp:spPr>
        <a:xfrm>
          <a:off x="3071741" y="1616579"/>
          <a:ext cx="2605168" cy="2289559"/>
        </a:xfrm>
        <a:prstGeom prst="gear6">
          <a:avLst/>
        </a:prstGeom>
        <a:solidFill>
          <a:schemeClr val="accent1">
            <a:shade val="80000"/>
            <a:hueOff val="-226772"/>
            <a:satOff val="-24841"/>
            <a:lumOff val="2153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accent2">
                <a:lumMod val="60000"/>
                <a:lumOff val="40000"/>
              </a:schemeClr>
            </a:solidFill>
            <a:latin typeface="+mn-lt"/>
          </a:endParaRPr>
        </a:p>
      </dsp:txBody>
      <dsp:txXfrm>
        <a:off x="3694022" y="2196466"/>
        <a:ext cx="1360606" cy="1129785"/>
      </dsp:txXfrm>
    </dsp:sp>
    <dsp:sp modelId="{9C7EC7E1-AFA0-44A6-BDE3-FDEC7CF1A5C0}">
      <dsp:nvSpPr>
        <dsp:cNvPr id="0" name=""/>
        <dsp:cNvSpPr/>
      </dsp:nvSpPr>
      <dsp:spPr>
        <a:xfrm rot="19654417">
          <a:off x="4343295" y="-233433"/>
          <a:ext cx="2245975" cy="2428994"/>
        </a:xfrm>
        <a:prstGeom prst="gear6">
          <a:avLst/>
        </a:prstGeom>
        <a:solidFill>
          <a:schemeClr val="accent1">
            <a:shade val="80000"/>
            <a:hueOff val="-453545"/>
            <a:satOff val="-49681"/>
            <a:lumOff val="4306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i="0" kern="1200" dirty="0">
            <a:solidFill>
              <a:schemeClr val="accent2">
                <a:lumMod val="60000"/>
                <a:lumOff val="40000"/>
              </a:schemeClr>
            </a:solidFill>
            <a:latin typeface="Corbel"/>
            <a:ea typeface="+mn-ea"/>
            <a:cs typeface="+mn-cs"/>
          </a:endParaRPr>
        </a:p>
      </dsp:txBody>
      <dsp:txXfrm rot="900000">
        <a:off x="4825048" y="310171"/>
        <a:ext cx="1282469" cy="1341784"/>
      </dsp:txXfrm>
    </dsp:sp>
    <dsp:sp modelId="{4541CC63-A2B6-40E8-9798-95358D51FC92}">
      <dsp:nvSpPr>
        <dsp:cNvPr id="0" name=""/>
        <dsp:cNvSpPr/>
      </dsp:nvSpPr>
      <dsp:spPr>
        <a:xfrm>
          <a:off x="4833947" y="1889566"/>
          <a:ext cx="3974185" cy="3974185"/>
        </a:xfrm>
        <a:prstGeom prst="circularArrow">
          <a:avLst>
            <a:gd name="adj1" fmla="val 4688"/>
            <a:gd name="adj2" fmla="val 299029"/>
            <a:gd name="adj3" fmla="val 2542572"/>
            <a:gd name="adj4" fmla="val 15805522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C769F-3BA0-4F13-A0C7-F22FEE0D0148}">
      <dsp:nvSpPr>
        <dsp:cNvPr id="0" name=""/>
        <dsp:cNvSpPr/>
      </dsp:nvSpPr>
      <dsp:spPr>
        <a:xfrm>
          <a:off x="2436988" y="1176326"/>
          <a:ext cx="2887494" cy="288749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-226684"/>
            <a:satOff val="-24432"/>
            <a:lumOff val="2094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BF7C7-BF41-437D-AC85-F1182142E782}">
      <dsp:nvSpPr>
        <dsp:cNvPr id="0" name=""/>
        <dsp:cNvSpPr/>
      </dsp:nvSpPr>
      <dsp:spPr>
        <a:xfrm>
          <a:off x="3531279" y="-492544"/>
          <a:ext cx="3113300" cy="311330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-453367"/>
            <a:satOff val="-48864"/>
            <a:lumOff val="41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87526-5986-4805-9A0C-28DE5A6E36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888DD-1824-433D-93E6-107CB483B5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93149-04DB-480C-B99F-2D0FF8BD0396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5C994-C8B9-41AB-8285-66D0016831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6165D-EDA6-4378-9333-DCA63E4C44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F872-3A93-40C4-8D47-FB2AF6E4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6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6B5E7-5914-46DF-85A8-EF1878587CC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1EDB5-B54C-40F7-AED3-6FEDBDE3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13CC-7875-4F05-B815-54E7DAAA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5AB9-E299-4AB1-A2B0-EB80E50F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82E1-71F1-43FC-9C45-FBCB64B5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353A-A497-4FE5-BFA6-2FC0A50C3DBA}" type="datetimeFigureOut">
              <a:rPr lang="en-US" noProof="0" smtClean="0"/>
              <a:t>11/27/2019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DD2E0-D7DC-4BEF-A3A0-6DB5E16D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1739-427E-47C0-B7B5-39F607DB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C632-CBE0-46E5-90EF-472F97772B7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10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92E8F-54AB-46D3-88CF-E717BC21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0E8A0-AA93-4D38-81C5-EC63E1EC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FE646-8520-427D-ACD3-69976EEB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822C-F838-414C-BE88-4C36BDF8A5E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FDAB-3FCC-421B-B8DF-073DEE2E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BED1-D092-4841-B651-580D34D55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5DBF2-A8CF-448E-B167-C826703D0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en.wikipedia.org/wiki/Precision_and_recall" TargetMode="Externa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C145A8-01E5-45BF-9411-CAFFEBCBB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123" y="17144"/>
            <a:ext cx="9096877" cy="5672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EE45B-9CB2-4471-B967-E93FE6D7C240}"/>
              </a:ext>
            </a:extLst>
          </p:cNvPr>
          <p:cNvSpPr txBox="1"/>
          <p:nvPr/>
        </p:nvSpPr>
        <p:spPr>
          <a:xfrm flipH="1">
            <a:off x="96514" y="4123174"/>
            <a:ext cx="54711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Capstone: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Customer churn Analysis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26815-0D28-4585-B62E-4E97EF321537}"/>
              </a:ext>
            </a:extLst>
          </p:cNvPr>
          <p:cNvSpPr txBox="1"/>
          <p:nvPr/>
        </p:nvSpPr>
        <p:spPr>
          <a:xfrm flipH="1">
            <a:off x="2971799" y="5015726"/>
            <a:ext cx="282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Mohammad Nasirizadeh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03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F6E5-B39C-4C4A-9E5D-25FBF30D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005" y="137159"/>
            <a:ext cx="5607685" cy="100608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SVC Classification Model</a:t>
            </a:r>
            <a:endParaRPr 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DAEDD-CCA3-40FD-831E-A885D01D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9" y="423775"/>
            <a:ext cx="432854" cy="432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C37FD5-DAF7-41DB-AABB-A94990F7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" y="1143245"/>
            <a:ext cx="11755120" cy="2180127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ACD7B2-C830-4348-8146-0CE8DA557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909" y="3534629"/>
            <a:ext cx="4661218" cy="3153946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733B8C-A1BE-4AB7-B666-8E1305C95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840" y="3534629"/>
            <a:ext cx="4307840" cy="31141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486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9DC51C-D472-43F3-AE87-219A91EE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1925"/>
            <a:ext cx="2992120" cy="102679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id="{3DB52C62-18A5-4F95-B316-E664F6510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440" y="370840"/>
            <a:ext cx="609600" cy="609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D3737D-EB91-4F9E-B03A-09DBCD0306EB}"/>
              </a:ext>
            </a:extLst>
          </p:cNvPr>
          <p:cNvSpPr/>
          <p:nvPr/>
        </p:nvSpPr>
        <p:spPr>
          <a:xfrm>
            <a:off x="518160" y="1166802"/>
            <a:ext cx="11216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such as contract type, status of online security, method of internet service provided, availability status of technical support and tenure are among the top        5 variables in the predictive analysis.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6E7B57-C46C-4317-B915-E05178505AE8}"/>
              </a:ext>
            </a:extLst>
          </p:cNvPr>
          <p:cNvSpPr/>
          <p:nvPr/>
        </p:nvSpPr>
        <p:spPr>
          <a:xfrm>
            <a:off x="518160" y="1985317"/>
            <a:ext cx="1132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Precision is greater than recall. The f1-score ranges between 0.55 and 0.62 for the 'churn' class. It is the highest for decision tree model.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6C3E64-9B23-4E80-B4DB-FB39B0B12BF0}"/>
              </a:ext>
            </a:extLst>
          </p:cNvPr>
          <p:cNvSpPr/>
          <p:nvPr/>
        </p:nvSpPr>
        <p:spPr>
          <a:xfrm>
            <a:off x="518160" y="2619166"/>
            <a:ext cx="67116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he AUC score ranges between 0.70 and 0.74. and the optimal decision tree is the best model.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7FC730-5CA7-4E8D-A137-83FBB9D00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" y="3071376"/>
            <a:ext cx="3534592" cy="2520132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95B5F291-A763-4373-8EFC-94DF467AE7DC}"/>
              </a:ext>
            </a:extLst>
          </p:cNvPr>
          <p:cNvSpPr/>
          <p:nvPr/>
        </p:nvSpPr>
        <p:spPr>
          <a:xfrm rot="16200000" flipH="1">
            <a:off x="5306960" y="3524105"/>
            <a:ext cx="450322" cy="123952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CBBDA-A3CA-4963-A3B4-F1D5D17FB7BC}"/>
              </a:ext>
            </a:extLst>
          </p:cNvPr>
          <p:cNvSpPr txBox="1"/>
          <p:nvPr/>
        </p:nvSpPr>
        <p:spPr>
          <a:xfrm>
            <a:off x="4983480" y="3630088"/>
            <a:ext cx="91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SMOTE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3155E3-3CDA-4F1A-8A8F-2FD16E608B26}"/>
              </a:ext>
            </a:extLst>
          </p:cNvPr>
          <p:cNvSpPr/>
          <p:nvPr/>
        </p:nvSpPr>
        <p:spPr>
          <a:xfrm>
            <a:off x="6182360" y="3542456"/>
            <a:ext cx="5608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has reduced the gap between precision and recall for the 'churn' class. Precision still remains higher than recall for the 'churn class’.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87E872-1F49-4053-829B-20860E773AD3}"/>
              </a:ext>
            </a:extLst>
          </p:cNvPr>
          <p:cNvSpPr/>
          <p:nvPr/>
        </p:nvSpPr>
        <p:spPr>
          <a:xfrm>
            <a:off x="6182360" y="4331442"/>
            <a:ext cx="5552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AUC score is now between 0.72 and 0.77. The AUC score increased for the logistic Regression to 0.77.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6EEA4A-9F75-4C5B-99D1-29094F1D8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615" y="4650412"/>
            <a:ext cx="2719705" cy="198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2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20081-6645-46F8-8E41-46F082E7C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29572"/>
            <a:ext cx="10515601" cy="9988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THANK</a:t>
            </a:r>
            <a:r>
              <a:rPr lang="fa-IR" sz="4000" b="1" dirty="0"/>
              <a:t> </a:t>
            </a:r>
            <a:r>
              <a:rPr lang="en-US" sz="4000" b="1" dirty="0"/>
              <a:t> YOU!</a:t>
            </a:r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187172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F6E5-B39C-4C4A-9E5D-25FBF30D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005" y="137159"/>
            <a:ext cx="5109845" cy="100608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Milestones</a:t>
            </a:r>
            <a:endParaRPr 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 descr="Placeholder Timeline">
            <a:extLst>
              <a:ext uri="{FF2B5EF4-FFF2-40B4-BE49-F238E27FC236}">
                <a16:creationId xmlns:a16="http://schemas.microsoft.com/office/drawing/2014/main" id="{DB0E5A95-7880-4EB7-8DC9-6AC3E546D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434444"/>
              </p:ext>
            </p:extLst>
          </p:nvPr>
        </p:nvGraphicFramePr>
        <p:xfrm>
          <a:off x="161925" y="1055371"/>
          <a:ext cx="11410950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00D2BF-7915-4934-9882-5B83FE63D966}"/>
              </a:ext>
            </a:extLst>
          </p:cNvPr>
          <p:cNvSpPr txBox="1"/>
          <p:nvPr/>
        </p:nvSpPr>
        <p:spPr>
          <a:xfrm flipH="1">
            <a:off x="4862512" y="1724025"/>
            <a:ext cx="1592446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Exploratory Data Analysis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15B09-A190-4280-B715-3C1E02B98FA7}"/>
              </a:ext>
            </a:extLst>
          </p:cNvPr>
          <p:cNvSpPr txBox="1"/>
          <p:nvPr/>
        </p:nvSpPr>
        <p:spPr>
          <a:xfrm>
            <a:off x="1076325" y="42291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AB667-CB6B-4104-A2C0-CCD068B316FA}"/>
              </a:ext>
            </a:extLst>
          </p:cNvPr>
          <p:cNvSpPr txBox="1"/>
          <p:nvPr/>
        </p:nvSpPr>
        <p:spPr>
          <a:xfrm>
            <a:off x="3657600" y="3448050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AU" b="1" dirty="0">
                <a:solidFill>
                  <a:schemeClr val="bg1"/>
                </a:solidFill>
              </a:rPr>
              <a:t>pre-processing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93516-A61C-4444-B850-170874C22C07}"/>
              </a:ext>
            </a:extLst>
          </p:cNvPr>
          <p:cNvSpPr txBox="1"/>
          <p:nvPr/>
        </p:nvSpPr>
        <p:spPr>
          <a:xfrm>
            <a:off x="5662194" y="4572000"/>
            <a:ext cx="2177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Predictive modeling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Conclusion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28D31-4BBD-4DF0-BE4B-38ED110E7899}"/>
              </a:ext>
            </a:extLst>
          </p:cNvPr>
          <p:cNvSpPr txBox="1"/>
          <p:nvPr/>
        </p:nvSpPr>
        <p:spPr>
          <a:xfrm>
            <a:off x="7026913" y="761928"/>
            <a:ext cx="3519167" cy="1924194"/>
          </a:xfrm>
          <a:prstGeom prst="roundRect">
            <a:avLst/>
          </a:prstGeom>
          <a:solidFill>
            <a:srgbClr val="2D184F">
              <a:shade val="80000"/>
              <a:hueOff val="-453545"/>
              <a:satOff val="-49681"/>
              <a:lumOff val="43063"/>
              <a:alphaOff val="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20320" tIns="20320" rIns="20320" bIns="20320" numCol="1" spcCol="1270" anchor="ctr" anchorCtr="0">
            <a:noAutofit/>
          </a:bodyPr>
          <a:lstStyle>
            <a:lvl1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600" b="1" i="0">
                <a:solidFill>
                  <a:schemeClr val="accent2">
                    <a:lumMod val="60000"/>
                    <a:lumOff val="40000"/>
                  </a:schemeClr>
                </a:solidFill>
                <a:latin typeface="Corbel"/>
              </a:defRPr>
            </a:lvl1pPr>
          </a:lstStyle>
          <a:p>
            <a:r>
              <a:rPr lang="en-US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of variables and data types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 treatment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 treatment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transformations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6C77D-BF26-478E-A635-B403DD403E57}"/>
              </a:ext>
            </a:extLst>
          </p:cNvPr>
          <p:cNvSpPr txBox="1"/>
          <p:nvPr/>
        </p:nvSpPr>
        <p:spPr>
          <a:xfrm>
            <a:off x="619126" y="4229100"/>
            <a:ext cx="2388234" cy="1669178"/>
          </a:xfrm>
          <a:prstGeom prst="roundRect">
            <a:avLst/>
          </a:prstGeom>
          <a:solidFill>
            <a:srgbClr val="2D184F">
              <a:shade val="80000"/>
              <a:hueOff val="-226772"/>
              <a:satOff val="-24841"/>
              <a:lumOff val="21531"/>
              <a:alphaOff val="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22860" tIns="22860" rIns="22860" bIns="22860" numCol="1" spcCol="1270" anchor="ctr" anchorCtr="0">
            <a:noAutofit/>
          </a:bodyPr>
          <a:lstStyle>
            <a:lvl1pPr>
              <a:defRPr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marL="180000" algn="ctr"/>
            <a:r>
              <a:rPr lang="en-US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</a:p>
          <a:p>
            <a:pPr marL="180000"/>
            <a:endParaRPr lang="en-US" sz="12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Analysis</a:t>
            </a:r>
          </a:p>
          <a:p>
            <a:pPr marL="18000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</a:p>
          <a:p>
            <a:pPr marL="18000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marL="18000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180000"/>
            <a:endParaRPr lang="en-AU" sz="12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5555602E-BABE-4DE0-9EF2-6DCDD10AB85C}"/>
              </a:ext>
            </a:extLst>
          </p:cNvPr>
          <p:cNvSpPr txBox="1"/>
          <p:nvPr/>
        </p:nvSpPr>
        <p:spPr>
          <a:xfrm>
            <a:off x="9033847" y="3695047"/>
            <a:ext cx="3024465" cy="1911444"/>
          </a:xfrm>
          <a:prstGeom prst="roundRect">
            <a:avLst/>
          </a:prstGeom>
          <a:solidFill>
            <a:srgbClr val="2D184F">
              <a:shade val="8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txBody>
          <a:bodyPr spcFirstLastPara="0" vert="horz" wrap="square" lIns="20320" tIns="20320" rIns="20320" bIns="20320" numCol="1" spcCol="1270" anchor="ctr" anchorCtr="0">
            <a:noAutofit/>
          </a:bodyPr>
          <a:lstStyle>
            <a:lvl1pPr lvl="0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sz="16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&amp; Conclusion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or unsupervised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or 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15" name="Graphic 14" descr="Presentation with bar chart">
            <a:extLst>
              <a:ext uri="{FF2B5EF4-FFF2-40B4-BE49-F238E27FC236}">
                <a16:creationId xmlns:a16="http://schemas.microsoft.com/office/drawing/2014/main" id="{3515E202-32FF-4B93-BF05-1CE3904F2B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2405" y="433951"/>
            <a:ext cx="485131" cy="48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6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F6E5-B39C-4C4A-9E5D-25FBF30D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005" y="137159"/>
            <a:ext cx="3850005" cy="100608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Quick Review</a:t>
            </a:r>
            <a:endParaRPr 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0D2BF-7915-4934-9882-5B83FE63D966}"/>
              </a:ext>
            </a:extLst>
          </p:cNvPr>
          <p:cNvSpPr txBox="1"/>
          <p:nvPr/>
        </p:nvSpPr>
        <p:spPr>
          <a:xfrm flipH="1">
            <a:off x="4862512" y="1724025"/>
            <a:ext cx="1592446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Exploratory Data Analysis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15B09-A190-4280-B715-3C1E02B98FA7}"/>
              </a:ext>
            </a:extLst>
          </p:cNvPr>
          <p:cNvSpPr txBox="1"/>
          <p:nvPr/>
        </p:nvSpPr>
        <p:spPr>
          <a:xfrm>
            <a:off x="1076325" y="42177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AB667-CB6B-4104-A2C0-CCD068B316FA}"/>
              </a:ext>
            </a:extLst>
          </p:cNvPr>
          <p:cNvSpPr txBox="1"/>
          <p:nvPr/>
        </p:nvSpPr>
        <p:spPr>
          <a:xfrm>
            <a:off x="3657600" y="3448050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AU" b="1" dirty="0">
                <a:solidFill>
                  <a:schemeClr val="bg1"/>
                </a:solidFill>
              </a:rPr>
              <a:t>pre-processing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4" name="Graphic 13" descr="Research">
            <a:extLst>
              <a:ext uri="{FF2B5EF4-FFF2-40B4-BE49-F238E27FC236}">
                <a16:creationId xmlns:a16="http://schemas.microsoft.com/office/drawing/2014/main" id="{EFDFD352-9263-4D47-9008-D0648CC62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763" y="386079"/>
            <a:ext cx="504947" cy="50494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397A48-7BE2-473B-BC24-E1998CE4090F}"/>
              </a:ext>
            </a:extLst>
          </p:cNvPr>
          <p:cNvSpPr/>
          <p:nvPr/>
        </p:nvSpPr>
        <p:spPr>
          <a:xfrm>
            <a:off x="378909" y="2404477"/>
            <a:ext cx="1727853" cy="306467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none" anchor="ctr">
            <a:spAutoFit/>
          </a:bodyPr>
          <a:lstStyle/>
          <a:p>
            <a:pPr lvl="0"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Telco Customer Churn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1F337-F6EF-47E0-A96C-827A5481B6F4}"/>
              </a:ext>
            </a:extLst>
          </p:cNvPr>
          <p:cNvSpPr/>
          <p:nvPr/>
        </p:nvSpPr>
        <p:spPr>
          <a:xfrm>
            <a:off x="3001627" y="1253381"/>
            <a:ext cx="2409208" cy="41180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C0250-270A-4035-BC75-344537A255CE}"/>
              </a:ext>
            </a:extLst>
          </p:cNvPr>
          <p:cNvSpPr txBox="1"/>
          <p:nvPr/>
        </p:nvSpPr>
        <p:spPr>
          <a:xfrm>
            <a:off x="3117255" y="1204849"/>
            <a:ext cx="2176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  <a:endParaRPr lang="en-A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58C496-482D-4A94-80B8-7B26193EE2CC}"/>
              </a:ext>
            </a:extLst>
          </p:cNvPr>
          <p:cNvSpPr txBox="1"/>
          <p:nvPr/>
        </p:nvSpPr>
        <p:spPr>
          <a:xfrm>
            <a:off x="3116287" y="2689604"/>
            <a:ext cx="1867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Binary Variables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(YES/NO)</a:t>
            </a:r>
            <a:endParaRPr lang="en-A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F29838-158C-4ECC-854A-8360C3488DE0}"/>
              </a:ext>
            </a:extLst>
          </p:cNvPr>
          <p:cNvSpPr txBox="1"/>
          <p:nvPr/>
        </p:nvSpPr>
        <p:spPr>
          <a:xfrm>
            <a:off x="3116287" y="4763015"/>
            <a:ext cx="2184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Categorial Variables</a:t>
            </a:r>
            <a:endParaRPr lang="en-A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A7C80-A9E0-4F07-A4BC-5C2A01368F7A}"/>
              </a:ext>
            </a:extLst>
          </p:cNvPr>
          <p:cNvSpPr txBox="1"/>
          <p:nvPr/>
        </p:nvSpPr>
        <p:spPr>
          <a:xfrm>
            <a:off x="3268687" y="6398004"/>
            <a:ext cx="10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en-A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2875AC18-B705-474A-B05F-9F358ED34AAB}"/>
              </a:ext>
            </a:extLst>
          </p:cNvPr>
          <p:cNvSpPr/>
          <p:nvPr/>
        </p:nvSpPr>
        <p:spPr>
          <a:xfrm flipV="1">
            <a:off x="3383280" y="1893569"/>
            <a:ext cx="8633968" cy="2299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0E8AB484-62E9-42A5-987E-E1CD462EAAC2}"/>
              </a:ext>
            </a:extLst>
          </p:cNvPr>
          <p:cNvSpPr/>
          <p:nvPr/>
        </p:nvSpPr>
        <p:spPr>
          <a:xfrm flipV="1">
            <a:off x="3383280" y="3813809"/>
            <a:ext cx="8623808" cy="12225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ACF6A96D-BB8B-4142-93BD-DF65E4899FC4}"/>
              </a:ext>
            </a:extLst>
          </p:cNvPr>
          <p:cNvSpPr/>
          <p:nvPr/>
        </p:nvSpPr>
        <p:spPr>
          <a:xfrm flipV="1">
            <a:off x="3383278" y="6140449"/>
            <a:ext cx="8633969" cy="4383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07596-26AE-438D-95F0-26359B02DEF3}"/>
              </a:ext>
            </a:extLst>
          </p:cNvPr>
          <p:cNvSpPr txBox="1"/>
          <p:nvPr/>
        </p:nvSpPr>
        <p:spPr>
          <a:xfrm>
            <a:off x="6110606" y="804584"/>
            <a:ext cx="653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Tenure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0605A9-6F94-46B6-A07B-8686435E4A13}"/>
              </a:ext>
            </a:extLst>
          </p:cNvPr>
          <p:cNvSpPr txBox="1"/>
          <p:nvPr/>
        </p:nvSpPr>
        <p:spPr>
          <a:xfrm>
            <a:off x="6110606" y="1182061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Monthly Charges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D11B49-57FD-4E6C-8A98-EC8A49BCBBC0}"/>
              </a:ext>
            </a:extLst>
          </p:cNvPr>
          <p:cNvSpPr txBox="1"/>
          <p:nvPr/>
        </p:nvSpPr>
        <p:spPr>
          <a:xfrm>
            <a:off x="6110606" y="1555968"/>
            <a:ext cx="1131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Total Charges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FCA70-635A-4CE4-A4DA-F25CD25C6208}"/>
              </a:ext>
            </a:extLst>
          </p:cNvPr>
          <p:cNvSpPr txBox="1"/>
          <p:nvPr/>
        </p:nvSpPr>
        <p:spPr>
          <a:xfrm>
            <a:off x="6096000" y="1991469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F7D34A-4DDF-4F6F-A783-C8D579654D90}"/>
              </a:ext>
            </a:extLst>
          </p:cNvPr>
          <p:cNvSpPr txBox="1"/>
          <p:nvPr/>
        </p:nvSpPr>
        <p:spPr>
          <a:xfrm>
            <a:off x="6116320" y="2275949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Senior Citizen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401F2-81A6-49F9-95A7-5F5D6B7BD61E}"/>
              </a:ext>
            </a:extLst>
          </p:cNvPr>
          <p:cNvSpPr txBox="1"/>
          <p:nvPr/>
        </p:nvSpPr>
        <p:spPr>
          <a:xfrm>
            <a:off x="6116225" y="2557711"/>
            <a:ext cx="69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Partner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7A839-E388-409C-91C7-C1F0DE41E6BB}"/>
              </a:ext>
            </a:extLst>
          </p:cNvPr>
          <p:cNvSpPr txBox="1"/>
          <p:nvPr/>
        </p:nvSpPr>
        <p:spPr>
          <a:xfrm>
            <a:off x="6096000" y="2868177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Dependents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9048BC-173A-49CD-9924-3CE4F152FFCD}"/>
              </a:ext>
            </a:extLst>
          </p:cNvPr>
          <p:cNvSpPr txBox="1"/>
          <p:nvPr/>
        </p:nvSpPr>
        <p:spPr>
          <a:xfrm>
            <a:off x="6121454" y="3202870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Phone Services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8B2276-43BF-4FCF-B413-8FCA0A02B05E}"/>
              </a:ext>
            </a:extLst>
          </p:cNvPr>
          <p:cNvSpPr txBox="1"/>
          <p:nvPr/>
        </p:nvSpPr>
        <p:spPr>
          <a:xfrm>
            <a:off x="6111294" y="351783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Paperless Billing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C9B55E-D6E5-4CFA-831D-E4A934990D13}"/>
              </a:ext>
            </a:extLst>
          </p:cNvPr>
          <p:cNvSpPr txBox="1"/>
          <p:nvPr/>
        </p:nvSpPr>
        <p:spPr>
          <a:xfrm>
            <a:off x="6096000" y="3868350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Multiple Lines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0802AA-ACF7-4DA9-A89A-32B17B1AEB7B}"/>
              </a:ext>
            </a:extLst>
          </p:cNvPr>
          <p:cNvSpPr txBox="1"/>
          <p:nvPr/>
        </p:nvSpPr>
        <p:spPr>
          <a:xfrm>
            <a:off x="6110606" y="4079289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Online Backup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AF46AF-85EE-45C8-A395-43658228297C}"/>
              </a:ext>
            </a:extLst>
          </p:cNvPr>
          <p:cNvSpPr txBox="1"/>
          <p:nvPr/>
        </p:nvSpPr>
        <p:spPr>
          <a:xfrm>
            <a:off x="6091891" y="4742638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F10B3-ADA4-4FFC-89A3-142AB90A3D81}"/>
              </a:ext>
            </a:extLst>
          </p:cNvPr>
          <p:cNvSpPr txBox="1"/>
          <p:nvPr/>
        </p:nvSpPr>
        <p:spPr>
          <a:xfrm>
            <a:off x="6090454" y="4946525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Internet Services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B2D328-B18A-4B86-9CC1-158C0CB4B78C}"/>
              </a:ext>
            </a:extLst>
          </p:cNvPr>
          <p:cNvSpPr txBox="1"/>
          <p:nvPr/>
        </p:nvSpPr>
        <p:spPr>
          <a:xfrm>
            <a:off x="6091891" y="4518824"/>
            <a:ext cx="112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Streaming TV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C449BE-A41A-4639-A492-210348B05FDC}"/>
              </a:ext>
            </a:extLst>
          </p:cNvPr>
          <p:cNvSpPr txBox="1"/>
          <p:nvPr/>
        </p:nvSpPr>
        <p:spPr>
          <a:xfrm>
            <a:off x="6100110" y="4290743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Streaming Movies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2D24B-4F3B-4785-92FF-7BC50E2FBEFF}"/>
              </a:ext>
            </a:extLst>
          </p:cNvPr>
          <p:cNvSpPr txBox="1"/>
          <p:nvPr/>
        </p:nvSpPr>
        <p:spPr>
          <a:xfrm>
            <a:off x="6110606" y="5152875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E7778C-8596-492C-B2E0-DFC7B3B0192B}"/>
              </a:ext>
            </a:extLst>
          </p:cNvPr>
          <p:cNvSpPr txBox="1"/>
          <p:nvPr/>
        </p:nvSpPr>
        <p:spPr>
          <a:xfrm>
            <a:off x="6090261" y="5387270"/>
            <a:ext cx="1403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Technical Support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F7335-B4E0-46F0-9DA7-14E9724B7E04}"/>
              </a:ext>
            </a:extLst>
          </p:cNvPr>
          <p:cNvSpPr txBox="1"/>
          <p:nvPr/>
        </p:nvSpPr>
        <p:spPr>
          <a:xfrm>
            <a:off x="6110606" y="5610203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Online Security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8CFCA1-90C6-4D11-8541-DBD26DC7CACF}"/>
              </a:ext>
            </a:extLst>
          </p:cNvPr>
          <p:cNvSpPr txBox="1"/>
          <p:nvPr/>
        </p:nvSpPr>
        <p:spPr>
          <a:xfrm>
            <a:off x="6120766" y="5854043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Device Protection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35F08F4-125E-4E7A-949F-3EFA2AD73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97" y="2630120"/>
            <a:ext cx="1805276" cy="84974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747D487-4FC5-4A2D-933E-E1FA29E87667}"/>
              </a:ext>
            </a:extLst>
          </p:cNvPr>
          <p:cNvSpPr txBox="1"/>
          <p:nvPr/>
        </p:nvSpPr>
        <p:spPr>
          <a:xfrm>
            <a:off x="6110606" y="620396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5AB9C9-DC9F-47D1-8A4D-74752B4186B7}"/>
              </a:ext>
            </a:extLst>
          </p:cNvPr>
          <p:cNvSpPr txBox="1"/>
          <p:nvPr/>
        </p:nvSpPr>
        <p:spPr>
          <a:xfrm>
            <a:off x="6100110" y="6505786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 Churn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50" descr="Bullseye">
            <a:extLst>
              <a:ext uri="{FF2B5EF4-FFF2-40B4-BE49-F238E27FC236}">
                <a16:creationId xmlns:a16="http://schemas.microsoft.com/office/drawing/2014/main" id="{6EAA0711-5B7D-42FD-B86C-955E54346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1737" y="6254650"/>
            <a:ext cx="672093" cy="56752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88A213B-1A21-42D4-B06F-7AA3F698F910}"/>
              </a:ext>
            </a:extLst>
          </p:cNvPr>
          <p:cNvSpPr/>
          <p:nvPr/>
        </p:nvSpPr>
        <p:spPr>
          <a:xfrm>
            <a:off x="340197" y="3429000"/>
            <a:ext cx="21483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7043 observation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features</a:t>
            </a:r>
          </a:p>
        </p:txBody>
      </p:sp>
      <p:pic>
        <p:nvPicPr>
          <p:cNvPr id="55" name="Graphic 54" descr="Forbidden">
            <a:extLst>
              <a:ext uri="{FF2B5EF4-FFF2-40B4-BE49-F238E27FC236}">
                <a16:creationId xmlns:a16="http://schemas.microsoft.com/office/drawing/2014/main" id="{918E3039-25BE-4793-8C5B-7D633EFA4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61737" y="2591178"/>
            <a:ext cx="537877" cy="537877"/>
          </a:xfrm>
          <a:prstGeom prst="rect">
            <a:avLst/>
          </a:prstGeom>
        </p:spPr>
      </p:pic>
      <p:pic>
        <p:nvPicPr>
          <p:cNvPr id="56" name="Graphic 55" descr="Forbidden">
            <a:extLst>
              <a:ext uri="{FF2B5EF4-FFF2-40B4-BE49-F238E27FC236}">
                <a16:creationId xmlns:a16="http://schemas.microsoft.com/office/drawing/2014/main" id="{CEF280BC-A754-4A12-B127-6C0E826C6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61737" y="4742638"/>
            <a:ext cx="537877" cy="537877"/>
          </a:xfrm>
          <a:prstGeom prst="rect">
            <a:avLst/>
          </a:prstGeom>
        </p:spPr>
      </p:pic>
      <p:pic>
        <p:nvPicPr>
          <p:cNvPr id="58" name="Graphic 57" descr="Warning">
            <a:extLst>
              <a:ext uri="{FF2B5EF4-FFF2-40B4-BE49-F238E27FC236}">
                <a16:creationId xmlns:a16="http://schemas.microsoft.com/office/drawing/2014/main" id="{CA29B881-539A-4BF7-B422-A6B00A289E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27014" y="928297"/>
            <a:ext cx="572600" cy="5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1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F6E5-B39C-4C4A-9E5D-25FBF30D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005" y="137159"/>
            <a:ext cx="5109845" cy="100608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Pre-processing</a:t>
            </a:r>
            <a:endParaRPr 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0D2BF-7915-4934-9882-5B83FE63D966}"/>
              </a:ext>
            </a:extLst>
          </p:cNvPr>
          <p:cNvSpPr txBox="1"/>
          <p:nvPr/>
        </p:nvSpPr>
        <p:spPr>
          <a:xfrm flipH="1">
            <a:off x="4862512" y="1724025"/>
            <a:ext cx="1592446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Exploratory Data Analysis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15B09-A190-4280-B715-3C1E02B98FA7}"/>
              </a:ext>
            </a:extLst>
          </p:cNvPr>
          <p:cNvSpPr txBox="1"/>
          <p:nvPr/>
        </p:nvSpPr>
        <p:spPr>
          <a:xfrm>
            <a:off x="1076325" y="42291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AB667-CB6B-4104-A2C0-CCD068B316FA}"/>
              </a:ext>
            </a:extLst>
          </p:cNvPr>
          <p:cNvSpPr txBox="1"/>
          <p:nvPr/>
        </p:nvSpPr>
        <p:spPr>
          <a:xfrm>
            <a:off x="3657600" y="3448050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AU" b="1" dirty="0">
                <a:solidFill>
                  <a:schemeClr val="bg1"/>
                </a:solidFill>
              </a:rPr>
              <a:t>pre-processing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93516-A61C-4444-B850-170874C22C07}"/>
              </a:ext>
            </a:extLst>
          </p:cNvPr>
          <p:cNvSpPr txBox="1"/>
          <p:nvPr/>
        </p:nvSpPr>
        <p:spPr>
          <a:xfrm>
            <a:off x="5662194" y="4572000"/>
            <a:ext cx="2177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Predictive modeling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Conclusion</a:t>
            </a:r>
            <a:endParaRPr lang="en-AU" b="1" dirty="0">
              <a:solidFill>
                <a:schemeClr val="bg1"/>
              </a:solidFill>
            </a:endParaRPr>
          </a:p>
        </p:txBody>
      </p:sp>
      <p:pic>
        <p:nvPicPr>
          <p:cNvPr id="15" name="Graphic 14" descr="Presentation with bar chart">
            <a:extLst>
              <a:ext uri="{FF2B5EF4-FFF2-40B4-BE49-F238E27FC236}">
                <a16:creationId xmlns:a16="http://schemas.microsoft.com/office/drawing/2014/main" id="{3515E202-32FF-4B93-BF05-1CE3904F2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405" y="433951"/>
            <a:ext cx="485131" cy="485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CED70-8233-4A6E-A8A2-D7384FD56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51" y="1092445"/>
            <a:ext cx="6830430" cy="2382275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69D973-DA9B-467E-A7E9-7FD66C37BDB5}"/>
              </a:ext>
            </a:extLst>
          </p:cNvPr>
          <p:cNvSpPr/>
          <p:nvPr/>
        </p:nvSpPr>
        <p:spPr>
          <a:xfrm>
            <a:off x="8399254" y="2111841"/>
            <a:ext cx="2698199" cy="340519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Scaling the numerical variables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61DB5F-B12D-4087-9416-CB9068A7C46A}"/>
              </a:ext>
            </a:extLst>
          </p:cNvPr>
          <p:cNvSpPr/>
          <p:nvPr/>
        </p:nvSpPr>
        <p:spPr>
          <a:xfrm>
            <a:off x="8270076" y="3600955"/>
            <a:ext cx="2956559" cy="340519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Label encoding for Binary columns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673517-D3D3-41AC-93A5-F011A40E7766}"/>
              </a:ext>
            </a:extLst>
          </p:cNvPr>
          <p:cNvSpPr/>
          <p:nvPr/>
        </p:nvSpPr>
        <p:spPr>
          <a:xfrm>
            <a:off x="8270075" y="5057278"/>
            <a:ext cx="2956559" cy="578882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pd.get_dummies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techniques for categorical columns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FF7B29-0CA9-4128-953D-9133C8A8BC8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748354" y="2452360"/>
            <a:ext cx="0" cy="901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55A105-8A3C-4C6F-A78F-95840052F7F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746603" y="3941474"/>
            <a:ext cx="1753" cy="9014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E3A26FA-8ADA-40F8-A777-9732C77DAD6C}"/>
              </a:ext>
            </a:extLst>
          </p:cNvPr>
          <p:cNvSpPr/>
          <p:nvPr/>
        </p:nvSpPr>
        <p:spPr>
          <a:xfrm>
            <a:off x="1995848" y="5057278"/>
            <a:ext cx="3922144" cy="578882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creating a dataset to combine pre-processed variables by </a:t>
            </a: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pd.concat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9E4EE5-5124-486F-B5D8-832AF81595D9}"/>
              </a:ext>
            </a:extLst>
          </p:cNvPr>
          <p:cNvCxnSpPr>
            <a:stCxn id="20" idx="1"/>
          </p:cNvCxnSpPr>
          <p:nvPr/>
        </p:nvCxnSpPr>
        <p:spPr>
          <a:xfrm flipH="1">
            <a:off x="5963920" y="5346719"/>
            <a:ext cx="230615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6CDC2F-519A-4B9E-AE92-28897907B51F}"/>
              </a:ext>
            </a:extLst>
          </p:cNvPr>
          <p:cNvSpPr/>
          <p:nvPr/>
        </p:nvSpPr>
        <p:spPr>
          <a:xfrm>
            <a:off x="8270075" y="3353764"/>
            <a:ext cx="31464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900" dirty="0">
                <a:solidFill>
                  <a:srgbClr val="00B050"/>
                </a:solidFill>
              </a:rPr>
              <a:t>from</a:t>
            </a:r>
            <a:r>
              <a:rPr lang="en-AU" sz="900" dirty="0"/>
              <a:t> </a:t>
            </a:r>
            <a:r>
              <a:rPr lang="en-AU" sz="900" dirty="0" err="1"/>
              <a:t>sklearn.preprocessing</a:t>
            </a:r>
            <a:r>
              <a:rPr lang="en-AU" sz="900" dirty="0"/>
              <a:t> </a:t>
            </a:r>
            <a:r>
              <a:rPr lang="en-AU" sz="900" dirty="0">
                <a:solidFill>
                  <a:srgbClr val="00B050"/>
                </a:solidFill>
              </a:rPr>
              <a:t>import</a:t>
            </a:r>
            <a:r>
              <a:rPr lang="en-AU" sz="900" dirty="0"/>
              <a:t> </a:t>
            </a:r>
            <a:r>
              <a:rPr lang="en-AU" sz="900" dirty="0" err="1"/>
              <a:t>LabelEncoder</a:t>
            </a:r>
            <a:endParaRPr lang="en-AU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3A31CD-E5F5-4A02-AFF2-4AF8CE82B958}"/>
              </a:ext>
            </a:extLst>
          </p:cNvPr>
          <p:cNvSpPr/>
          <p:nvPr/>
        </p:nvSpPr>
        <p:spPr>
          <a:xfrm>
            <a:off x="8397504" y="1864649"/>
            <a:ext cx="2698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>
                <a:solidFill>
                  <a:srgbClr val="00B050"/>
                </a:solidFill>
              </a:rPr>
              <a:t>from</a:t>
            </a:r>
            <a:r>
              <a:rPr lang="en-AU" sz="900" dirty="0"/>
              <a:t> </a:t>
            </a:r>
            <a:r>
              <a:rPr lang="en-AU" sz="900" dirty="0" err="1"/>
              <a:t>sklearn.preprocessing</a:t>
            </a:r>
            <a:r>
              <a:rPr lang="en-AU" sz="900" dirty="0"/>
              <a:t> </a:t>
            </a:r>
            <a:r>
              <a:rPr lang="en-AU" sz="900" dirty="0">
                <a:solidFill>
                  <a:srgbClr val="00B050"/>
                </a:solidFill>
              </a:rPr>
              <a:t>import</a:t>
            </a:r>
            <a:r>
              <a:rPr lang="en-AU" sz="900" dirty="0"/>
              <a:t> </a:t>
            </a:r>
            <a:r>
              <a:rPr lang="en-AU" sz="900" dirty="0" err="1"/>
              <a:t>StandardScaler</a:t>
            </a:r>
            <a:endParaRPr lang="en-AU" sz="9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9DD8B-2250-4A3C-8352-48386F4AFA9A}"/>
              </a:ext>
            </a:extLst>
          </p:cNvPr>
          <p:cNvSpPr/>
          <p:nvPr/>
        </p:nvSpPr>
        <p:spPr>
          <a:xfrm>
            <a:off x="9174170" y="4845455"/>
            <a:ext cx="11448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rgbClr val="00B050"/>
                </a:solidFill>
              </a:rPr>
              <a:t>import</a:t>
            </a:r>
            <a:r>
              <a:rPr lang="en-AU" sz="900" dirty="0"/>
              <a:t> pandas </a:t>
            </a:r>
            <a:r>
              <a:rPr lang="en-AU" sz="900" dirty="0">
                <a:solidFill>
                  <a:srgbClr val="00B050"/>
                </a:solidFill>
              </a:rPr>
              <a:t>as</a:t>
            </a:r>
            <a:r>
              <a:rPr lang="en-AU" sz="900" dirty="0"/>
              <a:t> pd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2EDF53-C16B-4CD1-AC32-F7F4B14D2D9F}"/>
              </a:ext>
            </a:extLst>
          </p:cNvPr>
          <p:cNvSpPr/>
          <p:nvPr/>
        </p:nvSpPr>
        <p:spPr>
          <a:xfrm>
            <a:off x="1280160" y="5811896"/>
            <a:ext cx="2377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7043 observation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features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AA0C23E-A076-43E4-9DD7-372F7F2549B2}"/>
              </a:ext>
            </a:extLst>
          </p:cNvPr>
          <p:cNvSpPr/>
          <p:nvPr/>
        </p:nvSpPr>
        <p:spPr>
          <a:xfrm>
            <a:off x="3924744" y="6000280"/>
            <a:ext cx="809816" cy="2423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ECD887-05C9-4B90-9BA0-3E042FDB537F}"/>
              </a:ext>
            </a:extLst>
          </p:cNvPr>
          <p:cNvSpPr/>
          <p:nvPr/>
        </p:nvSpPr>
        <p:spPr>
          <a:xfrm>
            <a:off x="5069840" y="5811896"/>
            <a:ext cx="2377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7043 observation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features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B106ADF-02A6-45B1-AA38-3CFAB239A0C3}"/>
              </a:ext>
            </a:extLst>
          </p:cNvPr>
          <p:cNvSpPr/>
          <p:nvPr/>
        </p:nvSpPr>
        <p:spPr>
          <a:xfrm>
            <a:off x="7084705" y="2095481"/>
            <a:ext cx="809816" cy="2423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40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F6E5-B39C-4C4A-9E5D-25FBF30D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005" y="137159"/>
            <a:ext cx="5109845" cy="100608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Modeling</a:t>
            </a:r>
            <a:endParaRPr 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6B1DA7-063B-4420-8219-CCC2298BE59D}"/>
              </a:ext>
            </a:extLst>
          </p:cNvPr>
          <p:cNvSpPr/>
          <p:nvPr/>
        </p:nvSpPr>
        <p:spPr>
          <a:xfrm>
            <a:off x="4746900" y="1143245"/>
            <a:ext cx="2698199" cy="340519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 OF THE PROJECT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48EE93-9B84-422A-A327-343AF99C7EB3}"/>
              </a:ext>
            </a:extLst>
          </p:cNvPr>
          <p:cNvSpPr/>
          <p:nvPr/>
        </p:nvSpPr>
        <p:spPr>
          <a:xfrm>
            <a:off x="2667000" y="1743320"/>
            <a:ext cx="1720574" cy="340519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Churn(1)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67D883-27EA-47B1-B7B6-D3A1C1E94FB1}"/>
              </a:ext>
            </a:extLst>
          </p:cNvPr>
          <p:cNvSpPr/>
          <p:nvPr/>
        </p:nvSpPr>
        <p:spPr>
          <a:xfrm>
            <a:off x="7804428" y="1743320"/>
            <a:ext cx="1720575" cy="340519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No-Churn(0)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492692-39C8-4298-9D20-B26619E50F2B}"/>
              </a:ext>
            </a:extLst>
          </p:cNvPr>
          <p:cNvSpPr/>
          <p:nvPr/>
        </p:nvSpPr>
        <p:spPr>
          <a:xfrm>
            <a:off x="1470300" y="2388884"/>
            <a:ext cx="1720574" cy="340519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Churn(1)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DC4817-F1D7-40DD-A333-A0FBBCBB2147}"/>
              </a:ext>
            </a:extLst>
          </p:cNvPr>
          <p:cNvSpPr/>
          <p:nvPr/>
        </p:nvSpPr>
        <p:spPr>
          <a:xfrm>
            <a:off x="3302550" y="2388884"/>
            <a:ext cx="1964775" cy="340519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No-Churn(0)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5F76E7-BFAC-4369-986A-365201A7ACEC}"/>
              </a:ext>
            </a:extLst>
          </p:cNvPr>
          <p:cNvSpPr/>
          <p:nvPr/>
        </p:nvSpPr>
        <p:spPr>
          <a:xfrm>
            <a:off x="6807750" y="2388884"/>
            <a:ext cx="1964775" cy="340519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No-Churn(0)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9F0A91-4018-413D-AB90-F94AF0E69CCC}"/>
              </a:ext>
            </a:extLst>
          </p:cNvPr>
          <p:cNvSpPr/>
          <p:nvPr/>
        </p:nvSpPr>
        <p:spPr>
          <a:xfrm>
            <a:off x="8995050" y="2388884"/>
            <a:ext cx="1720574" cy="340519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Churn(1)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0EE6954-F539-4EA4-A3C7-1B8FDD79899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4681866" y="329186"/>
            <a:ext cx="259556" cy="2568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1DFBE74-2D95-4A9D-9498-C3A4B6C3C165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250580" y="329184"/>
            <a:ext cx="259556" cy="2568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6CE2A8B-C942-4B6B-95CD-5171D5DF979B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3753590" y="1857535"/>
            <a:ext cx="305045" cy="757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B01672A-BA11-48F9-A844-5B0D4830F7B6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2776415" y="1638011"/>
            <a:ext cx="305045" cy="1196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61CF41D-E83B-495A-B13A-EE4277356A90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5400000">
            <a:off x="8074905" y="1799072"/>
            <a:ext cx="305045" cy="874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E47C53A-00C7-4ABC-A071-A3D3FCBB3375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16200000" flipH="1">
            <a:off x="9107504" y="1641050"/>
            <a:ext cx="305045" cy="1190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97303AE-BFF8-47B7-B99A-81F11E69BAF4}"/>
              </a:ext>
            </a:extLst>
          </p:cNvPr>
          <p:cNvSpPr/>
          <p:nvPr/>
        </p:nvSpPr>
        <p:spPr>
          <a:xfrm flipH="1">
            <a:off x="2269626" y="2823945"/>
            <a:ext cx="117973" cy="44757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A202BB46-BFD8-4C23-8209-64E622E42E43}"/>
              </a:ext>
            </a:extLst>
          </p:cNvPr>
          <p:cNvSpPr/>
          <p:nvPr/>
        </p:nvSpPr>
        <p:spPr>
          <a:xfrm flipH="1">
            <a:off x="7739446" y="2823945"/>
            <a:ext cx="117973" cy="44757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56F2D8A4-E4BC-4D67-8542-A966005CA973}"/>
              </a:ext>
            </a:extLst>
          </p:cNvPr>
          <p:cNvSpPr/>
          <p:nvPr/>
        </p:nvSpPr>
        <p:spPr>
          <a:xfrm flipH="1">
            <a:off x="4225950" y="2823945"/>
            <a:ext cx="117973" cy="44757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C96694EA-A86D-4645-8A28-D27A03A5FDE4}"/>
              </a:ext>
            </a:extLst>
          </p:cNvPr>
          <p:cNvSpPr/>
          <p:nvPr/>
        </p:nvSpPr>
        <p:spPr>
          <a:xfrm flipH="1">
            <a:off x="9796350" y="2823945"/>
            <a:ext cx="117973" cy="44757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CF175A-942B-44E2-A340-EBA00CE8D369}"/>
              </a:ext>
            </a:extLst>
          </p:cNvPr>
          <p:cNvSpPr txBox="1"/>
          <p:nvPr/>
        </p:nvSpPr>
        <p:spPr>
          <a:xfrm>
            <a:off x="2135290" y="3326746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TP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B06D15-104F-4AE5-87DE-1EA39DFD7772}"/>
              </a:ext>
            </a:extLst>
          </p:cNvPr>
          <p:cNvSpPr txBox="1"/>
          <p:nvPr/>
        </p:nvSpPr>
        <p:spPr>
          <a:xfrm>
            <a:off x="4091614" y="332674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FN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B5C283-6680-438E-956C-E200BD748C5A}"/>
              </a:ext>
            </a:extLst>
          </p:cNvPr>
          <p:cNvSpPr txBox="1"/>
          <p:nvPr/>
        </p:nvSpPr>
        <p:spPr>
          <a:xfrm>
            <a:off x="7606974" y="3326745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TN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BEEFBF-FE21-43CA-A6B4-0771267BFE69}"/>
              </a:ext>
            </a:extLst>
          </p:cNvPr>
          <p:cNvSpPr txBox="1"/>
          <p:nvPr/>
        </p:nvSpPr>
        <p:spPr>
          <a:xfrm>
            <a:off x="9659294" y="3329722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FP</a:t>
            </a:r>
            <a:endParaRPr lang="en-AU" sz="1400" dirty="0">
              <a:solidFill>
                <a:srgbClr val="00B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9E6BA0-DA59-4614-8290-240825438C5C}"/>
              </a:ext>
            </a:extLst>
          </p:cNvPr>
          <p:cNvSpPr/>
          <p:nvPr/>
        </p:nvSpPr>
        <p:spPr>
          <a:xfrm>
            <a:off x="481317" y="4128598"/>
            <a:ext cx="24801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 err="1"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 err="1">
                <a:latin typeface="Arial" panose="020B0604020202020204" pitchFamily="34" charset="0"/>
                <a:cs typeface="Arial" panose="020B0604020202020204" pitchFamily="34" charset="0"/>
              </a:rPr>
              <a:t>confusion_matrix</a:t>
            </a:r>
            <a:endParaRPr lang="en-A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95A77B7F-F17D-424C-B3DC-DB24B65EF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33260"/>
              </p:ext>
            </p:extLst>
          </p:nvPr>
        </p:nvGraphicFramePr>
        <p:xfrm>
          <a:off x="140250" y="4406900"/>
          <a:ext cx="3162300" cy="111633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391989527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25759700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3928495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 fontAlgn="ctr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u="none" strike="noStrike" dirty="0">
                          <a:effectLst/>
                        </a:rPr>
                        <a:t>Predicted</a:t>
                      </a:r>
                      <a:br>
                        <a:rPr lang="en-AU" sz="1200" b="1" u="none" strike="noStrike" dirty="0">
                          <a:effectLst/>
                        </a:rPr>
                      </a:br>
                      <a:r>
                        <a:rPr lang="en-AU" sz="1200" b="1" u="none" strike="noStrike" dirty="0">
                          <a:effectLst/>
                        </a:rPr>
                        <a:t>no-churn=0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u="none" strike="noStrike" dirty="0">
                          <a:effectLst/>
                        </a:rPr>
                        <a:t>Predicted</a:t>
                      </a:r>
                      <a:br>
                        <a:rPr lang="en-AU" sz="1200" b="1" u="none" strike="noStrike" dirty="0">
                          <a:effectLst/>
                        </a:rPr>
                      </a:br>
                      <a:r>
                        <a:rPr lang="en-AU" sz="1200" b="1" u="none" strike="noStrike" dirty="0">
                          <a:effectLst/>
                        </a:rPr>
                        <a:t>churn=1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222658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u="none" strike="noStrike" dirty="0">
                          <a:effectLst/>
                        </a:rPr>
                        <a:t>Actual</a:t>
                      </a:r>
                      <a:br>
                        <a:rPr lang="en-AU" sz="1200" b="1" u="none" strike="noStrike" dirty="0">
                          <a:effectLst/>
                        </a:rPr>
                      </a:br>
                      <a:r>
                        <a:rPr lang="en-AU" sz="1200" b="1" u="none" strike="noStrike" dirty="0">
                          <a:effectLst/>
                        </a:rPr>
                        <a:t>no-churn=0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u="none" strike="noStrike">
                          <a:effectLst/>
                        </a:rPr>
                        <a:t>TN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u="none" strike="noStrike" dirty="0">
                          <a:effectLst/>
                        </a:rPr>
                        <a:t>FP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095682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u="none" strike="noStrike" dirty="0">
                          <a:effectLst/>
                        </a:rPr>
                        <a:t>Actual</a:t>
                      </a:r>
                      <a:br>
                        <a:rPr lang="en-AU" sz="1200" b="1" u="none" strike="noStrike" dirty="0">
                          <a:effectLst/>
                        </a:rPr>
                      </a:br>
                      <a:r>
                        <a:rPr lang="en-AU" sz="1200" b="1" u="none" strike="noStrike" dirty="0">
                          <a:effectLst/>
                        </a:rPr>
                        <a:t>churn=1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u="none" strike="noStrike" dirty="0">
                          <a:effectLst/>
                        </a:rPr>
                        <a:t>FN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u="none" strike="noStrike" dirty="0">
                          <a:effectLst/>
                        </a:rPr>
                        <a:t>TP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10271884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857099B1-E8C2-4C73-AD21-234B20085308}"/>
              </a:ext>
            </a:extLst>
          </p:cNvPr>
          <p:cNvSpPr/>
          <p:nvPr/>
        </p:nvSpPr>
        <p:spPr>
          <a:xfrm>
            <a:off x="68569" y="5570700"/>
            <a:ext cx="4906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 err="1"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metrics accuracy_score,precision_score,recall_score,f1_score</a:t>
            </a:r>
          </a:p>
          <a:p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 err="1"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classification_report</a:t>
            </a:r>
            <a:endParaRPr lang="en-AU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 err="1"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 err="1">
                <a:latin typeface="Arial" panose="020B0604020202020204" pitchFamily="34" charset="0"/>
                <a:cs typeface="Arial" panose="020B0604020202020204" pitchFamily="34" charset="0"/>
              </a:rPr>
              <a:t>mean_squared_error</a:t>
            </a:r>
            <a:endParaRPr lang="en-AU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 err="1"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metrics</a:t>
            </a:r>
          </a:p>
          <a:p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 err="1"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 err="1">
                <a:latin typeface="Arial" panose="020B0604020202020204" pitchFamily="34" charset="0"/>
                <a:cs typeface="Arial" panose="020B0604020202020204" pitchFamily="34" charset="0"/>
              </a:rPr>
              <a:t>roc_curve</a:t>
            </a:r>
            <a:endParaRPr lang="en-AU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 err="1"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 err="1">
                <a:latin typeface="Arial" panose="020B0604020202020204" pitchFamily="34" charset="0"/>
                <a:cs typeface="Arial" panose="020B0604020202020204" pitchFamily="34" charset="0"/>
              </a:rPr>
              <a:t>roc_auc_score</a:t>
            </a:r>
            <a:endParaRPr lang="en-A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B698C06-BC72-4678-A9CA-3F16E4C9D30A}"/>
              </a:ext>
            </a:extLst>
          </p:cNvPr>
          <p:cNvSpPr/>
          <p:nvPr/>
        </p:nvSpPr>
        <p:spPr>
          <a:xfrm>
            <a:off x="3392890" y="4826635"/>
            <a:ext cx="3414859" cy="44457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F543CE0-439B-42CC-BCD5-ADAE07BFA994}"/>
              </a:ext>
            </a:extLst>
          </p:cNvPr>
          <p:cNvSpPr/>
          <p:nvPr/>
        </p:nvSpPr>
        <p:spPr>
          <a:xfrm>
            <a:off x="3392890" y="4181071"/>
            <a:ext cx="3119849" cy="715089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are the different types of precision metrics used in evaluating the performance of the prediction models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E3F7EC91-153E-4A36-9898-973EAE9FFB05}"/>
              </a:ext>
            </a:extLst>
          </p:cNvPr>
          <p:cNvSpPr/>
          <p:nvPr/>
        </p:nvSpPr>
        <p:spPr>
          <a:xfrm>
            <a:off x="6940062" y="3890683"/>
            <a:ext cx="637350" cy="2316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D7EBE6-3BA1-4699-8A8F-14A0509BAF77}"/>
              </a:ext>
            </a:extLst>
          </p:cNvPr>
          <p:cNvSpPr txBox="1"/>
          <p:nvPr/>
        </p:nvSpPr>
        <p:spPr>
          <a:xfrm>
            <a:off x="7416810" y="3868862"/>
            <a:ext cx="2733441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Recall (Sensitivity)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F1 Score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Receiver Operating Curve (ROC)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Area under the Curve (AUC)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8D54B43-5608-4CA0-8C54-B93D1795E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261" y="4244014"/>
            <a:ext cx="1200606" cy="77149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57650A3-8F42-4A1E-9845-C2DC3344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180" y="3903494"/>
            <a:ext cx="2365988" cy="34148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B404E12-0997-47DD-9304-8652B053D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058" y="5033256"/>
            <a:ext cx="2353110" cy="42722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8CB16B2-6F5B-4589-8F0B-D47896901F98}"/>
              </a:ext>
            </a:extLst>
          </p:cNvPr>
          <p:cNvSpPr/>
          <p:nvPr/>
        </p:nvSpPr>
        <p:spPr>
          <a:xfrm>
            <a:off x="9525003" y="6549571"/>
            <a:ext cx="26917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https://en.wikipedia.org/wiki/Precision_and_recall</a:t>
            </a:r>
            <a:endParaRPr lang="en-AU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 descr="Statistics">
            <a:extLst>
              <a:ext uri="{FF2B5EF4-FFF2-40B4-BE49-F238E27FC236}">
                <a16:creationId xmlns:a16="http://schemas.microsoft.com/office/drawing/2014/main" id="{9A5C2CB1-03E8-4803-A340-785F624137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778" y="389678"/>
            <a:ext cx="433822" cy="4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0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3" grpId="0"/>
      <p:bldP spid="44" grpId="0" animBg="1"/>
      <p:bldP spid="45" grpId="0" animBg="1"/>
      <p:bldP spid="46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F6E5-B39C-4C4A-9E5D-25FBF30D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005" y="137159"/>
            <a:ext cx="5109845" cy="100608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for the project</a:t>
            </a:r>
            <a:endParaRPr 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DAEDD-CCA3-40FD-831E-A885D01D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9" y="423775"/>
            <a:ext cx="432854" cy="43285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810B96-4032-4242-AE73-CE5450C7A111}"/>
              </a:ext>
            </a:extLst>
          </p:cNvPr>
          <p:cNvSpPr/>
          <p:nvPr/>
        </p:nvSpPr>
        <p:spPr>
          <a:xfrm>
            <a:off x="4970420" y="990011"/>
            <a:ext cx="2698199" cy="306467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Features Selection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FC96B19-D2F4-4128-ADBD-31BF3B6C3CE2}"/>
              </a:ext>
            </a:extLst>
          </p:cNvPr>
          <p:cNvSpPr/>
          <p:nvPr/>
        </p:nvSpPr>
        <p:spPr>
          <a:xfrm>
            <a:off x="8157389" y="842336"/>
            <a:ext cx="274320" cy="601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1ED66-2C51-41F6-A987-340DD320259E}"/>
              </a:ext>
            </a:extLst>
          </p:cNvPr>
          <p:cNvSpPr txBox="1"/>
          <p:nvPr/>
        </p:nvSpPr>
        <p:spPr>
          <a:xfrm>
            <a:off x="8431709" y="841392"/>
            <a:ext cx="297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Random Forrest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Recursive Feature Elimination (RFE)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B0E1F8-DEF2-4715-A9D5-B07DB53AF5B1}"/>
              </a:ext>
            </a:extLst>
          </p:cNvPr>
          <p:cNvCxnSpPr>
            <a:cxnSpLocks/>
          </p:cNvCxnSpPr>
          <p:nvPr/>
        </p:nvCxnSpPr>
        <p:spPr>
          <a:xfrm flipV="1">
            <a:off x="7670393" y="1143244"/>
            <a:ext cx="403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B4A03148-D2A3-4FE5-9C7B-79C188D34404}"/>
              </a:ext>
            </a:extLst>
          </p:cNvPr>
          <p:cNvSpPr/>
          <p:nvPr/>
        </p:nvSpPr>
        <p:spPr>
          <a:xfrm rot="7488993">
            <a:off x="9117954" y="1364686"/>
            <a:ext cx="2970291" cy="286729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051FAC6-E513-47FF-9F3C-12FAF0D74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399" y="1648891"/>
            <a:ext cx="1824920" cy="2185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is a feature selection method that fits a model and removes the weakest feature (or features) until the specified number of features is reached. Features are ranked by the model’s 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coef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 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feature_importances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attributes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AEB224-DD31-4078-8D82-70C9B258B62E}"/>
              </a:ext>
            </a:extLst>
          </p:cNvPr>
          <p:cNvSpPr/>
          <p:nvPr/>
        </p:nvSpPr>
        <p:spPr>
          <a:xfrm rot="5400000">
            <a:off x="10331985" y="2621409"/>
            <a:ext cx="23455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 err="1">
                <a:latin typeface="Arial" panose="020B0604020202020204" pitchFamily="34" charset="0"/>
                <a:cs typeface="Arial" panose="020B0604020202020204" pitchFamily="34" charset="0"/>
              </a:rPr>
              <a:t>sklearn.feature_selection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RFE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1E20DC-58E6-4BA4-98FD-1C3272429BAE}"/>
              </a:ext>
            </a:extLst>
          </p:cNvPr>
          <p:cNvSpPr/>
          <p:nvPr/>
        </p:nvSpPr>
        <p:spPr>
          <a:xfrm>
            <a:off x="4857568" y="1631964"/>
            <a:ext cx="2923901" cy="306467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split the dataset into train and test set.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126C2D-B2EF-44CF-A0CD-00784F44B481}"/>
              </a:ext>
            </a:extLst>
          </p:cNvPr>
          <p:cNvSpPr/>
          <p:nvPr/>
        </p:nvSpPr>
        <p:spPr>
          <a:xfrm>
            <a:off x="4865181" y="2090210"/>
            <a:ext cx="2923901" cy="306467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 Initializing models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205C785-25C4-4333-97F8-7CEB06BD315B}"/>
              </a:ext>
            </a:extLst>
          </p:cNvPr>
          <p:cNvSpPr/>
          <p:nvPr/>
        </p:nvSpPr>
        <p:spPr>
          <a:xfrm>
            <a:off x="9061793" y="4744720"/>
            <a:ext cx="609600" cy="1534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C72412-CACF-40ED-8DDB-6612410F28AA}"/>
              </a:ext>
            </a:extLst>
          </p:cNvPr>
          <p:cNvSpPr/>
          <p:nvPr/>
        </p:nvSpPr>
        <p:spPr>
          <a:xfrm>
            <a:off x="9503801" y="4744720"/>
            <a:ext cx="2540000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 err="1">
                <a:latin typeface="Arial" panose="020B0604020202020204" pitchFamily="34" charset="0"/>
                <a:cs typeface="Arial" panose="020B0604020202020204" pitchFamily="34" charset="0"/>
              </a:rPr>
              <a:t>logreg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AU" sz="1200" dirty="0" err="1">
                <a:latin typeface="Arial" panose="020B0604020202020204" pitchFamily="34" charset="0"/>
                <a:cs typeface="Arial" panose="020B0604020202020204" pitchFamily="34" charset="0"/>
              </a:rPr>
              <a:t>LogisticRegression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DT = </a:t>
            </a:r>
            <a:r>
              <a:rPr lang="en-AU" sz="1200" dirty="0" err="1">
                <a:latin typeface="Arial" panose="020B0604020202020204" pitchFamily="34" charset="0"/>
                <a:cs typeface="Arial" panose="020B0604020202020204" pitchFamily="34" charset="0"/>
              </a:rPr>
              <a:t>DecisionTreeClassifier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 err="1">
                <a:latin typeface="Arial" panose="020B0604020202020204" pitchFamily="34" charset="0"/>
                <a:cs typeface="Arial" panose="020B0604020202020204" pitchFamily="34" charset="0"/>
              </a:rPr>
              <a:t>rfc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AU" sz="12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 err="1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AU" sz="1200" dirty="0" err="1">
                <a:latin typeface="Arial" panose="020B0604020202020204" pitchFamily="34" charset="0"/>
                <a:cs typeface="Arial" panose="020B0604020202020204" pitchFamily="34" charset="0"/>
              </a:rPr>
              <a:t>KNeighborsClassifier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 err="1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AU" sz="1200" dirty="0" err="1">
                <a:latin typeface="Arial" panose="020B0604020202020204" pitchFamily="34" charset="0"/>
                <a:cs typeface="Arial" panose="020B0604020202020204" pitchFamily="34" charset="0"/>
              </a:rPr>
              <a:t>svm.svc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2E53EE-4DAD-46C7-96A6-6659A17F8E6A}"/>
              </a:ext>
            </a:extLst>
          </p:cNvPr>
          <p:cNvSpPr/>
          <p:nvPr/>
        </p:nvSpPr>
        <p:spPr>
          <a:xfrm>
            <a:off x="4863900" y="2616650"/>
            <a:ext cx="2923901" cy="306467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10-fols cross validation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7FADD90-CB2A-4E32-98B2-7CD7F7B41ECE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>
            <a:off x="7789082" y="2243444"/>
            <a:ext cx="1272711" cy="32683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9459F5-7EC1-44DD-B083-2A7B56CF381B}"/>
              </a:ext>
            </a:extLst>
          </p:cNvPr>
          <p:cNvSpPr/>
          <p:nvPr/>
        </p:nvSpPr>
        <p:spPr>
          <a:xfrm>
            <a:off x="4857125" y="4031802"/>
            <a:ext cx="2923901" cy="306467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Grid search to derive the optimal model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BC70AE-1467-45CF-8037-70B17A55438E}"/>
              </a:ext>
            </a:extLst>
          </p:cNvPr>
          <p:cNvSpPr/>
          <p:nvPr/>
        </p:nvSpPr>
        <p:spPr>
          <a:xfrm>
            <a:off x="4867285" y="4478287"/>
            <a:ext cx="2923901" cy="510778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fit the models based on best Hypermeters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327E9DF-E713-4819-81C1-66217CAB5988}"/>
              </a:ext>
            </a:extLst>
          </p:cNvPr>
          <p:cNvSpPr/>
          <p:nvPr/>
        </p:nvSpPr>
        <p:spPr>
          <a:xfrm>
            <a:off x="5343714" y="5118923"/>
            <a:ext cx="1991361" cy="919401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precision</a:t>
            </a:r>
          </a:p>
          <a:p>
            <a:pPr lvl="0"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</a:p>
          <a:p>
            <a:pPr lvl="0"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</a:p>
          <a:p>
            <a:pPr lvl="0"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57A53C-19BF-49A0-B3C1-4D3F5A4F2C3F}"/>
              </a:ext>
            </a:extLst>
          </p:cNvPr>
          <p:cNvSpPr/>
          <p:nvPr/>
        </p:nvSpPr>
        <p:spPr>
          <a:xfrm>
            <a:off x="4887603" y="6281270"/>
            <a:ext cx="2923901" cy="306467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33D709-13F8-4707-9EF9-4DC0CF8F37DE}"/>
              </a:ext>
            </a:extLst>
          </p:cNvPr>
          <p:cNvSpPr/>
          <p:nvPr/>
        </p:nvSpPr>
        <p:spPr>
          <a:xfrm>
            <a:off x="1038260" y="3694855"/>
            <a:ext cx="2923901" cy="306467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Ensemble Method ( Gradient Boosting)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D6EA2F-3FBE-46DB-972F-A5858F9E3FD5}"/>
              </a:ext>
            </a:extLst>
          </p:cNvPr>
          <p:cNvSpPr/>
          <p:nvPr/>
        </p:nvSpPr>
        <p:spPr>
          <a:xfrm>
            <a:off x="1178974" y="4001322"/>
            <a:ext cx="13131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 err="1">
                <a:latin typeface="Arial" panose="020B0604020202020204" pitchFamily="34" charset="0"/>
                <a:cs typeface="Arial" panose="020B0604020202020204" pitchFamily="34" charset="0"/>
              </a:rPr>
              <a:t>xgb</a:t>
            </a:r>
            <a:endParaRPr lang="en-A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40B05E-34D3-4415-B198-4773959641AD}"/>
              </a:ext>
            </a:extLst>
          </p:cNvPr>
          <p:cNvSpPr/>
          <p:nvPr/>
        </p:nvSpPr>
        <p:spPr>
          <a:xfrm>
            <a:off x="1032956" y="3105997"/>
            <a:ext cx="2923901" cy="510778"/>
          </a:xfrm>
          <a:prstGeom prst="roundRect">
            <a:avLst/>
          </a:prstGeom>
          <a:ln w="15875">
            <a:solidFill>
              <a:scrgbClr r="0" g="0" b="0"/>
            </a:solidFill>
          </a:ln>
        </p:spPr>
        <p:txBody>
          <a:bodyPr wrap="square" anchor="ctr">
            <a:spAutoFit/>
          </a:bodyPr>
          <a:lstStyle/>
          <a:p>
            <a:r>
              <a:rPr lang="en-AU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Minority Oversampling Technique (SMOTE)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0D074022-38C1-43C7-8C09-C722861DAC96}"/>
              </a:ext>
            </a:extLst>
          </p:cNvPr>
          <p:cNvSpPr/>
          <p:nvPr/>
        </p:nvSpPr>
        <p:spPr>
          <a:xfrm rot="18358874">
            <a:off x="138490" y="1041691"/>
            <a:ext cx="1938824" cy="1954835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8354A1-B85A-45AB-BE6F-E4344C505C7A}"/>
              </a:ext>
            </a:extLst>
          </p:cNvPr>
          <p:cNvSpPr/>
          <p:nvPr/>
        </p:nvSpPr>
        <p:spPr>
          <a:xfrm rot="16200000">
            <a:off x="-389351" y="4224252"/>
            <a:ext cx="24673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 err="1">
                <a:latin typeface="Arial" panose="020B0604020202020204" pitchFamily="34" charset="0"/>
                <a:cs typeface="Arial" panose="020B0604020202020204" pitchFamily="34" charset="0"/>
              </a:rPr>
              <a:t>imblearn.over_sampling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 SMOTE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425D1-C241-4A20-87CF-910D6989CF49}"/>
              </a:ext>
            </a:extLst>
          </p:cNvPr>
          <p:cNvSpPr txBox="1"/>
          <p:nvPr/>
        </p:nvSpPr>
        <p:spPr>
          <a:xfrm>
            <a:off x="285268" y="1225976"/>
            <a:ext cx="1836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with an unbalanced dataset, machine learning models can be biased in favor of the majority class i.e. no churn as opposed to the minority class i.e. churn. Given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1BEA64-54FA-4B06-9F49-38B000D9400F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6319519" y="1296478"/>
            <a:ext cx="1" cy="33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3B49C6-F0A5-4931-821C-2B47756D40B8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319519" y="1938431"/>
            <a:ext cx="7613" cy="15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78E3E8-C778-4676-A0F2-EE07406062BF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6325851" y="2396677"/>
            <a:ext cx="1281" cy="21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A17B8F-EB2B-4A85-90C4-8872FAEAFAE5}"/>
              </a:ext>
            </a:extLst>
          </p:cNvPr>
          <p:cNvCxnSpPr>
            <a:stCxn id="20" idx="2"/>
            <a:endCxn id="29" idx="0"/>
          </p:cNvCxnSpPr>
          <p:nvPr/>
        </p:nvCxnSpPr>
        <p:spPr>
          <a:xfrm flipH="1">
            <a:off x="6319076" y="2923117"/>
            <a:ext cx="6775" cy="110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5994BA-C4DB-4BE4-AA0B-2D177EC6DA9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6319076" y="4338269"/>
            <a:ext cx="10160" cy="14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148277-08DF-4FE1-B419-3DA0D899A564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6329236" y="4989065"/>
            <a:ext cx="10159" cy="12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0DF541-6556-4BA1-AAF3-CF2517A83CF6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6339395" y="6038324"/>
            <a:ext cx="10159" cy="24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85410B7-0721-4754-95B1-5DE79F9B5F2E}"/>
              </a:ext>
            </a:extLst>
          </p:cNvPr>
          <p:cNvCxnSpPr>
            <a:stCxn id="33" idx="1"/>
            <a:endCxn id="34" idx="2"/>
          </p:cNvCxnSpPr>
          <p:nvPr/>
        </p:nvCxnSpPr>
        <p:spPr>
          <a:xfrm rot="10800000">
            <a:off x="2500211" y="4001322"/>
            <a:ext cx="2387392" cy="2433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75FD418-B103-48EA-91C9-004B38CFBF83}"/>
              </a:ext>
            </a:extLst>
          </p:cNvPr>
          <p:cNvCxnSpPr>
            <a:stCxn id="37" idx="0"/>
            <a:endCxn id="16" idx="1"/>
          </p:cNvCxnSpPr>
          <p:nvPr/>
        </p:nvCxnSpPr>
        <p:spPr>
          <a:xfrm rot="5400000" flipH="1" flipV="1">
            <a:off x="3015838" y="1264268"/>
            <a:ext cx="1320799" cy="2362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3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/>
      <p:bldP spid="14" grpId="0" animBg="1"/>
      <p:bldP spid="18" grpId="0"/>
      <p:bldP spid="35" grpId="0"/>
      <p:bldP spid="39" grpId="0" animBg="1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F6E5-B39C-4C4A-9E5D-25FBF30D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005" y="137159"/>
            <a:ext cx="5607685" cy="100608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(Base)</a:t>
            </a:r>
            <a:endParaRPr 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DAEDD-CCA3-40FD-831E-A885D01D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9" y="423775"/>
            <a:ext cx="432854" cy="432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E98476-03E1-4FCC-B85D-58747D2B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6" y="1143245"/>
            <a:ext cx="10952480" cy="180051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530EF9-DACE-41DF-B712-DDE67994E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8" y="3090164"/>
            <a:ext cx="4883788" cy="332060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00F55D-04CD-4366-93E5-C3C31B6B0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904" y="3090164"/>
            <a:ext cx="4590465" cy="3320606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875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F6E5-B39C-4C4A-9E5D-25FBF30D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999"/>
            <a:ext cx="5607685" cy="100608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 Classification</a:t>
            </a:r>
            <a:endParaRPr 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DAEDD-CCA3-40FD-831E-A885D01D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9" y="423775"/>
            <a:ext cx="432854" cy="432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3D7E8-14C6-4B59-83BB-101EBECC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86" y="1008509"/>
            <a:ext cx="7032602" cy="1502132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DF8315-2270-4683-AD40-23D0450F9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85" y="2662521"/>
            <a:ext cx="7032603" cy="1551027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76A3F-D8A7-4441-B667-786938B8A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210" y="2427393"/>
            <a:ext cx="3794119" cy="175461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B069CD-167C-4E37-ABE0-57842C975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5210" y="4280417"/>
            <a:ext cx="3794119" cy="2520131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6222D-F9C6-4DF6-9B18-BA3616C95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2196" y="4280416"/>
            <a:ext cx="3534592" cy="2520132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361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F6E5-B39C-4C4A-9E5D-25FBF30D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005" y="137159"/>
            <a:ext cx="5607685" cy="100608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Forrest Model</a:t>
            </a:r>
            <a:endParaRPr lang="ru-RU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DAEDD-CCA3-40FD-831E-A885D01D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9" y="423775"/>
            <a:ext cx="432854" cy="432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DCF9AE-DD40-41D1-99C2-B3916E9C1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3" y="924829"/>
            <a:ext cx="11222228" cy="2468972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C5BD8-F6D7-454C-B6F8-49C4C4192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63" y="3617844"/>
            <a:ext cx="4036237" cy="2250368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70B6A8-06A3-41D0-A779-E6744EB70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48" y="3617844"/>
            <a:ext cx="3383447" cy="2261897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44570-E781-4DD4-96A8-744287BE8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3368" y="3617844"/>
            <a:ext cx="3156023" cy="2261897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48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cordsur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D184F"/>
      </a:accent1>
      <a:accent2>
        <a:srgbClr val="F59120"/>
      </a:accent2>
      <a:accent3>
        <a:srgbClr val="EA2B7B"/>
      </a:accent3>
      <a:accent4>
        <a:srgbClr val="3F3F3F"/>
      </a:accent4>
      <a:accent5>
        <a:srgbClr val="F2F2F2"/>
      </a:accent5>
      <a:accent6>
        <a:srgbClr val="2D184F"/>
      </a:accent6>
      <a:hlink>
        <a:srgbClr val="2D184F"/>
      </a:hlink>
      <a:folHlink>
        <a:srgbClr val="2D184F"/>
      </a:folHlink>
    </a:clrScheme>
    <a:fontScheme name="Custom 242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3_SB_MO - v5" id="{425EA364-DCB0-43CA-AF00-818259ABB39D}" vid="{79945F6C-7F23-4807-8DFE-8CDF775AD4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8612E19-D4B9-46B2-8454-FD75D2F4E6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74EB9B-7266-4B7D-8D05-61AFFA2D98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ECF931-103B-45DC-BD65-E857FF219F3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milestones timeline</Template>
  <TotalTime>0</TotalTime>
  <Words>724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Corbel</vt:lpstr>
      <vt:lpstr>Lato</vt:lpstr>
      <vt:lpstr>Rockwell</vt:lpstr>
      <vt:lpstr>SFMono-Regular</vt:lpstr>
      <vt:lpstr>Wingdings</vt:lpstr>
      <vt:lpstr>Office Theme</vt:lpstr>
      <vt:lpstr>PowerPoint Presentation</vt:lpstr>
      <vt:lpstr>     Project Milestones</vt:lpstr>
      <vt:lpstr>      Quick Review</vt:lpstr>
      <vt:lpstr>     Data Pre-processing</vt:lpstr>
      <vt:lpstr>     Predictive Modeling</vt:lpstr>
      <vt:lpstr>     Workflow for the project</vt:lpstr>
      <vt:lpstr>     Logistic Regression (Base)</vt:lpstr>
      <vt:lpstr>     Decision Tree Classification</vt:lpstr>
      <vt:lpstr>     Random Forrest Model</vt:lpstr>
      <vt:lpstr>     SVC Classification Model</vt:lpstr>
      <vt:lpstr>   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2019-11-25T21:58:18Z</dcterms:created>
  <dcterms:modified xsi:type="dcterms:W3CDTF">2019-11-28T05:56:27Z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