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2" r:id="rId4"/>
    <p:sldId id="288" r:id="rId5"/>
    <p:sldId id="283" r:id="rId6"/>
    <p:sldId id="284" r:id="rId7"/>
    <p:sldId id="285" r:id="rId8"/>
    <p:sldId id="286" r:id="rId9"/>
    <p:sldId id="287" r:id="rId10"/>
    <p:sldId id="273" r:id="rId11"/>
    <p:sldId id="258" r:id="rId12"/>
    <p:sldId id="271" r:id="rId13"/>
    <p:sldId id="259" r:id="rId14"/>
    <p:sldId id="260" r:id="rId15"/>
    <p:sldId id="261" r:id="rId16"/>
    <p:sldId id="262" r:id="rId17"/>
    <p:sldId id="265" r:id="rId18"/>
    <p:sldId id="267" r:id="rId19"/>
    <p:sldId id="268" r:id="rId20"/>
    <p:sldId id="269" r:id="rId21"/>
    <p:sldId id="270" r:id="rId22"/>
    <p:sldId id="280" r:id="rId23"/>
    <p:sldId id="281" r:id="rId24"/>
    <p:sldId id="282" r:id="rId25"/>
    <p:sldId id="289" r:id="rId26"/>
    <p:sldId id="290" r:id="rId27"/>
    <p:sldId id="291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3A47A-9416-8148-A068-02D241CBC979}" v="2" dt="2023-01-26T03:22:35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716" autoAdjust="0"/>
  </p:normalViewPr>
  <p:slideViewPr>
    <p:cSldViewPr snapToGrid="0">
      <p:cViewPr varScale="1">
        <p:scale>
          <a:sx n="124" d="100"/>
          <a:sy n="124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88A3A47A-9416-8148-A068-02D241CBC979}"/>
    <pc:docChg chg="undo custSel addSld modSld">
      <pc:chgData name="Nassar, Mohamad" userId="08c1b410-aff6-4938-ab8f-0a58fc5f7236" providerId="ADAL" clId="{88A3A47A-9416-8148-A068-02D241CBC979}" dt="2023-01-26T03:25:18.089" v="190" actId="14100"/>
      <pc:docMkLst>
        <pc:docMk/>
      </pc:docMkLst>
      <pc:sldChg chg="modSp mod">
        <pc:chgData name="Nassar, Mohamad" userId="08c1b410-aff6-4938-ab8f-0a58fc5f7236" providerId="ADAL" clId="{88A3A47A-9416-8148-A068-02D241CBC979}" dt="2023-01-26T03:25:18.089" v="190" actId="14100"/>
        <pc:sldMkLst>
          <pc:docMk/>
          <pc:sldMk cId="2278741593" sldId="262"/>
        </pc:sldMkLst>
        <pc:picChg chg="mod">
          <ac:chgData name="Nassar, Mohamad" userId="08c1b410-aff6-4938-ab8f-0a58fc5f7236" providerId="ADAL" clId="{88A3A47A-9416-8148-A068-02D241CBC979}" dt="2023-01-26T03:25:18.089" v="190" actId="14100"/>
          <ac:picMkLst>
            <pc:docMk/>
            <pc:sldMk cId="2278741593" sldId="262"/>
            <ac:picMk id="5" creationId="{00000000-0000-0000-0000-000000000000}"/>
          </ac:picMkLst>
        </pc:picChg>
      </pc:sldChg>
      <pc:sldChg chg="addSp delSp modSp mod">
        <pc:chgData name="Nassar, Mohamad" userId="08c1b410-aff6-4938-ab8f-0a58fc5f7236" providerId="ADAL" clId="{88A3A47A-9416-8148-A068-02D241CBC979}" dt="2023-01-26T03:25:08.362" v="189" actId="1076"/>
        <pc:sldMkLst>
          <pc:docMk/>
          <pc:sldMk cId="3628754249" sldId="265"/>
        </pc:sldMkLst>
        <pc:spChg chg="mod">
          <ac:chgData name="Nassar, Mohamad" userId="08c1b410-aff6-4938-ab8f-0a58fc5f7236" providerId="ADAL" clId="{88A3A47A-9416-8148-A068-02D241CBC979}" dt="2023-01-26T03:23:42.489" v="174" actId="20577"/>
          <ac:spMkLst>
            <pc:docMk/>
            <pc:sldMk cId="3628754249" sldId="265"/>
            <ac:spMk id="2" creationId="{00000000-0000-0000-0000-000000000000}"/>
          </ac:spMkLst>
        </pc:spChg>
        <pc:picChg chg="add del mod">
          <ac:chgData name="Nassar, Mohamad" userId="08c1b410-aff6-4938-ab8f-0a58fc5f7236" providerId="ADAL" clId="{88A3A47A-9416-8148-A068-02D241CBC979}" dt="2023-01-26T03:22:42.525" v="144" actId="478"/>
          <ac:picMkLst>
            <pc:docMk/>
            <pc:sldMk cId="3628754249" sldId="265"/>
            <ac:picMk id="3" creationId="{E75CBCF1-7BFF-2712-96DE-18DE0D5F18C2}"/>
          </ac:picMkLst>
        </pc:picChg>
        <pc:picChg chg="mod">
          <ac:chgData name="Nassar, Mohamad" userId="08c1b410-aff6-4938-ab8f-0a58fc5f7236" providerId="ADAL" clId="{88A3A47A-9416-8148-A068-02D241CBC979}" dt="2023-01-26T03:25:08.362" v="189" actId="1076"/>
          <ac:picMkLst>
            <pc:docMk/>
            <pc:sldMk cId="3628754249" sldId="265"/>
            <ac:picMk id="5" creationId="{00000000-0000-0000-0000-000000000000}"/>
          </ac:picMkLst>
        </pc:picChg>
      </pc:sldChg>
      <pc:sldChg chg="delSp modSp mod">
        <pc:chgData name="Nassar, Mohamad" userId="08c1b410-aff6-4938-ab8f-0a58fc5f7236" providerId="ADAL" clId="{88A3A47A-9416-8148-A068-02D241CBC979}" dt="2023-01-26T03:24:59.328" v="187" actId="1076"/>
        <pc:sldMkLst>
          <pc:docMk/>
          <pc:sldMk cId="1886326939" sldId="267"/>
        </pc:sldMkLst>
        <pc:spChg chg="mod">
          <ac:chgData name="Nassar, Mohamad" userId="08c1b410-aff6-4938-ab8f-0a58fc5f7236" providerId="ADAL" clId="{88A3A47A-9416-8148-A068-02D241CBC979}" dt="2023-01-26T03:23:28.199" v="158" actId="20577"/>
          <ac:spMkLst>
            <pc:docMk/>
            <pc:sldMk cId="1886326939" sldId="267"/>
            <ac:spMk id="2" creationId="{00000000-0000-0000-0000-000000000000}"/>
          </ac:spMkLst>
        </pc:spChg>
        <pc:spChg chg="del">
          <ac:chgData name="Nassar, Mohamad" userId="08c1b410-aff6-4938-ab8f-0a58fc5f7236" providerId="ADAL" clId="{88A3A47A-9416-8148-A068-02D241CBC979}" dt="2023-01-26T03:24:55.807" v="186" actId="478"/>
          <ac:spMkLst>
            <pc:docMk/>
            <pc:sldMk cId="1886326939" sldId="267"/>
            <ac:spMk id="3" creationId="{00000000-0000-0000-0000-000000000000}"/>
          </ac:spMkLst>
        </pc:spChg>
        <pc:picChg chg="mod">
          <ac:chgData name="Nassar, Mohamad" userId="08c1b410-aff6-4938-ab8f-0a58fc5f7236" providerId="ADAL" clId="{88A3A47A-9416-8148-A068-02D241CBC979}" dt="2023-01-26T03:24:59.328" v="187" actId="1076"/>
          <ac:picMkLst>
            <pc:docMk/>
            <pc:sldMk cId="1886326939" sldId="267"/>
            <ac:picMk id="5" creationId="{00000000-0000-0000-0000-000000000000}"/>
          </ac:picMkLst>
        </pc:picChg>
      </pc:sldChg>
      <pc:sldChg chg="delSp modSp mod">
        <pc:chgData name="Nassar, Mohamad" userId="08c1b410-aff6-4938-ab8f-0a58fc5f7236" providerId="ADAL" clId="{88A3A47A-9416-8148-A068-02D241CBC979}" dt="2023-01-26T03:24:32.733" v="179" actId="1076"/>
        <pc:sldMkLst>
          <pc:docMk/>
          <pc:sldMk cId="532308092" sldId="268"/>
        </pc:sldMkLst>
        <pc:spChg chg="mod">
          <ac:chgData name="Nassar, Mohamad" userId="08c1b410-aff6-4938-ab8f-0a58fc5f7236" providerId="ADAL" clId="{88A3A47A-9416-8148-A068-02D241CBC979}" dt="2023-01-26T03:23:37.600" v="172" actId="20577"/>
          <ac:spMkLst>
            <pc:docMk/>
            <pc:sldMk cId="532308092" sldId="268"/>
            <ac:spMk id="2" creationId="{00000000-0000-0000-0000-000000000000}"/>
          </ac:spMkLst>
        </pc:spChg>
        <pc:spChg chg="del">
          <ac:chgData name="Nassar, Mohamad" userId="08c1b410-aff6-4938-ab8f-0a58fc5f7236" providerId="ADAL" clId="{88A3A47A-9416-8148-A068-02D241CBC979}" dt="2023-01-26T03:24:24" v="175" actId="478"/>
          <ac:spMkLst>
            <pc:docMk/>
            <pc:sldMk cId="532308092" sldId="268"/>
            <ac:spMk id="3" creationId="{00000000-0000-0000-0000-000000000000}"/>
          </ac:spMkLst>
        </pc:spChg>
        <pc:picChg chg="mod">
          <ac:chgData name="Nassar, Mohamad" userId="08c1b410-aff6-4938-ab8f-0a58fc5f7236" providerId="ADAL" clId="{88A3A47A-9416-8148-A068-02D241CBC979}" dt="2023-01-26T03:24:32.733" v="179" actId="1076"/>
          <ac:picMkLst>
            <pc:docMk/>
            <pc:sldMk cId="532308092" sldId="268"/>
            <ac:picMk id="5" creationId="{00000000-0000-0000-0000-000000000000}"/>
          </ac:picMkLst>
        </pc:picChg>
      </pc:sldChg>
      <pc:sldChg chg="addSp delSp modSp mod">
        <pc:chgData name="Nassar, Mohamad" userId="08c1b410-aff6-4938-ab8f-0a58fc5f7236" providerId="ADAL" clId="{88A3A47A-9416-8148-A068-02D241CBC979}" dt="2023-01-26T03:24:47.853" v="184" actId="1076"/>
        <pc:sldMkLst>
          <pc:docMk/>
          <pc:sldMk cId="1521326000" sldId="269"/>
        </pc:sldMkLst>
        <pc:spChg chg="del">
          <ac:chgData name="Nassar, Mohamad" userId="08c1b410-aff6-4938-ab8f-0a58fc5f7236" providerId="ADAL" clId="{88A3A47A-9416-8148-A068-02D241CBC979}" dt="2023-01-26T03:22:25.224" v="139"/>
          <ac:spMkLst>
            <pc:docMk/>
            <pc:sldMk cId="1521326000" sldId="269"/>
            <ac:spMk id="3" creationId="{00000000-0000-0000-0000-000000000000}"/>
          </ac:spMkLst>
        </pc:spChg>
        <pc:spChg chg="add del mod">
          <ac:chgData name="Nassar, Mohamad" userId="08c1b410-aff6-4938-ab8f-0a58fc5f7236" providerId="ADAL" clId="{88A3A47A-9416-8148-A068-02D241CBC979}" dt="2023-01-26T03:24:36.604" v="180" actId="478"/>
          <ac:spMkLst>
            <pc:docMk/>
            <pc:sldMk cId="1521326000" sldId="269"/>
            <ac:spMk id="8" creationId="{82D7A603-7601-6841-88CD-E3819BF5FD54}"/>
          </ac:spMkLst>
        </pc:spChg>
        <pc:picChg chg="mod">
          <ac:chgData name="Nassar, Mohamad" userId="08c1b410-aff6-4938-ab8f-0a58fc5f7236" providerId="ADAL" clId="{88A3A47A-9416-8148-A068-02D241CBC979}" dt="2023-01-26T03:24:47.853" v="184" actId="1076"/>
          <ac:picMkLst>
            <pc:docMk/>
            <pc:sldMk cId="1521326000" sldId="269"/>
            <ac:picMk id="5" creationId="{00000000-0000-0000-0000-000000000000}"/>
          </ac:picMkLst>
        </pc:picChg>
        <pc:picChg chg="add del mod">
          <ac:chgData name="Nassar, Mohamad" userId="08c1b410-aff6-4938-ab8f-0a58fc5f7236" providerId="ADAL" clId="{88A3A47A-9416-8148-A068-02D241CBC979}" dt="2023-01-26T03:22:28.355" v="142" actId="21"/>
          <ac:picMkLst>
            <pc:docMk/>
            <pc:sldMk cId="1521326000" sldId="269"/>
            <ac:picMk id="6" creationId="{41E0BD4C-CDF6-E4D6-2DDA-8930FBEF876A}"/>
          </ac:picMkLst>
        </pc:picChg>
      </pc:sldChg>
      <pc:sldChg chg="modSp mod">
        <pc:chgData name="Nassar, Mohamad" userId="08c1b410-aff6-4938-ab8f-0a58fc5f7236" providerId="ADAL" clId="{88A3A47A-9416-8148-A068-02D241CBC979}" dt="2023-01-24T18:55:33.577" v="45" actId="20577"/>
        <pc:sldMkLst>
          <pc:docMk/>
          <pc:sldMk cId="1822081445" sldId="293"/>
        </pc:sldMkLst>
        <pc:spChg chg="mod">
          <ac:chgData name="Nassar, Mohamad" userId="08c1b410-aff6-4938-ab8f-0a58fc5f7236" providerId="ADAL" clId="{88A3A47A-9416-8148-A068-02D241CBC979}" dt="2023-01-24T18:55:33.577" v="45" actId="20577"/>
          <ac:spMkLst>
            <pc:docMk/>
            <pc:sldMk cId="1822081445" sldId="293"/>
            <ac:spMk id="3" creationId="{00000000-0000-0000-0000-000000000000}"/>
          </ac:spMkLst>
        </pc:spChg>
      </pc:sldChg>
      <pc:sldChg chg="modSp new mod">
        <pc:chgData name="Nassar, Mohamad" userId="08c1b410-aff6-4938-ab8f-0a58fc5f7236" providerId="ADAL" clId="{88A3A47A-9416-8148-A068-02D241CBC979}" dt="2023-01-26T03:21:07.544" v="138" actId="113"/>
        <pc:sldMkLst>
          <pc:docMk/>
          <pc:sldMk cId="2384842561" sldId="294"/>
        </pc:sldMkLst>
        <pc:spChg chg="mod">
          <ac:chgData name="Nassar, Mohamad" userId="08c1b410-aff6-4938-ab8f-0a58fc5f7236" providerId="ADAL" clId="{88A3A47A-9416-8148-A068-02D241CBC979}" dt="2023-01-26T03:04:55.408" v="53" actId="20577"/>
          <ac:spMkLst>
            <pc:docMk/>
            <pc:sldMk cId="2384842561" sldId="294"/>
            <ac:spMk id="2" creationId="{B104718B-C729-6C94-A12E-254BEB9327E6}"/>
          </ac:spMkLst>
        </pc:spChg>
        <pc:spChg chg="mod">
          <ac:chgData name="Nassar, Mohamad" userId="08c1b410-aff6-4938-ab8f-0a58fc5f7236" providerId="ADAL" clId="{88A3A47A-9416-8148-A068-02D241CBC979}" dt="2023-01-26T03:21:07.544" v="138" actId="113"/>
          <ac:spMkLst>
            <pc:docMk/>
            <pc:sldMk cId="2384842561" sldId="294"/>
            <ac:spMk id="3" creationId="{9CA4F3C9-9ADE-0218-BEA0-D4324F6DF720}"/>
          </ac:spMkLst>
        </pc:spChg>
      </pc:sldChg>
      <pc:sldChg chg="modSp new mod">
        <pc:chgData name="Nassar, Mohamad" userId="08c1b410-aff6-4938-ab8f-0a58fc5f7236" providerId="ADAL" clId="{88A3A47A-9416-8148-A068-02D241CBC979}" dt="2023-01-26T03:20:12.848" v="129" actId="20577"/>
        <pc:sldMkLst>
          <pc:docMk/>
          <pc:sldMk cId="760487880" sldId="295"/>
        </pc:sldMkLst>
        <pc:spChg chg="mod">
          <ac:chgData name="Nassar, Mohamad" userId="08c1b410-aff6-4938-ab8f-0a58fc5f7236" providerId="ADAL" clId="{88A3A47A-9416-8148-A068-02D241CBC979}" dt="2023-01-26T03:19:47.742" v="126" actId="20577"/>
          <ac:spMkLst>
            <pc:docMk/>
            <pc:sldMk cId="760487880" sldId="295"/>
            <ac:spMk id="2" creationId="{E8073E48-6DFE-75E6-7E5C-9AF1C48B119C}"/>
          </ac:spMkLst>
        </pc:spChg>
        <pc:spChg chg="mod">
          <ac:chgData name="Nassar, Mohamad" userId="08c1b410-aff6-4938-ab8f-0a58fc5f7236" providerId="ADAL" clId="{88A3A47A-9416-8148-A068-02D241CBC979}" dt="2023-01-26T03:20:12.848" v="129" actId="20577"/>
          <ac:spMkLst>
            <pc:docMk/>
            <pc:sldMk cId="760487880" sldId="295"/>
            <ac:spMk id="3" creationId="{4D38528D-67BD-DBAB-37FC-790208E509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E706-4928-48CD-B21F-C4E0055B7255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B1BD-ED03-47C1-AD1B-1E2BC667F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/>
              <a:t> AI Book, Stanford’s AI course and from Berkeley’s AI course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B1BD-ED03-47C1-AD1B-1E2BC667F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2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: environment change over time </a:t>
            </a:r>
          </a:p>
          <a:p>
            <a:r>
              <a:rPr lang="en-US" baseline="0" dirty="0"/>
              <a:t>Semi-dynamic 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environment itself does not change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passage of time but the agent’s performance score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B1BD-ED03-47C1-AD1B-1E2BC667F9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3*2*5*2**10*10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7B1BD-ED03-47C1-AD1B-1E2BC667F9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1/25/23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environments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6303" y="1992573"/>
            <a:ext cx="8058612" cy="350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302" y="5895833"/>
            <a:ext cx="54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agent: cooperative or competitive (adversarial)? </a:t>
            </a:r>
          </a:p>
        </p:txBody>
      </p:sp>
    </p:spTree>
    <p:extLst>
      <p:ext uri="{BB962C8B-B14F-4D97-AF65-F5344CB8AC3E}">
        <p14:creationId xmlns:p14="http://schemas.microsoft.com/office/powerpoint/2010/main" val="316544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search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search problem consists of:</a:t>
            </a:r>
          </a:p>
          <a:p>
            <a:pPr lvl="1"/>
            <a:r>
              <a:rPr lang="en-US" dirty="0"/>
              <a:t>Initial state: </a:t>
            </a:r>
            <a:r>
              <a:rPr lang="en-US" i="1" dirty="0"/>
              <a:t>S0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state space: </a:t>
            </a:r>
            <a:r>
              <a:rPr lang="en-US" i="1" dirty="0"/>
              <a:t>S </a:t>
            </a:r>
          </a:p>
          <a:p>
            <a:pPr lvl="1"/>
            <a:r>
              <a:rPr lang="en-US" dirty="0"/>
              <a:t>Actions on states: </a:t>
            </a:r>
            <a:r>
              <a:rPr lang="en-US" i="1" dirty="0"/>
              <a:t>a  </a:t>
            </a:r>
          </a:p>
          <a:p>
            <a:pPr lvl="1"/>
            <a:r>
              <a:rPr lang="en-US" dirty="0"/>
              <a:t>A transition model: </a:t>
            </a:r>
            <a:r>
              <a:rPr lang="en-US" i="1" dirty="0"/>
              <a:t>Result (</a:t>
            </a:r>
            <a:r>
              <a:rPr lang="en-US" i="1" dirty="0" err="1"/>
              <a:t>S,a</a:t>
            </a:r>
            <a:r>
              <a:rPr lang="en-US" i="1" dirty="0"/>
              <a:t>) </a:t>
            </a:r>
          </a:p>
          <a:p>
            <a:pPr lvl="1"/>
            <a:r>
              <a:rPr lang="en-US" dirty="0"/>
              <a:t>A goal test: </a:t>
            </a:r>
            <a:r>
              <a:rPr lang="en-US" i="1" dirty="0"/>
              <a:t>S -&gt; </a:t>
            </a:r>
            <a:r>
              <a:rPr lang="en-US" i="1" dirty="0" err="1"/>
              <a:t>True|False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Path cost/ step cost: </a:t>
            </a:r>
            <a:r>
              <a:rPr lang="en-US" i="1" dirty="0"/>
              <a:t>c(</a:t>
            </a:r>
            <a:r>
              <a:rPr lang="en-US" i="1" dirty="0" err="1"/>
              <a:t>S,a,S</a:t>
            </a:r>
            <a:r>
              <a:rPr lang="en-US" i="1" dirty="0"/>
              <a:t>’)</a:t>
            </a:r>
          </a:p>
          <a:p>
            <a:pPr lvl="1"/>
            <a:endParaRPr lang="en-US" dirty="0"/>
          </a:p>
          <a:p>
            <a:r>
              <a:rPr lang="en-US" dirty="0"/>
              <a:t>State space can be seen as a graph </a:t>
            </a:r>
          </a:p>
          <a:p>
            <a:r>
              <a:rPr lang="en-US" dirty="0"/>
              <a:t>A solution is a sequence of actions (a plan) which transforms the start state to a goal state</a:t>
            </a:r>
          </a:p>
          <a:p>
            <a:r>
              <a:rPr lang="en-US" dirty="0"/>
              <a:t>When the path cost is the lowest, we say that the solution is optimal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74" y="1707765"/>
            <a:ext cx="2499365" cy="125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537" y="3074157"/>
            <a:ext cx="30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A vacuum world with two locations </a:t>
            </a:r>
          </a:p>
        </p:txBody>
      </p:sp>
    </p:spTree>
    <p:extLst>
      <p:ext uri="{BB962C8B-B14F-4D97-AF65-F5344CB8AC3E}">
        <p14:creationId xmlns:p14="http://schemas.microsoft.com/office/powerpoint/2010/main" val="352384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4107" y="2115403"/>
            <a:ext cx="8330482" cy="3712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684" y="5117910"/>
            <a:ext cx="191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left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Suck up </a:t>
            </a:r>
          </a:p>
        </p:txBody>
      </p:sp>
    </p:spTree>
    <p:extLst>
      <p:ext uri="{BB962C8B-B14F-4D97-AF65-F5344CB8AC3E}">
        <p14:creationId xmlns:p14="http://schemas.microsoft.com/office/powerpoint/2010/main" val="19685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agent function can be a Percept(s) / action table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76" y="2300374"/>
            <a:ext cx="7375743" cy="30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agent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93076"/>
            <a:ext cx="8008476" cy="19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reflex agents;</a:t>
            </a:r>
          </a:p>
          <a:p>
            <a:r>
              <a:rPr lang="en-US" dirty="0"/>
              <a:t>Model-based reflex agents;</a:t>
            </a:r>
          </a:p>
          <a:p>
            <a:endParaRPr lang="en-US" dirty="0"/>
          </a:p>
          <a:p>
            <a:pPr lvl="1"/>
            <a:r>
              <a:rPr lang="en-US" dirty="0"/>
              <a:t>Choose action based on current percept (and maybe memory)</a:t>
            </a:r>
          </a:p>
          <a:p>
            <a:pPr lvl="1"/>
            <a:r>
              <a:rPr lang="en-US" dirty="0"/>
              <a:t>May have memory or a model of the world’s current state</a:t>
            </a:r>
          </a:p>
          <a:p>
            <a:pPr lvl="1"/>
            <a:r>
              <a:rPr lang="en-US" dirty="0"/>
              <a:t>Do not consider the future consequences of their actions</a:t>
            </a:r>
          </a:p>
          <a:p>
            <a:pPr lvl="1"/>
            <a:r>
              <a:rPr lang="en-US" dirty="0"/>
              <a:t>Consider how the world IS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438399"/>
            <a:ext cx="3886200" cy="39078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Goal-based agents; and</a:t>
            </a:r>
          </a:p>
          <a:p>
            <a:r>
              <a:rPr lang="en-US" sz="2400" dirty="0"/>
              <a:t>Utility-based agents.</a:t>
            </a:r>
          </a:p>
          <a:p>
            <a:endParaRPr lang="en-US" sz="2400" dirty="0"/>
          </a:p>
          <a:p>
            <a:pPr lvl="1"/>
            <a:r>
              <a:rPr lang="en-US" sz="2400" dirty="0"/>
              <a:t>Ask “what if”</a:t>
            </a:r>
          </a:p>
          <a:p>
            <a:pPr lvl="1"/>
            <a:r>
              <a:rPr lang="en-US" sz="2400" dirty="0"/>
              <a:t>Decisions based on (hypothesized) consequences of actions</a:t>
            </a:r>
          </a:p>
          <a:p>
            <a:pPr lvl="1"/>
            <a:r>
              <a:rPr lang="en-US" sz="2400" dirty="0"/>
              <a:t>Must have a model of how the world evolves in response to actions</a:t>
            </a:r>
          </a:p>
          <a:p>
            <a:pPr lvl="1"/>
            <a:r>
              <a:rPr lang="en-US" sz="2400" dirty="0"/>
              <a:t>Must formulate a goal (test)</a:t>
            </a:r>
          </a:p>
          <a:p>
            <a:pPr lvl="1"/>
            <a:r>
              <a:rPr lang="en-US" sz="2400" dirty="0"/>
              <a:t>Consider how the world WOULD BE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Reflex Agents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Planning agents</a:t>
            </a:r>
          </a:p>
        </p:txBody>
      </p:sp>
    </p:spTree>
    <p:extLst>
      <p:ext uri="{BB962C8B-B14F-4D97-AF65-F5344CB8AC3E}">
        <p14:creationId xmlns:p14="http://schemas.microsoft.com/office/powerpoint/2010/main" val="255702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0" y="1910688"/>
            <a:ext cx="8901396" cy="2148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31" y="3303620"/>
            <a:ext cx="5576619" cy="34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3016" y="1637732"/>
            <a:ext cx="6696627" cy="217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8" y="3171320"/>
            <a:ext cx="5591333" cy="35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Goal-based agent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6" y="1780586"/>
            <a:ext cx="7172207" cy="46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Utility-based agent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18" y="1662174"/>
            <a:ext cx="7269764" cy="47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rational agent ?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1" y="3128539"/>
            <a:ext cx="5346727" cy="2421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967" y="1815152"/>
            <a:ext cx="357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use the term </a:t>
            </a:r>
            <a:r>
              <a:rPr lang="en-US" b="1" dirty="0"/>
              <a:t>rational </a:t>
            </a:r>
            <a:r>
              <a:rPr lang="en-US" dirty="0"/>
              <a:t>in a very specific, technical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Rational: maximally achieving pre-defined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Rationality only concerns what decisions are made (not the thought process behind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are expressed in terms of the </a:t>
            </a:r>
            <a:r>
              <a:rPr lang="en-US" b="1" dirty="0"/>
              <a:t>utility </a:t>
            </a:r>
            <a:r>
              <a:rPr lang="en-US" dirty="0"/>
              <a:t>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rational means </a:t>
            </a:r>
            <a:r>
              <a:rPr lang="en-US" b="1" dirty="0"/>
              <a:t>maximizing your expected utility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355" y="5692235"/>
            <a:ext cx="672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rational agent is expected to maximize its performance measure given its percept sequence and built-in (prior) knowledge</a:t>
            </a:r>
          </a:p>
        </p:txBody>
      </p:sp>
    </p:spTree>
    <p:extLst>
      <p:ext uri="{BB962C8B-B14F-4D97-AF65-F5344CB8AC3E}">
        <p14:creationId xmlns:p14="http://schemas.microsoft.com/office/powerpoint/2010/main" val="132717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43064"/>
            <a:ext cx="7592765" cy="53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 (expressiveness)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Atomic 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r>
              <a:rPr lang="en-US" dirty="0"/>
              <a:t>Games </a:t>
            </a:r>
          </a:p>
          <a:p>
            <a:pPr lvl="1"/>
            <a:r>
              <a:rPr lang="en-US" dirty="0"/>
              <a:t>MDP </a:t>
            </a:r>
          </a:p>
          <a:p>
            <a:pPr lvl="1"/>
            <a:r>
              <a:rPr lang="en-US" dirty="0"/>
              <a:t>HMM</a:t>
            </a:r>
          </a:p>
          <a:p>
            <a:r>
              <a:rPr lang="en-US" dirty="0"/>
              <a:t>Factored</a:t>
            </a:r>
          </a:p>
          <a:p>
            <a:pPr lvl="1"/>
            <a:r>
              <a:rPr lang="en-US" dirty="0"/>
              <a:t>Constraint satisfaction CS </a:t>
            </a:r>
          </a:p>
          <a:p>
            <a:pPr lvl="1"/>
            <a:r>
              <a:rPr lang="en-US" dirty="0"/>
              <a:t>Propositional logic PL </a:t>
            </a:r>
          </a:p>
          <a:p>
            <a:pPr lvl="1"/>
            <a:r>
              <a:rPr lang="en-US" dirty="0"/>
              <a:t>Planning </a:t>
            </a:r>
          </a:p>
          <a:p>
            <a:pPr lvl="1"/>
            <a:r>
              <a:rPr lang="en-US" dirty="0"/>
              <a:t>Bayesian Networks </a:t>
            </a:r>
          </a:p>
          <a:p>
            <a:pPr lvl="1"/>
            <a:r>
              <a:rPr lang="en-US" dirty="0"/>
              <a:t>Machine learning  </a:t>
            </a:r>
          </a:p>
          <a:p>
            <a:r>
              <a:rPr lang="en-US" dirty="0"/>
              <a:t>Structured </a:t>
            </a:r>
          </a:p>
          <a:p>
            <a:pPr lvl="1"/>
            <a:r>
              <a:rPr lang="en-US" dirty="0"/>
              <a:t>Relational databases </a:t>
            </a:r>
          </a:p>
          <a:p>
            <a:pPr lvl="1"/>
            <a:r>
              <a:rPr lang="en-US" dirty="0"/>
              <a:t>First-order logic </a:t>
            </a:r>
          </a:p>
          <a:p>
            <a:pPr lvl="1"/>
            <a:r>
              <a:rPr lang="en-US" dirty="0"/>
              <a:t>Natural language </a:t>
            </a:r>
          </a:p>
        </p:txBody>
      </p:sp>
    </p:spTree>
    <p:extLst>
      <p:ext uri="{BB962C8B-B14F-4D97-AF65-F5344CB8AC3E}">
        <p14:creationId xmlns:p14="http://schemas.microsoft.com/office/powerpoint/2010/main" val="132483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states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Robot </a:t>
            </a:r>
          </a:p>
          <a:p>
            <a:pPr lvl="1"/>
            <a:r>
              <a:rPr lang="en-US" dirty="0"/>
              <a:t>2 positions </a:t>
            </a:r>
          </a:p>
          <a:p>
            <a:pPr lvl="1"/>
            <a:r>
              <a:rPr lang="en-US" dirty="0"/>
              <a:t>Each position is dirty or not </a:t>
            </a:r>
          </a:p>
          <a:p>
            <a:pPr lvl="1"/>
            <a:r>
              <a:rPr lang="en-US" dirty="0"/>
              <a:t>Number of states=?</a:t>
            </a:r>
          </a:p>
        </p:txBody>
      </p:sp>
    </p:spTree>
    <p:extLst>
      <p:ext uri="{BB962C8B-B14F-4D97-AF65-F5344CB8AC3E}">
        <p14:creationId xmlns:p14="http://schemas.microsoft.com/office/powerpoint/2010/main" val="98935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states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Robot </a:t>
            </a:r>
          </a:p>
          <a:p>
            <a:pPr lvl="1"/>
            <a:r>
              <a:rPr lang="en-US" dirty="0"/>
              <a:t>2 positions </a:t>
            </a:r>
          </a:p>
          <a:p>
            <a:pPr lvl="1"/>
            <a:r>
              <a:rPr lang="en-US" dirty="0"/>
              <a:t>Each position is dirty or not </a:t>
            </a:r>
          </a:p>
          <a:p>
            <a:pPr lvl="1"/>
            <a:r>
              <a:rPr lang="en-US" dirty="0"/>
              <a:t>Number of states=8</a:t>
            </a:r>
          </a:p>
          <a:p>
            <a:pPr lvl="1"/>
            <a:endParaRPr lang="en-US" dirty="0"/>
          </a:p>
          <a:p>
            <a:r>
              <a:rPr lang="en-US" dirty="0"/>
              <a:t>Robot </a:t>
            </a:r>
          </a:p>
          <a:p>
            <a:pPr lvl="1"/>
            <a:r>
              <a:rPr lang="en-US" dirty="0"/>
              <a:t>On/off/sleep</a:t>
            </a:r>
          </a:p>
          <a:p>
            <a:pPr lvl="1"/>
            <a:r>
              <a:rPr lang="en-US" dirty="0"/>
              <a:t>Camera on/off</a:t>
            </a:r>
          </a:p>
          <a:p>
            <a:pPr lvl="1"/>
            <a:r>
              <a:rPr lang="en-US" dirty="0"/>
              <a:t>Brush height 1/2/3/4/5</a:t>
            </a:r>
          </a:p>
          <a:p>
            <a:pPr lvl="1"/>
            <a:r>
              <a:rPr lang="en-US" dirty="0"/>
              <a:t>10 positions </a:t>
            </a:r>
          </a:p>
          <a:p>
            <a:pPr lvl="1"/>
            <a:r>
              <a:rPr lang="en-US" dirty="0"/>
              <a:t>Number of states=?</a:t>
            </a:r>
          </a:p>
        </p:txBody>
      </p:sp>
    </p:spTree>
    <p:extLst>
      <p:ext uri="{BB962C8B-B14F-4D97-AF65-F5344CB8AC3E}">
        <p14:creationId xmlns:p14="http://schemas.microsoft.com/office/powerpoint/2010/main" val="42171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states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Robot </a:t>
            </a:r>
          </a:p>
          <a:p>
            <a:pPr lvl="1"/>
            <a:r>
              <a:rPr lang="en-US" dirty="0"/>
              <a:t>2 positions </a:t>
            </a:r>
          </a:p>
          <a:p>
            <a:pPr lvl="1"/>
            <a:r>
              <a:rPr lang="en-US" dirty="0"/>
              <a:t>Each position is dirty or not </a:t>
            </a:r>
          </a:p>
          <a:p>
            <a:pPr lvl="1"/>
            <a:r>
              <a:rPr lang="en-US" dirty="0"/>
              <a:t>Number of states=8</a:t>
            </a:r>
          </a:p>
          <a:p>
            <a:pPr lvl="1"/>
            <a:endParaRPr lang="en-US" dirty="0"/>
          </a:p>
          <a:p>
            <a:r>
              <a:rPr lang="en-US" dirty="0"/>
              <a:t>Robot </a:t>
            </a:r>
          </a:p>
          <a:p>
            <a:pPr lvl="1"/>
            <a:r>
              <a:rPr lang="en-US" dirty="0"/>
              <a:t>On/off/sleep</a:t>
            </a:r>
          </a:p>
          <a:p>
            <a:pPr lvl="1"/>
            <a:r>
              <a:rPr lang="en-US" dirty="0"/>
              <a:t>Camera on/off</a:t>
            </a:r>
          </a:p>
          <a:p>
            <a:pPr lvl="1"/>
            <a:r>
              <a:rPr lang="en-US" dirty="0"/>
              <a:t>Brush height 1/2/3/4/5</a:t>
            </a:r>
          </a:p>
          <a:p>
            <a:pPr lvl="1"/>
            <a:r>
              <a:rPr lang="en-US" dirty="0"/>
              <a:t>10 positions </a:t>
            </a:r>
          </a:p>
          <a:p>
            <a:pPr lvl="1"/>
            <a:r>
              <a:rPr lang="en-US" dirty="0"/>
              <a:t>Each position is dirty or not </a:t>
            </a:r>
          </a:p>
          <a:p>
            <a:pPr lvl="1"/>
            <a:r>
              <a:rPr lang="en-US" dirty="0"/>
              <a:t>Number of states=307200</a:t>
            </a:r>
          </a:p>
        </p:txBody>
      </p:sp>
    </p:spTree>
    <p:extLst>
      <p:ext uri="{BB962C8B-B14F-4D97-AF65-F5344CB8AC3E}">
        <p14:creationId xmlns:p14="http://schemas.microsoft.com/office/powerpoint/2010/main" val="343704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state:</a:t>
            </a:r>
          </a:p>
          <a:p>
            <a:r>
              <a:rPr lang="en-US" dirty="0"/>
              <a:t> Agent positions: 120</a:t>
            </a:r>
          </a:p>
          <a:p>
            <a:r>
              <a:rPr lang="en-US" dirty="0"/>
              <a:t> Food count: 30</a:t>
            </a:r>
          </a:p>
          <a:p>
            <a:r>
              <a:rPr lang="en-US" dirty="0"/>
              <a:t> Ghost positions: 12</a:t>
            </a:r>
          </a:p>
          <a:p>
            <a:r>
              <a:rPr lang="en-US" dirty="0"/>
              <a:t> Agent facing: NSEW</a:t>
            </a:r>
          </a:p>
          <a:p>
            <a:pPr marL="0" indent="0">
              <a:buNone/>
            </a:pPr>
            <a:r>
              <a:rPr lang="en-US" dirty="0"/>
              <a:t> How many World states?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3" y="2622248"/>
            <a:ext cx="2429658" cy="2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state:</a:t>
            </a:r>
          </a:p>
          <a:p>
            <a:r>
              <a:rPr lang="en-US" dirty="0"/>
              <a:t> Agent positions: 120</a:t>
            </a:r>
          </a:p>
          <a:p>
            <a:r>
              <a:rPr lang="en-US" dirty="0"/>
              <a:t> Food count: 30</a:t>
            </a:r>
          </a:p>
          <a:p>
            <a:r>
              <a:rPr lang="en-US" dirty="0"/>
              <a:t> Ghost positions: 12</a:t>
            </a:r>
          </a:p>
          <a:p>
            <a:r>
              <a:rPr lang="en-US" dirty="0"/>
              <a:t> Agent facing: NSEW</a:t>
            </a:r>
          </a:p>
          <a:p>
            <a:pPr marL="0" indent="0">
              <a:buNone/>
            </a:pPr>
            <a:r>
              <a:rPr lang="en-US" dirty="0"/>
              <a:t> How many World states?</a:t>
            </a:r>
          </a:p>
          <a:p>
            <a:r>
              <a:rPr lang="en-US" dirty="0"/>
              <a:t>120x(2</a:t>
            </a:r>
            <a:r>
              <a:rPr lang="en-US" baseline="30000" dirty="0"/>
              <a:t>30</a:t>
            </a:r>
            <a:r>
              <a:rPr lang="en-US" dirty="0"/>
              <a:t>)x(12</a:t>
            </a:r>
            <a:r>
              <a:rPr lang="en-US" baseline="30000" dirty="0"/>
              <a:t>2</a:t>
            </a:r>
            <a:r>
              <a:rPr lang="en-US" dirty="0"/>
              <a:t>)x4</a:t>
            </a:r>
          </a:p>
          <a:p>
            <a:pPr marL="0" indent="0">
              <a:buNone/>
            </a:pPr>
            <a:r>
              <a:rPr lang="en-US" dirty="0"/>
              <a:t>States for pathing?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3" y="2622248"/>
            <a:ext cx="2429658" cy="2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6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state:</a:t>
            </a:r>
          </a:p>
          <a:p>
            <a:r>
              <a:rPr lang="en-US" dirty="0"/>
              <a:t> Agent positions: 120</a:t>
            </a:r>
          </a:p>
          <a:p>
            <a:r>
              <a:rPr lang="en-US" dirty="0"/>
              <a:t> Food count: 30</a:t>
            </a:r>
          </a:p>
          <a:p>
            <a:r>
              <a:rPr lang="en-US" dirty="0"/>
              <a:t> Ghost positions: 12</a:t>
            </a:r>
          </a:p>
          <a:p>
            <a:r>
              <a:rPr lang="en-US" dirty="0"/>
              <a:t> Agent facing: NSEW</a:t>
            </a:r>
          </a:p>
          <a:p>
            <a:pPr marL="0" indent="0">
              <a:buNone/>
            </a:pPr>
            <a:r>
              <a:rPr lang="en-US" dirty="0"/>
              <a:t> How many World states?</a:t>
            </a:r>
          </a:p>
          <a:p>
            <a:r>
              <a:rPr lang="en-US" dirty="0"/>
              <a:t>120x(2</a:t>
            </a:r>
            <a:r>
              <a:rPr lang="en-US" baseline="30000" dirty="0"/>
              <a:t>30</a:t>
            </a:r>
            <a:r>
              <a:rPr lang="en-US" dirty="0"/>
              <a:t>)x(12</a:t>
            </a:r>
            <a:r>
              <a:rPr lang="en-US" baseline="30000" dirty="0"/>
              <a:t>2</a:t>
            </a:r>
            <a:r>
              <a:rPr lang="en-US" dirty="0"/>
              <a:t>)x4</a:t>
            </a:r>
          </a:p>
          <a:p>
            <a:pPr marL="0" indent="0">
              <a:buNone/>
            </a:pPr>
            <a:r>
              <a:rPr lang="en-US" dirty="0"/>
              <a:t>States for pathing?</a:t>
            </a:r>
          </a:p>
          <a:p>
            <a:r>
              <a:rPr lang="en-US" dirty="0"/>
              <a:t>120</a:t>
            </a:r>
          </a:p>
          <a:p>
            <a:pPr marL="0" indent="0">
              <a:buNone/>
            </a:pPr>
            <a:r>
              <a:rPr lang="en-US" dirty="0"/>
              <a:t>States for eat-all-dots?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3" y="2622248"/>
            <a:ext cx="2429658" cy="2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1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World state:</a:t>
            </a:r>
          </a:p>
          <a:p>
            <a:r>
              <a:rPr lang="en-US" dirty="0"/>
              <a:t> Agent positions: 120</a:t>
            </a:r>
          </a:p>
          <a:p>
            <a:r>
              <a:rPr lang="en-US" dirty="0"/>
              <a:t> Food count: 30</a:t>
            </a:r>
          </a:p>
          <a:p>
            <a:r>
              <a:rPr lang="en-US" dirty="0"/>
              <a:t> Ghost positions: 12</a:t>
            </a:r>
          </a:p>
          <a:p>
            <a:r>
              <a:rPr lang="en-US" dirty="0"/>
              <a:t> Agent facing: NSEW</a:t>
            </a:r>
          </a:p>
          <a:p>
            <a:pPr marL="0" indent="0">
              <a:buNone/>
            </a:pPr>
            <a:r>
              <a:rPr lang="en-US" dirty="0"/>
              <a:t> How many World states?</a:t>
            </a:r>
          </a:p>
          <a:p>
            <a:r>
              <a:rPr lang="en-US" dirty="0"/>
              <a:t>120x(2</a:t>
            </a:r>
            <a:r>
              <a:rPr lang="en-US" baseline="30000" dirty="0"/>
              <a:t>30</a:t>
            </a:r>
            <a:r>
              <a:rPr lang="en-US" dirty="0"/>
              <a:t>)x(12</a:t>
            </a:r>
            <a:r>
              <a:rPr lang="en-US" baseline="30000" dirty="0"/>
              <a:t>2</a:t>
            </a:r>
            <a:r>
              <a:rPr lang="en-US" dirty="0"/>
              <a:t>)x4</a:t>
            </a:r>
          </a:p>
          <a:p>
            <a:pPr marL="0" indent="0">
              <a:buNone/>
            </a:pPr>
            <a:r>
              <a:rPr lang="en-US" dirty="0"/>
              <a:t>States for pathing? (describe a path)</a:t>
            </a:r>
          </a:p>
          <a:p>
            <a:r>
              <a:rPr lang="en-US" dirty="0"/>
              <a:t>120</a:t>
            </a:r>
          </a:p>
          <a:p>
            <a:pPr marL="0" indent="0">
              <a:buNone/>
            </a:pPr>
            <a:r>
              <a:rPr lang="en-US" dirty="0"/>
              <a:t>States for </a:t>
            </a:r>
            <a:r>
              <a:rPr lang="en-US"/>
              <a:t>eat-all-dots and </a:t>
            </a:r>
            <a:r>
              <a:rPr lang="en-US" dirty="0"/>
              <a:t>describe </a:t>
            </a:r>
            <a:r>
              <a:rPr lang="en-US"/>
              <a:t>a path?</a:t>
            </a:r>
            <a:endParaRPr lang="en-US" dirty="0"/>
          </a:p>
          <a:p>
            <a:r>
              <a:rPr lang="en-US" dirty="0"/>
              <a:t>120x(2</a:t>
            </a:r>
            <a:r>
              <a:rPr lang="en-US" baseline="30000" dirty="0"/>
              <a:t>30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3" y="2622248"/>
            <a:ext cx="2429658" cy="2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718B-C729-6C94-A12E-254BEB93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F3C9-9ADE-0218-BEA0-D4324F6DF7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Times"/>
              </a:rPr>
              <a:t>An </a:t>
            </a:r>
            <a:r>
              <a:rPr lang="en-US" b="1" dirty="0">
                <a:effectLst/>
                <a:latin typeface="Times"/>
              </a:rPr>
              <a:t>agent</a:t>
            </a:r>
            <a:r>
              <a:rPr lang="en-US" dirty="0">
                <a:effectLst/>
                <a:latin typeface="Times"/>
              </a:rPr>
              <a:t> is something that perceives and acts in an </a:t>
            </a:r>
            <a:r>
              <a:rPr lang="en-US" b="1" dirty="0">
                <a:effectLst/>
                <a:latin typeface="Times"/>
              </a:rPr>
              <a:t>environment</a:t>
            </a:r>
            <a:r>
              <a:rPr lang="en-US" dirty="0">
                <a:effectLst/>
                <a:latin typeface="Times"/>
              </a:rPr>
              <a:t>. </a:t>
            </a:r>
          </a:p>
          <a:p>
            <a:r>
              <a:rPr lang="en-US" dirty="0">
                <a:effectLst/>
                <a:latin typeface="Times"/>
              </a:rPr>
              <a:t>The </a:t>
            </a:r>
            <a:r>
              <a:rPr lang="en-US" b="1" dirty="0">
                <a:effectLst/>
                <a:latin typeface="Times"/>
              </a:rPr>
              <a:t>agent function </a:t>
            </a:r>
            <a:r>
              <a:rPr lang="en-US" dirty="0">
                <a:effectLst/>
                <a:latin typeface="Times"/>
              </a:rPr>
              <a:t>for an agent specifies the action taken by the agent in response to any </a:t>
            </a:r>
            <a:r>
              <a:rPr lang="en-US" b="1" dirty="0">
                <a:effectLst/>
                <a:latin typeface="Times"/>
              </a:rPr>
              <a:t>percept</a:t>
            </a:r>
            <a:r>
              <a:rPr lang="en-US" dirty="0">
                <a:effectLst/>
                <a:latin typeface="Times"/>
              </a:rPr>
              <a:t> sequence.</a:t>
            </a:r>
          </a:p>
          <a:p>
            <a:r>
              <a:rPr lang="en-US" dirty="0">
                <a:effectLst/>
                <a:latin typeface="Times"/>
              </a:rPr>
              <a:t>The </a:t>
            </a:r>
            <a:r>
              <a:rPr lang="en-US" b="1" dirty="0">
                <a:effectLst/>
                <a:latin typeface="Times"/>
              </a:rPr>
              <a:t>performance</a:t>
            </a:r>
            <a:r>
              <a:rPr lang="en-US" dirty="0">
                <a:effectLst/>
                <a:latin typeface="Times"/>
              </a:rPr>
              <a:t> measure evaluates the behavior of the agent in an environment. A </a:t>
            </a:r>
            <a:r>
              <a:rPr lang="en-US" b="1" dirty="0">
                <a:effectLst/>
                <a:latin typeface="Times"/>
              </a:rPr>
              <a:t>rational</a:t>
            </a:r>
            <a:r>
              <a:rPr lang="en-US" dirty="0">
                <a:effectLst/>
                <a:latin typeface="Times"/>
              </a:rPr>
              <a:t> agent acts so as to maximize the </a:t>
            </a:r>
            <a:r>
              <a:rPr lang="en-US" b="1" dirty="0">
                <a:effectLst/>
                <a:latin typeface="Times"/>
              </a:rPr>
              <a:t>expected</a:t>
            </a:r>
            <a:r>
              <a:rPr lang="en-US" dirty="0">
                <a:effectLst/>
                <a:latin typeface="Times"/>
              </a:rPr>
              <a:t> value of the performance measure, given the percept sequence it has seen so far.</a:t>
            </a:r>
          </a:p>
          <a:p>
            <a:r>
              <a:rPr lang="en-US" dirty="0">
                <a:effectLst/>
                <a:latin typeface="Times"/>
              </a:rPr>
              <a:t>A task environment specification includes the performance measure, the external environment, the actuators, and the sensors (</a:t>
            </a:r>
            <a:r>
              <a:rPr lang="en-US" b="1" dirty="0">
                <a:effectLst/>
                <a:latin typeface="Times"/>
              </a:rPr>
              <a:t>PEAS</a:t>
            </a:r>
            <a:r>
              <a:rPr lang="en-US" dirty="0">
                <a:effectLst/>
                <a:latin typeface="Times"/>
              </a:rPr>
              <a:t>). In designing an agent, the first step must always be to specify the task environment as fully as possible.</a:t>
            </a:r>
          </a:p>
          <a:p>
            <a:r>
              <a:rPr lang="en-US" dirty="0">
                <a:effectLst/>
                <a:latin typeface="Times"/>
              </a:rPr>
              <a:t>Task environments vary along several significant dimensions. They can be fully or partially observable, single-agent or multiagent, deterministic or stochastic, episodic or sequential, static or dynamic, discrete or continuous, and known or unknown.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taxi driver agent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351" y="2825086"/>
            <a:ext cx="8851911" cy="2496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433" y="1665027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PEAS: Performance, Environment, Actuators, Sensors</a:t>
            </a:r>
          </a:p>
        </p:txBody>
      </p:sp>
    </p:spTree>
    <p:extLst>
      <p:ext uri="{BB962C8B-B14F-4D97-AF65-F5344CB8AC3E}">
        <p14:creationId xmlns:p14="http://schemas.microsoft.com/office/powerpoint/2010/main" val="428707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3E48-6DFE-75E6-7E5C-9AF1C48B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528D-67BD-DBAB-37FC-790208E509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"/>
              </a:rPr>
              <a:t>The agent program implements the agent function. There exists a variety of basic agent-program designs reflecting the kind of information made explicit and used in the decision process. </a:t>
            </a:r>
          </a:p>
          <a:p>
            <a:r>
              <a:rPr lang="en-US" dirty="0">
                <a:effectLst/>
                <a:latin typeface="Times"/>
              </a:rPr>
              <a:t>The designs vary in efficiency, compactness, and flexibility. The appropriate design of the agent program depends on the nature of the environment.</a:t>
            </a:r>
          </a:p>
          <a:p>
            <a:r>
              <a:rPr lang="en-US" dirty="0">
                <a:effectLst/>
                <a:latin typeface="Times"/>
              </a:rPr>
              <a:t>Simple reflex agents respond directly to percepts, whereas model-based reflex agents maintain internal state to track aspects of the world that are not evident in the current percept. </a:t>
            </a:r>
          </a:p>
          <a:p>
            <a:r>
              <a:rPr lang="en-US" dirty="0">
                <a:effectLst/>
                <a:latin typeface="Times"/>
              </a:rPr>
              <a:t>Goal-based agents act to achieve their goals, and utility-based agents try to maximize their own expected “happiness.”</a:t>
            </a:r>
          </a:p>
          <a:p>
            <a:r>
              <a:rPr lang="en-US" dirty="0">
                <a:effectLst/>
                <a:latin typeface="Times"/>
              </a:rPr>
              <a:t>All agents can improve their performance through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8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environments:</a:t>
            </a:r>
          </a:p>
          <a:p>
            <a:pPr lvl="1"/>
            <a:r>
              <a:rPr lang="en-US" dirty="0"/>
              <a:t>Fully vs. partially observable </a:t>
            </a:r>
          </a:p>
          <a:p>
            <a:pPr lvl="1"/>
            <a:r>
              <a:rPr lang="en-US" dirty="0"/>
              <a:t>Deterministic vs. stochastic </a:t>
            </a:r>
          </a:p>
          <a:p>
            <a:pPr lvl="1"/>
            <a:r>
              <a:rPr lang="en-US" dirty="0"/>
              <a:t>Discrete vs. continuous </a:t>
            </a:r>
          </a:p>
          <a:p>
            <a:pPr lvl="1"/>
            <a:r>
              <a:rPr lang="en-US" dirty="0"/>
              <a:t>Benign vs. adversary (single agent vs. multi-agent)</a:t>
            </a:r>
          </a:p>
          <a:p>
            <a:pPr lvl="1"/>
            <a:r>
              <a:rPr lang="en-US" dirty="0"/>
              <a:t>Episodic vs. sequential </a:t>
            </a:r>
          </a:p>
          <a:p>
            <a:pPr lvl="1"/>
            <a:r>
              <a:rPr lang="en-US" dirty="0"/>
              <a:t>Known vs. unknown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?</a:t>
            </a:r>
          </a:p>
        </p:txBody>
      </p:sp>
    </p:spTree>
    <p:extLst>
      <p:ext uri="{BB962C8B-B14F-4D97-AF65-F5344CB8AC3E}">
        <p14:creationId xmlns:p14="http://schemas.microsoft.com/office/powerpoint/2010/main" val="36791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vs. partially observable </a:t>
            </a:r>
          </a:p>
          <a:p>
            <a:r>
              <a:rPr lang="en-US" dirty="0"/>
              <a:t>Deterministic vs. stochastic </a:t>
            </a:r>
          </a:p>
          <a:p>
            <a:r>
              <a:rPr lang="en-US" dirty="0"/>
              <a:t>Discrete vs. continuous </a:t>
            </a:r>
          </a:p>
          <a:p>
            <a:r>
              <a:rPr lang="en-US" dirty="0"/>
              <a:t>Benign vs. adversary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deterministic, discrete, adversarial, fully observable.</a:t>
            </a:r>
          </a:p>
          <a:p>
            <a:pPr lvl="1"/>
            <a:r>
              <a:rPr lang="en-US" dirty="0"/>
              <a:t>Poker is ?</a:t>
            </a:r>
          </a:p>
        </p:txBody>
      </p:sp>
    </p:spTree>
    <p:extLst>
      <p:ext uri="{BB962C8B-B14F-4D97-AF65-F5344CB8AC3E}">
        <p14:creationId xmlns:p14="http://schemas.microsoft.com/office/powerpoint/2010/main" val="16965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vs. partially observable </a:t>
            </a:r>
          </a:p>
          <a:p>
            <a:r>
              <a:rPr lang="en-US" dirty="0"/>
              <a:t>Deterministic vs. stochastic </a:t>
            </a:r>
          </a:p>
          <a:p>
            <a:r>
              <a:rPr lang="en-US" dirty="0"/>
              <a:t>Discrete vs. continuous </a:t>
            </a:r>
          </a:p>
          <a:p>
            <a:r>
              <a:rPr lang="en-US" dirty="0"/>
              <a:t>Benign vs. adversary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deterministic, discrete, adversarial, fully observable.</a:t>
            </a:r>
          </a:p>
          <a:p>
            <a:pPr lvl="1"/>
            <a:r>
              <a:rPr lang="en-US" dirty="0"/>
              <a:t>Poker is ? </a:t>
            </a:r>
          </a:p>
        </p:txBody>
      </p:sp>
    </p:spTree>
    <p:extLst>
      <p:ext uri="{BB962C8B-B14F-4D97-AF65-F5344CB8AC3E}">
        <p14:creationId xmlns:p14="http://schemas.microsoft.com/office/powerpoint/2010/main" val="195810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vs. partially observable </a:t>
            </a:r>
          </a:p>
          <a:p>
            <a:r>
              <a:rPr lang="en-US" dirty="0"/>
              <a:t>Deterministic vs. stochastic </a:t>
            </a:r>
          </a:p>
          <a:p>
            <a:r>
              <a:rPr lang="en-US" dirty="0"/>
              <a:t>Discrete vs. continuous </a:t>
            </a:r>
          </a:p>
          <a:p>
            <a:r>
              <a:rPr lang="en-US" dirty="0"/>
              <a:t>Benign vs. adversary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deterministic, discrete, adversarial, fully observable.</a:t>
            </a:r>
          </a:p>
          <a:p>
            <a:pPr lvl="1"/>
            <a:r>
              <a:rPr lang="en-US" dirty="0"/>
              <a:t>Poker is partially observable, stochastic, discrete and adversarial.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9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vs. partially observable </a:t>
            </a:r>
          </a:p>
          <a:p>
            <a:r>
              <a:rPr lang="en-US" dirty="0"/>
              <a:t>Deterministic vs. stochastic </a:t>
            </a:r>
          </a:p>
          <a:p>
            <a:r>
              <a:rPr lang="en-US" dirty="0"/>
              <a:t>Discrete vs. continuous </a:t>
            </a:r>
          </a:p>
          <a:p>
            <a:r>
              <a:rPr lang="en-US" dirty="0"/>
              <a:t>Benign vs. adversary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deterministic, discrete, adversarial, fully observable.</a:t>
            </a:r>
          </a:p>
          <a:p>
            <a:pPr lvl="1"/>
            <a:r>
              <a:rPr lang="en-US" dirty="0"/>
              <a:t>Poker is partially observable, stochastic, discrete and adversarial. </a:t>
            </a:r>
          </a:p>
          <a:p>
            <a:pPr lvl="1"/>
            <a:r>
              <a:rPr lang="en-US" dirty="0"/>
              <a:t>Robotic car is ?</a:t>
            </a:r>
          </a:p>
        </p:txBody>
      </p:sp>
    </p:spTree>
    <p:extLst>
      <p:ext uri="{BB962C8B-B14F-4D97-AF65-F5344CB8AC3E}">
        <p14:creationId xmlns:p14="http://schemas.microsoft.com/office/powerpoint/2010/main" val="17582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vs. partially observable </a:t>
            </a:r>
          </a:p>
          <a:p>
            <a:r>
              <a:rPr lang="en-US" dirty="0"/>
              <a:t>Deterministic vs. stochastic </a:t>
            </a:r>
          </a:p>
          <a:p>
            <a:r>
              <a:rPr lang="en-US" dirty="0"/>
              <a:t>Discrete vs. continuous </a:t>
            </a:r>
          </a:p>
          <a:p>
            <a:r>
              <a:rPr lang="en-US" dirty="0"/>
              <a:t>Benign vs. adversary 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checkers is deterministic, discrete, adversarial, fully observable.</a:t>
            </a:r>
          </a:p>
          <a:p>
            <a:pPr lvl="1"/>
            <a:r>
              <a:rPr lang="en-US" dirty="0"/>
              <a:t>Poker is partially observable, stochastic, discrete and adversarial. </a:t>
            </a:r>
          </a:p>
          <a:p>
            <a:pPr lvl="1"/>
            <a:r>
              <a:rPr lang="en-US" dirty="0"/>
              <a:t>Robotic car is partially observable, stochastic, continuous and benign.</a:t>
            </a:r>
          </a:p>
        </p:txBody>
      </p:sp>
    </p:spTree>
    <p:extLst>
      <p:ext uri="{BB962C8B-B14F-4D97-AF65-F5344CB8AC3E}">
        <p14:creationId xmlns:p14="http://schemas.microsoft.com/office/powerpoint/2010/main" val="386610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1246</Words>
  <Application>Microsoft Macintosh PowerPoint</Application>
  <PresentationFormat>On-screen Show (4:3)</PresentationFormat>
  <Paragraphs>213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</vt:lpstr>
      <vt:lpstr>Tw Cen MT</vt:lpstr>
      <vt:lpstr>Wingdings</vt:lpstr>
      <vt:lpstr>Wingdings 2</vt:lpstr>
      <vt:lpstr>Median</vt:lpstr>
      <vt:lpstr>Artificial Intelligence</vt:lpstr>
      <vt:lpstr>What is a rational agent ? </vt:lpstr>
      <vt:lpstr>Example: taxi driver agent </vt:lpstr>
      <vt:lpstr>Terminology </vt:lpstr>
      <vt:lpstr>Terminology </vt:lpstr>
      <vt:lpstr>Terminology </vt:lpstr>
      <vt:lpstr>Terminology </vt:lpstr>
      <vt:lpstr>Terminology </vt:lpstr>
      <vt:lpstr>Terminology </vt:lpstr>
      <vt:lpstr>The nature of environments </vt:lpstr>
      <vt:lpstr>What is a search problem?</vt:lpstr>
      <vt:lpstr>State space example</vt:lpstr>
      <vt:lpstr>The agent function can be a Percept(s) / action table </vt:lpstr>
      <vt:lpstr>Table-driven agent </vt:lpstr>
      <vt:lpstr>Agent types </vt:lpstr>
      <vt:lpstr>Simple reflex agent </vt:lpstr>
      <vt:lpstr>Model-based reflex agent </vt:lpstr>
      <vt:lpstr>Model-based Goal-based agent </vt:lpstr>
      <vt:lpstr>Model-based Utility-based agent </vt:lpstr>
      <vt:lpstr>Learning agent </vt:lpstr>
      <vt:lpstr>State representation (expressiveness)  </vt:lpstr>
      <vt:lpstr>Number of states exercise </vt:lpstr>
      <vt:lpstr>Number of states exercise </vt:lpstr>
      <vt:lpstr>Number of states exercise </vt:lpstr>
      <vt:lpstr>Pacman</vt:lpstr>
      <vt:lpstr>Pacman</vt:lpstr>
      <vt:lpstr>Pacman</vt:lpstr>
      <vt:lpstr>Pacman</vt:lpstr>
      <vt:lpstr>Summary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84</cp:revision>
  <dcterms:created xsi:type="dcterms:W3CDTF">2015-08-04T18:55:05Z</dcterms:created>
  <dcterms:modified xsi:type="dcterms:W3CDTF">2023-01-26T03:25:19Z</dcterms:modified>
</cp:coreProperties>
</file>