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81" r:id="rId11"/>
    <p:sldId id="280" r:id="rId12"/>
    <p:sldId id="282" r:id="rId13"/>
    <p:sldId id="266" r:id="rId14"/>
    <p:sldId id="267" r:id="rId15"/>
    <p:sldId id="283" r:id="rId16"/>
    <p:sldId id="268" r:id="rId17"/>
    <p:sldId id="284" r:id="rId18"/>
    <p:sldId id="285" r:id="rId19"/>
    <p:sldId id="269" r:id="rId20"/>
    <p:sldId id="270" r:id="rId21"/>
    <p:sldId id="271" r:id="rId22"/>
    <p:sldId id="286" r:id="rId23"/>
    <p:sldId id="272" r:id="rId24"/>
    <p:sldId id="287" r:id="rId25"/>
    <p:sldId id="273" r:id="rId26"/>
    <p:sldId id="288" r:id="rId27"/>
    <p:sldId id="274" r:id="rId28"/>
    <p:sldId id="275" r:id="rId29"/>
    <p:sldId id="276" r:id="rId30"/>
    <p:sldId id="277" r:id="rId31"/>
    <p:sldId id="278" r:id="rId32"/>
    <p:sldId id="27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6CFAD-96A8-554A-9303-8F0EA3B26AC2}" v="1" dt="2023-02-02T21:35:06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7"/>
    <p:restoredTop sz="86591" autoAdjust="0"/>
  </p:normalViewPr>
  <p:slideViewPr>
    <p:cSldViewPr snapToGrid="0">
      <p:cViewPr>
        <p:scale>
          <a:sx n="118" d="100"/>
          <a:sy n="118" d="100"/>
        </p:scale>
        <p:origin x="34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ssar, Mohamad" userId="08c1b410-aff6-4938-ab8f-0a58fc5f7236" providerId="ADAL" clId="{3F089444-865D-2846-8017-E6C5AA14E696}"/>
    <pc:docChg chg="modSld">
      <pc:chgData name="Nassar, Mohamad" userId="08c1b410-aff6-4938-ab8f-0a58fc5f7236" providerId="ADAL" clId="{3F089444-865D-2846-8017-E6C5AA14E696}" dt="2022-02-03T15:53:20.020" v="0" actId="20577"/>
      <pc:docMkLst>
        <pc:docMk/>
      </pc:docMkLst>
      <pc:sldChg chg="modSp mod">
        <pc:chgData name="Nassar, Mohamad" userId="08c1b410-aff6-4938-ab8f-0a58fc5f7236" providerId="ADAL" clId="{3F089444-865D-2846-8017-E6C5AA14E696}" dt="2022-02-03T15:53:20.020" v="0" actId="20577"/>
        <pc:sldMkLst>
          <pc:docMk/>
          <pc:sldMk cId="4084284051" sldId="276"/>
        </pc:sldMkLst>
        <pc:spChg chg="mod">
          <ac:chgData name="Nassar, Mohamad" userId="08c1b410-aff6-4938-ab8f-0a58fc5f7236" providerId="ADAL" clId="{3F089444-865D-2846-8017-E6C5AA14E696}" dt="2022-02-03T15:53:20.020" v="0" actId="20577"/>
          <ac:spMkLst>
            <pc:docMk/>
            <pc:sldMk cId="4084284051" sldId="276"/>
            <ac:spMk id="3" creationId="{00000000-0000-0000-0000-000000000000}"/>
          </ac:spMkLst>
        </pc:spChg>
      </pc:sldChg>
    </pc:docChg>
  </pc:docChgLst>
  <pc:docChgLst>
    <pc:chgData name="Nassar, Mohamad" userId="08c1b410-aff6-4938-ab8f-0a58fc5f7236" providerId="ADAL" clId="{20F6CFAD-96A8-554A-9303-8F0EA3B26AC2}"/>
    <pc:docChg chg="modSld">
      <pc:chgData name="Nassar, Mohamad" userId="08c1b410-aff6-4938-ab8f-0a58fc5f7236" providerId="ADAL" clId="{20F6CFAD-96A8-554A-9303-8F0EA3B26AC2}" dt="2023-02-07T21:10:34.607" v="1" actId="1036"/>
      <pc:docMkLst>
        <pc:docMk/>
      </pc:docMkLst>
      <pc:sldChg chg="addSp modSp">
        <pc:chgData name="Nassar, Mohamad" userId="08c1b410-aff6-4938-ab8f-0a58fc5f7236" providerId="ADAL" clId="{20F6CFAD-96A8-554A-9303-8F0EA3B26AC2}" dt="2023-02-02T21:35:06.456" v="0" actId="571"/>
        <pc:sldMkLst>
          <pc:docMk/>
          <pc:sldMk cId="2310966612" sldId="271"/>
        </pc:sldMkLst>
        <pc:picChg chg="add mod">
          <ac:chgData name="Nassar, Mohamad" userId="08c1b410-aff6-4938-ab8f-0a58fc5f7236" providerId="ADAL" clId="{20F6CFAD-96A8-554A-9303-8F0EA3B26AC2}" dt="2023-02-02T21:35:06.456" v="0" actId="571"/>
          <ac:picMkLst>
            <pc:docMk/>
            <pc:sldMk cId="2310966612" sldId="271"/>
            <ac:picMk id="4" creationId="{A5D02CFE-0754-0F8D-2270-FD0A44BCBAF2}"/>
          </ac:picMkLst>
        </pc:picChg>
      </pc:sldChg>
      <pc:sldChg chg="modSp mod">
        <pc:chgData name="Nassar, Mohamad" userId="08c1b410-aff6-4938-ab8f-0a58fc5f7236" providerId="ADAL" clId="{20F6CFAD-96A8-554A-9303-8F0EA3B26AC2}" dt="2023-02-07T21:10:34.607" v="1" actId="1036"/>
        <pc:sldMkLst>
          <pc:docMk/>
          <pc:sldMk cId="1698592338" sldId="273"/>
        </pc:sldMkLst>
        <pc:picChg chg="mod">
          <ac:chgData name="Nassar, Mohamad" userId="08c1b410-aff6-4938-ab8f-0a58fc5f7236" providerId="ADAL" clId="{20F6CFAD-96A8-554A-9303-8F0EA3B26AC2}" dt="2023-02-07T21:10:34.607" v="1" actId="1036"/>
          <ac:picMkLst>
            <pc:docMk/>
            <pc:sldMk cId="1698592338" sldId="273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17563-6A6F-4689-BE31-71A9EC3C743F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3CDEF-2367-41CF-A7ED-AEA6DBB7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Slides and exercises are inspired by Russell &amp; </a:t>
            </a:r>
            <a:r>
              <a:rPr lang="en-US" dirty="0" err="1"/>
              <a:t>Norvig</a:t>
            </a:r>
            <a:r>
              <a:rPr lang="en-US"/>
              <a:t> AI Book, Stanford’s AI course and from Berkeley’s AI course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3CDEF-2367-41CF-A7ED-AEA6DBB79E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7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difference between touring and TSP </a:t>
            </a:r>
          </a:p>
          <a:p>
            <a:r>
              <a:rPr lang="en-US" dirty="0"/>
              <a:t>Touring: visit</a:t>
            </a:r>
            <a:r>
              <a:rPr lang="en-US" baseline="0" dirty="0"/>
              <a:t> each city at least once </a:t>
            </a:r>
          </a:p>
          <a:p>
            <a:r>
              <a:rPr lang="en-US" baseline="0" dirty="0"/>
              <a:t>TSP: visit each city exactly once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3CDEF-2367-41CF-A7ED-AEA6DBB79E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86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Frontier set is sometimes called fringe</a:t>
            </a:r>
            <a:r>
              <a:rPr lang="en-US" baseline="0" dirty="0"/>
              <a:t> </a:t>
            </a:r>
          </a:p>
          <a:p>
            <a:r>
              <a:rPr lang="en-US" baseline="0" dirty="0"/>
              <a:t>Explored set is </a:t>
            </a:r>
            <a:r>
              <a:rPr lang="en-US" baseline="0"/>
              <a:t>sometimes called closed set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3CDEF-2367-41CF-A7ED-AEA6DBB79E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5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72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2/7/23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9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2/7/23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48209"/>
            <a:ext cx="5573483" cy="365125"/>
          </a:xfrm>
        </p:spPr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0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2/7/23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414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 anchor="t"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2/7/23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96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2/7/23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3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2/7/23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42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2/7/23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2/7/23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33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2/7/23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0196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2/7/23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13404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2/7/23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0030" indent="-240030" algn="l" rtl="0" eaLnBrk="1" latinLnBrk="0" hangingPunct="1">
        <a:spcBef>
          <a:spcPts val="525"/>
        </a:spcBef>
        <a:buClr>
          <a:schemeClr val="accent2"/>
        </a:buClr>
        <a:buSzPct val="60000"/>
        <a:buFont typeface="Wingdings"/>
        <a:buChar char=""/>
        <a:defRPr kumimoji="0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ts val="413"/>
        </a:spcBef>
        <a:buClr>
          <a:schemeClr val="accent1"/>
        </a:buClr>
        <a:buSzPct val="70000"/>
        <a:buFont typeface="Wingdings 2"/>
        <a:buChar char="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1" latinLnBrk="0" hangingPunct="1">
        <a:spcBef>
          <a:spcPts val="375"/>
        </a:spcBef>
        <a:buClr>
          <a:schemeClr val="accent2"/>
        </a:buClr>
        <a:buSzPct val="75000"/>
        <a:buFont typeface="Wingdings"/>
        <a:buChar char="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1" latinLnBrk="0" hangingPunct="1">
        <a:spcBef>
          <a:spcPts val="300"/>
        </a:spcBef>
        <a:buClr>
          <a:schemeClr val="accent3"/>
        </a:buClr>
        <a:buSzPct val="7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1" latinLnBrk="0" hangingPunct="1">
        <a:spcBef>
          <a:spcPts val="300"/>
        </a:spcBef>
        <a:buClr>
          <a:schemeClr val="accent4"/>
        </a:buClr>
        <a:buSzPct val="6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Search Algorithms </a:t>
            </a:r>
          </a:p>
        </p:txBody>
      </p:sp>
    </p:spTree>
    <p:extLst>
      <p:ext uri="{BB962C8B-B14F-4D97-AF65-F5344CB8AC3E}">
        <p14:creationId xmlns:p14="http://schemas.microsoft.com/office/powerpoint/2010/main" val="283249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Routing </a:t>
            </a:r>
          </a:p>
          <a:p>
            <a:r>
              <a:rPr lang="en-US" dirty="0"/>
              <a:t>Touring </a:t>
            </a:r>
          </a:p>
          <a:p>
            <a:r>
              <a:rPr lang="en-US" dirty="0"/>
              <a:t>TSP (Travel Salesperson Problem)</a:t>
            </a:r>
          </a:p>
          <a:p>
            <a:r>
              <a:rPr lang="en-US" dirty="0"/>
              <a:t>VLSI Layout </a:t>
            </a:r>
          </a:p>
          <a:p>
            <a:r>
              <a:rPr lang="en-US" dirty="0"/>
              <a:t>Robot navigation </a:t>
            </a:r>
          </a:p>
          <a:p>
            <a:r>
              <a:rPr lang="en-US" dirty="0"/>
              <a:t>Automatic Assembly sequencing </a:t>
            </a:r>
          </a:p>
          <a:p>
            <a:r>
              <a:rPr lang="en-US" dirty="0"/>
              <a:t>…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413442" cy="4495800"/>
          </a:xfrm>
        </p:spPr>
        <p:txBody>
          <a:bodyPr>
            <a:normAutofit/>
          </a:bodyPr>
          <a:lstStyle/>
          <a:p>
            <a:r>
              <a:rPr lang="en-US" dirty="0"/>
              <a:t>A search tree:</a:t>
            </a:r>
          </a:p>
          <a:p>
            <a:r>
              <a:rPr lang="en-US" dirty="0"/>
              <a:t> A “what if” tree of plans and their outcomes</a:t>
            </a:r>
          </a:p>
          <a:p>
            <a:r>
              <a:rPr lang="en-US" dirty="0"/>
              <a:t> The start state is the root node</a:t>
            </a:r>
          </a:p>
          <a:p>
            <a:r>
              <a:rPr lang="en-US" dirty="0"/>
              <a:t> Children correspond to successors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090" y="1600200"/>
            <a:ext cx="5035306" cy="3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8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 vs. state graph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13387" y="1911636"/>
            <a:ext cx="2320867" cy="21260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87" y="4332025"/>
            <a:ext cx="2901084" cy="39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3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tree search algorithm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45" y="2347415"/>
            <a:ext cx="6232812" cy="167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1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graph search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600200"/>
            <a:ext cx="6321305" cy="234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1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property of the graph search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47973" y="2743201"/>
            <a:ext cx="6482749" cy="2056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343" y="5117910"/>
            <a:ext cx="7465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frontier (white nodes) always separates the explored region of the state space (black nodes) from the unexplored region (gray nodes). </a:t>
            </a:r>
          </a:p>
        </p:txBody>
      </p:sp>
    </p:spTree>
    <p:extLst>
      <p:ext uri="{BB962C8B-B14F-4D97-AF65-F5344CB8AC3E}">
        <p14:creationId xmlns:p14="http://schemas.microsoft.com/office/powerpoint/2010/main" val="31884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Node as a data structure to support space representation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 != State </a:t>
            </a:r>
          </a:p>
          <a:p>
            <a:r>
              <a:rPr lang="en-US" dirty="0"/>
              <a:t>Nodes are the data structures from which the search tree is constructed.</a:t>
            </a:r>
          </a:p>
          <a:p>
            <a:pPr lvl="1"/>
            <a:r>
              <a:rPr lang="en-US" dirty="0"/>
              <a:t>Parent / Action</a:t>
            </a:r>
          </a:p>
          <a:p>
            <a:pPr lvl="1"/>
            <a:r>
              <a:rPr lang="en-US" dirty="0"/>
              <a:t>bookkeeping </a:t>
            </a:r>
          </a:p>
          <a:p>
            <a:pPr lvl="2"/>
            <a:r>
              <a:rPr lang="en-US" dirty="0"/>
              <a:t>Path-cost </a:t>
            </a:r>
          </a:p>
          <a:p>
            <a:pPr lvl="1"/>
            <a:r>
              <a:rPr lang="en-US" dirty="0"/>
              <a:t>State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6" y="2491144"/>
            <a:ext cx="6932494" cy="2542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" y="5224270"/>
            <a:ext cx="6714807" cy="1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3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Search strategy: which next node to explore? </a:t>
            </a:r>
          </a:p>
          <a:p>
            <a:r>
              <a:rPr lang="en-US" dirty="0"/>
              <a:t>Explored set can be implemented as a hash table for efficient checking </a:t>
            </a:r>
          </a:p>
          <a:p>
            <a:r>
              <a:rPr lang="en-US" dirty="0"/>
              <a:t>Queue data structures are useful for keeping the frontier nodes: </a:t>
            </a:r>
          </a:p>
          <a:p>
            <a:pPr lvl="1"/>
            <a:r>
              <a:rPr lang="en-US" dirty="0"/>
              <a:t>FIFO </a:t>
            </a:r>
          </a:p>
          <a:p>
            <a:pPr lvl="1"/>
            <a:r>
              <a:rPr lang="en-US" dirty="0"/>
              <a:t>LIFO (Stack) </a:t>
            </a:r>
          </a:p>
          <a:p>
            <a:pPr lvl="1"/>
            <a:r>
              <a:rPr lang="en-US" dirty="0"/>
              <a:t>Priority queue </a:t>
            </a:r>
          </a:p>
          <a:p>
            <a:r>
              <a:rPr lang="en-US" dirty="0"/>
              <a:t>Possible operations on a queue: </a:t>
            </a:r>
          </a:p>
          <a:p>
            <a:pPr lvl="1"/>
            <a:r>
              <a:rPr lang="en-US" dirty="0"/>
              <a:t>Insert / push  </a:t>
            </a:r>
          </a:p>
          <a:p>
            <a:pPr lvl="1"/>
            <a:r>
              <a:rPr lang="en-US" dirty="0"/>
              <a:t>Pop  </a:t>
            </a:r>
          </a:p>
          <a:p>
            <a:pPr lvl="1"/>
            <a:r>
              <a:rPr lang="en-US" dirty="0" err="1"/>
              <a:t>isEmpty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89777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problem solving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Completeness</a:t>
            </a:r>
          </a:p>
          <a:p>
            <a:pPr lvl="1"/>
            <a:r>
              <a:rPr lang="en-US" dirty="0"/>
              <a:t>Is the algorithm guaranteed to find a solution when there is one? </a:t>
            </a:r>
          </a:p>
          <a:p>
            <a:r>
              <a:rPr lang="en-US" dirty="0"/>
              <a:t>Optimality</a:t>
            </a:r>
          </a:p>
          <a:p>
            <a:pPr lvl="1"/>
            <a:r>
              <a:rPr lang="en-US" dirty="0"/>
              <a:t>Does the strategy find the optimal solution</a:t>
            </a:r>
          </a:p>
          <a:p>
            <a:r>
              <a:rPr lang="en-US" dirty="0"/>
              <a:t>Time complexity</a:t>
            </a:r>
          </a:p>
          <a:p>
            <a:pPr lvl="1"/>
            <a:r>
              <a:rPr lang="en-US" dirty="0"/>
              <a:t>How long does it take to find a solution?</a:t>
            </a:r>
          </a:p>
          <a:p>
            <a:pPr lvl="1"/>
            <a:r>
              <a:rPr lang="en-US" dirty="0"/>
              <a:t>Measured by number of expanded nodes</a:t>
            </a:r>
          </a:p>
          <a:p>
            <a:r>
              <a:rPr lang="en-US" dirty="0"/>
              <a:t>Space complexity</a:t>
            </a:r>
          </a:p>
          <a:p>
            <a:pPr lvl="1"/>
            <a:r>
              <a:rPr lang="en-US" dirty="0"/>
              <a:t> How much memory is needed to perform the search? </a:t>
            </a:r>
          </a:p>
          <a:p>
            <a:pPr lvl="1"/>
            <a:endParaRPr lang="en-US" dirty="0"/>
          </a:p>
          <a:p>
            <a:r>
              <a:rPr lang="en-US" dirty="0"/>
              <a:t>Parameters </a:t>
            </a:r>
          </a:p>
          <a:p>
            <a:pPr lvl="1"/>
            <a:r>
              <a:rPr lang="en-US" i="1" dirty="0"/>
              <a:t>b</a:t>
            </a:r>
            <a:r>
              <a:rPr lang="en-US" dirty="0"/>
              <a:t> is the branching factor 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 is the maximum depth </a:t>
            </a:r>
          </a:p>
          <a:p>
            <a:pPr lvl="1"/>
            <a:r>
              <a:rPr lang="en-US" i="1" dirty="0"/>
              <a:t>d</a:t>
            </a:r>
            <a:r>
              <a:rPr lang="en-US" dirty="0"/>
              <a:t> is the depth of the shallowest goal node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12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strategies – Breadth First Search (BFS)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763972"/>
            <a:ext cx="4600408" cy="4495800"/>
          </a:xfrm>
        </p:spPr>
        <p:txBody>
          <a:bodyPr>
            <a:normAutofit/>
          </a:bodyPr>
          <a:lstStyle/>
          <a:p>
            <a:r>
              <a:rPr lang="en-US" dirty="0"/>
              <a:t>Expand the shallowest node first </a:t>
            </a:r>
          </a:p>
          <a:p>
            <a:r>
              <a:rPr lang="en-US" dirty="0"/>
              <a:t>Let depth of shallowest solution be d</a:t>
            </a:r>
          </a:p>
          <a:p>
            <a:r>
              <a:rPr lang="en-US" dirty="0"/>
              <a:t> Search takes time O(</a:t>
            </a:r>
            <a:r>
              <a:rPr lang="en-US" dirty="0" err="1"/>
              <a:t>b</a:t>
            </a:r>
            <a:r>
              <a:rPr lang="en-US" sz="2400" baseline="30000" dirty="0" err="1"/>
              <a:t>d</a:t>
            </a:r>
            <a:r>
              <a:rPr lang="en-US" dirty="0"/>
              <a:t>)</a:t>
            </a:r>
          </a:p>
          <a:p>
            <a:r>
              <a:rPr lang="en-US" dirty="0"/>
              <a:t> Space needed has roughly the last tier, so O(</a:t>
            </a:r>
            <a:r>
              <a:rPr lang="en-US" dirty="0" err="1"/>
              <a:t>b</a:t>
            </a:r>
            <a:r>
              <a:rPr lang="en-US" sz="2800" baseline="30000" dirty="0" err="1"/>
              <a:t>d</a:t>
            </a:r>
            <a:r>
              <a:rPr lang="en-US" dirty="0"/>
              <a:t>)</a:t>
            </a:r>
          </a:p>
          <a:p>
            <a:r>
              <a:rPr lang="en-US" dirty="0"/>
              <a:t> Is it complete?</a:t>
            </a:r>
          </a:p>
          <a:p>
            <a:pPr lvl="1"/>
            <a:r>
              <a:rPr lang="en-US" sz="2000" dirty="0"/>
              <a:t>Yes, if a solution exists at a finite depth</a:t>
            </a:r>
            <a:endParaRPr lang="en-US" dirty="0"/>
          </a:p>
          <a:p>
            <a:r>
              <a:rPr lang="en-US" dirty="0"/>
              <a:t> Is it optimal?</a:t>
            </a:r>
          </a:p>
          <a:p>
            <a:pPr lvl="1"/>
            <a:r>
              <a:rPr lang="en-US" dirty="0"/>
              <a:t>Only if costs are all 1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056" y="2374884"/>
            <a:ext cx="3552992" cy="26474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5041" y="3642540"/>
            <a:ext cx="10343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baseline="30000" dirty="0"/>
              <a:t> </a:t>
            </a:r>
            <a:r>
              <a:rPr lang="en-US" dirty="0"/>
              <a:t>nodes 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1482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Initial state </a:t>
            </a:r>
          </a:p>
          <a:p>
            <a:r>
              <a:rPr lang="en-US" dirty="0"/>
              <a:t>Actions(s) </a:t>
            </a:r>
            <a:r>
              <a:rPr lang="en-US" dirty="0">
                <a:sym typeface="Wingdings" panose="05000000000000000000" pitchFamily="2" charset="2"/>
              </a:rPr>
              <a:t> {a1, a2, a3, ..}</a:t>
            </a:r>
            <a:endParaRPr lang="en-US" dirty="0"/>
          </a:p>
          <a:p>
            <a:r>
              <a:rPr lang="en-US" dirty="0"/>
              <a:t>Result(</a:t>
            </a:r>
            <a:r>
              <a:rPr lang="en-US" dirty="0" err="1"/>
              <a:t>s,a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s’</a:t>
            </a:r>
          </a:p>
          <a:p>
            <a:r>
              <a:rPr lang="en-US" dirty="0" err="1">
                <a:sym typeface="Wingdings" panose="05000000000000000000" pitchFamily="2" charset="2"/>
              </a:rPr>
              <a:t>goalTest</a:t>
            </a:r>
            <a:r>
              <a:rPr lang="en-US" dirty="0">
                <a:sym typeface="Wingdings" panose="05000000000000000000" pitchFamily="2" charset="2"/>
              </a:rPr>
              <a:t>(s)  T|F</a:t>
            </a:r>
          </a:p>
          <a:p>
            <a:r>
              <a:rPr lang="en-US" dirty="0" err="1">
                <a:sym typeface="Wingdings" panose="05000000000000000000" pitchFamily="2" charset="2"/>
              </a:rPr>
              <a:t>pathCost</a:t>
            </a:r>
            <a:r>
              <a:rPr lang="en-US" dirty="0">
                <a:sym typeface="Wingdings" panose="05000000000000000000" pitchFamily="2" charset="2"/>
              </a:rPr>
              <a:t>(s1a1s2a2s3..) n </a:t>
            </a:r>
          </a:p>
          <a:p>
            <a:r>
              <a:rPr lang="en-US" dirty="0" err="1">
                <a:sym typeface="Wingdings" panose="05000000000000000000" pitchFamily="2" charset="2"/>
              </a:rPr>
              <a:t>PathCost</a:t>
            </a:r>
            <a:r>
              <a:rPr lang="en-US" dirty="0">
                <a:sym typeface="Wingdings" panose="05000000000000000000" pitchFamily="2" charset="2"/>
              </a:rPr>
              <a:t> is additive based on a </a:t>
            </a:r>
            <a:r>
              <a:rPr lang="en-US" dirty="0" err="1">
                <a:sym typeface="Wingdings" panose="05000000000000000000" pitchFamily="2" charset="2"/>
              </a:rPr>
              <a:t>stepCost</a:t>
            </a:r>
            <a:r>
              <a:rPr lang="en-US" dirty="0">
                <a:sym typeface="Wingdings" panose="05000000000000000000" pitchFamily="2" charset="2"/>
              </a:rPr>
              <a:t> function 	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StepCost</a:t>
            </a:r>
            <a:r>
              <a:rPr lang="en-US" dirty="0">
                <a:sym typeface="Wingdings" panose="05000000000000000000" pitchFamily="2" charset="2"/>
              </a:rPr>
              <a:t>( s1a1s2)  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01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BFS graph search 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71750" y="1785987"/>
            <a:ext cx="6218852" cy="3277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16" y="5316157"/>
            <a:ext cx="7110484" cy="116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5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and memory requirements (b=10, 1 million nodes per second, 1000 bytes per node)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184" y="1735263"/>
            <a:ext cx="2792293" cy="3980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648" y="1735263"/>
            <a:ext cx="328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number of nodes generated: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51" y="2744923"/>
            <a:ext cx="7476594" cy="24224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D02CFE-0754-0F8D-2270-FD0A44BCB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51" y="2767225"/>
            <a:ext cx="7476594" cy="242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66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3519" y="1600200"/>
            <a:ext cx="755191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24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1781537"/>
            <a:ext cx="8153400" cy="4495800"/>
          </a:xfrm>
        </p:spPr>
        <p:txBody>
          <a:bodyPr/>
          <a:lstStyle/>
          <a:p>
            <a:r>
              <a:rPr lang="en-US" dirty="0"/>
              <a:t>Expand the cheapest node first (priority queue)</a:t>
            </a:r>
          </a:p>
          <a:p>
            <a:r>
              <a:rPr lang="en-US" dirty="0"/>
              <a:t>Processes all nodes with cost less than cheapest solution!</a:t>
            </a:r>
          </a:p>
          <a:p>
            <a:r>
              <a:rPr lang="en-US" dirty="0"/>
              <a:t>Test when expanded, not when generated </a:t>
            </a:r>
          </a:p>
          <a:p>
            <a:r>
              <a:rPr lang="en-US" dirty="0"/>
              <a:t> If that solution costs </a:t>
            </a:r>
            <a:r>
              <a:rPr lang="en-US" i="1" dirty="0"/>
              <a:t>C* </a:t>
            </a:r>
            <a:r>
              <a:rPr lang="en-US" dirty="0"/>
              <a:t>and arcs cost at least ε </a:t>
            </a:r>
            <a:r>
              <a:rPr lang="en-US" i="1" dirty="0"/>
              <a:t>, </a:t>
            </a:r>
            <a:r>
              <a:rPr lang="en-US" dirty="0"/>
              <a:t>then the “effective depth” is roughly </a:t>
            </a:r>
            <a:r>
              <a:rPr lang="en-US" i="1" dirty="0"/>
              <a:t>C*/</a:t>
            </a:r>
            <a:r>
              <a:rPr lang="en-US" dirty="0"/>
              <a:t>ε</a:t>
            </a:r>
          </a:p>
          <a:p>
            <a:r>
              <a:rPr lang="en-US" dirty="0"/>
              <a:t> Takes time O(</a:t>
            </a:r>
            <a:r>
              <a:rPr lang="en-US" dirty="0" err="1"/>
              <a:t>b</a:t>
            </a:r>
            <a:r>
              <a:rPr lang="en-US" i="1" baseline="30000" dirty="0" err="1"/>
              <a:t>C</a:t>
            </a:r>
            <a:r>
              <a:rPr lang="en-US" i="1" baseline="30000" dirty="0"/>
              <a:t>*/</a:t>
            </a:r>
            <a:r>
              <a:rPr lang="en-US" baseline="30000" dirty="0"/>
              <a:t>ε</a:t>
            </a:r>
            <a:r>
              <a:rPr lang="en-US" dirty="0"/>
              <a:t>) (exponential in effective depth)</a:t>
            </a:r>
          </a:p>
          <a:p>
            <a:r>
              <a:rPr lang="en-US" dirty="0"/>
              <a:t>O(</a:t>
            </a:r>
            <a:r>
              <a:rPr lang="en-US" dirty="0" err="1"/>
              <a:t>b</a:t>
            </a:r>
            <a:r>
              <a:rPr lang="en-US" i="1" baseline="30000" dirty="0" err="1"/>
              <a:t>C</a:t>
            </a:r>
            <a:r>
              <a:rPr lang="en-US" i="1" baseline="30000" dirty="0"/>
              <a:t>*/</a:t>
            </a:r>
            <a:r>
              <a:rPr lang="en-US" baseline="30000" dirty="0"/>
              <a:t>ε</a:t>
            </a:r>
            <a:r>
              <a:rPr lang="en-US" dirty="0"/>
              <a:t>) space is needed for the frontier tier </a:t>
            </a:r>
          </a:p>
          <a:p>
            <a:r>
              <a:rPr lang="en-US" dirty="0"/>
              <a:t>Is it complete?</a:t>
            </a:r>
          </a:p>
          <a:p>
            <a:pPr lvl="1"/>
            <a:r>
              <a:rPr lang="en-US" dirty="0"/>
              <a:t> Assuming best solution has a finite cost and minimum arc cost is positive, yes!</a:t>
            </a:r>
          </a:p>
          <a:p>
            <a:r>
              <a:rPr lang="en-US" dirty="0"/>
              <a:t> Is it optimal?</a:t>
            </a:r>
          </a:p>
          <a:p>
            <a:pPr lvl="1"/>
            <a:r>
              <a:rPr lang="en-US" dirty="0"/>
              <a:t>Yes! </a:t>
            </a:r>
          </a:p>
        </p:txBody>
      </p:sp>
    </p:spTree>
    <p:extLst>
      <p:ext uri="{BB962C8B-B14F-4D97-AF65-F5344CB8AC3E}">
        <p14:creationId xmlns:p14="http://schemas.microsoft.com/office/powerpoint/2010/main" val="2785862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UCS pseudo-code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524699"/>
            <a:ext cx="8013520" cy="4057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673" y="3255497"/>
            <a:ext cx="1994495" cy="2967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6284" y="5899706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Problem: </a:t>
            </a:r>
          </a:p>
          <a:p>
            <a:r>
              <a:rPr lang="en-US" dirty="0"/>
              <a:t>Explores options in every “direction”</a:t>
            </a:r>
          </a:p>
        </p:txBody>
      </p:sp>
    </p:spTree>
    <p:extLst>
      <p:ext uri="{BB962C8B-B14F-4D97-AF65-F5344CB8AC3E}">
        <p14:creationId xmlns:p14="http://schemas.microsoft.com/office/powerpoint/2010/main" val="2121175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056" y="2603915"/>
            <a:ext cx="4694583" cy="265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92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 – DFS (Tree search)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Expands a deepest node first (Stack – LIFO) </a:t>
            </a:r>
          </a:p>
          <a:p>
            <a:r>
              <a:rPr lang="en-US" dirty="0"/>
              <a:t>If m is finite, takes time O(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/>
              <a:t>)</a:t>
            </a:r>
          </a:p>
          <a:p>
            <a:r>
              <a:rPr lang="en-US" dirty="0"/>
              <a:t>How much space does the frontier take?</a:t>
            </a:r>
          </a:p>
          <a:p>
            <a:pPr lvl="1"/>
            <a:r>
              <a:rPr lang="en-US" dirty="0"/>
              <a:t>Only has siblings on path to root, so </a:t>
            </a:r>
            <a:r>
              <a:rPr lang="en-US" b="1" dirty="0"/>
              <a:t>O(</a:t>
            </a:r>
            <a:r>
              <a:rPr lang="en-US" b="1" dirty="0" err="1"/>
              <a:t>bm</a:t>
            </a:r>
            <a:r>
              <a:rPr lang="en-US" b="1" dirty="0"/>
              <a:t>)</a:t>
            </a:r>
          </a:p>
          <a:p>
            <a:r>
              <a:rPr lang="en-US" dirty="0"/>
              <a:t> Is it complete?</a:t>
            </a:r>
          </a:p>
          <a:p>
            <a:pPr lvl="1"/>
            <a:r>
              <a:rPr lang="en-US" dirty="0"/>
              <a:t>m could be infinite, so yes if no cycles </a:t>
            </a:r>
          </a:p>
          <a:p>
            <a:r>
              <a:rPr lang="en-US" dirty="0"/>
              <a:t> Is it optimal?</a:t>
            </a:r>
          </a:p>
          <a:p>
            <a:pPr lvl="1"/>
            <a:r>
              <a:rPr lang="en-US" dirty="0"/>
              <a:t>No, it finds the “leftmost” solution, </a:t>
            </a:r>
          </a:p>
          <a:p>
            <a:pPr marL="274320" lvl="1" indent="0">
              <a:buNone/>
            </a:pPr>
            <a:r>
              <a:rPr lang="en-US" dirty="0"/>
              <a:t>regardless of depth or cost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437" y="3998658"/>
            <a:ext cx="2683502" cy="194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36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 – DFS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40" y="1823744"/>
            <a:ext cx="5845427" cy="473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49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limited search (recursive) 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7" y="1777049"/>
            <a:ext cx="7287039" cy="327262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610662" y="4197246"/>
            <a:ext cx="569627" cy="299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" idx="3"/>
          </p:cNvCxnSpPr>
          <p:nvPr/>
        </p:nvCxnSpPr>
        <p:spPr>
          <a:xfrm flipH="1">
            <a:off x="6325848" y="4453144"/>
            <a:ext cx="368234" cy="73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81073" y="5189059"/>
            <a:ext cx="569627" cy="299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3037" y="5338960"/>
            <a:ext cx="86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Failure</a:t>
            </a:r>
            <a:r>
              <a:rPr lang="en-US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0387" y="3413360"/>
            <a:ext cx="130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limit = 2</a:t>
            </a:r>
          </a:p>
        </p:txBody>
      </p:sp>
      <p:sp>
        <p:nvSpPr>
          <p:cNvPr id="13" name="Oval 12"/>
          <p:cNvSpPr/>
          <p:nvPr/>
        </p:nvSpPr>
        <p:spPr>
          <a:xfrm>
            <a:off x="6955437" y="5189059"/>
            <a:ext cx="569627" cy="299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929801" y="5172371"/>
            <a:ext cx="569627" cy="299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3" idx="4"/>
            <a:endCxn id="13" idx="0"/>
          </p:cNvCxnSpPr>
          <p:nvPr/>
        </p:nvCxnSpPr>
        <p:spPr>
          <a:xfrm>
            <a:off x="6895476" y="4497049"/>
            <a:ext cx="344775" cy="69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5"/>
            <a:endCxn id="14" idx="0"/>
          </p:cNvCxnSpPr>
          <p:nvPr/>
        </p:nvCxnSpPr>
        <p:spPr>
          <a:xfrm>
            <a:off x="7096869" y="4453144"/>
            <a:ext cx="1117746" cy="71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955437" y="6026046"/>
            <a:ext cx="569627" cy="359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46530" y="6026046"/>
            <a:ext cx="704533" cy="36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23" name="Straight Arrow Connector 22"/>
          <p:cNvCxnSpPr>
            <a:stCxn id="13" idx="4"/>
            <a:endCxn id="20" idx="0"/>
          </p:cNvCxnSpPr>
          <p:nvPr/>
        </p:nvCxnSpPr>
        <p:spPr>
          <a:xfrm>
            <a:off x="7240251" y="5488862"/>
            <a:ext cx="0" cy="53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  <a:endCxn id="21" idx="0"/>
          </p:cNvCxnSpPr>
          <p:nvPr/>
        </p:nvCxnSpPr>
        <p:spPr>
          <a:xfrm>
            <a:off x="8214615" y="5472174"/>
            <a:ext cx="184182" cy="553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99130" y="6385810"/>
            <a:ext cx="86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Cut-off </a:t>
            </a:r>
            <a:r>
              <a:rPr lang="en-US" dirty="0"/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99686" y="6395252"/>
            <a:ext cx="101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Solution 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59210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deepening depth first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Idea: get DFS’s space advantage with BFS’s time / shallow-solution advantages</a:t>
            </a:r>
          </a:p>
          <a:p>
            <a:pPr lvl="1"/>
            <a:r>
              <a:rPr lang="en-US" dirty="0"/>
              <a:t>Run a DFS with depth limit 1. If no solution…</a:t>
            </a:r>
          </a:p>
          <a:p>
            <a:pPr lvl="1"/>
            <a:r>
              <a:rPr lang="en-US" dirty="0"/>
              <a:t>Run a DFS with depth limit 2. If no solution…</a:t>
            </a:r>
          </a:p>
          <a:p>
            <a:pPr lvl="1"/>
            <a:r>
              <a:rPr lang="en-US" dirty="0"/>
              <a:t>Run a DFS with depth limit 3. …..</a:t>
            </a:r>
          </a:p>
          <a:p>
            <a:r>
              <a:rPr lang="en-US" dirty="0"/>
              <a:t>Isn’t that wastefully redundant?</a:t>
            </a:r>
          </a:p>
          <a:p>
            <a:pPr lvl="1"/>
            <a:r>
              <a:rPr lang="en-US"/>
              <a:t>Generally, </a:t>
            </a:r>
            <a:r>
              <a:rPr lang="en-US" dirty="0"/>
              <a:t>most work happens in the lowest level searched, so not so bad!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4711700"/>
            <a:ext cx="6636683" cy="11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8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strategies 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Breadth first search </a:t>
            </a:r>
          </a:p>
          <a:p>
            <a:r>
              <a:rPr lang="en-US" dirty="0"/>
              <a:t>Uniform cost search </a:t>
            </a:r>
          </a:p>
          <a:p>
            <a:r>
              <a:rPr lang="en-US" dirty="0"/>
              <a:t>Depth first search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Greedy best-first search </a:t>
            </a:r>
          </a:p>
          <a:p>
            <a:r>
              <a:rPr lang="en-US" dirty="0"/>
              <a:t>A* Search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Uninformed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Informed </a:t>
            </a:r>
          </a:p>
        </p:txBody>
      </p:sp>
    </p:spTree>
    <p:extLst>
      <p:ext uri="{BB962C8B-B14F-4D97-AF65-F5344CB8AC3E}">
        <p14:creationId xmlns:p14="http://schemas.microsoft.com/office/powerpoint/2010/main" val="63756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deepening search example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71" y="1644899"/>
            <a:ext cx="5108458" cy="488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30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Bi-directional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Problem: </a:t>
            </a:r>
          </a:p>
          <a:p>
            <a:pPr lvl="1"/>
            <a:r>
              <a:rPr lang="en-US" dirty="0"/>
              <a:t>If the  goal is an abstract description, such as the goal that “no queen attacks another queen” in the n-queens problem, then bidirectional search is difficult to use.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56" y="3721100"/>
            <a:ext cx="5784284" cy="199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5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uninformed search strategies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30" y="1873502"/>
            <a:ext cx="8555518" cy="305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7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search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Traveling in Romania </a:t>
            </a:r>
          </a:p>
          <a:p>
            <a:r>
              <a:rPr lang="en-US" dirty="0"/>
              <a:t>The vacuum world </a:t>
            </a:r>
          </a:p>
          <a:p>
            <a:r>
              <a:rPr lang="en-US" dirty="0"/>
              <a:t>The 8-puzzle</a:t>
            </a:r>
          </a:p>
          <a:p>
            <a:r>
              <a:rPr lang="en-US" dirty="0"/>
              <a:t>The 8-queens </a:t>
            </a:r>
          </a:p>
          <a:p>
            <a:r>
              <a:rPr lang="en-US" dirty="0"/>
              <a:t>Knuth’s infinite search space </a:t>
            </a:r>
          </a:p>
          <a:p>
            <a:r>
              <a:rPr lang="en-US" dirty="0" err="1"/>
              <a:t>Rubic’s</a:t>
            </a:r>
            <a:r>
              <a:rPr lang="en-US" dirty="0"/>
              <a:t> cube </a:t>
            </a:r>
          </a:p>
          <a:p>
            <a:r>
              <a:rPr lang="en-US" dirty="0"/>
              <a:t>…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9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 route from Arad to Bucharest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1" y="2238233"/>
            <a:ext cx="5647208" cy="33618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73784" y="1964798"/>
            <a:ext cx="287021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9A"/>
                </a:solidFill>
                <a:latin typeface="Calibri" panose="020F0502020204030204" pitchFamily="34" charset="0"/>
              </a:rPr>
              <a:t>State space:</a:t>
            </a:r>
          </a:p>
          <a:p>
            <a:r>
              <a:rPr lang="en-US" dirty="0">
                <a:solidFill>
                  <a:srgbClr val="33339A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Cities</a:t>
            </a:r>
          </a:p>
          <a:p>
            <a:endParaRPr lang="en-US" dirty="0">
              <a:solidFill>
                <a:srgbClr val="33339A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33339A"/>
                </a:solidFill>
                <a:latin typeface="Calibri" panose="020F0502020204030204" pitchFamily="34" charset="0"/>
              </a:rPr>
              <a:t>Transition model:</a:t>
            </a:r>
          </a:p>
          <a:p>
            <a:r>
              <a:rPr lang="en-US" dirty="0">
                <a:solidFill>
                  <a:srgbClr val="33339A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Go to adjacent city with cost = distance</a:t>
            </a:r>
          </a:p>
          <a:p>
            <a:endParaRPr lang="en-US" dirty="0">
              <a:solidFill>
                <a:srgbClr val="33339A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33339A"/>
                </a:solidFill>
                <a:latin typeface="Calibri" panose="020F0502020204030204" pitchFamily="34" charset="0"/>
              </a:rPr>
              <a:t>Start state:</a:t>
            </a:r>
          </a:p>
          <a:p>
            <a:r>
              <a:rPr lang="en-US" dirty="0">
                <a:solidFill>
                  <a:srgbClr val="33339A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Arad</a:t>
            </a:r>
          </a:p>
          <a:p>
            <a:endParaRPr lang="en-US" dirty="0">
              <a:solidFill>
                <a:srgbClr val="33339A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33339A"/>
                </a:solidFill>
                <a:latin typeface="Calibri" panose="020F0502020204030204" pitchFamily="34" charset="0"/>
              </a:rPr>
              <a:t>Goal test:</a:t>
            </a:r>
          </a:p>
          <a:p>
            <a:r>
              <a:rPr lang="en-US" sz="1400" dirty="0">
                <a:solidFill>
                  <a:srgbClr val="000000"/>
                </a:solidFill>
                <a:latin typeface="Wingdings" panose="05000000000000000000" pitchFamily="2" charset="2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Is state == Bucharest?</a:t>
            </a:r>
          </a:p>
          <a:p>
            <a:endParaRPr lang="en-US" dirty="0">
              <a:solidFill>
                <a:srgbClr val="33339A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33339A"/>
                </a:solidFill>
                <a:latin typeface="Calibri" panose="020F0502020204030204" pitchFamily="34" charset="0"/>
              </a:rPr>
              <a:t>Solution?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049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vacuum world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0" y="2126065"/>
            <a:ext cx="8720017" cy="38857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161" y="6011839"/>
            <a:ext cx="308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states: 2</a:t>
            </a:r>
            <a:r>
              <a:rPr lang="en-US" baseline="30000" dirty="0"/>
              <a:t>2</a:t>
            </a:r>
            <a:r>
              <a:rPr lang="en-US" dirty="0"/>
              <a:t> . 2 = 8  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27520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8-puzzle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161" y="6011839"/>
            <a:ext cx="308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states: 9!/2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676" y="2694430"/>
            <a:ext cx="4622500" cy="23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3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 queens problem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689" y="1980993"/>
            <a:ext cx="3461317" cy="3452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6160" y="6011839"/>
            <a:ext cx="521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Complete-state formulation: 64*63*…=1.8*10</a:t>
            </a:r>
            <a:r>
              <a:rPr lang="en-US" baseline="30000" dirty="0"/>
              <a:t>14</a:t>
            </a:r>
          </a:p>
          <a:p>
            <a:r>
              <a:rPr lang="en-US" dirty="0"/>
              <a:t>Incremental (each action adds a queen): 2,057</a:t>
            </a:r>
          </a:p>
        </p:txBody>
      </p:sp>
    </p:spTree>
    <p:extLst>
      <p:ext uri="{BB962C8B-B14F-4D97-AF65-F5344CB8AC3E}">
        <p14:creationId xmlns:p14="http://schemas.microsoft.com/office/powerpoint/2010/main" val="145597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state space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329592" y="3332428"/>
            <a:ext cx="2719766" cy="103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65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959</Words>
  <Application>Microsoft Macintosh PowerPoint</Application>
  <PresentationFormat>On-screen Show (4:3)</PresentationFormat>
  <Paragraphs>167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Tw Cen MT</vt:lpstr>
      <vt:lpstr>Wingdings</vt:lpstr>
      <vt:lpstr>Wingdings 2</vt:lpstr>
      <vt:lpstr>Median</vt:lpstr>
      <vt:lpstr>Artificial Intelligence</vt:lpstr>
      <vt:lpstr>Definition of a problem </vt:lpstr>
      <vt:lpstr>Search strategies   </vt:lpstr>
      <vt:lpstr>Examples of search problems</vt:lpstr>
      <vt:lpstr>Find a route from Arad to Bucharest</vt:lpstr>
      <vt:lpstr>The vacuum world </vt:lpstr>
      <vt:lpstr>The 8-puzzle </vt:lpstr>
      <vt:lpstr>The 8 queens problem </vt:lpstr>
      <vt:lpstr>Infinite state space </vt:lpstr>
      <vt:lpstr>Real world problems</vt:lpstr>
      <vt:lpstr>Search tree</vt:lpstr>
      <vt:lpstr>Search tree vs. state graph </vt:lpstr>
      <vt:lpstr>General tree search algorithm </vt:lpstr>
      <vt:lpstr>General graph search algorithm </vt:lpstr>
      <vt:lpstr>Separation property of the graph search </vt:lpstr>
      <vt:lpstr>Node as a data structure to support space representation </vt:lpstr>
      <vt:lpstr>Implementation </vt:lpstr>
      <vt:lpstr>Measuring problem solving performance</vt:lpstr>
      <vt:lpstr>Search strategies – Breadth First Search (BFS)  </vt:lpstr>
      <vt:lpstr>Example BFS graph search  </vt:lpstr>
      <vt:lpstr>Time and memory requirements (b=10, 1 million nodes per second, 1000 bytes per node)  </vt:lpstr>
      <vt:lpstr>Exercise </vt:lpstr>
      <vt:lpstr>Uniform cost search </vt:lpstr>
      <vt:lpstr>UCS pseudo-code</vt:lpstr>
      <vt:lpstr>Exercise </vt:lpstr>
      <vt:lpstr>Depth first search – DFS (Tree search) </vt:lpstr>
      <vt:lpstr>Depth first search – DFS </vt:lpstr>
      <vt:lpstr>Depth limited search (recursive)  </vt:lpstr>
      <vt:lpstr>Iterative deepening depth first search </vt:lpstr>
      <vt:lpstr>Iterative deepening search example </vt:lpstr>
      <vt:lpstr>Bi-directional search </vt:lpstr>
      <vt:lpstr>Comparing uninformed search strategies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Mouhamed NASSAR</dc:creator>
  <cp:lastModifiedBy>Nassar, Mohamad</cp:lastModifiedBy>
  <cp:revision>113</cp:revision>
  <dcterms:created xsi:type="dcterms:W3CDTF">2015-08-04T18:55:05Z</dcterms:created>
  <dcterms:modified xsi:type="dcterms:W3CDTF">2023-02-07T21:10:44Z</dcterms:modified>
</cp:coreProperties>
</file>