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71" r:id="rId14"/>
    <p:sldId id="292"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3" r:id="rId36"/>
    <p:sldId id="289" r:id="rId37"/>
    <p:sldId id="290" r:id="rId38"/>
    <p:sldId id="294" r:id="rId39"/>
    <p:sldId id="291"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D2F75-E413-0449-B22A-05A0946D0B98}" v="5" dt="2022-02-03T21:43:33.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531" autoAdjust="0"/>
  </p:normalViewPr>
  <p:slideViewPr>
    <p:cSldViewPr snapToGrid="0">
      <p:cViewPr varScale="1">
        <p:scale>
          <a:sx n="110" d="100"/>
          <a:sy n="110" d="100"/>
        </p:scale>
        <p:origin x="2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ar, Mohamad" userId="08c1b410-aff6-4938-ab8f-0a58fc5f7236" providerId="ADAL" clId="{291D2F75-E413-0449-B22A-05A0946D0B98}"/>
    <pc:docChg chg="modSld">
      <pc:chgData name="Nassar, Mohamad" userId="08c1b410-aff6-4938-ab8f-0a58fc5f7236" providerId="ADAL" clId="{291D2F75-E413-0449-B22A-05A0946D0B98}" dt="2022-02-03T21:43:33.144" v="13" actId="767"/>
      <pc:docMkLst>
        <pc:docMk/>
      </pc:docMkLst>
      <pc:sldChg chg="addSp modSp">
        <pc:chgData name="Nassar, Mohamad" userId="08c1b410-aff6-4938-ab8f-0a58fc5f7236" providerId="ADAL" clId="{291D2F75-E413-0449-B22A-05A0946D0B98}" dt="2022-02-03T21:43:33.144" v="13" actId="767"/>
        <pc:sldMkLst>
          <pc:docMk/>
          <pc:sldMk cId="2832491760" sldId="256"/>
        </pc:sldMkLst>
        <pc:spChg chg="add mod">
          <ac:chgData name="Nassar, Mohamad" userId="08c1b410-aff6-4938-ab8f-0a58fc5f7236" providerId="ADAL" clId="{291D2F75-E413-0449-B22A-05A0946D0B98}" dt="2022-02-03T21:43:33.144" v="13" actId="767"/>
          <ac:spMkLst>
            <pc:docMk/>
            <pc:sldMk cId="2832491760" sldId="256"/>
            <ac:spMk id="4" creationId="{1C4C399A-BE95-E343-8AA0-EB10CD289956}"/>
          </ac:spMkLst>
        </pc:spChg>
      </pc:sldChg>
      <pc:sldChg chg="modSp mod">
        <pc:chgData name="Nassar, Mohamad" userId="08c1b410-aff6-4938-ab8f-0a58fc5f7236" providerId="ADAL" clId="{291D2F75-E413-0449-B22A-05A0946D0B98}" dt="2022-02-01T18:37:04.602" v="10"/>
        <pc:sldMkLst>
          <pc:docMk/>
          <pc:sldMk cId="1530301133" sldId="257"/>
        </pc:sldMkLst>
        <pc:spChg chg="mod">
          <ac:chgData name="Nassar, Mohamad" userId="08c1b410-aff6-4938-ab8f-0a58fc5f7236" providerId="ADAL" clId="{291D2F75-E413-0449-B22A-05A0946D0B98}" dt="2022-02-01T18:37:04.602" v="10"/>
          <ac:spMkLst>
            <pc:docMk/>
            <pc:sldMk cId="1530301133" sldId="257"/>
            <ac:spMk id="3" creationId="{00000000-0000-0000-0000-000000000000}"/>
          </ac:spMkLst>
        </pc:spChg>
      </pc:sldChg>
      <pc:sldChg chg="modSp mod modNotesTx">
        <pc:chgData name="Nassar, Mohamad" userId="08c1b410-aff6-4938-ab8f-0a58fc5f7236" providerId="ADAL" clId="{291D2F75-E413-0449-B22A-05A0946D0B98}" dt="2022-02-03T17:09:24.469" v="12" actId="20577"/>
        <pc:sldMkLst>
          <pc:docMk/>
          <pc:sldMk cId="723312583" sldId="265"/>
        </pc:sldMkLst>
        <pc:spChg chg="mod">
          <ac:chgData name="Nassar, Mohamad" userId="08c1b410-aff6-4938-ab8f-0a58fc5f7236" providerId="ADAL" clId="{291D2F75-E413-0449-B22A-05A0946D0B98}" dt="2022-02-03T17:09:19.952" v="11" actId="20577"/>
          <ac:spMkLst>
            <pc:docMk/>
            <pc:sldMk cId="723312583" sldId="26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4EFE7-3A5C-4DE6-BD63-13F6E3CC1688}" type="datetimeFigureOut">
              <a:rPr lang="en-US" smtClean="0"/>
              <a:t>2/3/22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1A6BF-0112-480C-B851-8C3BE35AB119}" type="slidenum">
              <a:rPr lang="en-US" smtClean="0"/>
              <a:t>‹#›</a:t>
            </a:fld>
            <a:endParaRPr lang="en-US"/>
          </a:p>
        </p:txBody>
      </p:sp>
    </p:spTree>
    <p:extLst>
      <p:ext uri="{BB962C8B-B14F-4D97-AF65-F5344CB8AC3E}">
        <p14:creationId xmlns:p14="http://schemas.microsoft.com/office/powerpoint/2010/main" val="219651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Slides and exercises are inspired by Russell &amp; </a:t>
            </a:r>
            <a:r>
              <a:rPr lang="en-US" dirty="0" err="1"/>
              <a:t>Norvig</a:t>
            </a:r>
            <a:r>
              <a:rPr lang="en-US" dirty="0"/>
              <a:t> AI Book, Stanford’s AI course and from Berkeley’s AI course </a:t>
            </a:r>
          </a:p>
        </p:txBody>
      </p:sp>
      <p:sp>
        <p:nvSpPr>
          <p:cNvPr id="4" name="Slide Number Placeholder 3"/>
          <p:cNvSpPr>
            <a:spLocks noGrp="1"/>
          </p:cNvSpPr>
          <p:nvPr>
            <p:ph type="sldNum" sz="quarter" idx="10"/>
          </p:nvPr>
        </p:nvSpPr>
        <p:spPr/>
        <p:txBody>
          <a:bodyPr/>
          <a:lstStyle/>
          <a:p>
            <a:fld id="{E801A6BF-0112-480C-B851-8C3BE35AB119}" type="slidenum">
              <a:rPr lang="en-US" smtClean="0"/>
              <a:t>1</a:t>
            </a:fld>
            <a:endParaRPr lang="en-US"/>
          </a:p>
        </p:txBody>
      </p:sp>
    </p:spTree>
    <p:extLst>
      <p:ext uri="{BB962C8B-B14F-4D97-AF65-F5344CB8AC3E}">
        <p14:creationId xmlns:p14="http://schemas.microsoft.com/office/powerpoint/2010/main" val="121996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x,y</a:t>
            </a:r>
            <a:r>
              <a:rPr lang="en-US" sz="1200" b="0" i="0" u="none" strike="noStrike" kern="1200" dirty="0">
                <a:solidFill>
                  <a:schemeClr val="tx1"/>
                </a:solidFill>
                <a:effectLst/>
                <a:latin typeface="+mn-lt"/>
                <a:ea typeface="+mn-ea"/>
                <a:cs typeface="+mn-cs"/>
              </a:rPr>
              <a:t>)</a:t>
            </a:r>
            <a:r>
              <a:rPr lang="en-US" dirty="0"/>
              <a:t> giving the position of the insect, plus an integer </a:t>
            </a:r>
            <a:r>
              <a:rPr lang="en-US" sz="1200" b="0" i="0" u="none" strike="noStrike" kern="1200" dirty="0">
                <a:solidFill>
                  <a:schemeClr val="tx1"/>
                </a:solidFill>
                <a:effectLst/>
                <a:latin typeface="+mn-lt"/>
                <a:ea typeface="+mn-ea"/>
                <a:cs typeface="+mn-cs"/>
              </a:rPr>
              <a:t>r=t mod T</a:t>
            </a:r>
            <a:r>
              <a:rPr lang="en-US" dirty="0"/>
              <a:t> where </a:t>
            </a:r>
            <a:r>
              <a:rPr lang="en-US" sz="1200" b="0" i="0" u="none" strike="noStrike" kern="1200" dirty="0">
                <a:solidFill>
                  <a:schemeClr val="tx1"/>
                </a:solidFill>
                <a:effectLst/>
                <a:latin typeface="+mn-lt"/>
                <a:ea typeface="+mn-ea"/>
                <a:cs typeface="+mn-cs"/>
              </a:rPr>
              <a:t>t</a:t>
            </a:r>
            <a:r>
              <a:rPr lang="en-US" dirty="0"/>
              <a:t> is the time step.</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MNT</a:t>
            </a:r>
            <a:r>
              <a:rPr lang="en-US" sz="1200" b="0" i="0" kern="1200" baseline="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29</a:t>
            </a:fld>
            <a:endParaRPr lang="en-US"/>
          </a:p>
        </p:txBody>
      </p:sp>
    </p:spTree>
    <p:extLst>
      <p:ext uri="{BB962C8B-B14F-4D97-AF65-F5344CB8AC3E}">
        <p14:creationId xmlns:p14="http://schemas.microsoft.com/office/powerpoint/2010/main" val="408742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Nb</a:t>
            </a:r>
            <a:r>
              <a:rPr lang="en-US" dirty="0"/>
              <a:t> 4 only </a:t>
            </a:r>
          </a:p>
        </p:txBody>
      </p:sp>
      <p:sp>
        <p:nvSpPr>
          <p:cNvPr id="4" name="Slide Number Placeholder 3"/>
          <p:cNvSpPr>
            <a:spLocks noGrp="1"/>
          </p:cNvSpPr>
          <p:nvPr>
            <p:ph type="sldNum" sz="quarter" idx="10"/>
          </p:nvPr>
        </p:nvSpPr>
        <p:spPr/>
        <p:txBody>
          <a:bodyPr/>
          <a:lstStyle/>
          <a:p>
            <a:fld id="{E801A6BF-0112-480C-B851-8C3BE35AB119}" type="slidenum">
              <a:rPr lang="en-US" smtClean="0"/>
              <a:t>30</a:t>
            </a:fld>
            <a:endParaRPr lang="en-US"/>
          </a:p>
        </p:txBody>
      </p:sp>
    </p:spTree>
    <p:extLst>
      <p:ext uri="{BB962C8B-B14F-4D97-AF65-F5344CB8AC3E}">
        <p14:creationId xmlns:p14="http://schemas.microsoft.com/office/powerpoint/2010/main" val="115267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tuple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x,y</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giving the position of the insect, plus the direction the insect is facing. </a:t>
            </a:r>
          </a:p>
          <a:p>
            <a:r>
              <a:rPr lang="en-US" sz="1200" b="0" i="0" kern="1200" dirty="0">
                <a:solidFill>
                  <a:schemeClr val="tx1"/>
                </a:solidFill>
                <a:effectLst/>
                <a:latin typeface="+mn-lt"/>
                <a:ea typeface="+mn-ea"/>
                <a:cs typeface="+mn-cs"/>
              </a:rPr>
              <a:t>4 MN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31</a:t>
            </a:fld>
            <a:endParaRPr lang="en-US"/>
          </a:p>
        </p:txBody>
      </p:sp>
    </p:spTree>
    <p:extLst>
      <p:ext uri="{BB962C8B-B14F-4D97-AF65-F5344CB8AC3E}">
        <p14:creationId xmlns:p14="http://schemas.microsoft.com/office/powerpoint/2010/main" val="358184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list of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variables, one for each position in the maze, indicating whether the insect could be in that position.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2</a:t>
            </a:r>
            <a:r>
              <a:rPr lang="en-US" sz="1200" b="0" i="0" u="none" strike="noStrike" kern="1200" baseline="30000" dirty="0">
                <a:solidFill>
                  <a:schemeClr val="tx1"/>
                </a:solidFill>
                <a:effectLst/>
                <a:latin typeface="+mn-lt"/>
                <a:ea typeface="+mn-ea"/>
                <a:cs typeface="+mn-cs"/>
              </a:rPr>
              <a:t>MN</a:t>
            </a:r>
            <a:endParaRPr lang="en-US" baseline="30000" dirty="0"/>
          </a:p>
        </p:txBody>
      </p:sp>
      <p:sp>
        <p:nvSpPr>
          <p:cNvPr id="4" name="Slide Number Placeholder 3"/>
          <p:cNvSpPr>
            <a:spLocks noGrp="1"/>
          </p:cNvSpPr>
          <p:nvPr>
            <p:ph type="sldNum" sz="quarter" idx="10"/>
          </p:nvPr>
        </p:nvSpPr>
        <p:spPr/>
        <p:txBody>
          <a:bodyPr/>
          <a:lstStyle/>
          <a:p>
            <a:fld id="{E801A6BF-0112-480C-B851-8C3BE35AB119}" type="slidenum">
              <a:rPr lang="en-US" smtClean="0"/>
              <a:t>32</a:t>
            </a:fld>
            <a:endParaRPr lang="en-US"/>
          </a:p>
        </p:txBody>
      </p:sp>
    </p:spTree>
    <p:extLst>
      <p:ext uri="{BB962C8B-B14F-4D97-AF65-F5344CB8AC3E}">
        <p14:creationId xmlns:p14="http://schemas.microsoft.com/office/powerpoint/2010/main" val="3496308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and 3 </a:t>
            </a:r>
          </a:p>
          <a:p>
            <a:r>
              <a:rPr lang="en-US" dirty="0"/>
              <a:t>The first is wrong</a:t>
            </a:r>
            <a:r>
              <a:rPr lang="en-US" baseline="0" dirty="0"/>
              <a:t>. Take the previous example, we need only 2 moves whereas the insect can be in one of the 3 positions at the start.</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33</a:t>
            </a:fld>
            <a:endParaRPr lang="en-US"/>
          </a:p>
        </p:txBody>
      </p:sp>
    </p:spTree>
    <p:extLst>
      <p:ext uri="{BB962C8B-B14F-4D97-AF65-F5344CB8AC3E}">
        <p14:creationId xmlns:p14="http://schemas.microsoft.com/office/powerpoint/2010/main" val="4015828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a:t>
            </a:r>
          </a:p>
          <a:p>
            <a:r>
              <a:rPr lang="en-US" dirty="0"/>
              <a:t>SG</a:t>
            </a:r>
          </a:p>
          <a:p>
            <a:r>
              <a:rPr lang="en-US" dirty="0"/>
              <a:t>1  and 2 but not 3 </a:t>
            </a:r>
          </a:p>
        </p:txBody>
      </p:sp>
      <p:sp>
        <p:nvSpPr>
          <p:cNvPr id="4" name="Slide Number Placeholder 3"/>
          <p:cNvSpPr>
            <a:spLocks noGrp="1"/>
          </p:cNvSpPr>
          <p:nvPr>
            <p:ph type="sldNum" sz="quarter" idx="10"/>
          </p:nvPr>
        </p:nvSpPr>
        <p:spPr/>
        <p:txBody>
          <a:bodyPr/>
          <a:lstStyle/>
          <a:p>
            <a:fld id="{E801A6BF-0112-480C-B851-8C3BE35AB119}" type="slidenum">
              <a:rPr lang="en-US" smtClean="0"/>
              <a:t>34</a:t>
            </a:fld>
            <a:endParaRPr lang="en-US"/>
          </a:p>
        </p:txBody>
      </p:sp>
    </p:spTree>
    <p:extLst>
      <p:ext uri="{BB962C8B-B14F-4D97-AF65-F5344CB8AC3E}">
        <p14:creationId xmlns:p14="http://schemas.microsoft.com/office/powerpoint/2010/main" val="187474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SBG</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36</a:t>
            </a:fld>
            <a:endParaRPr lang="en-US"/>
          </a:p>
        </p:txBody>
      </p:sp>
    </p:spTree>
    <p:extLst>
      <p:ext uri="{BB962C8B-B14F-4D97-AF65-F5344CB8AC3E}">
        <p14:creationId xmlns:p14="http://schemas.microsoft.com/office/powerpoint/2010/main" val="3216010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t>
            </a:r>
          </a:p>
        </p:txBody>
      </p:sp>
      <p:sp>
        <p:nvSpPr>
          <p:cNvPr id="4" name="Slide Number Placeholder 3"/>
          <p:cNvSpPr>
            <a:spLocks noGrp="1"/>
          </p:cNvSpPr>
          <p:nvPr>
            <p:ph type="sldNum" sz="quarter" idx="10"/>
          </p:nvPr>
        </p:nvSpPr>
        <p:spPr/>
        <p:txBody>
          <a:bodyPr/>
          <a:lstStyle/>
          <a:p>
            <a:fld id="{E801A6BF-0112-480C-B851-8C3BE35AB119}" type="slidenum">
              <a:rPr lang="en-US" smtClean="0"/>
              <a:t>37</a:t>
            </a:fld>
            <a:endParaRPr lang="en-US"/>
          </a:p>
        </p:txBody>
      </p:sp>
    </p:spTree>
    <p:extLst>
      <p:ext uri="{BB962C8B-B14F-4D97-AF65-F5344CB8AC3E}">
        <p14:creationId xmlns:p14="http://schemas.microsoft.com/office/powerpoint/2010/main" val="363278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2, 3 are true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39</a:t>
            </a:fld>
            <a:endParaRPr lang="en-US"/>
          </a:p>
        </p:txBody>
      </p:sp>
    </p:spTree>
    <p:extLst>
      <p:ext uri="{BB962C8B-B14F-4D97-AF65-F5344CB8AC3E}">
        <p14:creationId xmlns:p14="http://schemas.microsoft.com/office/powerpoint/2010/main" val="9176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11</a:t>
            </a:fld>
            <a:endParaRPr lang="en-US"/>
          </a:p>
        </p:txBody>
      </p:sp>
    </p:spTree>
    <p:extLst>
      <p:ext uri="{BB962C8B-B14F-4D97-AF65-F5344CB8AC3E}">
        <p14:creationId xmlns:p14="http://schemas.microsoft.com/office/powerpoint/2010/main" val="208445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p>
        </p:txBody>
      </p:sp>
      <p:sp>
        <p:nvSpPr>
          <p:cNvPr id="4" name="Slide Number Placeholder 3"/>
          <p:cNvSpPr>
            <a:spLocks noGrp="1"/>
          </p:cNvSpPr>
          <p:nvPr>
            <p:ph type="sldNum" sz="quarter" idx="10"/>
          </p:nvPr>
        </p:nvSpPr>
        <p:spPr/>
        <p:txBody>
          <a:bodyPr/>
          <a:lstStyle/>
          <a:p>
            <a:fld id="{E801A6BF-0112-480C-B851-8C3BE35AB119}" type="slidenum">
              <a:rPr lang="en-US" smtClean="0"/>
              <a:t>21</a:t>
            </a:fld>
            <a:endParaRPr lang="en-US"/>
          </a:p>
        </p:txBody>
      </p:sp>
    </p:spTree>
    <p:extLst>
      <p:ext uri="{BB962C8B-B14F-4D97-AF65-F5344CB8AC3E}">
        <p14:creationId xmlns:p14="http://schemas.microsoft.com/office/powerpoint/2010/main" val="245888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SACG</a:t>
            </a:r>
          </a:p>
        </p:txBody>
      </p:sp>
      <p:sp>
        <p:nvSpPr>
          <p:cNvPr id="4" name="Slide Number Placeholder 3"/>
          <p:cNvSpPr>
            <a:spLocks noGrp="1"/>
          </p:cNvSpPr>
          <p:nvPr>
            <p:ph type="sldNum" sz="quarter" idx="10"/>
          </p:nvPr>
        </p:nvSpPr>
        <p:spPr/>
        <p:txBody>
          <a:bodyPr/>
          <a:lstStyle/>
          <a:p>
            <a:fld id="{E801A6BF-0112-480C-B851-8C3BE35AB119}" type="slidenum">
              <a:rPr lang="en-US" smtClean="0"/>
              <a:t>22</a:t>
            </a:fld>
            <a:endParaRPr lang="en-US"/>
          </a:p>
        </p:txBody>
      </p:sp>
    </p:spTree>
    <p:extLst>
      <p:ext uri="{BB962C8B-B14F-4D97-AF65-F5344CB8AC3E}">
        <p14:creationId xmlns:p14="http://schemas.microsoft.com/office/powerpoint/2010/main" val="384890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a:t>
            </a:r>
          </a:p>
        </p:txBody>
      </p:sp>
      <p:sp>
        <p:nvSpPr>
          <p:cNvPr id="4" name="Slide Number Placeholder 3"/>
          <p:cNvSpPr>
            <a:spLocks noGrp="1"/>
          </p:cNvSpPr>
          <p:nvPr>
            <p:ph type="sldNum" sz="quarter" idx="10"/>
          </p:nvPr>
        </p:nvSpPr>
        <p:spPr/>
        <p:txBody>
          <a:bodyPr/>
          <a:lstStyle/>
          <a:p>
            <a:fld id="{E801A6BF-0112-480C-B851-8C3BE35AB119}" type="slidenum">
              <a:rPr lang="en-US" smtClean="0"/>
              <a:t>23</a:t>
            </a:fld>
            <a:endParaRPr lang="en-US"/>
          </a:p>
        </p:txBody>
      </p:sp>
    </p:spTree>
    <p:extLst>
      <p:ext uri="{BB962C8B-B14F-4D97-AF65-F5344CB8AC3E}">
        <p14:creationId xmlns:p14="http://schemas.microsoft.com/office/powerpoint/2010/main" val="1847770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Start, B, A, D, C</a:t>
            </a:r>
          </a:p>
          <a:p>
            <a:r>
              <a:rPr lang="en-US" dirty="0"/>
              <a:t>b) Start-A-D-Goal</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24</a:t>
            </a:fld>
            <a:endParaRPr lang="en-US"/>
          </a:p>
        </p:txBody>
      </p:sp>
    </p:spTree>
    <p:extLst>
      <p:ext uri="{BB962C8B-B14F-4D97-AF65-F5344CB8AC3E}">
        <p14:creationId xmlns:p14="http://schemas.microsoft.com/office/powerpoint/2010/main" val="14359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x,y</a:t>
            </a:r>
            <a:r>
              <a:rPr lang="en-US" sz="1200" b="0" i="0" u="none" strike="noStrike" kern="1200" dirty="0">
                <a:solidFill>
                  <a:schemeClr val="tx1"/>
                </a:solidFill>
                <a:effectLst/>
                <a:latin typeface="+mn-lt"/>
                <a:ea typeface="+mn-ea"/>
                <a:cs typeface="+mn-cs"/>
              </a:rPr>
              <a:t>)</a:t>
            </a:r>
            <a:r>
              <a:rPr lang="en-US" dirty="0"/>
              <a:t> encoding the </a:t>
            </a:r>
            <a:r>
              <a:rPr lang="en-US" sz="1200" b="0" i="0" u="none" strike="noStrike" kern="1200" dirty="0">
                <a:solidFill>
                  <a:schemeClr val="tx1"/>
                </a:solidFill>
                <a:effectLst/>
                <a:latin typeface="+mn-lt"/>
                <a:ea typeface="+mn-ea"/>
                <a:cs typeface="+mn-cs"/>
              </a:rPr>
              <a:t>x</a:t>
            </a:r>
            <a:r>
              <a:rPr lang="en-US" dirty="0"/>
              <a:t> and </a:t>
            </a:r>
            <a:r>
              <a:rPr lang="en-US" sz="1200" b="0" i="0" u="none" strike="noStrike" kern="1200" dirty="0">
                <a:solidFill>
                  <a:schemeClr val="tx1"/>
                </a:solidFill>
                <a:effectLst/>
                <a:latin typeface="+mn-lt"/>
                <a:ea typeface="+mn-ea"/>
                <a:cs typeface="+mn-cs"/>
              </a:rPr>
              <a:t>y</a:t>
            </a:r>
            <a:r>
              <a:rPr lang="en-US" dirty="0"/>
              <a:t> coordinates of the insect.</a:t>
            </a:r>
            <a:r>
              <a:rPr lang="en-US" sz="1200" b="0" i="0"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MN</a:t>
            </a:r>
          </a:p>
          <a:p>
            <a:r>
              <a:rPr lang="en-US" sz="1200" b="0" i="0" u="none" strike="noStrike" kern="1200" dirty="0">
                <a:solidFill>
                  <a:schemeClr val="tx1"/>
                </a:solidFill>
                <a:effectLst/>
                <a:latin typeface="+mn-lt"/>
                <a:ea typeface="+mn-ea"/>
                <a:cs typeface="+mn-cs"/>
              </a:rPr>
              <a:t>Euclidean distance, Manhattan distance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26</a:t>
            </a:fld>
            <a:endParaRPr lang="en-US"/>
          </a:p>
        </p:txBody>
      </p:sp>
    </p:spTree>
    <p:extLst>
      <p:ext uri="{BB962C8B-B14F-4D97-AF65-F5344CB8AC3E}">
        <p14:creationId xmlns:p14="http://schemas.microsoft.com/office/powerpoint/2010/main" val="2181360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tuples </a:t>
            </a:r>
            <a:r>
              <a:rPr lang="en-US" sz="1200" b="0" i="0" u="none" strike="noStrike" kern="1200" dirty="0">
                <a:solidFill>
                  <a:schemeClr val="tx1"/>
                </a:solidFill>
                <a:effectLst/>
                <a:latin typeface="+mn-lt"/>
                <a:ea typeface="+mn-ea"/>
                <a:cs typeface="+mn-cs"/>
              </a:rPr>
              <a:t>((x1,y1),(x2,y2),…,(</a:t>
            </a:r>
            <a:r>
              <a:rPr lang="en-US" sz="1200" b="0" i="0" u="none" strike="noStrike" kern="1200" dirty="0" err="1">
                <a:solidFill>
                  <a:schemeClr val="tx1"/>
                </a:solidFill>
                <a:effectLst/>
                <a:latin typeface="+mn-lt"/>
                <a:ea typeface="+mn-ea"/>
                <a:cs typeface="+mn-cs"/>
              </a:rPr>
              <a:t>xK,yK</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encoding the </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 coordinates of each insect.</a:t>
            </a:r>
          </a:p>
          <a:p>
            <a:r>
              <a:rPr lang="en-US" sz="1200" b="0" i="0" kern="1200" dirty="0">
                <a:solidFill>
                  <a:schemeClr val="tx1"/>
                </a:solidFill>
                <a:effectLst/>
                <a:latin typeface="+mn-lt"/>
                <a:ea typeface="+mn-ea"/>
                <a:cs typeface="+mn-cs"/>
              </a:rPr>
              <a:t>(MN)^K</a:t>
            </a:r>
          </a:p>
          <a:p>
            <a:r>
              <a:rPr lang="en-US" sz="1200" b="0" i="0" kern="1200" dirty="0">
                <a:solidFill>
                  <a:schemeClr val="tx1"/>
                </a:solidFill>
                <a:effectLst/>
                <a:latin typeface="+mn-lt"/>
                <a:ea typeface="+mn-ea"/>
                <a:cs typeface="+mn-cs"/>
              </a:rPr>
              <a:t>As</a:t>
            </a:r>
            <a:r>
              <a:rPr lang="en-US" sz="1200" b="0" i="0" kern="1200" baseline="0" dirty="0">
                <a:solidFill>
                  <a:schemeClr val="tx1"/>
                </a:solidFill>
                <a:effectLst/>
                <a:latin typeface="+mn-lt"/>
                <a:ea typeface="+mn-ea"/>
                <a:cs typeface="+mn-cs"/>
              </a:rPr>
              <a:t> you </a:t>
            </a:r>
            <a:r>
              <a:rPr lang="en-US" sz="1200" b="0" i="0" kern="1200" baseline="0">
                <a:solidFill>
                  <a:schemeClr val="tx1"/>
                </a:solidFill>
                <a:effectLst/>
                <a:latin typeface="+mn-lt"/>
                <a:ea typeface="+mn-ea"/>
                <a:cs typeface="+mn-cs"/>
              </a:rPr>
              <a:t>have suggested in </a:t>
            </a:r>
            <a:r>
              <a:rPr lang="en-US" sz="1200" b="0" i="0" kern="1200" baseline="0" dirty="0">
                <a:solidFill>
                  <a:schemeClr val="tx1"/>
                </a:solidFill>
                <a:effectLst/>
                <a:latin typeface="+mn-lt"/>
                <a:ea typeface="+mn-ea"/>
                <a:cs typeface="+mn-cs"/>
              </a:rPr>
              <a:t>the class, taking the constraint into account is more precise and leads to:  (MN)!/(MN-K)!</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27</a:t>
            </a:fld>
            <a:endParaRPr lang="en-US"/>
          </a:p>
        </p:txBody>
      </p:sp>
    </p:spTree>
    <p:extLst>
      <p:ext uri="{BB962C8B-B14F-4D97-AF65-F5344CB8AC3E}">
        <p14:creationId xmlns:p14="http://schemas.microsoft.com/office/powerpoint/2010/main" val="49209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&amp; 4 </a:t>
            </a:r>
          </a:p>
        </p:txBody>
      </p:sp>
      <p:sp>
        <p:nvSpPr>
          <p:cNvPr id="4" name="Slide Number Placeholder 3"/>
          <p:cNvSpPr>
            <a:spLocks noGrp="1"/>
          </p:cNvSpPr>
          <p:nvPr>
            <p:ph type="sldNum" sz="quarter" idx="10"/>
          </p:nvPr>
        </p:nvSpPr>
        <p:spPr/>
        <p:txBody>
          <a:bodyPr/>
          <a:lstStyle/>
          <a:p>
            <a:fld id="{E801A6BF-0112-480C-B851-8C3BE35AB119}" type="slidenum">
              <a:rPr lang="en-US" smtClean="0"/>
              <a:t>28</a:t>
            </a:fld>
            <a:endParaRPr lang="en-US"/>
          </a:p>
        </p:txBody>
      </p:sp>
    </p:spTree>
    <p:extLst>
      <p:ext uri="{BB962C8B-B14F-4D97-AF65-F5344CB8AC3E}">
        <p14:creationId xmlns:p14="http://schemas.microsoft.com/office/powerpoint/2010/main" val="34789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2/3/22</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2/3/22</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2/3/22</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2/3/22</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2/3/22</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2/3/22</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Informed Search Algorithms </a:t>
            </a:r>
          </a:p>
        </p:txBody>
      </p:sp>
      <p:sp>
        <p:nvSpPr>
          <p:cNvPr id="4" name="TextBox 3">
            <a:extLst>
              <a:ext uri="{FF2B5EF4-FFF2-40B4-BE49-F238E27FC236}">
                <a16:creationId xmlns:a16="http://schemas.microsoft.com/office/drawing/2014/main" id="{1C4C399A-BE95-E343-8AA0-EB10CD289956}"/>
              </a:ext>
            </a:extLst>
          </p:cNvPr>
          <p:cNvSpPr txBox="1"/>
          <p:nvPr/>
        </p:nvSpPr>
        <p:spPr>
          <a:xfrm>
            <a:off x="3020992" y="8796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324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Admissibility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Admissible heuristic is one that never overestimates the true cost to reach the goal: </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𝒉</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 ≤ </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𝒉</m:t>
                          </m:r>
                        </m:e>
                        <m:sup>
                          <m:r>
                            <a:rPr lang="en-US" b="1" i="1" dirty="0" smtClean="0">
                              <a:latin typeface="Cambria Math" panose="02040503050406030204" pitchFamily="18" charset="0"/>
                            </a:rPr>
                            <m:t>∗</m:t>
                          </m:r>
                        </m:sup>
                      </m:sSup>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oMath>
                  </m:oMathPara>
                </a14:m>
                <a:endParaRPr lang="en-US" b="1" dirty="0"/>
              </a:p>
              <a:p>
                <a:r>
                  <a:rPr lang="en-US" dirty="0"/>
                  <a:t>In consequence f(n) is </a:t>
                </a:r>
                <a:r>
                  <a:rPr lang="en-US" i="1" dirty="0"/>
                  <a:t>optimistic</a:t>
                </a:r>
                <a:r>
                  <a:rPr lang="en-US" dirty="0"/>
                  <a:t>: it never overestimates the true cost of a solution along the current path through n. </a:t>
                </a:r>
              </a:p>
              <a:p>
                <a:r>
                  <a:rPr lang="en-US" dirty="0"/>
                  <a:t>Example: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r="-22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724684" y="4028719"/>
            <a:ext cx="3929328" cy="1818662"/>
          </a:xfrm>
          <a:prstGeom prst="rect">
            <a:avLst/>
          </a:prstGeom>
        </p:spPr>
      </p:pic>
    </p:spTree>
    <p:extLst>
      <p:ext uri="{BB962C8B-B14F-4D97-AF65-F5344CB8AC3E}">
        <p14:creationId xmlns:p14="http://schemas.microsoft.com/office/powerpoint/2010/main" val="393765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a:t>
            </a:r>
          </a:p>
        </p:txBody>
      </p:sp>
      <p:sp>
        <p:nvSpPr>
          <p:cNvPr id="3" name="Content Placeholder 2"/>
          <p:cNvSpPr>
            <a:spLocks noGrp="1"/>
          </p:cNvSpPr>
          <p:nvPr>
            <p:ph sz="quarter" idx="1"/>
          </p:nvPr>
        </p:nvSpPr>
        <p:spPr/>
        <p:txBody>
          <a:bodyPr>
            <a:normAutofit lnSpcReduction="10000"/>
          </a:bodyPr>
          <a:lstStyle/>
          <a:p>
            <a:r>
              <a:rPr lang="en-US" dirty="0"/>
              <a:t>Consistency (or sometimes monotonicity) is stronger condition than admissibility and it is required for graph search. </a:t>
            </a:r>
          </a:p>
          <a:p>
            <a:r>
              <a:rPr lang="en-US" dirty="0"/>
              <a:t>A heuristic h(n) is consistent if, for every node n and every successor n’ of n generated by any action a, the estimated cost of reaching the goal from n is such as:</a:t>
            </a:r>
          </a:p>
          <a:p>
            <a:pPr marL="0" indent="0" algn="ctr">
              <a:buNone/>
            </a:pPr>
            <a:r>
              <a:rPr lang="en-US" b="1" dirty="0"/>
              <a:t>h(n)≤ c(</a:t>
            </a:r>
            <a:r>
              <a:rPr lang="en-US" b="1" dirty="0" err="1"/>
              <a:t>n,a,n</a:t>
            </a:r>
            <a:r>
              <a:rPr lang="en-US" b="1" dirty="0"/>
              <a:t>’) + h(n’) </a:t>
            </a:r>
          </a:p>
          <a:p>
            <a:pPr marL="0" indent="0" algn="ctr">
              <a:buNone/>
            </a:pPr>
            <a:endParaRPr lang="en-US" b="1" dirty="0"/>
          </a:p>
          <a:p>
            <a:r>
              <a:rPr lang="en-US" dirty="0"/>
              <a:t>This is a form of the general triangle inequality. </a:t>
            </a:r>
          </a:p>
          <a:p>
            <a:endParaRPr lang="en-US" dirty="0"/>
          </a:p>
          <a:p>
            <a:endParaRPr lang="en-US" dirty="0"/>
          </a:p>
          <a:p>
            <a:r>
              <a:rPr lang="en-US" b="1" dirty="0"/>
              <a:t>Consistency always means admissibility</a:t>
            </a:r>
          </a:p>
          <a:p>
            <a:r>
              <a:rPr lang="en-US" b="1" dirty="0"/>
              <a:t>Admissibility doesn’t imply consistency but it is hard to find heuristics that are admissible but not consistent</a:t>
            </a:r>
          </a:p>
          <a:p>
            <a:endParaRPr lang="en-US" dirty="0"/>
          </a:p>
        </p:txBody>
      </p:sp>
    </p:spTree>
    <p:extLst>
      <p:ext uri="{BB962C8B-B14F-4D97-AF65-F5344CB8AC3E}">
        <p14:creationId xmlns:p14="http://schemas.microsoft.com/office/powerpoint/2010/main" val="72331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optimality for tree search</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200"/>
                <a:ext cx="6324134" cy="4495800"/>
              </a:xfrm>
            </p:spPr>
            <p:txBody>
              <a:bodyPr/>
              <a:lstStyle/>
              <a:p>
                <a:r>
                  <a:rPr lang="en-US" dirty="0"/>
                  <a:t>If B is a suboptimal goal and A is the optimal goal </a:t>
                </a:r>
              </a:p>
              <a:p>
                <a:r>
                  <a:rPr lang="en-US" dirty="0"/>
                  <a:t>f(A) &lt; f(B), and h(A) = h(B)=0 =&gt; g(A) &lt; g(B) </a:t>
                </a:r>
              </a:p>
              <a:p>
                <a:r>
                  <a:rPr lang="en-US" dirty="0"/>
                  <a:t>Assume C is an ancestor of A: </a:t>
                </a:r>
              </a:p>
              <a:p>
                <a:pPr lvl="1"/>
                <a14:m>
                  <m:oMath xmlns:m="http://schemas.openxmlformats.org/officeDocument/2006/math">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𝐶</m:t>
                        </m:r>
                      </m:e>
                    </m:d>
                    <m:r>
                      <a:rPr lang="en-US" i="1" dirty="0" smtClean="0">
                        <a:latin typeface="Cambria Math" panose="02040503050406030204" pitchFamily="18" charset="0"/>
                      </a:rPr>
                      <m:t>≤ </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e>
                    </m:d>
                  </m:oMath>
                </a14:m>
                <a:endParaRPr lang="en-US" i="1" dirty="0">
                  <a:latin typeface="Cambria Math" panose="02040503050406030204" pitchFamily="18" charset="0"/>
                </a:endParaRP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  &lt; </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 &lt;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 </m:t>
                    </m:r>
                  </m:oMath>
                </a14:m>
                <a:endParaRPr lang="en-US" dirty="0"/>
              </a:p>
              <a:p>
                <a:pPr lvl="1"/>
                <a:r>
                  <a:rPr lang="en-US" dirty="0"/>
                  <a:t>Which means C will be expanded before B.</a:t>
                </a:r>
              </a:p>
              <a:p>
                <a:r>
                  <a:rPr lang="en-US" dirty="0"/>
                  <a:t>All ancestors of A will be expanded before B, thus A will be inserted in the frontier before B, or in the same time (and it will be taken out first because f(A)&lt;f(B) ).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6324134" cy="4495800"/>
              </a:xfrm>
              <a:blipFill rotWithShape="0">
                <a:blip r:embed="rId2"/>
                <a:stretch>
                  <a:fillRect l="-96" t="-950" r="-9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82" y="2857467"/>
            <a:ext cx="2067022" cy="1981266"/>
          </a:xfrm>
          <a:prstGeom prst="rect">
            <a:avLst/>
          </a:prstGeom>
        </p:spPr>
      </p:pic>
    </p:spTree>
    <p:extLst>
      <p:ext uri="{BB962C8B-B14F-4D97-AF65-F5344CB8AC3E}">
        <p14:creationId xmlns:p14="http://schemas.microsoft.com/office/powerpoint/2010/main" val="169677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admissibility is not good enough for graph search ? </a:t>
            </a:r>
          </a:p>
        </p:txBody>
      </p:sp>
      <p:pic>
        <p:nvPicPr>
          <p:cNvPr id="6" name="Content Placeholder 5"/>
          <p:cNvPicPr>
            <a:picLocks noGrp="1" noChangeAspect="1"/>
          </p:cNvPicPr>
          <p:nvPr>
            <p:ph sz="quarter" idx="1"/>
          </p:nvPr>
        </p:nvPicPr>
        <p:blipFill>
          <a:blip r:embed="rId2"/>
          <a:stretch>
            <a:fillRect/>
          </a:stretch>
        </p:blipFill>
        <p:spPr>
          <a:xfrm>
            <a:off x="1297192" y="2362123"/>
            <a:ext cx="6784312" cy="3108856"/>
          </a:xfrm>
          <a:prstGeom prst="rect">
            <a:avLst/>
          </a:prstGeom>
        </p:spPr>
      </p:pic>
      <p:sp>
        <p:nvSpPr>
          <p:cNvPr id="7" name="TextBox 6"/>
          <p:cNvSpPr txBox="1"/>
          <p:nvPr/>
        </p:nvSpPr>
        <p:spPr>
          <a:xfrm>
            <a:off x="1132764" y="5950424"/>
            <a:ext cx="6948740" cy="369332"/>
          </a:xfrm>
          <a:prstGeom prst="rect">
            <a:avLst/>
          </a:prstGeom>
          <a:noFill/>
        </p:spPr>
        <p:txBody>
          <a:bodyPr wrap="square" rtlCol="0">
            <a:spAutoFit/>
          </a:bodyPr>
          <a:lstStyle/>
          <a:p>
            <a:r>
              <a:rPr lang="en-US" dirty="0"/>
              <a:t>Triangular equality is broken for nodes A and C </a:t>
            </a:r>
          </a:p>
        </p:txBody>
      </p:sp>
      <p:sp>
        <p:nvSpPr>
          <p:cNvPr id="9" name="TextBox 8"/>
          <p:cNvSpPr txBox="1"/>
          <p:nvPr/>
        </p:nvSpPr>
        <p:spPr>
          <a:xfrm>
            <a:off x="7440059" y="5858091"/>
            <a:ext cx="1282890" cy="923330"/>
          </a:xfrm>
          <a:prstGeom prst="rect">
            <a:avLst/>
          </a:prstGeom>
          <a:noFill/>
        </p:spPr>
        <p:txBody>
          <a:bodyPr wrap="square" rtlCol="0">
            <a:spAutoFit/>
          </a:bodyPr>
          <a:lstStyle/>
          <a:p>
            <a:r>
              <a:rPr lang="en-US" dirty="0"/>
              <a:t>C is no more in the frontier </a:t>
            </a:r>
          </a:p>
        </p:txBody>
      </p:sp>
      <p:sp>
        <p:nvSpPr>
          <p:cNvPr id="10" name="TextBox 9"/>
          <p:cNvSpPr txBox="1"/>
          <p:nvPr/>
        </p:nvSpPr>
        <p:spPr>
          <a:xfrm>
            <a:off x="5832512" y="4270650"/>
            <a:ext cx="941450" cy="923330"/>
          </a:xfrm>
          <a:prstGeom prst="rect">
            <a:avLst/>
          </a:prstGeom>
          <a:solidFill>
            <a:schemeClr val="bg1"/>
          </a:solidFill>
        </p:spPr>
        <p:txBody>
          <a:bodyPr wrap="square" rtlCol="0">
            <a:spAutoFit/>
          </a:bodyPr>
          <a:lstStyle/>
          <a:p>
            <a:endParaRPr lang="en-US" b="1" dirty="0"/>
          </a:p>
          <a:p>
            <a:endParaRPr lang="en-US" b="1" dirty="0"/>
          </a:p>
          <a:p>
            <a:endParaRPr lang="en-US" b="1" dirty="0"/>
          </a:p>
        </p:txBody>
      </p:sp>
      <p:cxnSp>
        <p:nvCxnSpPr>
          <p:cNvPr id="4" name="Straight Arrow Connector 3"/>
          <p:cNvCxnSpPr/>
          <p:nvPr/>
        </p:nvCxnSpPr>
        <p:spPr>
          <a:xfrm flipH="1" flipV="1">
            <a:off x="6550926" y="4217158"/>
            <a:ext cx="1282889" cy="173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68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admissibility is not good enough for graph search ? </a:t>
            </a:r>
          </a:p>
        </p:txBody>
      </p:sp>
      <p:pic>
        <p:nvPicPr>
          <p:cNvPr id="6" name="Content Placeholder 5"/>
          <p:cNvPicPr>
            <a:picLocks noGrp="1" noChangeAspect="1"/>
          </p:cNvPicPr>
          <p:nvPr>
            <p:ph sz="quarter" idx="1"/>
          </p:nvPr>
        </p:nvPicPr>
        <p:blipFill>
          <a:blip r:embed="rId2"/>
          <a:stretch>
            <a:fillRect/>
          </a:stretch>
        </p:blipFill>
        <p:spPr>
          <a:xfrm>
            <a:off x="1297192" y="2362123"/>
            <a:ext cx="6784312" cy="3108856"/>
          </a:xfrm>
          <a:prstGeom prst="rect">
            <a:avLst/>
          </a:prstGeom>
        </p:spPr>
      </p:pic>
      <p:sp>
        <p:nvSpPr>
          <p:cNvPr id="7" name="TextBox 6"/>
          <p:cNvSpPr txBox="1"/>
          <p:nvPr/>
        </p:nvSpPr>
        <p:spPr>
          <a:xfrm>
            <a:off x="1132764" y="5950424"/>
            <a:ext cx="6948740" cy="646331"/>
          </a:xfrm>
          <a:prstGeom prst="rect">
            <a:avLst/>
          </a:prstGeom>
          <a:noFill/>
        </p:spPr>
        <p:txBody>
          <a:bodyPr wrap="square" rtlCol="0">
            <a:spAutoFit/>
          </a:bodyPr>
          <a:lstStyle/>
          <a:p>
            <a:r>
              <a:rPr lang="en-US" dirty="0"/>
              <a:t>Consistency: heuristic cost ≤ actual cost for each arc</a:t>
            </a:r>
          </a:p>
          <a:p>
            <a:r>
              <a:rPr lang="en-US" dirty="0"/>
              <a:t>h(B) – h(C) ≤ cost(B to C)</a:t>
            </a:r>
          </a:p>
        </p:txBody>
      </p:sp>
      <p:sp>
        <p:nvSpPr>
          <p:cNvPr id="3" name="TextBox 2"/>
          <p:cNvSpPr txBox="1"/>
          <p:nvPr/>
        </p:nvSpPr>
        <p:spPr>
          <a:xfrm>
            <a:off x="3248167" y="3160888"/>
            <a:ext cx="573207" cy="369332"/>
          </a:xfrm>
          <a:prstGeom prst="rect">
            <a:avLst/>
          </a:prstGeom>
          <a:solidFill>
            <a:schemeClr val="bg1"/>
          </a:solidFill>
        </p:spPr>
        <p:txBody>
          <a:bodyPr wrap="square" rtlCol="0">
            <a:spAutoFit/>
          </a:bodyPr>
          <a:lstStyle/>
          <a:p>
            <a:r>
              <a:rPr lang="en-US" b="1" i="1" dirty="0">
                <a:solidFill>
                  <a:srgbClr val="FF0000"/>
                </a:solidFill>
              </a:rPr>
              <a:t>h=3</a:t>
            </a:r>
          </a:p>
        </p:txBody>
      </p:sp>
      <p:sp>
        <p:nvSpPr>
          <p:cNvPr id="8" name="TextBox 7"/>
          <p:cNvSpPr txBox="1"/>
          <p:nvPr/>
        </p:nvSpPr>
        <p:spPr>
          <a:xfrm>
            <a:off x="7221942" y="3916551"/>
            <a:ext cx="941450" cy="369332"/>
          </a:xfrm>
          <a:prstGeom prst="rect">
            <a:avLst/>
          </a:prstGeom>
          <a:solidFill>
            <a:schemeClr val="bg1"/>
          </a:solidFill>
        </p:spPr>
        <p:txBody>
          <a:bodyPr wrap="square" rtlCol="0">
            <a:spAutoFit/>
          </a:bodyPr>
          <a:lstStyle/>
          <a:p>
            <a:r>
              <a:rPr lang="en-US" b="1" dirty="0"/>
              <a:t>C(3+</a:t>
            </a:r>
            <a:r>
              <a:rPr lang="en-US" b="1" dirty="0">
                <a:solidFill>
                  <a:srgbClr val="FF0000"/>
                </a:solidFill>
              </a:rPr>
              <a:t>3</a:t>
            </a:r>
            <a:r>
              <a:rPr lang="en-US" b="1" dirty="0"/>
              <a:t>)</a:t>
            </a:r>
          </a:p>
        </p:txBody>
      </p:sp>
      <p:sp>
        <p:nvSpPr>
          <p:cNvPr id="9" name="TextBox 8"/>
          <p:cNvSpPr txBox="1"/>
          <p:nvPr/>
        </p:nvSpPr>
        <p:spPr>
          <a:xfrm>
            <a:off x="5750259" y="3916551"/>
            <a:ext cx="941450" cy="369332"/>
          </a:xfrm>
          <a:prstGeom prst="rect">
            <a:avLst/>
          </a:prstGeom>
          <a:solidFill>
            <a:schemeClr val="bg1"/>
          </a:solidFill>
        </p:spPr>
        <p:txBody>
          <a:bodyPr wrap="square" rtlCol="0">
            <a:spAutoFit/>
          </a:bodyPr>
          <a:lstStyle/>
          <a:p>
            <a:r>
              <a:rPr lang="en-US" b="1" dirty="0"/>
              <a:t>C(2+</a:t>
            </a:r>
            <a:r>
              <a:rPr lang="en-US" b="1" dirty="0">
                <a:solidFill>
                  <a:srgbClr val="FF0000"/>
                </a:solidFill>
              </a:rPr>
              <a:t>3</a:t>
            </a:r>
            <a:r>
              <a:rPr lang="en-US" b="1" dirty="0"/>
              <a:t>)</a:t>
            </a:r>
          </a:p>
        </p:txBody>
      </p:sp>
      <p:sp>
        <p:nvSpPr>
          <p:cNvPr id="10" name="TextBox 9"/>
          <p:cNvSpPr txBox="1"/>
          <p:nvPr/>
        </p:nvSpPr>
        <p:spPr>
          <a:xfrm>
            <a:off x="7221942" y="4285883"/>
            <a:ext cx="941450" cy="646331"/>
          </a:xfrm>
          <a:prstGeom prst="rect">
            <a:avLst/>
          </a:prstGeom>
          <a:solidFill>
            <a:schemeClr val="bg1"/>
          </a:solidFill>
        </p:spPr>
        <p:txBody>
          <a:bodyPr wrap="square" rtlCol="0">
            <a:spAutoFit/>
          </a:bodyPr>
          <a:lstStyle/>
          <a:p>
            <a:endParaRPr lang="en-US" b="1" dirty="0"/>
          </a:p>
          <a:p>
            <a:endParaRPr lang="en-US" b="1" dirty="0"/>
          </a:p>
        </p:txBody>
      </p:sp>
    </p:spTree>
    <p:extLst>
      <p:ext uri="{BB962C8B-B14F-4D97-AF65-F5344CB8AC3E}">
        <p14:creationId xmlns:p14="http://schemas.microsoft.com/office/powerpoint/2010/main" val="939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optimality for graph search</a:t>
            </a:r>
          </a:p>
        </p:txBody>
      </p:sp>
      <p:sp>
        <p:nvSpPr>
          <p:cNvPr id="3" name="Content Placeholder 2"/>
          <p:cNvSpPr>
            <a:spLocks noGrp="1"/>
          </p:cNvSpPr>
          <p:nvPr>
            <p:ph sz="quarter" idx="1"/>
          </p:nvPr>
        </p:nvSpPr>
        <p:spPr/>
        <p:txBody>
          <a:bodyPr>
            <a:normAutofit/>
          </a:bodyPr>
          <a:lstStyle/>
          <a:p>
            <a:r>
              <a:rPr lang="en-US" dirty="0"/>
              <a:t>If h(n) is consistent, then the values of f(n) along any path are non-decreasing. </a:t>
            </a:r>
          </a:p>
          <a:p>
            <a:pPr lvl="1"/>
            <a:r>
              <a:rPr lang="en-US" dirty="0"/>
              <a:t>A* expand nodes in increasing f values (f-contours)  </a:t>
            </a:r>
          </a:p>
          <a:p>
            <a:pPr lvl="1"/>
            <a:r>
              <a:rPr lang="pt-BR" dirty="0"/>
              <a:t>Suppose n’ is a successor of n; then:</a:t>
            </a:r>
          </a:p>
          <a:p>
            <a:pPr marL="274320" lvl="1" indent="0" algn="ctr">
              <a:buNone/>
            </a:pPr>
            <a:r>
              <a:rPr lang="pt-BR" dirty="0"/>
              <a:t>g(n’)=g(n)+c(n, a, n’ ) for some action a</a:t>
            </a:r>
          </a:p>
          <a:p>
            <a:pPr lvl="1"/>
            <a:r>
              <a:rPr lang="pt-BR" dirty="0"/>
              <a:t>and we have: </a:t>
            </a:r>
          </a:p>
          <a:p>
            <a:pPr marL="274320" lvl="1" indent="0" algn="ctr">
              <a:buNone/>
            </a:pPr>
            <a:r>
              <a:rPr lang="pt-BR" dirty="0"/>
              <a:t>f(n’)=g(n’)+h(n’)=g(n)+</a:t>
            </a:r>
            <a:r>
              <a:rPr lang="pt-BR" b="1" dirty="0"/>
              <a:t>c(n, a, n’)+h(n’)</a:t>
            </a:r>
            <a:r>
              <a:rPr lang="pt-BR" dirty="0"/>
              <a:t> ≥ g(n)+</a:t>
            </a:r>
            <a:r>
              <a:rPr lang="pt-BR" b="1" dirty="0"/>
              <a:t>h(n)</a:t>
            </a:r>
            <a:r>
              <a:rPr lang="pt-BR" dirty="0"/>
              <a:t>=f(n)</a:t>
            </a:r>
            <a:endParaRPr lang="en-US" dirty="0"/>
          </a:p>
          <a:p>
            <a:pPr marL="0" lvl="1" indent="0">
              <a:spcBef>
                <a:spcPts val="525"/>
              </a:spcBef>
              <a:buClr>
                <a:schemeClr val="accent2"/>
              </a:buClr>
              <a:buSzPct val="60000"/>
              <a:buNone/>
            </a:pPr>
            <a:r>
              <a:rPr lang="pt-BR" dirty="0"/>
              <a:t>	</a:t>
            </a:r>
            <a:endParaRPr lang="en-US" dirty="0"/>
          </a:p>
        </p:txBody>
      </p:sp>
    </p:spTree>
    <p:extLst>
      <p:ext uri="{BB962C8B-B14F-4D97-AF65-F5344CB8AC3E}">
        <p14:creationId xmlns:p14="http://schemas.microsoft.com/office/powerpoint/2010/main" val="79483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vs. UCS </a:t>
            </a:r>
          </a:p>
        </p:txBody>
      </p:sp>
      <p:pic>
        <p:nvPicPr>
          <p:cNvPr id="4" name="Content Placeholder 3"/>
          <p:cNvPicPr>
            <a:picLocks noGrp="1" noChangeAspect="1"/>
          </p:cNvPicPr>
          <p:nvPr>
            <p:ph sz="quarter" idx="1"/>
          </p:nvPr>
        </p:nvPicPr>
        <p:blipFill>
          <a:blip r:embed="rId2"/>
          <a:stretch>
            <a:fillRect/>
          </a:stretch>
        </p:blipFill>
        <p:spPr>
          <a:xfrm>
            <a:off x="266485" y="1495242"/>
            <a:ext cx="2295096" cy="1805801"/>
          </a:xfrm>
          <a:prstGeom prst="rect">
            <a:avLst/>
          </a:prstGeom>
        </p:spPr>
      </p:pic>
      <p:pic>
        <p:nvPicPr>
          <p:cNvPr id="5" name="Picture 4"/>
          <p:cNvPicPr>
            <a:picLocks noChangeAspect="1"/>
          </p:cNvPicPr>
          <p:nvPr/>
        </p:nvPicPr>
        <p:blipFill>
          <a:blip r:embed="rId3"/>
          <a:stretch>
            <a:fillRect/>
          </a:stretch>
        </p:blipFill>
        <p:spPr>
          <a:xfrm>
            <a:off x="51964" y="4401736"/>
            <a:ext cx="2739623" cy="1302460"/>
          </a:xfrm>
          <a:prstGeom prst="rect">
            <a:avLst/>
          </a:prstGeom>
        </p:spPr>
      </p:pic>
      <p:pic>
        <p:nvPicPr>
          <p:cNvPr id="6" name="Picture 5"/>
          <p:cNvPicPr>
            <a:picLocks noChangeAspect="1"/>
          </p:cNvPicPr>
          <p:nvPr/>
        </p:nvPicPr>
        <p:blipFill>
          <a:blip r:embed="rId4"/>
          <a:stretch>
            <a:fillRect/>
          </a:stretch>
        </p:blipFill>
        <p:spPr>
          <a:xfrm>
            <a:off x="2392320" y="1632007"/>
            <a:ext cx="2067022" cy="1945078"/>
          </a:xfrm>
          <a:prstGeom prst="rect">
            <a:avLst/>
          </a:prstGeom>
        </p:spPr>
      </p:pic>
      <p:pic>
        <p:nvPicPr>
          <p:cNvPr id="7" name="Picture 6"/>
          <p:cNvPicPr>
            <a:picLocks noChangeAspect="1"/>
          </p:cNvPicPr>
          <p:nvPr/>
        </p:nvPicPr>
        <p:blipFill>
          <a:blip r:embed="rId5"/>
          <a:stretch>
            <a:fillRect/>
          </a:stretch>
        </p:blipFill>
        <p:spPr>
          <a:xfrm>
            <a:off x="2369168" y="3989892"/>
            <a:ext cx="2139549" cy="1981266"/>
          </a:xfrm>
          <a:prstGeom prst="rect">
            <a:avLst/>
          </a:prstGeom>
        </p:spPr>
      </p:pic>
      <p:pic>
        <p:nvPicPr>
          <p:cNvPr id="8" name="Picture 7"/>
          <p:cNvPicPr>
            <a:picLocks noChangeAspect="1"/>
          </p:cNvPicPr>
          <p:nvPr/>
        </p:nvPicPr>
        <p:blipFill>
          <a:blip r:embed="rId6"/>
          <a:stretch>
            <a:fillRect/>
          </a:stretch>
        </p:blipFill>
        <p:spPr>
          <a:xfrm>
            <a:off x="4665632" y="2633115"/>
            <a:ext cx="4320578" cy="2713554"/>
          </a:xfrm>
          <a:prstGeom prst="rect">
            <a:avLst/>
          </a:prstGeom>
        </p:spPr>
      </p:pic>
    </p:spTree>
    <p:extLst>
      <p:ext uri="{BB962C8B-B14F-4D97-AF65-F5344CB8AC3E}">
        <p14:creationId xmlns:p14="http://schemas.microsoft.com/office/powerpoint/2010/main" val="379946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using the actual cost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A good heuristic is a trade-off between quality of estimate and work per node</a:t>
                </a:r>
              </a:p>
              <a:p>
                <a:r>
                  <a:rPr lang="en-US" dirty="0"/>
                  <a:t>When you approach the true cost, you will expand fewer nodes but usually do more work per node to compute the heuristic itself.</a:t>
                </a:r>
              </a:p>
              <a:p>
                <a:r>
                  <a:rPr lang="en-US" dirty="0"/>
                  <a:t>The key to heuristic design is usually:</a:t>
                </a:r>
              </a:p>
              <a:p>
                <a:pPr lvl="1"/>
                <a:r>
                  <a:rPr lang="en-US" dirty="0"/>
                  <a:t>Using relaxed problems (super graphs) </a:t>
                </a:r>
              </a:p>
              <a:p>
                <a:pPr lvl="1"/>
                <a:r>
                  <a:rPr lang="en-US" dirty="0"/>
                  <a:t>Solving smaller Sub-problems </a:t>
                </a:r>
              </a:p>
              <a:p>
                <a:pPr lvl="1"/>
                <a:r>
                  <a:rPr lang="en-US" dirty="0"/>
                  <a:t>Experience </a:t>
                </a:r>
              </a:p>
              <a:p>
                <a:r>
                  <a:rPr lang="en-US" dirty="0"/>
                  <a:t>If heuristic h</a:t>
                </a:r>
                <a:r>
                  <a:rPr lang="en-US" baseline="-25000" dirty="0"/>
                  <a:t>a </a:t>
                </a:r>
                <a:r>
                  <a:rPr lang="en-US" dirty="0"/>
                  <a:t> is always bigger than heuristic </a:t>
                </a:r>
                <a:r>
                  <a:rPr lang="en-US" dirty="0" err="1"/>
                  <a:t>h</a:t>
                </a:r>
                <a:r>
                  <a:rPr lang="en-US" baseline="-25000" dirty="0" err="1"/>
                  <a:t>b</a:t>
                </a:r>
                <a:r>
                  <a:rPr lang="en-US" dirty="0"/>
                  <a:t>: </a:t>
                </a:r>
              </a:p>
              <a:p>
                <a:pPr lvl="1"/>
                <a:r>
                  <a:rPr lang="en-US" dirty="0"/>
                  <a:t>We say that h</a:t>
                </a:r>
                <a:r>
                  <a:rPr lang="en-US" baseline="-25000" dirty="0"/>
                  <a:t>a </a:t>
                </a:r>
                <a:r>
                  <a:rPr lang="en-US" dirty="0"/>
                  <a:t>dominates </a:t>
                </a:r>
                <a:r>
                  <a:rPr lang="en-US" dirty="0" err="1"/>
                  <a:t>h</a:t>
                </a:r>
                <a:r>
                  <a:rPr lang="en-US" baseline="-25000" dirty="0" err="1"/>
                  <a:t>b</a:t>
                </a:r>
                <a:endParaRPr lang="en-US" baseline="-25000" dirty="0"/>
              </a:p>
              <a:p>
                <a:r>
                  <a:rPr lang="en-US" dirty="0"/>
                  <a:t>We can combine admissible heuristics  together: </a:t>
                </a:r>
              </a:p>
              <a:p>
                <a:pPr lvl="1"/>
                <a:r>
                  <a:rPr lang="en-US" dirty="0"/>
                  <a:t>The maximum of admissible heuristics is admissible: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1764" r="-224"/>
                </a:stretch>
              </a:blipFill>
            </p:spPr>
            <p:txBody>
              <a:bodyPr/>
              <a:lstStyle/>
              <a:p>
                <a:r>
                  <a:rPr lang="en-US">
                    <a:noFill/>
                  </a:rPr>
                  <a:t> </a:t>
                </a:r>
              </a:p>
            </p:txBody>
          </p:sp>
        </mc:Fallback>
      </mc:AlternateContent>
    </p:spTree>
    <p:extLst>
      <p:ext uri="{BB962C8B-B14F-4D97-AF65-F5344CB8AC3E}">
        <p14:creationId xmlns:p14="http://schemas.microsoft.com/office/powerpoint/2010/main" val="365555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8-puzzle problem</a:t>
            </a:r>
          </a:p>
        </p:txBody>
      </p:sp>
      <p:sp>
        <p:nvSpPr>
          <p:cNvPr id="3" name="Content Placeholder 2"/>
          <p:cNvSpPr>
            <a:spLocks noGrp="1"/>
          </p:cNvSpPr>
          <p:nvPr>
            <p:ph sz="quarter" idx="1"/>
          </p:nvPr>
        </p:nvSpPr>
        <p:spPr/>
        <p:txBody>
          <a:bodyPr>
            <a:normAutofit/>
          </a:bodyPr>
          <a:lstStyle/>
          <a:p>
            <a:r>
              <a:rPr lang="en-US" dirty="0"/>
              <a:t>h1 = the number of misplaced tiles.  so the start state would have </a:t>
            </a:r>
          </a:p>
          <a:p>
            <a:pPr marL="0" indent="0" algn="ctr">
              <a:buNone/>
            </a:pPr>
            <a:r>
              <a:rPr lang="en-US" dirty="0"/>
              <a:t>h1 =8</a:t>
            </a:r>
          </a:p>
          <a:p>
            <a:r>
              <a:rPr lang="en-US" dirty="0"/>
              <a:t>h2 = the sum of the distances of the tiles from their goal positions. Because tiles cannot move along diagonals, the distance we will count is the sum of the horizontal and vertical distances. This is sometimes called the city block distance or Manhattan distance. Tiles 1 to 8 in the start state give a Manhattan distance of </a:t>
            </a:r>
          </a:p>
          <a:p>
            <a:pPr marL="0" indent="0" algn="ctr">
              <a:buNone/>
            </a:pPr>
            <a:r>
              <a:rPr lang="en-US" dirty="0"/>
              <a:t>h2 = 3+1+2+2+2+3+3+2 =18</a:t>
            </a:r>
          </a:p>
          <a:p>
            <a:endParaRPr lang="en-US" dirty="0"/>
          </a:p>
        </p:txBody>
      </p:sp>
      <p:pic>
        <p:nvPicPr>
          <p:cNvPr id="4" name="Picture 3"/>
          <p:cNvPicPr>
            <a:picLocks noChangeAspect="1"/>
          </p:cNvPicPr>
          <p:nvPr/>
        </p:nvPicPr>
        <p:blipFill>
          <a:blip r:embed="rId2"/>
          <a:stretch>
            <a:fillRect/>
          </a:stretch>
        </p:blipFill>
        <p:spPr>
          <a:xfrm>
            <a:off x="2652106" y="4657341"/>
            <a:ext cx="3839788" cy="1819659"/>
          </a:xfrm>
          <a:prstGeom prst="rect">
            <a:avLst/>
          </a:prstGeom>
        </p:spPr>
      </p:pic>
    </p:spTree>
    <p:extLst>
      <p:ext uri="{BB962C8B-B14F-4D97-AF65-F5344CB8AC3E}">
        <p14:creationId xmlns:p14="http://schemas.microsoft.com/office/powerpoint/2010/main" val="360319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A* (h1, h2) and Iterative Deepening Search (IDS) </a:t>
            </a:r>
          </a:p>
        </p:txBody>
      </p:sp>
      <p:pic>
        <p:nvPicPr>
          <p:cNvPr id="4" name="Content Placeholder 3"/>
          <p:cNvPicPr>
            <a:picLocks noGrp="1" noChangeAspect="1"/>
          </p:cNvPicPr>
          <p:nvPr>
            <p:ph sz="quarter" idx="1"/>
          </p:nvPr>
        </p:nvPicPr>
        <p:blipFill>
          <a:blip r:embed="rId2"/>
          <a:stretch>
            <a:fillRect/>
          </a:stretch>
        </p:blipFill>
        <p:spPr>
          <a:xfrm>
            <a:off x="1299852" y="1654355"/>
            <a:ext cx="6778992" cy="2944940"/>
          </a:xfrm>
          <a:prstGeom prst="rect">
            <a:avLst/>
          </a:prstGeom>
        </p:spPr>
      </p:pic>
      <p:sp>
        <p:nvSpPr>
          <p:cNvPr id="7" name="TextBox 6"/>
          <p:cNvSpPr txBox="1"/>
          <p:nvPr/>
        </p:nvSpPr>
        <p:spPr>
          <a:xfrm>
            <a:off x="382138" y="4919008"/>
            <a:ext cx="8761862" cy="1938992"/>
          </a:xfrm>
          <a:prstGeom prst="rect">
            <a:avLst/>
          </a:prstGeom>
          <a:noFill/>
        </p:spPr>
        <p:txBody>
          <a:bodyPr wrap="square" rtlCol="0">
            <a:spAutoFit/>
          </a:bodyPr>
          <a:lstStyle/>
          <a:p>
            <a:r>
              <a:rPr lang="en-US" sz="2000" dirty="0"/>
              <a:t>One way to characterize the quality of a heuristic is the effective branching factor b</a:t>
            </a:r>
            <a:r>
              <a:rPr lang="en-US" sz="2000" baseline="30000" dirty="0"/>
              <a:t>∗</a:t>
            </a:r>
            <a:r>
              <a:rPr lang="en-US" sz="2000" dirty="0"/>
              <a:t>.</a:t>
            </a:r>
          </a:p>
          <a:p>
            <a:r>
              <a:rPr lang="en-US" sz="2000" dirty="0"/>
              <a:t>If the total number of nodes generated by A</a:t>
            </a:r>
            <a:r>
              <a:rPr lang="en-US" sz="2000" baseline="30000" dirty="0"/>
              <a:t>∗</a:t>
            </a:r>
            <a:r>
              <a:rPr lang="en-US" sz="2000" dirty="0"/>
              <a:t> for a particular problem is N and the solution depth is d, then b</a:t>
            </a:r>
            <a:r>
              <a:rPr lang="en-US" sz="2000" baseline="30000" dirty="0"/>
              <a:t>∗</a:t>
            </a:r>
            <a:r>
              <a:rPr lang="en-US" sz="2000" dirty="0"/>
              <a:t> is the branching factor that a uniform tree of depth d would have to have in order to contain N +1 nodes. Thus, </a:t>
            </a:r>
          </a:p>
          <a:p>
            <a:pPr algn="ctr"/>
            <a:r>
              <a:rPr lang="en-US" sz="2000" dirty="0"/>
              <a:t>N +1=1+b</a:t>
            </a:r>
            <a:r>
              <a:rPr lang="en-US" sz="2000" baseline="30000" dirty="0"/>
              <a:t>∗</a:t>
            </a:r>
            <a:r>
              <a:rPr lang="en-US" sz="2000" dirty="0"/>
              <a:t> +(b</a:t>
            </a:r>
            <a:r>
              <a:rPr lang="en-US" sz="2000" baseline="30000" dirty="0"/>
              <a:t>∗</a:t>
            </a:r>
            <a:r>
              <a:rPr lang="en-US" sz="2000" dirty="0"/>
              <a:t>)</a:t>
            </a:r>
            <a:r>
              <a:rPr lang="en-US" sz="2000" baseline="30000" dirty="0"/>
              <a:t>2</a:t>
            </a:r>
            <a:r>
              <a:rPr lang="en-US" sz="2000" dirty="0"/>
              <a:t> + ···+(b</a:t>
            </a:r>
            <a:r>
              <a:rPr lang="en-US" sz="2000" baseline="30000" dirty="0"/>
              <a:t>∗</a:t>
            </a:r>
            <a:r>
              <a:rPr lang="en-US" sz="2000" dirty="0"/>
              <a:t>)</a:t>
            </a:r>
            <a:r>
              <a:rPr lang="en-US" sz="2000" baseline="30000" dirty="0"/>
              <a:t>d</a:t>
            </a:r>
            <a:r>
              <a:rPr lang="en-US" sz="2000" dirty="0"/>
              <a:t> </a:t>
            </a:r>
          </a:p>
        </p:txBody>
      </p:sp>
    </p:spTree>
    <p:extLst>
      <p:ext uri="{BB962C8B-B14F-4D97-AF65-F5344CB8AC3E}">
        <p14:creationId xmlns:p14="http://schemas.microsoft.com/office/powerpoint/2010/main" val="49485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 problem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Initial state </a:t>
                </a:r>
              </a:p>
              <a:p>
                <a:r>
                  <a:rPr lang="en-US" dirty="0"/>
                  <a:t>Actions(s) </a:t>
                </a:r>
                <a:r>
                  <a:rPr lang="en-US" dirty="0">
                    <a:sym typeface="Wingdings" panose="05000000000000000000" pitchFamily="2" charset="2"/>
                  </a:rPr>
                  <a:t> {a1, a2, a3, ..}</a:t>
                </a:r>
                <a:endParaRPr lang="en-US" dirty="0"/>
              </a:p>
              <a:p>
                <a:r>
                  <a:rPr lang="en-US" dirty="0"/>
                  <a:t>Result(</a:t>
                </a:r>
                <a:r>
                  <a:rPr lang="en-US" dirty="0" err="1"/>
                  <a:t>s,a</a:t>
                </a:r>
                <a:r>
                  <a:rPr lang="en-US" dirty="0"/>
                  <a:t>) </a:t>
                </a:r>
                <a:r>
                  <a:rPr lang="en-US" dirty="0">
                    <a:sym typeface="Wingdings" panose="05000000000000000000" pitchFamily="2" charset="2"/>
                  </a:rPr>
                  <a:t> s’</a:t>
                </a:r>
              </a:p>
              <a:p>
                <a:r>
                  <a:rPr lang="en-US" dirty="0" err="1">
                    <a:sym typeface="Wingdings" panose="05000000000000000000" pitchFamily="2" charset="2"/>
                  </a:rPr>
                  <a:t>goalTest</a:t>
                </a:r>
                <a:r>
                  <a:rPr lang="en-US" dirty="0">
                    <a:sym typeface="Wingdings" panose="05000000000000000000" pitchFamily="2" charset="2"/>
                  </a:rPr>
                  <a:t>(s)  T|F</a:t>
                </a:r>
              </a:p>
              <a:p>
                <a:r>
                  <a:rPr lang="en-US" dirty="0" err="1">
                    <a:sym typeface="Wingdings" panose="05000000000000000000" pitchFamily="2" charset="2"/>
                  </a:rPr>
                  <a:t>pathCost</a:t>
                </a:r>
                <a:r>
                  <a:rPr lang="en-US" dirty="0">
                    <a:sym typeface="Wingdings" panose="05000000000000000000" pitchFamily="2" charset="2"/>
                  </a:rPr>
                  <a:t>(s1a1s2a2s3..) 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ℕ</m:t>
                    </m:r>
                  </m:oMath>
                </a14:m>
                <a:r>
                  <a:rPr lang="en-US" dirty="0">
                    <a:sym typeface="Wingdings" panose="05000000000000000000" pitchFamily="2" charset="2"/>
                  </a:rPr>
                  <a:t> </a:t>
                </a:r>
              </a:p>
              <a:p>
                <a:r>
                  <a:rPr lang="en-US" dirty="0" err="1">
                    <a:sym typeface="Wingdings" panose="05000000000000000000" pitchFamily="2" charset="2"/>
                  </a:rPr>
                  <a:t>PathCost</a:t>
                </a:r>
                <a:r>
                  <a:rPr lang="en-US" dirty="0">
                    <a:sym typeface="Wingdings" panose="05000000000000000000" pitchFamily="2" charset="2"/>
                  </a:rPr>
                  <a:t> is additive based on a </a:t>
                </a:r>
                <a:r>
                  <a:rPr lang="en-US" dirty="0" err="1">
                    <a:sym typeface="Wingdings" panose="05000000000000000000" pitchFamily="2" charset="2"/>
                  </a:rPr>
                  <a:t>stepCost</a:t>
                </a:r>
                <a:r>
                  <a:rPr lang="en-US" dirty="0">
                    <a:sym typeface="Wingdings" panose="05000000000000000000" pitchFamily="2" charset="2"/>
                  </a:rPr>
                  <a:t> function 	</a:t>
                </a:r>
              </a:p>
              <a:p>
                <a:pPr lvl="1"/>
                <a:r>
                  <a:rPr lang="en-US" dirty="0" err="1">
                    <a:sym typeface="Wingdings" panose="05000000000000000000" pitchFamily="2" charset="2"/>
                  </a:rPr>
                  <a:t>StepCost</a:t>
                </a:r>
                <a:r>
                  <a:rPr lang="en-US" dirty="0">
                    <a:sym typeface="Wingdings" panose="05000000000000000000" pitchFamily="2" charset="2"/>
                  </a:rPr>
                  <a:t>( s1a1s2)  </a:t>
                </a:r>
                <a14:m>
                  <m:oMath xmlns:m="http://schemas.openxmlformats.org/officeDocument/2006/math">
                    <m:r>
                      <a:rPr lang="en-US" i="1">
                        <a:latin typeface="Cambria Math" panose="02040503050406030204" pitchFamily="18" charset="0"/>
                        <a:ea typeface="Cambria Math" panose="02040503050406030204" pitchFamily="18" charset="0"/>
                        <a:sym typeface="Wingdings" panose="05000000000000000000" pitchFamily="2" charset="2"/>
                      </a:rPr>
                      <m:t>ℕ</m:t>
                    </m:r>
                  </m:oMath>
                </a14:m>
                <a:endParaRPr lang="en-US" dirty="0">
                  <a:sym typeface="Wingdings" panose="05000000000000000000" pitchFamily="2" charset="2"/>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t="-1127"/>
                </a:stretch>
              </a:blipFill>
            </p:spPr>
            <p:txBody>
              <a:bodyPr/>
              <a:lstStyle/>
              <a:p>
                <a:r>
                  <a:rPr lang="en-US">
                    <a:noFill/>
                  </a:rPr>
                  <a:t> </a:t>
                </a:r>
              </a:p>
            </p:txBody>
          </p:sp>
        </mc:Fallback>
      </mc:AlternateContent>
    </p:spTree>
    <p:extLst>
      <p:ext uri="{BB962C8B-B14F-4D97-AF65-F5344CB8AC3E}">
        <p14:creationId xmlns:p14="http://schemas.microsoft.com/office/powerpoint/2010/main" val="153030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Heuristic: Solving smaller Sub-problems </a:t>
            </a:r>
          </a:p>
        </p:txBody>
      </p:sp>
      <p:pic>
        <p:nvPicPr>
          <p:cNvPr id="4" name="Content Placeholder 3"/>
          <p:cNvPicPr>
            <a:picLocks noGrp="1" noChangeAspect="1"/>
          </p:cNvPicPr>
          <p:nvPr>
            <p:ph sz="quarter" idx="1"/>
          </p:nvPr>
        </p:nvPicPr>
        <p:blipFill>
          <a:blip r:embed="rId2"/>
          <a:stretch>
            <a:fillRect/>
          </a:stretch>
        </p:blipFill>
        <p:spPr>
          <a:xfrm>
            <a:off x="2204313" y="2520717"/>
            <a:ext cx="4362824" cy="1955749"/>
          </a:xfrm>
          <a:prstGeom prst="rect">
            <a:avLst/>
          </a:prstGeom>
        </p:spPr>
      </p:pic>
    </p:spTree>
    <p:extLst>
      <p:ext uri="{BB962C8B-B14F-4D97-AF65-F5344CB8AC3E}">
        <p14:creationId xmlns:p14="http://schemas.microsoft.com/office/powerpoint/2010/main" val="202627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sz="quarter" idx="1"/>
          </p:nvPr>
        </p:nvSpPr>
        <p:spPr/>
        <p:txBody>
          <a:bodyPr/>
          <a:lstStyle/>
          <a:p>
            <a:r>
              <a:rPr lang="en-US" dirty="0"/>
              <a:t>How many nodes are in the complete search tree for the given state space graph? The start state is S. </a:t>
            </a:r>
          </a:p>
          <a:p>
            <a:endParaRPr lang="en-US" dirty="0"/>
          </a:p>
          <a:p>
            <a:endParaRPr lang="en-US" dirty="0"/>
          </a:p>
        </p:txBody>
      </p:sp>
      <p:pic>
        <p:nvPicPr>
          <p:cNvPr id="10" name="Picture 9"/>
          <p:cNvPicPr>
            <a:picLocks noChangeAspect="1"/>
          </p:cNvPicPr>
          <p:nvPr/>
        </p:nvPicPr>
        <p:blipFill>
          <a:blip r:embed="rId3"/>
          <a:stretch>
            <a:fillRect/>
          </a:stretch>
        </p:blipFill>
        <p:spPr>
          <a:xfrm>
            <a:off x="3828765" y="2765378"/>
            <a:ext cx="1295400" cy="3429000"/>
          </a:xfrm>
          <a:prstGeom prst="rect">
            <a:avLst/>
          </a:prstGeom>
        </p:spPr>
      </p:pic>
    </p:spTree>
    <p:extLst>
      <p:ext uri="{BB962C8B-B14F-4D97-AF65-F5344CB8AC3E}">
        <p14:creationId xmlns:p14="http://schemas.microsoft.com/office/powerpoint/2010/main" val="3907330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2 </a:t>
            </a:r>
          </a:p>
        </p:txBody>
      </p:sp>
      <p:sp>
        <p:nvSpPr>
          <p:cNvPr id="3" name="Content Placeholder 2"/>
          <p:cNvSpPr>
            <a:spLocks noGrp="1"/>
          </p:cNvSpPr>
          <p:nvPr>
            <p:ph sz="quarter" idx="1"/>
          </p:nvPr>
        </p:nvSpPr>
        <p:spPr>
          <a:xfrm>
            <a:off x="612648" y="1600200"/>
            <a:ext cx="4216026" cy="4495800"/>
          </a:xfrm>
        </p:spPr>
        <p:txBody>
          <a:bodyPr/>
          <a:lstStyle/>
          <a:p>
            <a:r>
              <a:rPr lang="en-US" dirty="0"/>
              <a:t>Consider a depth-first graph search on this graph, where S is the start and G is the goal state. Assume that ties are broken alphabetically (so a partial plan S-&gt;X-&gt;A would be expanded before S-&gt;X-&gt;B and S-&gt;A-&gt;Z would be expanded before S-&gt;B-&gt;A).</a:t>
            </a:r>
          </a:p>
          <a:p>
            <a:r>
              <a:rPr lang="en-US" dirty="0"/>
              <a:t>What is the final path returned by depth-first graph search?</a:t>
            </a:r>
          </a:p>
        </p:txBody>
      </p:sp>
      <p:pic>
        <p:nvPicPr>
          <p:cNvPr id="5" name="Picture 4"/>
          <p:cNvPicPr>
            <a:picLocks noChangeAspect="1"/>
          </p:cNvPicPr>
          <p:nvPr/>
        </p:nvPicPr>
        <p:blipFill>
          <a:blip r:embed="rId3"/>
          <a:stretch>
            <a:fillRect/>
          </a:stretch>
        </p:blipFill>
        <p:spPr>
          <a:xfrm>
            <a:off x="6310563" y="1600200"/>
            <a:ext cx="1143000" cy="4371975"/>
          </a:xfrm>
          <a:prstGeom prst="rect">
            <a:avLst/>
          </a:prstGeom>
        </p:spPr>
      </p:pic>
    </p:spTree>
    <p:extLst>
      <p:ext uri="{BB962C8B-B14F-4D97-AF65-F5344CB8AC3E}">
        <p14:creationId xmlns:p14="http://schemas.microsoft.com/office/powerpoint/2010/main" val="1119870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3 </a:t>
            </a:r>
          </a:p>
        </p:txBody>
      </p:sp>
      <p:sp>
        <p:nvSpPr>
          <p:cNvPr id="3" name="Content Placeholder 2"/>
          <p:cNvSpPr>
            <a:spLocks noGrp="1"/>
          </p:cNvSpPr>
          <p:nvPr>
            <p:ph sz="quarter" idx="1"/>
          </p:nvPr>
        </p:nvSpPr>
        <p:spPr>
          <a:xfrm>
            <a:off x="612648" y="1600200"/>
            <a:ext cx="4248110" cy="4495800"/>
          </a:xfrm>
        </p:spPr>
        <p:txBody>
          <a:bodyPr>
            <a:normAutofit/>
          </a:bodyPr>
          <a:lstStyle/>
          <a:p>
            <a:r>
              <a:rPr lang="en-US" dirty="0"/>
              <a:t>Consider a breadth-first graph search on this graph, where S is the start and G is the goal state. Assume that ties are broken alphabetically (so a partial plan S-&gt;X-&gt;A would be expanded before S-&gt;X-&gt;B and S-&gt;A-&gt;Z would be expanded before S-&gt;B-&gt;A). </a:t>
            </a:r>
          </a:p>
          <a:p>
            <a:r>
              <a:rPr lang="en-US" dirty="0"/>
              <a:t>What is the final path returned by breadth-first graph search?</a:t>
            </a:r>
          </a:p>
        </p:txBody>
      </p:sp>
      <p:pic>
        <p:nvPicPr>
          <p:cNvPr id="7" name="Picture 6"/>
          <p:cNvPicPr>
            <a:picLocks noChangeAspect="1"/>
          </p:cNvPicPr>
          <p:nvPr/>
        </p:nvPicPr>
        <p:blipFill>
          <a:blip r:embed="rId3"/>
          <a:stretch>
            <a:fillRect/>
          </a:stretch>
        </p:blipFill>
        <p:spPr>
          <a:xfrm>
            <a:off x="6181224" y="2133600"/>
            <a:ext cx="1562100" cy="3429000"/>
          </a:xfrm>
          <a:prstGeom prst="rect">
            <a:avLst/>
          </a:prstGeom>
        </p:spPr>
      </p:pic>
    </p:spTree>
    <p:extLst>
      <p:ext uri="{BB962C8B-B14F-4D97-AF65-F5344CB8AC3E}">
        <p14:creationId xmlns:p14="http://schemas.microsoft.com/office/powerpoint/2010/main" val="237852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Ex4 </a:t>
            </a:r>
          </a:p>
        </p:txBody>
      </p:sp>
      <p:sp>
        <p:nvSpPr>
          <p:cNvPr id="3" name="Content Placeholder 2"/>
          <p:cNvSpPr>
            <a:spLocks noGrp="1"/>
          </p:cNvSpPr>
          <p:nvPr>
            <p:ph sz="quarter" idx="1"/>
          </p:nvPr>
        </p:nvSpPr>
        <p:spPr>
          <a:xfrm>
            <a:off x="612648" y="1600200"/>
            <a:ext cx="7957011" cy="4495800"/>
          </a:xfrm>
        </p:spPr>
        <p:txBody>
          <a:bodyPr>
            <a:normAutofit/>
          </a:bodyPr>
          <a:lstStyle/>
          <a:p>
            <a:r>
              <a:rPr lang="en-US" dirty="0"/>
              <a:t>Consider A* graph search on the graph below. Arcs are labeled with action costs and states are labeled with heuristic values. Assume that ties are broken alphabetically (so a partial plan S-&gt;X-&gt;A would be expanded before S-&gt;X-&gt;B and S-&gt;A-&gt;Z would be expanded before S-&gt;B-&gt;A). </a:t>
            </a:r>
          </a:p>
          <a:p>
            <a:pPr marL="457200" indent="-457200">
              <a:buSzPct val="100000"/>
              <a:buFont typeface="+mj-lt"/>
              <a:buAutoNum type="alphaLcParenR"/>
            </a:pPr>
            <a:r>
              <a:rPr lang="en-US" dirty="0"/>
              <a:t>In what order are states expanded by A* graph search? </a:t>
            </a:r>
          </a:p>
          <a:p>
            <a:pPr marL="457200" indent="-457200">
              <a:buSzPct val="100000"/>
              <a:buFont typeface="+mj-lt"/>
              <a:buAutoNum type="alphaLcParenR"/>
            </a:pPr>
            <a:r>
              <a:rPr lang="en-US" dirty="0"/>
              <a:t>What path does A* graph search return?</a:t>
            </a:r>
          </a:p>
        </p:txBody>
      </p:sp>
      <p:pic>
        <p:nvPicPr>
          <p:cNvPr id="4098" name="Picture 2" descr="https://courses.edx.org/c4x/BerkeleyX/CS188x_1/asset/hw1_a_star_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237" y="4223083"/>
            <a:ext cx="5269831" cy="263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84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maze </a:t>
            </a:r>
          </a:p>
        </p:txBody>
      </p:sp>
      <p:pic>
        <p:nvPicPr>
          <p:cNvPr id="5122" name="Picture 2" descr="https://courses.edx.org/c4x/BerkeleyX/CS188x_1/asset/hw1_maze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932947" y="2147650"/>
            <a:ext cx="3591426" cy="3400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0947" y="1724441"/>
            <a:ext cx="4572000" cy="4708981"/>
          </a:xfrm>
          <a:prstGeom prst="rect">
            <a:avLst/>
          </a:prstGeom>
        </p:spPr>
        <p:txBody>
          <a:bodyPr>
            <a:spAutoFit/>
          </a:bodyPr>
          <a:lstStyle/>
          <a:p>
            <a:r>
              <a:rPr lang="en-US" sz="2000" dirty="0"/>
              <a:t>You control one or more insects in a rectangular maze-like environment with dimensions M×N , as shown in the figure below.</a:t>
            </a:r>
          </a:p>
          <a:p>
            <a:endParaRPr lang="en-US" sz="2000" dirty="0"/>
          </a:p>
          <a:p>
            <a:r>
              <a:rPr lang="en-US" sz="2000" dirty="0"/>
              <a:t>At each time step, an insect can move into an adjacent square if that square is currently free, or the insect may stay in its current location. </a:t>
            </a:r>
          </a:p>
          <a:p>
            <a:endParaRPr lang="en-US" sz="2000" dirty="0"/>
          </a:p>
          <a:p>
            <a:r>
              <a:rPr lang="en-US" sz="2000" dirty="0"/>
              <a:t>Squares may be blocked by walls, but the map is known. Optimality is always in terms of time steps; all actions have cost 1 regardless of the number of insects moving or where they move.</a:t>
            </a:r>
          </a:p>
        </p:txBody>
      </p:sp>
    </p:spTree>
    <p:extLst>
      <p:ext uri="{BB962C8B-B14F-4D97-AF65-F5344CB8AC3E}">
        <p14:creationId xmlns:p14="http://schemas.microsoft.com/office/powerpoint/2010/main" val="98635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5</a:t>
            </a:r>
          </a:p>
        </p:txBody>
      </p:sp>
      <p:sp>
        <p:nvSpPr>
          <p:cNvPr id="3" name="Content Placeholder 2"/>
          <p:cNvSpPr>
            <a:spLocks noGrp="1"/>
          </p:cNvSpPr>
          <p:nvPr>
            <p:ph sz="quarter" idx="1"/>
          </p:nvPr>
        </p:nvSpPr>
        <p:spPr>
          <a:xfrm>
            <a:off x="612648" y="1600200"/>
            <a:ext cx="4312278" cy="4495800"/>
          </a:xfrm>
        </p:spPr>
        <p:txBody>
          <a:bodyPr/>
          <a:lstStyle/>
          <a:p>
            <a:r>
              <a:rPr lang="en-US" dirty="0"/>
              <a:t>You control a single insect as shown in the maze below, which must reach a designated target location X, also known as the hive. There are no other insects moving around.</a:t>
            </a:r>
          </a:p>
          <a:p>
            <a:r>
              <a:rPr lang="en-US" dirty="0"/>
              <a:t>What is a </a:t>
            </a:r>
            <a:r>
              <a:rPr lang="en-US" i="1" dirty="0"/>
              <a:t>minimal</a:t>
            </a:r>
            <a:r>
              <a:rPr lang="en-US" dirty="0"/>
              <a:t> correct state space representation?</a:t>
            </a:r>
          </a:p>
          <a:p>
            <a:r>
              <a:rPr lang="en-US" dirty="0"/>
              <a:t>What is the size of the state space?</a:t>
            </a:r>
          </a:p>
          <a:p>
            <a:r>
              <a:rPr lang="en-US" dirty="0"/>
              <a:t>Give two admissible heuristics.</a:t>
            </a:r>
          </a:p>
        </p:txBody>
      </p:sp>
      <p:pic>
        <p:nvPicPr>
          <p:cNvPr id="6146" name="Picture 2" descr="https://courses.edx.org/c4x/BerkeleyX/CS188x_1/asset/hw1_maz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123" y="2147887"/>
            <a:ext cx="359092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79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6 </a:t>
            </a:r>
          </a:p>
        </p:txBody>
      </p:sp>
      <p:sp>
        <p:nvSpPr>
          <p:cNvPr id="3" name="Content Placeholder 2"/>
          <p:cNvSpPr>
            <a:spLocks noGrp="1"/>
          </p:cNvSpPr>
          <p:nvPr>
            <p:ph sz="quarter" idx="1"/>
          </p:nvPr>
        </p:nvSpPr>
        <p:spPr>
          <a:xfrm>
            <a:off x="612648" y="1600200"/>
            <a:ext cx="3638510" cy="4784558"/>
          </a:xfrm>
        </p:spPr>
        <p:txBody>
          <a:bodyPr>
            <a:normAutofit fontScale="92500" lnSpcReduction="10000"/>
          </a:bodyPr>
          <a:lstStyle/>
          <a:p>
            <a:r>
              <a:rPr lang="en-US" dirty="0"/>
              <a:t>You control K insects, each of which has a specific target ending location </a:t>
            </a:r>
            <a:r>
              <a:rPr lang="en-US" dirty="0" err="1"/>
              <a:t>X</a:t>
            </a:r>
            <a:r>
              <a:rPr lang="en-US" baseline="-25000" dirty="0" err="1"/>
              <a:t>k</a:t>
            </a:r>
            <a:r>
              <a:rPr lang="en-US" dirty="0"/>
              <a:t>. </a:t>
            </a:r>
          </a:p>
          <a:p>
            <a:r>
              <a:rPr lang="en-US" dirty="0"/>
              <a:t>No two insects may occupy the same square. </a:t>
            </a:r>
          </a:p>
          <a:p>
            <a:r>
              <a:rPr lang="en-US" dirty="0"/>
              <a:t>In each time step all insects move simultaneously to a currently free square (or stay in place); </a:t>
            </a:r>
          </a:p>
          <a:p>
            <a:r>
              <a:rPr lang="en-US" dirty="0"/>
              <a:t>adjacent insects cannot swap in a single time step.</a:t>
            </a:r>
          </a:p>
          <a:p>
            <a:r>
              <a:rPr lang="en-US" dirty="0"/>
              <a:t>What is a minimal correct state space representation?</a:t>
            </a:r>
          </a:p>
          <a:p>
            <a:r>
              <a:rPr lang="en-US" dirty="0"/>
              <a:t>What is the size of the state space?</a:t>
            </a:r>
          </a:p>
        </p:txBody>
      </p:sp>
      <p:pic>
        <p:nvPicPr>
          <p:cNvPr id="7171" name="Picture 3" descr="https://courses.edx.org/c4x/BerkeleyX/CS188x_1/asset/hw1_maze_mult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122" y="2349416"/>
            <a:ext cx="345757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75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6 - continue </a:t>
            </a:r>
          </a:p>
        </p:txBody>
      </p:sp>
      <p:sp>
        <p:nvSpPr>
          <p:cNvPr id="3" name="Content Placeholder 2"/>
          <p:cNvSpPr>
            <a:spLocks noGrp="1"/>
          </p:cNvSpPr>
          <p:nvPr>
            <p:ph sz="quarter" idx="1"/>
          </p:nvPr>
        </p:nvSpPr>
        <p:spPr>
          <a:xfrm>
            <a:off x="644732" y="1616242"/>
            <a:ext cx="8153400" cy="4495800"/>
          </a:xfrm>
        </p:spPr>
        <p:txBody>
          <a:bodyPr/>
          <a:lstStyle/>
          <a:p>
            <a:pPr marL="0" indent="0">
              <a:buSzPct val="100000"/>
              <a:buNone/>
            </a:pPr>
            <a:r>
              <a:rPr lang="en-US" dirty="0"/>
              <a:t>Which of the following heuristics are admissible (if any)?</a:t>
            </a:r>
          </a:p>
          <a:p>
            <a:pPr marL="457200" indent="-457200">
              <a:buSzPct val="100000"/>
              <a:buFont typeface="+mj-lt"/>
              <a:buAutoNum type="arabicPeriod"/>
            </a:pPr>
            <a:r>
              <a:rPr lang="en-US" dirty="0"/>
              <a:t>Sum of Manhattan distances from each insect's location to its target location.  </a:t>
            </a:r>
          </a:p>
          <a:p>
            <a:pPr marL="457200" indent="-457200">
              <a:buSzPct val="100000"/>
              <a:buFont typeface="+mj-lt"/>
              <a:buAutoNum type="arabicPeriod"/>
            </a:pPr>
            <a:r>
              <a:rPr lang="en-US" dirty="0"/>
              <a:t>Sum of costs of optimal paths for each insect to its goal if it were acting alone in the environment, unobstructed by the other insects. </a:t>
            </a:r>
          </a:p>
          <a:p>
            <a:pPr marL="457200" indent="-457200">
              <a:buSzPct val="100000"/>
              <a:buFont typeface="+mj-lt"/>
              <a:buAutoNum type="arabicPeriod"/>
            </a:pPr>
            <a:r>
              <a:rPr lang="en-US" dirty="0"/>
              <a:t>Max of Manhattan distances from each insect's location to its target location.  </a:t>
            </a:r>
          </a:p>
          <a:p>
            <a:pPr marL="457200" indent="-457200">
              <a:buSzPct val="100000"/>
              <a:buFont typeface="+mj-lt"/>
              <a:buAutoNum type="arabicPeriod"/>
            </a:pPr>
            <a:r>
              <a:rPr lang="en-US" dirty="0"/>
              <a:t>Max of costs of optimal paths for each insect to its goal if it were acting alone in the environment, unobstructed by the other insects.</a:t>
            </a:r>
          </a:p>
          <a:p>
            <a:pPr marL="457200" indent="-457200">
              <a:buSzPct val="100000"/>
              <a:buFont typeface="+mj-lt"/>
              <a:buAutoNum type="arabicPeriod"/>
            </a:pPr>
            <a:r>
              <a:rPr lang="en-US" dirty="0"/>
              <a:t>Number of insects that have not yet reached their target location.</a:t>
            </a:r>
          </a:p>
        </p:txBody>
      </p:sp>
    </p:spTree>
    <p:extLst>
      <p:ext uri="{BB962C8B-B14F-4D97-AF65-F5344CB8AC3E}">
        <p14:creationId xmlns:p14="http://schemas.microsoft.com/office/powerpoint/2010/main" val="3180407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7</a:t>
            </a:r>
          </a:p>
        </p:txBody>
      </p:sp>
      <p:sp>
        <p:nvSpPr>
          <p:cNvPr id="3" name="Content Placeholder 2"/>
          <p:cNvSpPr>
            <a:spLocks noGrp="1"/>
          </p:cNvSpPr>
          <p:nvPr>
            <p:ph sz="quarter" idx="1"/>
          </p:nvPr>
        </p:nvSpPr>
        <p:spPr>
          <a:xfrm>
            <a:off x="612648" y="1600199"/>
            <a:ext cx="4023520" cy="4880811"/>
          </a:xfrm>
        </p:spPr>
        <p:txBody>
          <a:bodyPr>
            <a:normAutofit fontScale="85000" lnSpcReduction="20000"/>
          </a:bodyPr>
          <a:lstStyle/>
          <a:p>
            <a:r>
              <a:rPr lang="en-US" dirty="0"/>
              <a:t>You again control a single insect, but there are B birds flying along known paths. Specifically, at time t each bird b will be at position (</a:t>
            </a:r>
            <a:r>
              <a:rPr lang="en-US" dirty="0" err="1"/>
              <a:t>x</a:t>
            </a:r>
            <a:r>
              <a:rPr lang="en-US" baseline="-25000" dirty="0" err="1"/>
              <a:t>b</a:t>
            </a:r>
            <a:r>
              <a:rPr lang="en-US" dirty="0"/>
              <a:t>(t),</a:t>
            </a:r>
            <a:r>
              <a:rPr lang="en-US" dirty="0" err="1"/>
              <a:t>y</a:t>
            </a:r>
            <a:r>
              <a:rPr lang="en-US" baseline="-25000" dirty="0" err="1"/>
              <a:t>b</a:t>
            </a:r>
            <a:r>
              <a:rPr lang="en-US" dirty="0"/>
              <a:t>(t)). The tuple of bird positions repeats with period T. </a:t>
            </a:r>
          </a:p>
          <a:p>
            <a:r>
              <a:rPr lang="en-US" dirty="0"/>
              <a:t>Birds might move up to 3 squares per time step.</a:t>
            </a:r>
          </a:p>
          <a:p>
            <a:r>
              <a:rPr lang="en-US" dirty="0"/>
              <a:t>Your insect </a:t>
            </a:r>
            <a:r>
              <a:rPr lang="en-US" i="1" dirty="0"/>
              <a:t>can</a:t>
            </a:r>
            <a:r>
              <a:rPr lang="en-US" dirty="0"/>
              <a:t> share squares with birds and it can even hitch a ride on them! On any time step that your insect shares a square with a bird, the insect may either move as normal or move directly to the bird’s next location (either action has cost 1, even if the bird travels farther than one square). </a:t>
            </a:r>
          </a:p>
          <a:p>
            <a:r>
              <a:rPr lang="en-US" dirty="0"/>
              <a:t>What is a minimal state representation? </a:t>
            </a:r>
          </a:p>
          <a:p>
            <a:r>
              <a:rPr lang="en-US" dirty="0"/>
              <a:t>What is the size of the state space?</a:t>
            </a:r>
          </a:p>
        </p:txBody>
      </p:sp>
      <p:pic>
        <p:nvPicPr>
          <p:cNvPr id="9219" name="Picture 3" descr="https://courses.edx.org/c4x/BerkeleyX/CS188x_1/asset/hw1_maze_bir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164" y="2214562"/>
            <a:ext cx="35147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0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strategies  	</a:t>
            </a:r>
          </a:p>
        </p:txBody>
      </p:sp>
      <p:sp>
        <p:nvSpPr>
          <p:cNvPr id="3" name="Content Placeholder 2"/>
          <p:cNvSpPr>
            <a:spLocks noGrp="1"/>
          </p:cNvSpPr>
          <p:nvPr>
            <p:ph sz="quarter" idx="2"/>
          </p:nvPr>
        </p:nvSpPr>
        <p:spPr/>
        <p:txBody>
          <a:bodyPr/>
          <a:lstStyle/>
          <a:p>
            <a:r>
              <a:rPr lang="en-US" dirty="0"/>
              <a:t>Breadth first search </a:t>
            </a:r>
          </a:p>
          <a:p>
            <a:r>
              <a:rPr lang="en-US" dirty="0"/>
              <a:t>Uniform cost search </a:t>
            </a:r>
          </a:p>
          <a:p>
            <a:r>
              <a:rPr lang="en-US" dirty="0"/>
              <a:t>Depth first search </a:t>
            </a:r>
          </a:p>
        </p:txBody>
      </p:sp>
      <p:sp>
        <p:nvSpPr>
          <p:cNvPr id="6" name="Content Placeholder 5"/>
          <p:cNvSpPr>
            <a:spLocks noGrp="1"/>
          </p:cNvSpPr>
          <p:nvPr>
            <p:ph sz="quarter" idx="4"/>
          </p:nvPr>
        </p:nvSpPr>
        <p:spPr/>
        <p:txBody>
          <a:bodyPr/>
          <a:lstStyle/>
          <a:p>
            <a:r>
              <a:rPr lang="en-US" dirty="0"/>
              <a:t>Greedy best-first search </a:t>
            </a:r>
          </a:p>
          <a:p>
            <a:r>
              <a:rPr lang="en-US" dirty="0"/>
              <a:t>A* Search </a:t>
            </a:r>
          </a:p>
          <a:p>
            <a:endParaRPr lang="en-US" dirty="0"/>
          </a:p>
        </p:txBody>
      </p:sp>
      <p:sp>
        <p:nvSpPr>
          <p:cNvPr id="4" name="Text Placeholder 3"/>
          <p:cNvSpPr>
            <a:spLocks noGrp="1"/>
          </p:cNvSpPr>
          <p:nvPr>
            <p:ph type="body" sz="quarter" idx="1"/>
          </p:nvPr>
        </p:nvSpPr>
        <p:spPr/>
        <p:txBody>
          <a:bodyPr>
            <a:normAutofit/>
          </a:bodyPr>
          <a:lstStyle/>
          <a:p>
            <a:r>
              <a:rPr lang="en-US" sz="2000"/>
              <a:t>Uninformed</a:t>
            </a:r>
            <a:endParaRPr lang="en-US" sz="2000" dirty="0"/>
          </a:p>
        </p:txBody>
      </p:sp>
      <p:sp>
        <p:nvSpPr>
          <p:cNvPr id="5" name="Text Placeholder 4"/>
          <p:cNvSpPr>
            <a:spLocks noGrp="1"/>
          </p:cNvSpPr>
          <p:nvPr>
            <p:ph type="body" sz="quarter" idx="3"/>
          </p:nvPr>
        </p:nvSpPr>
        <p:spPr/>
        <p:txBody>
          <a:bodyPr>
            <a:normAutofit/>
          </a:bodyPr>
          <a:lstStyle/>
          <a:p>
            <a:r>
              <a:rPr lang="en-US" sz="2000" dirty="0"/>
              <a:t>Informed </a:t>
            </a:r>
          </a:p>
        </p:txBody>
      </p:sp>
    </p:spTree>
    <p:extLst>
      <p:ext uri="{BB962C8B-B14F-4D97-AF65-F5344CB8AC3E}">
        <p14:creationId xmlns:p14="http://schemas.microsoft.com/office/powerpoint/2010/main" val="63756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7 – continue </a:t>
            </a:r>
          </a:p>
        </p:txBody>
      </p:sp>
      <p:sp>
        <p:nvSpPr>
          <p:cNvPr id="3" name="Content Placeholder 2"/>
          <p:cNvSpPr>
            <a:spLocks noGrp="1"/>
          </p:cNvSpPr>
          <p:nvPr>
            <p:ph sz="quarter" idx="1"/>
          </p:nvPr>
        </p:nvSpPr>
        <p:spPr/>
        <p:txBody>
          <a:bodyPr/>
          <a:lstStyle/>
          <a:p>
            <a:pPr marL="0" indent="0">
              <a:buNone/>
            </a:pPr>
            <a:r>
              <a:rPr lang="en-US" dirty="0"/>
              <a:t>Which of the following heuristics are admissible (if any)?</a:t>
            </a:r>
          </a:p>
          <a:p>
            <a:pPr marL="457200" indent="-457200">
              <a:buSzPct val="100000"/>
              <a:buFont typeface="+mj-lt"/>
              <a:buAutoNum type="arabicPeriod"/>
            </a:pPr>
            <a:r>
              <a:rPr lang="en-US" dirty="0"/>
              <a:t> Cost of optimal path to target in the simpler problem that has no birds.  </a:t>
            </a:r>
          </a:p>
          <a:p>
            <a:pPr marL="457200" indent="-457200">
              <a:buSzPct val="100000"/>
              <a:buFont typeface="+mj-lt"/>
              <a:buAutoNum type="arabicPeriod"/>
            </a:pPr>
            <a:r>
              <a:rPr lang="en-US" dirty="0"/>
              <a:t>Manhattan distance from the insect's current position to the target. </a:t>
            </a:r>
          </a:p>
          <a:p>
            <a:pPr marL="457200" indent="-457200">
              <a:buSzPct val="100000"/>
              <a:buFont typeface="+mj-lt"/>
              <a:buAutoNum type="arabicPeriod"/>
            </a:pPr>
            <a:r>
              <a:rPr lang="en-US" dirty="0"/>
              <a:t>Manhattan distance from the insect's current position to the nearest bird. </a:t>
            </a:r>
          </a:p>
          <a:p>
            <a:pPr marL="457200" indent="-457200">
              <a:buSzPct val="100000"/>
              <a:buFont typeface="+mj-lt"/>
              <a:buAutoNum type="arabicPeriod"/>
            </a:pPr>
            <a:r>
              <a:rPr lang="en-US" dirty="0"/>
              <a:t>Manhattan distance from the insect's current position to the target divided by three.</a:t>
            </a:r>
          </a:p>
        </p:txBody>
      </p:sp>
    </p:spTree>
    <p:extLst>
      <p:ext uri="{BB962C8B-B14F-4D97-AF65-F5344CB8AC3E}">
        <p14:creationId xmlns:p14="http://schemas.microsoft.com/office/powerpoint/2010/main" val="1034286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8 </a:t>
            </a:r>
          </a:p>
        </p:txBody>
      </p:sp>
      <p:sp>
        <p:nvSpPr>
          <p:cNvPr id="3" name="Content Placeholder 2"/>
          <p:cNvSpPr>
            <a:spLocks noGrp="1"/>
          </p:cNvSpPr>
          <p:nvPr>
            <p:ph sz="quarter" idx="1"/>
          </p:nvPr>
        </p:nvSpPr>
        <p:spPr>
          <a:xfrm>
            <a:off x="612648" y="1600199"/>
            <a:ext cx="4264152" cy="5257801"/>
          </a:xfrm>
        </p:spPr>
        <p:txBody>
          <a:bodyPr>
            <a:normAutofit fontScale="92500"/>
          </a:bodyPr>
          <a:lstStyle/>
          <a:p>
            <a:r>
              <a:rPr lang="en-US" dirty="0"/>
              <a:t>Your single insect is alone in the maze again. This time, it has super legs that can take it as far as you want in a straight line in each time step. The disadvantage of these legs is that they make turning slower, so now it takes the insect a time step to change the direction it is facing. </a:t>
            </a:r>
          </a:p>
          <a:p>
            <a:r>
              <a:rPr lang="en-US" dirty="0"/>
              <a:t>Moving v squares requires that all intermediate squares passed through, as well as the </a:t>
            </a:r>
            <a:r>
              <a:rPr lang="en-US" dirty="0" err="1"/>
              <a:t>v</a:t>
            </a:r>
            <a:r>
              <a:rPr lang="en-US" baseline="30000" dirty="0" err="1"/>
              <a:t>th</a:t>
            </a:r>
            <a:r>
              <a:rPr lang="en-US" dirty="0"/>
              <a:t> square, currently be empty.</a:t>
            </a:r>
          </a:p>
          <a:p>
            <a:r>
              <a:rPr lang="en-US" dirty="0"/>
              <a:t>The cost of a multi-square move is still 1 time unit, as is a turning move.</a:t>
            </a:r>
          </a:p>
          <a:p>
            <a:r>
              <a:rPr lang="en-US" dirty="0"/>
              <a:t>Give a minimal state representation</a:t>
            </a:r>
          </a:p>
          <a:p>
            <a:r>
              <a:rPr lang="en-US" dirty="0"/>
              <a:t>What is the size of the state space? </a:t>
            </a:r>
          </a:p>
        </p:txBody>
      </p:sp>
      <p:pic>
        <p:nvPicPr>
          <p:cNvPr id="11267" name="Picture 3" descr="https://courses.edx.org/c4x/BerkeleyX/CS188x_1/asset/hw1_maze_super-leg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168847"/>
            <a:ext cx="4124325" cy="2371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60571" y="4847771"/>
            <a:ext cx="2293258" cy="369332"/>
          </a:xfrm>
          <a:prstGeom prst="rect">
            <a:avLst/>
          </a:prstGeom>
          <a:noFill/>
        </p:spPr>
        <p:txBody>
          <a:bodyPr wrap="square" rtlCol="0">
            <a:spAutoFit/>
          </a:bodyPr>
          <a:lstStyle/>
          <a:p>
            <a:r>
              <a:rPr lang="en-US" dirty="0"/>
              <a:t>Example: cost = 5 </a:t>
            </a:r>
          </a:p>
        </p:txBody>
      </p:sp>
    </p:spTree>
    <p:extLst>
      <p:ext uri="{BB962C8B-B14F-4D97-AF65-F5344CB8AC3E}">
        <p14:creationId xmlns:p14="http://schemas.microsoft.com/office/powerpoint/2010/main" val="4193714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9 </a:t>
            </a:r>
          </a:p>
        </p:txBody>
      </p:sp>
      <p:sp>
        <p:nvSpPr>
          <p:cNvPr id="3" name="Content Placeholder 2"/>
          <p:cNvSpPr>
            <a:spLocks noGrp="1"/>
          </p:cNvSpPr>
          <p:nvPr>
            <p:ph sz="quarter" idx="1"/>
          </p:nvPr>
        </p:nvSpPr>
        <p:spPr>
          <a:xfrm>
            <a:off x="612648" y="1600200"/>
            <a:ext cx="5149523" cy="4495800"/>
          </a:xfrm>
        </p:spPr>
        <p:txBody>
          <a:bodyPr>
            <a:normAutofit fontScale="92500"/>
          </a:bodyPr>
          <a:lstStyle/>
          <a:p>
            <a:r>
              <a:rPr lang="en-US" dirty="0"/>
              <a:t>It is night and you control a single insect. You know the maze, but you do not know what square the insect will start in. You must pose a search problem whose solution is an all-purpose sequence of actions such that, after executing those actions, the insect will be on the exit square, regardless of initial position.</a:t>
            </a:r>
          </a:p>
          <a:p>
            <a:r>
              <a:rPr lang="en-US" dirty="0"/>
              <a:t>The insect executes the actions mindlessly and does not know whether its moves succeed: if it uses an action which would move it in a blocked direction, it will stay where it is. </a:t>
            </a:r>
          </a:p>
          <a:p>
            <a:r>
              <a:rPr lang="en-US" dirty="0"/>
              <a:t>Give a state representation </a:t>
            </a:r>
          </a:p>
          <a:p>
            <a:r>
              <a:rPr lang="en-US" dirty="0"/>
              <a:t>What is the size of state space? </a:t>
            </a:r>
          </a:p>
        </p:txBody>
      </p:sp>
      <p:pic>
        <p:nvPicPr>
          <p:cNvPr id="12290" name="Picture 2" descr="https://courses.edx.org/c4x/BerkeleyX/CS188x_1/asset/hw1_maze_conform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929" y="1962376"/>
            <a:ext cx="2486025" cy="14573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78285" y="3539445"/>
            <a:ext cx="3069771" cy="1477328"/>
          </a:xfrm>
          <a:prstGeom prst="rect">
            <a:avLst/>
          </a:prstGeom>
        </p:spPr>
        <p:txBody>
          <a:bodyPr wrap="square">
            <a:spAutoFit/>
          </a:bodyPr>
          <a:lstStyle/>
          <a:p>
            <a:r>
              <a:rPr lang="en-US" dirty="0"/>
              <a:t>For example, in the maze above, moving right twice guarantees that the insect will be at the exit regardless of its starting position.</a:t>
            </a:r>
          </a:p>
        </p:txBody>
      </p:sp>
    </p:spTree>
    <p:extLst>
      <p:ext uri="{BB962C8B-B14F-4D97-AF65-F5344CB8AC3E}">
        <p14:creationId xmlns:p14="http://schemas.microsoft.com/office/powerpoint/2010/main" val="341066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9 – continue </a:t>
            </a:r>
          </a:p>
        </p:txBody>
      </p:sp>
      <p:sp>
        <p:nvSpPr>
          <p:cNvPr id="3" name="Content Placeholder 2"/>
          <p:cNvSpPr>
            <a:spLocks noGrp="1"/>
          </p:cNvSpPr>
          <p:nvPr>
            <p:ph sz="quarter" idx="1"/>
          </p:nvPr>
        </p:nvSpPr>
        <p:spPr/>
        <p:txBody>
          <a:bodyPr/>
          <a:lstStyle/>
          <a:p>
            <a:pPr marL="0" indent="0">
              <a:buNone/>
            </a:pPr>
            <a:r>
              <a:rPr lang="en-US" dirty="0"/>
              <a:t>Which of the following are admissible heuristics?</a:t>
            </a:r>
          </a:p>
          <a:p>
            <a:pPr marL="457200" indent="-457200">
              <a:buSzPct val="100000"/>
              <a:buFont typeface="+mj-lt"/>
              <a:buAutoNum type="arabicPeriod"/>
            </a:pPr>
            <a:r>
              <a:rPr lang="en-US" dirty="0"/>
              <a:t> Total number of possible locations the insect might be in.  </a:t>
            </a:r>
          </a:p>
          <a:p>
            <a:pPr marL="457200" indent="-457200">
              <a:buSzPct val="100000"/>
              <a:buFont typeface="+mj-lt"/>
              <a:buAutoNum type="arabicPeriod"/>
            </a:pPr>
            <a:r>
              <a:rPr lang="en-US" dirty="0"/>
              <a:t>The maximum of Manhattan distances to the goal from each possible location the insect could be in.  </a:t>
            </a:r>
          </a:p>
          <a:p>
            <a:pPr marL="457200" indent="-457200">
              <a:buSzPct val="100000"/>
              <a:buFont typeface="+mj-lt"/>
              <a:buAutoNum type="arabicPeriod"/>
            </a:pPr>
            <a:r>
              <a:rPr lang="en-US" dirty="0"/>
              <a:t>The minimum of Manhattan distances to the goal from each possible location the insect could be in.</a:t>
            </a:r>
          </a:p>
        </p:txBody>
      </p:sp>
    </p:spTree>
    <p:extLst>
      <p:ext uri="{BB962C8B-B14F-4D97-AF65-F5344CB8AC3E}">
        <p14:creationId xmlns:p14="http://schemas.microsoft.com/office/powerpoint/2010/main" val="38812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10 - Early goal checking graph search </a:t>
            </a:r>
          </a:p>
        </p:txBody>
      </p:sp>
      <p:sp>
        <p:nvSpPr>
          <p:cNvPr id="3" name="Content Placeholder 2"/>
          <p:cNvSpPr>
            <a:spLocks noGrp="1"/>
          </p:cNvSpPr>
          <p:nvPr>
            <p:ph sz="quarter" idx="1"/>
          </p:nvPr>
        </p:nvSpPr>
        <p:spPr>
          <a:xfrm>
            <a:off x="612648" y="1600200"/>
            <a:ext cx="4481866" cy="4495800"/>
          </a:xfrm>
        </p:spPr>
        <p:txBody>
          <a:bodyPr/>
          <a:lstStyle/>
          <a:p>
            <a:r>
              <a:rPr lang="en-US" dirty="0"/>
              <a:t>If using EARLY-GOAL-CHECKING-GRAPH-SEARCH which path, if any, will the algorithm return?</a:t>
            </a:r>
          </a:p>
          <a:p>
            <a:pPr lvl="1"/>
            <a:r>
              <a:rPr lang="en-US" dirty="0"/>
              <a:t>with a Uniform Cost node expansion strategy?</a:t>
            </a:r>
          </a:p>
          <a:p>
            <a:pPr lvl="1"/>
            <a:r>
              <a:rPr lang="en-US" dirty="0"/>
              <a:t>with an A* node expansion strategy?</a:t>
            </a:r>
          </a:p>
          <a:p>
            <a:r>
              <a:rPr lang="en-US" dirty="0"/>
              <a:t>Which statements are true:</a:t>
            </a:r>
          </a:p>
          <a:p>
            <a:pPr marL="731520" lvl="1" indent="-457200">
              <a:buSzPct val="100000"/>
              <a:buFont typeface="+mj-lt"/>
              <a:buAutoNum type="arabicPeriod"/>
            </a:pPr>
            <a:r>
              <a:rPr lang="en-US" dirty="0"/>
              <a:t>The EXPAND function can be called at most once for each state.  </a:t>
            </a:r>
          </a:p>
          <a:p>
            <a:pPr marL="731520" lvl="1" indent="-457200">
              <a:buSzPct val="100000"/>
              <a:buFont typeface="+mj-lt"/>
              <a:buAutoNum type="arabicPeriod"/>
            </a:pPr>
            <a:r>
              <a:rPr lang="en-US" dirty="0"/>
              <a:t>The algorithm is complete.  </a:t>
            </a:r>
          </a:p>
          <a:p>
            <a:pPr marL="731520" lvl="1" indent="-457200">
              <a:buSzPct val="100000"/>
              <a:buFont typeface="+mj-lt"/>
              <a:buAutoNum type="arabicPeriod"/>
            </a:pPr>
            <a:r>
              <a:rPr lang="en-US" dirty="0"/>
              <a:t>The algorithm will return an optimal solution.</a:t>
            </a:r>
          </a:p>
        </p:txBody>
      </p:sp>
      <p:pic>
        <p:nvPicPr>
          <p:cNvPr id="14340" name="Picture 4" descr="https://courses.edx.org/c4x/BerkeleyX/CS188x_1/asset/hw1_fast-graph-search-graphical-model.png"/>
          <p:cNvPicPr>
            <a:picLocks noChangeAspect="1" noChangeArrowheads="1"/>
          </p:cNvPicPr>
          <p:nvPr/>
        </p:nvPicPr>
        <p:blipFill rotWithShape="1">
          <a:blip r:embed="rId3">
            <a:extLst>
              <a:ext uri="{28A0092B-C50C-407E-A947-70E740481C1C}">
                <a14:useLocalDpi xmlns:a14="http://schemas.microsoft.com/office/drawing/2010/main" val="0"/>
              </a:ext>
            </a:extLst>
          </a:blip>
          <a:srcRect l="29552" r="41720"/>
          <a:stretch/>
        </p:blipFill>
        <p:spPr bwMode="auto">
          <a:xfrm>
            <a:off x="5355771" y="1866899"/>
            <a:ext cx="2670629"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75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descr="https://courses.edx.org/c4x/BerkeleyX/CS188x_1/asset/hw1_fast-graph-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45" y="1548257"/>
            <a:ext cx="8797075" cy="347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62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 look ahead graph search </a:t>
            </a:r>
          </a:p>
        </p:txBody>
      </p:sp>
      <p:sp>
        <p:nvSpPr>
          <p:cNvPr id="3" name="Content Placeholder 2"/>
          <p:cNvSpPr>
            <a:spLocks noGrp="1"/>
          </p:cNvSpPr>
          <p:nvPr>
            <p:ph sz="quarter" idx="1"/>
          </p:nvPr>
        </p:nvSpPr>
        <p:spPr/>
        <p:txBody>
          <a:bodyPr/>
          <a:lstStyle/>
          <a:p>
            <a:r>
              <a:rPr lang="en-US" dirty="0"/>
              <a:t>Consider an alternative version of GRAPH-SEARCH, LOOKAHEAD-GRAPH-SEARCH, which saves memory by using a "frontier-closed-set" keeping track of which states have been on the frontier and only adding a child node to the frontier if the state of that child node has not been added to it at some point. </a:t>
            </a:r>
          </a:p>
        </p:txBody>
      </p:sp>
      <p:pic>
        <p:nvPicPr>
          <p:cNvPr id="15362" name="Picture 2" descr="https://courses.edx.org/c4x/BerkeleyX/CS188x_1/asset/hw1_a_star_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534" y="4536946"/>
            <a:ext cx="4114800" cy="2057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09534" y="3524934"/>
            <a:ext cx="4572000" cy="646331"/>
          </a:xfrm>
          <a:prstGeom prst="rect">
            <a:avLst/>
          </a:prstGeom>
        </p:spPr>
        <p:txBody>
          <a:bodyPr>
            <a:spAutoFit/>
          </a:bodyPr>
          <a:lstStyle/>
          <a:p>
            <a:r>
              <a:rPr lang="en-US" dirty="0">
                <a:solidFill>
                  <a:srgbClr val="222222"/>
                </a:solidFill>
                <a:latin typeface="Open Sans"/>
              </a:rPr>
              <a:t>With an A* node expansion strategy, which path will this algorithm return? </a:t>
            </a:r>
            <a:endParaRPr lang="en-US" dirty="0"/>
          </a:p>
        </p:txBody>
      </p:sp>
    </p:spTree>
    <p:extLst>
      <p:ext uri="{BB962C8B-B14F-4D97-AF65-F5344CB8AC3E}">
        <p14:creationId xmlns:p14="http://schemas.microsoft.com/office/powerpoint/2010/main" val="2774819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 continue </a:t>
            </a:r>
          </a:p>
        </p:txBody>
      </p:sp>
      <p:sp>
        <p:nvSpPr>
          <p:cNvPr id="3" name="Content Placeholder 2"/>
          <p:cNvSpPr>
            <a:spLocks noGrp="1"/>
          </p:cNvSpPr>
          <p:nvPr>
            <p:ph sz="quarter" idx="1"/>
          </p:nvPr>
        </p:nvSpPr>
        <p:spPr/>
        <p:txBody>
          <a:bodyPr/>
          <a:lstStyle/>
          <a:p>
            <a:pPr marL="0" indent="0">
              <a:buNone/>
            </a:pPr>
            <a:r>
              <a:rPr lang="en-US" dirty="0"/>
              <a:t>Assume you run LOOKAHEAD-GRAPH-SEARCH with the A* node expansion strategy and a consistent heuristic, select all statements that are true.</a:t>
            </a:r>
          </a:p>
          <a:p>
            <a:endParaRPr lang="en-US" dirty="0"/>
          </a:p>
          <a:p>
            <a:pPr marL="457200" indent="-457200">
              <a:buSzPct val="100000"/>
              <a:buFont typeface="+mj-lt"/>
              <a:buAutoNum type="arabicPeriod"/>
            </a:pPr>
            <a:r>
              <a:rPr lang="en-US" dirty="0"/>
              <a:t>The EXPAND function can be called at most once for each state. </a:t>
            </a:r>
          </a:p>
          <a:p>
            <a:pPr marL="457200" indent="-457200">
              <a:buSzPct val="100000"/>
              <a:buFont typeface="+mj-lt"/>
              <a:buAutoNum type="arabicPeriod"/>
            </a:pPr>
            <a:r>
              <a:rPr lang="en-US" dirty="0"/>
              <a:t>The algorithm is complete.  </a:t>
            </a:r>
          </a:p>
          <a:p>
            <a:pPr marL="457200" indent="-457200">
              <a:buSzPct val="100000"/>
              <a:buFont typeface="+mj-lt"/>
              <a:buAutoNum type="arabicPeriod"/>
            </a:pPr>
            <a:r>
              <a:rPr lang="en-US" dirty="0"/>
              <a:t>The algorithm will return an optimal solution.</a:t>
            </a:r>
          </a:p>
        </p:txBody>
      </p:sp>
    </p:spTree>
    <p:extLst>
      <p:ext uri="{BB962C8B-B14F-4D97-AF65-F5344CB8AC3E}">
        <p14:creationId xmlns:p14="http://schemas.microsoft.com/office/powerpoint/2010/main" val="3912525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s://courses.edx.org/c4x/BerkeleyX/CS188x_1/asset/hw1_lookahead-graph-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1559"/>
            <a:ext cx="90963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96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12 - memory-efficient graph search</a:t>
            </a:r>
          </a:p>
        </p:txBody>
      </p:sp>
      <p:sp>
        <p:nvSpPr>
          <p:cNvPr id="3" name="Content Placeholder 2"/>
          <p:cNvSpPr>
            <a:spLocks noGrp="1"/>
          </p:cNvSpPr>
          <p:nvPr>
            <p:ph sz="quarter" idx="1"/>
          </p:nvPr>
        </p:nvSpPr>
        <p:spPr/>
        <p:txBody>
          <a:bodyPr>
            <a:normAutofit lnSpcReduction="10000"/>
          </a:bodyPr>
          <a:lstStyle/>
          <a:p>
            <a:r>
              <a:rPr lang="en-US" dirty="0"/>
              <a:t>Consider an alternate version of GRAPH-SEARCH, MEMORY-EFFICIENT-GRAPH-SEARCH, which saves memory by </a:t>
            </a:r>
          </a:p>
          <a:p>
            <a:pPr lvl="1"/>
            <a:r>
              <a:rPr lang="en-US" dirty="0"/>
              <a:t>(a) not adding node n to the fringe if STATE[n] is in the closed set, </a:t>
            </a:r>
          </a:p>
          <a:p>
            <a:pPr lvl="1"/>
            <a:r>
              <a:rPr lang="en-US" dirty="0"/>
              <a:t>and (b) checking if there is already a node in the fringe with state equal to STATE[n]. If so, rather than simply inserting, it checks whether the old node or the new node has the cheaper path and then accordingly leaves the fringe unchanged or replaces the old node by the new node.</a:t>
            </a:r>
          </a:p>
          <a:p>
            <a:r>
              <a:rPr lang="en-US" dirty="0"/>
              <a:t>By doing this the fringe needs less memory, however insertion becomes more computationally expensive.</a:t>
            </a:r>
          </a:p>
          <a:p>
            <a:r>
              <a:rPr lang="en-US" dirty="0"/>
              <a:t>with the A* node expansion strategy and a consistent heuristic, select all statements that are true.</a:t>
            </a:r>
          </a:p>
          <a:p>
            <a:pPr marL="697230" lvl="1" indent="-457200">
              <a:buSzPct val="100000"/>
              <a:buFont typeface="+mj-lt"/>
              <a:buAutoNum type="arabicPeriod"/>
            </a:pPr>
            <a:r>
              <a:rPr lang="en-US" dirty="0"/>
              <a:t> The EXPAND function can be called at most once for each state.  </a:t>
            </a:r>
          </a:p>
          <a:p>
            <a:pPr marL="697230" lvl="1" indent="-457200">
              <a:buSzPct val="100000"/>
              <a:buFont typeface="+mj-lt"/>
              <a:buAutoNum type="arabicPeriod"/>
            </a:pPr>
            <a:r>
              <a:rPr lang="en-US" dirty="0"/>
              <a:t>The algorithm is complete.  </a:t>
            </a:r>
          </a:p>
          <a:p>
            <a:pPr marL="697230" lvl="1" indent="-457200">
              <a:buSzPct val="100000"/>
              <a:buFont typeface="+mj-lt"/>
              <a:buAutoNum type="arabicPeriod"/>
            </a:pPr>
            <a:r>
              <a:rPr lang="en-US" dirty="0"/>
              <a:t>The algorithm will return an optimal solution.</a:t>
            </a:r>
          </a:p>
        </p:txBody>
      </p:sp>
    </p:spTree>
    <p:extLst>
      <p:ext uri="{BB962C8B-B14F-4D97-AF65-F5344CB8AC3E}">
        <p14:creationId xmlns:p14="http://schemas.microsoft.com/office/powerpoint/2010/main" val="351740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Heuristic functions</a:t>
            </a:r>
          </a:p>
        </p:txBody>
      </p:sp>
      <p:sp>
        <p:nvSpPr>
          <p:cNvPr id="8" name="Content Placeholder 7"/>
          <p:cNvSpPr>
            <a:spLocks noGrp="1"/>
          </p:cNvSpPr>
          <p:nvPr>
            <p:ph sz="quarter" idx="1"/>
          </p:nvPr>
        </p:nvSpPr>
        <p:spPr/>
        <p:txBody>
          <a:bodyPr/>
          <a:lstStyle/>
          <a:p>
            <a:r>
              <a:rPr lang="en-US" dirty="0"/>
              <a:t>A heuristic is:</a:t>
            </a:r>
          </a:p>
          <a:p>
            <a:pPr lvl="1"/>
            <a:r>
              <a:rPr lang="en-US" dirty="0"/>
              <a:t>A function that </a:t>
            </a:r>
            <a:r>
              <a:rPr lang="en-US" i="1" dirty="0"/>
              <a:t>estimates </a:t>
            </a:r>
            <a:r>
              <a:rPr lang="en-US" dirty="0"/>
              <a:t>how close a state is to a goal</a:t>
            </a:r>
          </a:p>
          <a:p>
            <a:pPr lvl="1"/>
            <a:r>
              <a:rPr lang="en-US" dirty="0"/>
              <a:t>Designed for a particular search problem</a:t>
            </a:r>
          </a:p>
          <a:p>
            <a:pPr lvl="1"/>
            <a:r>
              <a:rPr lang="en-US" dirty="0"/>
              <a:t>Example SLD: Straight Line Distance to Bucharest </a:t>
            </a:r>
          </a:p>
          <a:p>
            <a:pPr lvl="1"/>
            <a:endParaRPr lang="en-US" dirty="0"/>
          </a:p>
        </p:txBody>
      </p:sp>
      <p:pic>
        <p:nvPicPr>
          <p:cNvPr id="11" name="Picture 10"/>
          <p:cNvPicPr>
            <a:picLocks noChangeAspect="1"/>
          </p:cNvPicPr>
          <p:nvPr/>
        </p:nvPicPr>
        <p:blipFill>
          <a:blip r:embed="rId2"/>
          <a:stretch>
            <a:fillRect/>
          </a:stretch>
        </p:blipFill>
        <p:spPr>
          <a:xfrm>
            <a:off x="1377001" y="3384645"/>
            <a:ext cx="5647208" cy="3361892"/>
          </a:xfrm>
          <a:prstGeom prst="rect">
            <a:avLst/>
          </a:prstGeom>
        </p:spPr>
      </p:pic>
      <p:cxnSp>
        <p:nvCxnSpPr>
          <p:cNvPr id="13" name="Straight Connector 12"/>
          <p:cNvCxnSpPr/>
          <p:nvPr/>
        </p:nvCxnSpPr>
        <p:spPr>
          <a:xfrm>
            <a:off x="1815152" y="5172501"/>
            <a:ext cx="3166281" cy="764275"/>
          </a:xfrm>
          <a:prstGeom prst="line">
            <a:avLst/>
          </a:prstGeom>
          <a:ln w="76200">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5278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ttps://courses.edx.org/c4x/BerkeleyX/CS188x_1/asset/hw1_memory-efficient-graph-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97" y="1688502"/>
            <a:ext cx="8867992" cy="503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395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ttps://courses.edx.org/c4x/BerkeleyX/CS188x_1/asset/hw1_graph-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24" y="1944538"/>
            <a:ext cx="8766048" cy="313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28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best-first search</a:t>
            </a:r>
            <a:endParaRPr lang="en-US" baseline="-25000" dirty="0"/>
          </a:p>
        </p:txBody>
      </p:sp>
      <p:pic>
        <p:nvPicPr>
          <p:cNvPr id="4" name="Content Placeholder 3"/>
          <p:cNvPicPr>
            <a:picLocks noGrp="1" noChangeAspect="1"/>
          </p:cNvPicPr>
          <p:nvPr>
            <p:ph sz="quarter" idx="1"/>
          </p:nvPr>
        </p:nvPicPr>
        <p:blipFill>
          <a:blip r:embed="rId2"/>
          <a:stretch>
            <a:fillRect/>
          </a:stretch>
        </p:blipFill>
        <p:spPr>
          <a:xfrm>
            <a:off x="1567991" y="2493490"/>
            <a:ext cx="5308361" cy="2064863"/>
          </a:xfrm>
          <a:prstGeom prst="rect">
            <a:avLst/>
          </a:prstGeom>
        </p:spPr>
      </p:pic>
      <p:sp>
        <p:nvSpPr>
          <p:cNvPr id="6" name="TextBox 5"/>
          <p:cNvSpPr txBox="1"/>
          <p:nvPr/>
        </p:nvSpPr>
        <p:spPr>
          <a:xfrm>
            <a:off x="612648" y="5022376"/>
            <a:ext cx="8026385" cy="1015663"/>
          </a:xfrm>
          <a:prstGeom prst="rect">
            <a:avLst/>
          </a:prstGeom>
          <a:noFill/>
        </p:spPr>
        <p:txBody>
          <a:bodyPr wrap="square" rtlCol="0">
            <a:spAutoFit/>
          </a:bodyPr>
          <a:lstStyle/>
          <a:p>
            <a:r>
              <a:rPr lang="en-US" sz="2000" dirty="0"/>
              <a:t>Greedy best-first search tries to expand the node that is closest to the goal, on the grounds that this is likely to lead to a solution quickly. Thus, it evaluates nodes by using just the heuristic function; that is, </a:t>
            </a:r>
            <a:r>
              <a:rPr lang="en-US" sz="2000" b="1" dirty="0"/>
              <a:t>f(n)=h(n)</a:t>
            </a:r>
            <a:r>
              <a:rPr lang="en-US" sz="2000" dirty="0"/>
              <a:t>. </a:t>
            </a:r>
          </a:p>
        </p:txBody>
      </p:sp>
      <p:sp>
        <p:nvSpPr>
          <p:cNvPr id="7" name="TextBox 6"/>
          <p:cNvSpPr txBox="1"/>
          <p:nvPr/>
        </p:nvSpPr>
        <p:spPr>
          <a:xfrm>
            <a:off x="2563968" y="1892147"/>
            <a:ext cx="3604820" cy="369332"/>
          </a:xfrm>
          <a:prstGeom prst="rect">
            <a:avLst/>
          </a:prstGeom>
          <a:noFill/>
        </p:spPr>
        <p:txBody>
          <a:bodyPr wrap="square" rtlCol="0">
            <a:spAutoFit/>
          </a:bodyPr>
          <a:lstStyle/>
          <a:p>
            <a:r>
              <a:rPr lang="en-US" b="1" dirty="0"/>
              <a:t>Straight line distance to Bucharest </a:t>
            </a:r>
          </a:p>
        </p:txBody>
      </p:sp>
    </p:spTree>
    <p:extLst>
      <p:ext uri="{BB962C8B-B14F-4D97-AF65-F5344CB8AC3E}">
        <p14:creationId xmlns:p14="http://schemas.microsoft.com/office/powerpoint/2010/main" val="54428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best-first search</a:t>
            </a:r>
          </a:p>
        </p:txBody>
      </p:sp>
      <p:pic>
        <p:nvPicPr>
          <p:cNvPr id="5" name="Picture 4"/>
          <p:cNvPicPr>
            <a:picLocks noChangeAspect="1"/>
          </p:cNvPicPr>
          <p:nvPr/>
        </p:nvPicPr>
        <p:blipFill>
          <a:blip r:embed="rId2"/>
          <a:stretch>
            <a:fillRect/>
          </a:stretch>
        </p:blipFill>
        <p:spPr>
          <a:xfrm>
            <a:off x="1594827" y="1219200"/>
            <a:ext cx="5766028" cy="5484335"/>
          </a:xfrm>
          <a:prstGeom prst="rect">
            <a:avLst/>
          </a:prstGeom>
        </p:spPr>
      </p:pic>
    </p:spTree>
    <p:extLst>
      <p:ext uri="{BB962C8B-B14F-4D97-AF65-F5344CB8AC3E}">
        <p14:creationId xmlns:p14="http://schemas.microsoft.com/office/powerpoint/2010/main" val="181744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search is not optimal</a:t>
            </a:r>
          </a:p>
        </p:txBody>
      </p:sp>
      <p:sp>
        <p:nvSpPr>
          <p:cNvPr id="3" name="Content Placeholder 2"/>
          <p:cNvSpPr>
            <a:spLocks noGrp="1"/>
          </p:cNvSpPr>
          <p:nvPr>
            <p:ph sz="quarter" idx="1"/>
          </p:nvPr>
        </p:nvSpPr>
        <p:spPr/>
        <p:txBody>
          <a:bodyPr/>
          <a:lstStyle/>
          <a:p>
            <a:r>
              <a:rPr lang="en-US" dirty="0"/>
              <a:t>And it is incomplete for search trees</a:t>
            </a:r>
          </a:p>
          <a:p>
            <a:r>
              <a:rPr lang="en-US" dirty="0"/>
              <a:t>Example </a:t>
            </a:r>
          </a:p>
          <a:p>
            <a:endParaRPr lang="en-US" dirty="0"/>
          </a:p>
        </p:txBody>
      </p:sp>
      <p:pic>
        <p:nvPicPr>
          <p:cNvPr id="4" name="Picture 3"/>
          <p:cNvPicPr>
            <a:picLocks noChangeAspect="1"/>
          </p:cNvPicPr>
          <p:nvPr/>
        </p:nvPicPr>
        <p:blipFill>
          <a:blip r:embed="rId2"/>
          <a:stretch>
            <a:fillRect/>
          </a:stretch>
        </p:blipFill>
        <p:spPr>
          <a:xfrm>
            <a:off x="1377001" y="3384645"/>
            <a:ext cx="5647208" cy="3361892"/>
          </a:xfrm>
          <a:prstGeom prst="rect">
            <a:avLst/>
          </a:prstGeom>
        </p:spPr>
      </p:pic>
      <p:cxnSp>
        <p:nvCxnSpPr>
          <p:cNvPr id="5" name="Straight Connector 4"/>
          <p:cNvCxnSpPr/>
          <p:nvPr/>
        </p:nvCxnSpPr>
        <p:spPr>
          <a:xfrm flipV="1">
            <a:off x="4067033" y="4203511"/>
            <a:ext cx="1665027" cy="532262"/>
          </a:xfrm>
          <a:prstGeom prst="line">
            <a:avLst/>
          </a:prstGeom>
          <a:ln w="76200">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0740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 </a:t>
            </a:r>
          </a:p>
        </p:txBody>
      </p:sp>
      <p:sp>
        <p:nvSpPr>
          <p:cNvPr id="3" name="Content Placeholder 2"/>
          <p:cNvSpPr>
            <a:spLocks noGrp="1"/>
          </p:cNvSpPr>
          <p:nvPr>
            <p:ph sz="quarter" idx="1"/>
          </p:nvPr>
        </p:nvSpPr>
        <p:spPr/>
        <p:txBody>
          <a:bodyPr/>
          <a:lstStyle/>
          <a:p>
            <a:r>
              <a:rPr lang="en-US" dirty="0"/>
              <a:t>Uniform-cost orders by path cost, or </a:t>
            </a:r>
            <a:r>
              <a:rPr lang="en-US" i="1" dirty="0"/>
              <a:t>backward cost </a:t>
            </a:r>
            <a:r>
              <a:rPr lang="en-US" dirty="0"/>
              <a:t>g(n)</a:t>
            </a:r>
          </a:p>
          <a:p>
            <a:r>
              <a:rPr lang="en-US" dirty="0"/>
              <a:t> Greedy orders by goal proximity, or </a:t>
            </a:r>
            <a:r>
              <a:rPr lang="en-US" i="1" dirty="0"/>
              <a:t>forward cost </a:t>
            </a:r>
            <a:r>
              <a:rPr lang="en-US" dirty="0"/>
              <a:t>h(n)</a:t>
            </a:r>
          </a:p>
          <a:p>
            <a:r>
              <a:rPr lang="en-US" dirty="0"/>
              <a:t>A* Search orders by the sum: </a:t>
            </a:r>
          </a:p>
          <a:p>
            <a:endParaRPr lang="en-US" dirty="0"/>
          </a:p>
          <a:p>
            <a:pPr marL="0" indent="0">
              <a:buNone/>
            </a:pPr>
            <a:r>
              <a:rPr lang="en-US" dirty="0"/>
              <a:t>			</a:t>
            </a:r>
            <a:r>
              <a:rPr lang="en-US" b="1" dirty="0"/>
              <a:t>f(n) = g(n) + h(n)</a:t>
            </a:r>
          </a:p>
          <a:p>
            <a:endParaRPr lang="en-US" dirty="0"/>
          </a:p>
          <a:p>
            <a:r>
              <a:rPr lang="en-US" dirty="0"/>
              <a:t>f(n)= estimated cost of the cheapest solution through n. </a:t>
            </a:r>
          </a:p>
          <a:p>
            <a:r>
              <a:rPr lang="en-US" dirty="0"/>
              <a:t>A* is complete</a:t>
            </a:r>
          </a:p>
          <a:p>
            <a:r>
              <a:rPr lang="en-US" dirty="0"/>
              <a:t>A* is optimal if the chosen heuristic is </a:t>
            </a:r>
            <a:r>
              <a:rPr lang="en-US" b="1" dirty="0"/>
              <a:t>admissible (tree version)</a:t>
            </a:r>
            <a:r>
              <a:rPr lang="en-US" dirty="0"/>
              <a:t> or </a:t>
            </a:r>
            <a:r>
              <a:rPr lang="en-US" b="1" dirty="0"/>
              <a:t>consistent (graph version) </a:t>
            </a:r>
          </a:p>
          <a:p>
            <a:endParaRPr lang="en-US" dirty="0"/>
          </a:p>
        </p:txBody>
      </p:sp>
    </p:spTree>
    <p:extLst>
      <p:ext uri="{BB962C8B-B14F-4D97-AF65-F5344CB8AC3E}">
        <p14:creationId xmlns:p14="http://schemas.microsoft.com/office/powerpoint/2010/main" val="63949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 </a:t>
            </a:r>
          </a:p>
        </p:txBody>
      </p:sp>
      <p:pic>
        <p:nvPicPr>
          <p:cNvPr id="5" name="Picture 4"/>
          <p:cNvPicPr>
            <a:picLocks noChangeAspect="1"/>
          </p:cNvPicPr>
          <p:nvPr/>
        </p:nvPicPr>
        <p:blipFill>
          <a:blip r:embed="rId2"/>
          <a:stretch>
            <a:fillRect/>
          </a:stretch>
        </p:blipFill>
        <p:spPr>
          <a:xfrm>
            <a:off x="0" y="1996436"/>
            <a:ext cx="4471425" cy="3703328"/>
          </a:xfrm>
          <a:prstGeom prst="rect">
            <a:avLst/>
          </a:prstGeom>
        </p:spPr>
      </p:pic>
      <p:pic>
        <p:nvPicPr>
          <p:cNvPr id="6" name="Picture 5"/>
          <p:cNvPicPr>
            <a:picLocks noChangeAspect="1"/>
          </p:cNvPicPr>
          <p:nvPr/>
        </p:nvPicPr>
        <p:blipFill>
          <a:blip r:embed="rId3"/>
          <a:stretch>
            <a:fillRect/>
          </a:stretch>
        </p:blipFill>
        <p:spPr>
          <a:xfrm>
            <a:off x="4689348" y="2244848"/>
            <a:ext cx="4483617" cy="3206503"/>
          </a:xfrm>
          <a:prstGeom prst="rect">
            <a:avLst/>
          </a:prstGeom>
        </p:spPr>
      </p:pic>
      <p:sp>
        <p:nvSpPr>
          <p:cNvPr id="7" name="Oval 6"/>
          <p:cNvSpPr/>
          <p:nvPr/>
        </p:nvSpPr>
        <p:spPr>
          <a:xfrm>
            <a:off x="5636525" y="3248167"/>
            <a:ext cx="641445" cy="354842"/>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9" name="Elbow Connector 8"/>
          <p:cNvCxnSpPr>
            <a:stCxn id="7" idx="3"/>
          </p:cNvCxnSpPr>
          <p:nvPr/>
        </p:nvCxnSpPr>
        <p:spPr>
          <a:xfrm rot="5400000">
            <a:off x="4057982" y="4182410"/>
            <a:ext cx="2303846" cy="1041114"/>
          </a:xfrm>
          <a:prstGeom prst="bentConnector3">
            <a:avLst>
              <a:gd name="adj1" fmla="val 557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9830" y="5868537"/>
            <a:ext cx="1897417" cy="646331"/>
          </a:xfrm>
          <a:prstGeom prst="rect">
            <a:avLst/>
          </a:prstGeom>
          <a:noFill/>
        </p:spPr>
        <p:txBody>
          <a:bodyPr wrap="square" rtlCol="0">
            <a:spAutoFit/>
          </a:bodyPr>
          <a:lstStyle/>
          <a:p>
            <a:r>
              <a:rPr lang="en-US" dirty="0"/>
              <a:t>Why I don’t stop here?</a:t>
            </a:r>
          </a:p>
        </p:txBody>
      </p:sp>
    </p:spTree>
    <p:extLst>
      <p:ext uri="{BB962C8B-B14F-4D97-AF65-F5344CB8AC3E}">
        <p14:creationId xmlns:p14="http://schemas.microsoft.com/office/powerpoint/2010/main" val="1195145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3242</TotalTime>
  <Words>2856</Words>
  <Application>Microsoft Macintosh PowerPoint</Application>
  <PresentationFormat>On-screen Show (4:3)</PresentationFormat>
  <Paragraphs>244</Paragraphs>
  <Slides>41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Calibri</vt:lpstr>
      <vt:lpstr>Cambria Math</vt:lpstr>
      <vt:lpstr>Open Sans</vt:lpstr>
      <vt:lpstr>Tw Cen MT</vt:lpstr>
      <vt:lpstr>Wingdings</vt:lpstr>
      <vt:lpstr>Wingdings 2</vt:lpstr>
      <vt:lpstr>Median</vt:lpstr>
      <vt:lpstr>Artificial Intelligence</vt:lpstr>
      <vt:lpstr>Definition of a problem </vt:lpstr>
      <vt:lpstr>Search strategies   </vt:lpstr>
      <vt:lpstr>Heuristic functions</vt:lpstr>
      <vt:lpstr>Greedy best-first search</vt:lpstr>
      <vt:lpstr>Greedy best-first search</vt:lpstr>
      <vt:lpstr>Greedy search is not optimal</vt:lpstr>
      <vt:lpstr>A* search </vt:lpstr>
      <vt:lpstr>A* search </vt:lpstr>
      <vt:lpstr>Admissibility </vt:lpstr>
      <vt:lpstr>Consistency </vt:lpstr>
      <vt:lpstr>Proof of optimality for tree search</vt:lpstr>
      <vt:lpstr>Why admissibility is not good enough for graph search ? </vt:lpstr>
      <vt:lpstr>Why admissibility is not good enough for graph search ? </vt:lpstr>
      <vt:lpstr>Proof of optimality for graph search</vt:lpstr>
      <vt:lpstr>A* vs. UCS </vt:lpstr>
      <vt:lpstr>How about using the actual cost ?</vt:lpstr>
      <vt:lpstr>Example: 8-puzzle problem</vt:lpstr>
      <vt:lpstr>Comparison of A* (h1, h2) and Iterative Deepening Search (IDS) </vt:lpstr>
      <vt:lpstr>Heuristic: Solving smaller Sub-problems </vt:lpstr>
      <vt:lpstr>Exercises </vt:lpstr>
      <vt:lpstr>Ex 2 </vt:lpstr>
      <vt:lpstr>Ex 3 </vt:lpstr>
      <vt:lpstr>Ex4 </vt:lpstr>
      <vt:lpstr>A maze </vt:lpstr>
      <vt:lpstr>Ex 5</vt:lpstr>
      <vt:lpstr>Ex 6 </vt:lpstr>
      <vt:lpstr>Ex 6 - continue </vt:lpstr>
      <vt:lpstr>Ex 7</vt:lpstr>
      <vt:lpstr>Ex 7 – continue </vt:lpstr>
      <vt:lpstr>Ex 8 </vt:lpstr>
      <vt:lpstr>Ex 9 </vt:lpstr>
      <vt:lpstr>Ex 9 – continue </vt:lpstr>
      <vt:lpstr>Ex 10 - Early goal checking graph search </vt:lpstr>
      <vt:lpstr>PowerPoint Presentation</vt:lpstr>
      <vt:lpstr>Ex 11 – look ahead graph search </vt:lpstr>
      <vt:lpstr>Ex 11 – continue </vt:lpstr>
      <vt:lpstr>PowerPoint Presentation</vt:lpstr>
      <vt:lpstr>Ex 12 - memory-efficient graph 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Nassar, Mohamad</cp:lastModifiedBy>
  <cp:revision>203</cp:revision>
  <dcterms:created xsi:type="dcterms:W3CDTF">2015-08-04T18:55:05Z</dcterms:created>
  <dcterms:modified xsi:type="dcterms:W3CDTF">2022-02-03T21:44:02Z</dcterms:modified>
</cp:coreProperties>
</file>