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84" r:id="rId3"/>
    <p:sldId id="285" r:id="rId4"/>
    <p:sldId id="286" r:id="rId5"/>
    <p:sldId id="287" r:id="rId6"/>
    <p:sldId id="288" r:id="rId7"/>
    <p:sldId id="289" r:id="rId8"/>
    <p:sldId id="310"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2" r:id="rId30"/>
    <p:sldId id="315" r:id="rId31"/>
    <p:sldId id="316" r:id="rId32"/>
    <p:sldId id="313" r:id="rId33"/>
    <p:sldId id="317" r:id="rId34"/>
    <p:sldId id="318" r:id="rId35"/>
    <p:sldId id="314" r:id="rId36"/>
    <p:sldId id="319" r:id="rId37"/>
    <p:sldId id="320" r:id="rId38"/>
    <p:sldId id="321" r:id="rId39"/>
    <p:sldId id="257" r:id="rId40"/>
    <p:sldId id="258" r:id="rId41"/>
    <p:sldId id="259" r:id="rId42"/>
    <p:sldId id="260" r:id="rId43"/>
    <p:sldId id="261" r:id="rId44"/>
    <p:sldId id="262" r:id="rId45"/>
    <p:sldId id="263" r:id="rId46"/>
    <p:sldId id="264" r:id="rId47"/>
    <p:sldId id="265" r:id="rId48"/>
    <p:sldId id="266" r:id="rId49"/>
    <p:sldId id="267" r:id="rId50"/>
    <p:sldId id="268" r:id="rId51"/>
    <p:sldId id="270" r:id="rId52"/>
    <p:sldId id="271" r:id="rId53"/>
    <p:sldId id="272" r:id="rId54"/>
    <p:sldId id="273" r:id="rId55"/>
    <p:sldId id="311" r:id="rId56"/>
    <p:sldId id="274" r:id="rId57"/>
    <p:sldId id="275" r:id="rId58"/>
    <p:sldId id="322" r:id="rId59"/>
    <p:sldId id="276" r:id="rId60"/>
    <p:sldId id="278" r:id="rId61"/>
    <p:sldId id="279" r:id="rId62"/>
    <p:sldId id="277" r:id="rId63"/>
    <p:sldId id="280" r:id="rId64"/>
    <p:sldId id="282" r:id="rId65"/>
    <p:sldId id="281" r:id="rId66"/>
    <p:sldId id="283"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4EFF6-9A3F-DF4F-B822-9FC286AA98F9}" v="1" dt="2023-02-22T02:52:16.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2"/>
    <p:restoredTop sz="96303" autoAdjust="0"/>
  </p:normalViewPr>
  <p:slideViewPr>
    <p:cSldViewPr snapToGrid="0">
      <p:cViewPr>
        <p:scale>
          <a:sx n="136" d="100"/>
          <a:sy n="136" d="100"/>
        </p:scale>
        <p:origin x="23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sar, Mohamad" userId="08c1b410-aff6-4938-ab8f-0a58fc5f7236" providerId="ADAL" clId="{DAD15D4E-A55C-9640-BD39-C3010DD2FAD7}"/>
    <pc:docChg chg="custSel modSld">
      <pc:chgData name="Nassar, Mohamad" userId="08c1b410-aff6-4938-ab8f-0a58fc5f7236" providerId="ADAL" clId="{DAD15D4E-A55C-9640-BD39-C3010DD2FAD7}" dt="2022-02-15T20:01:32.855" v="408" actId="20577"/>
      <pc:docMkLst>
        <pc:docMk/>
      </pc:docMkLst>
      <pc:sldChg chg="modSp mod">
        <pc:chgData name="Nassar, Mohamad" userId="08c1b410-aff6-4938-ab8f-0a58fc5f7236" providerId="ADAL" clId="{DAD15D4E-A55C-9640-BD39-C3010DD2FAD7}" dt="2022-02-15T19:54:23.069" v="357" actId="20577"/>
        <pc:sldMkLst>
          <pc:docMk/>
          <pc:sldMk cId="2668364602" sldId="309"/>
        </pc:sldMkLst>
        <pc:spChg chg="mod">
          <ac:chgData name="Nassar, Mohamad" userId="08c1b410-aff6-4938-ab8f-0a58fc5f7236" providerId="ADAL" clId="{DAD15D4E-A55C-9640-BD39-C3010DD2FAD7}" dt="2022-02-15T19:54:23.069" v="357" actId="20577"/>
          <ac:spMkLst>
            <pc:docMk/>
            <pc:sldMk cId="2668364602" sldId="309"/>
            <ac:spMk id="4" creationId="{00000000-0000-0000-0000-000000000000}"/>
          </ac:spMkLst>
        </pc:spChg>
      </pc:sldChg>
      <pc:sldChg chg="modNotesTx">
        <pc:chgData name="Nassar, Mohamad" userId="08c1b410-aff6-4938-ab8f-0a58fc5f7236" providerId="ADAL" clId="{DAD15D4E-A55C-9640-BD39-C3010DD2FAD7}" dt="2022-02-15T20:01:32.855" v="408" actId="20577"/>
        <pc:sldMkLst>
          <pc:docMk/>
          <pc:sldMk cId="2858155853" sldId="317"/>
        </pc:sldMkLst>
      </pc:sldChg>
    </pc:docChg>
  </pc:docChgLst>
  <pc:docChgLst>
    <pc:chgData name="Nassar, Mohamad" userId="08c1b410-aff6-4938-ab8f-0a58fc5f7236" providerId="ADAL" clId="{A0F4EFF6-9A3F-DF4F-B822-9FC286AA98F9}"/>
    <pc:docChg chg="modSld">
      <pc:chgData name="Nassar, Mohamad" userId="08c1b410-aff6-4938-ab8f-0a58fc5f7236" providerId="ADAL" clId="{A0F4EFF6-9A3F-DF4F-B822-9FC286AA98F9}" dt="2023-02-22T02:52:19.976" v="3"/>
      <pc:docMkLst>
        <pc:docMk/>
      </pc:docMkLst>
      <pc:sldChg chg="addSp delSp modSp mod">
        <pc:chgData name="Nassar, Mohamad" userId="08c1b410-aff6-4938-ab8f-0a58fc5f7236" providerId="ADAL" clId="{A0F4EFF6-9A3F-DF4F-B822-9FC286AA98F9}" dt="2023-02-22T02:52:19.976" v="3"/>
        <pc:sldMkLst>
          <pc:docMk/>
          <pc:sldMk cId="1449159993" sldId="303"/>
        </pc:sldMkLst>
        <pc:spChg chg="add del mod">
          <ac:chgData name="Nassar, Mohamad" userId="08c1b410-aff6-4938-ab8f-0a58fc5f7236" providerId="ADAL" clId="{A0F4EFF6-9A3F-DF4F-B822-9FC286AA98F9}" dt="2023-02-22T02:52:19.976" v="3"/>
          <ac:spMkLst>
            <pc:docMk/>
            <pc:sldMk cId="1449159993" sldId="303"/>
            <ac:spMk id="4" creationId="{6498A0C2-F1E0-D320-8331-EE41AADCFCAD}"/>
          </ac:spMkLst>
        </pc:spChg>
      </pc:sldChg>
      <pc:sldChg chg="modSp mod">
        <pc:chgData name="Nassar, Mohamad" userId="08c1b410-aff6-4938-ab8f-0a58fc5f7236" providerId="ADAL" clId="{A0F4EFF6-9A3F-DF4F-B822-9FC286AA98F9}" dt="2023-02-21T21:43:15.951" v="0" actId="1036"/>
        <pc:sldMkLst>
          <pc:docMk/>
          <pc:sldMk cId="365338428" sldId="307"/>
        </pc:sldMkLst>
        <pc:picChg chg="mod">
          <ac:chgData name="Nassar, Mohamad" userId="08c1b410-aff6-4938-ab8f-0a58fc5f7236" providerId="ADAL" clId="{A0F4EFF6-9A3F-DF4F-B822-9FC286AA98F9}" dt="2023-02-21T21:43:15.951" v="0" actId="1036"/>
          <ac:picMkLst>
            <pc:docMk/>
            <pc:sldMk cId="365338428" sldId="307"/>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4EFE7-3A5C-4DE6-BD63-13F6E3CC1688}" type="datetimeFigureOut">
              <a:rPr lang="en-US" smtClean="0"/>
              <a:t>2/21/23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1A6BF-0112-480C-B851-8C3BE35AB119}" type="slidenum">
              <a:rPr lang="en-US" smtClean="0"/>
              <a:t>‹#›</a:t>
            </a:fld>
            <a:endParaRPr lang="en-US"/>
          </a:p>
        </p:txBody>
      </p:sp>
    </p:spTree>
    <p:extLst>
      <p:ext uri="{BB962C8B-B14F-4D97-AF65-F5344CB8AC3E}">
        <p14:creationId xmlns:p14="http://schemas.microsoft.com/office/powerpoint/2010/main" val="219651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Slides and exercises are inspired by Russell &amp; </a:t>
            </a:r>
            <a:r>
              <a:rPr lang="en-US" dirty="0" err="1"/>
              <a:t>Norvig</a:t>
            </a:r>
            <a:r>
              <a:rPr lang="en-US" dirty="0"/>
              <a:t> AI Book, Stanford’s AI course and from Berkeley’s AI course </a:t>
            </a:r>
          </a:p>
        </p:txBody>
      </p:sp>
      <p:sp>
        <p:nvSpPr>
          <p:cNvPr id="4" name="Slide Number Placeholder 3"/>
          <p:cNvSpPr>
            <a:spLocks noGrp="1"/>
          </p:cNvSpPr>
          <p:nvPr>
            <p:ph type="sldNum" sz="quarter" idx="10"/>
          </p:nvPr>
        </p:nvSpPr>
        <p:spPr/>
        <p:txBody>
          <a:bodyPr/>
          <a:lstStyle/>
          <a:p>
            <a:fld id="{E801A6BF-0112-480C-B851-8C3BE35AB119}" type="slidenum">
              <a:rPr lang="en-US" smtClean="0"/>
              <a:t>1</a:t>
            </a:fld>
            <a:endParaRPr lang="en-US"/>
          </a:p>
        </p:txBody>
      </p:sp>
    </p:spTree>
    <p:extLst>
      <p:ext uri="{BB962C8B-B14F-4D97-AF65-F5344CB8AC3E}">
        <p14:creationId xmlns:p14="http://schemas.microsoft.com/office/powerpoint/2010/main" val="121996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Inverted T symbol is called up-tack (</a:t>
            </a:r>
            <a:r>
              <a:rPr lang="en-US" sz="1200" b="0" i="0" kern="1200" dirty="0">
                <a:solidFill>
                  <a:schemeClr val="tx1"/>
                </a:solidFill>
                <a:effectLst/>
                <a:latin typeface="+mn-lt"/>
                <a:ea typeface="+mn-ea"/>
                <a:cs typeface="+mn-cs"/>
              </a:rPr>
              <a:t> </a:t>
            </a:r>
            <a:r>
              <a:rPr lang="en-US" dirty="0"/>
              <a:t>\bot</a:t>
            </a:r>
            <a:r>
              <a:rPr lang="en-US" sz="1200" b="0" i="0" kern="1200" dirty="0">
                <a:solidFill>
                  <a:schemeClr val="tx1"/>
                </a:solidFill>
                <a:effectLst/>
                <a:latin typeface="+mn-lt"/>
                <a:ea typeface="+mn-ea"/>
                <a:cs typeface="+mn-cs"/>
              </a:rPr>
              <a:t> in Latex)</a:t>
            </a:r>
            <a:endParaRPr lang="en-US" dirty="0"/>
          </a:p>
        </p:txBody>
      </p:sp>
      <p:sp>
        <p:nvSpPr>
          <p:cNvPr id="4" name="Slide Number Placeholder 3"/>
          <p:cNvSpPr>
            <a:spLocks noGrp="1"/>
          </p:cNvSpPr>
          <p:nvPr>
            <p:ph type="sldNum" sz="quarter" idx="5"/>
          </p:nvPr>
        </p:nvSpPr>
        <p:spPr/>
        <p:txBody>
          <a:bodyPr/>
          <a:lstStyle/>
          <a:p>
            <a:fld id="{E801A6BF-0112-480C-B851-8C3BE35AB119}" type="slidenum">
              <a:rPr lang="en-US" smtClean="0"/>
              <a:t>33</a:t>
            </a:fld>
            <a:endParaRPr lang="en-US"/>
          </a:p>
        </p:txBody>
      </p:sp>
    </p:spTree>
    <p:extLst>
      <p:ext uri="{BB962C8B-B14F-4D97-AF65-F5344CB8AC3E}">
        <p14:creationId xmlns:p14="http://schemas.microsoft.com/office/powerpoint/2010/main" val="135965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deeply in debt your behavior could be risk-seeking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35</a:t>
            </a:fld>
            <a:endParaRPr lang="en-US"/>
          </a:p>
        </p:txBody>
      </p:sp>
    </p:spTree>
    <p:extLst>
      <p:ext uri="{BB962C8B-B14F-4D97-AF65-F5344CB8AC3E}">
        <p14:creationId xmlns:p14="http://schemas.microsoft.com/office/powerpoint/2010/main" val="922738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people prefer B</a:t>
            </a:r>
            <a:r>
              <a:rPr lang="en-US" baseline="0" dirty="0"/>
              <a:t> over A (certainty effect) and C over D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36</a:t>
            </a:fld>
            <a:endParaRPr lang="en-US"/>
          </a:p>
        </p:txBody>
      </p:sp>
    </p:spTree>
    <p:extLst>
      <p:ext uri="{BB962C8B-B14F-4D97-AF65-F5344CB8AC3E}">
        <p14:creationId xmlns:p14="http://schemas.microsoft.com/office/powerpoint/2010/main" val="443809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people</a:t>
            </a:r>
            <a:r>
              <a:rPr lang="en-US" baseline="0" dirty="0"/>
              <a:t> prefer A over B </a:t>
            </a:r>
          </a:p>
          <a:p>
            <a:r>
              <a:rPr lang="en-US" baseline="0" dirty="0"/>
              <a:t>Most people prefer D over C. The reason is ambiguity aversion </a:t>
            </a:r>
          </a:p>
          <a:p>
            <a:r>
              <a:rPr lang="en-US" baseline="0" dirty="0"/>
              <a:t>But let’s see if we have more yellow than black =&gt; A &gt; B and C &gt; D </a:t>
            </a:r>
          </a:p>
          <a:p>
            <a:r>
              <a:rPr lang="en-US" baseline="0" dirty="0"/>
              <a:t>If we have more black than yellow =&gt; B &gt; A and D&gt; C !!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37</a:t>
            </a:fld>
            <a:endParaRPr lang="en-US"/>
          </a:p>
        </p:txBody>
      </p:sp>
    </p:spTree>
    <p:extLst>
      <p:ext uri="{BB962C8B-B14F-4D97-AF65-F5344CB8AC3E}">
        <p14:creationId xmlns:p14="http://schemas.microsoft.com/office/powerpoint/2010/main" val="344840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2</a:t>
            </a:r>
          </a:p>
          <a:p>
            <a:r>
              <a:rPr lang="en-US" dirty="0"/>
              <a:t>B: 1</a:t>
            </a:r>
          </a:p>
          <a:p>
            <a:r>
              <a:rPr lang="en-US" dirty="0"/>
              <a:t>C: 5</a:t>
            </a:r>
          </a:p>
          <a:p>
            <a:r>
              <a:rPr lang="en-US" dirty="0"/>
              <a:t>D: 5</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39</a:t>
            </a:fld>
            <a:endParaRPr lang="en-US"/>
          </a:p>
        </p:txBody>
      </p:sp>
    </p:spTree>
    <p:extLst>
      <p:ext uri="{BB962C8B-B14F-4D97-AF65-F5344CB8AC3E}">
        <p14:creationId xmlns:p14="http://schemas.microsoft.com/office/powerpoint/2010/main" val="1780585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12 </a:t>
            </a:r>
          </a:p>
          <a:p>
            <a:r>
              <a:rPr lang="en-US" baseline="0" dirty="0"/>
              <a:t>B: 25</a:t>
            </a:r>
          </a:p>
          <a:p>
            <a:r>
              <a:rPr lang="en-US" baseline="0" dirty="0"/>
              <a:t>C: 18</a:t>
            </a:r>
          </a:p>
          <a:p>
            <a:r>
              <a:rPr lang="en-US" baseline="0" dirty="0"/>
              <a:t>D: 11 </a:t>
            </a:r>
          </a:p>
          <a:p>
            <a:r>
              <a:rPr lang="en-US" baseline="0" dirty="0"/>
              <a:t>E: 12 </a:t>
            </a:r>
          </a:p>
          <a:p>
            <a:r>
              <a:rPr lang="en-US" baseline="0" dirty="0"/>
              <a:t>F: 11 </a:t>
            </a:r>
          </a:p>
          <a:p>
            <a:r>
              <a:rPr lang="en-US" baseline="0" dirty="0"/>
              <a:t>G: 12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40</a:t>
            </a:fld>
            <a:endParaRPr lang="en-US"/>
          </a:p>
        </p:txBody>
      </p:sp>
    </p:spTree>
    <p:extLst>
      <p:ext uri="{BB962C8B-B14F-4D97-AF65-F5344CB8AC3E}">
        <p14:creationId xmlns:p14="http://schemas.microsoft.com/office/powerpoint/2010/main" val="514457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x&gt;8</a:t>
            </a:r>
          </a:p>
          <a:p>
            <a:r>
              <a:rPr lang="en-US" dirty="0"/>
              <a:t>x&gt;9</a:t>
            </a:r>
          </a:p>
        </p:txBody>
      </p:sp>
      <p:sp>
        <p:nvSpPr>
          <p:cNvPr id="4" name="Slide Number Placeholder 3"/>
          <p:cNvSpPr>
            <a:spLocks noGrp="1"/>
          </p:cNvSpPr>
          <p:nvPr>
            <p:ph type="sldNum" sz="quarter" idx="10"/>
          </p:nvPr>
        </p:nvSpPr>
        <p:spPr/>
        <p:txBody>
          <a:bodyPr/>
          <a:lstStyle/>
          <a:p>
            <a:fld id="{E801A6BF-0112-480C-B851-8C3BE35AB119}" type="slidenum">
              <a:rPr lang="en-US" smtClean="0"/>
              <a:t>41</a:t>
            </a:fld>
            <a:endParaRPr lang="en-US"/>
          </a:p>
        </p:txBody>
      </p:sp>
    </p:spTree>
    <p:extLst>
      <p:ext uri="{BB962C8B-B14F-4D97-AF65-F5344CB8AC3E}">
        <p14:creationId xmlns:p14="http://schemas.microsoft.com/office/powerpoint/2010/main" val="974325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Minimax = Max(Min(Max(x,-8), </a:t>
            </a:r>
            <a:r>
              <a:rPr lang="en-US" baseline="0" dirty="0"/>
              <a:t> </a:t>
            </a:r>
            <a:r>
              <a:rPr lang="en-US" dirty="0"/>
              <a:t>11) , 8)</a:t>
            </a:r>
            <a:r>
              <a:rPr lang="en-US" baseline="0" dirty="0"/>
              <a:t> </a:t>
            </a:r>
          </a:p>
          <a:p>
            <a:r>
              <a:rPr lang="en-US" baseline="0" dirty="0" err="1"/>
              <a:t>Expectimax</a:t>
            </a:r>
            <a:r>
              <a:rPr lang="en-US" baseline="0" dirty="0"/>
              <a:t> = max( 0.5 * max(x,-8) +0.5 *11  ,   10) </a:t>
            </a:r>
          </a:p>
          <a:p>
            <a:r>
              <a:rPr lang="en-US" baseline="0" dirty="0"/>
              <a:t>Minimax &gt; </a:t>
            </a:r>
            <a:r>
              <a:rPr lang="en-US" baseline="0" dirty="0" err="1"/>
              <a:t>expectimax</a:t>
            </a:r>
            <a:r>
              <a:rPr lang="en-US" baseline="0" dirty="0"/>
              <a:t> =&gt; min(max(x,-8), 11 ) &gt; 10 and  min(max(x,-8) , 11) &gt; 0.5 *max(x,-8)  +5.5 </a:t>
            </a:r>
          </a:p>
          <a:p>
            <a:r>
              <a:rPr lang="en-US" baseline="0" dirty="0"/>
              <a:t>If -8&lt;x&lt;11 =&gt; (x&gt; 10  and x&gt; 0.5*x+5.5) =&gt; x &gt;11 contradiction, … </a:t>
            </a:r>
          </a:p>
          <a:p>
            <a:r>
              <a:rPr lang="en-US" baseline="0" dirty="0"/>
              <a:t>If x&gt;11 =&gt; 11&gt; 0.5*x+5.5 &gt; 11 impossible .. </a:t>
            </a:r>
          </a:p>
          <a:p>
            <a:r>
              <a:rPr lang="en-US" baseline="0" dirty="0"/>
              <a:t>The only possible case is  x=11  where minimax = </a:t>
            </a:r>
            <a:r>
              <a:rPr lang="en-US" baseline="0" dirty="0" err="1"/>
              <a:t>expectimax</a:t>
            </a:r>
            <a:r>
              <a:rPr lang="en-US" baseline="0" dirty="0"/>
              <a:t> but it is impossible to have minimax &gt; </a:t>
            </a:r>
            <a:r>
              <a:rPr lang="en-US" baseline="0" dirty="0" err="1"/>
              <a:t>expectimax</a:t>
            </a:r>
            <a:r>
              <a:rPr lang="en-US" baseline="0" dirty="0"/>
              <a:t>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42</a:t>
            </a:fld>
            <a:endParaRPr lang="en-US"/>
          </a:p>
        </p:txBody>
      </p:sp>
    </p:spTree>
    <p:extLst>
      <p:ext uri="{BB962C8B-B14F-4D97-AF65-F5344CB8AC3E}">
        <p14:creationId xmlns:p14="http://schemas.microsoft.com/office/powerpoint/2010/main" val="814092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and 3</a:t>
            </a:r>
            <a:r>
              <a:rPr lang="en-US" baseline="0" dirty="0"/>
              <a:t> </a:t>
            </a:r>
          </a:p>
          <a:p>
            <a:r>
              <a:rPr lang="en-US" baseline="0" dirty="0"/>
              <a:t>A: 4 </a:t>
            </a:r>
          </a:p>
          <a:p>
            <a:r>
              <a:rPr lang="en-US" baseline="0" dirty="0"/>
              <a:t>B: 6 </a:t>
            </a:r>
          </a:p>
          <a:p>
            <a:r>
              <a:rPr lang="en-US" baseline="0" dirty="0"/>
              <a:t>C: 1 </a:t>
            </a:r>
          </a:p>
          <a:p>
            <a:r>
              <a:rPr lang="en-US" baseline="0" dirty="0"/>
              <a:t>D: 6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43</a:t>
            </a:fld>
            <a:endParaRPr lang="en-US"/>
          </a:p>
        </p:txBody>
      </p:sp>
    </p:spTree>
    <p:extLst>
      <p:ext uri="{BB962C8B-B14F-4D97-AF65-F5344CB8AC3E}">
        <p14:creationId xmlns:p14="http://schemas.microsoft.com/office/powerpoint/2010/main" val="2013146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5,13 </a:t>
            </a:r>
          </a:p>
          <a:p>
            <a:r>
              <a:rPr lang="en-US" dirty="0"/>
              <a:t>B; 3,</a:t>
            </a:r>
            <a:r>
              <a:rPr lang="en-US" baseline="0" dirty="0"/>
              <a:t> 11 </a:t>
            </a:r>
          </a:p>
          <a:p>
            <a:r>
              <a:rPr lang="en-US" baseline="0" dirty="0"/>
              <a:t>C; 18, 17 </a:t>
            </a:r>
          </a:p>
          <a:p>
            <a:r>
              <a:rPr lang="en-US" baseline="0" dirty="0"/>
              <a:t>D; 18, 17</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44</a:t>
            </a:fld>
            <a:endParaRPr lang="en-US"/>
          </a:p>
        </p:txBody>
      </p:sp>
    </p:spTree>
    <p:extLst>
      <p:ext uri="{BB962C8B-B14F-4D97-AF65-F5344CB8AC3E}">
        <p14:creationId xmlns:p14="http://schemas.microsoft.com/office/powerpoint/2010/main" val="33161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game parlance, we say that this tree is one move deep, consisting of two half-moves, each of which </a:t>
            </a:r>
          </a:p>
          <a:p>
            <a:r>
              <a:rPr lang="en-US" dirty="0"/>
              <a:t>is called a ply.</a:t>
            </a:r>
          </a:p>
        </p:txBody>
      </p:sp>
      <p:sp>
        <p:nvSpPr>
          <p:cNvPr id="4" name="Slide Number Placeholder 3"/>
          <p:cNvSpPr>
            <a:spLocks noGrp="1"/>
          </p:cNvSpPr>
          <p:nvPr>
            <p:ph type="sldNum" sz="quarter" idx="10"/>
          </p:nvPr>
        </p:nvSpPr>
        <p:spPr/>
        <p:txBody>
          <a:bodyPr/>
          <a:lstStyle/>
          <a:p>
            <a:fld id="{E801A6BF-0112-480C-B851-8C3BE35AB119}" type="slidenum">
              <a:rPr lang="en-US" smtClean="0"/>
              <a:t>5</a:t>
            </a:fld>
            <a:endParaRPr lang="en-US"/>
          </a:p>
        </p:txBody>
      </p:sp>
    </p:spTree>
    <p:extLst>
      <p:ext uri="{BB962C8B-B14F-4D97-AF65-F5344CB8AC3E}">
        <p14:creationId xmlns:p14="http://schemas.microsoft.com/office/powerpoint/2010/main" val="694911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a:t>
            </a:r>
            <a:r>
              <a:rPr lang="en-US" baseline="0" dirty="0"/>
              <a:t> 2 are correct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45</a:t>
            </a:fld>
            <a:endParaRPr lang="en-US"/>
          </a:p>
        </p:txBody>
      </p:sp>
    </p:spTree>
    <p:extLst>
      <p:ext uri="{BB962C8B-B14F-4D97-AF65-F5344CB8AC3E}">
        <p14:creationId xmlns:p14="http://schemas.microsoft.com/office/powerpoint/2010/main" val="997075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are ok </a:t>
            </a:r>
          </a:p>
        </p:txBody>
      </p:sp>
      <p:sp>
        <p:nvSpPr>
          <p:cNvPr id="4" name="Slide Number Placeholder 3"/>
          <p:cNvSpPr>
            <a:spLocks noGrp="1"/>
          </p:cNvSpPr>
          <p:nvPr>
            <p:ph type="sldNum" sz="quarter" idx="10"/>
          </p:nvPr>
        </p:nvSpPr>
        <p:spPr/>
        <p:txBody>
          <a:bodyPr/>
          <a:lstStyle/>
          <a:p>
            <a:fld id="{E801A6BF-0112-480C-B851-8C3BE35AB119}" type="slidenum">
              <a:rPr lang="en-US" smtClean="0"/>
              <a:t>46</a:t>
            </a:fld>
            <a:endParaRPr lang="en-US"/>
          </a:p>
        </p:txBody>
      </p:sp>
    </p:spTree>
    <p:extLst>
      <p:ext uri="{BB962C8B-B14F-4D97-AF65-F5344CB8AC3E}">
        <p14:creationId xmlns:p14="http://schemas.microsoft.com/office/powerpoint/2010/main" val="1262255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a:t>
            </a:r>
          </a:p>
        </p:txBody>
      </p:sp>
      <p:sp>
        <p:nvSpPr>
          <p:cNvPr id="4" name="Slide Number Placeholder 3"/>
          <p:cNvSpPr>
            <a:spLocks noGrp="1"/>
          </p:cNvSpPr>
          <p:nvPr>
            <p:ph type="sldNum" sz="quarter" idx="10"/>
          </p:nvPr>
        </p:nvSpPr>
        <p:spPr/>
        <p:txBody>
          <a:bodyPr/>
          <a:lstStyle/>
          <a:p>
            <a:fld id="{E801A6BF-0112-480C-B851-8C3BE35AB119}" type="slidenum">
              <a:rPr lang="en-US" smtClean="0"/>
              <a:t>47</a:t>
            </a:fld>
            <a:endParaRPr lang="en-US"/>
          </a:p>
        </p:txBody>
      </p:sp>
    </p:spTree>
    <p:extLst>
      <p:ext uri="{BB962C8B-B14F-4D97-AF65-F5344CB8AC3E}">
        <p14:creationId xmlns:p14="http://schemas.microsoft.com/office/powerpoint/2010/main" val="3370328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is true </a:t>
            </a:r>
          </a:p>
          <a:p>
            <a:r>
              <a:rPr lang="en-US" dirty="0"/>
              <a:t>2 is true </a:t>
            </a:r>
          </a:p>
        </p:txBody>
      </p:sp>
      <p:sp>
        <p:nvSpPr>
          <p:cNvPr id="4" name="Slide Number Placeholder 3"/>
          <p:cNvSpPr>
            <a:spLocks noGrp="1"/>
          </p:cNvSpPr>
          <p:nvPr>
            <p:ph type="sldNum" sz="quarter" idx="10"/>
          </p:nvPr>
        </p:nvSpPr>
        <p:spPr/>
        <p:txBody>
          <a:bodyPr/>
          <a:lstStyle/>
          <a:p>
            <a:fld id="{E801A6BF-0112-480C-B851-8C3BE35AB119}" type="slidenum">
              <a:rPr lang="en-US" smtClean="0"/>
              <a:t>49</a:t>
            </a:fld>
            <a:endParaRPr lang="en-US"/>
          </a:p>
        </p:txBody>
      </p:sp>
    </p:spTree>
    <p:extLst>
      <p:ext uri="{BB962C8B-B14F-4D97-AF65-F5344CB8AC3E}">
        <p14:creationId xmlns:p14="http://schemas.microsoft.com/office/powerpoint/2010/main" val="3343429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is true </a:t>
            </a:r>
          </a:p>
          <a:p>
            <a:r>
              <a:rPr lang="en-US" dirty="0"/>
              <a:t>3 is wrong because max has to maximize its</a:t>
            </a:r>
            <a:r>
              <a:rPr lang="en-US" baseline="0" dirty="0"/>
              <a:t> expected utility (</a:t>
            </a:r>
            <a:r>
              <a:rPr lang="en-US" baseline="0" dirty="0" err="1"/>
              <a:t>expectimax</a:t>
            </a:r>
            <a:r>
              <a:rPr lang="en-US" baseline="0" dirty="0"/>
              <a:t> strategy) </a:t>
            </a:r>
          </a:p>
          <a:p>
            <a:r>
              <a:rPr lang="en-US" baseline="0" dirty="0"/>
              <a:t>1 is wrong because there is no guarantee that random play from min will not hit the optimal strategy for at least once </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50</a:t>
            </a:fld>
            <a:endParaRPr lang="en-US"/>
          </a:p>
        </p:txBody>
      </p:sp>
    </p:spTree>
    <p:extLst>
      <p:ext uri="{BB962C8B-B14F-4D97-AF65-F5344CB8AC3E}">
        <p14:creationId xmlns:p14="http://schemas.microsoft.com/office/powerpoint/2010/main" val="1462076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51</a:t>
            </a:fld>
            <a:endParaRPr lang="en-US"/>
          </a:p>
        </p:txBody>
      </p:sp>
    </p:spTree>
    <p:extLst>
      <p:ext uri="{BB962C8B-B14F-4D97-AF65-F5344CB8AC3E}">
        <p14:creationId xmlns:p14="http://schemas.microsoft.com/office/powerpoint/2010/main" val="91114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1,2, 3, 4, 5 </a:t>
            </a:r>
          </a:p>
          <a:p>
            <a:r>
              <a:rPr lang="en-US" dirty="0"/>
              <a:t>1,</a:t>
            </a:r>
            <a:r>
              <a:rPr lang="en-US" baseline="0" dirty="0"/>
              <a:t> 2 ,5</a:t>
            </a:r>
          </a:p>
          <a:p>
            <a:r>
              <a:rPr lang="en-US" baseline="0" dirty="0"/>
              <a:t>1, 2 , 3, 4, 5</a:t>
            </a:r>
          </a:p>
          <a:p>
            <a:r>
              <a:rPr lang="en-US" baseline="0" dirty="0"/>
              <a:t>5</a:t>
            </a:r>
          </a:p>
          <a:p>
            <a:endParaRPr lang="en-US" baseline="0" dirty="0"/>
          </a:p>
          <a:p>
            <a:r>
              <a:rPr lang="en-US" baseline="0" dirty="0"/>
              <a:t> </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53</a:t>
            </a:fld>
            <a:endParaRPr lang="en-US"/>
          </a:p>
        </p:txBody>
      </p:sp>
    </p:spTree>
    <p:extLst>
      <p:ext uri="{BB962C8B-B14F-4D97-AF65-F5344CB8AC3E}">
        <p14:creationId xmlns:p14="http://schemas.microsoft.com/office/powerpoint/2010/main" val="1374505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0.2*1+0.3*3+0.4*5+0.1*2 = 3.3 </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56</a:t>
            </a:fld>
            <a:endParaRPr lang="en-US"/>
          </a:p>
        </p:txBody>
      </p:sp>
    </p:spTree>
    <p:extLst>
      <p:ext uri="{BB962C8B-B14F-4D97-AF65-F5344CB8AC3E}">
        <p14:creationId xmlns:p14="http://schemas.microsoft.com/office/powerpoint/2010/main" val="2604988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0.5*4+0.5*(0.5*4+0.5*8) = 5</a:t>
            </a:r>
          </a:p>
        </p:txBody>
      </p:sp>
      <p:sp>
        <p:nvSpPr>
          <p:cNvPr id="4" name="Slide Number Placeholder 3"/>
          <p:cNvSpPr>
            <a:spLocks noGrp="1"/>
          </p:cNvSpPr>
          <p:nvPr>
            <p:ph type="sldNum" sz="quarter" idx="10"/>
          </p:nvPr>
        </p:nvSpPr>
        <p:spPr/>
        <p:txBody>
          <a:bodyPr/>
          <a:lstStyle/>
          <a:p>
            <a:fld id="{E801A6BF-0112-480C-B851-8C3BE35AB119}" type="slidenum">
              <a:rPr lang="en-US" smtClean="0"/>
              <a:t>57</a:t>
            </a:fld>
            <a:endParaRPr lang="en-US"/>
          </a:p>
        </p:txBody>
      </p:sp>
    </p:spTree>
    <p:extLst>
      <p:ext uri="{BB962C8B-B14F-4D97-AF65-F5344CB8AC3E}">
        <p14:creationId xmlns:p14="http://schemas.microsoft.com/office/powerpoint/2010/main" val="2625025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A≻L,</a:t>
            </a:r>
            <a:r>
              <a:rPr lang="en-US" baseline="0" dirty="0"/>
              <a:t> transitivity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U(A)&gt; 0.5 U(C) + 0.5 U(D) and U(D) &gt; U(A) =&gt; 0.5 U(D) &gt; 0.5 U(A) =&gt; 0.5 U(A) &gt; 0.5 U(C) =&gt; </a:t>
            </a:r>
            <a:r>
              <a:rPr lang="en-US" dirty="0"/>
              <a:t>A≻C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A≻D No!</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U(B) &gt; 0.5U(C) + 0.5 U(D) but U(D) &gt; U(A) &gt; U(B) =&gt; U(B) &gt; U(C)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U(B) &gt; U(D) No!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58</a:t>
            </a:fld>
            <a:endParaRPr lang="en-US"/>
          </a:p>
        </p:txBody>
      </p:sp>
    </p:spTree>
    <p:extLst>
      <p:ext uri="{BB962C8B-B14F-4D97-AF65-F5344CB8AC3E}">
        <p14:creationId xmlns:p14="http://schemas.microsoft.com/office/powerpoint/2010/main" val="238554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7</a:t>
            </a:fld>
            <a:endParaRPr lang="en-US"/>
          </a:p>
        </p:txBody>
      </p:sp>
    </p:spTree>
    <p:extLst>
      <p:ext uri="{BB962C8B-B14F-4D97-AF65-F5344CB8AC3E}">
        <p14:creationId xmlns:p14="http://schemas.microsoft.com/office/powerpoint/2010/main" val="1078752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a:t>U(r)=0 , U(r)=3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59</a:t>
            </a:fld>
            <a:endParaRPr lang="en-US"/>
          </a:p>
        </p:txBody>
      </p:sp>
    </p:spTree>
    <p:extLst>
      <p:ext uri="{BB962C8B-B14F-4D97-AF65-F5344CB8AC3E}">
        <p14:creationId xmlns:p14="http://schemas.microsoft.com/office/powerpoint/2010/main" val="812871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a:t>U(r)=r , U(r)=r</a:t>
                </a:r>
                <a:r>
                  <a:rPr lang="en-US" baseline="30000" dirty="0"/>
                  <a:t>2</a:t>
                </a:r>
                <a:r>
                  <a:rPr lang="en-US" dirty="0"/>
                  <a:t> , U(r)=</a:t>
                </a:r>
                <a14:m>
                  <m:oMath xmlns:m="http://schemas.openxmlformats.org/officeDocument/2006/math">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𝑟</m:t>
                        </m:r>
                      </m:e>
                    </m:rad>
                  </m:oMath>
                </a14:m>
                <a:r>
                  <a:rPr lang="en-US" dirty="0"/>
                  <a:t>, U(r)=2r+4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indent="-228600">
                  <a:buFont typeface="+mj-lt"/>
                  <a:buAutoNum type="arabicPeriod"/>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U(r)=r , U(r)=r</a:t>
                </a:r>
                <a:r>
                  <a:rPr lang="en-US" baseline="30000" dirty="0" smtClean="0"/>
                  <a:t>2</a:t>
                </a:r>
                <a:r>
                  <a:rPr lang="en-US" dirty="0" smtClean="0"/>
                  <a:t> , U(r)=</a:t>
                </a:r>
                <a:r>
                  <a:rPr lang="en-US" i="0" smtClean="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𝑟</a:t>
                </a: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smtClean="0"/>
              </a:p>
              <a:p>
                <a:pPr marL="228600" indent="-228600">
                  <a:buFont typeface="+mj-lt"/>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E801A6BF-0112-480C-B851-8C3BE35AB119}" type="slidenum">
              <a:rPr lang="en-US" smtClean="0"/>
              <a:t>60</a:t>
            </a:fld>
            <a:endParaRPr lang="en-US"/>
          </a:p>
        </p:txBody>
      </p:sp>
    </p:spTree>
    <p:extLst>
      <p:ext uri="{BB962C8B-B14F-4D97-AF65-F5344CB8AC3E}">
        <p14:creationId xmlns:p14="http://schemas.microsoft.com/office/powerpoint/2010/main" val="667598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a:t>U(r)=−r , U(r)=−r</a:t>
                </a:r>
                <a:r>
                  <a:rPr lang="en-US" baseline="30000" dirty="0"/>
                  <a:t>2</a:t>
                </a:r>
                <a:r>
                  <a:rPr lang="en-US" dirty="0"/>
                  <a:t> , U(r)=−</a:t>
                </a:r>
                <a14:m>
                  <m:oMath xmlns:m="http://schemas.openxmlformats.org/officeDocument/2006/math">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𝑟</m:t>
                        </m:r>
                      </m:e>
                    </m:rad>
                  </m:oMath>
                </a14:m>
                <a:endParaRPr lang="en-US"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indent="-228600">
                  <a:buFont typeface="+mj-lt"/>
                  <a:buAutoNum type="arabicPeriod"/>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U(r)=−r , U(r)=−r</a:t>
                </a:r>
                <a:r>
                  <a:rPr lang="en-US" baseline="30000" dirty="0" smtClean="0"/>
                  <a:t>2</a:t>
                </a:r>
                <a:r>
                  <a:rPr lang="en-US" dirty="0" smtClean="0"/>
                  <a:t> , U(r)=−</a:t>
                </a:r>
                <a:r>
                  <a:rPr lang="en-US" i="0" smtClean="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𝑟</a:t>
                </a: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smtClean="0"/>
              </a:p>
              <a:p>
                <a:pPr marL="228600" indent="-228600">
                  <a:buFont typeface="+mj-lt"/>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E801A6BF-0112-480C-B851-8C3BE35AB119}" type="slidenum">
              <a:rPr lang="en-US" smtClean="0"/>
              <a:t>61</a:t>
            </a:fld>
            <a:endParaRPr lang="en-US"/>
          </a:p>
        </p:txBody>
      </p:sp>
    </p:spTree>
    <p:extLst>
      <p:ext uri="{BB962C8B-B14F-4D97-AF65-F5344CB8AC3E}">
        <p14:creationId xmlns:p14="http://schemas.microsoft.com/office/powerpoint/2010/main" val="3968856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U(r)=r</a:t>
            </a:r>
            <a:r>
              <a:rPr lang="en-US" baseline="30000" dirty="0"/>
              <a:t>2</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62</a:t>
            </a:fld>
            <a:endParaRPr lang="en-US"/>
          </a:p>
        </p:txBody>
      </p:sp>
    </p:spTree>
    <p:extLst>
      <p:ext uri="{BB962C8B-B14F-4D97-AF65-F5344CB8AC3E}">
        <p14:creationId xmlns:p14="http://schemas.microsoft.com/office/powerpoint/2010/main" val="2810828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U(r)=−r</a:t>
            </a:r>
            <a:r>
              <a:rPr lang="en-US" baseline="30000" dirty="0"/>
              <a:t>2</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63</a:t>
            </a:fld>
            <a:endParaRPr lang="en-US"/>
          </a:p>
        </p:txBody>
      </p:sp>
    </p:spTree>
    <p:extLst>
      <p:ext uri="{BB962C8B-B14F-4D97-AF65-F5344CB8AC3E}">
        <p14:creationId xmlns:p14="http://schemas.microsoft.com/office/powerpoint/2010/main" val="1630649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Irrational preferences! </a:t>
            </a:r>
          </a:p>
        </p:txBody>
      </p:sp>
      <p:sp>
        <p:nvSpPr>
          <p:cNvPr id="4" name="Slide Number Placeholder 3"/>
          <p:cNvSpPr>
            <a:spLocks noGrp="1"/>
          </p:cNvSpPr>
          <p:nvPr>
            <p:ph type="sldNum" sz="quarter" idx="10"/>
          </p:nvPr>
        </p:nvSpPr>
        <p:spPr/>
        <p:txBody>
          <a:bodyPr/>
          <a:lstStyle/>
          <a:p>
            <a:fld id="{E801A6BF-0112-480C-B851-8C3BE35AB119}" type="slidenum">
              <a:rPr lang="en-US" smtClean="0"/>
              <a:t>64</a:t>
            </a:fld>
            <a:endParaRPr lang="en-US"/>
          </a:p>
        </p:txBody>
      </p:sp>
    </p:spTree>
    <p:extLst>
      <p:ext uri="{BB962C8B-B14F-4D97-AF65-F5344CB8AC3E}">
        <p14:creationId xmlns:p14="http://schemas.microsoft.com/office/powerpoint/2010/main" val="2224853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r>
                  <a:rPr lang="en-US" baseline="0" dirty="0"/>
                  <a:t>, -</a:t>
                </a:r>
                <a14:m>
                  <m:oMath xmlns:m="http://schemas.openxmlformats.org/officeDocument/2006/math">
                    <m:rad>
                      <m:radPr>
                        <m:degHide m:val="on"/>
                        <m:ctrlPr>
                          <a:rPr lang="en-US" i="1" smtClean="0">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endParaRPr lang="en-US" baseline="30000" dirty="0"/>
              </a:p>
            </p:txBody>
          </p:sp>
        </mc:Choice>
        <mc:Fallback xmlns="">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R</a:t>
                </a:r>
                <a:r>
                  <a:rPr lang="en-US" baseline="30000" dirty="0" smtClean="0"/>
                  <a:t>2</a:t>
                </a:r>
                <a:r>
                  <a:rPr lang="en-US" baseline="0" dirty="0" smtClean="0"/>
                  <a:t>, -</a:t>
                </a:r>
                <a:r>
                  <a:rPr lang="en-US" i="0" smtClean="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𝑟</a:t>
                </a:r>
                <a:endParaRPr lang="en-US" baseline="30000" dirty="0"/>
              </a:p>
            </p:txBody>
          </p:sp>
        </mc:Fallback>
      </mc:AlternateContent>
      <p:sp>
        <p:nvSpPr>
          <p:cNvPr id="4" name="Slide Number Placeholder 3"/>
          <p:cNvSpPr>
            <a:spLocks noGrp="1"/>
          </p:cNvSpPr>
          <p:nvPr>
            <p:ph type="sldNum" sz="quarter" idx="10"/>
          </p:nvPr>
        </p:nvSpPr>
        <p:spPr/>
        <p:txBody>
          <a:bodyPr/>
          <a:lstStyle/>
          <a:p>
            <a:fld id="{E801A6BF-0112-480C-B851-8C3BE35AB119}" type="slidenum">
              <a:rPr lang="en-US" smtClean="0"/>
              <a:t>65</a:t>
            </a:fld>
            <a:endParaRPr lang="en-US"/>
          </a:p>
        </p:txBody>
      </p:sp>
    </p:spTree>
    <p:extLst>
      <p:ext uri="{BB962C8B-B14F-4D97-AF65-F5344CB8AC3E}">
        <p14:creationId xmlns:p14="http://schemas.microsoft.com/office/powerpoint/2010/main" val="17644488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a:t>
            </a:r>
          </a:p>
        </p:txBody>
      </p:sp>
      <p:sp>
        <p:nvSpPr>
          <p:cNvPr id="4" name="Slide Number Placeholder 3"/>
          <p:cNvSpPr>
            <a:spLocks noGrp="1"/>
          </p:cNvSpPr>
          <p:nvPr>
            <p:ph type="sldNum" sz="quarter" idx="10"/>
          </p:nvPr>
        </p:nvSpPr>
        <p:spPr/>
        <p:txBody>
          <a:bodyPr/>
          <a:lstStyle/>
          <a:p>
            <a:fld id="{E801A6BF-0112-480C-B851-8C3BE35AB119}" type="slidenum">
              <a:rPr lang="en-US" smtClean="0"/>
              <a:t>66</a:t>
            </a:fld>
            <a:endParaRPr lang="en-US"/>
          </a:p>
        </p:txBody>
      </p:sp>
    </p:spTree>
    <p:extLst>
      <p:ext uri="{BB962C8B-B14F-4D97-AF65-F5344CB8AC3E}">
        <p14:creationId xmlns:p14="http://schemas.microsoft.com/office/powerpoint/2010/main" val="338898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11</a:t>
            </a:fld>
            <a:endParaRPr lang="en-US"/>
          </a:p>
        </p:txBody>
      </p:sp>
    </p:spTree>
    <p:extLst>
      <p:ext uri="{BB962C8B-B14F-4D97-AF65-F5344CB8AC3E}">
        <p14:creationId xmlns:p14="http://schemas.microsoft.com/office/powerpoint/2010/main" val="337695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α: MAX’s best option on path to root</a:t>
            </a:r>
          </a:p>
          <a:p>
            <a:r>
              <a:rPr lang="en-US" sz="1200" b="0" i="0" u="none" strike="noStrike" kern="1200" baseline="0" dirty="0">
                <a:solidFill>
                  <a:schemeClr val="tx1"/>
                </a:solidFill>
                <a:latin typeface="+mn-lt"/>
                <a:ea typeface="+mn-ea"/>
                <a:cs typeface="+mn-cs"/>
              </a:rPr>
              <a:t>β: MIN’s best option on path to root</a:t>
            </a:r>
            <a:endParaRPr lang="en-US" dirty="0"/>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12</a:t>
            </a:fld>
            <a:endParaRPr lang="en-US"/>
          </a:p>
        </p:txBody>
      </p:sp>
    </p:spTree>
    <p:extLst>
      <p:ext uri="{BB962C8B-B14F-4D97-AF65-F5344CB8AC3E}">
        <p14:creationId xmlns:p14="http://schemas.microsoft.com/office/powerpoint/2010/main" val="175158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 to move in both sides </a:t>
            </a:r>
          </a:p>
        </p:txBody>
      </p:sp>
      <p:sp>
        <p:nvSpPr>
          <p:cNvPr id="4" name="Slide Number Placeholder 3"/>
          <p:cNvSpPr>
            <a:spLocks noGrp="1"/>
          </p:cNvSpPr>
          <p:nvPr>
            <p:ph type="sldNum" sz="quarter" idx="10"/>
          </p:nvPr>
        </p:nvSpPr>
        <p:spPr/>
        <p:txBody>
          <a:bodyPr/>
          <a:lstStyle/>
          <a:p>
            <a:fld id="{E801A6BF-0112-480C-B851-8C3BE35AB119}" type="slidenum">
              <a:rPr lang="en-US" smtClean="0"/>
              <a:t>20</a:t>
            </a:fld>
            <a:endParaRPr lang="en-US"/>
          </a:p>
        </p:txBody>
      </p:sp>
    </p:spTree>
    <p:extLst>
      <p:ext uri="{BB962C8B-B14F-4D97-AF65-F5344CB8AC3E}">
        <p14:creationId xmlns:p14="http://schemas.microsoft.com/office/powerpoint/2010/main" val="78212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reflect average-case (</a:t>
            </a:r>
            <a:r>
              <a:rPr lang="en-US" sz="1200" b="0" i="0" u="none" strike="noStrike" kern="1200" baseline="0" dirty="0" err="1">
                <a:solidFill>
                  <a:schemeClr val="tx1"/>
                </a:solidFill>
                <a:latin typeface="+mn-lt"/>
                <a:ea typeface="+mn-ea"/>
                <a:cs typeface="+mn-cs"/>
              </a:rPr>
              <a:t>expectimax</a:t>
            </a:r>
            <a:r>
              <a:rPr lang="en-US" sz="1200" b="0" i="0" u="none" strike="noStrike" kern="1200" baseline="0" dirty="0">
                <a:solidFill>
                  <a:schemeClr val="tx1"/>
                </a:solidFill>
                <a:latin typeface="+mn-lt"/>
                <a:ea typeface="+mn-ea"/>
                <a:cs typeface="+mn-cs"/>
              </a:rPr>
              <a:t>) outcomes, not worst-case (minimax) outcomes</a:t>
            </a:r>
          </a:p>
          <a:p>
            <a:r>
              <a:rPr lang="en-US" sz="1200" b="0" i="0" u="none" strike="noStrike" kern="1200" baseline="0" dirty="0">
                <a:solidFill>
                  <a:schemeClr val="tx1"/>
                </a:solidFill>
                <a:latin typeface="+mn-lt"/>
                <a:ea typeface="+mn-ea"/>
                <a:cs typeface="+mn-cs"/>
              </a:rPr>
              <a:t>Note that in the </a:t>
            </a:r>
            <a:r>
              <a:rPr lang="en-US" sz="1200" b="0" i="0" u="none" strike="noStrike" kern="1200" baseline="0">
                <a:solidFill>
                  <a:schemeClr val="tx1"/>
                </a:solidFill>
                <a:latin typeface="+mn-lt"/>
                <a:ea typeface="+mn-ea"/>
                <a:cs typeface="+mn-cs"/>
              </a:rPr>
              <a:t>figure above Max </a:t>
            </a:r>
            <a:r>
              <a:rPr lang="en-US" sz="1200" b="0" i="0" u="none" strike="noStrike" kern="1200" baseline="0" dirty="0">
                <a:solidFill>
                  <a:schemeClr val="tx1"/>
                </a:solidFill>
                <a:latin typeface="+mn-lt"/>
                <a:ea typeface="+mn-ea"/>
                <a:cs typeface="+mn-cs"/>
              </a:rPr>
              <a:t>plays then Min rolls a dice then Min </a:t>
            </a:r>
            <a:r>
              <a:rPr lang="en-US" sz="1200" b="0" i="0" u="none" strike="noStrike" kern="1200" baseline="0">
                <a:solidFill>
                  <a:schemeClr val="tx1"/>
                </a:solidFill>
                <a:latin typeface="+mn-lt"/>
                <a:ea typeface="+mn-ea"/>
                <a:cs typeface="+mn-cs"/>
              </a:rPr>
              <a:t>plays …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24</a:t>
            </a:fld>
            <a:endParaRPr lang="en-US"/>
          </a:p>
        </p:txBody>
      </p:sp>
    </p:spTree>
    <p:extLst>
      <p:ext uri="{BB962C8B-B14F-4D97-AF65-F5344CB8AC3E}">
        <p14:creationId xmlns:p14="http://schemas.microsoft.com/office/powerpoint/2010/main" val="1593743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positive linear transformation</a:t>
            </a:r>
            <a:r>
              <a:rPr lang="en-US" sz="1200" b="0" i="0" kern="1200" dirty="0">
                <a:solidFill>
                  <a:schemeClr val="tx1"/>
                </a:solidFill>
                <a:effectLst/>
                <a:latin typeface="+mn-lt"/>
                <a:ea typeface="+mn-ea"/>
                <a:cs typeface="+mn-cs"/>
              </a:rPr>
              <a:t> of a variable, say X, consists of multiplying X by a positive constant</a:t>
            </a:r>
            <a:r>
              <a:rPr lang="en-US" sz="1200" b="0" i="0" kern="1200" baseline="0" dirty="0">
                <a:solidFill>
                  <a:schemeClr val="tx1"/>
                </a:solidFill>
                <a:effectLst/>
                <a:latin typeface="+mn-lt"/>
                <a:ea typeface="+mn-ea"/>
                <a:cs typeface="+mn-cs"/>
              </a:rPr>
              <a:t> b and adding a constant a to the product: X’=</a:t>
            </a:r>
            <a:r>
              <a:rPr lang="en-US" sz="1200" b="0" i="0" kern="1200" baseline="0" dirty="0" err="1">
                <a:solidFill>
                  <a:schemeClr val="tx1"/>
                </a:solidFill>
                <a:effectLst/>
                <a:latin typeface="+mn-lt"/>
                <a:ea typeface="+mn-ea"/>
                <a:cs typeface="+mn-cs"/>
              </a:rPr>
              <a:t>a+bX</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26</a:t>
            </a:fld>
            <a:endParaRPr lang="en-US"/>
          </a:p>
        </p:txBody>
      </p:sp>
    </p:spTree>
    <p:extLst>
      <p:ext uri="{BB962C8B-B14F-4D97-AF65-F5344CB8AC3E}">
        <p14:creationId xmlns:p14="http://schemas.microsoft.com/office/powerpoint/2010/main" val="78079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 up tack</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32</a:t>
            </a:fld>
            <a:endParaRPr lang="en-US"/>
          </a:p>
        </p:txBody>
      </p:sp>
    </p:spTree>
    <p:extLst>
      <p:ext uri="{BB962C8B-B14F-4D97-AF65-F5344CB8AC3E}">
        <p14:creationId xmlns:p14="http://schemas.microsoft.com/office/powerpoint/2010/main" val="284698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1D8BD707-D9CF-40AE-B4C6-C98DA3205C09}" type="datetimeFigureOut">
              <a:rPr lang="en-US" smtClean="0"/>
              <a:pPr/>
              <a:t>2/21/23</a:t>
            </a:fld>
            <a:endParaRPr lang="en-US"/>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3740272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2/21/23</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299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1D8BD707-D9CF-40AE-B4C6-C98DA3205C09}" type="datetimeFigureOut">
              <a:rPr lang="en-US" smtClean="0">
                <a:solidFill>
                  <a:srgbClr val="775F55"/>
                </a:solidFill>
              </a:rPr>
              <a:pPr/>
              <a:t>2/21/23</a:t>
            </a:fld>
            <a:endParaRPr lang="en-US">
              <a:solidFill>
                <a:srgbClr val="775F55"/>
              </a:solidFill>
            </a:endParaRPr>
          </a:p>
        </p:txBody>
      </p:sp>
      <p:sp>
        <p:nvSpPr>
          <p:cNvPr id="5" name="Footer Placeholder 4"/>
          <p:cNvSpPr>
            <a:spLocks noGrp="1"/>
          </p:cNvSpPr>
          <p:nvPr>
            <p:ph type="ftr" sz="quarter" idx="11"/>
          </p:nvPr>
        </p:nvSpPr>
        <p:spPr>
          <a:xfrm>
            <a:off x="457202" y="6248209"/>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0008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2/21/23</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41414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solidFill>
                  <a:srgbClr val="775F55"/>
                </a:solidFill>
              </a:rPr>
              <a:pPr/>
              <a:t>2/21/23</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extLst>
      <p:ext uri="{BB962C8B-B14F-4D97-AF65-F5344CB8AC3E}">
        <p14:creationId xmlns:p14="http://schemas.microsoft.com/office/powerpoint/2010/main" val="16197966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solidFill>
                  <a:srgbClr val="775F55"/>
                </a:solidFill>
              </a:rPr>
              <a:pPr/>
              <a:t>2/21/23</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extLst>
      <p:ext uri="{BB962C8B-B14F-4D97-AF65-F5344CB8AC3E}">
        <p14:creationId xmlns:p14="http://schemas.microsoft.com/office/powerpoint/2010/main" val="358123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solidFill>
                  <a:srgbClr val="775F55"/>
                </a:solidFill>
              </a:rPr>
              <a:pPr/>
              <a:t>2/21/23</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9421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775F55"/>
                </a:solidFill>
              </a:rPr>
              <a:pPr/>
              <a:t>2/21/23</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7695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775F55"/>
                </a:solidFill>
              </a:rPr>
              <a:pPr/>
              <a:t>2/21/23</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119351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33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775F55"/>
                </a:solidFill>
              </a:rPr>
              <a:pPr/>
              <a:t>2/21/23</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0196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Date Placeholder 11"/>
          <p:cNvSpPr>
            <a:spLocks noGrp="1"/>
          </p:cNvSpPr>
          <p:nvPr>
            <p:ph type="dt" sz="half" idx="10"/>
          </p:nvPr>
        </p:nvSpPr>
        <p:spPr>
          <a:xfrm>
            <a:off x="6248400" y="6248402"/>
            <a:ext cx="2667000" cy="365125"/>
          </a:xfrm>
        </p:spPr>
        <p:txBody>
          <a:bodyPr rtlCol="0"/>
          <a:lstStyle/>
          <a:p>
            <a:fld id="{1D8BD707-D9CF-40AE-B4C6-C98DA3205C09}" type="datetimeFigureOut">
              <a:rPr lang="en-US" smtClean="0">
                <a:solidFill>
                  <a:srgbClr val="775F55"/>
                </a:solidFill>
              </a:rPr>
              <a:pPr/>
              <a:t>2/21/23</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1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en-US"/>
              <a:t>Click icon to add picture</a:t>
            </a:r>
            <a:endParaRPr kumimoji="0" lang="en-US" dirty="0"/>
          </a:p>
        </p:txBody>
      </p:sp>
    </p:spTree>
    <p:extLst>
      <p:ext uri="{BB962C8B-B14F-4D97-AF65-F5344CB8AC3E}">
        <p14:creationId xmlns:p14="http://schemas.microsoft.com/office/powerpoint/2010/main" val="38134044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050">
                <a:solidFill>
                  <a:schemeClr val="tx2"/>
                </a:solidFill>
              </a:defRPr>
            </a:lvl1pPr>
          </a:lstStyle>
          <a:p>
            <a:fld id="{1D8BD707-D9CF-40AE-B4C6-C98DA3205C09}" type="datetimeFigureOut">
              <a:rPr lang="en-US" smtClean="0">
                <a:solidFill>
                  <a:srgbClr val="775F55"/>
                </a:solidFill>
              </a:rPr>
              <a:pPr/>
              <a:t>2/21/23</a:t>
            </a:fld>
            <a:endParaRPr lang="en-US">
              <a:solidFill>
                <a:srgbClr val="775F55"/>
              </a:solidFill>
            </a:endParaRPr>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050">
                <a:solidFill>
                  <a:schemeClr val="tx2"/>
                </a:solidFill>
              </a:defRPr>
            </a:lvl1pPr>
          </a:lstStyle>
          <a:p>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8736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300" kern="1200">
          <a:solidFill>
            <a:schemeClr val="tx2"/>
          </a:solidFill>
          <a:latin typeface="+mj-lt"/>
          <a:ea typeface="+mj-ea"/>
          <a:cs typeface="+mj-cs"/>
        </a:defRPr>
      </a:lvl1pPr>
    </p:titleStyle>
    <p:body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Adversarial Search Algorithms </a:t>
            </a:r>
          </a:p>
        </p:txBody>
      </p:sp>
    </p:spTree>
    <p:extLst>
      <p:ext uri="{BB962C8B-B14F-4D97-AF65-F5344CB8AC3E}">
        <p14:creationId xmlns:p14="http://schemas.microsoft.com/office/powerpoint/2010/main" val="283249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Alpha-beta pruning </a:t>
            </a:r>
          </a:p>
        </p:txBody>
      </p:sp>
      <p:sp>
        <p:nvSpPr>
          <p:cNvPr id="3" name="Content Placeholder 2"/>
          <p:cNvSpPr>
            <a:spLocks noGrp="1"/>
          </p:cNvSpPr>
          <p:nvPr>
            <p:ph sz="quarter" idx="1"/>
          </p:nvPr>
        </p:nvSpPr>
        <p:spPr>
          <a:xfrm>
            <a:off x="612648" y="3962400"/>
            <a:ext cx="8153400" cy="2133600"/>
          </a:xfrm>
        </p:spPr>
        <p:txBody>
          <a:bodyPr>
            <a:normAutofit/>
          </a:bodyPr>
          <a:lstStyle/>
          <a:p>
            <a:r>
              <a:rPr lang="en-US" dirty="0"/>
              <a:t>MINIMAX(root ) = max(min(3, 12 , 8), min(2,x,y), min(14, 5, 2)) </a:t>
            </a:r>
          </a:p>
          <a:p>
            <a:pPr marL="0" indent="0">
              <a:buNone/>
            </a:pPr>
            <a:r>
              <a:rPr lang="en-US" dirty="0"/>
              <a:t>=max(3, min(2,x,y), 2) </a:t>
            </a:r>
          </a:p>
          <a:p>
            <a:pPr marL="0" indent="0">
              <a:buNone/>
            </a:pPr>
            <a:r>
              <a:rPr lang="en-US" dirty="0"/>
              <a:t>=max(3,z,2) where z =min(2,x,y) ≤ 2 </a:t>
            </a:r>
          </a:p>
          <a:p>
            <a:pPr marL="0" indent="0">
              <a:buNone/>
            </a:pPr>
            <a:r>
              <a:rPr lang="en-US" dirty="0"/>
              <a:t>=3  </a:t>
            </a:r>
          </a:p>
          <a:p>
            <a:r>
              <a:rPr lang="en-US" dirty="0"/>
              <a:t>We can prune the nodes x and y without any impact on the result!</a:t>
            </a:r>
          </a:p>
          <a:p>
            <a:endParaRPr lang="en-US" dirty="0"/>
          </a:p>
        </p:txBody>
      </p:sp>
      <p:pic>
        <p:nvPicPr>
          <p:cNvPr id="4" name="Content Placeholder 3"/>
          <p:cNvPicPr>
            <a:picLocks noChangeAspect="1"/>
          </p:cNvPicPr>
          <p:nvPr/>
        </p:nvPicPr>
        <p:blipFill>
          <a:blip r:embed="rId2"/>
          <a:stretch>
            <a:fillRect/>
          </a:stretch>
        </p:blipFill>
        <p:spPr>
          <a:xfrm>
            <a:off x="1702459" y="1702233"/>
            <a:ext cx="5001457" cy="2145867"/>
          </a:xfrm>
          <a:prstGeom prst="rect">
            <a:avLst/>
          </a:prstGeom>
        </p:spPr>
      </p:pic>
      <p:sp>
        <p:nvSpPr>
          <p:cNvPr id="5" name="Rectangle 4"/>
          <p:cNvSpPr/>
          <p:nvPr/>
        </p:nvSpPr>
        <p:spPr>
          <a:xfrm>
            <a:off x="4434840" y="3611880"/>
            <a:ext cx="274320" cy="23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Rectangle 5"/>
          <p:cNvSpPr/>
          <p:nvPr/>
        </p:nvSpPr>
        <p:spPr>
          <a:xfrm>
            <a:off x="4892040" y="3611880"/>
            <a:ext cx="274320" cy="23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7" name="Rectangle 6"/>
          <p:cNvSpPr/>
          <p:nvPr/>
        </p:nvSpPr>
        <p:spPr>
          <a:xfrm>
            <a:off x="4126987" y="2538946"/>
            <a:ext cx="274320" cy="23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Tree>
    <p:extLst>
      <p:ext uri="{BB962C8B-B14F-4D97-AF65-F5344CB8AC3E}">
        <p14:creationId xmlns:p14="http://schemas.microsoft.com/office/powerpoint/2010/main" val="378524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Alpha-beta pruning</a:t>
            </a:r>
          </a:p>
        </p:txBody>
      </p:sp>
      <p:pic>
        <p:nvPicPr>
          <p:cNvPr id="4" name="Content Placeholder 3"/>
          <p:cNvPicPr>
            <a:picLocks noGrp="1" noChangeAspect="1"/>
          </p:cNvPicPr>
          <p:nvPr>
            <p:ph sz="quarter" idx="1"/>
          </p:nvPr>
        </p:nvPicPr>
        <p:blipFill>
          <a:blip r:embed="rId3"/>
          <a:stretch>
            <a:fillRect/>
          </a:stretch>
        </p:blipFill>
        <p:spPr>
          <a:xfrm>
            <a:off x="1917735" y="2447171"/>
            <a:ext cx="5543226" cy="4002028"/>
          </a:xfrm>
          <a:prstGeom prst="rect">
            <a:avLst/>
          </a:prstGeom>
        </p:spPr>
      </p:pic>
      <p:sp>
        <p:nvSpPr>
          <p:cNvPr id="5" name="TextBox 4"/>
          <p:cNvSpPr txBox="1"/>
          <p:nvPr/>
        </p:nvSpPr>
        <p:spPr>
          <a:xfrm>
            <a:off x="909530" y="1510020"/>
            <a:ext cx="2016410" cy="646331"/>
          </a:xfrm>
          <a:prstGeom prst="rect">
            <a:avLst/>
          </a:prstGeom>
          <a:noFill/>
        </p:spPr>
        <p:txBody>
          <a:bodyPr wrap="square" rtlCol="0">
            <a:spAutoFit/>
          </a:bodyPr>
          <a:lstStyle/>
          <a:p>
            <a:r>
              <a:rPr lang="en-US" dirty="0"/>
              <a:t>Range of possible values for this node</a:t>
            </a:r>
          </a:p>
        </p:txBody>
      </p:sp>
      <p:cxnSp>
        <p:nvCxnSpPr>
          <p:cNvPr id="8" name="Straight Arrow Connector 7"/>
          <p:cNvCxnSpPr/>
          <p:nvPr/>
        </p:nvCxnSpPr>
        <p:spPr>
          <a:xfrm>
            <a:off x="1917735" y="2156351"/>
            <a:ext cx="1145365" cy="31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87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Alpha-beta pruning, the general case </a:t>
            </a:r>
          </a:p>
        </p:txBody>
      </p:sp>
      <p:sp>
        <p:nvSpPr>
          <p:cNvPr id="3" name="Content Placeholder 2"/>
          <p:cNvSpPr>
            <a:spLocks noGrp="1"/>
          </p:cNvSpPr>
          <p:nvPr>
            <p:ph sz="quarter" idx="1"/>
          </p:nvPr>
        </p:nvSpPr>
        <p:spPr>
          <a:xfrm>
            <a:off x="612648" y="5394960"/>
            <a:ext cx="8153400" cy="1310640"/>
          </a:xfrm>
        </p:spPr>
        <p:txBody>
          <a:bodyPr>
            <a:normAutofit/>
          </a:bodyPr>
          <a:lstStyle/>
          <a:p>
            <a:pPr marL="0" indent="0">
              <a:buNone/>
            </a:pPr>
            <a:r>
              <a:rPr lang="en-US" dirty="0"/>
              <a:t>If m is better than n for Player, we will never get to n in play.</a:t>
            </a:r>
          </a:p>
          <a:p>
            <a:pPr marL="0" indent="0">
              <a:buNone/>
            </a:pPr>
            <a:r>
              <a:rPr lang="en-US" dirty="0"/>
              <a:t>So once we have found out enough about n (by examining some of its descendants) to reach this conclusion, we can prune it. </a:t>
            </a:r>
          </a:p>
        </p:txBody>
      </p:sp>
      <p:pic>
        <p:nvPicPr>
          <p:cNvPr id="5" name="Picture 4"/>
          <p:cNvPicPr>
            <a:picLocks noChangeAspect="1"/>
          </p:cNvPicPr>
          <p:nvPr/>
        </p:nvPicPr>
        <p:blipFill>
          <a:blip r:embed="rId3"/>
          <a:stretch>
            <a:fillRect/>
          </a:stretch>
        </p:blipFill>
        <p:spPr>
          <a:xfrm>
            <a:off x="4689348" y="1762504"/>
            <a:ext cx="3961974" cy="3089152"/>
          </a:xfrm>
          <a:prstGeom prst="rect">
            <a:avLst/>
          </a:prstGeom>
        </p:spPr>
      </p:pic>
      <p:sp>
        <p:nvSpPr>
          <p:cNvPr id="6" name="TextBox 5"/>
          <p:cNvSpPr txBox="1"/>
          <p:nvPr/>
        </p:nvSpPr>
        <p:spPr>
          <a:xfrm>
            <a:off x="612648" y="1762504"/>
            <a:ext cx="3186842" cy="2862322"/>
          </a:xfrm>
          <a:prstGeom prst="rect">
            <a:avLst/>
          </a:prstGeom>
          <a:noFill/>
        </p:spPr>
        <p:txBody>
          <a:bodyPr wrap="square" rtlCol="0">
            <a:spAutoFit/>
          </a:bodyPr>
          <a:lstStyle/>
          <a:p>
            <a:r>
              <a:rPr lang="en-US" dirty="0"/>
              <a:t>α = the value of the best (</a:t>
            </a:r>
            <a:r>
              <a:rPr lang="en-US" dirty="0" err="1"/>
              <a:t>i.e</a:t>
            </a:r>
            <a:r>
              <a:rPr lang="en-US" dirty="0"/>
              <a:t> ., highest-value) choice we have found so far at any choice point along the path for MAX.</a:t>
            </a:r>
          </a:p>
          <a:p>
            <a:r>
              <a:rPr lang="en-US" dirty="0"/>
              <a:t> </a:t>
            </a:r>
          </a:p>
          <a:p>
            <a:r>
              <a:rPr lang="en-US" dirty="0"/>
              <a:t>β = the value of the best (</a:t>
            </a:r>
            <a:r>
              <a:rPr lang="en-US" dirty="0" err="1"/>
              <a:t>i.e</a:t>
            </a:r>
            <a:r>
              <a:rPr lang="en-US" dirty="0"/>
              <a:t> ., lowest-value) choice we have found so far at any choice point along the path for MIN. </a:t>
            </a:r>
          </a:p>
          <a:p>
            <a:endParaRPr lang="en-US" dirty="0"/>
          </a:p>
        </p:txBody>
      </p:sp>
    </p:spTree>
    <p:extLst>
      <p:ext uri="{BB962C8B-B14F-4D97-AF65-F5344CB8AC3E}">
        <p14:creationId xmlns:p14="http://schemas.microsoft.com/office/powerpoint/2010/main" val="82883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 beta pruning algorithm</a:t>
            </a:r>
          </a:p>
        </p:txBody>
      </p:sp>
      <p:pic>
        <p:nvPicPr>
          <p:cNvPr id="4" name="Content Placeholder 3"/>
          <p:cNvPicPr>
            <a:picLocks noGrp="1" noChangeAspect="1"/>
          </p:cNvPicPr>
          <p:nvPr>
            <p:ph sz="quarter" idx="1"/>
          </p:nvPr>
        </p:nvPicPr>
        <p:blipFill>
          <a:blip r:embed="rId2"/>
          <a:stretch>
            <a:fillRect/>
          </a:stretch>
        </p:blipFill>
        <p:spPr>
          <a:xfrm>
            <a:off x="612648" y="1791546"/>
            <a:ext cx="6565392" cy="4507459"/>
          </a:xfrm>
          <a:prstGeom prst="rect">
            <a:avLst/>
          </a:prstGeom>
        </p:spPr>
      </p:pic>
    </p:spTree>
    <p:extLst>
      <p:ext uri="{BB962C8B-B14F-4D97-AF65-F5344CB8AC3E}">
        <p14:creationId xmlns:p14="http://schemas.microsoft.com/office/powerpoint/2010/main" val="358197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ordering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In the case of perfect ordering, the alpha-beta pruning gives O(</a:t>
                </a:r>
                <a:r>
                  <a:rPr lang="en-US" dirty="0" err="1"/>
                  <a:t>b</a:t>
                </a:r>
                <a:r>
                  <a:rPr lang="en-US" baseline="30000" dirty="0" err="1"/>
                  <a:t>m</a:t>
                </a:r>
                <a:r>
                  <a:rPr lang="en-US" baseline="30000" dirty="0"/>
                  <a:t>/2</a:t>
                </a:r>
                <a:r>
                  <a:rPr lang="en-US" dirty="0"/>
                  <a:t>) (instead of (</a:t>
                </a:r>
                <a:r>
                  <a:rPr lang="en-US" dirty="0" err="1"/>
                  <a:t>b</a:t>
                </a:r>
                <a:r>
                  <a:rPr lang="en-US" baseline="30000" dirty="0" err="1"/>
                  <a:t>m</a:t>
                </a:r>
                <a:r>
                  <a:rPr lang="en-US" dirty="0"/>
                  <a:t>)</a:t>
                </a:r>
                <a:r>
                  <a:rPr lang="en-US" baseline="30000" dirty="0"/>
                  <a:t> </a:t>
                </a:r>
                <a:r>
                  <a:rPr lang="en-US" dirty="0"/>
                  <a:t>for minimax)</a:t>
                </a:r>
              </a:p>
              <a:p>
                <a:r>
                  <a:rPr lang="en-US" dirty="0"/>
                  <a:t>This means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𝑏</m:t>
                        </m:r>
                      </m:e>
                    </m:rad>
                  </m:oMath>
                </a14:m>
                <a:r>
                  <a:rPr lang="en-US" dirty="0"/>
                  <a:t> branch factor instead of </a:t>
                </a:r>
                <a:r>
                  <a:rPr lang="en-US" i="1" dirty="0"/>
                  <a:t>b</a:t>
                </a:r>
              </a:p>
              <a:p>
                <a:pPr lvl="1"/>
                <a:r>
                  <a:rPr lang="en-US" dirty="0"/>
                  <a:t>For chess it is 6 instead of 35</a:t>
                </a:r>
              </a:p>
              <a:p>
                <a:r>
                  <a:rPr lang="en-US" dirty="0"/>
                  <a:t>but this is hard to assume (otherwise the player does know how to play optimally without search) </a:t>
                </a:r>
              </a:p>
              <a:p>
                <a:r>
                  <a:rPr lang="en-US" dirty="0"/>
                  <a:t>If random order assumed, the time complexity is O(b</a:t>
                </a:r>
                <a:r>
                  <a:rPr lang="en-US" baseline="30000" dirty="0"/>
                  <a:t>3m/4</a:t>
                </a:r>
                <a:r>
                  <a:rPr lang="en-US" dirty="0"/>
                  <a:t>) </a:t>
                </a:r>
              </a:p>
              <a:p>
                <a:r>
                  <a:rPr lang="en-US" dirty="0"/>
                  <a:t>In chess we can always try captures before threats, then try forwards before backwards </a:t>
                </a:r>
              </a:p>
              <a:p>
                <a:r>
                  <a:rPr lang="en-US" dirty="0"/>
                  <a:t>Iterative deepening can also help us ordering moves (by their utilities for the previous depth)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950" r="-150"/>
                </a:stretch>
              </a:blipFill>
            </p:spPr>
            <p:txBody>
              <a:bodyPr/>
              <a:lstStyle/>
              <a:p>
                <a:r>
                  <a:rPr lang="en-US">
                    <a:noFill/>
                  </a:rPr>
                  <a:t> </a:t>
                </a:r>
              </a:p>
            </p:txBody>
          </p:sp>
        </mc:Fallback>
      </mc:AlternateContent>
    </p:spTree>
    <p:extLst>
      <p:ext uri="{BB962C8B-B14F-4D97-AF65-F5344CB8AC3E}">
        <p14:creationId xmlns:p14="http://schemas.microsoft.com/office/powerpoint/2010/main" val="720905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to play better</a:t>
            </a:r>
          </a:p>
        </p:txBody>
      </p:sp>
      <p:sp>
        <p:nvSpPr>
          <p:cNvPr id="3" name="Content Placeholder 2"/>
          <p:cNvSpPr>
            <a:spLocks noGrp="1"/>
          </p:cNvSpPr>
          <p:nvPr>
            <p:ph sz="quarter" idx="1"/>
          </p:nvPr>
        </p:nvSpPr>
        <p:spPr/>
        <p:txBody>
          <a:bodyPr/>
          <a:lstStyle/>
          <a:p>
            <a:r>
              <a:rPr lang="en-US" dirty="0"/>
              <a:t>Dynamic move ordering </a:t>
            </a:r>
          </a:p>
          <a:p>
            <a:r>
              <a:rPr lang="en-US" dirty="0"/>
              <a:t>Killer moves (human experience) </a:t>
            </a:r>
          </a:p>
          <a:p>
            <a:r>
              <a:rPr lang="en-US" dirty="0"/>
              <a:t>Transposition tables (a hash table which stores repeated states and their utilities /minimax values) </a:t>
            </a:r>
          </a:p>
          <a:p>
            <a:pPr lvl="1"/>
            <a:endParaRPr lang="en-US" dirty="0"/>
          </a:p>
        </p:txBody>
      </p:sp>
    </p:spTree>
    <p:extLst>
      <p:ext uri="{BB962C8B-B14F-4D97-AF65-F5344CB8AC3E}">
        <p14:creationId xmlns:p14="http://schemas.microsoft.com/office/powerpoint/2010/main" val="264164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minimax </a:t>
            </a:r>
          </a:p>
        </p:txBody>
      </p:sp>
      <p:pic>
        <p:nvPicPr>
          <p:cNvPr id="4" name="Content Placeholder 3"/>
          <p:cNvPicPr>
            <a:picLocks noGrp="1" noChangeAspect="1"/>
          </p:cNvPicPr>
          <p:nvPr>
            <p:ph sz="quarter" idx="1"/>
          </p:nvPr>
        </p:nvPicPr>
        <p:blipFill>
          <a:blip r:embed="rId2"/>
          <a:stretch>
            <a:fillRect/>
          </a:stretch>
        </p:blipFill>
        <p:spPr>
          <a:xfrm>
            <a:off x="612648" y="1950720"/>
            <a:ext cx="7391751" cy="1203960"/>
          </a:xfrm>
          <a:prstGeom prst="rect">
            <a:avLst/>
          </a:prstGeom>
        </p:spPr>
      </p:pic>
      <p:sp>
        <p:nvSpPr>
          <p:cNvPr id="5" name="Oval 4"/>
          <p:cNvSpPr/>
          <p:nvPr/>
        </p:nvSpPr>
        <p:spPr>
          <a:xfrm>
            <a:off x="2179320" y="1950720"/>
            <a:ext cx="27432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20640" y="2522220"/>
            <a:ext cx="563880" cy="266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37844" y="2240280"/>
            <a:ext cx="1171956" cy="3276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975603" y="2194560"/>
            <a:ext cx="2028795" cy="3733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47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good evaluation function (</a:t>
            </a:r>
            <a:r>
              <a:rPr lang="en-US" dirty="0" err="1"/>
              <a:t>eval</a:t>
            </a:r>
            <a:r>
              <a:rPr lang="en-US" dirty="0"/>
              <a:t>) </a:t>
            </a:r>
          </a:p>
        </p:txBody>
      </p:sp>
      <p:sp>
        <p:nvSpPr>
          <p:cNvPr id="3" name="Content Placeholder 2"/>
          <p:cNvSpPr>
            <a:spLocks noGrp="1"/>
          </p:cNvSpPr>
          <p:nvPr>
            <p:ph sz="quarter" idx="1"/>
          </p:nvPr>
        </p:nvSpPr>
        <p:spPr/>
        <p:txBody>
          <a:bodyPr/>
          <a:lstStyle/>
          <a:p>
            <a:r>
              <a:rPr lang="en-US" dirty="0"/>
              <a:t>For terminal states, the order of the states given by the function is the same as the order given by the true utility</a:t>
            </a:r>
          </a:p>
          <a:p>
            <a:r>
              <a:rPr lang="en-US" dirty="0"/>
              <a:t>Computation efficiency (doesn’t take too long to compute) </a:t>
            </a:r>
          </a:p>
          <a:p>
            <a:r>
              <a:rPr lang="en-US" dirty="0"/>
              <a:t>For non-terminal nodes, the evaluation is correlated with the actual chances of win </a:t>
            </a:r>
          </a:p>
          <a:p>
            <a:endParaRPr lang="en-US" dirty="0"/>
          </a:p>
        </p:txBody>
      </p:sp>
    </p:spTree>
    <p:extLst>
      <p:ext uri="{BB962C8B-B14F-4D97-AF65-F5344CB8AC3E}">
        <p14:creationId xmlns:p14="http://schemas.microsoft.com/office/powerpoint/2010/main" val="190639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function example </a:t>
            </a:r>
          </a:p>
        </p:txBody>
      </p:sp>
      <p:sp>
        <p:nvSpPr>
          <p:cNvPr id="3" name="Content Placeholder 2"/>
          <p:cNvSpPr>
            <a:spLocks noGrp="1"/>
          </p:cNvSpPr>
          <p:nvPr>
            <p:ph sz="quarter" idx="1"/>
          </p:nvPr>
        </p:nvSpPr>
        <p:spPr/>
        <p:txBody>
          <a:bodyPr/>
          <a:lstStyle/>
          <a:p>
            <a:r>
              <a:rPr lang="en-US" dirty="0"/>
              <a:t>2 pawns against 1 pawn game (chess)</a:t>
            </a:r>
          </a:p>
          <a:p>
            <a:r>
              <a:rPr lang="en-US" dirty="0"/>
              <a:t>Our experience suggests that : </a:t>
            </a:r>
          </a:p>
          <a:p>
            <a:pPr lvl="1"/>
            <a:r>
              <a:rPr lang="en-US" dirty="0"/>
              <a:t>This is a win (+1) for 72% of states </a:t>
            </a:r>
          </a:p>
          <a:p>
            <a:pPr lvl="1"/>
            <a:r>
              <a:rPr lang="en-US" dirty="0"/>
              <a:t>This is a loss (0) for 20% of states </a:t>
            </a:r>
          </a:p>
          <a:p>
            <a:pPr lvl="1"/>
            <a:r>
              <a:rPr lang="en-US" dirty="0"/>
              <a:t>This is a draw (1/2) for 8% of states</a:t>
            </a:r>
          </a:p>
          <a:p>
            <a:pPr lvl="1"/>
            <a:endParaRPr lang="en-US" dirty="0"/>
          </a:p>
          <a:p>
            <a:pPr lvl="1"/>
            <a:r>
              <a:rPr lang="en-US" dirty="0"/>
              <a:t>Expected value = 0.72*1+0.2*0+0.08*0.5=0.76</a:t>
            </a:r>
          </a:p>
          <a:p>
            <a:pPr lvl="1"/>
            <a:r>
              <a:rPr lang="en-US" dirty="0"/>
              <a:t>  </a:t>
            </a:r>
          </a:p>
          <a:p>
            <a:pPr lvl="1"/>
            <a:endParaRPr lang="en-US" dirty="0"/>
          </a:p>
        </p:txBody>
      </p:sp>
    </p:spTree>
    <p:extLst>
      <p:ext uri="{BB962C8B-B14F-4D97-AF65-F5344CB8AC3E}">
        <p14:creationId xmlns:p14="http://schemas.microsoft.com/office/powerpoint/2010/main" val="1089491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linear function</a:t>
            </a:r>
          </a:p>
        </p:txBody>
      </p:sp>
      <p:sp>
        <p:nvSpPr>
          <p:cNvPr id="3" name="Content Placeholder 2"/>
          <p:cNvSpPr>
            <a:spLocks noGrp="1"/>
          </p:cNvSpPr>
          <p:nvPr>
            <p:ph sz="quarter" idx="1"/>
          </p:nvPr>
        </p:nvSpPr>
        <p:spPr>
          <a:xfrm>
            <a:off x="612648" y="2504652"/>
            <a:ext cx="8153400" cy="4353348"/>
          </a:xfrm>
        </p:spPr>
        <p:txBody>
          <a:bodyPr>
            <a:normAutofit fontScale="92500" lnSpcReduction="20000"/>
          </a:bodyPr>
          <a:lstStyle/>
          <a:p>
            <a:r>
              <a:rPr lang="en-US" dirty="0"/>
              <a:t>Example of features: material value of pieces (chess) </a:t>
            </a:r>
          </a:p>
          <a:p>
            <a:pPr lvl="1"/>
            <a:r>
              <a:rPr lang="en-US" dirty="0"/>
              <a:t>Pawn: 1 </a:t>
            </a:r>
          </a:p>
          <a:p>
            <a:pPr lvl="1"/>
            <a:r>
              <a:rPr lang="en-US" dirty="0"/>
              <a:t>Bishop/ knight: 3 </a:t>
            </a:r>
          </a:p>
          <a:p>
            <a:pPr lvl="1"/>
            <a:r>
              <a:rPr lang="en-US" dirty="0"/>
              <a:t>Rook: 5 </a:t>
            </a:r>
          </a:p>
          <a:p>
            <a:pPr lvl="1"/>
            <a:r>
              <a:rPr lang="en-US" dirty="0"/>
              <a:t>Queen: 9 </a:t>
            </a:r>
          </a:p>
          <a:p>
            <a:pPr lvl="1"/>
            <a:r>
              <a:rPr lang="en-US" dirty="0">
                <a:solidFill>
                  <a:srgbClr val="92D050"/>
                </a:solidFill>
              </a:rPr>
              <a:t>Good pawn structure: ½ </a:t>
            </a:r>
          </a:p>
          <a:p>
            <a:pPr lvl="1"/>
            <a:r>
              <a:rPr lang="en-US" dirty="0">
                <a:solidFill>
                  <a:srgbClr val="92D050"/>
                </a:solidFill>
              </a:rPr>
              <a:t>King safety: ½ </a:t>
            </a:r>
          </a:p>
          <a:p>
            <a:pPr lvl="1"/>
            <a:r>
              <a:rPr lang="en-US" dirty="0">
                <a:solidFill>
                  <a:srgbClr val="00B0F0"/>
                </a:solidFill>
              </a:rPr>
              <a:t>Move number </a:t>
            </a:r>
          </a:p>
          <a:p>
            <a:pPr lvl="1"/>
            <a:r>
              <a:rPr lang="en-US" dirty="0">
                <a:solidFill>
                  <a:srgbClr val="00B0F0"/>
                </a:solidFill>
              </a:rPr>
              <a:t>Number of remaining pieces </a:t>
            </a:r>
          </a:p>
          <a:p>
            <a:r>
              <a:rPr lang="en-US" dirty="0"/>
              <a:t>Example of weights: The number of pieces of each kind</a:t>
            </a:r>
          </a:p>
          <a:p>
            <a:endParaRPr lang="en-US" dirty="0"/>
          </a:p>
          <a:p>
            <a:r>
              <a:rPr lang="en-US" dirty="0"/>
              <a:t>Non-linear combinations are sometimes better: </a:t>
            </a:r>
          </a:p>
          <a:p>
            <a:pPr lvl="1"/>
            <a:r>
              <a:rPr lang="en-US" dirty="0"/>
              <a:t>For example two bishops can be evaluated as slightly better than 6 (3+3) </a:t>
            </a:r>
          </a:p>
          <a:p>
            <a:pPr lvl="1"/>
            <a:r>
              <a:rPr lang="en-US" dirty="0"/>
              <a:t>They are also worth more at the </a:t>
            </a:r>
            <a:r>
              <a:rPr lang="en-US" dirty="0">
                <a:solidFill>
                  <a:srgbClr val="00B0F0"/>
                </a:solidFill>
              </a:rPr>
              <a:t>end of the game </a:t>
            </a:r>
          </a:p>
        </p:txBody>
      </p:sp>
      <p:pic>
        <p:nvPicPr>
          <p:cNvPr id="4" name="Picture 3"/>
          <p:cNvPicPr>
            <a:picLocks noChangeAspect="1"/>
          </p:cNvPicPr>
          <p:nvPr/>
        </p:nvPicPr>
        <p:blipFill>
          <a:blip r:embed="rId2"/>
          <a:stretch>
            <a:fillRect/>
          </a:stretch>
        </p:blipFill>
        <p:spPr>
          <a:xfrm>
            <a:off x="612648" y="1600200"/>
            <a:ext cx="7370067" cy="904453"/>
          </a:xfrm>
          <a:prstGeom prst="rect">
            <a:avLst/>
          </a:prstGeom>
        </p:spPr>
      </p:pic>
      <p:cxnSp>
        <p:nvCxnSpPr>
          <p:cNvPr id="6" name="Straight Arrow Connector 5"/>
          <p:cNvCxnSpPr/>
          <p:nvPr/>
        </p:nvCxnSpPr>
        <p:spPr>
          <a:xfrm flipH="1" flipV="1">
            <a:off x="2484120" y="4596183"/>
            <a:ext cx="2453640" cy="8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947160" y="4681326"/>
            <a:ext cx="990600" cy="14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80432" y="4358161"/>
            <a:ext cx="1871472" cy="646331"/>
          </a:xfrm>
          <a:prstGeom prst="rect">
            <a:avLst/>
          </a:prstGeom>
          <a:noFill/>
        </p:spPr>
        <p:txBody>
          <a:bodyPr wrap="square" rtlCol="0">
            <a:spAutoFit/>
          </a:bodyPr>
          <a:lstStyle/>
          <a:p>
            <a:r>
              <a:rPr lang="en-US" dirty="0"/>
              <a:t>End of game features</a:t>
            </a:r>
          </a:p>
        </p:txBody>
      </p:sp>
    </p:spTree>
    <p:extLst>
      <p:ext uri="{BB962C8B-B14F-4D97-AF65-F5344CB8AC3E}">
        <p14:creationId xmlns:p14="http://schemas.microsoft.com/office/powerpoint/2010/main" val="346196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 search </a:t>
            </a:r>
          </a:p>
        </p:txBody>
      </p:sp>
      <p:sp>
        <p:nvSpPr>
          <p:cNvPr id="3" name="Content Placeholder 2"/>
          <p:cNvSpPr>
            <a:spLocks noGrp="1"/>
          </p:cNvSpPr>
          <p:nvPr>
            <p:ph sz="quarter" idx="1"/>
          </p:nvPr>
        </p:nvSpPr>
        <p:spPr/>
        <p:txBody>
          <a:bodyPr>
            <a:normAutofit/>
          </a:bodyPr>
          <a:lstStyle/>
          <a:p>
            <a:r>
              <a:rPr lang="en-US" dirty="0"/>
              <a:t>Search problem : </a:t>
            </a:r>
          </a:p>
          <a:p>
            <a:pPr lvl="1"/>
            <a:r>
              <a:rPr lang="en-US" dirty="0"/>
              <a:t>S0: The initial state</a:t>
            </a:r>
          </a:p>
          <a:p>
            <a:pPr lvl="1"/>
            <a:r>
              <a:rPr lang="en-US" dirty="0"/>
              <a:t>PLAYER(s): Defines which player has the move in a state. </a:t>
            </a:r>
          </a:p>
          <a:p>
            <a:pPr lvl="1"/>
            <a:r>
              <a:rPr lang="en-US" dirty="0"/>
              <a:t>ACTIONS(s): Returns the set of legal moves in a state. </a:t>
            </a:r>
          </a:p>
          <a:p>
            <a:pPr lvl="1"/>
            <a:r>
              <a:rPr lang="en-US" dirty="0"/>
              <a:t>RESULT(s, a): The transition model, which defines the result of a move. </a:t>
            </a:r>
          </a:p>
          <a:p>
            <a:pPr lvl="1"/>
            <a:r>
              <a:rPr lang="en-US" dirty="0"/>
              <a:t>TERMINAL-TEST (s): A terminal test, which is true when the game is over and false otherwise. States where the game has ended are called terminal states. </a:t>
            </a:r>
          </a:p>
          <a:p>
            <a:pPr lvl="1"/>
            <a:r>
              <a:rPr lang="en-US" dirty="0"/>
              <a:t>UTILITY(s, p): A utility function (also called an objective function or payoff function), </a:t>
            </a:r>
          </a:p>
          <a:p>
            <a:pPr lvl="1"/>
            <a:r>
              <a:rPr lang="en-US" dirty="0"/>
              <a:t>UTILITY(s, p) defines the final numeric value for a game that ends in terminal state s for a player p. </a:t>
            </a:r>
          </a:p>
        </p:txBody>
      </p:sp>
    </p:spTree>
    <p:extLst>
      <p:ext uri="{BB962C8B-B14F-4D97-AF65-F5344CB8AC3E}">
        <p14:creationId xmlns:p14="http://schemas.microsoft.com/office/powerpoint/2010/main" val="933107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cut-off search ?</a:t>
            </a:r>
          </a:p>
        </p:txBody>
      </p:sp>
      <p:pic>
        <p:nvPicPr>
          <p:cNvPr id="4" name="Content Placeholder 3"/>
          <p:cNvPicPr>
            <a:picLocks noGrp="1" noChangeAspect="1"/>
          </p:cNvPicPr>
          <p:nvPr>
            <p:ph sz="quarter" idx="1"/>
          </p:nvPr>
        </p:nvPicPr>
        <p:blipFill>
          <a:blip r:embed="rId3"/>
          <a:stretch>
            <a:fillRect/>
          </a:stretch>
        </p:blipFill>
        <p:spPr>
          <a:xfrm>
            <a:off x="1169029" y="2061970"/>
            <a:ext cx="6677957" cy="2647190"/>
          </a:xfrm>
          <a:prstGeom prst="rect">
            <a:avLst/>
          </a:prstGeom>
        </p:spPr>
      </p:pic>
      <p:sp>
        <p:nvSpPr>
          <p:cNvPr id="5" name="TextBox 4"/>
          <p:cNvSpPr txBox="1"/>
          <p:nvPr/>
        </p:nvSpPr>
        <p:spPr>
          <a:xfrm>
            <a:off x="746760" y="5151120"/>
            <a:ext cx="8397240" cy="830997"/>
          </a:xfrm>
          <a:prstGeom prst="rect">
            <a:avLst/>
          </a:prstGeom>
          <a:noFill/>
        </p:spPr>
        <p:txBody>
          <a:bodyPr wrap="square" rtlCol="0">
            <a:spAutoFit/>
          </a:bodyPr>
          <a:lstStyle/>
          <a:p>
            <a:r>
              <a:rPr lang="en-US" sz="2400" dirty="0"/>
              <a:t>Are we in a quiescent state, or things will change dramatically in the next few moves?</a:t>
            </a:r>
          </a:p>
        </p:txBody>
      </p:sp>
    </p:spTree>
    <p:extLst>
      <p:ext uri="{BB962C8B-B14F-4D97-AF65-F5344CB8AC3E}">
        <p14:creationId xmlns:p14="http://schemas.microsoft.com/office/powerpoint/2010/main" val="2392291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horizon effect</a:t>
            </a:r>
          </a:p>
        </p:txBody>
      </p:sp>
      <p:pic>
        <p:nvPicPr>
          <p:cNvPr id="4" name="Content Placeholder 3"/>
          <p:cNvPicPr>
            <a:picLocks noGrp="1" noChangeAspect="1"/>
          </p:cNvPicPr>
          <p:nvPr>
            <p:ph sz="quarter" idx="1"/>
          </p:nvPr>
        </p:nvPicPr>
        <p:blipFill>
          <a:blip r:embed="rId2"/>
          <a:stretch>
            <a:fillRect/>
          </a:stretch>
        </p:blipFill>
        <p:spPr>
          <a:xfrm>
            <a:off x="3925030" y="1510281"/>
            <a:ext cx="4119436" cy="3844805"/>
          </a:xfrm>
          <a:prstGeom prst="rect">
            <a:avLst/>
          </a:prstGeom>
        </p:spPr>
      </p:pic>
      <p:sp>
        <p:nvSpPr>
          <p:cNvPr id="5" name="TextBox 4"/>
          <p:cNvSpPr txBox="1"/>
          <p:nvPr/>
        </p:nvSpPr>
        <p:spPr>
          <a:xfrm>
            <a:off x="781812" y="5355086"/>
            <a:ext cx="7815072" cy="1754326"/>
          </a:xfrm>
          <a:prstGeom prst="rect">
            <a:avLst/>
          </a:prstGeom>
          <a:noFill/>
        </p:spPr>
        <p:txBody>
          <a:bodyPr wrap="square" rtlCol="0">
            <a:spAutoFit/>
          </a:bodyPr>
          <a:lstStyle/>
          <a:p>
            <a:r>
              <a:rPr lang="en-US" dirty="0"/>
              <a:t>With Black to move, the black bishop is surely doomed. </a:t>
            </a:r>
          </a:p>
          <a:p>
            <a:r>
              <a:rPr lang="en-US" dirty="0"/>
              <a:t>But Black can forestall that event by checking the white king with its pawns, forcing the king to capture the pawns. This pushes the inevitable loss of the bishop over the horizon, and thus the pawn sacrifices are seen by the search algorithm as good moves rather than bad ones. </a:t>
            </a:r>
          </a:p>
          <a:p>
            <a:endParaRPr lang="en-US" dirty="0"/>
          </a:p>
        </p:txBody>
      </p:sp>
      <p:sp>
        <p:nvSpPr>
          <p:cNvPr id="6" name="Rectangle 5"/>
          <p:cNvSpPr/>
          <p:nvPr/>
        </p:nvSpPr>
        <p:spPr>
          <a:xfrm>
            <a:off x="365760" y="1902148"/>
            <a:ext cx="3185160" cy="1631216"/>
          </a:xfrm>
          <a:prstGeom prst="rect">
            <a:avLst/>
          </a:prstGeom>
        </p:spPr>
        <p:txBody>
          <a:bodyPr wrap="square">
            <a:spAutoFit/>
          </a:bodyPr>
          <a:lstStyle/>
          <a:p>
            <a:r>
              <a:rPr lang="en-US" sz="2000" dirty="0"/>
              <a:t>things are unavoidable but it seems that scarifying some pieces help avoiding them because of the horizon effect.  </a:t>
            </a:r>
          </a:p>
        </p:txBody>
      </p:sp>
    </p:spTree>
    <p:extLst>
      <p:ext uri="{BB962C8B-B14F-4D97-AF65-F5344CB8AC3E}">
        <p14:creationId xmlns:p14="http://schemas.microsoft.com/office/powerpoint/2010/main" val="4172378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pruning </a:t>
            </a:r>
          </a:p>
        </p:txBody>
      </p:sp>
      <p:sp>
        <p:nvSpPr>
          <p:cNvPr id="3" name="Content Placeholder 2"/>
          <p:cNvSpPr>
            <a:spLocks noGrp="1"/>
          </p:cNvSpPr>
          <p:nvPr>
            <p:ph sz="quarter" idx="1"/>
          </p:nvPr>
        </p:nvSpPr>
        <p:spPr/>
        <p:txBody>
          <a:bodyPr>
            <a:normAutofit lnSpcReduction="10000"/>
          </a:bodyPr>
          <a:lstStyle/>
          <a:p>
            <a:r>
              <a:rPr lang="en-US" dirty="0"/>
              <a:t>Beam search: Consider a beam of the n-best moves (according to the evaluation function) and explore them </a:t>
            </a:r>
          </a:p>
          <a:p>
            <a:r>
              <a:rPr lang="en-US" dirty="0" err="1"/>
              <a:t>ProbCut</a:t>
            </a:r>
            <a:r>
              <a:rPr lang="en-US" dirty="0"/>
              <a:t>: prune nodes that are </a:t>
            </a:r>
            <a:r>
              <a:rPr lang="en-US" i="1" dirty="0"/>
              <a:t>probably</a:t>
            </a:r>
            <a:r>
              <a:rPr lang="en-US" dirty="0"/>
              <a:t> out of the alpha-beta window</a:t>
            </a:r>
          </a:p>
          <a:p>
            <a:endParaRPr lang="en-US" dirty="0"/>
          </a:p>
          <a:p>
            <a:r>
              <a:rPr lang="en-US" dirty="0"/>
              <a:t>In chess programming, we do</a:t>
            </a:r>
          </a:p>
          <a:p>
            <a:pPr lvl="1"/>
            <a:r>
              <a:rPr lang="en-US" dirty="0"/>
              <a:t>Lookup for the openings (well-known moves, expertise of humans) </a:t>
            </a:r>
          </a:p>
          <a:p>
            <a:pPr lvl="1"/>
            <a:r>
              <a:rPr lang="en-US" dirty="0"/>
              <a:t>Search for the majority of the game </a:t>
            </a:r>
          </a:p>
          <a:p>
            <a:pPr lvl="1"/>
            <a:r>
              <a:rPr lang="en-US" dirty="0"/>
              <a:t>Follow policies at the ends of games (when less than 6 pieces are left) </a:t>
            </a:r>
          </a:p>
          <a:p>
            <a:pPr lvl="1"/>
            <a:r>
              <a:rPr lang="en-US" dirty="0"/>
              <a:t>Policies are  previously obtained by retrograde minimax search</a:t>
            </a:r>
          </a:p>
          <a:p>
            <a:pPr lvl="2"/>
            <a:r>
              <a:rPr lang="en-US" dirty="0"/>
              <a:t>For example for the end KBNK (King, Bishop, Knight vs. King) there are 3,494,568 possible states  </a:t>
            </a:r>
          </a:p>
          <a:p>
            <a:pPr lvl="2"/>
            <a:r>
              <a:rPr lang="en-US" dirty="0"/>
              <a:t>Start by states that are checkmates </a:t>
            </a:r>
          </a:p>
          <a:p>
            <a:pPr lvl="2"/>
            <a:r>
              <a:rPr lang="en-US" dirty="0"/>
              <a:t>Do retrograde search until all possible states are decided as win, draw or loss </a:t>
            </a:r>
          </a:p>
          <a:p>
            <a:pPr lvl="2"/>
            <a:r>
              <a:rPr lang="en-US" dirty="0"/>
              <a:t>Now you have an infallible lookup table for KBNK games </a:t>
            </a:r>
          </a:p>
        </p:txBody>
      </p:sp>
    </p:spTree>
    <p:extLst>
      <p:ext uri="{BB962C8B-B14F-4D97-AF65-F5344CB8AC3E}">
        <p14:creationId xmlns:p14="http://schemas.microsoft.com/office/powerpoint/2010/main" val="1449159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games </a:t>
            </a:r>
          </a:p>
        </p:txBody>
      </p:sp>
      <p:pic>
        <p:nvPicPr>
          <p:cNvPr id="4" name="Content Placeholder 3"/>
          <p:cNvPicPr>
            <a:picLocks noGrp="1" noChangeAspect="1"/>
          </p:cNvPicPr>
          <p:nvPr>
            <p:ph sz="quarter" idx="1"/>
          </p:nvPr>
        </p:nvPicPr>
        <p:blipFill>
          <a:blip r:embed="rId2"/>
          <a:stretch>
            <a:fillRect/>
          </a:stretch>
        </p:blipFill>
        <p:spPr>
          <a:xfrm>
            <a:off x="4323769" y="2091466"/>
            <a:ext cx="4696822" cy="4229547"/>
          </a:xfrm>
          <a:prstGeom prst="rect">
            <a:avLst/>
          </a:prstGeom>
        </p:spPr>
      </p:pic>
      <p:sp>
        <p:nvSpPr>
          <p:cNvPr id="6" name="Content Placeholder 5"/>
          <p:cNvSpPr>
            <a:spLocks noGrp="1"/>
          </p:cNvSpPr>
          <p:nvPr>
            <p:ph sz="quarter" idx="2"/>
          </p:nvPr>
        </p:nvSpPr>
        <p:spPr>
          <a:xfrm>
            <a:off x="609600" y="1920240"/>
            <a:ext cx="3886200" cy="4572000"/>
          </a:xfrm>
        </p:spPr>
        <p:txBody>
          <a:bodyPr>
            <a:normAutofit fontScale="85000" lnSpcReduction="20000"/>
          </a:bodyPr>
          <a:lstStyle/>
          <a:p>
            <a:r>
              <a:rPr lang="en-US" dirty="0"/>
              <a:t>The goal of the backgammon game is to move all one’s pieces off the board. White moves clockwise toward 25, and Black moves counterclockwise toward 0. </a:t>
            </a:r>
          </a:p>
          <a:p>
            <a:r>
              <a:rPr lang="en-US" dirty="0"/>
              <a:t>A piece can move to any position unless multiple opponent pieces are there; if there is one opponent, it is captured and must start over.</a:t>
            </a:r>
          </a:p>
          <a:p>
            <a:r>
              <a:rPr lang="en-US" dirty="0"/>
              <a:t> In the position shown, White has rolled 6–5 and must choose among four legal moves: (5–10,5–11), (5–11,19–24), (5–10,10–16), and (5–11,11–16), </a:t>
            </a:r>
          </a:p>
          <a:p>
            <a:r>
              <a:rPr lang="en-US" dirty="0"/>
              <a:t>where the notation (5–11,11–16) means move one piece from position 5 to 11, and then move a piece from 11 to 16. </a:t>
            </a:r>
          </a:p>
          <a:p>
            <a:endParaRPr lang="en-US" dirty="0"/>
          </a:p>
        </p:txBody>
      </p:sp>
    </p:spTree>
    <p:extLst>
      <p:ext uri="{BB962C8B-B14F-4D97-AF65-F5344CB8AC3E}">
        <p14:creationId xmlns:p14="http://schemas.microsoft.com/office/powerpoint/2010/main" val="3883141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 nodes </a:t>
            </a:r>
          </a:p>
        </p:txBody>
      </p:sp>
      <p:sp>
        <p:nvSpPr>
          <p:cNvPr id="3" name="Content Placeholder 2"/>
          <p:cNvSpPr>
            <a:spLocks noGrp="1"/>
          </p:cNvSpPr>
          <p:nvPr>
            <p:ph sz="quarter" idx="1"/>
          </p:nvPr>
        </p:nvSpPr>
        <p:spPr>
          <a:xfrm>
            <a:off x="609599" y="1589567"/>
            <a:ext cx="3566161" cy="4572000"/>
          </a:xfrm>
        </p:spPr>
        <p:txBody>
          <a:bodyPr>
            <a:normAutofit/>
          </a:bodyPr>
          <a:lstStyle/>
          <a:p>
            <a:r>
              <a:rPr lang="en-US" dirty="0"/>
              <a:t>21 distinct rolls:</a:t>
            </a:r>
          </a:p>
          <a:p>
            <a:pPr lvl="1"/>
            <a:r>
              <a:rPr lang="en-US" dirty="0"/>
              <a:t>6 rolls having probability 1/36 </a:t>
            </a:r>
          </a:p>
          <a:p>
            <a:pPr lvl="1"/>
            <a:r>
              <a:rPr lang="en-US" dirty="0"/>
              <a:t>15 rolls having probability 1/18</a:t>
            </a:r>
          </a:p>
          <a:p>
            <a:r>
              <a:rPr lang="en-US" dirty="0"/>
              <a:t>We calculate the expected value of a position: the average over all possible outcomes of the chance nodes. </a:t>
            </a:r>
          </a:p>
          <a:p>
            <a:endParaRPr lang="en-US" dirty="0"/>
          </a:p>
        </p:txBody>
      </p:sp>
      <p:pic>
        <p:nvPicPr>
          <p:cNvPr id="8" name="Content Placeholder 7"/>
          <p:cNvPicPr>
            <a:picLocks noGrp="1" noChangeAspect="1"/>
          </p:cNvPicPr>
          <p:nvPr>
            <p:ph sz="quarter" idx="2"/>
          </p:nvPr>
        </p:nvPicPr>
        <p:blipFill>
          <a:blip r:embed="rId3"/>
          <a:stretch>
            <a:fillRect/>
          </a:stretch>
        </p:blipFill>
        <p:spPr>
          <a:xfrm>
            <a:off x="4030883" y="1722121"/>
            <a:ext cx="4944207" cy="3546930"/>
          </a:xfrm>
          <a:prstGeom prst="rect">
            <a:avLst/>
          </a:prstGeom>
        </p:spPr>
      </p:pic>
    </p:spTree>
    <p:extLst>
      <p:ext uri="{BB962C8B-B14F-4D97-AF65-F5344CB8AC3E}">
        <p14:creationId xmlns:p14="http://schemas.microsoft.com/office/powerpoint/2010/main" val="2533067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Expectiminmax</a:t>
            </a:r>
            <a:r>
              <a:rPr lang="en-US" dirty="0"/>
              <a:t> algorithm</a:t>
            </a:r>
          </a:p>
        </p:txBody>
      </p:sp>
      <p:pic>
        <p:nvPicPr>
          <p:cNvPr id="5" name="Content Placeholder 4"/>
          <p:cNvPicPr>
            <a:picLocks noGrp="1" noChangeAspect="1"/>
          </p:cNvPicPr>
          <p:nvPr>
            <p:ph sz="quarter" idx="1"/>
          </p:nvPr>
        </p:nvPicPr>
        <p:blipFill>
          <a:blip r:embed="rId2"/>
          <a:stretch>
            <a:fillRect/>
          </a:stretch>
        </p:blipFill>
        <p:spPr>
          <a:xfrm>
            <a:off x="0" y="2068214"/>
            <a:ext cx="8534401" cy="1807353"/>
          </a:xfrm>
          <a:prstGeom prst="rect">
            <a:avLst/>
          </a:prstGeom>
        </p:spPr>
      </p:pic>
      <p:sp>
        <p:nvSpPr>
          <p:cNvPr id="6" name="Rectangle 5"/>
          <p:cNvSpPr/>
          <p:nvPr/>
        </p:nvSpPr>
        <p:spPr>
          <a:xfrm>
            <a:off x="929640" y="4366736"/>
            <a:ext cx="4572000" cy="1015663"/>
          </a:xfrm>
          <a:prstGeom prst="rect">
            <a:avLst/>
          </a:prstGeom>
        </p:spPr>
        <p:txBody>
          <a:bodyPr>
            <a:spAutoFit/>
          </a:bodyPr>
          <a:lstStyle/>
          <a:p>
            <a:r>
              <a:rPr lang="en-US" sz="2000" dirty="0"/>
              <a:t>r is the result of the dice roll </a:t>
            </a:r>
          </a:p>
          <a:p>
            <a:r>
              <a:rPr lang="en-US" sz="2000" dirty="0"/>
              <a:t>Complexity: O(</a:t>
            </a:r>
            <a:r>
              <a:rPr lang="en-US" sz="2000" dirty="0" err="1"/>
              <a:t>b</a:t>
            </a:r>
            <a:r>
              <a:rPr lang="en-US" sz="2000" baseline="30000" dirty="0" err="1"/>
              <a:t>m</a:t>
            </a:r>
            <a:r>
              <a:rPr lang="en-US" sz="2000" dirty="0"/>
              <a:t> n</a:t>
            </a:r>
            <a:r>
              <a:rPr lang="en-US" sz="2000" baseline="30000" dirty="0"/>
              <a:t>m</a:t>
            </a:r>
            <a:r>
              <a:rPr lang="en-US" sz="2000" dirty="0"/>
              <a:t>) </a:t>
            </a:r>
          </a:p>
          <a:p>
            <a:r>
              <a:rPr lang="en-US" sz="2000" dirty="0"/>
              <a:t>Where n is the number of distinct rolls. </a:t>
            </a:r>
          </a:p>
        </p:txBody>
      </p:sp>
    </p:spTree>
    <p:extLst>
      <p:ext uri="{BB962C8B-B14F-4D97-AF65-F5344CB8AC3E}">
        <p14:creationId xmlns:p14="http://schemas.microsoft.com/office/powerpoint/2010/main" val="3898659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function for </a:t>
            </a:r>
            <a:r>
              <a:rPr lang="en-US" dirty="0" err="1"/>
              <a:t>expectiminimax</a:t>
            </a:r>
            <a:r>
              <a:rPr lang="en-US" dirty="0"/>
              <a:t> </a:t>
            </a:r>
          </a:p>
        </p:txBody>
      </p:sp>
      <p:sp>
        <p:nvSpPr>
          <p:cNvPr id="3" name="Content Placeholder 2"/>
          <p:cNvSpPr>
            <a:spLocks noGrp="1"/>
          </p:cNvSpPr>
          <p:nvPr>
            <p:ph sz="quarter" idx="1"/>
          </p:nvPr>
        </p:nvSpPr>
        <p:spPr>
          <a:xfrm>
            <a:off x="609600" y="4866166"/>
            <a:ext cx="7589520" cy="1437166"/>
          </a:xfrm>
        </p:spPr>
        <p:txBody>
          <a:bodyPr>
            <a:normAutofit fontScale="92500" lnSpcReduction="20000"/>
          </a:bodyPr>
          <a:lstStyle/>
          <a:p>
            <a:r>
              <a:rPr lang="en-US" dirty="0"/>
              <a:t>It is not sufficient that the evaluation function preserves the good orders </a:t>
            </a:r>
          </a:p>
          <a:p>
            <a:r>
              <a:rPr lang="en-US" dirty="0"/>
              <a:t>the evaluation function must be a positive linear transformation of the probability of winning from a position (or, more generally, of the expected utility of the position). </a:t>
            </a:r>
          </a:p>
        </p:txBody>
      </p:sp>
      <p:pic>
        <p:nvPicPr>
          <p:cNvPr id="5" name="Picture 4"/>
          <p:cNvPicPr>
            <a:picLocks noChangeAspect="1"/>
          </p:cNvPicPr>
          <p:nvPr/>
        </p:nvPicPr>
        <p:blipFill>
          <a:blip r:embed="rId3"/>
          <a:stretch>
            <a:fillRect/>
          </a:stretch>
        </p:blipFill>
        <p:spPr>
          <a:xfrm>
            <a:off x="1097821" y="1600077"/>
            <a:ext cx="6613077" cy="2906232"/>
          </a:xfrm>
          <a:prstGeom prst="rect">
            <a:avLst/>
          </a:prstGeom>
        </p:spPr>
      </p:pic>
    </p:spTree>
    <p:extLst>
      <p:ext uri="{BB962C8B-B14F-4D97-AF65-F5344CB8AC3E}">
        <p14:creationId xmlns:p14="http://schemas.microsoft.com/office/powerpoint/2010/main" val="36533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a:t>
            </a:r>
          </a:p>
        </p:txBody>
      </p:sp>
      <p:sp>
        <p:nvSpPr>
          <p:cNvPr id="3" name="Content Placeholder 2"/>
          <p:cNvSpPr>
            <a:spLocks noGrp="1"/>
          </p:cNvSpPr>
          <p:nvPr>
            <p:ph sz="quarter" idx="1"/>
          </p:nvPr>
        </p:nvSpPr>
        <p:spPr/>
        <p:txBody>
          <a:bodyPr>
            <a:normAutofit fontScale="92500" lnSpcReduction="20000"/>
          </a:bodyPr>
          <a:lstStyle/>
          <a:p>
            <a:r>
              <a:rPr lang="en-US" dirty="0"/>
              <a:t>Q: Is alpha-beta pruning possible for stochastic games?</a:t>
            </a:r>
          </a:p>
          <a:p>
            <a:r>
              <a:rPr lang="en-US" dirty="0"/>
              <a:t>A: yes, if all utility values are bounded, we can put an upper bound/lower bound on the expected value of a chance node. </a:t>
            </a:r>
          </a:p>
          <a:p>
            <a:r>
              <a:rPr lang="en-US" dirty="0"/>
              <a:t>Example: </a:t>
            </a:r>
          </a:p>
          <a:p>
            <a:pPr lvl="1"/>
            <a:r>
              <a:rPr lang="en-US" dirty="0"/>
              <a:t>utility is between 2 and -2  </a:t>
            </a:r>
          </a:p>
          <a:p>
            <a:pPr lvl="1"/>
            <a:r>
              <a:rPr lang="en-US" dirty="0"/>
              <a:t>A chance node has two children with equal probabilities </a:t>
            </a:r>
          </a:p>
          <a:p>
            <a:pPr lvl="1"/>
            <a:r>
              <a:rPr lang="en-US" dirty="0"/>
              <a:t>The first child is +1 </a:t>
            </a:r>
          </a:p>
          <a:p>
            <a:pPr lvl="1"/>
            <a:r>
              <a:rPr lang="en-US" dirty="0"/>
              <a:t>The upper bound for the average is (1+2)/2 ; the minimum bound is (1-2)/2 (without looking at the second child) </a:t>
            </a:r>
          </a:p>
          <a:p>
            <a:r>
              <a:rPr lang="en-US" dirty="0"/>
              <a:t>We can use Monte Carlo simulation to evaluate a position. Start with an alpha–beta (or other) search algorithm. From a start position, have the algorithm play thousands of games against itself, using random dice rolls. </a:t>
            </a:r>
          </a:p>
          <a:p>
            <a:r>
              <a:rPr lang="en-US" dirty="0"/>
              <a:t>In the case of backgammon, the resulting win percentage has been shown to be a good approximation of the value of the position, even if the algorithm has an imperfect heuristic and is searching only a few plies</a:t>
            </a:r>
          </a:p>
          <a:p>
            <a:r>
              <a:rPr lang="en-US" dirty="0"/>
              <a:t> For games with dice, this type of simulation is called a rollout. </a:t>
            </a:r>
          </a:p>
        </p:txBody>
      </p:sp>
    </p:spTree>
    <p:extLst>
      <p:ext uri="{BB962C8B-B14F-4D97-AF65-F5344CB8AC3E}">
        <p14:creationId xmlns:p14="http://schemas.microsoft.com/office/powerpoint/2010/main" val="4002750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computers play better than humans?</a:t>
            </a:r>
          </a:p>
        </p:txBody>
      </p:sp>
      <p:pic>
        <p:nvPicPr>
          <p:cNvPr id="24578" name="Picture 2" descr="http://blogs-images.forbes.com/davidewalt/files/2011/05/garry-kasparov-deep-blue-ibm.jpg"/>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609600" y="2626494"/>
            <a:ext cx="3886200" cy="249718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2"/>
          </p:nvPr>
        </p:nvSpPr>
        <p:spPr/>
        <p:txBody>
          <a:bodyPr>
            <a:normAutofit fontScale="92500"/>
          </a:bodyPr>
          <a:lstStyle/>
          <a:p>
            <a:r>
              <a:rPr lang="en-US" dirty="0"/>
              <a:t>Programs have bested even champion human players at games such as chess, checkers, Othello, Go, and Poker.</a:t>
            </a:r>
          </a:p>
          <a:p>
            <a:r>
              <a:rPr lang="en-US" dirty="0"/>
              <a:t>Human retain the edge in a few games of imperfect information such as bridge and </a:t>
            </a:r>
            <a:r>
              <a:rPr lang="en-US" dirty="0" err="1"/>
              <a:t>Kriegspiel</a:t>
            </a:r>
            <a:r>
              <a:rPr lang="en-US" dirty="0"/>
              <a:t>. </a:t>
            </a:r>
          </a:p>
          <a:p>
            <a:r>
              <a:rPr lang="en-US" dirty="0"/>
              <a:t>In video games such as StarCraft and Dota 2, programs are competitive with human experts, but part of their success may be due to their ability to perform many actions </a:t>
            </a:r>
            <a:r>
              <a:rPr lang="en-US"/>
              <a:t>very quickly. </a:t>
            </a:r>
            <a:endParaRPr lang="en-US" dirty="0"/>
          </a:p>
        </p:txBody>
      </p:sp>
      <p:sp>
        <p:nvSpPr>
          <p:cNvPr id="3" name="TextBox 2"/>
          <p:cNvSpPr txBox="1"/>
          <p:nvPr/>
        </p:nvSpPr>
        <p:spPr>
          <a:xfrm>
            <a:off x="755431" y="5376042"/>
            <a:ext cx="3594538" cy="369332"/>
          </a:xfrm>
          <a:prstGeom prst="rect">
            <a:avLst/>
          </a:prstGeom>
          <a:noFill/>
        </p:spPr>
        <p:txBody>
          <a:bodyPr wrap="square" rtlCol="0">
            <a:spAutoFit/>
          </a:bodyPr>
          <a:lstStyle/>
          <a:p>
            <a:pPr algn="ctr"/>
            <a:r>
              <a:rPr lang="en-US" dirty="0"/>
              <a:t>Kasparov vs. Deep Blue </a:t>
            </a:r>
          </a:p>
        </p:txBody>
      </p:sp>
    </p:spTree>
    <p:extLst>
      <p:ext uri="{BB962C8B-B14F-4D97-AF65-F5344CB8AC3E}">
        <p14:creationId xmlns:p14="http://schemas.microsoft.com/office/powerpoint/2010/main" val="2668364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utilities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600199"/>
                <a:ext cx="8153400" cy="5147441"/>
              </a:xfrm>
            </p:spPr>
            <p:txBody>
              <a:bodyPr>
                <a:normAutofit/>
              </a:bodyPr>
              <a:lstStyle/>
              <a:p>
                <a:r>
                  <a:rPr lang="en-US" dirty="0"/>
                  <a:t>Utilities are functions from outcomes (states of the world) to real numbers that describe an agent’s preferences</a:t>
                </a:r>
              </a:p>
              <a:p>
                <a:r>
                  <a:rPr lang="en-US" dirty="0"/>
                  <a:t>An agent must have preferences among:</a:t>
                </a:r>
              </a:p>
              <a:p>
                <a:pPr lvl="1"/>
                <a:r>
                  <a:rPr lang="en-US" dirty="0"/>
                  <a:t>Prizes: </a:t>
                </a:r>
                <a:r>
                  <a:rPr lang="en-US" i="1" dirty="0"/>
                  <a:t>A, B</a:t>
                </a:r>
                <a:r>
                  <a:rPr lang="en-US" dirty="0"/>
                  <a:t>, etc.</a:t>
                </a:r>
              </a:p>
              <a:p>
                <a:pPr lvl="1"/>
                <a:r>
                  <a:rPr lang="en-US" dirty="0"/>
                  <a:t>Lotteries: situations with uncertain prizes: L=[p, A; (1-p), B]</a:t>
                </a:r>
              </a:p>
              <a:p>
                <a:r>
                  <a:rPr lang="en-US" dirty="0"/>
                  <a:t>Preference: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a:p>
                <a:r>
                  <a:rPr lang="en-US" dirty="0"/>
                  <a:t>Indifference: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600199"/>
                <a:ext cx="8153400" cy="5147441"/>
              </a:xfrm>
              <a:blipFill rotWithShape="0">
                <a:blip r:embed="rId2"/>
                <a:stretch>
                  <a:fillRect l="-75" t="-710"/>
                </a:stretch>
              </a:blipFill>
            </p:spPr>
            <p:txBody>
              <a:bodyPr/>
              <a:lstStyle/>
              <a:p>
                <a:r>
                  <a:rPr lang="en-US">
                    <a:noFill/>
                  </a:rPr>
                  <a:t> </a:t>
                </a:r>
              </a:p>
            </p:txBody>
          </p:sp>
        </mc:Fallback>
      </mc:AlternateContent>
    </p:spTree>
    <p:extLst>
      <p:ext uri="{BB962C8B-B14F-4D97-AF65-F5344CB8AC3E}">
        <p14:creationId xmlns:p14="http://schemas.microsoft.com/office/powerpoint/2010/main" val="231348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sum games </a:t>
            </a:r>
          </a:p>
        </p:txBody>
      </p:sp>
      <p:sp>
        <p:nvSpPr>
          <p:cNvPr id="3" name="Content Placeholder 2"/>
          <p:cNvSpPr>
            <a:spLocks noGrp="1"/>
          </p:cNvSpPr>
          <p:nvPr>
            <p:ph sz="quarter" idx="1"/>
          </p:nvPr>
        </p:nvSpPr>
        <p:spPr/>
        <p:txBody>
          <a:bodyPr/>
          <a:lstStyle/>
          <a:p>
            <a:pPr lvl="1"/>
            <a:r>
              <a:rPr lang="en-US" dirty="0"/>
              <a:t>In chess, the outcome is a win, loss, or draw, with values +1, 0 or 1/2.</a:t>
            </a:r>
          </a:p>
          <a:p>
            <a:pPr lvl="1"/>
            <a:r>
              <a:rPr lang="en-US" dirty="0"/>
              <a:t>Some games have a wider variety of possible outcomes; the payoffs in backgammon range from 0 to +192. </a:t>
            </a:r>
          </a:p>
          <a:p>
            <a:pPr lvl="1"/>
            <a:r>
              <a:rPr lang="en-US" dirty="0"/>
              <a:t>A zero-sum game is (confusingly) defined as one where the total payoff to all players is the same for every instance of the game. </a:t>
            </a:r>
          </a:p>
          <a:p>
            <a:pPr lvl="1"/>
            <a:r>
              <a:rPr lang="en-US" dirty="0"/>
              <a:t>Chess is zero-sum because every game has payoff of either 0+1, 1+0 or 1/2+1/2 </a:t>
            </a:r>
          </a:p>
          <a:p>
            <a:pPr lvl="1"/>
            <a:r>
              <a:rPr lang="en-US" dirty="0"/>
              <a:t>“Constant-sum” would have been a better term …</a:t>
            </a:r>
          </a:p>
          <a:p>
            <a:endParaRPr lang="en-US" dirty="0"/>
          </a:p>
        </p:txBody>
      </p:sp>
    </p:spTree>
    <p:extLst>
      <p:ext uri="{BB962C8B-B14F-4D97-AF65-F5344CB8AC3E}">
        <p14:creationId xmlns:p14="http://schemas.microsoft.com/office/powerpoint/2010/main" val="347990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preferences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err="1"/>
                  <a:t>Orderability</a:t>
                </a:r>
                <a:r>
                  <a:rPr lang="en-US" dirty="0"/>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oMath>
                </a14:m>
                <a:endParaRPr lang="en-US" dirty="0"/>
              </a:p>
              <a:p>
                <a:r>
                  <a:rPr lang="en-US" dirty="0"/>
                  <a:t>Transitivity: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oMath>
                </a14:m>
                <a:endParaRPr lang="en-US" dirty="0"/>
              </a:p>
              <a:p>
                <a:r>
                  <a:rPr lang="en-US" dirty="0"/>
                  <a:t>Continuity: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oMath>
                </a14:m>
                <a:endParaRPr lang="en-US" dirty="0"/>
              </a:p>
              <a:p>
                <a:r>
                  <a:rPr lang="en-US" dirty="0"/>
                  <a:t>Substitutability: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e>
                    </m:d>
                  </m:oMath>
                </a14:m>
                <a:endParaRPr lang="en-US" dirty="0"/>
              </a:p>
              <a:p>
                <a:r>
                  <a:rPr lang="en-US" dirty="0"/>
                  <a:t>Monotonicity: </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𝑞</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oMath>
                  </m:oMathPara>
                </a14:m>
                <a:endParaRPr lang="en-US" dirty="0"/>
              </a:p>
              <a:p>
                <a:r>
                  <a:rPr lang="en-US" dirty="0"/>
                  <a:t>Decomposability: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𝑝</m:t>
                      </m:r>
                      <m:r>
                        <a:rPr lang="en-US" i="1" dirty="0" err="1">
                          <a:latin typeface="Cambria Math" panose="02040503050406030204" pitchFamily="18" charset="0"/>
                        </a:rPr>
                        <m:t>,</m:t>
                      </m:r>
                      <m:r>
                        <a:rPr lang="en-US" i="1" dirty="0" err="1">
                          <a:latin typeface="Cambria Math" panose="02040503050406030204" pitchFamily="18" charset="0"/>
                        </a:rPr>
                        <m:t>𝐴</m:t>
                      </m:r>
                      <m:r>
                        <a:rPr lang="en-US" i="1" dirty="0">
                          <a:latin typeface="Cambria Math" panose="02040503050406030204" pitchFamily="18" charset="0"/>
                        </a:rPr>
                        <m:t>; 1 − </m:t>
                      </m:r>
                      <m:r>
                        <a:rPr lang="en-US" i="1" dirty="0">
                          <a:latin typeface="Cambria Math" panose="02040503050406030204" pitchFamily="18" charset="0"/>
                        </a:rPr>
                        <m:t>𝑝</m:t>
                      </m:r>
                      <m:r>
                        <a:rPr lang="en-US" i="1" dirty="0">
                          <a:latin typeface="Cambria Math" panose="02040503050406030204" pitchFamily="18" charset="0"/>
                        </a:rPr>
                        <m:t>, [</m:t>
                      </m:r>
                      <m:r>
                        <a:rPr lang="en-US" i="1" dirty="0" err="1">
                          <a:latin typeface="Cambria Math" panose="02040503050406030204" pitchFamily="18" charset="0"/>
                        </a:rPr>
                        <m:t>𝑞</m:t>
                      </m:r>
                      <m:r>
                        <a:rPr lang="en-US" i="1" dirty="0" err="1">
                          <a:latin typeface="Cambria Math" panose="02040503050406030204" pitchFamily="18" charset="0"/>
                        </a:rPr>
                        <m:t>,</m:t>
                      </m:r>
                      <m:r>
                        <a:rPr lang="en-US" i="1" dirty="0" err="1">
                          <a:latin typeface="Cambria Math" panose="02040503050406030204" pitchFamily="18" charset="0"/>
                        </a:rPr>
                        <m:t>𝐵</m:t>
                      </m:r>
                      <m:r>
                        <a:rPr lang="en-US" i="1" dirty="0">
                          <a:latin typeface="Cambria Math" panose="02040503050406030204" pitchFamily="18" charset="0"/>
                        </a:rPr>
                        <m:t>; 1 − </m:t>
                      </m:r>
                      <m:r>
                        <a:rPr lang="en-US" i="1" dirty="0" err="1">
                          <a:latin typeface="Cambria Math" panose="02040503050406030204" pitchFamily="18" charset="0"/>
                        </a:rPr>
                        <m:t>𝑞</m:t>
                      </m:r>
                      <m:r>
                        <a:rPr lang="en-US" i="1" dirty="0" err="1">
                          <a:latin typeface="Cambria Math" panose="02040503050406030204" pitchFamily="18" charset="0"/>
                        </a:rPr>
                        <m:t>,</m:t>
                      </m:r>
                      <m:r>
                        <a:rPr lang="en-US" i="1" dirty="0" err="1">
                          <a:latin typeface="Cambria Math" panose="02040503050406030204" pitchFamily="18" charset="0"/>
                        </a:rPr>
                        <m:t>𝐶</m:t>
                      </m:r>
                      <m:r>
                        <a:rPr lang="en-US" i="1" dirty="0">
                          <a:latin typeface="Cambria Math" panose="02040503050406030204" pitchFamily="18" charset="0"/>
                        </a:rPr>
                        <m:t>]] ∼ [</m:t>
                      </m:r>
                      <m:r>
                        <a:rPr lang="en-US" i="1" dirty="0" err="1">
                          <a:latin typeface="Cambria Math" panose="02040503050406030204" pitchFamily="18" charset="0"/>
                        </a:rPr>
                        <m:t>𝑝</m:t>
                      </m:r>
                      <m:r>
                        <a:rPr lang="en-US" i="1" dirty="0" err="1">
                          <a:latin typeface="Cambria Math" panose="02040503050406030204" pitchFamily="18" charset="0"/>
                        </a:rPr>
                        <m:t>,</m:t>
                      </m:r>
                      <m:r>
                        <a:rPr lang="en-US" i="1" dirty="0" err="1">
                          <a:latin typeface="Cambria Math" panose="02040503050406030204" pitchFamily="18" charset="0"/>
                        </a:rPr>
                        <m:t>𝐴</m:t>
                      </m:r>
                      <m:r>
                        <a:rPr lang="en-US" i="1" dirty="0">
                          <a:latin typeface="Cambria Math" panose="02040503050406030204" pitchFamily="18" charset="0"/>
                        </a:rPr>
                        <m:t>; (1− </m:t>
                      </m:r>
                      <m:r>
                        <a:rPr lang="en-US" i="1" dirty="0">
                          <a:latin typeface="Cambria Math" panose="02040503050406030204" pitchFamily="18" charset="0"/>
                        </a:rPr>
                        <m:t>𝑝</m:t>
                      </m:r>
                      <m:r>
                        <a:rPr lang="en-US" i="1" dirty="0">
                          <a:latin typeface="Cambria Math" panose="02040503050406030204" pitchFamily="18" charset="0"/>
                        </a:rPr>
                        <m:t>)</m:t>
                      </m:r>
                      <m:r>
                        <a:rPr lang="en-US" i="1" dirty="0" err="1">
                          <a:latin typeface="Cambria Math" panose="02040503050406030204" pitchFamily="18" charset="0"/>
                        </a:rPr>
                        <m:t>𝑞</m:t>
                      </m:r>
                      <m:r>
                        <a:rPr lang="en-US" i="1" dirty="0" err="1">
                          <a:latin typeface="Cambria Math" panose="02040503050406030204" pitchFamily="18" charset="0"/>
                        </a:rPr>
                        <m:t>,</m:t>
                      </m:r>
                      <m:r>
                        <a:rPr lang="en-US" i="1" dirty="0" err="1">
                          <a:latin typeface="Cambria Math" panose="02040503050406030204" pitchFamily="18" charset="0"/>
                        </a:rPr>
                        <m:t>𝐵</m:t>
                      </m:r>
                      <m:r>
                        <a:rPr lang="en-US" i="1" dirty="0">
                          <a:latin typeface="Cambria Math" panose="02040503050406030204" pitchFamily="18" charset="0"/>
                        </a:rPr>
                        <m:t>; (1− </m:t>
                      </m:r>
                      <m:r>
                        <a:rPr lang="en-US" i="1" dirty="0">
                          <a:latin typeface="Cambria Math" panose="02040503050406030204" pitchFamily="18" charset="0"/>
                        </a:rPr>
                        <m:t>𝑝</m:t>
                      </m:r>
                      <m:r>
                        <a:rPr lang="en-US" i="1" dirty="0">
                          <a:latin typeface="Cambria Math" panose="02040503050406030204" pitchFamily="18" charset="0"/>
                        </a:rPr>
                        <m:t>)(1 − </m:t>
                      </m:r>
                      <m:r>
                        <a:rPr lang="en-US" i="1" dirty="0">
                          <a:latin typeface="Cambria Math" panose="02040503050406030204" pitchFamily="18" charset="0"/>
                        </a:rPr>
                        <m:t>𝑞</m:t>
                      </m:r>
                      <m:r>
                        <a:rPr lang="en-US" i="1" dirty="0">
                          <a:latin typeface="Cambria Math" panose="02040503050406030204" pitchFamily="18" charset="0"/>
                        </a:rPr>
                        <m:t>),</m:t>
                      </m:r>
                      <m:r>
                        <a:rPr lang="en-US" i="1" dirty="0">
                          <a:latin typeface="Cambria Math" panose="02040503050406030204" pitchFamily="18" charset="0"/>
                        </a:rPr>
                        <m:t>𝐶</m:t>
                      </m:r>
                      <m:r>
                        <a:rPr lang="en-US" i="1" dirty="0">
                          <a:latin typeface="Cambria Math" panose="02040503050406030204" pitchFamily="18" charset="0"/>
                        </a:rPr>
                        <m:t>]</m:t>
                      </m:r>
                    </m:oMath>
                  </m:oMathPara>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950"/>
                </a:stretch>
              </a:blipFill>
            </p:spPr>
            <p:txBody>
              <a:bodyPr/>
              <a:lstStyle/>
              <a:p>
                <a:r>
                  <a:rPr lang="en-US">
                    <a:noFill/>
                  </a:rPr>
                  <a:t> </a:t>
                </a:r>
              </a:p>
            </p:txBody>
          </p:sp>
        </mc:Fallback>
      </mc:AlternateContent>
    </p:spTree>
    <p:extLst>
      <p:ext uri="{BB962C8B-B14F-4D97-AF65-F5344CB8AC3E}">
        <p14:creationId xmlns:p14="http://schemas.microsoft.com/office/powerpoint/2010/main" val="3382671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these axioms? </a:t>
            </a:r>
          </a:p>
        </p:txBody>
      </p:sp>
      <p:sp>
        <p:nvSpPr>
          <p:cNvPr id="3" name="Content Placeholder 2"/>
          <p:cNvSpPr>
            <a:spLocks noGrp="1"/>
          </p:cNvSpPr>
          <p:nvPr>
            <p:ph sz="quarter" idx="1"/>
          </p:nvPr>
        </p:nvSpPr>
        <p:spPr/>
        <p:txBody>
          <a:bodyPr/>
          <a:lstStyle/>
          <a:p>
            <a:r>
              <a:rPr lang="en-US" dirty="0"/>
              <a:t>You can push an agent to behave irrationally if he does not respect these axioms </a:t>
            </a:r>
          </a:p>
          <a:p>
            <a:r>
              <a:rPr lang="en-US" dirty="0"/>
              <a:t>For example you can make an agent loses all his money if he does not respect transitivity </a:t>
            </a:r>
          </a:p>
        </p:txBody>
      </p:sp>
      <p:pic>
        <p:nvPicPr>
          <p:cNvPr id="6" name="Picture 5"/>
          <p:cNvPicPr>
            <a:picLocks noChangeAspect="1"/>
          </p:cNvPicPr>
          <p:nvPr/>
        </p:nvPicPr>
        <p:blipFill>
          <a:blip r:embed="rId2"/>
          <a:stretch>
            <a:fillRect/>
          </a:stretch>
        </p:blipFill>
        <p:spPr>
          <a:xfrm>
            <a:off x="3829810" y="4060091"/>
            <a:ext cx="1719075" cy="1764796"/>
          </a:xfrm>
          <a:prstGeom prst="rect">
            <a:avLst/>
          </a:prstGeom>
        </p:spPr>
      </p:pic>
    </p:spTree>
    <p:extLst>
      <p:ext uri="{BB962C8B-B14F-4D97-AF65-F5344CB8AC3E}">
        <p14:creationId xmlns:p14="http://schemas.microsoft.com/office/powerpoint/2010/main" val="3916249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preferences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a:t>Theorem: </a:t>
                </a:r>
              </a:p>
              <a:p>
                <a:pPr lvl="1"/>
                <a:r>
                  <a:rPr lang="en-US" dirty="0"/>
                  <a:t>Rational preferences imply behavior describable as maximization of expected utility</a:t>
                </a:r>
              </a:p>
              <a:p>
                <a:pPr lvl="1"/>
                <a:r>
                  <a:rPr lang="en-US" dirty="0"/>
                  <a:t>There exists a real-valued utility function U such that:</a:t>
                </a:r>
              </a:p>
              <a:p>
                <a:pPr marL="27432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m:oMathPara>
                </a14:m>
                <a:endParaRPr lang="en-US" b="0" dirty="0">
                  <a:ea typeface="Cambria Math" panose="020405030504060302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b="0" i="1" dirty="0">
                  <a:latin typeface="Cambria Math" panose="02040503050406030204" pitchFamily="18" charset="0"/>
                </a:endParaRPr>
              </a:p>
              <a:p>
                <a:pPr marL="274320" lvl="1" indent="0" algn="ctr">
                  <a:buNone/>
                </a:pPr>
                <a:r>
                  <a:rPr lang="en-US" b="1" dirty="0"/>
                  <a:t>A rational agent is an agent that maximizes its expected utility </a:t>
                </a:r>
              </a:p>
              <a:p>
                <a:pPr marL="274320" lvl="1" indent="0" algn="ctr">
                  <a:buNone/>
                </a:pPr>
                <a:endParaRPr lang="en-US" b="1" dirty="0"/>
              </a:p>
              <a:p>
                <a:r>
                  <a:rPr lang="en-US" dirty="0"/>
                  <a:t>A utility function is not unique, in fact, U’(S) and U(S) are equivalent if: </a:t>
                </a:r>
              </a:p>
              <a:p>
                <a:pPr marL="274320" lvl="1" indent="0">
                  <a:buNone/>
                </a:pPr>
                <a:endParaRPr lang="en-US" dirty="0"/>
              </a:p>
              <a:p>
                <a:pPr marL="274320" lvl="1" indent="0">
                  <a:buNone/>
                </a:pPr>
                <a:endParaRPr lang="en-US" dirty="0"/>
              </a:p>
              <a:p>
                <a:pPr marL="274320" lvl="1" indent="0">
                  <a:buNone/>
                </a:pPr>
                <a:r>
                  <a:rPr lang="en-US" dirty="0"/>
                  <a:t>Where a &gt; 0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75" t="-1764" r="-449"/>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2904799" y="4950372"/>
            <a:ext cx="2440028" cy="542229"/>
          </a:xfrm>
          <a:prstGeom prst="rect">
            <a:avLst/>
          </a:prstGeom>
        </p:spPr>
      </p:pic>
    </p:spTree>
    <p:extLst>
      <p:ext uri="{BB962C8B-B14F-4D97-AF65-F5344CB8AC3E}">
        <p14:creationId xmlns:p14="http://schemas.microsoft.com/office/powerpoint/2010/main" val="117023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a utility function? </a:t>
            </a:r>
          </a:p>
        </p:txBody>
      </p:sp>
      <p:sp>
        <p:nvSpPr>
          <p:cNvPr id="3" name="Content Placeholder 2"/>
          <p:cNvSpPr>
            <a:spLocks noGrp="1"/>
          </p:cNvSpPr>
          <p:nvPr>
            <p:ph sz="quarter" idx="1"/>
          </p:nvPr>
        </p:nvSpPr>
        <p:spPr/>
        <p:txBody>
          <a:bodyPr>
            <a:normAutofit/>
          </a:bodyPr>
          <a:lstStyle/>
          <a:p>
            <a:r>
              <a:rPr lang="en-US" dirty="0"/>
              <a:t>Given a utility scale between </a:t>
            </a:r>
            <a:r>
              <a:rPr lang="en-US" dirty="0" err="1"/>
              <a:t>u</a:t>
            </a:r>
            <a:r>
              <a:rPr lang="en-US" baseline="-25000" dirty="0" err="1"/>
              <a:t>T</a:t>
            </a:r>
            <a:r>
              <a:rPr lang="en-US" baseline="-25000" dirty="0"/>
              <a:t> </a:t>
            </a:r>
            <a:r>
              <a:rPr lang="en-US" dirty="0"/>
              <a:t> and u</a:t>
            </a:r>
            <a:r>
              <a:rPr lang="en-US" baseline="-25000" dirty="0"/>
              <a:t>⊥</a:t>
            </a:r>
            <a:r>
              <a:rPr lang="en-US" dirty="0"/>
              <a:t>, we can assess the utility of any particular prize S by asking the agent to choose between S and a </a:t>
            </a:r>
            <a:r>
              <a:rPr lang="en-US" b="1" dirty="0"/>
              <a:t>standard lottery </a:t>
            </a:r>
            <a:r>
              <a:rPr lang="en-US" dirty="0"/>
              <a:t>[p, </a:t>
            </a:r>
            <a:r>
              <a:rPr lang="en-US" dirty="0" err="1"/>
              <a:t>u</a:t>
            </a:r>
            <a:r>
              <a:rPr lang="en-US" baseline="-25000" dirty="0" err="1"/>
              <a:t>T</a:t>
            </a:r>
            <a:r>
              <a:rPr lang="en-US" dirty="0"/>
              <a:t> ; (1−p), u</a:t>
            </a:r>
            <a:r>
              <a:rPr lang="en-US" baseline="-25000" dirty="0"/>
              <a:t>⊥</a:t>
            </a:r>
            <a:r>
              <a:rPr lang="en-US" dirty="0"/>
              <a:t>]</a:t>
            </a:r>
          </a:p>
          <a:p>
            <a:r>
              <a:rPr lang="en-US" dirty="0"/>
              <a:t>The probability p is adjusted until the agent is indifferent between S and the standard lottery.</a:t>
            </a:r>
          </a:p>
          <a:p>
            <a:r>
              <a:rPr lang="en-US" dirty="0"/>
              <a:t>Assuming normalized utilities (</a:t>
            </a:r>
            <a:r>
              <a:rPr lang="en-US" dirty="0" err="1"/>
              <a:t>u</a:t>
            </a:r>
            <a:r>
              <a:rPr lang="en-US" baseline="-25000" dirty="0" err="1"/>
              <a:t>T</a:t>
            </a:r>
            <a:r>
              <a:rPr lang="en-US" dirty="0"/>
              <a:t>=1, u</a:t>
            </a:r>
            <a:r>
              <a:rPr lang="en-US" baseline="-25000" dirty="0"/>
              <a:t>⊥</a:t>
            </a:r>
            <a:r>
              <a:rPr lang="en-US" dirty="0"/>
              <a:t>=0)  the utility of S is given by p. Once this is done for each prize, the utilities for all lotteries involving those prizes are determined.</a:t>
            </a:r>
          </a:p>
        </p:txBody>
      </p:sp>
    </p:spTree>
    <p:extLst>
      <p:ext uri="{BB962C8B-B14F-4D97-AF65-F5344CB8AC3E}">
        <p14:creationId xmlns:p14="http://schemas.microsoft.com/office/powerpoint/2010/main" val="2858155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Utility of money </a:t>
            </a:r>
          </a:p>
        </p:txBody>
      </p:sp>
      <p:sp>
        <p:nvSpPr>
          <p:cNvPr id="3" name="Content Placeholder 2"/>
          <p:cNvSpPr>
            <a:spLocks noGrp="1"/>
          </p:cNvSpPr>
          <p:nvPr>
            <p:ph sz="quarter" idx="1"/>
          </p:nvPr>
        </p:nvSpPr>
        <p:spPr/>
        <p:txBody>
          <a:bodyPr/>
          <a:lstStyle/>
          <a:p>
            <a:r>
              <a:rPr lang="en-US" dirty="0"/>
              <a:t>Either you can take the $1,000,000 prize or you can gamble it on the flip of a coin. If the coin comes up heads, you end up with nothing, but if it comes up tails, you get $2,500,000. What do you prefer? </a:t>
            </a:r>
          </a:p>
        </p:txBody>
      </p:sp>
      <p:pic>
        <p:nvPicPr>
          <p:cNvPr id="4" name="Picture 3"/>
          <p:cNvPicPr>
            <a:picLocks noChangeAspect="1"/>
          </p:cNvPicPr>
          <p:nvPr/>
        </p:nvPicPr>
        <p:blipFill>
          <a:blip r:embed="rId2"/>
          <a:stretch>
            <a:fillRect/>
          </a:stretch>
        </p:blipFill>
        <p:spPr>
          <a:xfrm>
            <a:off x="4689348" y="3322056"/>
            <a:ext cx="3995814" cy="2884303"/>
          </a:xfrm>
          <a:prstGeom prst="rect">
            <a:avLst/>
          </a:prstGeom>
        </p:spPr>
      </p:pic>
      <p:sp>
        <p:nvSpPr>
          <p:cNvPr id="5" name="TextBox 4"/>
          <p:cNvSpPr txBox="1"/>
          <p:nvPr/>
        </p:nvSpPr>
        <p:spPr>
          <a:xfrm>
            <a:off x="725214" y="3389586"/>
            <a:ext cx="2853558" cy="2862322"/>
          </a:xfrm>
          <a:prstGeom prst="rect">
            <a:avLst/>
          </a:prstGeom>
          <a:noFill/>
        </p:spPr>
        <p:txBody>
          <a:bodyPr wrap="square" rtlCol="0">
            <a:spAutoFit/>
          </a:bodyPr>
          <a:lstStyle/>
          <a:p>
            <a:r>
              <a:rPr lang="en-US" dirty="0"/>
              <a:t>Example: </a:t>
            </a:r>
          </a:p>
          <a:p>
            <a:r>
              <a:rPr lang="en-US" dirty="0"/>
              <a:t>U(k+2,500,000)=9 </a:t>
            </a:r>
          </a:p>
          <a:p>
            <a:r>
              <a:rPr lang="en-US" dirty="0"/>
              <a:t>U(k+1,000,000)=8</a:t>
            </a:r>
          </a:p>
          <a:p>
            <a:r>
              <a:rPr lang="en-US" dirty="0"/>
              <a:t>U(k)=5</a:t>
            </a:r>
          </a:p>
          <a:p>
            <a:endParaRPr lang="en-US" dirty="0"/>
          </a:p>
          <a:p>
            <a:r>
              <a:rPr lang="en-US" dirty="0"/>
              <a:t>What is its expected monetary value?</a:t>
            </a:r>
          </a:p>
          <a:p>
            <a:endParaRPr lang="en-US" dirty="0"/>
          </a:p>
          <a:p>
            <a:r>
              <a:rPr lang="en-US" dirty="0"/>
              <a:t>What is its expected utility value?</a:t>
            </a:r>
          </a:p>
        </p:txBody>
      </p:sp>
    </p:spTree>
    <p:extLst>
      <p:ext uri="{BB962C8B-B14F-4D97-AF65-F5344CB8AC3E}">
        <p14:creationId xmlns:p14="http://schemas.microsoft.com/office/powerpoint/2010/main" val="2743538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insurance</a:t>
            </a:r>
          </a:p>
        </p:txBody>
      </p:sp>
      <p:sp>
        <p:nvSpPr>
          <p:cNvPr id="3" name="Content Placeholder 2"/>
          <p:cNvSpPr>
            <a:spLocks noGrp="1"/>
          </p:cNvSpPr>
          <p:nvPr>
            <p:ph sz="quarter" idx="1"/>
          </p:nvPr>
        </p:nvSpPr>
        <p:spPr/>
        <p:txBody>
          <a:bodyPr>
            <a:normAutofit/>
          </a:bodyPr>
          <a:lstStyle/>
          <a:p>
            <a:pPr marL="0" indent="0">
              <a:buNone/>
            </a:pPr>
            <a:r>
              <a:rPr lang="en-US" dirty="0"/>
              <a:t>Consider the lottery [0.5, $1000; 0.5, $0]</a:t>
            </a:r>
          </a:p>
          <a:p>
            <a:r>
              <a:rPr lang="en-US" dirty="0"/>
              <a:t> What is its expected monetary value? </a:t>
            </a:r>
          </a:p>
          <a:p>
            <a:pPr marL="0" indent="0">
              <a:buNone/>
            </a:pPr>
            <a:r>
              <a:rPr lang="en-US" dirty="0"/>
              <a:t>$500</a:t>
            </a:r>
          </a:p>
          <a:p>
            <a:r>
              <a:rPr lang="en-US" dirty="0"/>
              <a:t> What is its certainty equivalent?  Monetary value acceptable in lieu of lottery</a:t>
            </a:r>
          </a:p>
          <a:p>
            <a:pPr marL="0" indent="0">
              <a:buNone/>
            </a:pPr>
            <a:r>
              <a:rPr lang="en-US" dirty="0"/>
              <a:t>$400 for most people (risk-averse)</a:t>
            </a:r>
          </a:p>
          <a:p>
            <a:r>
              <a:rPr lang="en-US" dirty="0"/>
              <a:t>The difference between the EMV of a lottery and its certainty equivalent is called the </a:t>
            </a:r>
            <a:r>
              <a:rPr lang="en-US" b="1" dirty="0"/>
              <a:t>insurance premium </a:t>
            </a:r>
          </a:p>
          <a:p>
            <a:r>
              <a:rPr lang="en-US" dirty="0"/>
              <a:t>It’s win-win: you’d rather have the $400 and the insurance company would rather have the lottery (risk-neutral)</a:t>
            </a:r>
          </a:p>
        </p:txBody>
      </p:sp>
    </p:spTree>
    <p:extLst>
      <p:ext uri="{BB962C8B-B14F-4D97-AF65-F5344CB8AC3E}">
        <p14:creationId xmlns:p14="http://schemas.microsoft.com/office/powerpoint/2010/main" val="3741082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humans rational? </a:t>
            </a:r>
          </a:p>
        </p:txBody>
      </p:sp>
      <p:sp>
        <p:nvSpPr>
          <p:cNvPr id="3" name="Content Placeholder 2"/>
          <p:cNvSpPr>
            <a:spLocks noGrp="1"/>
          </p:cNvSpPr>
          <p:nvPr>
            <p:ph sz="quarter" idx="1"/>
          </p:nvPr>
        </p:nvSpPr>
        <p:spPr/>
        <p:txBody>
          <a:bodyPr/>
          <a:lstStyle/>
          <a:p>
            <a:r>
              <a:rPr lang="en-US" dirty="0"/>
              <a:t>Allais paradox</a:t>
            </a:r>
          </a:p>
          <a:p>
            <a:r>
              <a:rPr lang="en-US" dirty="0"/>
              <a:t>A or B ? </a:t>
            </a:r>
          </a:p>
          <a:p>
            <a:pPr lvl="1"/>
            <a:r>
              <a:rPr lang="en-US" dirty="0"/>
              <a:t>A : 80% chance of $4000 </a:t>
            </a:r>
          </a:p>
          <a:p>
            <a:pPr lvl="1"/>
            <a:r>
              <a:rPr lang="en-US" dirty="0"/>
              <a:t>B : 100% chance of $3000</a:t>
            </a:r>
          </a:p>
          <a:p>
            <a:r>
              <a:rPr lang="en-US" dirty="0"/>
              <a:t>C or D? </a:t>
            </a:r>
          </a:p>
          <a:p>
            <a:pPr lvl="1"/>
            <a:r>
              <a:rPr lang="en-US" dirty="0"/>
              <a:t>C : 20% chance of $4000</a:t>
            </a:r>
          </a:p>
          <a:p>
            <a:pPr lvl="1"/>
            <a:r>
              <a:rPr lang="en-US" dirty="0"/>
              <a:t>D : 25% chance of $3000 </a:t>
            </a:r>
          </a:p>
          <a:p>
            <a:pPr marL="0" indent="0">
              <a:buNone/>
            </a:pPr>
            <a:r>
              <a:rPr lang="en-US" dirty="0"/>
              <a:t> </a:t>
            </a:r>
          </a:p>
        </p:txBody>
      </p:sp>
    </p:spTree>
    <p:extLst>
      <p:ext uri="{BB962C8B-B14F-4D97-AF65-F5344CB8AC3E}">
        <p14:creationId xmlns:p14="http://schemas.microsoft.com/office/powerpoint/2010/main" val="2575490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Ellsberg paradox</a:t>
            </a:r>
          </a:p>
        </p:txBody>
      </p:sp>
      <p:sp>
        <p:nvSpPr>
          <p:cNvPr id="3" name="Content Placeholder 2"/>
          <p:cNvSpPr>
            <a:spLocks noGrp="1"/>
          </p:cNvSpPr>
          <p:nvPr>
            <p:ph sz="quarter" idx="1"/>
          </p:nvPr>
        </p:nvSpPr>
        <p:spPr/>
        <p:txBody>
          <a:bodyPr>
            <a:normAutofit/>
          </a:bodyPr>
          <a:lstStyle/>
          <a:p>
            <a:r>
              <a:rPr lang="en-US" dirty="0"/>
              <a:t>Your payoff will depend on the color of a ball chosen from an urn.</a:t>
            </a:r>
          </a:p>
          <a:p>
            <a:r>
              <a:rPr lang="en-US" dirty="0"/>
              <a:t>You are told that the urn contains 1/3 red balls, and 2/3 either black or yellow balls, but you don’t know how many black and how many yellow. Again, you are asked whether you prefer lottery:</a:t>
            </a:r>
          </a:p>
          <a:p>
            <a:r>
              <a:rPr lang="en-US" dirty="0"/>
              <a:t>A or B;</a:t>
            </a:r>
          </a:p>
          <a:p>
            <a:pPr lvl="1"/>
            <a:r>
              <a:rPr lang="en-US" dirty="0"/>
              <a:t>A : $100 for a red ball</a:t>
            </a:r>
          </a:p>
          <a:p>
            <a:pPr lvl="1"/>
            <a:r>
              <a:rPr lang="en-US" dirty="0"/>
              <a:t>B : $100 for a black ball</a:t>
            </a:r>
          </a:p>
          <a:p>
            <a:r>
              <a:rPr lang="en-US" dirty="0"/>
              <a:t>and then C or D:</a:t>
            </a:r>
          </a:p>
          <a:p>
            <a:pPr lvl="1"/>
            <a:r>
              <a:rPr lang="en-US" dirty="0"/>
              <a:t>C: $100 for a red or yellow ball</a:t>
            </a:r>
          </a:p>
          <a:p>
            <a:pPr lvl="1"/>
            <a:r>
              <a:rPr lang="en-US" dirty="0"/>
              <a:t>D : $100 for a black or yellow ball</a:t>
            </a:r>
          </a:p>
        </p:txBody>
      </p:sp>
    </p:spTree>
    <p:extLst>
      <p:ext uri="{BB962C8B-B14F-4D97-AF65-F5344CB8AC3E}">
        <p14:creationId xmlns:p14="http://schemas.microsoft.com/office/powerpoint/2010/main" val="4118490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judgement </a:t>
            </a:r>
          </a:p>
        </p:txBody>
      </p:sp>
      <p:sp>
        <p:nvSpPr>
          <p:cNvPr id="3" name="Content Placeholder 2"/>
          <p:cNvSpPr>
            <a:spLocks noGrp="1"/>
          </p:cNvSpPr>
          <p:nvPr>
            <p:ph sz="quarter" idx="1"/>
          </p:nvPr>
        </p:nvSpPr>
        <p:spPr/>
        <p:txBody>
          <a:bodyPr>
            <a:normAutofit/>
          </a:bodyPr>
          <a:lstStyle/>
          <a:p>
            <a:r>
              <a:rPr lang="en-US" dirty="0"/>
              <a:t>Certainty effect (“a bird in the hand is worth two in the bush”)</a:t>
            </a:r>
          </a:p>
          <a:p>
            <a:r>
              <a:rPr lang="en-US" dirty="0"/>
              <a:t>Ambiguity aversion </a:t>
            </a:r>
          </a:p>
          <a:p>
            <a:r>
              <a:rPr lang="en-US" dirty="0"/>
              <a:t>Regret </a:t>
            </a:r>
          </a:p>
          <a:p>
            <a:r>
              <a:rPr lang="en-US" dirty="0"/>
              <a:t>Framing effect:  </a:t>
            </a:r>
          </a:p>
          <a:p>
            <a:pPr lvl="1"/>
            <a:r>
              <a:rPr lang="en-US" dirty="0"/>
              <a:t>Experiments show that people like a medical procedure that it is described as having a “90% survival rate” about twice as much as one described as having a “10% death rate”</a:t>
            </a:r>
          </a:p>
          <a:p>
            <a:r>
              <a:rPr lang="en-US" dirty="0"/>
              <a:t>Anchoring effect </a:t>
            </a:r>
          </a:p>
          <a:p>
            <a:pPr lvl="1"/>
            <a:r>
              <a:rPr lang="en-US" dirty="0"/>
              <a:t>People feel more comfortable making </a:t>
            </a:r>
            <a:r>
              <a:rPr lang="en-US" i="1" dirty="0"/>
              <a:t>relative </a:t>
            </a:r>
            <a:r>
              <a:rPr lang="en-US" dirty="0"/>
              <a:t>utility judgments rather than absolute ones. A restaurant takes advantage of this by offering a $200 bottle that it knows nobody will buy, but which serves to skew upward the customer’s estimate of the value of all wines and make the $55 bottle seem like a bargain</a:t>
            </a:r>
          </a:p>
          <a:p>
            <a:endParaRPr lang="en-US" dirty="0"/>
          </a:p>
        </p:txBody>
      </p:sp>
    </p:spTree>
    <p:extLst>
      <p:ext uri="{BB962C8B-B14F-4D97-AF65-F5344CB8AC3E}">
        <p14:creationId xmlns:p14="http://schemas.microsoft.com/office/powerpoint/2010/main" val="1097182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t>
            </a:r>
          </a:p>
        </p:txBody>
      </p:sp>
      <p:sp>
        <p:nvSpPr>
          <p:cNvPr id="3" name="Content Placeholder 2"/>
          <p:cNvSpPr>
            <a:spLocks noGrp="1"/>
          </p:cNvSpPr>
          <p:nvPr>
            <p:ph sz="quarter" idx="1"/>
          </p:nvPr>
        </p:nvSpPr>
        <p:spPr/>
        <p:txBody>
          <a:bodyPr>
            <a:normAutofit/>
          </a:bodyPr>
          <a:lstStyle/>
          <a:p>
            <a:r>
              <a:rPr lang="en-US" sz="2000" dirty="0"/>
              <a:t>Consider the zero-sum game tree shown below. Outcome values for the maximizing player are listed for each leaf node, represented by the values in squares at the bottom of the tree. Assuming both players act optimally, carry out the minimax search algorithm. </a:t>
            </a:r>
          </a:p>
          <a:p>
            <a:endParaRPr lang="en-US" sz="1600" dirty="0"/>
          </a:p>
        </p:txBody>
      </p:sp>
      <p:pic>
        <p:nvPicPr>
          <p:cNvPr id="5" name="Picture 4"/>
          <p:cNvPicPr>
            <a:picLocks noChangeAspect="1"/>
          </p:cNvPicPr>
          <p:nvPr/>
        </p:nvPicPr>
        <p:blipFill>
          <a:blip r:embed="rId3"/>
          <a:stretch>
            <a:fillRect/>
          </a:stretch>
        </p:blipFill>
        <p:spPr>
          <a:xfrm>
            <a:off x="1350835" y="3469005"/>
            <a:ext cx="6677025" cy="3181350"/>
          </a:xfrm>
          <a:prstGeom prst="rect">
            <a:avLst/>
          </a:prstGeom>
        </p:spPr>
      </p:pic>
    </p:spTree>
    <p:extLst>
      <p:ext uri="{BB962C8B-B14F-4D97-AF65-F5344CB8AC3E}">
        <p14:creationId xmlns:p14="http://schemas.microsoft.com/office/powerpoint/2010/main" val="171656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tree (tic-tac-toe)</a:t>
            </a:r>
          </a:p>
        </p:txBody>
      </p:sp>
      <p:pic>
        <p:nvPicPr>
          <p:cNvPr id="7" name="Picture 6"/>
          <p:cNvPicPr>
            <a:picLocks noChangeAspect="1"/>
          </p:cNvPicPr>
          <p:nvPr/>
        </p:nvPicPr>
        <p:blipFill>
          <a:blip r:embed="rId2"/>
          <a:stretch>
            <a:fillRect/>
          </a:stretch>
        </p:blipFill>
        <p:spPr>
          <a:xfrm>
            <a:off x="1848476" y="2056236"/>
            <a:ext cx="5532115" cy="3720450"/>
          </a:xfrm>
          <a:prstGeom prst="rect">
            <a:avLst/>
          </a:prstGeom>
        </p:spPr>
      </p:pic>
    </p:spTree>
    <p:extLst>
      <p:ext uri="{BB962C8B-B14F-4D97-AF65-F5344CB8AC3E}">
        <p14:creationId xmlns:p14="http://schemas.microsoft.com/office/powerpoint/2010/main" val="3239912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2</a:t>
            </a:r>
          </a:p>
        </p:txBody>
      </p:sp>
      <p:pic>
        <p:nvPicPr>
          <p:cNvPr id="7" name="Content Placeholder 6"/>
          <p:cNvPicPr>
            <a:picLocks noGrp="1" noChangeAspect="1"/>
          </p:cNvPicPr>
          <p:nvPr>
            <p:ph sz="quarter" idx="1"/>
          </p:nvPr>
        </p:nvPicPr>
        <p:blipFill>
          <a:blip r:embed="rId3"/>
          <a:stretch>
            <a:fillRect/>
          </a:stretch>
        </p:blipFill>
        <p:spPr>
          <a:xfrm>
            <a:off x="475615" y="3287482"/>
            <a:ext cx="8153400" cy="3346276"/>
          </a:xfrm>
          <a:prstGeom prst="rect">
            <a:avLst/>
          </a:prstGeom>
        </p:spPr>
      </p:pic>
      <p:sp>
        <p:nvSpPr>
          <p:cNvPr id="8" name="Rectangle 7"/>
          <p:cNvSpPr/>
          <p:nvPr/>
        </p:nvSpPr>
        <p:spPr>
          <a:xfrm>
            <a:off x="1649095" y="1651338"/>
            <a:ext cx="5806440" cy="1477328"/>
          </a:xfrm>
          <a:prstGeom prst="rect">
            <a:avLst/>
          </a:prstGeom>
        </p:spPr>
        <p:txBody>
          <a:bodyPr wrap="square">
            <a:spAutoFit/>
          </a:bodyPr>
          <a:lstStyle/>
          <a:p>
            <a:r>
              <a:rPr lang="en-US" dirty="0">
                <a:solidFill>
                  <a:srgbClr val="222222"/>
                </a:solidFill>
                <a:latin typeface="Open Sans"/>
              </a:rPr>
              <a:t>The circular nodes represent chance nodes in which each of the possible actions may be taken with equal probability. The square nodes at the bottom represent leaf nodes. Assuming both players act optimally, carry out the </a:t>
            </a:r>
            <a:r>
              <a:rPr lang="en-US" dirty="0" err="1">
                <a:solidFill>
                  <a:srgbClr val="222222"/>
                </a:solidFill>
                <a:latin typeface="Open Sans"/>
              </a:rPr>
              <a:t>expectiminimax</a:t>
            </a:r>
            <a:r>
              <a:rPr lang="en-US" dirty="0">
                <a:solidFill>
                  <a:srgbClr val="222222"/>
                </a:solidFill>
                <a:latin typeface="Open Sans"/>
              </a:rPr>
              <a:t> search algorithm.</a:t>
            </a:r>
            <a:endParaRPr lang="en-US" dirty="0"/>
          </a:p>
        </p:txBody>
      </p:sp>
    </p:spTree>
    <p:extLst>
      <p:ext uri="{BB962C8B-B14F-4D97-AF65-F5344CB8AC3E}">
        <p14:creationId xmlns:p14="http://schemas.microsoft.com/office/powerpoint/2010/main" val="4011278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3</a:t>
            </a:r>
          </a:p>
        </p:txBody>
      </p:sp>
      <p:pic>
        <p:nvPicPr>
          <p:cNvPr id="3074" name="Picture 2" descr="https://courses.edx.org/c4x/BerkeleyX/CS188x_1/asset/hw3_unknown-leaf-value.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4876800" y="2420955"/>
            <a:ext cx="3886200" cy="303018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2"/>
          </p:nvPr>
        </p:nvSpPr>
        <p:spPr>
          <a:xfrm>
            <a:off x="417680" y="1650047"/>
            <a:ext cx="3956199" cy="4572000"/>
          </a:xfrm>
        </p:spPr>
        <p:txBody>
          <a:bodyPr/>
          <a:lstStyle/>
          <a:p>
            <a:r>
              <a:rPr lang="en-US" sz="2000" dirty="0"/>
              <a:t>Assume Player 2 is a minimizing agent (and Player 1 knows this). For what values of x is Player1 </a:t>
            </a:r>
            <a:r>
              <a:rPr lang="en-US" sz="2000" i="1" dirty="0"/>
              <a:t>guaranteed</a:t>
            </a:r>
            <a:r>
              <a:rPr lang="en-US" sz="2000" dirty="0"/>
              <a:t> to choose Action 1?</a:t>
            </a:r>
          </a:p>
          <a:p>
            <a:endParaRPr lang="en-US" sz="2000" dirty="0"/>
          </a:p>
          <a:p>
            <a:r>
              <a:rPr lang="en-US" sz="2000" dirty="0"/>
              <a:t>Assume Player 2 chooses actions at random with each action having equal probability (and Player 1 knows this). For what values of x is Player 1 </a:t>
            </a:r>
            <a:r>
              <a:rPr lang="en-US" sz="2000" i="1" dirty="0"/>
              <a:t>guaranteed</a:t>
            </a:r>
            <a:r>
              <a:rPr lang="en-US" sz="2000" dirty="0"/>
              <a:t> to choose Action 1?</a:t>
            </a:r>
          </a:p>
          <a:p>
            <a:endParaRPr lang="en-US" dirty="0"/>
          </a:p>
        </p:txBody>
      </p:sp>
    </p:spTree>
    <p:extLst>
      <p:ext uri="{BB962C8B-B14F-4D97-AF65-F5344CB8AC3E}">
        <p14:creationId xmlns:p14="http://schemas.microsoft.com/office/powerpoint/2010/main" val="3682315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3</a:t>
            </a:r>
          </a:p>
        </p:txBody>
      </p:sp>
      <p:pic>
        <p:nvPicPr>
          <p:cNvPr id="3074" name="Picture 2" descr="https://courses.edx.org/c4x/BerkeleyX/CS188x_1/asset/hw3_unknown-leaf-value.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4876800" y="2420955"/>
            <a:ext cx="3886200" cy="303018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2"/>
          </p:nvPr>
        </p:nvSpPr>
        <p:spPr>
          <a:xfrm>
            <a:off x="417680" y="1650047"/>
            <a:ext cx="3956199" cy="4572000"/>
          </a:xfrm>
        </p:spPr>
        <p:txBody>
          <a:bodyPr/>
          <a:lstStyle/>
          <a:p>
            <a:r>
              <a:rPr lang="en-US" sz="2000" dirty="0"/>
              <a:t>Denote the minimax value of the tree as the value of the root when Player 1 is the maximizer and Player 2 is the minimizer. Denote the </a:t>
            </a:r>
            <a:r>
              <a:rPr lang="en-US" sz="2000" dirty="0" err="1"/>
              <a:t>expectimax</a:t>
            </a:r>
            <a:r>
              <a:rPr lang="en-US" sz="2000" dirty="0"/>
              <a:t> value of the tree as the value of the root when Player 1 is the maximizer and Player 2 chooses actions at random (with equal probability). For what values of x is the minimax value of the tree worth more than the </a:t>
            </a:r>
            <a:r>
              <a:rPr lang="en-US" sz="2000" dirty="0" err="1"/>
              <a:t>expectimax</a:t>
            </a:r>
            <a:r>
              <a:rPr lang="en-US" sz="2000" dirty="0"/>
              <a:t> value of the tree?</a:t>
            </a:r>
            <a:endParaRPr lang="en-US" dirty="0"/>
          </a:p>
        </p:txBody>
      </p:sp>
    </p:spTree>
    <p:extLst>
      <p:ext uri="{BB962C8B-B14F-4D97-AF65-F5344CB8AC3E}">
        <p14:creationId xmlns:p14="http://schemas.microsoft.com/office/powerpoint/2010/main" val="3759947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Ex4: alpha-beta pruning </a:t>
            </a:r>
          </a:p>
        </p:txBody>
      </p:sp>
      <p:pic>
        <p:nvPicPr>
          <p:cNvPr id="8" name="Content Placeholder 7"/>
          <p:cNvPicPr>
            <a:picLocks noGrp="1" noChangeAspect="1"/>
          </p:cNvPicPr>
          <p:nvPr>
            <p:ph sz="quarter" idx="1"/>
          </p:nvPr>
        </p:nvPicPr>
        <p:blipFill>
          <a:blip r:embed="rId3"/>
          <a:stretch>
            <a:fillRect/>
          </a:stretch>
        </p:blipFill>
        <p:spPr>
          <a:xfrm>
            <a:off x="1350835" y="3467247"/>
            <a:ext cx="6677025" cy="3181350"/>
          </a:xfrm>
          <a:prstGeom prst="rect">
            <a:avLst/>
          </a:prstGeom>
        </p:spPr>
      </p:pic>
      <p:sp>
        <p:nvSpPr>
          <p:cNvPr id="10" name="Rectangle 9"/>
          <p:cNvSpPr/>
          <p:nvPr/>
        </p:nvSpPr>
        <p:spPr>
          <a:xfrm>
            <a:off x="612648" y="1630074"/>
            <a:ext cx="7602884" cy="923330"/>
          </a:xfrm>
          <a:prstGeom prst="rect">
            <a:avLst/>
          </a:prstGeom>
        </p:spPr>
        <p:txBody>
          <a:bodyPr wrap="square">
            <a:spAutoFit/>
          </a:bodyPr>
          <a:lstStyle/>
          <a:p>
            <a:r>
              <a:rPr lang="en-US" dirty="0"/>
              <a:t>Assuming both players act optimally, use alpha-beta pruning to find the value of the root node. The search goes from left to right. Which leaf nodes do not get visited due to pruning?</a:t>
            </a:r>
          </a:p>
        </p:txBody>
      </p:sp>
    </p:spTree>
    <p:extLst>
      <p:ext uri="{BB962C8B-B14F-4D97-AF65-F5344CB8AC3E}">
        <p14:creationId xmlns:p14="http://schemas.microsoft.com/office/powerpoint/2010/main" val="427924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Ex5: non-zero sum games </a:t>
            </a:r>
          </a:p>
        </p:txBody>
      </p:sp>
      <p:pic>
        <p:nvPicPr>
          <p:cNvPr id="5" name="Content Placeholder 4"/>
          <p:cNvPicPr>
            <a:picLocks noGrp="1" noChangeAspect="1"/>
          </p:cNvPicPr>
          <p:nvPr>
            <p:ph sz="quarter" idx="1"/>
          </p:nvPr>
        </p:nvPicPr>
        <p:blipFill>
          <a:blip r:embed="rId3"/>
          <a:stretch>
            <a:fillRect/>
          </a:stretch>
        </p:blipFill>
        <p:spPr>
          <a:xfrm>
            <a:off x="2004529" y="4243388"/>
            <a:ext cx="5369637" cy="2393244"/>
          </a:xfrm>
          <a:prstGeom prst="rect">
            <a:avLst/>
          </a:prstGeom>
        </p:spPr>
      </p:pic>
      <p:sp>
        <p:nvSpPr>
          <p:cNvPr id="7" name="Rectangle 6"/>
          <p:cNvSpPr/>
          <p:nvPr/>
        </p:nvSpPr>
        <p:spPr>
          <a:xfrm>
            <a:off x="612648" y="1658065"/>
            <a:ext cx="7988427" cy="2585323"/>
          </a:xfrm>
          <a:prstGeom prst="rect">
            <a:avLst/>
          </a:prstGeom>
        </p:spPr>
        <p:txBody>
          <a:bodyPr wrap="square">
            <a:spAutoFit/>
          </a:bodyPr>
          <a:lstStyle/>
          <a:p>
            <a:r>
              <a:rPr lang="en-US" dirty="0"/>
              <a:t>The sum of the two players' utilities are not necessarily zero (or constant). The leaf utilities are now written as pairs (U</a:t>
            </a:r>
            <a:r>
              <a:rPr lang="en-US" baseline="-25000" dirty="0"/>
              <a:t>A</a:t>
            </a:r>
            <a:r>
              <a:rPr lang="en-US" dirty="0"/>
              <a:t>,U</a:t>
            </a:r>
            <a:r>
              <a:rPr lang="en-US" baseline="-25000" dirty="0"/>
              <a:t>B</a:t>
            </a:r>
            <a:r>
              <a:rPr lang="en-US" dirty="0"/>
              <a:t>). In this generalized setting, A seeks to maximize U</a:t>
            </a:r>
            <a:r>
              <a:rPr lang="en-US" baseline="-25000" dirty="0"/>
              <a:t>A</a:t>
            </a:r>
            <a:r>
              <a:rPr lang="en-US" dirty="0"/>
              <a:t>, the first component, while B seeks to maximize U</a:t>
            </a:r>
            <a:r>
              <a:rPr lang="en-US" baseline="-25000" dirty="0"/>
              <a:t>B</a:t>
            </a:r>
            <a:r>
              <a:rPr lang="en-US" dirty="0"/>
              <a:t>, the second component. </a:t>
            </a:r>
          </a:p>
          <a:p>
            <a:r>
              <a:rPr lang="en-US" dirty="0"/>
              <a:t>Note that left-pointing triangles (such as the root of the tree) correspond to player A, who maximizes the first component of the utility pair, whereas right-pointing triangles (nodes on the second layer) correspond to player B, who maximizes the second component of the utility pair. Propagate the terminal utility pairs up the tree using the appropriate generalization of the minimax algorithm on this game tree. </a:t>
            </a:r>
          </a:p>
        </p:txBody>
      </p:sp>
      <p:sp>
        <p:nvSpPr>
          <p:cNvPr id="3" name="TextBox 2"/>
          <p:cNvSpPr txBox="1"/>
          <p:nvPr/>
        </p:nvSpPr>
        <p:spPr>
          <a:xfrm>
            <a:off x="1056290" y="5344510"/>
            <a:ext cx="1072055" cy="369332"/>
          </a:xfrm>
          <a:prstGeom prst="rect">
            <a:avLst/>
          </a:prstGeom>
          <a:noFill/>
        </p:spPr>
        <p:txBody>
          <a:bodyPr wrap="square" rtlCol="0">
            <a:spAutoFit/>
          </a:bodyPr>
          <a:lstStyle/>
          <a:p>
            <a:r>
              <a:rPr lang="en-US" i="1" dirty="0"/>
              <a:t>Player B</a:t>
            </a:r>
          </a:p>
        </p:txBody>
      </p:sp>
      <p:sp>
        <p:nvSpPr>
          <p:cNvPr id="6" name="TextBox 5"/>
          <p:cNvSpPr txBox="1"/>
          <p:nvPr/>
        </p:nvSpPr>
        <p:spPr>
          <a:xfrm>
            <a:off x="2990194" y="4243388"/>
            <a:ext cx="1072055" cy="369332"/>
          </a:xfrm>
          <a:prstGeom prst="rect">
            <a:avLst/>
          </a:prstGeom>
          <a:noFill/>
        </p:spPr>
        <p:txBody>
          <a:bodyPr wrap="square" rtlCol="0">
            <a:spAutoFit/>
          </a:bodyPr>
          <a:lstStyle/>
          <a:p>
            <a:r>
              <a:rPr lang="en-US" i="1" dirty="0"/>
              <a:t>Player A</a:t>
            </a:r>
          </a:p>
        </p:txBody>
      </p:sp>
    </p:spTree>
    <p:extLst>
      <p:ext uri="{BB962C8B-B14F-4D97-AF65-F5344CB8AC3E}">
        <p14:creationId xmlns:p14="http://schemas.microsoft.com/office/powerpoint/2010/main" val="2147465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6: non zero sum games </a:t>
            </a:r>
          </a:p>
        </p:txBody>
      </p:sp>
      <p:sp>
        <p:nvSpPr>
          <p:cNvPr id="3" name="Content Placeholder 2"/>
          <p:cNvSpPr>
            <a:spLocks noGrp="1"/>
          </p:cNvSpPr>
          <p:nvPr>
            <p:ph sz="quarter" idx="1"/>
          </p:nvPr>
        </p:nvSpPr>
        <p:spPr/>
        <p:txBody>
          <a:bodyPr/>
          <a:lstStyle/>
          <a:p>
            <a:pPr marL="0" indent="0">
              <a:buNone/>
            </a:pPr>
            <a:r>
              <a:rPr lang="en-US" dirty="0"/>
              <a:t>Assume that your generalization of the minimax algorithm calculates a value (U</a:t>
            </a:r>
            <a:r>
              <a:rPr lang="en-US" baseline="-25000" dirty="0"/>
              <a:t>A</a:t>
            </a:r>
            <a:r>
              <a:rPr lang="en-US" dirty="0"/>
              <a:t>,U</a:t>
            </a:r>
            <a:r>
              <a:rPr lang="en-US" baseline="-25000" dirty="0"/>
              <a:t>B</a:t>
            </a:r>
            <a:r>
              <a:rPr lang="en-US" dirty="0"/>
              <a:t>) for the root of the tree. Which of the following statements are true?</a:t>
            </a:r>
          </a:p>
          <a:p>
            <a:endParaRPr lang="en-US" dirty="0"/>
          </a:p>
          <a:p>
            <a:pPr marL="457200" indent="-457200">
              <a:buSzPct val="100000"/>
              <a:buFont typeface="+mj-lt"/>
              <a:buAutoNum type="arabicPeriod"/>
            </a:pPr>
            <a:r>
              <a:rPr lang="en-US" dirty="0"/>
              <a:t> Assuming A and B both play optimally, player A's outcome is guaranteed to be exactly U</a:t>
            </a:r>
            <a:r>
              <a:rPr lang="en-US" baseline="-25000" dirty="0"/>
              <a:t>A</a:t>
            </a:r>
            <a:r>
              <a:rPr lang="en-US" dirty="0"/>
              <a:t>.  </a:t>
            </a:r>
          </a:p>
          <a:p>
            <a:pPr marL="457200" indent="-457200">
              <a:buSzPct val="100000"/>
              <a:buFont typeface="+mj-lt"/>
              <a:buAutoNum type="arabicPeriod"/>
            </a:pPr>
            <a:r>
              <a:rPr lang="en-US" dirty="0"/>
              <a:t>Assuming A and B both play optimally, player B's outcome is guaranteed to be exactly U</a:t>
            </a:r>
            <a:r>
              <a:rPr lang="en-US" baseline="-25000" dirty="0"/>
              <a:t>B</a:t>
            </a:r>
            <a:r>
              <a:rPr lang="en-US" dirty="0"/>
              <a:t>.  </a:t>
            </a:r>
          </a:p>
          <a:p>
            <a:pPr marL="457200" indent="-457200">
              <a:buSzPct val="100000"/>
              <a:buFont typeface="+mj-lt"/>
              <a:buAutoNum type="arabicPeriod"/>
            </a:pPr>
            <a:r>
              <a:rPr lang="en-US" dirty="0"/>
              <a:t>Assuming B plays sub-optimally (but A plays optimally), A's outcome is guaranteed to be at least U</a:t>
            </a:r>
            <a:r>
              <a:rPr lang="en-US" baseline="-25000" dirty="0"/>
              <a:t>A</a:t>
            </a:r>
            <a:r>
              <a:rPr lang="en-US" dirty="0"/>
              <a:t>.</a:t>
            </a:r>
          </a:p>
        </p:txBody>
      </p:sp>
    </p:spTree>
    <p:extLst>
      <p:ext uri="{BB962C8B-B14F-4D97-AF65-F5344CB8AC3E}">
        <p14:creationId xmlns:p14="http://schemas.microsoft.com/office/powerpoint/2010/main" val="3912480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7</a:t>
            </a:r>
          </a:p>
        </p:txBody>
      </p:sp>
      <p:pic>
        <p:nvPicPr>
          <p:cNvPr id="8196" name="Picture 4" descr="https://courses.edx.org/c4x/BerkeleyX/CS188x_1/asset/hw3_alpha-beta-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7738" y="2225757"/>
            <a:ext cx="2803220" cy="12571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courses.edx.org/c4x/BerkeleyX/CS188x_1/asset/hw3_alpha-beta-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0958" y="2225757"/>
            <a:ext cx="2808943" cy="12596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12648" y="4489428"/>
            <a:ext cx="7911420" cy="2246769"/>
          </a:xfrm>
          <a:prstGeom prst="rect">
            <a:avLst/>
          </a:prstGeom>
        </p:spPr>
        <p:txBody>
          <a:bodyPr wrap="square">
            <a:spAutoFit/>
          </a:bodyPr>
          <a:lstStyle/>
          <a:p>
            <a:r>
              <a:rPr lang="en-US" sz="2800" dirty="0"/>
              <a:t>Assume we run α - β pruning, expanding successors from left to right.</a:t>
            </a:r>
          </a:p>
          <a:p>
            <a:r>
              <a:rPr lang="en-US" sz="2800" dirty="0"/>
              <a:t>For each figure, determine if there is there an assignment of utilities to the terminal nodes such that the pruning shown in the figure will be achieved. </a:t>
            </a:r>
          </a:p>
        </p:txBody>
      </p:sp>
      <p:pic>
        <p:nvPicPr>
          <p:cNvPr id="8207" name="Picture 15" descr="https://courses.edx.org/c4x/BerkeleyX/CS188x_1/asset/hw3_alpha-beta-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9201" y="2208095"/>
            <a:ext cx="2881985" cy="129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672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7 – continue </a:t>
            </a:r>
          </a:p>
        </p:txBody>
      </p:sp>
      <p:pic>
        <p:nvPicPr>
          <p:cNvPr id="4" name="Picture 8" descr="https://courses.edx.org/c4x/BerkeleyX/CS188x_1/asset/hw3_alpha-beta-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40" y="1916711"/>
            <a:ext cx="2835598" cy="1271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https://courses.edx.org/c4x/BerkeleyX/CS188x_1/asset/hw3_alpha-beta-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7738" y="1916711"/>
            <a:ext cx="2835598" cy="12716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s://courses.edx.org/c4x/BerkeleyX/CS188x_1/asset/hw3_alpha-beta-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5254" y="1916711"/>
            <a:ext cx="2670794" cy="11977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12648" y="4489428"/>
            <a:ext cx="7911420" cy="2246769"/>
          </a:xfrm>
          <a:prstGeom prst="rect">
            <a:avLst/>
          </a:prstGeom>
        </p:spPr>
        <p:txBody>
          <a:bodyPr wrap="square">
            <a:spAutoFit/>
          </a:bodyPr>
          <a:lstStyle/>
          <a:p>
            <a:r>
              <a:rPr lang="en-US" sz="2800" dirty="0"/>
              <a:t>Assume we run α - β pruning, expanding successors from left to right.</a:t>
            </a:r>
          </a:p>
          <a:p>
            <a:r>
              <a:rPr lang="en-US" sz="2800" dirty="0"/>
              <a:t>For each figure, determine if there is an assignment of utilities to the terminal nodes such that the pruning shown in the figure will be achieved.</a:t>
            </a:r>
          </a:p>
        </p:txBody>
      </p:sp>
    </p:spTree>
    <p:extLst>
      <p:ext uri="{BB962C8B-B14F-4D97-AF65-F5344CB8AC3E}">
        <p14:creationId xmlns:p14="http://schemas.microsoft.com/office/powerpoint/2010/main" val="1454021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7 – hint </a:t>
            </a:r>
          </a:p>
        </p:txBody>
      </p:sp>
      <p:sp>
        <p:nvSpPr>
          <p:cNvPr id="3" name="Content Placeholder 2"/>
          <p:cNvSpPr>
            <a:spLocks noGrp="1"/>
          </p:cNvSpPr>
          <p:nvPr>
            <p:ph sz="quarter" idx="1"/>
          </p:nvPr>
        </p:nvSpPr>
        <p:spPr/>
        <p:txBody>
          <a:bodyPr/>
          <a:lstStyle/>
          <a:p>
            <a:r>
              <a:rPr lang="en-US" dirty="0"/>
              <a:t>Perhaps the simplest check is as follows: pruning of children of a minimizer node m is possible (for some assignment to the terminal nodes), when both of the following conditions are met: (</a:t>
            </a:r>
            <a:r>
              <a:rPr lang="en-US" dirty="0" err="1"/>
              <a:t>i</a:t>
            </a:r>
            <a:r>
              <a:rPr lang="en-US" dirty="0"/>
              <a:t>) the value of another child of m has already been determined, (ii) somewhere on the path from m to the root node, there is a maximizer node M for which an alternative option has already been explored. </a:t>
            </a:r>
          </a:p>
          <a:p>
            <a:r>
              <a:rPr lang="en-US" dirty="0"/>
              <a:t>The pruning will then happen if any such alternative option for the maximizer had a higher value than the value of the "another child" of m for which the value was already determined.</a:t>
            </a:r>
          </a:p>
        </p:txBody>
      </p:sp>
    </p:spTree>
    <p:extLst>
      <p:ext uri="{BB962C8B-B14F-4D97-AF65-F5344CB8AC3E}">
        <p14:creationId xmlns:p14="http://schemas.microsoft.com/office/powerpoint/2010/main" val="3280883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8: sub-optimal strategies </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Player MAX and player MIN are playing a zero-sum game with a finite number of possible moves. MAX calculates the minimax value of the root to be M. You may assume that at every turn, each player has at least 2 possible actions. You may also assume that a different sequence of moves will always lead to a different score (i.e., no two terminal nodes have the same score). Which of the following statements are true?</a:t>
            </a:r>
          </a:p>
          <a:p>
            <a:endParaRPr lang="en-US" dirty="0"/>
          </a:p>
          <a:p>
            <a:pPr marL="457200" indent="-457200">
              <a:buSzPct val="100000"/>
              <a:buFont typeface="+mj-lt"/>
              <a:buAutoNum type="arabicPeriod"/>
            </a:pPr>
            <a:r>
              <a:rPr lang="en-US" dirty="0"/>
              <a:t>Assume MIN is playing sub-optimally at every turn, but MAX does not know this. The outcome of the game </a:t>
            </a:r>
            <a:r>
              <a:rPr lang="en-US" b="1" dirty="0"/>
              <a:t>could be</a:t>
            </a:r>
            <a:r>
              <a:rPr lang="en-US" dirty="0"/>
              <a:t> larger than M (i.e. better for MAX).</a:t>
            </a:r>
          </a:p>
          <a:p>
            <a:pPr marL="457200" indent="-457200">
              <a:buSzPct val="100000"/>
              <a:buFont typeface="+mj-lt"/>
              <a:buAutoNum type="arabicPeriod"/>
            </a:pPr>
            <a:r>
              <a:rPr lang="en-US" dirty="0"/>
              <a:t>Assume MIN is playing sub-optimally at every turn, and MAX knows exactly how MIN will play. There exists a policy for MAX to </a:t>
            </a:r>
            <a:r>
              <a:rPr lang="en-US" b="1" dirty="0"/>
              <a:t>guarantee</a:t>
            </a:r>
            <a:r>
              <a:rPr lang="en-US" dirty="0"/>
              <a:t> a better outcome than M.</a:t>
            </a:r>
          </a:p>
          <a:p>
            <a:pPr marL="457200" indent="-457200">
              <a:buSzPct val="100000"/>
              <a:buFont typeface="+mj-lt"/>
              <a:buAutoNum type="arabicPeriod"/>
            </a:pPr>
            <a:r>
              <a:rPr lang="en-US" dirty="0"/>
              <a:t>Assume MIN is playing sub-optimally at every turn. If MAX plays according to the minimax strategy, the outcome of the game could be less than M.</a:t>
            </a:r>
          </a:p>
          <a:p>
            <a:pPr marL="457200" indent="-457200">
              <a:buSzPct val="100000"/>
              <a:buFont typeface="+mj-lt"/>
              <a:buAutoNum type="arabicPeriod"/>
            </a:pPr>
            <a:endParaRPr lang="en-US" dirty="0"/>
          </a:p>
        </p:txBody>
      </p:sp>
    </p:spTree>
    <p:extLst>
      <p:ext uri="{BB962C8B-B14F-4D97-AF65-F5344CB8AC3E}">
        <p14:creationId xmlns:p14="http://schemas.microsoft.com/office/powerpoint/2010/main" val="132000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too ply game tree </a:t>
            </a:r>
          </a:p>
        </p:txBody>
      </p:sp>
      <p:pic>
        <p:nvPicPr>
          <p:cNvPr id="4" name="Content Placeholder 3"/>
          <p:cNvPicPr>
            <a:picLocks noGrp="1" noChangeAspect="1"/>
          </p:cNvPicPr>
          <p:nvPr>
            <p:ph sz="quarter" idx="1"/>
          </p:nvPr>
        </p:nvPicPr>
        <p:blipFill>
          <a:blip r:embed="rId3"/>
          <a:stretch>
            <a:fillRect/>
          </a:stretch>
        </p:blipFill>
        <p:spPr>
          <a:xfrm>
            <a:off x="1702459" y="2150362"/>
            <a:ext cx="5001457" cy="2145867"/>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1538515" y="4399340"/>
                <a:ext cx="6516914" cy="2031325"/>
              </a:xfrm>
              <a:prstGeom prst="rect">
                <a:avLst/>
              </a:prstGeom>
            </p:spPr>
            <p:txBody>
              <a:bodyPr wrap="square">
                <a:spAutoFit/>
              </a:bodyPr>
              <a:lstStyle/>
              <a:p>
                <a:pPr marL="285750" indent="-285750">
                  <a:buFont typeface="Arial" panose="020B0604020202020204" pitchFamily="34" charset="0"/>
                  <a:buChar char="•"/>
                </a:pPr>
                <a:r>
                  <a:rPr lang="en-US" dirty="0"/>
                  <a:t>The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nodes are “MAX nodes,” in which it is MAX’s turn to move, and the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nodes are “MIN nodes.” The terminal nodes show the utility values for MAX; the other nodes are labeled with their minimax values. </a:t>
                </a:r>
              </a:p>
              <a:p>
                <a:pPr marL="285750" indent="-285750">
                  <a:buFont typeface="Arial" panose="020B0604020202020204" pitchFamily="34" charset="0"/>
                  <a:buChar char="•"/>
                </a:pPr>
                <a:r>
                  <a:rPr lang="en-US" dirty="0"/>
                  <a:t>MAX’s best move at the root is a1, because it leads to the state with the highest minimax value, and MIN’s best reply is b1 , because it leads to the state with the lowest minimax value. </a:t>
                </a:r>
              </a:p>
            </p:txBody>
          </p:sp>
        </mc:Choice>
        <mc:Fallback xmlns="">
          <p:sp>
            <p:nvSpPr>
              <p:cNvPr id="5" name="Rectangle 4"/>
              <p:cNvSpPr>
                <a:spLocks noRot="1" noChangeAspect="1" noMove="1" noResize="1" noEditPoints="1" noAdjustHandles="1" noChangeArrowheads="1" noChangeShapeType="1" noTextEdit="1"/>
              </p:cNvSpPr>
              <p:nvPr/>
            </p:nvSpPr>
            <p:spPr>
              <a:xfrm>
                <a:off x="1538515" y="4399340"/>
                <a:ext cx="6516914" cy="2031325"/>
              </a:xfrm>
              <a:prstGeom prst="rect">
                <a:avLst/>
              </a:prstGeom>
              <a:blipFill rotWithShape="0">
                <a:blip r:embed="rId4"/>
                <a:stretch>
                  <a:fillRect l="-561" t="-1802" b="-3904"/>
                </a:stretch>
              </a:blipFill>
            </p:spPr>
            <p:txBody>
              <a:bodyPr/>
              <a:lstStyle/>
              <a:p>
                <a:r>
                  <a:rPr lang="en-US">
                    <a:noFill/>
                  </a:rPr>
                  <a:t> </a:t>
                </a:r>
              </a:p>
            </p:txBody>
          </p:sp>
        </mc:Fallback>
      </mc:AlternateContent>
    </p:spTree>
    <p:extLst>
      <p:ext uri="{BB962C8B-B14F-4D97-AF65-F5344CB8AC3E}">
        <p14:creationId xmlns:p14="http://schemas.microsoft.com/office/powerpoint/2010/main" val="466539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8 – continue  </a:t>
            </a:r>
          </a:p>
        </p:txBody>
      </p:sp>
      <p:sp>
        <p:nvSpPr>
          <p:cNvPr id="3" name="Content Placeholder 2"/>
          <p:cNvSpPr>
            <a:spLocks noGrp="1"/>
          </p:cNvSpPr>
          <p:nvPr>
            <p:ph sz="quarter" idx="1"/>
          </p:nvPr>
        </p:nvSpPr>
        <p:spPr/>
        <p:txBody>
          <a:bodyPr>
            <a:normAutofit/>
          </a:bodyPr>
          <a:lstStyle/>
          <a:p>
            <a:pPr marL="0" indent="0">
              <a:buNone/>
            </a:pPr>
            <a:r>
              <a:rPr lang="en-US" dirty="0"/>
              <a:t>Assume that MIN is playing randomly (with a uniform distribution) at every turn, and MAX knows this.</a:t>
            </a:r>
          </a:p>
          <a:p>
            <a:pPr marL="457200" indent="-457200">
              <a:buSzPct val="100000"/>
              <a:buFont typeface="+mj-lt"/>
              <a:buAutoNum type="arabicPeriod"/>
            </a:pPr>
            <a:r>
              <a:rPr lang="en-US" dirty="0"/>
              <a:t>There exists a policy for MAX such that MAX can guarantee a better outcome than M.  </a:t>
            </a:r>
          </a:p>
          <a:p>
            <a:pPr marL="457200" indent="-457200">
              <a:buSzPct val="100000"/>
              <a:buFont typeface="+mj-lt"/>
              <a:buAutoNum type="arabicPeriod"/>
            </a:pPr>
            <a:r>
              <a:rPr lang="en-US" dirty="0"/>
              <a:t>There exists a policy for MAX such that MAX's expected outcome is better than M.  </a:t>
            </a:r>
          </a:p>
          <a:p>
            <a:pPr marL="457200" indent="-457200">
              <a:buSzPct val="100000"/>
              <a:buFont typeface="+mj-lt"/>
              <a:buAutoNum type="arabicPeriod"/>
            </a:pPr>
            <a:r>
              <a:rPr lang="en-US" dirty="0"/>
              <a:t>To maximize his or her expected outcome, MAX should play according to the minimax strategy (i.e. the strategy that assumes MIN is playing optimally).</a:t>
            </a:r>
          </a:p>
          <a:p>
            <a:pPr marL="0" indent="0">
              <a:buSzPct val="100000"/>
              <a:buNone/>
            </a:pPr>
            <a:endParaRPr lang="en-US" dirty="0"/>
          </a:p>
        </p:txBody>
      </p:sp>
    </p:spTree>
    <p:extLst>
      <p:ext uri="{BB962C8B-B14F-4D97-AF65-F5344CB8AC3E}">
        <p14:creationId xmlns:p14="http://schemas.microsoft.com/office/powerpoint/2010/main" val="1343110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9</a:t>
            </a:r>
          </a:p>
        </p:txBody>
      </p:sp>
      <p:sp>
        <p:nvSpPr>
          <p:cNvPr id="3" name="Content Placeholder 2"/>
          <p:cNvSpPr>
            <a:spLocks noGrp="1"/>
          </p:cNvSpPr>
          <p:nvPr>
            <p:ph sz="quarter" idx="1"/>
          </p:nvPr>
        </p:nvSpPr>
        <p:spPr>
          <a:xfrm>
            <a:off x="612648" y="1600200"/>
            <a:ext cx="8153400" cy="3867150"/>
          </a:xfrm>
        </p:spPr>
        <p:txBody>
          <a:bodyPr>
            <a:normAutofit fontScale="85000" lnSpcReduction="10000"/>
          </a:bodyPr>
          <a:lstStyle/>
          <a:p>
            <a:r>
              <a:rPr lang="en-US" dirty="0"/>
              <a:t>In this question, we will investigate shallow search, also known as depth-limited search. Depth-limited search is not guaranteed to find the optimal solution to the original problem. The point of this question is to explore some of the (potentially undesirable) behavior of depth-limited search, and to illustrate that the quality of the evaluation function can play a big role in how well depth-limited search performs.</a:t>
            </a:r>
          </a:p>
          <a:p>
            <a:r>
              <a:rPr lang="en-US" dirty="0"/>
              <a:t>Consider the following Pacman configuration, in the board below. At each time step, Pacman can move either West (left) or East (right) and is using limited-depth minimax search (where the minimizing agent does not really do anything) to choose his next move. Pacman is 3 East moves away from the food, and chooses from the following state evaluation functions:</a:t>
            </a:r>
          </a:p>
          <a:p>
            <a:pPr marL="457200" indent="-457200">
              <a:buSzPct val="100000"/>
              <a:buFont typeface="+mj-lt"/>
              <a:buAutoNum type="arabicPeriod"/>
            </a:pPr>
            <a:r>
              <a:rPr lang="en-US" dirty="0"/>
              <a:t>F1(state) = -Number of food pellets left</a:t>
            </a:r>
          </a:p>
          <a:p>
            <a:pPr marL="457200" indent="-457200">
              <a:buSzPct val="100000"/>
              <a:buFont typeface="+mj-lt"/>
              <a:buAutoNum type="arabicPeriod"/>
            </a:pPr>
            <a:r>
              <a:rPr lang="en-US" dirty="0"/>
              <a:t>F2(state) = -Number of food pellets left + 0.5/(distance to closest food pellet + 1); distance to closest food pellet is taken as 0 when no food remains.</a:t>
            </a:r>
          </a:p>
          <a:p>
            <a:endParaRPr lang="en-US" dirty="0"/>
          </a:p>
        </p:txBody>
      </p:sp>
      <p:pic>
        <p:nvPicPr>
          <p:cNvPr id="14338" name="Picture 2" descr="https://courses.edx.org/c4x/BerkeleyX/CS188x_1/asset/hw3_shallow-searchV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32" y="5600699"/>
            <a:ext cx="6496050" cy="49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032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9 – continue </a:t>
            </a:r>
          </a:p>
        </p:txBody>
      </p:sp>
      <p:sp>
        <p:nvSpPr>
          <p:cNvPr id="3" name="Content Placeholder 2"/>
          <p:cNvSpPr>
            <a:spLocks noGrp="1"/>
          </p:cNvSpPr>
          <p:nvPr>
            <p:ph sz="quarter" idx="1"/>
          </p:nvPr>
        </p:nvSpPr>
        <p:spPr>
          <a:xfrm>
            <a:off x="612648" y="1600200"/>
            <a:ext cx="8153400" cy="3867150"/>
          </a:xfrm>
        </p:spPr>
        <p:txBody>
          <a:bodyPr>
            <a:normAutofit fontScale="92500" lnSpcReduction="10000"/>
          </a:bodyPr>
          <a:lstStyle/>
          <a:p>
            <a:r>
              <a:rPr lang="en-US" dirty="0"/>
              <a:t>The search depth referred to in this question corresponds to the depth in a search tree that only considers the maximizer's actions. For example, if the search considers sequences of up to 2 actions by the maximizer, it'd have a search depth of 2.</a:t>
            </a:r>
          </a:p>
          <a:p>
            <a:r>
              <a:rPr lang="en-US" dirty="0"/>
              <a:t>In the questions below, optimality means that the action is an optimal </a:t>
            </a:r>
            <a:r>
              <a:rPr lang="en-US" b="1" dirty="0"/>
              <a:t>first</a:t>
            </a:r>
            <a:r>
              <a:rPr lang="en-US" dirty="0"/>
              <a:t> action according to the search tree with the specified depth and the specified evaluation function. In each of these questions, there are 5 different search trees under consideration: one of depth 1, one of depth 2, ... , and one of depth 5.</a:t>
            </a:r>
          </a:p>
          <a:p>
            <a:r>
              <a:rPr lang="en-US" dirty="0"/>
              <a:t>Note that there can be more than one optimal action for a given search tree (this can happen whenever there are ties). Also, note that a search does not finish when the dots are eaten.</a:t>
            </a:r>
          </a:p>
          <a:p>
            <a:endParaRPr lang="en-US" dirty="0"/>
          </a:p>
        </p:txBody>
      </p:sp>
      <p:pic>
        <p:nvPicPr>
          <p:cNvPr id="14338" name="Picture 2" descr="https://courses.edx.org/c4x/BerkeleyX/CS188x_1/asset/hw3_shallow-search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032" y="5600699"/>
            <a:ext cx="6496050" cy="49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461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9 – continue </a:t>
            </a:r>
          </a:p>
        </p:txBody>
      </p:sp>
      <p:sp>
        <p:nvSpPr>
          <p:cNvPr id="3" name="Content Placeholder 2"/>
          <p:cNvSpPr>
            <a:spLocks noGrp="1"/>
          </p:cNvSpPr>
          <p:nvPr>
            <p:ph sz="quarter" idx="1"/>
          </p:nvPr>
        </p:nvSpPr>
        <p:spPr/>
        <p:txBody>
          <a:bodyPr/>
          <a:lstStyle/>
          <a:p>
            <a:r>
              <a:rPr lang="en-US" dirty="0"/>
              <a:t>Using F1 as the state evaluation function, for what search depths will East be an optimal first action? (answer for depths from 1 to 5) </a:t>
            </a:r>
          </a:p>
          <a:p>
            <a:r>
              <a:rPr lang="en-US" dirty="0"/>
              <a:t>Using F1 as the state evaluation function, for what search depths will West be an optimal first action? (answer for depths from 1 to 5) </a:t>
            </a:r>
          </a:p>
          <a:p>
            <a:r>
              <a:rPr lang="en-US" dirty="0"/>
              <a:t>Using F2 as the state evaluation function, for what search depths will East be an optimal first action? (answer for depths from 1 to 5) </a:t>
            </a:r>
          </a:p>
          <a:p>
            <a:r>
              <a:rPr lang="en-US" dirty="0"/>
              <a:t>Using F2 as the state evaluation function, for what search depths will West be an optimal first action? (answer for depths from 1 to 5) </a:t>
            </a:r>
          </a:p>
          <a:p>
            <a:endParaRPr lang="en-US" dirty="0"/>
          </a:p>
          <a:p>
            <a:endParaRPr lang="en-US" dirty="0"/>
          </a:p>
        </p:txBody>
      </p:sp>
      <p:pic>
        <p:nvPicPr>
          <p:cNvPr id="4" name="Picture 2" descr="https://courses.edx.org/c4x/BerkeleyX/CS188x_1/asset/hw3_shallow-searchV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587" y="6229349"/>
            <a:ext cx="6496050" cy="4953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7348" y="4752021"/>
            <a:ext cx="4572000" cy="1477328"/>
          </a:xfrm>
          <a:prstGeom prst="rect">
            <a:avLst/>
          </a:prstGeom>
        </p:spPr>
        <p:txBody>
          <a:bodyPr>
            <a:spAutoFit/>
          </a:bodyPr>
          <a:lstStyle/>
          <a:p>
            <a:pPr marL="457200" indent="-457200">
              <a:buSzPct val="100000"/>
              <a:buFont typeface="+mj-lt"/>
              <a:buAutoNum type="arabicPeriod"/>
            </a:pPr>
            <a:r>
              <a:rPr lang="en-US" dirty="0"/>
              <a:t>F1(state) = -Number of food pellets left</a:t>
            </a:r>
          </a:p>
          <a:p>
            <a:pPr marL="457200" indent="-457200">
              <a:buSzPct val="100000"/>
              <a:buFont typeface="+mj-lt"/>
              <a:buAutoNum type="arabicPeriod"/>
            </a:pPr>
            <a:r>
              <a:rPr lang="en-US" dirty="0"/>
              <a:t>F2(state) = -Number of food pellets left + 0.5/(distance to closest food pellet + 1); distance to closest food pellet is taken as 0 when no food remains.</a:t>
            </a:r>
          </a:p>
        </p:txBody>
      </p:sp>
    </p:spTree>
    <p:extLst>
      <p:ext uri="{BB962C8B-B14F-4D97-AF65-F5344CB8AC3E}">
        <p14:creationId xmlns:p14="http://schemas.microsoft.com/office/powerpoint/2010/main" val="3702401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9 – hint </a:t>
            </a:r>
          </a:p>
        </p:txBody>
      </p:sp>
      <p:sp>
        <p:nvSpPr>
          <p:cNvPr id="3" name="Content Placeholder 2"/>
          <p:cNvSpPr>
            <a:spLocks noGrp="1"/>
          </p:cNvSpPr>
          <p:nvPr>
            <p:ph sz="quarter" idx="1"/>
          </p:nvPr>
        </p:nvSpPr>
        <p:spPr/>
        <p:txBody>
          <a:bodyPr/>
          <a:lstStyle/>
          <a:p>
            <a:r>
              <a:rPr lang="en-US" dirty="0"/>
              <a:t>Consider the search tree of depth 1 shown below. What is the value of East and what is the value of West for this tree when using F1? How about when using F2?</a:t>
            </a:r>
          </a:p>
          <a:p>
            <a:endParaRPr lang="en-US" dirty="0"/>
          </a:p>
          <a:p>
            <a:endParaRPr lang="en-US" dirty="0"/>
          </a:p>
        </p:txBody>
      </p:sp>
      <p:pic>
        <p:nvPicPr>
          <p:cNvPr id="5" name="Picture 4"/>
          <p:cNvPicPr>
            <a:picLocks noChangeAspect="1"/>
          </p:cNvPicPr>
          <p:nvPr/>
        </p:nvPicPr>
        <p:blipFill>
          <a:blip r:embed="rId2"/>
          <a:stretch>
            <a:fillRect/>
          </a:stretch>
        </p:blipFill>
        <p:spPr>
          <a:xfrm>
            <a:off x="1183987" y="4116615"/>
            <a:ext cx="7010722" cy="1471386"/>
          </a:xfrm>
          <a:prstGeom prst="rect">
            <a:avLst/>
          </a:prstGeom>
        </p:spPr>
      </p:pic>
    </p:spTree>
    <p:extLst>
      <p:ext uri="{BB962C8B-B14F-4D97-AF65-F5344CB8AC3E}">
        <p14:creationId xmlns:p14="http://schemas.microsoft.com/office/powerpoint/2010/main" val="365203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exercises </a:t>
            </a:r>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702311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10 </a:t>
            </a:r>
          </a:p>
        </p:txBody>
      </p:sp>
      <p:sp>
        <p:nvSpPr>
          <p:cNvPr id="3" name="Content Placeholder 2"/>
          <p:cNvSpPr>
            <a:spLocks noGrp="1"/>
          </p:cNvSpPr>
          <p:nvPr>
            <p:ph sz="quarter" idx="1"/>
          </p:nvPr>
        </p:nvSpPr>
        <p:spPr/>
        <p:txBody>
          <a:bodyPr/>
          <a:lstStyle/>
          <a:p>
            <a:r>
              <a:rPr lang="en-US" dirty="0"/>
              <a:t>Consider a lottery L = [0.2,A ; 0.3,B ; 0.4,C ; 0.1,D ], where the utility values of each of the outcomes are U(A)=1, U(B)=3, U(C)=5, U(D)=2. What is the utility of this lottery, U(L)?</a:t>
            </a:r>
          </a:p>
          <a:p>
            <a:endParaRPr lang="en-US" dirty="0"/>
          </a:p>
        </p:txBody>
      </p:sp>
    </p:spTree>
    <p:extLst>
      <p:ext uri="{BB962C8B-B14F-4D97-AF65-F5344CB8AC3E}">
        <p14:creationId xmlns:p14="http://schemas.microsoft.com/office/powerpoint/2010/main" val="3286839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10 – continue </a:t>
            </a:r>
          </a:p>
        </p:txBody>
      </p:sp>
      <p:sp>
        <p:nvSpPr>
          <p:cNvPr id="3" name="Content Placeholder 2"/>
          <p:cNvSpPr>
            <a:spLocks noGrp="1"/>
          </p:cNvSpPr>
          <p:nvPr>
            <p:ph sz="quarter" idx="1"/>
          </p:nvPr>
        </p:nvSpPr>
        <p:spPr/>
        <p:txBody>
          <a:bodyPr/>
          <a:lstStyle/>
          <a:p>
            <a:r>
              <a:rPr lang="en-US" dirty="0"/>
              <a:t>Consider a lottery L1 = [0.5,A;0.5,L2], where U(A)=4, and L2 = [0.5,X;0.5,Y] is a lottery, and U(X)=4, U(Y)=8. What is the utility of the first lottery, U(L1)?</a:t>
            </a:r>
          </a:p>
          <a:p>
            <a:endParaRPr lang="en-US" dirty="0"/>
          </a:p>
        </p:txBody>
      </p:sp>
    </p:spTree>
    <p:extLst>
      <p:ext uri="{BB962C8B-B14F-4D97-AF65-F5344CB8AC3E}">
        <p14:creationId xmlns:p14="http://schemas.microsoft.com/office/powerpoint/2010/main" val="727407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10 – </a:t>
            </a:r>
            <a:r>
              <a:rPr lang="en-US" dirty="0" err="1"/>
              <a:t>cnt</a:t>
            </a:r>
            <a:r>
              <a:rPr lang="en-US" dirty="0"/>
              <a:t>. </a:t>
            </a:r>
          </a:p>
        </p:txBody>
      </p:sp>
      <p:sp>
        <p:nvSpPr>
          <p:cNvPr id="3" name="Content Placeholder 2"/>
          <p:cNvSpPr>
            <a:spLocks noGrp="1"/>
          </p:cNvSpPr>
          <p:nvPr>
            <p:ph sz="quarter" idx="1"/>
          </p:nvPr>
        </p:nvSpPr>
        <p:spPr/>
        <p:txBody>
          <a:bodyPr/>
          <a:lstStyle/>
          <a:p>
            <a:r>
              <a:rPr lang="en-US" dirty="0"/>
              <a:t>Assume A≻B, B≻L, where L = [0.5,C;0.5,D], and D≻A. Assuming rational preferences, which of the following statements are guaranteed to be true?</a:t>
            </a:r>
          </a:p>
          <a:p>
            <a:endParaRPr lang="en-US" dirty="0"/>
          </a:p>
          <a:p>
            <a:r>
              <a:rPr lang="en-US" dirty="0"/>
              <a:t>  A≻L</a:t>
            </a:r>
          </a:p>
          <a:p>
            <a:r>
              <a:rPr lang="en-US" dirty="0"/>
              <a:t>  A≻C</a:t>
            </a:r>
          </a:p>
          <a:p>
            <a:r>
              <a:rPr lang="en-US" dirty="0"/>
              <a:t>  A≻D</a:t>
            </a:r>
          </a:p>
          <a:p>
            <a:r>
              <a:rPr lang="en-US" dirty="0"/>
              <a:t>  B≻C</a:t>
            </a:r>
          </a:p>
          <a:p>
            <a:r>
              <a:rPr lang="en-US" dirty="0"/>
              <a:t>  B≻D</a:t>
            </a:r>
          </a:p>
        </p:txBody>
      </p:sp>
    </p:spTree>
    <p:extLst>
      <p:ext uri="{BB962C8B-B14F-4D97-AF65-F5344CB8AC3E}">
        <p14:creationId xmlns:p14="http://schemas.microsoft.com/office/powerpoint/2010/main" val="21803836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11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pPr marL="0" indent="0">
                  <a:buNone/>
                </a:pPr>
                <a:r>
                  <a:rPr lang="en-US" dirty="0"/>
                  <a:t>Our Pacman board now has food pellets of 3 different sizes - pellet P1of radius 1, P2 of radius 2 and P3 of radius 3. In different moods, Pacman has different preferences among these pellets. In each of the following questions, you are given Pacman's preference for the different pellets. From among the options pick the utility functions that are consistent with Pacman's preferences, where each utility function U(r) is given as a function of the pellet radius r, and is defined over non-negative values of r.</a:t>
                </a:r>
              </a:p>
              <a:p>
                <a:pPr marL="0" indent="0">
                  <a:buNone/>
                </a:pPr>
                <a:r>
                  <a:rPr lang="en-US" b="1" dirty="0"/>
                  <a:t>P1∼P2∼P3</a:t>
                </a:r>
              </a:p>
              <a:p>
                <a:pPr lvl="1"/>
                <a:r>
                  <a:rPr lang="en-US" dirty="0"/>
                  <a:t>	U(r)=0</a:t>
                </a:r>
              </a:p>
              <a:p>
                <a:pPr lvl="1"/>
                <a:r>
                  <a:rPr lang="en-US" dirty="0"/>
                  <a:t>	U(r)=3</a:t>
                </a:r>
              </a:p>
              <a:p>
                <a:pPr lvl="1"/>
                <a:r>
                  <a:rPr lang="en-US" dirty="0"/>
                  <a:t>	U(r)=r</a:t>
                </a:r>
              </a:p>
              <a:p>
                <a:pPr lvl="1"/>
                <a:r>
                  <a:rPr lang="en-US" dirty="0"/>
                  <a:t>	U(r)=2r+4  </a:t>
                </a:r>
              </a:p>
              <a:p>
                <a:pPr lvl="1"/>
                <a:r>
                  <a:rPr lang="en-US" dirty="0"/>
                  <a:t>	U(r)=−r  </a:t>
                </a:r>
              </a:p>
              <a:p>
                <a:pPr lvl="1"/>
                <a:r>
                  <a:rPr lang="en-US" dirty="0"/>
                  <a:t>	U(r)=r</a:t>
                </a:r>
                <a:r>
                  <a:rPr lang="en-US" baseline="30000" dirty="0"/>
                  <a:t>2</a:t>
                </a:r>
                <a:r>
                  <a:rPr lang="en-US" dirty="0"/>
                  <a:t>  </a:t>
                </a:r>
              </a:p>
              <a:p>
                <a:pPr lvl="1"/>
                <a:r>
                  <a:rPr lang="en-US" dirty="0"/>
                  <a:t>	U(r)=−r</a:t>
                </a:r>
                <a:r>
                  <a:rPr lang="en-US" baseline="30000" dirty="0"/>
                  <a:t>2</a:t>
                </a:r>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U(r)=−</a:t>
                </a:r>
                <a14:m>
                  <m:oMath xmlns:m="http://schemas.openxmlformats.org/officeDocument/2006/math">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𝑟</m:t>
                        </m:r>
                      </m:e>
                    </m:rad>
                  </m:oMath>
                </a14:m>
                <a:r>
                  <a:rPr lang="en-US" dirty="0"/>
                  <a:t>  </a:t>
                </a:r>
              </a:p>
              <a:p>
                <a:pPr lvl="1"/>
                <a:r>
                  <a:rPr lang="en-US" dirty="0"/>
                  <a:t>	Irrational preferences!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673" t="-1900" r="-1272"/>
                </a:stretch>
              </a:blipFill>
            </p:spPr>
            <p:txBody>
              <a:bodyPr/>
              <a:lstStyle/>
              <a:p>
                <a:r>
                  <a:rPr lang="en-US">
                    <a:noFill/>
                  </a:rPr>
                  <a:t> </a:t>
                </a:r>
              </a:p>
            </p:txBody>
          </p:sp>
        </mc:Fallback>
      </mc:AlternateContent>
    </p:spTree>
    <p:extLst>
      <p:ext uri="{BB962C8B-B14F-4D97-AF65-F5344CB8AC3E}">
        <p14:creationId xmlns:p14="http://schemas.microsoft.com/office/powerpoint/2010/main" val="93593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Minimax recursive function</a:t>
            </a:r>
          </a:p>
        </p:txBody>
      </p:sp>
      <p:pic>
        <p:nvPicPr>
          <p:cNvPr id="4" name="Content Placeholder 3"/>
          <p:cNvPicPr>
            <a:picLocks noGrp="1" noChangeAspect="1"/>
          </p:cNvPicPr>
          <p:nvPr>
            <p:ph sz="quarter" idx="1"/>
          </p:nvPr>
        </p:nvPicPr>
        <p:blipFill>
          <a:blip r:embed="rId2"/>
          <a:stretch>
            <a:fillRect/>
          </a:stretch>
        </p:blipFill>
        <p:spPr>
          <a:xfrm>
            <a:off x="0" y="3010850"/>
            <a:ext cx="8098971" cy="1488579"/>
          </a:xfrm>
          <a:prstGeom prst="rect">
            <a:avLst/>
          </a:prstGeom>
        </p:spPr>
      </p:pic>
      <p:sp>
        <p:nvSpPr>
          <p:cNvPr id="6" name="TextBox 5"/>
          <p:cNvSpPr txBox="1"/>
          <p:nvPr/>
        </p:nvSpPr>
        <p:spPr>
          <a:xfrm>
            <a:off x="435428" y="5413829"/>
            <a:ext cx="6139543" cy="646331"/>
          </a:xfrm>
          <a:prstGeom prst="rect">
            <a:avLst/>
          </a:prstGeom>
          <a:noFill/>
        </p:spPr>
        <p:txBody>
          <a:bodyPr wrap="square" rtlCol="0">
            <a:spAutoFit/>
          </a:bodyPr>
          <a:lstStyle/>
          <a:p>
            <a:r>
              <a:rPr lang="en-US" dirty="0"/>
              <a:t>Q: What if Min does not play optimally? </a:t>
            </a:r>
          </a:p>
          <a:p>
            <a:r>
              <a:rPr lang="en-US" dirty="0"/>
              <a:t>A: Max will do even better </a:t>
            </a:r>
          </a:p>
        </p:txBody>
      </p:sp>
    </p:spTree>
    <p:extLst>
      <p:ext uri="{BB962C8B-B14F-4D97-AF65-F5344CB8AC3E}">
        <p14:creationId xmlns:p14="http://schemas.microsoft.com/office/powerpoint/2010/main" val="4501997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11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pPr marL="0" indent="0">
                  <a:buNone/>
                </a:pPr>
                <a:r>
                  <a:rPr lang="en-US" dirty="0"/>
                  <a:t>Our Pacman board now has food pellets of 3 different sizes - pellet P1of radius 1, P2 of radius 2 and P3 of radius 3. In different moods, Pacman has different preferences among these pellets. In each of the following questions, you are given Pacman's preference for the different pellets. From among the options pick the utility functions that are consistent with Pacman's preferences, where each utility function U(r) is given as a function of the pellet radius r, and is defined over non-negative values of r.</a:t>
                </a:r>
              </a:p>
              <a:p>
                <a:pPr marL="0" indent="0">
                  <a:buNone/>
                </a:pPr>
                <a:r>
                  <a:rPr lang="en-US" b="1" dirty="0"/>
                  <a:t>P1≺P2≺P3</a:t>
                </a:r>
              </a:p>
              <a:p>
                <a:pPr lvl="1"/>
                <a:r>
                  <a:rPr lang="en-US" dirty="0"/>
                  <a:t>	U(r)=0</a:t>
                </a:r>
              </a:p>
              <a:p>
                <a:pPr lvl="1"/>
                <a:r>
                  <a:rPr lang="en-US" dirty="0"/>
                  <a:t>	U(r)=3</a:t>
                </a:r>
              </a:p>
              <a:p>
                <a:pPr lvl="1"/>
                <a:r>
                  <a:rPr lang="en-US" dirty="0"/>
                  <a:t>	U(r)=r</a:t>
                </a:r>
              </a:p>
              <a:p>
                <a:pPr lvl="1"/>
                <a:r>
                  <a:rPr lang="en-US" dirty="0"/>
                  <a:t>	U(r)=2r+4  </a:t>
                </a:r>
              </a:p>
              <a:p>
                <a:pPr lvl="1"/>
                <a:r>
                  <a:rPr lang="en-US" dirty="0"/>
                  <a:t>	U(r)=−r  </a:t>
                </a:r>
              </a:p>
              <a:p>
                <a:pPr lvl="1"/>
                <a:r>
                  <a:rPr lang="en-US" dirty="0"/>
                  <a:t>	U(r)=r</a:t>
                </a:r>
                <a:r>
                  <a:rPr lang="en-US" baseline="30000" dirty="0"/>
                  <a:t>2</a:t>
                </a:r>
                <a:r>
                  <a:rPr lang="en-US" dirty="0"/>
                  <a:t>  </a:t>
                </a:r>
              </a:p>
              <a:p>
                <a:pPr lvl="1"/>
                <a:r>
                  <a:rPr lang="en-US" dirty="0"/>
                  <a:t>	U(r)=−r</a:t>
                </a:r>
                <a:r>
                  <a:rPr lang="en-US" baseline="30000" dirty="0"/>
                  <a:t>2</a:t>
                </a:r>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U(r)=−</a:t>
                </a:r>
                <a14:m>
                  <m:oMath xmlns:m="http://schemas.openxmlformats.org/officeDocument/2006/math">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𝑟</m:t>
                        </m:r>
                      </m:e>
                    </m:rad>
                  </m:oMath>
                </a14:m>
                <a:r>
                  <a:rPr lang="en-US" dirty="0"/>
                  <a:t>  </a:t>
                </a:r>
              </a:p>
              <a:p>
                <a:pPr lvl="1"/>
                <a:r>
                  <a:rPr lang="en-US" dirty="0"/>
                  <a:t>	Irrational preferences!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673" t="-1900" r="-1272"/>
                </a:stretch>
              </a:blipFill>
            </p:spPr>
            <p:txBody>
              <a:bodyPr/>
              <a:lstStyle/>
              <a:p>
                <a:r>
                  <a:rPr lang="en-US">
                    <a:noFill/>
                  </a:rPr>
                  <a:t> </a:t>
                </a:r>
              </a:p>
            </p:txBody>
          </p:sp>
        </mc:Fallback>
      </mc:AlternateContent>
    </p:spTree>
    <p:extLst>
      <p:ext uri="{BB962C8B-B14F-4D97-AF65-F5344CB8AC3E}">
        <p14:creationId xmlns:p14="http://schemas.microsoft.com/office/powerpoint/2010/main" val="3136368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11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pPr marL="0" indent="0">
                  <a:buNone/>
                </a:pPr>
                <a:r>
                  <a:rPr lang="en-US" dirty="0"/>
                  <a:t>Our Pacman board now has food pellets of 3 different sizes - pellet P1of radius 1, P2 of radius 2 and P3 of radius 3. In different moods, Pacman has different preferences among these pellets. In each of the following questions, you are given Pacman's preference for the different pellets. From among the options pick the utility functions that are consistent with Pacman's preferences, where each utility function U(r) is given as a function of the pellet radius r, and is defined over non-negative values of r.</a:t>
                </a:r>
              </a:p>
              <a:p>
                <a:pPr marL="0" indent="0">
                  <a:buNone/>
                </a:pPr>
                <a:r>
                  <a:rPr lang="en-US" b="1" dirty="0"/>
                  <a:t>P1≻P2≻P3</a:t>
                </a:r>
              </a:p>
              <a:p>
                <a:pPr lvl="1"/>
                <a:r>
                  <a:rPr lang="en-US" dirty="0"/>
                  <a:t>	U(r)=0</a:t>
                </a:r>
              </a:p>
              <a:p>
                <a:pPr lvl="1"/>
                <a:r>
                  <a:rPr lang="en-US" dirty="0"/>
                  <a:t>	U(r)=3</a:t>
                </a:r>
              </a:p>
              <a:p>
                <a:pPr lvl="1"/>
                <a:r>
                  <a:rPr lang="en-US" dirty="0"/>
                  <a:t>	U(r)=r</a:t>
                </a:r>
              </a:p>
              <a:p>
                <a:pPr lvl="1"/>
                <a:r>
                  <a:rPr lang="en-US" dirty="0"/>
                  <a:t>	U(r)=2r+4  </a:t>
                </a:r>
              </a:p>
              <a:p>
                <a:pPr lvl="1"/>
                <a:r>
                  <a:rPr lang="en-US" dirty="0"/>
                  <a:t>	U(r)=−r  </a:t>
                </a:r>
              </a:p>
              <a:p>
                <a:pPr lvl="1"/>
                <a:r>
                  <a:rPr lang="en-US" dirty="0"/>
                  <a:t>	U(r)=r</a:t>
                </a:r>
                <a:r>
                  <a:rPr lang="en-US" baseline="30000" dirty="0"/>
                  <a:t>2</a:t>
                </a:r>
                <a:r>
                  <a:rPr lang="en-US" dirty="0"/>
                  <a:t>  </a:t>
                </a:r>
              </a:p>
              <a:p>
                <a:pPr lvl="1"/>
                <a:r>
                  <a:rPr lang="en-US" dirty="0"/>
                  <a:t>	U(r)=−r</a:t>
                </a:r>
                <a:r>
                  <a:rPr lang="en-US" baseline="30000" dirty="0"/>
                  <a:t>2 </a:t>
                </a:r>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U(r)=−</a:t>
                </a:r>
                <a14:m>
                  <m:oMath xmlns:m="http://schemas.openxmlformats.org/officeDocument/2006/math">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𝑟</m:t>
                        </m:r>
                      </m:e>
                    </m:rad>
                  </m:oMath>
                </a14:m>
                <a:r>
                  <a:rPr lang="en-US" dirty="0"/>
                  <a:t>  </a:t>
                </a:r>
              </a:p>
              <a:p>
                <a:pPr lvl="1"/>
                <a:r>
                  <a:rPr lang="en-US" dirty="0"/>
                  <a:t>	Irrational preferences!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673" t="-1900" r="-1272"/>
                </a:stretch>
              </a:blipFill>
            </p:spPr>
            <p:txBody>
              <a:bodyPr/>
              <a:lstStyle/>
              <a:p>
                <a:r>
                  <a:rPr lang="en-US">
                    <a:noFill/>
                  </a:rPr>
                  <a:t> </a:t>
                </a:r>
              </a:p>
            </p:txBody>
          </p:sp>
        </mc:Fallback>
      </mc:AlternateContent>
    </p:spTree>
    <p:extLst>
      <p:ext uri="{BB962C8B-B14F-4D97-AF65-F5344CB8AC3E}">
        <p14:creationId xmlns:p14="http://schemas.microsoft.com/office/powerpoint/2010/main" val="2927191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11 – continue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b="1" dirty="0"/>
                  <a:t>(P1≺P2≺P3) and (P2≺( 50-50 lottery among P1 and P3))</a:t>
                </a:r>
              </a:p>
              <a:p>
                <a:pPr lvl="1"/>
                <a:r>
                  <a:rPr lang="en-US" dirty="0"/>
                  <a:t>      U(r)=0</a:t>
                </a:r>
              </a:p>
              <a:p>
                <a:pPr lvl="1"/>
                <a:r>
                  <a:rPr lang="en-US" dirty="0"/>
                  <a:t>	U(r)=3</a:t>
                </a:r>
              </a:p>
              <a:p>
                <a:pPr lvl="1"/>
                <a:r>
                  <a:rPr lang="en-US" dirty="0"/>
                  <a:t>	U(r)=r</a:t>
                </a:r>
              </a:p>
              <a:p>
                <a:pPr lvl="1"/>
                <a:r>
                  <a:rPr lang="en-US" dirty="0"/>
                  <a:t>	U(r)=2r+4  </a:t>
                </a:r>
              </a:p>
              <a:p>
                <a:pPr lvl="1"/>
                <a:r>
                  <a:rPr lang="en-US" dirty="0"/>
                  <a:t>	U(r)=−r  </a:t>
                </a:r>
              </a:p>
              <a:p>
                <a:pPr lvl="1"/>
                <a:r>
                  <a:rPr lang="en-US" dirty="0"/>
                  <a:t>	U(r)=r</a:t>
                </a:r>
                <a:r>
                  <a:rPr lang="en-US" baseline="30000" dirty="0"/>
                  <a:t>2</a:t>
                </a:r>
                <a:r>
                  <a:rPr lang="en-US" dirty="0"/>
                  <a:t>  </a:t>
                </a:r>
              </a:p>
              <a:p>
                <a:pPr lvl="1"/>
                <a:r>
                  <a:rPr lang="en-US" dirty="0"/>
                  <a:t>	U(r)=−r</a:t>
                </a:r>
                <a:r>
                  <a:rPr lang="en-US" baseline="30000" dirty="0"/>
                  <a:t>2 </a:t>
                </a:r>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Irrational preferences!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972" t="-1085"/>
                </a:stretch>
              </a:blipFill>
            </p:spPr>
            <p:txBody>
              <a:bodyPr/>
              <a:lstStyle/>
              <a:p>
                <a:r>
                  <a:rPr lang="en-US">
                    <a:noFill/>
                  </a:rPr>
                  <a:t> </a:t>
                </a:r>
              </a:p>
            </p:txBody>
          </p:sp>
        </mc:Fallback>
      </mc:AlternateContent>
    </p:spTree>
    <p:extLst>
      <p:ext uri="{BB962C8B-B14F-4D97-AF65-F5344CB8AC3E}">
        <p14:creationId xmlns:p14="http://schemas.microsoft.com/office/powerpoint/2010/main" val="2742751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11 – continue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b="1" dirty="0"/>
                  <a:t>(P1≻P2≻P3) and (P2≻( 50-50 lottery among P1 and P3))</a:t>
                </a:r>
              </a:p>
              <a:p>
                <a:pPr lvl="1"/>
                <a:r>
                  <a:rPr lang="en-US" dirty="0"/>
                  <a:t> 	U(r)=0</a:t>
                </a:r>
              </a:p>
              <a:p>
                <a:pPr lvl="1"/>
                <a:r>
                  <a:rPr lang="en-US" dirty="0"/>
                  <a:t>	U(r)=3</a:t>
                </a:r>
              </a:p>
              <a:p>
                <a:pPr lvl="1"/>
                <a:r>
                  <a:rPr lang="en-US" dirty="0"/>
                  <a:t>	U(r)=r</a:t>
                </a:r>
              </a:p>
              <a:p>
                <a:pPr lvl="1"/>
                <a:r>
                  <a:rPr lang="en-US" dirty="0"/>
                  <a:t>	U(r)=2r+4  </a:t>
                </a:r>
              </a:p>
              <a:p>
                <a:pPr lvl="1"/>
                <a:r>
                  <a:rPr lang="en-US" dirty="0"/>
                  <a:t>	U(r)=−r  </a:t>
                </a:r>
              </a:p>
              <a:p>
                <a:pPr lvl="1"/>
                <a:r>
                  <a:rPr lang="en-US" dirty="0"/>
                  <a:t>	U(r)=r</a:t>
                </a:r>
                <a:r>
                  <a:rPr lang="en-US" baseline="30000" dirty="0"/>
                  <a:t>2</a:t>
                </a:r>
                <a:r>
                  <a:rPr lang="en-US" dirty="0"/>
                  <a:t>  </a:t>
                </a:r>
              </a:p>
              <a:p>
                <a:pPr lvl="1"/>
                <a:r>
                  <a:rPr lang="en-US" dirty="0"/>
                  <a:t>	U(r)=−r</a:t>
                </a:r>
                <a:r>
                  <a:rPr lang="en-US" baseline="30000" dirty="0"/>
                  <a:t>2 </a:t>
                </a:r>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Irrational preferences!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972" t="-1085"/>
                </a:stretch>
              </a:blipFill>
            </p:spPr>
            <p:txBody>
              <a:bodyPr/>
              <a:lstStyle/>
              <a:p>
                <a:r>
                  <a:rPr lang="en-US">
                    <a:noFill/>
                  </a:rPr>
                  <a:t> </a:t>
                </a:r>
              </a:p>
            </p:txBody>
          </p:sp>
        </mc:Fallback>
      </mc:AlternateContent>
    </p:spTree>
    <p:extLst>
      <p:ext uri="{BB962C8B-B14F-4D97-AF65-F5344CB8AC3E}">
        <p14:creationId xmlns:p14="http://schemas.microsoft.com/office/powerpoint/2010/main" val="3842470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11 – continue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274320" lvl="1" indent="0">
                  <a:buNone/>
                </a:pPr>
                <a:r>
                  <a:rPr lang="en-US" b="1" dirty="0"/>
                  <a:t>(P1≺P2) and (P2≺P3) and  (( 50-50 lottery among P2 and P3)≺( 50-50 lottery among P1 and P2))</a:t>
                </a:r>
              </a:p>
              <a:p>
                <a:pPr lvl="1"/>
                <a:r>
                  <a:rPr lang="en-US" dirty="0"/>
                  <a:t> 	U(r)=0</a:t>
                </a:r>
              </a:p>
              <a:p>
                <a:pPr lvl="1"/>
                <a:r>
                  <a:rPr lang="en-US" dirty="0"/>
                  <a:t>	U(r)=3</a:t>
                </a:r>
              </a:p>
              <a:p>
                <a:pPr lvl="1"/>
                <a:r>
                  <a:rPr lang="en-US" dirty="0"/>
                  <a:t>	U(r)=r</a:t>
                </a:r>
              </a:p>
              <a:p>
                <a:pPr lvl="1"/>
                <a:r>
                  <a:rPr lang="en-US" dirty="0"/>
                  <a:t>	U(r)=2r+4  </a:t>
                </a:r>
              </a:p>
              <a:p>
                <a:pPr lvl="1"/>
                <a:r>
                  <a:rPr lang="en-US" dirty="0"/>
                  <a:t>	U(r)=−r  </a:t>
                </a:r>
              </a:p>
              <a:p>
                <a:pPr lvl="1"/>
                <a:r>
                  <a:rPr lang="en-US" dirty="0"/>
                  <a:t>	U(r)=r</a:t>
                </a:r>
                <a:r>
                  <a:rPr lang="en-US" baseline="30000" dirty="0"/>
                  <a:t>2</a:t>
                </a:r>
                <a:r>
                  <a:rPr lang="en-US" dirty="0"/>
                  <a:t>  </a:t>
                </a:r>
              </a:p>
              <a:p>
                <a:pPr lvl="1"/>
                <a:r>
                  <a:rPr lang="en-US" dirty="0"/>
                  <a:t>	U(r)=−r</a:t>
                </a:r>
                <a:r>
                  <a:rPr lang="en-US" baseline="30000" dirty="0"/>
                  <a:t>2 </a:t>
                </a:r>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Irrational preferences!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950"/>
                </a:stretch>
              </a:blipFill>
            </p:spPr>
            <p:txBody>
              <a:bodyPr/>
              <a:lstStyle/>
              <a:p>
                <a:r>
                  <a:rPr lang="en-US">
                    <a:noFill/>
                  </a:rPr>
                  <a:t> </a:t>
                </a:r>
              </a:p>
            </p:txBody>
          </p:sp>
        </mc:Fallback>
      </mc:AlternateContent>
    </p:spTree>
    <p:extLst>
      <p:ext uri="{BB962C8B-B14F-4D97-AF65-F5344CB8AC3E}">
        <p14:creationId xmlns:p14="http://schemas.microsoft.com/office/powerpoint/2010/main" val="16956193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11 – continue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10000"/>
              </a:bodyPr>
              <a:lstStyle/>
              <a:p>
                <a:pPr marL="274320" lvl="1" indent="0">
                  <a:buNone/>
                </a:pPr>
                <a:r>
                  <a:rPr lang="en-US" dirty="0"/>
                  <a:t>Which of the following would be a utility function for a risk-seeking preference? That is, for which utility(s) would Pacman prefer entering a lottery for a random food pellet, with expected size s, over receiving a pellet of size s?</a:t>
                </a:r>
              </a:p>
              <a:p>
                <a:pPr marL="274320" lvl="1" indent="0">
                  <a:buNone/>
                </a:pPr>
                <a:endParaRPr lang="en-US" b="1" dirty="0"/>
              </a:p>
              <a:p>
                <a:pPr lvl="1"/>
                <a:r>
                  <a:rPr lang="en-US" sz="2000" dirty="0"/>
                  <a:t>	U(r)=0</a:t>
                </a:r>
              </a:p>
              <a:p>
                <a:pPr lvl="1"/>
                <a:r>
                  <a:rPr lang="en-US" dirty="0"/>
                  <a:t>	U(r)=3</a:t>
                </a:r>
              </a:p>
              <a:p>
                <a:pPr lvl="1"/>
                <a:r>
                  <a:rPr lang="en-US" dirty="0"/>
                  <a:t>	U(r)=r</a:t>
                </a:r>
              </a:p>
              <a:p>
                <a:pPr lvl="1"/>
                <a:r>
                  <a:rPr lang="en-US" dirty="0"/>
                  <a:t>	U(r)=2r+4  </a:t>
                </a:r>
              </a:p>
              <a:p>
                <a:pPr lvl="1"/>
                <a:r>
                  <a:rPr lang="en-US" dirty="0"/>
                  <a:t>	U(r)=−r  </a:t>
                </a:r>
              </a:p>
              <a:p>
                <a:pPr lvl="1"/>
                <a:r>
                  <a:rPr lang="en-US" dirty="0"/>
                  <a:t>	U(r)=r</a:t>
                </a:r>
                <a:r>
                  <a:rPr lang="en-US" baseline="30000" dirty="0"/>
                  <a:t>2</a:t>
                </a:r>
                <a:r>
                  <a:rPr lang="en-US" dirty="0"/>
                  <a:t>  </a:t>
                </a:r>
              </a:p>
              <a:p>
                <a:pPr lvl="1"/>
                <a:r>
                  <a:rPr lang="en-US" dirty="0"/>
                  <a:t>	U(r)=−r</a:t>
                </a:r>
                <a:r>
                  <a:rPr lang="en-US" baseline="30000" dirty="0"/>
                  <a:t>2 </a:t>
                </a:r>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U(r)=−</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𝑟</m:t>
                        </m:r>
                      </m:e>
                    </m:rad>
                  </m:oMath>
                </a14:m>
                <a:r>
                  <a:rPr lang="en-US" dirty="0"/>
                  <a:t>  </a:t>
                </a:r>
              </a:p>
              <a:p>
                <a:pPr lvl="1"/>
                <a:r>
                  <a:rPr lang="en-US" dirty="0"/>
                  <a:t>	Irrational preferences!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357" r="-1197"/>
                </a:stretch>
              </a:blipFill>
            </p:spPr>
            <p:txBody>
              <a:bodyPr/>
              <a:lstStyle/>
              <a:p>
                <a:r>
                  <a:rPr lang="en-US">
                    <a:noFill/>
                  </a:rPr>
                  <a:t> </a:t>
                </a:r>
              </a:p>
            </p:txBody>
          </p:sp>
        </mc:Fallback>
      </mc:AlternateContent>
    </p:spTree>
    <p:extLst>
      <p:ext uri="{BB962C8B-B14F-4D97-AF65-F5344CB8AC3E}">
        <p14:creationId xmlns:p14="http://schemas.microsoft.com/office/powerpoint/2010/main" val="2377364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12</a:t>
            </a:r>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Consider the utility function shown below.</a:t>
            </a:r>
          </a:p>
          <a:p>
            <a:endParaRPr lang="en-US" dirty="0"/>
          </a:p>
          <a:p>
            <a:pPr marL="0" indent="0">
              <a:buNone/>
            </a:pPr>
            <a:r>
              <a:rPr lang="en-US" dirty="0"/>
              <a:t>Under the above utility function, what is the certainty equivalent monetary value in dollars ($) of the lottery [0.6,$0;0.4,$100]?</a:t>
            </a:r>
          </a:p>
          <a:p>
            <a:endParaRPr lang="en-US" dirty="0"/>
          </a:p>
          <a:p>
            <a:pPr marL="0" indent="0">
              <a:buNone/>
            </a:pPr>
            <a:r>
              <a:rPr lang="en-US" dirty="0"/>
              <a:t>I.e., what is X such that U($X) = U([0.6,$0;0.4,$100])?</a:t>
            </a:r>
          </a:p>
          <a:p>
            <a:endParaRPr lang="en-US" dirty="0"/>
          </a:p>
          <a:p>
            <a:r>
              <a:rPr lang="en-US" dirty="0"/>
              <a:t>Hint: Keep in mind that U([p,A;1−p,B]) is not equal to U(</a:t>
            </a:r>
            <a:r>
              <a:rPr lang="en-US" dirty="0" err="1"/>
              <a:t>pA</a:t>
            </a:r>
            <a:r>
              <a:rPr lang="en-US" dirty="0"/>
              <a:t>+(1−p)B).</a:t>
            </a:r>
          </a:p>
        </p:txBody>
      </p:sp>
      <p:pic>
        <p:nvPicPr>
          <p:cNvPr id="21508" name="Picture 4" descr="https://courses.edx.org/c4x/BerkeleyX/CS188x_1/asset/lec7_utility.png"/>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bwMode="auto">
          <a:xfrm>
            <a:off x="4845050" y="2567643"/>
            <a:ext cx="3886200" cy="261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57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Minimax algorithm</a:t>
            </a:r>
          </a:p>
        </p:txBody>
      </p:sp>
      <p:pic>
        <p:nvPicPr>
          <p:cNvPr id="4" name="Content Placeholder 3"/>
          <p:cNvPicPr>
            <a:picLocks noGrp="1" noChangeAspect="1"/>
          </p:cNvPicPr>
          <p:nvPr>
            <p:ph sz="quarter" idx="1"/>
          </p:nvPr>
        </p:nvPicPr>
        <p:blipFill>
          <a:blip r:embed="rId3"/>
          <a:stretch>
            <a:fillRect/>
          </a:stretch>
        </p:blipFill>
        <p:spPr>
          <a:xfrm>
            <a:off x="612648" y="2022081"/>
            <a:ext cx="7316349" cy="3885233"/>
          </a:xfrm>
          <a:prstGeom prst="rect">
            <a:avLst/>
          </a:prstGeom>
        </p:spPr>
      </p:pic>
    </p:spTree>
    <p:extLst>
      <p:ext uri="{BB962C8B-B14F-4D97-AF65-F5344CB8AC3E}">
        <p14:creationId xmlns:p14="http://schemas.microsoft.com/office/powerpoint/2010/main" val="94043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a:t>
            </a:r>
          </a:p>
        </p:txBody>
      </p:sp>
      <p:sp>
        <p:nvSpPr>
          <p:cNvPr id="3" name="Content Placeholder 2"/>
          <p:cNvSpPr>
            <a:spLocks noGrp="1"/>
          </p:cNvSpPr>
          <p:nvPr>
            <p:ph sz="quarter" idx="1"/>
          </p:nvPr>
        </p:nvSpPr>
        <p:spPr/>
        <p:txBody>
          <a:bodyPr/>
          <a:lstStyle/>
          <a:p>
            <a:r>
              <a:rPr lang="en-US" i="1" dirty="0"/>
              <a:t>Depth: m </a:t>
            </a:r>
          </a:p>
          <a:p>
            <a:r>
              <a:rPr lang="en-US" i="1" dirty="0"/>
              <a:t>Number of legal moves: b </a:t>
            </a:r>
          </a:p>
          <a:p>
            <a:r>
              <a:rPr lang="en-US" dirty="0"/>
              <a:t>O(</a:t>
            </a:r>
            <a:r>
              <a:rPr lang="en-US" dirty="0" err="1"/>
              <a:t>bm</a:t>
            </a:r>
            <a:r>
              <a:rPr lang="en-US" dirty="0"/>
              <a:t>) space </a:t>
            </a:r>
          </a:p>
          <a:p>
            <a:r>
              <a:rPr lang="en-US" dirty="0"/>
              <a:t>O(</a:t>
            </a:r>
            <a:r>
              <a:rPr lang="en-US" dirty="0" err="1"/>
              <a:t>b</a:t>
            </a:r>
            <a:r>
              <a:rPr lang="en-US" baseline="30000" dirty="0" err="1"/>
              <a:t>m</a:t>
            </a:r>
            <a:r>
              <a:rPr lang="en-US" dirty="0"/>
              <a:t>) time </a:t>
            </a:r>
          </a:p>
          <a:p>
            <a:r>
              <a:rPr lang="en-US" dirty="0"/>
              <a:t>Example: for chess, b=35, m=100 (50 for each player) </a:t>
            </a:r>
          </a:p>
          <a:p>
            <a:endParaRPr lang="en-US" dirty="0"/>
          </a:p>
          <a:p>
            <a:r>
              <a:rPr lang="en-US" dirty="0"/>
              <a:t>It means that full search is not practical: </a:t>
            </a:r>
          </a:p>
          <a:p>
            <a:pPr lvl="1"/>
            <a:r>
              <a:rPr lang="en-US" dirty="0"/>
              <a:t>Suppose we have 100 seconds per move, can explore 10K nodes / sec</a:t>
            </a:r>
          </a:p>
          <a:p>
            <a:pPr lvl="1"/>
            <a:r>
              <a:rPr lang="en-US" dirty="0"/>
              <a:t> So can check 1M nodes per move (depth 4)</a:t>
            </a:r>
          </a:p>
          <a:p>
            <a:pPr lvl="1"/>
            <a:r>
              <a:rPr lang="en-US" dirty="0"/>
              <a:t>With pruning we can reach about depth 8 in chess</a:t>
            </a:r>
          </a:p>
        </p:txBody>
      </p:sp>
    </p:spTree>
    <p:extLst>
      <p:ext uri="{BB962C8B-B14F-4D97-AF65-F5344CB8AC3E}">
        <p14:creationId xmlns:p14="http://schemas.microsoft.com/office/powerpoint/2010/main" val="318161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Multi-player games </a:t>
            </a:r>
          </a:p>
        </p:txBody>
      </p:sp>
      <p:sp>
        <p:nvSpPr>
          <p:cNvPr id="3" name="Content Placeholder 2"/>
          <p:cNvSpPr>
            <a:spLocks noGrp="1"/>
          </p:cNvSpPr>
          <p:nvPr>
            <p:ph sz="quarter" idx="1"/>
          </p:nvPr>
        </p:nvSpPr>
        <p:spPr/>
        <p:txBody>
          <a:bodyPr/>
          <a:lstStyle/>
          <a:p>
            <a:r>
              <a:rPr lang="en-US" dirty="0"/>
              <a:t>Utility (s) returns a vector (utility for each player) </a:t>
            </a:r>
          </a:p>
          <a:p>
            <a:r>
              <a:rPr lang="en-US" dirty="0"/>
              <a:t>Usually, alliances are formed and broken as game proceeds</a:t>
            </a:r>
          </a:p>
          <a:p>
            <a:pPr marL="0" indent="0">
              <a:buNone/>
            </a:pPr>
            <a:endParaRPr lang="en-US" dirty="0"/>
          </a:p>
        </p:txBody>
      </p:sp>
      <p:pic>
        <p:nvPicPr>
          <p:cNvPr id="6" name="Picture 5"/>
          <p:cNvPicPr>
            <a:picLocks noChangeAspect="1"/>
          </p:cNvPicPr>
          <p:nvPr/>
        </p:nvPicPr>
        <p:blipFill>
          <a:blip r:embed="rId2"/>
          <a:stretch>
            <a:fillRect/>
          </a:stretch>
        </p:blipFill>
        <p:spPr>
          <a:xfrm>
            <a:off x="2332217" y="3019297"/>
            <a:ext cx="4714261" cy="2469797"/>
          </a:xfrm>
          <a:prstGeom prst="trapezoid">
            <a:avLst>
              <a:gd name="adj" fmla="val 74790"/>
            </a:avLst>
          </a:prstGeom>
        </p:spPr>
      </p:pic>
    </p:spTree>
    <p:extLst>
      <p:ext uri="{BB962C8B-B14F-4D97-AF65-F5344CB8AC3E}">
        <p14:creationId xmlns:p14="http://schemas.microsoft.com/office/powerpoint/2010/main" val="17196411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8647</TotalTime>
  <Words>6130</Words>
  <Application>Microsoft Macintosh PowerPoint</Application>
  <PresentationFormat>On-screen Show (4:3)</PresentationFormat>
  <Paragraphs>511</Paragraphs>
  <Slides>66</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Cambria Math</vt:lpstr>
      <vt:lpstr>Open Sans</vt:lpstr>
      <vt:lpstr>Tw Cen MT</vt:lpstr>
      <vt:lpstr>Wingdings</vt:lpstr>
      <vt:lpstr>Wingdings 2</vt:lpstr>
      <vt:lpstr>Median</vt:lpstr>
      <vt:lpstr>Artificial Intelligence</vt:lpstr>
      <vt:lpstr>Adversarial search </vt:lpstr>
      <vt:lpstr>Zero sum games </vt:lpstr>
      <vt:lpstr>Game tree (tic-tac-toe)</vt:lpstr>
      <vt:lpstr>A too ply game tree </vt:lpstr>
      <vt:lpstr>Minimax recursive function</vt:lpstr>
      <vt:lpstr>Minimax algorithm</vt:lpstr>
      <vt:lpstr>Complexity </vt:lpstr>
      <vt:lpstr>Multi-player games </vt:lpstr>
      <vt:lpstr>Alpha-beta pruning </vt:lpstr>
      <vt:lpstr>Alpha-beta pruning</vt:lpstr>
      <vt:lpstr>Alpha-beta pruning, the general case </vt:lpstr>
      <vt:lpstr>Alpha – beta pruning algorithm</vt:lpstr>
      <vt:lpstr>Move ordering  </vt:lpstr>
      <vt:lpstr>Techniques to play better</vt:lpstr>
      <vt:lpstr>Heuristic minimax </vt:lpstr>
      <vt:lpstr>What is a good evaluation function (eval) </vt:lpstr>
      <vt:lpstr>Evaluation function example </vt:lpstr>
      <vt:lpstr>Weighted linear function</vt:lpstr>
      <vt:lpstr>When to cut-off search ?</vt:lpstr>
      <vt:lpstr>The horizon effect</vt:lpstr>
      <vt:lpstr>Forward pruning </vt:lpstr>
      <vt:lpstr>Stochastic games </vt:lpstr>
      <vt:lpstr>Chance nodes </vt:lpstr>
      <vt:lpstr>Expectiminmax algorithm</vt:lpstr>
      <vt:lpstr>Evaluation function for expectiminimax </vt:lpstr>
      <vt:lpstr>Optimization </vt:lpstr>
      <vt:lpstr>Do computers play better than humans?</vt:lpstr>
      <vt:lpstr>More about utilities </vt:lpstr>
      <vt:lpstr>Rational preferences </vt:lpstr>
      <vt:lpstr>Why these axioms? </vt:lpstr>
      <vt:lpstr>Rational preferences </vt:lpstr>
      <vt:lpstr>How to build a utility function? </vt:lpstr>
      <vt:lpstr>Example: Utility of money </vt:lpstr>
      <vt:lpstr>Example: insurance</vt:lpstr>
      <vt:lpstr>Are humans rational? </vt:lpstr>
      <vt:lpstr>Ellsberg paradox</vt:lpstr>
      <vt:lpstr>Human judgement </vt:lpstr>
      <vt:lpstr>Exercise 1 </vt:lpstr>
      <vt:lpstr>Ex 2</vt:lpstr>
      <vt:lpstr>Ex 3</vt:lpstr>
      <vt:lpstr>Ex 3</vt:lpstr>
      <vt:lpstr>Ex4: alpha-beta pruning </vt:lpstr>
      <vt:lpstr>Ex5: non-zero sum games </vt:lpstr>
      <vt:lpstr>Ex 6: non zero sum games </vt:lpstr>
      <vt:lpstr>Ex 7</vt:lpstr>
      <vt:lpstr>Ex 7 – continue </vt:lpstr>
      <vt:lpstr>Ex 7 – hint </vt:lpstr>
      <vt:lpstr>Ex 8: sub-optimal strategies </vt:lpstr>
      <vt:lpstr>Ex 8 – continue  </vt:lpstr>
      <vt:lpstr>Ex 9</vt:lpstr>
      <vt:lpstr>Ex 9 – continue </vt:lpstr>
      <vt:lpstr>Ex 9 – continue </vt:lpstr>
      <vt:lpstr>Ex 9 – hint </vt:lpstr>
      <vt:lpstr>Utility exercises </vt:lpstr>
      <vt:lpstr>Ex 10 </vt:lpstr>
      <vt:lpstr>Ex 10 – continue </vt:lpstr>
      <vt:lpstr>Ex 10 – cnt. </vt:lpstr>
      <vt:lpstr>Ex 11 </vt:lpstr>
      <vt:lpstr>Ex 11 </vt:lpstr>
      <vt:lpstr>Ex 11 </vt:lpstr>
      <vt:lpstr>Ex 11 – continue </vt:lpstr>
      <vt:lpstr>Ex 11 – continue</vt:lpstr>
      <vt:lpstr>Ex 11 – continue</vt:lpstr>
      <vt:lpstr>Ex 11 – continue</vt:lpstr>
      <vt:lpstr>Ex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Mouhamed NASSAR</dc:creator>
  <cp:lastModifiedBy>Nassar, Mohamad</cp:lastModifiedBy>
  <cp:revision>379</cp:revision>
  <dcterms:created xsi:type="dcterms:W3CDTF">2015-08-04T18:55:05Z</dcterms:created>
  <dcterms:modified xsi:type="dcterms:W3CDTF">2023-02-22T02:52:27Z</dcterms:modified>
</cp:coreProperties>
</file>