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8" r:id="rId4"/>
    <p:sldId id="259" r:id="rId5"/>
    <p:sldId id="260" r:id="rId6"/>
    <p:sldId id="266" r:id="rId7"/>
    <p:sldId id="267" r:id="rId8"/>
    <p:sldId id="261" r:id="rId9"/>
    <p:sldId id="265" r:id="rId10"/>
    <p:sldId id="262" r:id="rId11"/>
    <p:sldId id="263" r:id="rId12"/>
    <p:sldId id="264" r:id="rId13"/>
    <p:sldId id="268" r:id="rId14"/>
    <p:sldId id="271" r:id="rId15"/>
    <p:sldId id="269" r:id="rId16"/>
    <p:sldId id="270" r:id="rId17"/>
    <p:sldId id="272" r:id="rId18"/>
    <p:sldId id="275" r:id="rId19"/>
    <p:sldId id="276" r:id="rId20"/>
    <p:sldId id="273" r:id="rId21"/>
    <p:sldId id="274"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2" r:id="rId37"/>
    <p:sldId id="293" r:id="rId38"/>
    <p:sldId id="294" r:id="rId39"/>
    <p:sldId id="297" r:id="rId40"/>
    <p:sldId id="296" r:id="rId41"/>
    <p:sldId id="291" r:id="rId42"/>
    <p:sldId id="298" r:id="rId43"/>
    <p:sldId id="299"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B937C-3FBD-A64C-9EED-0763DC8E8016}" v="1" dt="2022-03-01T21:56:50.9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106" autoAdjust="0"/>
  </p:normalViewPr>
  <p:slideViewPr>
    <p:cSldViewPr snapToGrid="0">
      <p:cViewPr varScale="1">
        <p:scale>
          <a:sx n="116" d="100"/>
          <a:sy n="116" d="100"/>
        </p:scale>
        <p:origin x="28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sar, Mohamad" userId="08c1b410-aff6-4938-ab8f-0a58fc5f7236" providerId="ADAL" clId="{15DB937C-3FBD-A64C-9EED-0763DC8E8016}"/>
    <pc:docChg chg="modSld">
      <pc:chgData name="Nassar, Mohamad" userId="08c1b410-aff6-4938-ab8f-0a58fc5f7236" providerId="ADAL" clId="{15DB937C-3FBD-A64C-9EED-0763DC8E8016}" dt="2022-03-01T21:56:50.975" v="0" actId="1076"/>
      <pc:docMkLst>
        <pc:docMk/>
      </pc:docMkLst>
      <pc:sldChg chg="modSp">
        <pc:chgData name="Nassar, Mohamad" userId="08c1b410-aff6-4938-ab8f-0a58fc5f7236" providerId="ADAL" clId="{15DB937C-3FBD-A64C-9EED-0763DC8E8016}" dt="2022-03-01T21:56:50.975" v="0" actId="1076"/>
        <pc:sldMkLst>
          <pc:docMk/>
          <pc:sldMk cId="2820294727" sldId="297"/>
        </pc:sldMkLst>
        <pc:picChg chg="mod">
          <ac:chgData name="Nassar, Mohamad" userId="08c1b410-aff6-4938-ab8f-0a58fc5f7236" providerId="ADAL" clId="{15DB937C-3FBD-A64C-9EED-0763DC8E8016}" dt="2022-03-01T21:56:50.975" v="0" actId="1076"/>
          <ac:picMkLst>
            <pc:docMk/>
            <pc:sldMk cId="2820294727" sldId="297"/>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4EFE7-3A5C-4DE6-BD63-13F6E3CC1688}" type="datetimeFigureOut">
              <a:rPr lang="en-US" smtClean="0"/>
              <a:t>3/1/22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01A6BF-0112-480C-B851-8C3BE35AB119}" type="slidenum">
              <a:rPr lang="en-US" smtClean="0"/>
              <a:t>‹#›</a:t>
            </a:fld>
            <a:endParaRPr lang="en-US"/>
          </a:p>
        </p:txBody>
      </p:sp>
    </p:spTree>
    <p:extLst>
      <p:ext uri="{BB962C8B-B14F-4D97-AF65-F5344CB8AC3E}">
        <p14:creationId xmlns:p14="http://schemas.microsoft.com/office/powerpoint/2010/main" val="219651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Slides and exercises are inspired by Russell </a:t>
            </a:r>
            <a:r>
              <a:rPr lang="en-US"/>
              <a:t>&amp; Norvig </a:t>
            </a:r>
            <a:r>
              <a:rPr lang="en-US" dirty="0"/>
              <a:t>AI Book, Stanford’s AI course and from Berkeley’s AI course </a:t>
            </a:r>
          </a:p>
        </p:txBody>
      </p:sp>
      <p:sp>
        <p:nvSpPr>
          <p:cNvPr id="4" name="Slide Number Placeholder 3"/>
          <p:cNvSpPr>
            <a:spLocks noGrp="1"/>
          </p:cNvSpPr>
          <p:nvPr>
            <p:ph type="sldNum" sz="quarter" idx="10"/>
          </p:nvPr>
        </p:nvSpPr>
        <p:spPr/>
        <p:txBody>
          <a:bodyPr/>
          <a:lstStyle/>
          <a:p>
            <a:fld id="{E801A6BF-0112-480C-B851-8C3BE35AB119}" type="slidenum">
              <a:rPr lang="en-US" smtClean="0"/>
              <a:t>1</a:t>
            </a:fld>
            <a:endParaRPr lang="en-US"/>
          </a:p>
        </p:txBody>
      </p:sp>
    </p:spTree>
    <p:extLst>
      <p:ext uri="{BB962C8B-B14F-4D97-AF65-F5344CB8AC3E}">
        <p14:creationId xmlns:p14="http://schemas.microsoft.com/office/powerpoint/2010/main" val="1219969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29</a:t>
            </a:fld>
            <a:endParaRPr lang="en-US"/>
          </a:p>
        </p:txBody>
      </p:sp>
    </p:spTree>
    <p:extLst>
      <p:ext uri="{BB962C8B-B14F-4D97-AF65-F5344CB8AC3E}">
        <p14:creationId xmlns:p14="http://schemas.microsoft.com/office/powerpoint/2010/main" val="395185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Constraints 1,</a:t>
            </a:r>
            <a:r>
              <a:rPr lang="en-US" baseline="0" dirty="0"/>
              <a:t> 5, 6 are unary </a:t>
            </a:r>
          </a:p>
          <a:p>
            <a:r>
              <a:rPr lang="en-US" dirty="0"/>
              <a:t>2. B={(1,3);(2,3)} ; A={(1,1);(2,2);(1,3);(2,3)} ; D={(1,2);(2,1);(1,3);(2,3)}, C = All </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32</a:t>
            </a:fld>
            <a:endParaRPr lang="en-US"/>
          </a:p>
        </p:txBody>
      </p:sp>
    </p:spTree>
    <p:extLst>
      <p:ext uri="{BB962C8B-B14F-4D97-AF65-F5344CB8AC3E}">
        <p14:creationId xmlns:p14="http://schemas.microsoft.com/office/powerpoint/2010/main" val="278346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A={(2,2);(1,3);(2,3)} </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33</a:t>
            </a:fld>
            <a:endParaRPr lang="en-US"/>
          </a:p>
        </p:txBody>
      </p:sp>
    </p:spTree>
    <p:extLst>
      <p:ext uri="{BB962C8B-B14F-4D97-AF65-F5344CB8AC3E}">
        <p14:creationId xmlns:p14="http://schemas.microsoft.com/office/powerpoint/2010/main" val="2894373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C={(1,2);(2,2);(1,3);(2,3)} </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34</a:t>
            </a:fld>
            <a:endParaRPr lang="en-US"/>
          </a:p>
        </p:txBody>
      </p:sp>
    </p:spTree>
    <p:extLst>
      <p:ext uri="{BB962C8B-B14F-4D97-AF65-F5344CB8AC3E}">
        <p14:creationId xmlns:p14="http://schemas.microsoft.com/office/powerpoint/2010/main" val="3836387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A-&gt;C</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35</a:t>
            </a:fld>
            <a:endParaRPr lang="en-US"/>
          </a:p>
        </p:txBody>
      </p:sp>
    </p:spTree>
    <p:extLst>
      <p:ext uri="{BB962C8B-B14F-4D97-AF65-F5344CB8AC3E}">
        <p14:creationId xmlns:p14="http://schemas.microsoft.com/office/powerpoint/2010/main" val="942497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C-&gt;D:</a:t>
            </a:r>
            <a:r>
              <a:rPr lang="en-US" baseline="0" dirty="0"/>
              <a:t> nothing change </a:t>
            </a:r>
          </a:p>
          <a:p>
            <a:r>
              <a:rPr lang="en-US" baseline="0" dirty="0"/>
              <a:t>D-&gt;A: remove (2,3) from D’s domain (A must not be adjacent to D) ; re-add arcs A-&gt;D; B-&gt;D and C-&gt;D but nothing change </a:t>
            </a:r>
          </a:p>
          <a:p>
            <a:r>
              <a:rPr lang="en-US" baseline="0" dirty="0"/>
              <a:t>D-&gt;B: nothing </a:t>
            </a:r>
          </a:p>
          <a:p>
            <a:r>
              <a:rPr lang="en-US" baseline="0" dirty="0"/>
              <a:t>D-&gt;C: nothing </a:t>
            </a:r>
          </a:p>
          <a:p>
            <a:r>
              <a:rPr lang="en-US" baseline="0" dirty="0"/>
              <a:t>B-&gt;C: nothing </a:t>
            </a:r>
          </a:p>
          <a:p>
            <a:r>
              <a:rPr lang="en-US" baseline="0" dirty="0"/>
              <a:t>A-&gt;C: nothing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36</a:t>
            </a:fld>
            <a:endParaRPr lang="en-US"/>
          </a:p>
        </p:txBody>
      </p:sp>
    </p:spTree>
    <p:extLst>
      <p:ext uri="{BB962C8B-B14F-4D97-AF65-F5344CB8AC3E}">
        <p14:creationId xmlns:p14="http://schemas.microsoft.com/office/powerpoint/2010/main" val="3961823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a:t>
            </a:r>
          </a:p>
        </p:txBody>
      </p:sp>
      <p:sp>
        <p:nvSpPr>
          <p:cNvPr id="4" name="Slide Number Placeholder 3"/>
          <p:cNvSpPr>
            <a:spLocks noGrp="1"/>
          </p:cNvSpPr>
          <p:nvPr>
            <p:ph type="sldNum" sz="quarter" idx="10"/>
          </p:nvPr>
        </p:nvSpPr>
        <p:spPr/>
        <p:txBody>
          <a:bodyPr/>
          <a:lstStyle/>
          <a:p>
            <a:fld id="{E801A6BF-0112-480C-B851-8C3BE35AB119}" type="slidenum">
              <a:rPr lang="en-US" smtClean="0"/>
              <a:t>37</a:t>
            </a:fld>
            <a:endParaRPr lang="en-US"/>
          </a:p>
        </p:txBody>
      </p:sp>
    </p:spTree>
    <p:extLst>
      <p:ext uri="{BB962C8B-B14F-4D97-AF65-F5344CB8AC3E}">
        <p14:creationId xmlns:p14="http://schemas.microsoft.com/office/powerpoint/2010/main" val="3218583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choose B=(1,3).</a:t>
            </a:r>
            <a:r>
              <a:rPr lang="en-US" baseline="0" dirty="0"/>
              <a:t> </a:t>
            </a:r>
          </a:p>
          <a:p>
            <a:r>
              <a:rPr lang="en-US" baseline="0" dirty="0"/>
              <a:t>Enforce A-&gt;B : A=(2,3) / 2 values removed </a:t>
            </a:r>
          </a:p>
          <a:p>
            <a:r>
              <a:rPr lang="en-US" baseline="0" dirty="0"/>
              <a:t>Enforce C-&gt;B: / 2 values removed </a:t>
            </a:r>
          </a:p>
          <a:p>
            <a:r>
              <a:rPr lang="en-US" baseline="0" dirty="0"/>
              <a:t>Enforce D-&gt;B: nothing; … </a:t>
            </a:r>
          </a:p>
          <a:p>
            <a:endParaRPr lang="en-US" baseline="0" dirty="0"/>
          </a:p>
          <a:p>
            <a:r>
              <a:rPr lang="en-US" baseline="0" dirty="0"/>
              <a:t>If we choose B=(2,3), one value will be removed from A … =&gt; B=(2,3) is LCV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38</a:t>
            </a:fld>
            <a:endParaRPr lang="en-US"/>
          </a:p>
        </p:txBody>
      </p:sp>
    </p:spTree>
    <p:extLst>
      <p:ext uri="{BB962C8B-B14F-4D97-AF65-F5344CB8AC3E}">
        <p14:creationId xmlns:p14="http://schemas.microsoft.com/office/powerpoint/2010/main" val="687139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A-&gt;B =&gt; </a:t>
            </a:r>
            <a:r>
              <a:rPr lang="en-US" dirty="0"/>
              <a:t>A={(2,2);(1,3)}</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C-&gt;B</a:t>
            </a:r>
            <a:r>
              <a:rPr lang="en-US" baseline="0" dirty="0"/>
              <a:t> =&gt;C </a:t>
            </a:r>
            <a:r>
              <a:rPr lang="en-US" dirty="0"/>
              <a:t>={(2,2);(1,3)}</a:t>
            </a:r>
          </a:p>
          <a:p>
            <a:endParaRPr lang="en-US" dirty="0"/>
          </a:p>
          <a:p>
            <a:r>
              <a:rPr lang="en-US" dirty="0"/>
              <a:t>D-&gt;A</a:t>
            </a:r>
            <a:r>
              <a:rPr lang="en-US" baseline="0" dirty="0"/>
              <a:t>=&gt; </a:t>
            </a:r>
            <a:r>
              <a:rPr lang="en-US" dirty="0"/>
              <a:t>D={(2,1);(1,3) }</a:t>
            </a:r>
          </a:p>
          <a:p>
            <a:r>
              <a:rPr lang="en-US" dirty="0"/>
              <a:t>C-&gt;D =&gt;C=(2,2)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A-&gt;C =&gt; A=(1,3) </a:t>
            </a:r>
            <a:endParaRPr lang="en-US" dirty="0"/>
          </a:p>
          <a:p>
            <a:r>
              <a:rPr lang="en-US" dirty="0"/>
              <a:t>D-&gt;A =&gt; D=(2,1)</a:t>
            </a:r>
          </a:p>
        </p:txBody>
      </p:sp>
      <p:sp>
        <p:nvSpPr>
          <p:cNvPr id="4" name="Slide Number Placeholder 3"/>
          <p:cNvSpPr>
            <a:spLocks noGrp="1"/>
          </p:cNvSpPr>
          <p:nvPr>
            <p:ph type="sldNum" sz="quarter" idx="10"/>
          </p:nvPr>
        </p:nvSpPr>
        <p:spPr/>
        <p:txBody>
          <a:bodyPr/>
          <a:lstStyle/>
          <a:p>
            <a:fld id="{E801A6BF-0112-480C-B851-8C3BE35AB119}" type="slidenum">
              <a:rPr lang="en-US" smtClean="0"/>
              <a:t>39</a:t>
            </a:fld>
            <a:endParaRPr lang="en-US"/>
          </a:p>
        </p:txBody>
      </p:sp>
    </p:spTree>
    <p:extLst>
      <p:ext uri="{BB962C8B-B14F-4D97-AF65-F5344CB8AC3E}">
        <p14:creationId xmlns:p14="http://schemas.microsoft.com/office/powerpoint/2010/main" val="37243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t>
            </a:r>
          </a:p>
        </p:txBody>
      </p:sp>
      <p:sp>
        <p:nvSpPr>
          <p:cNvPr id="4" name="Slide Number Placeholder 3"/>
          <p:cNvSpPr>
            <a:spLocks noGrp="1"/>
          </p:cNvSpPr>
          <p:nvPr>
            <p:ph type="sldNum" sz="quarter" idx="10"/>
          </p:nvPr>
        </p:nvSpPr>
        <p:spPr/>
        <p:txBody>
          <a:bodyPr/>
          <a:lstStyle/>
          <a:p>
            <a:fld id="{E801A6BF-0112-480C-B851-8C3BE35AB119}" type="slidenum">
              <a:rPr lang="en-US" smtClean="0"/>
              <a:t>40</a:t>
            </a:fld>
            <a:endParaRPr lang="en-US"/>
          </a:p>
        </p:txBody>
      </p:sp>
    </p:spTree>
    <p:extLst>
      <p:ext uri="{BB962C8B-B14F-4D97-AF65-F5344CB8AC3E}">
        <p14:creationId xmlns:p14="http://schemas.microsoft.com/office/powerpoint/2010/main" val="420862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 assignment that does not violate any constraints is called a </a:t>
            </a:r>
            <a:r>
              <a:rPr lang="en-US" sz="1200" b="1" i="0" u="none" strike="noStrike" kern="1200" baseline="0" dirty="0">
                <a:solidFill>
                  <a:schemeClr val="tx1"/>
                </a:solidFill>
                <a:latin typeface="+mn-lt"/>
                <a:ea typeface="+mn-ea"/>
                <a:cs typeface="+mn-cs"/>
              </a:rPr>
              <a:t>consistent</a:t>
            </a:r>
            <a:r>
              <a:rPr lang="en-US" sz="1200" b="0" i="0" u="none" strike="noStrike" kern="1200" baseline="0" dirty="0">
                <a:solidFill>
                  <a:schemeClr val="tx1"/>
                </a:solidFill>
                <a:latin typeface="+mn-lt"/>
                <a:ea typeface="+mn-ea"/>
                <a:cs typeface="+mn-cs"/>
              </a:rPr>
              <a:t> or legal assignment.</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3</a:t>
            </a:fld>
            <a:endParaRPr lang="en-US"/>
          </a:p>
        </p:txBody>
      </p:sp>
    </p:spTree>
    <p:extLst>
      <p:ext uri="{BB962C8B-B14F-4D97-AF65-F5344CB8AC3E}">
        <p14:creationId xmlns:p14="http://schemas.microsoft.com/office/powerpoint/2010/main" val="3910920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1 -&gt;</a:t>
            </a:r>
            <a:r>
              <a:rPr lang="en-US" baseline="0" dirty="0"/>
              <a:t> A </a:t>
            </a:r>
          </a:p>
          <a:p>
            <a:r>
              <a:rPr lang="en-US" baseline="0" dirty="0"/>
              <a:t>2-&gt; A </a:t>
            </a:r>
          </a:p>
          <a:p>
            <a:r>
              <a:rPr lang="en-US" baseline="0" dirty="0"/>
              <a:t>1 -&gt; C </a:t>
            </a:r>
          </a:p>
          <a:p>
            <a:r>
              <a:rPr lang="en-US" baseline="0" dirty="0"/>
              <a:t>Done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41</a:t>
            </a:fld>
            <a:endParaRPr lang="en-US"/>
          </a:p>
        </p:txBody>
      </p:sp>
    </p:spTree>
    <p:extLst>
      <p:ext uri="{BB962C8B-B14F-4D97-AF65-F5344CB8AC3E}">
        <p14:creationId xmlns:p14="http://schemas.microsoft.com/office/powerpoint/2010/main" val="984349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and G</a:t>
            </a:r>
          </a:p>
        </p:txBody>
      </p:sp>
      <p:sp>
        <p:nvSpPr>
          <p:cNvPr id="4" name="Slide Number Placeholder 3"/>
          <p:cNvSpPr>
            <a:spLocks noGrp="1"/>
          </p:cNvSpPr>
          <p:nvPr>
            <p:ph type="sldNum" sz="quarter" idx="10"/>
          </p:nvPr>
        </p:nvSpPr>
        <p:spPr/>
        <p:txBody>
          <a:bodyPr/>
          <a:lstStyle/>
          <a:p>
            <a:fld id="{E801A6BF-0112-480C-B851-8C3BE35AB119}" type="slidenum">
              <a:rPr lang="en-US" smtClean="0"/>
              <a:t>42</a:t>
            </a:fld>
            <a:endParaRPr lang="en-US"/>
          </a:p>
        </p:txBody>
      </p:sp>
    </p:spTree>
    <p:extLst>
      <p:ext uri="{BB962C8B-B14F-4D97-AF65-F5344CB8AC3E}">
        <p14:creationId xmlns:p14="http://schemas.microsoft.com/office/powerpoint/2010/main" val="2980966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 B/G</a:t>
            </a:r>
          </a:p>
          <a:p>
            <a:r>
              <a:rPr lang="en-US" baseline="0" dirty="0"/>
              <a:t>A: G </a:t>
            </a:r>
          </a:p>
          <a:p>
            <a:r>
              <a:rPr lang="en-US" baseline="0" dirty="0"/>
              <a:t>C: R </a:t>
            </a:r>
          </a:p>
          <a:p>
            <a:r>
              <a:rPr lang="en-US" baseline="0" dirty="0"/>
              <a:t>D: R/B</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E:</a:t>
            </a:r>
            <a:r>
              <a:rPr lang="en-US" baseline="0" dirty="0"/>
              <a:t> G/B</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43</a:t>
            </a:fld>
            <a:endParaRPr lang="en-US"/>
          </a:p>
        </p:txBody>
      </p:sp>
    </p:spTree>
    <p:extLst>
      <p:ext uri="{BB962C8B-B14F-4D97-AF65-F5344CB8AC3E}">
        <p14:creationId xmlns:p14="http://schemas.microsoft.com/office/powerpoint/2010/main" val="1746412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 B</a:t>
            </a:r>
          </a:p>
          <a:p>
            <a:r>
              <a:rPr lang="en-US" baseline="0" dirty="0"/>
              <a:t>A: G </a:t>
            </a:r>
          </a:p>
          <a:p>
            <a:r>
              <a:rPr lang="en-US" baseline="0" dirty="0"/>
              <a:t>C: R </a:t>
            </a:r>
          </a:p>
          <a:p>
            <a:r>
              <a:rPr lang="en-US" baseline="0" dirty="0"/>
              <a:t>D: 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E:</a:t>
            </a:r>
            <a:r>
              <a:rPr lang="en-US" baseline="0" dirty="0"/>
              <a:t> G</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44</a:t>
            </a:fld>
            <a:endParaRPr lang="en-US"/>
          </a:p>
        </p:txBody>
      </p:sp>
    </p:spTree>
    <p:extLst>
      <p:ext uri="{BB962C8B-B14F-4D97-AF65-F5344CB8AC3E}">
        <p14:creationId xmlns:p14="http://schemas.microsoft.com/office/powerpoint/2010/main" val="3966370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{1,2} </a:t>
            </a:r>
          </a:p>
          <a:p>
            <a:r>
              <a:rPr lang="en-US" dirty="0"/>
              <a:t>B = {1,2, 3}</a:t>
            </a:r>
          </a:p>
          <a:p>
            <a:r>
              <a:rPr lang="en-US" dirty="0"/>
              <a:t>C={2,3} </a:t>
            </a:r>
          </a:p>
        </p:txBody>
      </p:sp>
      <p:sp>
        <p:nvSpPr>
          <p:cNvPr id="4" name="Slide Number Placeholder 3"/>
          <p:cNvSpPr>
            <a:spLocks noGrp="1"/>
          </p:cNvSpPr>
          <p:nvPr>
            <p:ph type="sldNum" sz="quarter" idx="10"/>
          </p:nvPr>
        </p:nvSpPr>
        <p:spPr/>
        <p:txBody>
          <a:bodyPr/>
          <a:lstStyle/>
          <a:p>
            <a:fld id="{E801A6BF-0112-480C-B851-8C3BE35AB119}" type="slidenum">
              <a:rPr lang="en-US" smtClean="0"/>
              <a:t>45</a:t>
            </a:fld>
            <a:endParaRPr lang="en-US"/>
          </a:p>
        </p:txBody>
      </p:sp>
    </p:spTree>
    <p:extLst>
      <p:ext uri="{BB962C8B-B14F-4D97-AF65-F5344CB8AC3E}">
        <p14:creationId xmlns:p14="http://schemas.microsoft.com/office/powerpoint/2010/main" val="195510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solution;</a:t>
            </a:r>
            <a:r>
              <a:rPr lang="en-US" baseline="0" dirty="0"/>
              <a:t> </a:t>
            </a:r>
            <a:r>
              <a:rPr lang="en-US" dirty="0"/>
              <a:t>T=2 , O = 4 , R = 8 , W= 3 , F =0 , C1 = C2 = C3 =0 </a:t>
            </a:r>
          </a:p>
        </p:txBody>
      </p:sp>
      <p:sp>
        <p:nvSpPr>
          <p:cNvPr id="4" name="Slide Number Placeholder 3"/>
          <p:cNvSpPr>
            <a:spLocks noGrp="1"/>
          </p:cNvSpPr>
          <p:nvPr>
            <p:ph type="sldNum" sz="quarter" idx="10"/>
          </p:nvPr>
        </p:nvSpPr>
        <p:spPr/>
        <p:txBody>
          <a:bodyPr/>
          <a:lstStyle/>
          <a:p>
            <a:fld id="{E801A6BF-0112-480C-B851-8C3BE35AB119}" type="slidenum">
              <a:rPr lang="en-US" smtClean="0"/>
              <a:t>5</a:t>
            </a:fld>
            <a:endParaRPr lang="en-US"/>
          </a:p>
        </p:txBody>
      </p:sp>
    </p:spTree>
    <p:extLst>
      <p:ext uri="{BB962C8B-B14F-4D97-AF65-F5344CB8AC3E}">
        <p14:creationId xmlns:p14="http://schemas.microsoft.com/office/powerpoint/2010/main" val="330292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E6 = 4 </a:t>
            </a:r>
          </a:p>
          <a:p>
            <a:r>
              <a:rPr lang="en-US" dirty="0"/>
              <a:t>I6 = 7</a:t>
            </a:r>
          </a:p>
          <a:p>
            <a:r>
              <a:rPr lang="en-US" dirty="0"/>
              <a:t>A6 = 1</a:t>
            </a:r>
          </a:p>
        </p:txBody>
      </p:sp>
      <p:sp>
        <p:nvSpPr>
          <p:cNvPr id="4" name="Slide Number Placeholder 3"/>
          <p:cNvSpPr>
            <a:spLocks noGrp="1"/>
          </p:cNvSpPr>
          <p:nvPr>
            <p:ph type="sldNum" sz="quarter" idx="10"/>
          </p:nvPr>
        </p:nvSpPr>
        <p:spPr/>
        <p:txBody>
          <a:bodyPr/>
          <a:lstStyle/>
          <a:p>
            <a:fld id="{E801A6BF-0112-480C-B851-8C3BE35AB119}" type="slidenum">
              <a:rPr lang="en-US" smtClean="0"/>
              <a:t>7</a:t>
            </a:fld>
            <a:endParaRPr lang="en-US"/>
          </a:p>
        </p:txBody>
      </p:sp>
    </p:spTree>
    <p:extLst>
      <p:ext uri="{BB962C8B-B14F-4D97-AF65-F5344CB8AC3E}">
        <p14:creationId xmlns:p14="http://schemas.microsoft.com/office/powerpoint/2010/main" val="442431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worry about the number 3,</a:t>
            </a:r>
            <a:r>
              <a:rPr lang="en-US" baseline="0" dirty="0"/>
              <a:t> it is just because the AC-3 was the third variant of the algorithm in the original paper proposing this technique </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11</a:t>
            </a:fld>
            <a:endParaRPr lang="en-US"/>
          </a:p>
        </p:txBody>
      </p:sp>
    </p:spTree>
    <p:extLst>
      <p:ext uri="{BB962C8B-B14F-4D97-AF65-F5344CB8AC3E}">
        <p14:creationId xmlns:p14="http://schemas.microsoft.com/office/powerpoint/2010/main" val="3027367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generalization of</a:t>
            </a:r>
            <a:r>
              <a:rPr lang="en-US" baseline="0" dirty="0"/>
              <a:t> arc consistency and path consistency</a:t>
            </a:r>
            <a:r>
              <a:rPr lang="en-US" dirty="0"/>
              <a:t> is called K-consistency but it is not really practical beyond path consistency.</a:t>
            </a:r>
            <a:r>
              <a:rPr lang="en-US"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Strong K-consistency means K-consistent, k-1 consistent, …, path consistent and arc consistent.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If a CSP is strongly k-consistent, it can be solved without any backtracking (the first trial of assigning values to variables will work)</a:t>
            </a:r>
            <a:endParaRPr lang="en-US" dirty="0"/>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14</a:t>
            </a:fld>
            <a:endParaRPr lang="en-US"/>
          </a:p>
        </p:txBody>
      </p:sp>
    </p:spTree>
    <p:extLst>
      <p:ext uri="{BB962C8B-B14F-4D97-AF65-F5344CB8AC3E}">
        <p14:creationId xmlns:p14="http://schemas.microsoft.com/office/powerpoint/2010/main" val="1089604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MAC is strictly more powerful than forward checking because forward checking does the same thing as MAC on the initial arcs in MAC’s queue; but unlike MAC, forward checking does not recursively propagate constraints when changes are made to the domains of variables.</a:t>
            </a:r>
          </a:p>
          <a:p>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19</a:t>
            </a:fld>
            <a:endParaRPr lang="en-US"/>
          </a:p>
        </p:txBody>
      </p:sp>
    </p:spTree>
    <p:extLst>
      <p:ext uri="{BB962C8B-B14F-4D97-AF65-F5344CB8AC3E}">
        <p14:creationId xmlns:p14="http://schemas.microsoft.com/office/powerpoint/2010/main" val="1535925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Degree heuristic selects the variable that is involved in the largest number of constraints on other unassigned variables</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20</a:t>
            </a:fld>
            <a:endParaRPr lang="en-US"/>
          </a:p>
        </p:txBody>
      </p:sp>
    </p:spTree>
    <p:extLst>
      <p:ext uri="{BB962C8B-B14F-4D97-AF65-F5344CB8AC3E}">
        <p14:creationId xmlns:p14="http://schemas.microsoft.com/office/powerpoint/2010/main" val="745412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Dividing a Boolean CSP with 80 variables into four </a:t>
            </a:r>
            <a:r>
              <a:rPr lang="en-US" sz="1200" b="0" i="0" u="none" strike="noStrike" kern="1200" baseline="0" dirty="0" err="1">
                <a:solidFill>
                  <a:schemeClr val="tx1"/>
                </a:solidFill>
                <a:latin typeface="+mn-lt"/>
                <a:ea typeface="+mn-ea"/>
                <a:cs typeface="+mn-cs"/>
              </a:rPr>
              <a:t>subproblems</a:t>
            </a:r>
            <a:r>
              <a:rPr lang="en-US" sz="1200" b="0" i="0" u="none" strike="noStrike" kern="1200" baseline="0" dirty="0">
                <a:solidFill>
                  <a:schemeClr val="tx1"/>
                </a:solidFill>
                <a:latin typeface="+mn-lt"/>
                <a:ea typeface="+mn-ea"/>
                <a:cs typeface="+mn-cs"/>
              </a:rPr>
              <a:t> reduces </a:t>
            </a:r>
          </a:p>
          <a:p>
            <a:r>
              <a:rPr lang="en-US" sz="1200" b="0" i="0" u="none" strike="noStrike" kern="1200" baseline="0" dirty="0">
                <a:solidFill>
                  <a:schemeClr val="tx1"/>
                </a:solidFill>
                <a:latin typeface="+mn-lt"/>
                <a:ea typeface="+mn-ea"/>
                <a:cs typeface="+mn-cs"/>
              </a:rPr>
              <a:t>the worst-case solution time from the lifetime of the universe down to less than a second!!</a:t>
            </a:r>
            <a:endParaRPr lang="en-US" dirty="0"/>
          </a:p>
        </p:txBody>
      </p:sp>
      <p:sp>
        <p:nvSpPr>
          <p:cNvPr id="4" name="Slide Number Placeholder 3"/>
          <p:cNvSpPr>
            <a:spLocks noGrp="1"/>
          </p:cNvSpPr>
          <p:nvPr>
            <p:ph type="sldNum" sz="quarter" idx="10"/>
          </p:nvPr>
        </p:nvSpPr>
        <p:spPr/>
        <p:txBody>
          <a:bodyPr/>
          <a:lstStyle/>
          <a:p>
            <a:fld id="{E801A6BF-0112-480C-B851-8C3BE35AB119}" type="slidenum">
              <a:rPr lang="en-US" smtClean="0"/>
              <a:t>24</a:t>
            </a:fld>
            <a:endParaRPr lang="en-US"/>
          </a:p>
        </p:txBody>
      </p:sp>
    </p:spTree>
    <p:extLst>
      <p:ext uri="{BB962C8B-B14F-4D97-AF65-F5344CB8AC3E}">
        <p14:creationId xmlns:p14="http://schemas.microsoft.com/office/powerpoint/2010/main" val="1767472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1D8BD707-D9CF-40AE-B4C6-C98DA3205C09}" type="datetimeFigureOut">
              <a:rPr lang="en-US" smtClean="0"/>
              <a:pPr/>
              <a:t>3/1/22</a:t>
            </a:fld>
            <a:endParaRPr lang="en-US"/>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lstStyle>
          <a:p>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3740272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3/1/22</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299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2"/>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4"/>
            <a:ext cx="2209800" cy="365125"/>
          </a:xfrm>
        </p:spPr>
        <p:txBody>
          <a:bodyPr/>
          <a:lstStyle/>
          <a:p>
            <a:fld id="{1D8BD707-D9CF-40AE-B4C6-C98DA3205C09}" type="datetimeFigureOut">
              <a:rPr lang="en-US" smtClean="0">
                <a:solidFill>
                  <a:srgbClr val="775F55"/>
                </a:solidFill>
              </a:rPr>
              <a:pPr/>
              <a:t>3/1/22</a:t>
            </a:fld>
            <a:endParaRPr lang="en-US">
              <a:solidFill>
                <a:srgbClr val="775F55"/>
              </a:solidFill>
            </a:endParaRPr>
          </a:p>
        </p:txBody>
      </p:sp>
      <p:sp>
        <p:nvSpPr>
          <p:cNvPr id="5" name="Footer Placeholder 4"/>
          <p:cNvSpPr>
            <a:spLocks noGrp="1"/>
          </p:cNvSpPr>
          <p:nvPr>
            <p:ph type="ftr" sz="quarter" idx="11"/>
          </p:nvPr>
        </p:nvSpPr>
        <p:spPr>
          <a:xfrm>
            <a:off x="457202" y="6248209"/>
            <a:ext cx="5573483" cy="365125"/>
          </a:xfrm>
        </p:spPr>
        <p:txBody>
          <a:bodyPr/>
          <a:lstStyle/>
          <a:p>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0008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3/1/22</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41414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solidFill>
                  <a:srgbClr val="775F55"/>
                </a:solidFill>
              </a:rPr>
              <a:pPr/>
              <a:t>3/1/22</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solidFill>
                <a:srgbClr val="775F55"/>
              </a:solidFill>
            </a:endParaRPr>
          </a:p>
        </p:txBody>
      </p:sp>
    </p:spTree>
    <p:extLst>
      <p:ext uri="{BB962C8B-B14F-4D97-AF65-F5344CB8AC3E}">
        <p14:creationId xmlns:p14="http://schemas.microsoft.com/office/powerpoint/2010/main" val="16197966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solidFill>
                  <a:srgbClr val="775F55"/>
                </a:solidFill>
              </a:rPr>
              <a:pPr/>
              <a:t>3/1/22</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775F55"/>
              </a:solidFill>
            </a:endParaRPr>
          </a:p>
        </p:txBody>
      </p:sp>
    </p:spTree>
    <p:extLst>
      <p:ext uri="{BB962C8B-B14F-4D97-AF65-F5344CB8AC3E}">
        <p14:creationId xmlns:p14="http://schemas.microsoft.com/office/powerpoint/2010/main" val="358123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solidFill>
                  <a:srgbClr val="775F55"/>
                </a:solidFill>
              </a:rPr>
              <a:pPr/>
              <a:t>3/1/22</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9421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775F55"/>
                </a:solidFill>
              </a:rPr>
              <a:pPr/>
              <a:t>3/1/22</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7695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775F55"/>
                </a:solidFill>
              </a:rPr>
              <a:pPr/>
              <a:t>3/1/22</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119351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33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775F55"/>
                </a:solidFill>
              </a:rPr>
              <a:pPr/>
              <a:t>3/1/22</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0196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2" name="Date Placeholder 11"/>
          <p:cNvSpPr>
            <a:spLocks noGrp="1"/>
          </p:cNvSpPr>
          <p:nvPr>
            <p:ph type="dt" sz="half" idx="10"/>
          </p:nvPr>
        </p:nvSpPr>
        <p:spPr>
          <a:xfrm>
            <a:off x="6248400" y="6248402"/>
            <a:ext cx="2667000" cy="365125"/>
          </a:xfrm>
        </p:spPr>
        <p:txBody>
          <a:bodyPr rtlCol="0"/>
          <a:lstStyle/>
          <a:p>
            <a:fld id="{1D8BD707-D9CF-40AE-B4C6-C98DA3205C09}" type="datetimeFigureOut">
              <a:rPr lang="en-US" smtClean="0">
                <a:solidFill>
                  <a:srgbClr val="775F55"/>
                </a:solidFill>
              </a:rPr>
              <a:pPr/>
              <a:t>3/1/22</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1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en-US"/>
              <a:t>Click icon to add picture</a:t>
            </a:r>
            <a:endParaRPr kumimoji="0" lang="en-US" dirty="0"/>
          </a:p>
        </p:txBody>
      </p:sp>
    </p:spTree>
    <p:extLst>
      <p:ext uri="{BB962C8B-B14F-4D97-AF65-F5344CB8AC3E}">
        <p14:creationId xmlns:p14="http://schemas.microsoft.com/office/powerpoint/2010/main" val="38134044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050">
                <a:solidFill>
                  <a:schemeClr val="tx2"/>
                </a:solidFill>
              </a:defRPr>
            </a:lvl1pPr>
          </a:lstStyle>
          <a:p>
            <a:fld id="{1D8BD707-D9CF-40AE-B4C6-C98DA3205C09}" type="datetimeFigureOut">
              <a:rPr lang="en-US" smtClean="0">
                <a:solidFill>
                  <a:srgbClr val="775F55"/>
                </a:solidFill>
              </a:rPr>
              <a:pPr/>
              <a:t>3/1/22</a:t>
            </a:fld>
            <a:endParaRPr lang="en-US">
              <a:solidFill>
                <a:srgbClr val="775F55"/>
              </a:solidFill>
            </a:endParaRPr>
          </a:p>
        </p:txBody>
      </p:sp>
      <p:sp>
        <p:nvSpPr>
          <p:cNvPr id="3" name="Footer Placeholder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050">
                <a:solidFill>
                  <a:schemeClr val="tx2"/>
                </a:solidFill>
              </a:defRPr>
            </a:lvl1pPr>
          </a:lstStyle>
          <a:p>
            <a:endParaRPr lang="en-US">
              <a:solidFill>
                <a:srgbClr val="775F55"/>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38736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300" kern="1200">
          <a:solidFill>
            <a:schemeClr val="tx2"/>
          </a:solidFill>
          <a:latin typeface="+mj-lt"/>
          <a:ea typeface="+mj-ea"/>
          <a:cs typeface="+mj-cs"/>
        </a:defRPr>
      </a:lvl1pPr>
    </p:titleStyle>
    <p:body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mn-lt"/>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mn-lt"/>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mn-lt"/>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mn-lt"/>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lstStyle/>
          <a:p>
            <a:r>
              <a:rPr lang="en-US" dirty="0"/>
              <a:t>Constraint Satisfaction Problems </a:t>
            </a:r>
          </a:p>
        </p:txBody>
      </p:sp>
    </p:spTree>
    <p:extLst>
      <p:ext uri="{BB962C8B-B14F-4D97-AF65-F5344CB8AC3E}">
        <p14:creationId xmlns:p14="http://schemas.microsoft.com/office/powerpoint/2010/main" val="283249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arc consistency </a:t>
            </a:r>
          </a:p>
        </p:txBody>
      </p:sp>
      <p:sp>
        <p:nvSpPr>
          <p:cNvPr id="3" name="Content Placeholder 2"/>
          <p:cNvSpPr>
            <a:spLocks noGrp="1"/>
          </p:cNvSpPr>
          <p:nvPr>
            <p:ph sz="quarter" idx="1"/>
          </p:nvPr>
        </p:nvSpPr>
        <p:spPr/>
        <p:txBody>
          <a:bodyPr/>
          <a:lstStyle/>
          <a:p>
            <a:r>
              <a:rPr lang="en-US" dirty="0"/>
              <a:t>Constraint: y = x</a:t>
            </a:r>
            <a:r>
              <a:rPr lang="en-US" baseline="30000" dirty="0"/>
              <a:t>2</a:t>
            </a:r>
          </a:p>
          <a:p>
            <a:r>
              <a:rPr lang="en-US" dirty="0"/>
              <a:t>x’s domain = {0, 1, 2, 3, 4, 5, 6, 7, 8, 9 }</a:t>
            </a:r>
          </a:p>
          <a:p>
            <a:r>
              <a:rPr lang="en-US" dirty="0"/>
              <a:t>y’s domain = {0, 1, 2, 3, 4, 5, 6, 7, 8, 9 }</a:t>
            </a:r>
          </a:p>
          <a:p>
            <a:r>
              <a:rPr lang="en-US" dirty="0"/>
              <a:t> how to make the arc x</a:t>
            </a:r>
            <a:r>
              <a:rPr lang="en-US" dirty="0">
                <a:sym typeface="Wingdings" panose="05000000000000000000" pitchFamily="2" charset="2"/>
              </a:rPr>
              <a:t> y consistent ? </a:t>
            </a:r>
          </a:p>
          <a:p>
            <a:pPr lvl="1"/>
            <a:r>
              <a:rPr lang="en-US" dirty="0">
                <a:sym typeface="Wingdings" panose="05000000000000000000" pitchFamily="2" charset="2"/>
              </a:rPr>
              <a:t>Remove 4, 5, 6, 7, 8 and 9 from x’s domain </a:t>
            </a:r>
          </a:p>
          <a:p>
            <a:r>
              <a:rPr lang="en-US" dirty="0">
                <a:sym typeface="Wingdings" panose="05000000000000000000" pitchFamily="2" charset="2"/>
              </a:rPr>
              <a:t>How to make the arc </a:t>
            </a:r>
            <a:r>
              <a:rPr lang="en-US" dirty="0" err="1">
                <a:sym typeface="Wingdings" panose="05000000000000000000" pitchFamily="2" charset="2"/>
              </a:rPr>
              <a:t>yx</a:t>
            </a:r>
            <a:r>
              <a:rPr lang="en-US" dirty="0">
                <a:sym typeface="Wingdings" panose="05000000000000000000" pitchFamily="2" charset="2"/>
              </a:rPr>
              <a:t> consistent ? </a:t>
            </a:r>
          </a:p>
          <a:p>
            <a:pPr lvl="1"/>
            <a:r>
              <a:rPr lang="en-US" dirty="0">
                <a:sym typeface="Wingdings" panose="05000000000000000000" pitchFamily="2" charset="2"/>
              </a:rPr>
              <a:t>Remove 2, 3,  5, 6, 7 and 8 from y’s domain </a:t>
            </a:r>
          </a:p>
          <a:p>
            <a:r>
              <a:rPr lang="en-US" dirty="0">
                <a:sym typeface="Wingdings" panose="05000000000000000000" pitchFamily="2" charset="2"/>
              </a:rPr>
              <a:t>Results: </a:t>
            </a:r>
          </a:p>
          <a:p>
            <a:pPr lvl="1"/>
            <a:r>
              <a:rPr lang="en-US" dirty="0">
                <a:sym typeface="Wingdings" panose="05000000000000000000" pitchFamily="2" charset="2"/>
              </a:rPr>
              <a:t>x’s domain = </a:t>
            </a:r>
            <a:r>
              <a:rPr lang="en-US" dirty="0"/>
              <a:t>{0, 1, 2, 3}</a:t>
            </a:r>
          </a:p>
          <a:p>
            <a:pPr lvl="1"/>
            <a:r>
              <a:rPr lang="en-US" dirty="0"/>
              <a:t>y’s domain = {0, 1, 4, 9}</a:t>
            </a:r>
          </a:p>
        </p:txBody>
      </p:sp>
    </p:spTree>
    <p:extLst>
      <p:ext uri="{BB962C8B-B14F-4D97-AF65-F5344CB8AC3E}">
        <p14:creationId xmlns:p14="http://schemas.microsoft.com/office/powerpoint/2010/main" val="319679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arc-consistency algorithm AC-3</a:t>
            </a:r>
          </a:p>
        </p:txBody>
      </p:sp>
      <p:sp>
        <p:nvSpPr>
          <p:cNvPr id="3" name="Content Placeholder 2"/>
          <p:cNvSpPr>
            <a:spLocks noGrp="1"/>
          </p:cNvSpPr>
          <p:nvPr>
            <p:ph sz="quarter" idx="1"/>
          </p:nvPr>
        </p:nvSpPr>
        <p:spPr/>
        <p:txBody>
          <a:bodyPr>
            <a:normAutofit fontScale="92500" lnSpcReduction="10000"/>
          </a:bodyPr>
          <a:lstStyle/>
          <a:p>
            <a:r>
              <a:rPr lang="en-US" dirty="0"/>
              <a:t>AC-3 initializes a queue that contains all the arcs in the CSP. </a:t>
            </a:r>
          </a:p>
          <a:p>
            <a:r>
              <a:rPr lang="en-US" dirty="0"/>
              <a:t>AC-3 then pops off an arbitrary arc (</a:t>
            </a:r>
            <a:r>
              <a:rPr lang="en-US" dirty="0" err="1"/>
              <a:t>Xi,Xj</a:t>
            </a:r>
            <a:r>
              <a:rPr lang="en-US" dirty="0"/>
              <a:t>) from the queue and makes Xi arc-consistent with respect to </a:t>
            </a:r>
            <a:r>
              <a:rPr lang="en-US" dirty="0" err="1"/>
              <a:t>Xj</a:t>
            </a:r>
            <a:r>
              <a:rPr lang="en-US" dirty="0"/>
              <a:t>.</a:t>
            </a:r>
          </a:p>
          <a:p>
            <a:r>
              <a:rPr lang="en-US" dirty="0"/>
              <a:t>If this leaves Di unchanged, the algorithm just moves on to the next arc. But if this revises Di (makes the domain smaller), then we add to the queue all arcs (</a:t>
            </a:r>
            <a:r>
              <a:rPr lang="en-US" dirty="0" err="1"/>
              <a:t>Xk,Xi</a:t>
            </a:r>
            <a:r>
              <a:rPr lang="en-US" dirty="0"/>
              <a:t>) where </a:t>
            </a:r>
            <a:r>
              <a:rPr lang="en-US" dirty="0" err="1"/>
              <a:t>Xk</a:t>
            </a:r>
            <a:r>
              <a:rPr lang="en-US" dirty="0"/>
              <a:t> is a neighbor of Xi. We need to do that because the change in Di might enable further reductions in the domains of </a:t>
            </a:r>
            <a:r>
              <a:rPr lang="en-US" dirty="0" err="1"/>
              <a:t>Dk</a:t>
            </a:r>
            <a:r>
              <a:rPr lang="en-US" dirty="0"/>
              <a:t>, even if we have previously considered </a:t>
            </a:r>
            <a:r>
              <a:rPr lang="en-US" dirty="0" err="1"/>
              <a:t>Xk</a:t>
            </a:r>
            <a:r>
              <a:rPr lang="en-US" dirty="0"/>
              <a:t>. </a:t>
            </a:r>
          </a:p>
          <a:p>
            <a:r>
              <a:rPr lang="en-US" dirty="0"/>
              <a:t>If Di is revised down to  nothing, then we know the whole CSP has no consistent solution, and AC-3 can immediately return failure. </a:t>
            </a:r>
          </a:p>
          <a:p>
            <a:r>
              <a:rPr lang="en-US" dirty="0"/>
              <a:t>Otherwise, we keep checking, trying to remove values from the domains of variables until no more arcs are in the queue. </a:t>
            </a:r>
          </a:p>
          <a:p>
            <a:r>
              <a:rPr lang="en-US" dirty="0"/>
              <a:t>After applying AC-3, either every arc is arc-consistent, or some variable has an empty domain, indicating that the CSP cannot be solved.</a:t>
            </a:r>
          </a:p>
          <a:p>
            <a:endParaRPr lang="en-US" dirty="0"/>
          </a:p>
        </p:txBody>
      </p:sp>
    </p:spTree>
    <p:extLst>
      <p:ext uri="{BB962C8B-B14F-4D97-AF65-F5344CB8AC3E}">
        <p14:creationId xmlns:p14="http://schemas.microsoft.com/office/powerpoint/2010/main" val="217830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AC3 code </a:t>
            </a:r>
          </a:p>
        </p:txBody>
      </p:sp>
      <p:pic>
        <p:nvPicPr>
          <p:cNvPr id="4" name="Content Placeholder 3"/>
          <p:cNvPicPr>
            <a:picLocks noGrp="1" noChangeAspect="1"/>
          </p:cNvPicPr>
          <p:nvPr>
            <p:ph sz="quarter" idx="1"/>
          </p:nvPr>
        </p:nvPicPr>
        <p:blipFill>
          <a:blip r:embed="rId2"/>
          <a:stretch>
            <a:fillRect/>
          </a:stretch>
        </p:blipFill>
        <p:spPr>
          <a:xfrm>
            <a:off x="375032" y="1767840"/>
            <a:ext cx="7077328" cy="2722049"/>
          </a:xfrm>
          <a:prstGeom prst="rect">
            <a:avLst/>
          </a:prstGeom>
        </p:spPr>
      </p:pic>
      <p:pic>
        <p:nvPicPr>
          <p:cNvPr id="5" name="Picture 4"/>
          <p:cNvPicPr>
            <a:picLocks noChangeAspect="1"/>
          </p:cNvPicPr>
          <p:nvPr/>
        </p:nvPicPr>
        <p:blipFill>
          <a:blip r:embed="rId3"/>
          <a:stretch>
            <a:fillRect/>
          </a:stretch>
        </p:blipFill>
        <p:spPr>
          <a:xfrm>
            <a:off x="1304672" y="4678680"/>
            <a:ext cx="7732648" cy="1960910"/>
          </a:xfrm>
          <a:prstGeom prst="rect">
            <a:avLst/>
          </a:prstGeom>
        </p:spPr>
      </p:pic>
      <p:sp>
        <p:nvSpPr>
          <p:cNvPr id="6" name="Oval 5"/>
          <p:cNvSpPr/>
          <p:nvPr/>
        </p:nvSpPr>
        <p:spPr>
          <a:xfrm>
            <a:off x="960120" y="3124200"/>
            <a:ext cx="1950720" cy="35052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8" name="Elbow Connector 7"/>
          <p:cNvCxnSpPr>
            <a:stCxn id="6" idx="6"/>
            <a:endCxn id="5" idx="0"/>
          </p:cNvCxnSpPr>
          <p:nvPr/>
        </p:nvCxnSpPr>
        <p:spPr>
          <a:xfrm>
            <a:off x="2910840" y="3299460"/>
            <a:ext cx="2260156" cy="137922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45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AC3 complexity </a:t>
            </a:r>
          </a:p>
        </p:txBody>
      </p:sp>
      <p:sp>
        <p:nvSpPr>
          <p:cNvPr id="3" name="Content Placeholder 2"/>
          <p:cNvSpPr>
            <a:spLocks noGrp="1"/>
          </p:cNvSpPr>
          <p:nvPr>
            <p:ph sz="quarter" idx="1"/>
          </p:nvPr>
        </p:nvSpPr>
        <p:spPr/>
        <p:txBody>
          <a:bodyPr/>
          <a:lstStyle/>
          <a:p>
            <a:r>
              <a:rPr lang="en-US" dirty="0"/>
              <a:t>Consider a CSP with n variables, each with domain size at most d, and with c binary constraints (arcs). </a:t>
            </a:r>
          </a:p>
          <a:p>
            <a:r>
              <a:rPr lang="en-US" dirty="0"/>
              <a:t>Each arc (</a:t>
            </a:r>
            <a:r>
              <a:rPr lang="en-US" dirty="0" err="1"/>
              <a:t>Xk,Xi</a:t>
            </a:r>
            <a:r>
              <a:rPr lang="en-US" dirty="0"/>
              <a:t>) can be inserted in the queue only d times because Xi has at most d values to delete. </a:t>
            </a:r>
          </a:p>
          <a:p>
            <a:r>
              <a:rPr lang="en-US" dirty="0"/>
              <a:t>Checking consistency of an arc can be done in O(d</a:t>
            </a:r>
            <a:r>
              <a:rPr lang="en-US" baseline="30000" dirty="0"/>
              <a:t>2</a:t>
            </a:r>
            <a:r>
              <a:rPr lang="en-US" dirty="0"/>
              <a:t>) time</a:t>
            </a:r>
          </a:p>
          <a:p>
            <a:r>
              <a:rPr lang="en-US" dirty="0"/>
              <a:t>So we get O(cd</a:t>
            </a:r>
            <a:r>
              <a:rPr lang="en-US" baseline="30000" dirty="0"/>
              <a:t>3</a:t>
            </a:r>
            <a:r>
              <a:rPr lang="en-US" dirty="0"/>
              <a:t>) total worst-case time</a:t>
            </a:r>
          </a:p>
        </p:txBody>
      </p:sp>
    </p:spTree>
    <p:extLst>
      <p:ext uri="{BB962C8B-B14F-4D97-AF65-F5344CB8AC3E}">
        <p14:creationId xmlns:p14="http://schemas.microsoft.com/office/powerpoint/2010/main" val="1052676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arc consistency discover all failures? </a:t>
            </a:r>
          </a:p>
        </p:txBody>
      </p:sp>
      <p:pic>
        <p:nvPicPr>
          <p:cNvPr id="4" name="Content Placeholder 3"/>
          <p:cNvPicPr>
            <a:picLocks noGrp="1" noChangeAspect="1"/>
          </p:cNvPicPr>
          <p:nvPr>
            <p:ph sz="quarter" idx="1"/>
          </p:nvPr>
        </p:nvPicPr>
        <p:blipFill>
          <a:blip r:embed="rId3"/>
          <a:stretch>
            <a:fillRect/>
          </a:stretch>
        </p:blipFill>
        <p:spPr>
          <a:xfrm>
            <a:off x="1435324" y="1836708"/>
            <a:ext cx="2212076" cy="1148953"/>
          </a:xfrm>
          <a:prstGeom prst="rect">
            <a:avLst/>
          </a:prstGeom>
        </p:spPr>
      </p:pic>
      <p:pic>
        <p:nvPicPr>
          <p:cNvPr id="5" name="Picture 4"/>
          <p:cNvPicPr>
            <a:picLocks noChangeAspect="1"/>
          </p:cNvPicPr>
          <p:nvPr/>
        </p:nvPicPr>
        <p:blipFill>
          <a:blip r:embed="rId4"/>
          <a:stretch>
            <a:fillRect/>
          </a:stretch>
        </p:blipFill>
        <p:spPr>
          <a:xfrm>
            <a:off x="5646723" y="1972411"/>
            <a:ext cx="2175813" cy="1013250"/>
          </a:xfrm>
          <a:prstGeom prst="rect">
            <a:avLst/>
          </a:prstGeom>
        </p:spPr>
      </p:pic>
      <p:sp>
        <p:nvSpPr>
          <p:cNvPr id="6" name="TextBox 5"/>
          <p:cNvSpPr txBox="1"/>
          <p:nvPr/>
        </p:nvSpPr>
        <p:spPr>
          <a:xfrm>
            <a:off x="1470257" y="3343870"/>
            <a:ext cx="2339743" cy="646331"/>
          </a:xfrm>
          <a:prstGeom prst="rect">
            <a:avLst/>
          </a:prstGeom>
          <a:noFill/>
        </p:spPr>
        <p:txBody>
          <a:bodyPr wrap="square" rtlCol="0">
            <a:spAutoFit/>
          </a:bodyPr>
          <a:lstStyle/>
          <a:p>
            <a:r>
              <a:rPr lang="en-US" dirty="0"/>
              <a:t>This is arc consistent, but is there a solution ? </a:t>
            </a:r>
          </a:p>
        </p:txBody>
      </p:sp>
      <p:sp>
        <p:nvSpPr>
          <p:cNvPr id="7" name="TextBox 6"/>
          <p:cNvSpPr txBox="1"/>
          <p:nvPr/>
        </p:nvSpPr>
        <p:spPr>
          <a:xfrm>
            <a:off x="5645393" y="3289157"/>
            <a:ext cx="2309887" cy="646331"/>
          </a:xfrm>
          <a:prstGeom prst="rect">
            <a:avLst/>
          </a:prstGeom>
          <a:noFill/>
        </p:spPr>
        <p:txBody>
          <a:bodyPr wrap="square" rtlCol="0">
            <a:spAutoFit/>
          </a:bodyPr>
          <a:lstStyle/>
          <a:p>
            <a:r>
              <a:rPr lang="en-US" dirty="0"/>
              <a:t>This is arc consistent, but is there a solution ? </a:t>
            </a:r>
          </a:p>
        </p:txBody>
      </p:sp>
      <p:sp>
        <p:nvSpPr>
          <p:cNvPr id="8" name="Rectangle 7"/>
          <p:cNvSpPr/>
          <p:nvPr/>
        </p:nvSpPr>
        <p:spPr>
          <a:xfrm>
            <a:off x="1966685" y="5055618"/>
            <a:ext cx="5130800" cy="1477328"/>
          </a:xfrm>
          <a:prstGeom prst="rect">
            <a:avLst/>
          </a:prstGeom>
        </p:spPr>
        <p:txBody>
          <a:bodyPr wrap="square">
            <a:spAutoFit/>
          </a:bodyPr>
          <a:lstStyle/>
          <a:p>
            <a:r>
              <a:rPr lang="en-US" b="1" dirty="0"/>
              <a:t>Path consistency: </a:t>
            </a:r>
            <a:r>
              <a:rPr lang="en-US" dirty="0"/>
              <a:t>A two-variable set {</a:t>
            </a:r>
            <a:r>
              <a:rPr lang="en-US" dirty="0" err="1"/>
              <a:t>Xi,Xj</a:t>
            </a:r>
            <a:r>
              <a:rPr lang="en-US" dirty="0"/>
              <a:t>} is path-consistent with respect to a third variable </a:t>
            </a:r>
            <a:r>
              <a:rPr lang="en-US" dirty="0" err="1"/>
              <a:t>Xm</a:t>
            </a:r>
            <a:r>
              <a:rPr lang="en-US" dirty="0"/>
              <a:t> if, for every assignment {Xi = a, </a:t>
            </a:r>
            <a:r>
              <a:rPr lang="en-US" dirty="0" err="1"/>
              <a:t>Xj</a:t>
            </a:r>
            <a:r>
              <a:rPr lang="en-US" dirty="0"/>
              <a:t> = b} consistent with the constraints on {</a:t>
            </a:r>
            <a:r>
              <a:rPr lang="en-US" dirty="0" err="1"/>
              <a:t>Xi,Xj</a:t>
            </a:r>
            <a:r>
              <a:rPr lang="en-US" dirty="0"/>
              <a:t>}, there is an assignment to </a:t>
            </a:r>
            <a:r>
              <a:rPr lang="en-US" dirty="0" err="1"/>
              <a:t>Xm</a:t>
            </a:r>
            <a:r>
              <a:rPr lang="en-US" dirty="0"/>
              <a:t> that satisfies the constraints on {</a:t>
            </a:r>
            <a:r>
              <a:rPr lang="en-US" dirty="0" err="1"/>
              <a:t>Xi,Xm</a:t>
            </a:r>
            <a:r>
              <a:rPr lang="en-US" dirty="0"/>
              <a:t>} and {</a:t>
            </a:r>
            <a:r>
              <a:rPr lang="en-US" dirty="0" err="1"/>
              <a:t>Xm,Xj</a:t>
            </a:r>
            <a:r>
              <a:rPr lang="en-US" dirty="0"/>
              <a:t>}.</a:t>
            </a:r>
          </a:p>
        </p:txBody>
      </p:sp>
    </p:spTree>
    <p:extLst>
      <p:ext uri="{BB962C8B-B14F-4D97-AF65-F5344CB8AC3E}">
        <p14:creationId xmlns:p14="http://schemas.microsoft.com/office/powerpoint/2010/main" val="2662190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arc consistency </a:t>
            </a:r>
          </a:p>
        </p:txBody>
      </p:sp>
      <p:sp>
        <p:nvSpPr>
          <p:cNvPr id="3" name="Content Placeholder 2"/>
          <p:cNvSpPr>
            <a:spLocks noGrp="1"/>
          </p:cNvSpPr>
          <p:nvPr>
            <p:ph sz="quarter" idx="1"/>
          </p:nvPr>
        </p:nvSpPr>
        <p:spPr/>
        <p:txBody>
          <a:bodyPr>
            <a:normAutofit/>
          </a:bodyPr>
          <a:lstStyle/>
          <a:p>
            <a:r>
              <a:rPr lang="en-US" dirty="0"/>
              <a:t>A variable Xi is </a:t>
            </a:r>
            <a:r>
              <a:rPr lang="en-US" b="1" dirty="0"/>
              <a:t>generalized arc consistent </a:t>
            </a:r>
            <a:r>
              <a:rPr lang="en-US" dirty="0"/>
              <a:t>with respect to an n-</a:t>
            </a:r>
            <a:r>
              <a:rPr lang="en-US" dirty="0" err="1"/>
              <a:t>ary</a:t>
            </a:r>
            <a:r>
              <a:rPr lang="en-US" dirty="0"/>
              <a:t> constraint if for every value v in the domain of Xi there exists a tuple of values that is a member of the constraint, has all its values taken from the domains of the corresponding variables, and has its Xi component equal to v.</a:t>
            </a:r>
          </a:p>
          <a:p>
            <a:r>
              <a:rPr lang="en-US" dirty="0"/>
              <a:t>Example, 3-ary constraint:</a:t>
            </a:r>
          </a:p>
          <a:p>
            <a:r>
              <a:rPr lang="en-US" dirty="0" err="1"/>
              <a:t>D</a:t>
            </a:r>
            <a:r>
              <a:rPr lang="en-US" baseline="-25000" dirty="0" err="1"/>
              <a:t>x</a:t>
            </a:r>
            <a:r>
              <a:rPr lang="en-US" dirty="0"/>
              <a:t>=</a:t>
            </a:r>
            <a:r>
              <a:rPr lang="en-US" dirty="0" err="1"/>
              <a:t>D</a:t>
            </a:r>
            <a:r>
              <a:rPr lang="en-US" baseline="-25000" dirty="0" err="1"/>
              <a:t>y</a:t>
            </a:r>
            <a:r>
              <a:rPr lang="en-US" dirty="0"/>
              <a:t>=</a:t>
            </a:r>
            <a:r>
              <a:rPr lang="en-US" dirty="0" err="1"/>
              <a:t>D</a:t>
            </a:r>
            <a:r>
              <a:rPr lang="en-US" baseline="-25000" dirty="0" err="1"/>
              <a:t>z</a:t>
            </a:r>
            <a:r>
              <a:rPr lang="en-US" dirty="0"/>
              <a:t>={1, 2, 3, 4 } </a:t>
            </a:r>
          </a:p>
          <a:p>
            <a:r>
              <a:rPr lang="en-US" dirty="0"/>
              <a:t>To satisfy X&lt;Y&lt;Z; we must remove 3 and 4 from </a:t>
            </a:r>
            <a:r>
              <a:rPr lang="en-US" dirty="0" err="1"/>
              <a:t>D</a:t>
            </a:r>
            <a:r>
              <a:rPr lang="en-US" baseline="-25000" dirty="0" err="1"/>
              <a:t>x</a:t>
            </a:r>
            <a:endParaRPr lang="en-US" baseline="-25000" dirty="0"/>
          </a:p>
          <a:p>
            <a:endParaRPr lang="en-US" baseline="-25000" dirty="0"/>
          </a:p>
          <a:p>
            <a:endParaRPr lang="en-US" baseline="-25000" dirty="0"/>
          </a:p>
        </p:txBody>
      </p:sp>
    </p:spTree>
    <p:extLst>
      <p:ext uri="{BB962C8B-B14F-4D97-AF65-F5344CB8AC3E}">
        <p14:creationId xmlns:p14="http://schemas.microsoft.com/office/powerpoint/2010/main" val="1036969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Backtracking search </a:t>
            </a:r>
          </a:p>
        </p:txBody>
      </p:sp>
      <p:sp>
        <p:nvSpPr>
          <p:cNvPr id="3" name="Content Placeholder 2"/>
          <p:cNvSpPr>
            <a:spLocks noGrp="1"/>
          </p:cNvSpPr>
          <p:nvPr>
            <p:ph sz="quarter" idx="1"/>
          </p:nvPr>
        </p:nvSpPr>
        <p:spPr/>
        <p:txBody>
          <a:bodyPr/>
          <a:lstStyle/>
          <a:p>
            <a:r>
              <a:rPr lang="en-US" dirty="0"/>
              <a:t>Depth-first search </a:t>
            </a:r>
          </a:p>
          <a:p>
            <a:r>
              <a:rPr lang="en-US" dirty="0"/>
              <a:t>Choose values for one variable at a time </a:t>
            </a:r>
          </a:p>
          <a:p>
            <a:r>
              <a:rPr lang="en-US" dirty="0"/>
              <a:t>Backtrack when a variable has no legal values left to assign</a:t>
            </a:r>
          </a:p>
          <a:p>
            <a:r>
              <a:rPr lang="en-US" dirty="0"/>
              <a:t>Basic backtracking can solve n-queens for n ≈ 25</a:t>
            </a:r>
          </a:p>
          <a:p>
            <a:endParaRPr lang="en-US" dirty="0"/>
          </a:p>
        </p:txBody>
      </p:sp>
      <p:pic>
        <p:nvPicPr>
          <p:cNvPr id="4" name="Picture 3"/>
          <p:cNvPicPr>
            <a:picLocks noChangeAspect="1"/>
          </p:cNvPicPr>
          <p:nvPr/>
        </p:nvPicPr>
        <p:blipFill>
          <a:blip r:embed="rId2"/>
          <a:stretch>
            <a:fillRect/>
          </a:stretch>
        </p:blipFill>
        <p:spPr>
          <a:xfrm>
            <a:off x="2263027" y="3332972"/>
            <a:ext cx="3624259" cy="3144028"/>
          </a:xfrm>
          <a:prstGeom prst="rect">
            <a:avLst/>
          </a:prstGeom>
        </p:spPr>
      </p:pic>
    </p:spTree>
    <p:extLst>
      <p:ext uri="{BB962C8B-B14F-4D97-AF65-F5344CB8AC3E}">
        <p14:creationId xmlns:p14="http://schemas.microsoft.com/office/powerpoint/2010/main" val="2973370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376751" y="1814286"/>
            <a:ext cx="6387835" cy="4209943"/>
          </a:xfrm>
          <a:prstGeom prst="rect">
            <a:avLst/>
          </a:prstGeom>
        </p:spPr>
      </p:pic>
      <p:sp>
        <p:nvSpPr>
          <p:cNvPr id="2" name="Title 1"/>
          <p:cNvSpPr>
            <a:spLocks noGrp="1"/>
          </p:cNvSpPr>
          <p:nvPr>
            <p:ph type="title"/>
          </p:nvPr>
        </p:nvSpPr>
        <p:spPr/>
        <p:txBody>
          <a:bodyPr/>
          <a:lstStyle/>
          <a:p>
            <a:r>
              <a:rPr lang="en-US" dirty="0"/>
              <a:t>Backtracking code </a:t>
            </a:r>
          </a:p>
        </p:txBody>
      </p:sp>
      <p:cxnSp>
        <p:nvCxnSpPr>
          <p:cNvPr id="6" name="Straight Arrow Connector 5"/>
          <p:cNvCxnSpPr/>
          <p:nvPr/>
        </p:nvCxnSpPr>
        <p:spPr>
          <a:xfrm flipH="1">
            <a:off x="4689349" y="3149600"/>
            <a:ext cx="2843565" cy="43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61943" y="2728686"/>
            <a:ext cx="1204105" cy="923330"/>
          </a:xfrm>
          <a:prstGeom prst="rect">
            <a:avLst/>
          </a:prstGeom>
          <a:noFill/>
        </p:spPr>
        <p:txBody>
          <a:bodyPr wrap="square" rtlCol="0">
            <a:spAutoFit/>
          </a:bodyPr>
          <a:lstStyle/>
          <a:p>
            <a:r>
              <a:rPr lang="en-US" dirty="0"/>
              <a:t>How to order variables? </a:t>
            </a:r>
          </a:p>
        </p:txBody>
      </p:sp>
      <p:cxnSp>
        <p:nvCxnSpPr>
          <p:cNvPr id="10" name="Straight Arrow Connector 9"/>
          <p:cNvCxnSpPr/>
          <p:nvPr/>
        </p:nvCxnSpPr>
        <p:spPr>
          <a:xfrm flipH="1" flipV="1">
            <a:off x="4934857" y="3541486"/>
            <a:ext cx="2859314" cy="146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32914" y="5007429"/>
            <a:ext cx="1233134" cy="923330"/>
          </a:xfrm>
          <a:prstGeom prst="rect">
            <a:avLst/>
          </a:prstGeom>
          <a:noFill/>
        </p:spPr>
        <p:txBody>
          <a:bodyPr wrap="square" rtlCol="0">
            <a:spAutoFit/>
          </a:bodyPr>
          <a:lstStyle/>
          <a:p>
            <a:r>
              <a:rPr lang="en-US" dirty="0"/>
              <a:t>How to order values </a:t>
            </a:r>
          </a:p>
        </p:txBody>
      </p:sp>
      <p:sp>
        <p:nvSpPr>
          <p:cNvPr id="12" name="Rectangle 11"/>
          <p:cNvSpPr/>
          <p:nvPr/>
        </p:nvSpPr>
        <p:spPr>
          <a:xfrm>
            <a:off x="2119086" y="3265714"/>
            <a:ext cx="2264228" cy="232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139372" y="2997200"/>
            <a:ext cx="3520948" cy="2394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396091" y="4006344"/>
            <a:ext cx="2538765" cy="1882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cxnSp>
        <p:nvCxnSpPr>
          <p:cNvPr id="16" name="Straight Arrow Connector 15"/>
          <p:cNvCxnSpPr/>
          <p:nvPr/>
        </p:nvCxnSpPr>
        <p:spPr>
          <a:xfrm flipH="1" flipV="1">
            <a:off x="4934857" y="4194633"/>
            <a:ext cx="1767550" cy="1633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42148" y="5711956"/>
            <a:ext cx="1886857" cy="1200329"/>
          </a:xfrm>
          <a:prstGeom prst="rect">
            <a:avLst/>
          </a:prstGeom>
          <a:noFill/>
        </p:spPr>
        <p:txBody>
          <a:bodyPr wrap="square" rtlCol="0">
            <a:spAutoFit/>
          </a:bodyPr>
          <a:lstStyle/>
          <a:p>
            <a:r>
              <a:rPr lang="en-US" dirty="0"/>
              <a:t>What type of inference? Forward checking? Arc consistency? </a:t>
            </a:r>
          </a:p>
        </p:txBody>
      </p:sp>
      <p:cxnSp>
        <p:nvCxnSpPr>
          <p:cNvPr id="24" name="Straight Arrow Connector 23"/>
          <p:cNvCxnSpPr/>
          <p:nvPr/>
        </p:nvCxnSpPr>
        <p:spPr>
          <a:xfrm flipH="1" flipV="1">
            <a:off x="2752318" y="5725451"/>
            <a:ext cx="147528" cy="205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525486" y="5934670"/>
            <a:ext cx="2409370" cy="923330"/>
          </a:xfrm>
          <a:prstGeom prst="rect">
            <a:avLst/>
          </a:prstGeom>
          <a:noFill/>
        </p:spPr>
        <p:txBody>
          <a:bodyPr wrap="square" rtlCol="0">
            <a:spAutoFit/>
          </a:bodyPr>
          <a:lstStyle/>
          <a:p>
            <a:r>
              <a:rPr lang="en-US" dirty="0"/>
              <a:t>Always backtracking to the previous node, can we do better ? </a:t>
            </a:r>
          </a:p>
        </p:txBody>
      </p:sp>
      <p:pic>
        <p:nvPicPr>
          <p:cNvPr id="3" name="Picture 2"/>
          <p:cNvPicPr>
            <a:picLocks noChangeAspect="1"/>
          </p:cNvPicPr>
          <p:nvPr/>
        </p:nvPicPr>
        <p:blipFill>
          <a:blip r:embed="rId3"/>
          <a:stretch>
            <a:fillRect/>
          </a:stretch>
        </p:blipFill>
        <p:spPr>
          <a:xfrm>
            <a:off x="1274751" y="5416915"/>
            <a:ext cx="4992847" cy="273086"/>
          </a:xfrm>
          <a:prstGeom prst="rect">
            <a:avLst/>
          </a:prstGeom>
        </p:spPr>
      </p:pic>
      <p:sp>
        <p:nvSpPr>
          <p:cNvPr id="5" name="Rectangle 4"/>
          <p:cNvSpPr/>
          <p:nvPr/>
        </p:nvSpPr>
        <p:spPr>
          <a:xfrm>
            <a:off x="577273" y="5469094"/>
            <a:ext cx="697478" cy="2034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537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(filtering) </a:t>
            </a:r>
          </a:p>
        </p:txBody>
      </p:sp>
      <p:sp>
        <p:nvSpPr>
          <p:cNvPr id="3" name="Content Placeholder 2"/>
          <p:cNvSpPr>
            <a:spLocks noGrp="1"/>
          </p:cNvSpPr>
          <p:nvPr>
            <p:ph sz="quarter" idx="1"/>
          </p:nvPr>
        </p:nvSpPr>
        <p:spPr>
          <a:xfrm>
            <a:off x="612648" y="1600200"/>
            <a:ext cx="5849112" cy="3200400"/>
          </a:xfrm>
        </p:spPr>
        <p:txBody>
          <a:bodyPr>
            <a:normAutofit/>
          </a:bodyPr>
          <a:lstStyle/>
          <a:p>
            <a:r>
              <a:rPr lang="en-US" dirty="0"/>
              <a:t>Every time we make a choice of a value for a variable, we have a brand-new opportunity to infer new domain reductions on the neighboring variables.</a:t>
            </a:r>
          </a:p>
          <a:p>
            <a:r>
              <a:rPr lang="en-US" b="1" dirty="0"/>
              <a:t>Forward checking</a:t>
            </a:r>
            <a:r>
              <a:rPr lang="en-US" dirty="0"/>
              <a:t>: Whenever a variable X is assigned, the forward-checking process establishes arc consistency for it. (i.e. all Y </a:t>
            </a:r>
            <a:r>
              <a:rPr lang="en-US" dirty="0">
                <a:sym typeface="Wingdings" panose="05000000000000000000" pitchFamily="2" charset="2"/>
              </a:rPr>
              <a:t> X arcs)  </a:t>
            </a:r>
          </a:p>
        </p:txBody>
      </p:sp>
      <p:pic>
        <p:nvPicPr>
          <p:cNvPr id="4" name="Picture 3"/>
          <p:cNvPicPr>
            <a:picLocks noChangeAspect="1"/>
          </p:cNvPicPr>
          <p:nvPr/>
        </p:nvPicPr>
        <p:blipFill>
          <a:blip r:embed="rId2"/>
          <a:stretch>
            <a:fillRect/>
          </a:stretch>
        </p:blipFill>
        <p:spPr>
          <a:xfrm>
            <a:off x="612648" y="4628375"/>
            <a:ext cx="7923505" cy="1848625"/>
          </a:xfrm>
          <a:prstGeom prst="rect">
            <a:avLst/>
          </a:prstGeom>
        </p:spPr>
      </p:pic>
      <p:pic>
        <p:nvPicPr>
          <p:cNvPr id="5" name="Picture 4"/>
          <p:cNvPicPr>
            <a:picLocks noChangeAspect="1"/>
          </p:cNvPicPr>
          <p:nvPr/>
        </p:nvPicPr>
        <p:blipFill>
          <a:blip r:embed="rId3"/>
          <a:stretch>
            <a:fillRect/>
          </a:stretch>
        </p:blipFill>
        <p:spPr>
          <a:xfrm>
            <a:off x="6707999" y="2621280"/>
            <a:ext cx="1871411" cy="1626095"/>
          </a:xfrm>
          <a:prstGeom prst="rect">
            <a:avLst/>
          </a:prstGeom>
        </p:spPr>
      </p:pic>
    </p:spTree>
    <p:extLst>
      <p:ext uri="{BB962C8B-B14F-4D97-AF65-F5344CB8AC3E}">
        <p14:creationId xmlns:p14="http://schemas.microsoft.com/office/powerpoint/2010/main" val="1297593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Maintaining Arc Consistency</a:t>
            </a:r>
          </a:p>
        </p:txBody>
      </p:sp>
      <p:sp>
        <p:nvSpPr>
          <p:cNvPr id="3" name="Content Placeholder 2"/>
          <p:cNvSpPr>
            <a:spLocks noGrp="1"/>
          </p:cNvSpPr>
          <p:nvPr>
            <p:ph sz="quarter" idx="1"/>
          </p:nvPr>
        </p:nvSpPr>
        <p:spPr/>
        <p:txBody>
          <a:bodyPr>
            <a:normAutofit/>
          </a:bodyPr>
          <a:lstStyle/>
          <a:p>
            <a:r>
              <a:rPr lang="en-US" dirty="0"/>
              <a:t>Forward checking does not detect all inconsistencies </a:t>
            </a:r>
          </a:p>
          <a:p>
            <a:r>
              <a:rPr lang="en-US" dirty="0"/>
              <a:t>MAC (for </a:t>
            </a:r>
            <a:r>
              <a:rPr lang="en-US" b="1" dirty="0"/>
              <a:t>Maintaining Arc Consistency (MAC)</a:t>
            </a:r>
            <a:r>
              <a:rPr lang="en-US" dirty="0"/>
              <a:t>) calls AC-3 after a variable Xi is assigned a value.</a:t>
            </a:r>
          </a:p>
          <a:p>
            <a:r>
              <a:rPr lang="en-US" dirty="0"/>
              <a:t>But instead of a queue of all arcs in the CSP, we start with only the arcs (</a:t>
            </a:r>
            <a:r>
              <a:rPr lang="en-US" dirty="0" err="1"/>
              <a:t>Xj,Xi</a:t>
            </a:r>
            <a:r>
              <a:rPr lang="en-US" dirty="0"/>
              <a:t>) for all </a:t>
            </a:r>
            <a:r>
              <a:rPr lang="en-US" dirty="0" err="1"/>
              <a:t>Xj</a:t>
            </a:r>
            <a:r>
              <a:rPr lang="en-US" dirty="0"/>
              <a:t> that are unassigned variables that are neighbors of Xi. From there, AC-3 does constraint propagation in the usual way.</a:t>
            </a:r>
          </a:p>
          <a:p>
            <a:r>
              <a:rPr lang="en-US" dirty="0"/>
              <a:t>If any variable has its domain reduced to the empty set, the call to AC-3 fails and we know to backtrack immediately. </a:t>
            </a:r>
          </a:p>
        </p:txBody>
      </p:sp>
    </p:spTree>
    <p:extLst>
      <p:ext uri="{BB962C8B-B14F-4D97-AF65-F5344CB8AC3E}">
        <p14:creationId xmlns:p14="http://schemas.microsoft.com/office/powerpoint/2010/main" val="290411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satisfaction problems </a:t>
            </a:r>
          </a:p>
        </p:txBody>
      </p:sp>
      <p:sp>
        <p:nvSpPr>
          <p:cNvPr id="3" name="Content Placeholder 2"/>
          <p:cNvSpPr>
            <a:spLocks noGrp="1"/>
          </p:cNvSpPr>
          <p:nvPr>
            <p:ph sz="quarter" idx="1"/>
          </p:nvPr>
        </p:nvSpPr>
        <p:spPr/>
        <p:txBody>
          <a:bodyPr/>
          <a:lstStyle/>
          <a:p>
            <a:r>
              <a:rPr lang="en-US" b="1" dirty="0"/>
              <a:t>Factored representation </a:t>
            </a:r>
            <a:r>
              <a:rPr lang="en-US" dirty="0"/>
              <a:t>for each state: a set of variables, each of which has a value.</a:t>
            </a:r>
          </a:p>
          <a:p>
            <a:r>
              <a:rPr lang="en-US" dirty="0"/>
              <a:t>A problem is solved when each variable has a value that satisfies all the constraints on the variable. </a:t>
            </a:r>
          </a:p>
          <a:p>
            <a:r>
              <a:rPr lang="en-US" dirty="0"/>
              <a:t>The main idea is to eliminate large portions of the search space all at once by identifying variable/value combinations that violate the constraints.</a:t>
            </a:r>
          </a:p>
          <a:p>
            <a:endParaRPr lang="en-US" dirty="0"/>
          </a:p>
        </p:txBody>
      </p:sp>
    </p:spTree>
    <p:extLst>
      <p:ext uri="{BB962C8B-B14F-4D97-AF65-F5344CB8AC3E}">
        <p14:creationId xmlns:p14="http://schemas.microsoft.com/office/powerpoint/2010/main" val="2606209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599170" y="4614668"/>
            <a:ext cx="2441453" cy="2121412"/>
          </a:xfrm>
          <a:prstGeom prst="rect">
            <a:avLst/>
          </a:prstGeom>
        </p:spPr>
      </p:pic>
      <p:sp>
        <p:nvSpPr>
          <p:cNvPr id="2" name="Title 1"/>
          <p:cNvSpPr>
            <a:spLocks noGrp="1"/>
          </p:cNvSpPr>
          <p:nvPr>
            <p:ph type="title"/>
          </p:nvPr>
        </p:nvSpPr>
        <p:spPr/>
        <p:txBody>
          <a:bodyPr/>
          <a:lstStyle/>
          <a:p>
            <a:r>
              <a:rPr lang="en-US" dirty="0"/>
              <a:t>Variable ordering </a:t>
            </a:r>
          </a:p>
        </p:txBody>
      </p:sp>
      <p:sp>
        <p:nvSpPr>
          <p:cNvPr id="3" name="Content Placeholder 2"/>
          <p:cNvSpPr>
            <a:spLocks noGrp="1"/>
          </p:cNvSpPr>
          <p:nvPr>
            <p:ph sz="quarter" idx="1"/>
          </p:nvPr>
        </p:nvSpPr>
        <p:spPr/>
        <p:txBody>
          <a:bodyPr/>
          <a:lstStyle/>
          <a:p>
            <a:r>
              <a:rPr lang="en-US" b="1" dirty="0"/>
              <a:t>Minimum-remaining-values </a:t>
            </a:r>
            <a:r>
              <a:rPr lang="en-US" dirty="0"/>
              <a:t>(MRV): choose the variable with the fewest “legal” values (i.e. the smallest domain)</a:t>
            </a:r>
          </a:p>
          <a:p>
            <a:r>
              <a:rPr lang="en-US" dirty="0"/>
              <a:t>The idea is that the MRV variable will probably lead to a failure, so let’s backtrack early</a:t>
            </a:r>
          </a:p>
          <a:p>
            <a:r>
              <a:rPr lang="en-US" dirty="0"/>
              <a:t>MRV performs better than random ordering with a factor of 1000 (depending on the problem)  </a:t>
            </a:r>
          </a:p>
          <a:p>
            <a:r>
              <a:rPr lang="en-US" b="1" dirty="0"/>
              <a:t>Degree heuristic </a:t>
            </a:r>
            <a:r>
              <a:rPr lang="en-US" dirty="0"/>
              <a:t>attempts to reduce the branching factor on future choices (can serve as a tie breaker for MRV) </a:t>
            </a:r>
          </a:p>
        </p:txBody>
      </p:sp>
      <p:sp>
        <p:nvSpPr>
          <p:cNvPr id="8" name="TextBox 7"/>
          <p:cNvSpPr txBox="1"/>
          <p:nvPr/>
        </p:nvSpPr>
        <p:spPr>
          <a:xfrm>
            <a:off x="5059681" y="5675374"/>
            <a:ext cx="2712720" cy="646331"/>
          </a:xfrm>
          <a:prstGeom prst="rect">
            <a:avLst/>
          </a:prstGeom>
          <a:noFill/>
        </p:spPr>
        <p:txBody>
          <a:bodyPr wrap="square" rtlCol="0">
            <a:spAutoFit/>
          </a:bodyPr>
          <a:lstStyle/>
          <a:p>
            <a:r>
              <a:rPr lang="en-US" dirty="0"/>
              <a:t>Degree heuristic: </a:t>
            </a:r>
          </a:p>
          <a:p>
            <a:r>
              <a:rPr lang="en-US" dirty="0"/>
              <a:t>Choose SA first </a:t>
            </a:r>
          </a:p>
        </p:txBody>
      </p:sp>
    </p:spTree>
    <p:extLst>
      <p:ext uri="{BB962C8B-B14F-4D97-AF65-F5344CB8AC3E}">
        <p14:creationId xmlns:p14="http://schemas.microsoft.com/office/powerpoint/2010/main" val="420292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ordering </a:t>
            </a:r>
          </a:p>
        </p:txBody>
      </p:sp>
      <p:sp>
        <p:nvSpPr>
          <p:cNvPr id="3" name="Content Placeholder 2"/>
          <p:cNvSpPr>
            <a:spLocks noGrp="1"/>
          </p:cNvSpPr>
          <p:nvPr>
            <p:ph sz="quarter" idx="1"/>
          </p:nvPr>
        </p:nvSpPr>
        <p:spPr>
          <a:xfrm>
            <a:off x="612648" y="1600200"/>
            <a:ext cx="3669792" cy="4495800"/>
          </a:xfrm>
        </p:spPr>
        <p:txBody>
          <a:bodyPr>
            <a:normAutofit fontScale="77500" lnSpcReduction="20000"/>
          </a:bodyPr>
          <a:lstStyle/>
          <a:p>
            <a:r>
              <a:rPr lang="en-US" dirty="0"/>
              <a:t>L</a:t>
            </a:r>
            <a:r>
              <a:rPr lang="en-US" b="1" dirty="0"/>
              <a:t>east-constraining-value </a:t>
            </a:r>
            <a:r>
              <a:rPr lang="en-US" dirty="0"/>
              <a:t>prefers the value that rules out the fewest choices for the neighboring variables in the constraint graph.</a:t>
            </a:r>
          </a:p>
          <a:p>
            <a:endParaRPr lang="en-US" dirty="0"/>
          </a:p>
          <a:p>
            <a:r>
              <a:rPr lang="en-US" dirty="0"/>
              <a:t>Q: Why should variable selection be fail-first, but value selection be fail-last? </a:t>
            </a:r>
          </a:p>
          <a:p>
            <a:r>
              <a:rPr lang="en-US" dirty="0"/>
              <a:t>A: For a wide variety of problems, a variable ordering that chooses a variable with the minimum number of remaining values helps minimize the number of nodes in the search tree by pruning larger parts of the tree earlier.</a:t>
            </a:r>
          </a:p>
          <a:p>
            <a:r>
              <a:rPr lang="en-US" dirty="0"/>
              <a:t>A: For value ordering, the trick is that we only need one solution; therefore it makes sense to look for the most likely values first. </a:t>
            </a:r>
          </a:p>
        </p:txBody>
      </p:sp>
      <p:pic>
        <p:nvPicPr>
          <p:cNvPr id="4" name="Picture 3"/>
          <p:cNvPicPr>
            <a:picLocks noChangeAspect="1"/>
          </p:cNvPicPr>
          <p:nvPr/>
        </p:nvPicPr>
        <p:blipFill>
          <a:blip r:embed="rId2"/>
          <a:stretch>
            <a:fillRect/>
          </a:stretch>
        </p:blipFill>
        <p:spPr>
          <a:xfrm>
            <a:off x="5599169" y="3848100"/>
            <a:ext cx="2441453" cy="2121412"/>
          </a:xfrm>
          <a:prstGeom prst="rect">
            <a:avLst/>
          </a:prstGeom>
        </p:spPr>
      </p:pic>
      <p:sp>
        <p:nvSpPr>
          <p:cNvPr id="5" name="Rectangle 4"/>
          <p:cNvSpPr/>
          <p:nvPr/>
        </p:nvSpPr>
        <p:spPr>
          <a:xfrm>
            <a:off x="5599169" y="3855720"/>
            <a:ext cx="304800" cy="32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37950" y="3482340"/>
            <a:ext cx="304800" cy="32004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966712" y="1718018"/>
            <a:ext cx="3706368" cy="1477328"/>
          </a:xfrm>
          <a:prstGeom prst="rect">
            <a:avLst/>
          </a:prstGeom>
          <a:noFill/>
        </p:spPr>
        <p:txBody>
          <a:bodyPr wrap="square" rtlCol="0">
            <a:spAutoFit/>
          </a:bodyPr>
          <a:lstStyle/>
          <a:p>
            <a:r>
              <a:rPr lang="en-US" dirty="0"/>
              <a:t>Example:</a:t>
            </a:r>
          </a:p>
          <a:p>
            <a:r>
              <a:rPr lang="en-US" dirty="0"/>
              <a:t> Which value you would choose for Q? </a:t>
            </a:r>
          </a:p>
          <a:p>
            <a:pPr marL="285750" indent="-285750">
              <a:buFont typeface="Arial" panose="020B0604020202020204" pitchFamily="34" charset="0"/>
              <a:buChar char="•"/>
            </a:pPr>
            <a:r>
              <a:rPr lang="en-US" dirty="0"/>
              <a:t>If you choose Blue, you rule out all possibilities for SA </a:t>
            </a:r>
            <a:r>
              <a:rPr lang="en-US" dirty="0">
                <a:sym typeface="Wingdings" panose="05000000000000000000" pitchFamily="2" charset="2"/>
              </a:rPr>
              <a:t> bad choice </a:t>
            </a:r>
          </a:p>
          <a:p>
            <a:pPr marL="285750" indent="-285750">
              <a:buFont typeface="Arial" panose="020B0604020202020204" pitchFamily="34" charset="0"/>
              <a:buChar char="•"/>
            </a:pPr>
            <a:r>
              <a:rPr lang="en-US" dirty="0">
                <a:sym typeface="Wingdings" panose="05000000000000000000" pitchFamily="2" charset="2"/>
              </a:rPr>
              <a:t>LCV suggests choosing Red </a:t>
            </a:r>
            <a:endParaRPr lang="en-US" dirty="0"/>
          </a:p>
        </p:txBody>
      </p:sp>
      <p:sp>
        <p:nvSpPr>
          <p:cNvPr id="9" name="Rectangle 8"/>
          <p:cNvSpPr/>
          <p:nvPr/>
        </p:nvSpPr>
        <p:spPr>
          <a:xfrm>
            <a:off x="7712957" y="3688080"/>
            <a:ext cx="304800" cy="32004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865357" y="3840480"/>
            <a:ext cx="304800" cy="32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37950" y="5120640"/>
            <a:ext cx="304800" cy="32004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316474" y="3562588"/>
            <a:ext cx="417569" cy="369332"/>
          </a:xfrm>
          <a:prstGeom prst="rect">
            <a:avLst/>
          </a:prstGeom>
          <a:noFill/>
        </p:spPr>
        <p:txBody>
          <a:bodyPr wrap="square" rtlCol="0">
            <a:spAutoFit/>
          </a:bodyPr>
          <a:lstStyle/>
          <a:p>
            <a:r>
              <a:rPr lang="en-US" dirty="0"/>
              <a:t>1</a:t>
            </a:r>
          </a:p>
        </p:txBody>
      </p:sp>
      <p:sp>
        <p:nvSpPr>
          <p:cNvPr id="14" name="TextBox 13"/>
          <p:cNvSpPr txBox="1"/>
          <p:nvPr/>
        </p:nvSpPr>
        <p:spPr>
          <a:xfrm>
            <a:off x="6192774" y="3349770"/>
            <a:ext cx="417569" cy="369332"/>
          </a:xfrm>
          <a:prstGeom prst="rect">
            <a:avLst/>
          </a:prstGeom>
          <a:noFill/>
        </p:spPr>
        <p:txBody>
          <a:bodyPr wrap="square" rtlCol="0">
            <a:spAutoFit/>
          </a:bodyPr>
          <a:lstStyle/>
          <a:p>
            <a:r>
              <a:rPr lang="en-US" dirty="0"/>
              <a:t>2</a:t>
            </a:r>
          </a:p>
        </p:txBody>
      </p:sp>
      <p:sp>
        <p:nvSpPr>
          <p:cNvPr id="15" name="TextBox 14"/>
          <p:cNvSpPr txBox="1"/>
          <p:nvPr/>
        </p:nvSpPr>
        <p:spPr>
          <a:xfrm>
            <a:off x="7389100" y="3368820"/>
            <a:ext cx="537972" cy="369332"/>
          </a:xfrm>
          <a:prstGeom prst="rect">
            <a:avLst/>
          </a:prstGeom>
          <a:noFill/>
        </p:spPr>
        <p:txBody>
          <a:bodyPr wrap="square" rtlCol="0">
            <a:spAutoFit/>
          </a:bodyPr>
          <a:lstStyle/>
          <a:p>
            <a:r>
              <a:rPr lang="en-US" dirty="0"/>
              <a:t>3 ?</a:t>
            </a:r>
          </a:p>
        </p:txBody>
      </p:sp>
      <p:sp>
        <p:nvSpPr>
          <p:cNvPr id="16" name="Rectangle 15"/>
          <p:cNvSpPr/>
          <p:nvPr/>
        </p:nvSpPr>
        <p:spPr>
          <a:xfrm>
            <a:off x="2513457" y="5956902"/>
            <a:ext cx="4572000" cy="646331"/>
          </a:xfrm>
          <a:prstGeom prst="rect">
            <a:avLst/>
          </a:prstGeom>
        </p:spPr>
        <p:txBody>
          <a:bodyPr>
            <a:spAutoFit/>
          </a:bodyPr>
          <a:lstStyle/>
          <a:p>
            <a:r>
              <a:rPr lang="en-US" dirty="0">
                <a:solidFill>
                  <a:srgbClr val="33339A"/>
                </a:solidFill>
                <a:latin typeface="Calibri" panose="020F0502020204030204" pitchFamily="34" charset="0"/>
              </a:rPr>
              <a:t>Combining all these heuristics makes 1000 queens feasible</a:t>
            </a:r>
            <a:endParaRPr lang="en-US" dirty="0"/>
          </a:p>
        </p:txBody>
      </p:sp>
    </p:spTree>
    <p:extLst>
      <p:ext uri="{BB962C8B-B14F-4D97-AF65-F5344CB8AC3E}">
        <p14:creationId xmlns:p14="http://schemas.microsoft.com/office/powerpoint/2010/main" val="2825785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search – Min conflict heuristic  </a:t>
            </a:r>
          </a:p>
        </p:txBody>
      </p:sp>
      <p:sp>
        <p:nvSpPr>
          <p:cNvPr id="3" name="Content Placeholder 2"/>
          <p:cNvSpPr>
            <a:spLocks noGrp="1"/>
          </p:cNvSpPr>
          <p:nvPr>
            <p:ph sz="quarter" idx="1"/>
          </p:nvPr>
        </p:nvSpPr>
        <p:spPr/>
        <p:txBody>
          <a:bodyPr/>
          <a:lstStyle/>
          <a:p>
            <a:r>
              <a:rPr lang="en-US" dirty="0"/>
              <a:t>Use a complete-state formulation</a:t>
            </a:r>
          </a:p>
          <a:p>
            <a:r>
              <a:rPr lang="en-US" dirty="0"/>
              <a:t>Change the value of one variable at a time</a:t>
            </a:r>
          </a:p>
          <a:p>
            <a:r>
              <a:rPr lang="en-US" dirty="0"/>
              <a:t>Select the value that results in the minimum number of conflicts with other variables</a:t>
            </a:r>
          </a:p>
        </p:txBody>
      </p:sp>
      <p:pic>
        <p:nvPicPr>
          <p:cNvPr id="4" name="Picture 3"/>
          <p:cNvPicPr>
            <a:picLocks noChangeAspect="1"/>
          </p:cNvPicPr>
          <p:nvPr/>
        </p:nvPicPr>
        <p:blipFill>
          <a:blip r:embed="rId2"/>
          <a:stretch>
            <a:fillRect/>
          </a:stretch>
        </p:blipFill>
        <p:spPr>
          <a:xfrm>
            <a:off x="792480" y="3713851"/>
            <a:ext cx="7272528" cy="2763149"/>
          </a:xfrm>
          <a:prstGeom prst="rect">
            <a:avLst/>
          </a:prstGeom>
        </p:spPr>
      </p:pic>
    </p:spTree>
    <p:extLst>
      <p:ext uri="{BB962C8B-B14F-4D97-AF65-F5344CB8AC3E}">
        <p14:creationId xmlns:p14="http://schemas.microsoft.com/office/powerpoint/2010/main" val="2616451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Min-conflict heuristic example </a:t>
            </a:r>
          </a:p>
        </p:txBody>
      </p:sp>
      <p:pic>
        <p:nvPicPr>
          <p:cNvPr id="6" name="Picture 5"/>
          <p:cNvPicPr>
            <a:picLocks noChangeAspect="1"/>
          </p:cNvPicPr>
          <p:nvPr/>
        </p:nvPicPr>
        <p:blipFill>
          <a:blip r:embed="rId2"/>
          <a:stretch>
            <a:fillRect/>
          </a:stretch>
        </p:blipFill>
        <p:spPr>
          <a:xfrm>
            <a:off x="686040" y="1813560"/>
            <a:ext cx="8006616" cy="2453640"/>
          </a:xfrm>
          <a:prstGeom prst="rect">
            <a:avLst/>
          </a:prstGeom>
        </p:spPr>
      </p:pic>
      <p:sp>
        <p:nvSpPr>
          <p:cNvPr id="7" name="Rectangle 6"/>
          <p:cNvSpPr/>
          <p:nvPr/>
        </p:nvSpPr>
        <p:spPr>
          <a:xfrm>
            <a:off x="2403348" y="4538394"/>
            <a:ext cx="4572000" cy="646331"/>
          </a:xfrm>
          <a:prstGeom prst="rect">
            <a:avLst/>
          </a:prstGeom>
        </p:spPr>
        <p:txBody>
          <a:bodyPr>
            <a:spAutoFit/>
          </a:bodyPr>
          <a:lstStyle/>
          <a:p>
            <a:r>
              <a:rPr lang="en-US" dirty="0">
                <a:latin typeface="Times-Roman"/>
              </a:rPr>
              <a:t>A two-step solution using min-conflicts for an 8-queens problem</a:t>
            </a:r>
            <a:endParaRPr lang="en-US" dirty="0"/>
          </a:p>
        </p:txBody>
      </p:sp>
      <p:sp>
        <p:nvSpPr>
          <p:cNvPr id="8" name="Rectangle 7"/>
          <p:cNvSpPr/>
          <p:nvPr/>
        </p:nvSpPr>
        <p:spPr>
          <a:xfrm>
            <a:off x="423672" y="5672019"/>
            <a:ext cx="8531352" cy="646331"/>
          </a:xfrm>
          <a:prstGeom prst="rect">
            <a:avLst/>
          </a:prstGeom>
        </p:spPr>
        <p:txBody>
          <a:bodyPr wrap="square">
            <a:spAutoFit/>
          </a:bodyPr>
          <a:lstStyle/>
          <a:p>
            <a:r>
              <a:rPr lang="en-US" dirty="0">
                <a:latin typeface="Times-Roman"/>
              </a:rPr>
              <a:t>Min-conflicts is surprisingly effective for many CSPs. Amazingly, It solves even the </a:t>
            </a:r>
            <a:r>
              <a:rPr lang="en-US" i="1" dirty="0">
                <a:latin typeface="Times-Italic"/>
              </a:rPr>
              <a:t>million</a:t>
            </a:r>
            <a:r>
              <a:rPr lang="en-US" dirty="0">
                <a:latin typeface="Times-Roman"/>
              </a:rPr>
              <a:t>-queens problem in an average of 50 steps. </a:t>
            </a:r>
            <a:endParaRPr lang="en-US" dirty="0"/>
          </a:p>
        </p:txBody>
      </p:sp>
    </p:spTree>
    <p:extLst>
      <p:ext uri="{BB962C8B-B14F-4D97-AF65-F5344CB8AC3E}">
        <p14:creationId xmlns:p14="http://schemas.microsoft.com/office/powerpoint/2010/main" val="477214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CSPs </a:t>
            </a:r>
          </a:p>
        </p:txBody>
      </p:sp>
      <p:sp>
        <p:nvSpPr>
          <p:cNvPr id="3" name="Content Placeholder 2"/>
          <p:cNvSpPr>
            <a:spLocks noGrp="1"/>
          </p:cNvSpPr>
          <p:nvPr>
            <p:ph sz="quarter" idx="1"/>
          </p:nvPr>
        </p:nvSpPr>
        <p:spPr/>
        <p:txBody>
          <a:bodyPr/>
          <a:lstStyle/>
          <a:p>
            <a:r>
              <a:rPr lang="en-US" b="1" dirty="0"/>
              <a:t>Independent sub-problems: </a:t>
            </a:r>
          </a:p>
          <a:p>
            <a:pPr lvl="1"/>
            <a:r>
              <a:rPr lang="en-US" dirty="0"/>
              <a:t>CSP with domain size d and n variables </a:t>
            </a:r>
            <a:r>
              <a:rPr lang="en-US" dirty="0">
                <a:sym typeface="Wingdings" panose="05000000000000000000" pitchFamily="2" charset="2"/>
              </a:rPr>
              <a:t> O(</a:t>
            </a:r>
            <a:r>
              <a:rPr lang="en-US" dirty="0" err="1">
                <a:sym typeface="Wingdings" panose="05000000000000000000" pitchFamily="2" charset="2"/>
              </a:rPr>
              <a:t>d</a:t>
            </a:r>
            <a:r>
              <a:rPr lang="en-US" baseline="30000" dirty="0" err="1">
                <a:sym typeface="Wingdings" panose="05000000000000000000" pitchFamily="2" charset="2"/>
              </a:rPr>
              <a:t>n</a:t>
            </a:r>
            <a:r>
              <a:rPr lang="en-US" dirty="0">
                <a:sym typeface="Wingdings" panose="05000000000000000000" pitchFamily="2" charset="2"/>
              </a:rPr>
              <a:t>)</a:t>
            </a:r>
            <a:r>
              <a:rPr lang="en-US" baseline="30000" dirty="0">
                <a:sym typeface="Wingdings" panose="05000000000000000000" pitchFamily="2" charset="2"/>
              </a:rPr>
              <a:t> </a:t>
            </a:r>
          </a:p>
          <a:p>
            <a:pPr lvl="1"/>
            <a:r>
              <a:rPr lang="en-US" dirty="0">
                <a:sym typeface="Wingdings" panose="05000000000000000000" pitchFamily="2" charset="2"/>
              </a:rPr>
              <a:t>If the problem can be divided into smaller problems where each sub-problem has c variables  O( (n/c)*d</a:t>
            </a:r>
            <a:r>
              <a:rPr lang="en-US" baseline="30000" dirty="0">
                <a:sym typeface="Wingdings" panose="05000000000000000000" pitchFamily="2" charset="2"/>
              </a:rPr>
              <a:t>c</a:t>
            </a:r>
            <a:r>
              <a:rPr lang="en-US" dirty="0">
                <a:sym typeface="Wingdings" panose="05000000000000000000" pitchFamily="2" charset="2"/>
              </a:rPr>
              <a:t> )  linear in n </a:t>
            </a:r>
          </a:p>
          <a:p>
            <a:r>
              <a:rPr lang="en-US" dirty="0"/>
              <a:t>Independent sub-problems are </a:t>
            </a:r>
            <a:r>
              <a:rPr lang="en-US" sz="2400" b="1" dirty="0"/>
              <a:t>connected components </a:t>
            </a:r>
            <a:r>
              <a:rPr lang="en-US" sz="2400" dirty="0"/>
              <a:t>of the </a:t>
            </a:r>
            <a:r>
              <a:rPr lang="en-US" dirty="0"/>
              <a:t>constraint graph</a:t>
            </a:r>
          </a:p>
          <a:p>
            <a:endParaRPr lang="en-US" dirty="0"/>
          </a:p>
          <a:p>
            <a:r>
              <a:rPr lang="en-US" dirty="0"/>
              <a:t>Any </a:t>
            </a:r>
            <a:r>
              <a:rPr lang="en-US" b="1" dirty="0"/>
              <a:t>tree-structured CSP </a:t>
            </a:r>
            <a:r>
              <a:rPr lang="en-US" dirty="0"/>
              <a:t>can be solved in time linear in the number of variables</a:t>
            </a:r>
          </a:p>
        </p:txBody>
      </p:sp>
    </p:spTree>
    <p:extLst>
      <p:ext uri="{BB962C8B-B14F-4D97-AF65-F5344CB8AC3E}">
        <p14:creationId xmlns:p14="http://schemas.microsoft.com/office/powerpoint/2010/main" val="1562308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Arc Consistency (DAC) </a:t>
            </a:r>
          </a:p>
        </p:txBody>
      </p:sp>
      <p:sp>
        <p:nvSpPr>
          <p:cNvPr id="3" name="Content Placeholder 2"/>
          <p:cNvSpPr>
            <a:spLocks noGrp="1"/>
          </p:cNvSpPr>
          <p:nvPr>
            <p:ph sz="quarter" idx="1"/>
          </p:nvPr>
        </p:nvSpPr>
        <p:spPr/>
        <p:txBody>
          <a:bodyPr>
            <a:normAutofit lnSpcReduction="10000"/>
          </a:bodyPr>
          <a:lstStyle/>
          <a:p>
            <a:r>
              <a:rPr lang="en-US" b="1" dirty="0"/>
              <a:t>Topological sort</a:t>
            </a:r>
            <a:r>
              <a:rPr lang="en-US" dirty="0"/>
              <a:t>: choose an ordering of the variables such that each variable appears after its parent in the tree</a:t>
            </a:r>
          </a:p>
          <a:p>
            <a:r>
              <a:rPr lang="en-US" dirty="0"/>
              <a:t>N variables </a:t>
            </a:r>
            <a:r>
              <a:rPr lang="en-US" dirty="0">
                <a:sym typeface="Wingdings" panose="05000000000000000000" pitchFamily="2" charset="2"/>
              </a:rPr>
              <a:t> N-1 arcs  enforcing arc consistency takes O(d</a:t>
            </a:r>
            <a:r>
              <a:rPr lang="en-US" baseline="30000" dirty="0">
                <a:sym typeface="Wingdings" panose="05000000000000000000" pitchFamily="2" charset="2"/>
              </a:rPr>
              <a:t>2</a:t>
            </a:r>
            <a:r>
              <a:rPr lang="en-US" dirty="0">
                <a:sym typeface="Wingdings" panose="05000000000000000000" pitchFamily="2" charset="2"/>
              </a:rPr>
              <a:t>N)</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r>
              <a:rPr lang="en-US" dirty="0"/>
              <a:t>Once we have a directed arc-consistent graph, we can just march down the list of variables and choose any remaining value</a:t>
            </a:r>
          </a:p>
          <a:p>
            <a:r>
              <a:rPr lang="en-US" dirty="0"/>
              <a:t>We won’t have to backtrack</a:t>
            </a:r>
          </a:p>
        </p:txBody>
      </p:sp>
      <p:pic>
        <p:nvPicPr>
          <p:cNvPr id="4" name="Picture 3"/>
          <p:cNvPicPr>
            <a:picLocks noChangeAspect="1"/>
          </p:cNvPicPr>
          <p:nvPr/>
        </p:nvPicPr>
        <p:blipFill>
          <a:blip r:embed="rId2"/>
          <a:stretch>
            <a:fillRect/>
          </a:stretch>
        </p:blipFill>
        <p:spPr>
          <a:xfrm>
            <a:off x="1546111" y="3050285"/>
            <a:ext cx="6848086" cy="1595629"/>
          </a:xfrm>
          <a:prstGeom prst="rect">
            <a:avLst/>
          </a:prstGeom>
        </p:spPr>
      </p:pic>
    </p:spTree>
    <p:extLst>
      <p:ext uri="{BB962C8B-B14F-4D97-AF65-F5344CB8AC3E}">
        <p14:creationId xmlns:p14="http://schemas.microsoft.com/office/powerpoint/2010/main" val="1974663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CSP solver </a:t>
            </a:r>
          </a:p>
        </p:txBody>
      </p:sp>
      <p:pic>
        <p:nvPicPr>
          <p:cNvPr id="4" name="Content Placeholder 3"/>
          <p:cNvPicPr>
            <a:picLocks noGrp="1" noChangeAspect="1"/>
          </p:cNvPicPr>
          <p:nvPr>
            <p:ph sz="quarter" idx="1"/>
          </p:nvPr>
        </p:nvPicPr>
        <p:blipFill>
          <a:blip r:embed="rId2"/>
          <a:stretch>
            <a:fillRect/>
          </a:stretch>
        </p:blipFill>
        <p:spPr>
          <a:xfrm>
            <a:off x="868680" y="1883629"/>
            <a:ext cx="5745479" cy="3629550"/>
          </a:xfrm>
          <a:prstGeom prst="rect">
            <a:avLst/>
          </a:prstGeom>
        </p:spPr>
      </p:pic>
    </p:spTree>
    <p:extLst>
      <p:ext uri="{BB962C8B-B14F-4D97-AF65-F5344CB8AC3E}">
        <p14:creationId xmlns:p14="http://schemas.microsoft.com/office/powerpoint/2010/main" val="1636959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graphs can be </a:t>
            </a:r>
            <a:r>
              <a:rPr lang="en-US" i="1" dirty="0"/>
              <a:t>reduced </a:t>
            </a:r>
            <a:r>
              <a:rPr lang="en-US" dirty="0"/>
              <a:t>to trees somehow</a:t>
            </a:r>
          </a:p>
        </p:txBody>
      </p:sp>
      <p:pic>
        <p:nvPicPr>
          <p:cNvPr id="4" name="Picture 3"/>
          <p:cNvPicPr>
            <a:picLocks noChangeAspect="1"/>
          </p:cNvPicPr>
          <p:nvPr/>
        </p:nvPicPr>
        <p:blipFill>
          <a:blip r:embed="rId2"/>
          <a:stretch>
            <a:fillRect/>
          </a:stretch>
        </p:blipFill>
        <p:spPr>
          <a:xfrm>
            <a:off x="1145410" y="1600200"/>
            <a:ext cx="6931790" cy="2956450"/>
          </a:xfrm>
          <a:prstGeom prst="rect">
            <a:avLst/>
          </a:prstGeom>
        </p:spPr>
      </p:pic>
      <p:cxnSp>
        <p:nvCxnSpPr>
          <p:cNvPr id="6" name="Straight Arrow Connector 5"/>
          <p:cNvCxnSpPr/>
          <p:nvPr/>
        </p:nvCxnSpPr>
        <p:spPr>
          <a:xfrm flipV="1">
            <a:off x="1295400" y="3200400"/>
            <a:ext cx="1188720" cy="563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72440" y="3764280"/>
            <a:ext cx="2316480" cy="1754326"/>
          </a:xfrm>
          <a:prstGeom prst="rect">
            <a:avLst/>
          </a:prstGeom>
          <a:noFill/>
        </p:spPr>
        <p:txBody>
          <a:bodyPr wrap="square" rtlCol="0">
            <a:spAutoFit/>
          </a:bodyPr>
          <a:lstStyle/>
          <a:p>
            <a:pPr marL="342900" indent="-342900">
              <a:buFont typeface="+mj-lt"/>
              <a:buAutoNum type="arabicPeriod"/>
            </a:pPr>
            <a:r>
              <a:rPr lang="en-US" dirty="0"/>
              <a:t>Choose value for SA </a:t>
            </a:r>
          </a:p>
          <a:p>
            <a:pPr marL="342900" indent="-342900">
              <a:buFont typeface="+mj-lt"/>
              <a:buAutoNum type="arabicPeriod"/>
            </a:pPr>
            <a:r>
              <a:rPr lang="en-US" dirty="0"/>
              <a:t>Delete all inconsistent values from the nodes connected to SA </a:t>
            </a:r>
          </a:p>
        </p:txBody>
      </p:sp>
      <p:sp>
        <p:nvSpPr>
          <p:cNvPr id="8" name="Rectangle 7"/>
          <p:cNvSpPr/>
          <p:nvPr/>
        </p:nvSpPr>
        <p:spPr>
          <a:xfrm>
            <a:off x="4026264" y="5103554"/>
            <a:ext cx="2954720" cy="369332"/>
          </a:xfrm>
          <a:prstGeom prst="rect">
            <a:avLst/>
          </a:prstGeom>
        </p:spPr>
        <p:txBody>
          <a:bodyPr wrap="none">
            <a:spAutoFit/>
          </a:bodyPr>
          <a:lstStyle/>
          <a:p>
            <a:r>
              <a:rPr lang="en-US" dirty="0">
                <a:latin typeface="CMMI10"/>
              </a:rPr>
              <a:t>SA </a:t>
            </a:r>
            <a:r>
              <a:rPr lang="en-US" dirty="0">
                <a:latin typeface="Times-Roman"/>
              </a:rPr>
              <a:t>is called a </a:t>
            </a:r>
            <a:r>
              <a:rPr lang="en-US" b="1" dirty="0">
                <a:latin typeface="Times-Bold"/>
              </a:rPr>
              <a:t>cycle </a:t>
            </a:r>
            <a:r>
              <a:rPr lang="en-US" b="1" dirty="0" err="1">
                <a:latin typeface="Times-Bold"/>
              </a:rPr>
              <a:t>cutset</a:t>
            </a:r>
            <a:endParaRPr lang="en-US" dirty="0"/>
          </a:p>
        </p:txBody>
      </p:sp>
      <p:sp>
        <p:nvSpPr>
          <p:cNvPr id="9" name="Rectangle 8"/>
          <p:cNvSpPr/>
          <p:nvPr/>
        </p:nvSpPr>
        <p:spPr>
          <a:xfrm>
            <a:off x="3093720" y="5725775"/>
            <a:ext cx="4572000" cy="646331"/>
          </a:xfrm>
          <a:prstGeom prst="rect">
            <a:avLst/>
          </a:prstGeom>
        </p:spPr>
        <p:txBody>
          <a:bodyPr>
            <a:spAutoFit/>
          </a:bodyPr>
          <a:lstStyle/>
          <a:p>
            <a:r>
              <a:rPr lang="en-US" dirty="0">
                <a:latin typeface="Times-Roman"/>
              </a:rPr>
              <a:t>If the cycle </a:t>
            </a:r>
            <a:r>
              <a:rPr lang="en-US" dirty="0" err="1">
                <a:latin typeface="Times-Roman"/>
              </a:rPr>
              <a:t>cutset</a:t>
            </a:r>
            <a:r>
              <a:rPr lang="en-US" dirty="0">
                <a:latin typeface="Times-Roman"/>
              </a:rPr>
              <a:t> has size </a:t>
            </a:r>
            <a:r>
              <a:rPr lang="en-US" dirty="0">
                <a:latin typeface="CMMI10"/>
              </a:rPr>
              <a:t>c</a:t>
            </a:r>
            <a:r>
              <a:rPr lang="en-US" dirty="0">
                <a:latin typeface="Times-Roman"/>
              </a:rPr>
              <a:t>, then the total run time is </a:t>
            </a:r>
            <a:r>
              <a:rPr lang="en-US" dirty="0">
                <a:latin typeface="CMMI10"/>
              </a:rPr>
              <a:t>O</a:t>
            </a:r>
            <a:r>
              <a:rPr lang="en-US" dirty="0">
                <a:latin typeface="CMR10"/>
              </a:rPr>
              <a:t>(</a:t>
            </a:r>
            <a:r>
              <a:rPr lang="en-US" dirty="0">
                <a:latin typeface="CMMI10"/>
              </a:rPr>
              <a:t>d</a:t>
            </a:r>
            <a:r>
              <a:rPr lang="en-US" baseline="30000" dirty="0">
                <a:latin typeface="CMMI10"/>
              </a:rPr>
              <a:t>c</a:t>
            </a:r>
            <a:r>
              <a:rPr lang="en-US" sz="1100" dirty="0">
                <a:latin typeface="CMMI8"/>
              </a:rPr>
              <a:t> </a:t>
            </a:r>
            <a:r>
              <a:rPr lang="en-US" dirty="0">
                <a:latin typeface="CMR10"/>
              </a:rPr>
              <a:t>(</a:t>
            </a:r>
            <a:r>
              <a:rPr lang="en-US" dirty="0">
                <a:latin typeface="CMMI10"/>
              </a:rPr>
              <a:t>n </a:t>
            </a:r>
            <a:r>
              <a:rPr lang="en-US" dirty="0">
                <a:latin typeface="CMSY10"/>
              </a:rPr>
              <a:t>− </a:t>
            </a:r>
            <a:r>
              <a:rPr lang="en-US" dirty="0">
                <a:latin typeface="CMMI10"/>
              </a:rPr>
              <a:t>c</a:t>
            </a:r>
            <a:r>
              <a:rPr lang="en-US" dirty="0">
                <a:latin typeface="CMR10"/>
              </a:rPr>
              <a:t>)</a:t>
            </a:r>
            <a:r>
              <a:rPr lang="en-US" dirty="0">
                <a:latin typeface="CMMI10"/>
              </a:rPr>
              <a:t>d</a:t>
            </a:r>
            <a:r>
              <a:rPr lang="en-US" baseline="30000" dirty="0">
                <a:latin typeface="CMMI10"/>
              </a:rPr>
              <a:t>2</a:t>
            </a:r>
            <a:r>
              <a:rPr lang="en-US" dirty="0">
                <a:latin typeface="CMR10"/>
              </a:rPr>
              <a:t>)</a:t>
            </a:r>
            <a:endParaRPr lang="en-US" dirty="0"/>
          </a:p>
        </p:txBody>
      </p:sp>
    </p:spTree>
    <p:extLst>
      <p:ext uri="{BB962C8B-B14F-4D97-AF65-F5344CB8AC3E}">
        <p14:creationId xmlns:p14="http://schemas.microsoft.com/office/powerpoint/2010/main" val="3607550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decomposition </a:t>
            </a:r>
          </a:p>
        </p:txBody>
      </p:sp>
      <p:pic>
        <p:nvPicPr>
          <p:cNvPr id="4" name="Content Placeholder 3"/>
          <p:cNvPicPr>
            <a:picLocks noGrp="1" noChangeAspect="1"/>
          </p:cNvPicPr>
          <p:nvPr>
            <p:ph sz="quarter" idx="1"/>
          </p:nvPr>
        </p:nvPicPr>
        <p:blipFill>
          <a:blip r:embed="rId2"/>
          <a:stretch>
            <a:fillRect/>
          </a:stretch>
        </p:blipFill>
        <p:spPr>
          <a:xfrm>
            <a:off x="3124200" y="1771007"/>
            <a:ext cx="5852159" cy="4363630"/>
          </a:xfrm>
          <a:prstGeom prst="rect">
            <a:avLst/>
          </a:prstGeom>
        </p:spPr>
      </p:pic>
      <p:sp>
        <p:nvSpPr>
          <p:cNvPr id="7" name="TextBox 6"/>
          <p:cNvSpPr txBox="1"/>
          <p:nvPr/>
        </p:nvSpPr>
        <p:spPr>
          <a:xfrm>
            <a:off x="205739" y="2521996"/>
            <a:ext cx="2621280" cy="1200329"/>
          </a:xfrm>
          <a:prstGeom prst="rect">
            <a:avLst/>
          </a:prstGeom>
          <a:noFill/>
        </p:spPr>
        <p:txBody>
          <a:bodyPr wrap="square" rtlCol="0">
            <a:spAutoFit/>
          </a:bodyPr>
          <a:lstStyle/>
          <a:p>
            <a:r>
              <a:rPr lang="en-US" dirty="0"/>
              <a:t>This constraint means that NT must have the same value in both sub-problems, same for SA</a:t>
            </a:r>
          </a:p>
        </p:txBody>
      </p:sp>
      <p:cxnSp>
        <p:nvCxnSpPr>
          <p:cNvPr id="9" name="Straight Arrow Connector 8"/>
          <p:cNvCxnSpPr/>
          <p:nvPr/>
        </p:nvCxnSpPr>
        <p:spPr>
          <a:xfrm flipH="1">
            <a:off x="6855714" y="2336502"/>
            <a:ext cx="349758" cy="741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05471" y="1601152"/>
            <a:ext cx="1770888" cy="1477328"/>
          </a:xfrm>
          <a:prstGeom prst="rect">
            <a:avLst/>
          </a:prstGeom>
          <a:noFill/>
        </p:spPr>
        <p:txBody>
          <a:bodyPr wrap="square" rtlCol="0">
            <a:spAutoFit/>
          </a:bodyPr>
          <a:lstStyle/>
          <a:p>
            <a:r>
              <a:rPr lang="en-US" dirty="0"/>
              <a:t>If any sub-problem has no solution </a:t>
            </a:r>
            <a:r>
              <a:rPr lang="en-US" dirty="0">
                <a:sym typeface="Wingdings" panose="05000000000000000000" pitchFamily="2" charset="2"/>
              </a:rPr>
              <a:t> the CSP has no solution</a:t>
            </a:r>
            <a:endParaRPr lang="en-US" dirty="0"/>
          </a:p>
        </p:txBody>
      </p:sp>
      <p:sp>
        <p:nvSpPr>
          <p:cNvPr id="11" name="Rectangle 10"/>
          <p:cNvSpPr/>
          <p:nvPr/>
        </p:nvSpPr>
        <p:spPr>
          <a:xfrm>
            <a:off x="205739" y="4223520"/>
            <a:ext cx="4572000" cy="92333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dirty="0">
                <a:latin typeface="Times-Roman"/>
              </a:rPr>
              <a:t>We solve the constraints connecting the</a:t>
            </a:r>
          </a:p>
          <a:p>
            <a:r>
              <a:rPr lang="en-US" dirty="0">
                <a:latin typeface="Times-Roman"/>
              </a:rPr>
              <a:t>sub-problems, using the tree CSP solver given earlier</a:t>
            </a:r>
            <a:endParaRPr lang="en-US" dirty="0"/>
          </a:p>
        </p:txBody>
      </p:sp>
      <p:cxnSp>
        <p:nvCxnSpPr>
          <p:cNvPr id="16" name="Straight Arrow Connector 15"/>
          <p:cNvCxnSpPr/>
          <p:nvPr/>
        </p:nvCxnSpPr>
        <p:spPr>
          <a:xfrm flipV="1">
            <a:off x="5135880" y="5684520"/>
            <a:ext cx="518160" cy="274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773680" y="5611951"/>
            <a:ext cx="2621280" cy="1200329"/>
          </a:xfrm>
          <a:prstGeom prst="rect">
            <a:avLst/>
          </a:prstGeom>
          <a:noFill/>
        </p:spPr>
        <p:txBody>
          <a:bodyPr wrap="square" rtlCol="0">
            <a:spAutoFit/>
          </a:bodyPr>
          <a:lstStyle/>
          <a:p>
            <a:r>
              <a:rPr lang="en-US" dirty="0"/>
              <a:t>The domain for a mega variable is composed of the possible solutions for its sub-problem</a:t>
            </a:r>
          </a:p>
        </p:txBody>
      </p:sp>
      <p:cxnSp>
        <p:nvCxnSpPr>
          <p:cNvPr id="19" name="Elbow Connector 18"/>
          <p:cNvCxnSpPr/>
          <p:nvPr/>
        </p:nvCxnSpPr>
        <p:spPr>
          <a:xfrm flipV="1">
            <a:off x="2506980" y="2707491"/>
            <a:ext cx="2286000" cy="829340"/>
          </a:xfrm>
          <a:prstGeom prst="bentConnector3">
            <a:avLst>
              <a:gd name="adj1" fmla="val 10066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98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Course scheduling</a:t>
            </a:r>
          </a:p>
        </p:txBody>
      </p:sp>
      <p:sp>
        <p:nvSpPr>
          <p:cNvPr id="3" name="Content Placeholder 2"/>
          <p:cNvSpPr>
            <a:spLocks noGrp="1"/>
          </p:cNvSpPr>
          <p:nvPr>
            <p:ph sz="quarter" idx="1"/>
          </p:nvPr>
        </p:nvSpPr>
        <p:spPr/>
        <p:txBody>
          <a:bodyPr>
            <a:normAutofit fontScale="77500" lnSpcReduction="20000"/>
          </a:bodyPr>
          <a:lstStyle/>
          <a:p>
            <a:r>
              <a:rPr lang="en-US" dirty="0"/>
              <a:t>You are in charge of scheduling for computer science classes that meet Mondays, Wednesdays and Fridays.</a:t>
            </a:r>
          </a:p>
          <a:p>
            <a:r>
              <a:rPr lang="en-US" dirty="0"/>
              <a:t>There are 5 classes that meet on these days and 3 professors who will be teaching these classes.</a:t>
            </a:r>
          </a:p>
          <a:p>
            <a:r>
              <a:rPr lang="en-US" dirty="0"/>
              <a:t>You are constrained by the fact that each professor can only teach one class at a time. </a:t>
            </a:r>
          </a:p>
          <a:p>
            <a:r>
              <a:rPr lang="en-US" dirty="0"/>
              <a:t>The classes are: </a:t>
            </a:r>
          </a:p>
          <a:p>
            <a:pPr lvl="1"/>
            <a:r>
              <a:rPr lang="en-US" dirty="0"/>
              <a:t>Class 1 - Intro to Programming: meets from 8:00-9:00am </a:t>
            </a:r>
          </a:p>
          <a:p>
            <a:pPr lvl="1"/>
            <a:r>
              <a:rPr lang="en-US" dirty="0"/>
              <a:t>Class 2 - Intro to Artificial Intelligence: meets from 8:30-9:30am </a:t>
            </a:r>
          </a:p>
          <a:p>
            <a:pPr lvl="1"/>
            <a:r>
              <a:rPr lang="en-US" dirty="0"/>
              <a:t>Class 3 - Natural Language Processing: meets from 9:00-10:00am </a:t>
            </a:r>
          </a:p>
          <a:p>
            <a:pPr lvl="1"/>
            <a:r>
              <a:rPr lang="en-US" dirty="0"/>
              <a:t>Class 4 - Computer Vision: meets from 9:00-10:00am </a:t>
            </a:r>
          </a:p>
          <a:p>
            <a:pPr lvl="1"/>
            <a:r>
              <a:rPr lang="en-US" dirty="0"/>
              <a:t>Class 5 - Machine Learning: meets from 10:30-11:30am </a:t>
            </a:r>
          </a:p>
          <a:p>
            <a:r>
              <a:rPr lang="en-US" dirty="0"/>
              <a:t>The professors are: </a:t>
            </a:r>
          </a:p>
          <a:p>
            <a:pPr lvl="1"/>
            <a:r>
              <a:rPr lang="en-US" dirty="0"/>
              <a:t>Professor A, who is qualified to teach Classes 1, 2, and 5. </a:t>
            </a:r>
          </a:p>
          <a:p>
            <a:pPr lvl="1"/>
            <a:r>
              <a:rPr lang="en-US" dirty="0"/>
              <a:t>Professor B, who is qualified to teach Classes 3, 4, and 5. </a:t>
            </a:r>
          </a:p>
          <a:p>
            <a:pPr lvl="1"/>
            <a:r>
              <a:rPr lang="en-US" dirty="0"/>
              <a:t>Professor C, who is qualified to teach Classes 1, 3, and 4. </a:t>
            </a:r>
          </a:p>
          <a:p>
            <a:pPr marL="457200" indent="-457200">
              <a:buSzPct val="100000"/>
              <a:buFont typeface="+mj-lt"/>
              <a:buAutoNum type="arabicPeriod"/>
            </a:pPr>
            <a:r>
              <a:rPr lang="en-US" dirty="0"/>
              <a:t>Formulate this problem as a CSP problem in which there is one variable per class, stating the domains, and constraints. Constraints should be specified formally and precisely, but may be implicit rather than explicit.</a:t>
            </a:r>
          </a:p>
        </p:txBody>
      </p:sp>
    </p:spTree>
    <p:extLst>
      <p:ext uri="{BB962C8B-B14F-4D97-AF65-F5344CB8AC3E}">
        <p14:creationId xmlns:p14="http://schemas.microsoft.com/office/powerpoint/2010/main" val="80599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12648" y="1600200"/>
                <a:ext cx="8153400" cy="4876800"/>
              </a:xfrm>
            </p:spPr>
            <p:txBody>
              <a:bodyPr>
                <a:normAutofit fontScale="92500"/>
              </a:bodyPr>
              <a:lstStyle/>
              <a:p>
                <a:r>
                  <a:rPr lang="en-US" dirty="0"/>
                  <a:t>X is a set of variables, {X</a:t>
                </a:r>
                <a:r>
                  <a:rPr lang="en-US" sz="1400" dirty="0"/>
                  <a:t>1</a:t>
                </a:r>
                <a:r>
                  <a:rPr lang="en-US" dirty="0"/>
                  <a:t>, . . . ,</a:t>
                </a:r>
                <a:r>
                  <a:rPr lang="en-US" dirty="0" err="1"/>
                  <a:t>X</a:t>
                </a:r>
                <a:r>
                  <a:rPr lang="en-US" sz="1400" dirty="0" err="1"/>
                  <a:t>n</a:t>
                </a:r>
                <a:r>
                  <a:rPr lang="en-US" dirty="0"/>
                  <a:t>}.</a:t>
                </a:r>
              </a:p>
              <a:p>
                <a:r>
                  <a:rPr lang="en-US" dirty="0"/>
                  <a:t>D is a set of domains, {D</a:t>
                </a:r>
                <a:r>
                  <a:rPr lang="en-US" sz="1400" dirty="0"/>
                  <a:t>1</a:t>
                </a:r>
                <a:r>
                  <a:rPr lang="en-US" dirty="0"/>
                  <a:t>, . . . ,</a:t>
                </a:r>
                <a:r>
                  <a:rPr lang="en-US" dirty="0" err="1"/>
                  <a:t>D</a:t>
                </a:r>
                <a:r>
                  <a:rPr lang="en-US" sz="1400" dirty="0" err="1"/>
                  <a:t>n</a:t>
                </a:r>
                <a:r>
                  <a:rPr lang="en-US" dirty="0"/>
                  <a:t>}, one for each variable.</a:t>
                </a:r>
              </a:p>
              <a:p>
                <a:r>
                  <a:rPr lang="en-US" dirty="0"/>
                  <a:t>C is a set of constraints that specify allowable combinations of values.</a:t>
                </a:r>
              </a:p>
              <a:p>
                <a:r>
                  <a:rPr lang="en-US" dirty="0"/>
                  <a:t>Each constraint Ci  has a scope and a relation </a:t>
                </a:r>
              </a:p>
              <a:p>
                <a:pPr lvl="1"/>
                <a:r>
                  <a:rPr lang="en-US" dirty="0"/>
                  <a:t>scope is a tuple of variables that participate in the constraint </a:t>
                </a:r>
              </a:p>
              <a:p>
                <a:pPr lvl="1"/>
                <a:r>
                  <a:rPr lang="en-US" dirty="0"/>
                  <a:t>relation  is a relation that defines the values that those variables can take on. </a:t>
                </a:r>
              </a:p>
              <a:p>
                <a:r>
                  <a:rPr lang="en-US" dirty="0"/>
                  <a:t>A relation can be represented</a:t>
                </a:r>
              </a:p>
              <a:p>
                <a:pPr lvl="1"/>
                <a:r>
                  <a:rPr lang="en-US" dirty="0"/>
                  <a:t>Explicitly: </a:t>
                </a:r>
                <a14:m>
                  <m:oMath xmlns:m="http://schemas.openxmlformats.org/officeDocument/2006/math">
                    <m:r>
                      <m:rPr>
                        <m:nor/>
                      </m:rPr>
                      <a:rPr lang="en-US" dirty="0"/>
                      <m:t>(</m:t>
                    </m:r>
                    <m:r>
                      <m:rPr>
                        <m:nor/>
                      </m:rPr>
                      <a:rPr lang="en-US" dirty="0"/>
                      <m:t>X</m:t>
                    </m:r>
                    <m:r>
                      <m:rPr>
                        <m:nor/>
                      </m:rPr>
                      <a:rPr lang="en-US" baseline="-25000" dirty="0"/>
                      <m:t>1</m:t>
                    </m:r>
                    <m:r>
                      <m:rPr>
                        <m:nor/>
                      </m:rPr>
                      <a:rPr lang="en-US" dirty="0"/>
                      <m:t>, </m:t>
                    </m:r>
                    <m:r>
                      <m:rPr>
                        <m:nor/>
                      </m:rPr>
                      <a:rPr lang="en-US" dirty="0"/>
                      <m:t>X</m:t>
                    </m:r>
                    <m:r>
                      <m:rPr>
                        <m:nor/>
                      </m:rPr>
                      <a:rPr lang="en-US" baseline="-25000" dirty="0"/>
                      <m:t>2</m:t>
                    </m:r>
                    <m:r>
                      <m:rPr>
                        <m:nor/>
                      </m:rPr>
                      <a:rPr lang="en-US" dirty="0"/>
                      <m:t>)</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lvl="1"/>
                <a:r>
                  <a:rPr lang="en-US" dirty="0"/>
                  <a:t>Implicitly: </a:t>
                </a:r>
                <a14:m>
                  <m:oMath xmlns:m="http://schemas.openxmlformats.org/officeDocument/2006/math">
                    <m:r>
                      <a:rPr lang="en-US" b="0" i="1" smtClean="0">
                        <a:latin typeface="Cambria Math" panose="02040503050406030204" pitchFamily="18" charset="0"/>
                      </a:rPr>
                      <m:t>𝑋</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𝑋</m:t>
                    </m:r>
                    <m:r>
                      <a:rPr lang="en-US" b="0" i="1" baseline="-25000"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 </m:t>
                    </m:r>
                  </m:oMath>
                </a14:m>
                <a:endParaRPr lang="en-US" dirty="0"/>
              </a:p>
              <a:p>
                <a:r>
                  <a:rPr lang="en-US" dirty="0"/>
                  <a:t>Each state in a CSP is defined by an </a:t>
                </a:r>
                <a:r>
                  <a:rPr lang="en-US" b="1" dirty="0"/>
                  <a:t>assignment </a:t>
                </a:r>
                <a:r>
                  <a:rPr lang="en-US" dirty="0"/>
                  <a:t>of values to some or all of the variables, {X</a:t>
                </a:r>
                <a:r>
                  <a:rPr lang="en-US" baseline="-25000" dirty="0"/>
                  <a:t>i</a:t>
                </a:r>
                <a:r>
                  <a:rPr lang="en-US" dirty="0"/>
                  <a:t> = v</a:t>
                </a:r>
                <a:r>
                  <a:rPr lang="en-US" baseline="-25000" dirty="0"/>
                  <a:t>i</a:t>
                </a:r>
                <a:r>
                  <a:rPr lang="en-US" dirty="0"/>
                  <a:t>, </a:t>
                </a:r>
                <a:r>
                  <a:rPr lang="en-US" dirty="0" err="1"/>
                  <a:t>X</a:t>
                </a:r>
                <a:r>
                  <a:rPr lang="en-US" baseline="-25000" dirty="0" err="1"/>
                  <a:t>j</a:t>
                </a:r>
                <a:r>
                  <a:rPr lang="en-US" dirty="0"/>
                  <a:t> = </a:t>
                </a:r>
                <a:r>
                  <a:rPr lang="en-US" dirty="0" err="1"/>
                  <a:t>v</a:t>
                </a:r>
                <a:r>
                  <a:rPr lang="en-US" baseline="-25000" dirty="0" err="1"/>
                  <a:t>j</a:t>
                </a:r>
                <a:r>
                  <a:rPr lang="en-US" dirty="0"/>
                  <a:t> , . . .}</a:t>
                </a:r>
              </a:p>
              <a:p>
                <a:pPr lvl="1"/>
                <a:r>
                  <a:rPr lang="en-US" dirty="0"/>
                  <a:t>Partial assignment </a:t>
                </a:r>
              </a:p>
              <a:p>
                <a:pPr lvl="1"/>
                <a:r>
                  <a:rPr lang="en-US" dirty="0"/>
                  <a:t>Complete assignment </a:t>
                </a:r>
              </a:p>
              <a:p>
                <a:pPr lvl="1"/>
                <a:r>
                  <a:rPr lang="en-US" dirty="0"/>
                  <a:t>Consistent (legal) assignment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12648" y="1600200"/>
                <a:ext cx="8153400" cy="4876800"/>
              </a:xfrm>
              <a:blipFill rotWithShape="0">
                <a:blip r:embed="rId3"/>
                <a:stretch>
                  <a:fillRect t="-750" r="-673" b="-750"/>
                </a:stretch>
              </a:blipFill>
            </p:spPr>
            <p:txBody>
              <a:bodyPr/>
              <a:lstStyle/>
              <a:p>
                <a:r>
                  <a:rPr lang="en-US">
                    <a:noFill/>
                  </a:rPr>
                  <a:t> </a:t>
                </a:r>
              </a:p>
            </p:txBody>
          </p:sp>
        </mc:Fallback>
      </mc:AlternateContent>
    </p:spTree>
    <p:extLst>
      <p:ext uri="{BB962C8B-B14F-4D97-AF65-F5344CB8AC3E}">
        <p14:creationId xmlns:p14="http://schemas.microsoft.com/office/powerpoint/2010/main" val="3449380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scheduling</a:t>
            </a:r>
          </a:p>
        </p:txBody>
      </p:sp>
      <p:sp>
        <p:nvSpPr>
          <p:cNvPr id="3" name="Content Placeholder 2"/>
          <p:cNvSpPr>
            <a:spLocks noGrp="1"/>
          </p:cNvSpPr>
          <p:nvPr>
            <p:ph sz="quarter" idx="1"/>
          </p:nvPr>
        </p:nvSpPr>
        <p:spPr/>
        <p:txBody>
          <a:bodyPr>
            <a:normAutofit/>
          </a:bodyPr>
          <a:lstStyle/>
          <a:p>
            <a:pPr marL="457200" indent="-457200">
              <a:buSzPct val="100000"/>
              <a:buFont typeface="+mj-lt"/>
              <a:buAutoNum type="arabicPeriod" startAt="2"/>
            </a:pPr>
            <a:r>
              <a:rPr lang="en-US" dirty="0"/>
              <a:t>Draw the constraint graph associated with your CSP</a:t>
            </a:r>
          </a:p>
          <a:p>
            <a:pPr marL="457200" indent="-457200">
              <a:buSzPct val="100000"/>
              <a:buFont typeface="+mj-lt"/>
              <a:buAutoNum type="arabicPeriod" startAt="2"/>
            </a:pPr>
            <a:r>
              <a:rPr lang="en-US" dirty="0"/>
              <a:t>Your CSP should look nearly tree-structured. Briefly explain (one sentence or less) why we might prefer to solve tree-structured CSPs.</a:t>
            </a:r>
          </a:p>
        </p:txBody>
      </p:sp>
    </p:spTree>
    <p:extLst>
      <p:ext uri="{BB962C8B-B14F-4D97-AF65-F5344CB8AC3E}">
        <p14:creationId xmlns:p14="http://schemas.microsoft.com/office/powerpoint/2010/main" val="1656007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Variables Domains (or unary constraints)</a:t>
                </a:r>
              </a:p>
              <a:p>
                <a:pPr lvl="1"/>
                <a:r>
                  <a:rPr lang="en-US" dirty="0"/>
                  <a:t>C1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{A, C} </a:t>
                </a:r>
              </a:p>
              <a:p>
                <a:pPr lvl="1"/>
                <a:r>
                  <a:rPr lang="en-US" dirty="0"/>
                  <a:t>C2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{A} </a:t>
                </a:r>
              </a:p>
              <a:p>
                <a:pPr lvl="1"/>
                <a:r>
                  <a:rPr lang="en-US" dirty="0"/>
                  <a:t>C3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{B, C} </a:t>
                </a:r>
              </a:p>
              <a:p>
                <a:pPr lvl="1"/>
                <a:r>
                  <a:rPr lang="en-US" dirty="0"/>
                  <a:t>C4 </a:t>
                </a: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{B, C} </a:t>
                </a:r>
              </a:p>
              <a:p>
                <a:pPr lvl="1"/>
                <a:r>
                  <a:rPr lang="en-US" dirty="0"/>
                  <a:t>C5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oMath>
                </a14:m>
                <a:r>
                  <a:rPr lang="en-US" dirty="0"/>
                  <a:t>{A, B} </a:t>
                </a:r>
              </a:p>
              <a:p>
                <a:r>
                  <a:rPr lang="en-US" dirty="0"/>
                  <a:t>Binary Constraints </a:t>
                </a:r>
              </a:p>
              <a:p>
                <a:pPr lvl="1"/>
                <a:r>
                  <a:rPr lang="en-US" dirty="0"/>
                  <a:t>C1 ≠ C2 </a:t>
                </a:r>
              </a:p>
              <a:p>
                <a:pPr lvl="1"/>
                <a:r>
                  <a:rPr lang="en-US" dirty="0"/>
                  <a:t>C2 ≠ C3 </a:t>
                </a:r>
              </a:p>
              <a:p>
                <a:pPr lvl="1"/>
                <a:r>
                  <a:rPr lang="en-US" dirty="0"/>
                  <a:t>C2 ≠ C4 </a:t>
                </a:r>
              </a:p>
              <a:p>
                <a:pPr lvl="1"/>
                <a:r>
                  <a:rPr lang="en-US" dirty="0"/>
                  <a:t>C3 ≠ C4</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75" t="-95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5618262" y="1912432"/>
            <a:ext cx="2937347" cy="1465594"/>
          </a:xfrm>
          <a:prstGeom prst="rect">
            <a:avLst/>
          </a:prstGeom>
        </p:spPr>
      </p:pic>
      <p:sp>
        <p:nvSpPr>
          <p:cNvPr id="5" name="Rectangle 4"/>
          <p:cNvSpPr/>
          <p:nvPr/>
        </p:nvSpPr>
        <p:spPr>
          <a:xfrm>
            <a:off x="3999266" y="3718679"/>
            <a:ext cx="5144734" cy="3139321"/>
          </a:xfrm>
          <a:prstGeom prst="rect">
            <a:avLst/>
          </a:prstGeom>
        </p:spPr>
        <p:txBody>
          <a:bodyPr wrap="square">
            <a:spAutoFit/>
          </a:bodyPr>
          <a:lstStyle/>
          <a:p>
            <a:r>
              <a:rPr lang="en-US" dirty="0"/>
              <a:t>We can solve nearly tree structured in polynomial time. If a graph is tree structured (i.e. has no loops), then the CSP can be solved in O(nd</a:t>
            </a:r>
            <a:r>
              <a:rPr lang="en-US" baseline="30000" dirty="0"/>
              <a:t>2</a:t>
            </a:r>
            <a:r>
              <a:rPr lang="en-US" dirty="0"/>
              <a:t>) time as compared to general CSPs, where worst-case time is O(</a:t>
            </a:r>
            <a:r>
              <a:rPr lang="en-US" dirty="0" err="1"/>
              <a:t>d</a:t>
            </a:r>
            <a:r>
              <a:rPr lang="en-US" baseline="30000" dirty="0" err="1"/>
              <a:t>n</a:t>
            </a:r>
            <a:r>
              <a:rPr lang="en-US" dirty="0"/>
              <a:t>).</a:t>
            </a:r>
          </a:p>
          <a:p>
            <a:r>
              <a:rPr lang="en-US" dirty="0"/>
              <a:t>For tree-structured CSPs you can choose an ordering such that every node's parent precedes it in the</a:t>
            </a:r>
          </a:p>
          <a:p>
            <a:r>
              <a:rPr lang="en-US" dirty="0"/>
              <a:t>ordering. Then after enforcing arc consistency you can greedily assign the nodes in order, starting from</a:t>
            </a:r>
          </a:p>
          <a:p>
            <a:r>
              <a:rPr lang="en-US" dirty="0"/>
              <a:t>the root, and will find a consistent assignment without backtracking.</a:t>
            </a:r>
          </a:p>
        </p:txBody>
      </p:sp>
    </p:spTree>
    <p:extLst>
      <p:ext uri="{BB962C8B-B14F-4D97-AF65-F5344CB8AC3E}">
        <p14:creationId xmlns:p14="http://schemas.microsoft.com/office/powerpoint/2010/main" val="616005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campus layout  </a:t>
            </a:r>
          </a:p>
        </p:txBody>
      </p:sp>
      <p:pic>
        <p:nvPicPr>
          <p:cNvPr id="1026" name="Picture 2" descr="https://courses.edx.org/c4x/BerkeleyX/CS188x_1/asset/hw2_csp_campus.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719740" y="1561386"/>
            <a:ext cx="6419850" cy="2047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2864" y="3936937"/>
            <a:ext cx="4873752" cy="2585323"/>
          </a:xfrm>
          <a:prstGeom prst="rect">
            <a:avLst/>
          </a:prstGeom>
        </p:spPr>
        <p:txBody>
          <a:bodyPr wrap="square">
            <a:spAutoFit/>
          </a:bodyPr>
          <a:lstStyle/>
          <a:p>
            <a:r>
              <a:rPr lang="en-US" dirty="0">
                <a:solidFill>
                  <a:srgbClr val="222222"/>
                </a:solidFill>
                <a:latin typeface="Open Sans"/>
              </a:rPr>
              <a:t>Constraints: </a:t>
            </a:r>
          </a:p>
          <a:p>
            <a:pPr marL="342900" indent="-342900">
              <a:buFont typeface="+mj-lt"/>
              <a:buAutoNum type="arabicPeriod"/>
            </a:pPr>
            <a:r>
              <a:rPr lang="en-US" dirty="0"/>
              <a:t>(B) must be adjacent to the road.</a:t>
            </a:r>
          </a:p>
          <a:p>
            <a:pPr marL="342900" indent="-342900">
              <a:buFont typeface="+mj-lt"/>
              <a:buAutoNum type="arabicPeriod"/>
            </a:pPr>
            <a:r>
              <a:rPr lang="en-US" dirty="0"/>
              <a:t>(A) and (C) must both be adjacent to (B).</a:t>
            </a:r>
          </a:p>
          <a:p>
            <a:pPr marL="342900" indent="-342900">
              <a:buFont typeface="+mj-lt"/>
              <a:buAutoNum type="arabicPeriod"/>
            </a:pPr>
            <a:r>
              <a:rPr lang="en-US" dirty="0"/>
              <a:t>(C) must be adjacent to (D).</a:t>
            </a:r>
          </a:p>
          <a:p>
            <a:pPr marL="342900" indent="-342900">
              <a:buFont typeface="+mj-lt"/>
              <a:buAutoNum type="arabicPeriod"/>
            </a:pPr>
            <a:r>
              <a:rPr lang="en-US" dirty="0"/>
              <a:t>(A) must not be adjacent to the dormitory (D).</a:t>
            </a:r>
          </a:p>
          <a:p>
            <a:pPr marL="342900" indent="-342900">
              <a:buFont typeface="+mj-lt"/>
              <a:buAutoNum type="arabicPeriod"/>
            </a:pPr>
            <a:r>
              <a:rPr lang="en-US" dirty="0"/>
              <a:t>(A) must not be on a hill.</a:t>
            </a:r>
          </a:p>
          <a:p>
            <a:pPr marL="342900" indent="-342900">
              <a:buFont typeface="+mj-lt"/>
              <a:buAutoNum type="arabicPeriod"/>
            </a:pPr>
            <a:r>
              <a:rPr lang="en-US" dirty="0"/>
              <a:t>(D) must be on a hill or adjacent to the road.</a:t>
            </a:r>
          </a:p>
          <a:p>
            <a:pPr marL="342900" indent="-342900">
              <a:buFont typeface="+mj-lt"/>
              <a:buAutoNum type="arabicPeriod"/>
            </a:pPr>
            <a:r>
              <a:rPr lang="en-US" dirty="0"/>
              <a:t>All structures must be in different grid squares.</a:t>
            </a:r>
          </a:p>
          <a:p>
            <a:r>
              <a:rPr lang="en-US" dirty="0">
                <a:solidFill>
                  <a:srgbClr val="222222"/>
                </a:solidFill>
                <a:latin typeface="Open Sans"/>
              </a:rPr>
              <a:t> </a:t>
            </a:r>
            <a:endParaRPr lang="en-US" dirty="0"/>
          </a:p>
        </p:txBody>
      </p:sp>
      <p:sp>
        <p:nvSpPr>
          <p:cNvPr id="5" name="Rectangle 4"/>
          <p:cNvSpPr/>
          <p:nvPr/>
        </p:nvSpPr>
        <p:spPr>
          <a:xfrm>
            <a:off x="282864" y="2068830"/>
            <a:ext cx="2436876" cy="1354217"/>
          </a:xfrm>
          <a:prstGeom prst="rect">
            <a:avLst/>
          </a:prstGeom>
        </p:spPr>
        <p:txBody>
          <a:bodyPr wrap="square">
            <a:spAutoFit/>
          </a:bodyPr>
          <a:lstStyle/>
          <a:p>
            <a:r>
              <a:rPr lang="en-US" dirty="0">
                <a:solidFill>
                  <a:srgbClr val="222222"/>
                </a:solidFill>
                <a:latin typeface="Open Sans"/>
              </a:rPr>
              <a:t>4 variables: </a:t>
            </a:r>
          </a:p>
          <a:p>
            <a:pPr marL="285750" indent="-285750">
              <a:buFont typeface="Arial" panose="020B0604020202020204" pitchFamily="34" charset="0"/>
              <a:buChar char="•"/>
            </a:pPr>
            <a:r>
              <a:rPr lang="en-US" sz="1600" dirty="0">
                <a:solidFill>
                  <a:srgbClr val="222222"/>
                </a:solidFill>
                <a:latin typeface="Open Sans"/>
              </a:rPr>
              <a:t>an administration (A), </a:t>
            </a:r>
          </a:p>
          <a:p>
            <a:pPr marL="285750" indent="-285750">
              <a:buFont typeface="Arial" panose="020B0604020202020204" pitchFamily="34" charset="0"/>
              <a:buChar char="•"/>
            </a:pPr>
            <a:r>
              <a:rPr lang="en-US" sz="1600" dirty="0">
                <a:solidFill>
                  <a:srgbClr val="222222"/>
                </a:solidFill>
                <a:latin typeface="Open Sans"/>
              </a:rPr>
              <a:t>a bus stop  (B), </a:t>
            </a:r>
          </a:p>
          <a:p>
            <a:pPr marL="285750" indent="-285750">
              <a:buFont typeface="Arial" panose="020B0604020202020204" pitchFamily="34" charset="0"/>
              <a:buChar char="•"/>
            </a:pPr>
            <a:r>
              <a:rPr lang="en-US" sz="1600" dirty="0">
                <a:solidFill>
                  <a:srgbClr val="222222"/>
                </a:solidFill>
                <a:latin typeface="Open Sans"/>
              </a:rPr>
              <a:t>a classroom (C), </a:t>
            </a:r>
          </a:p>
          <a:p>
            <a:pPr marL="285750" indent="-285750">
              <a:buFont typeface="Arial" panose="020B0604020202020204" pitchFamily="34" charset="0"/>
              <a:buChar char="•"/>
            </a:pPr>
            <a:r>
              <a:rPr lang="en-US" sz="1600" dirty="0">
                <a:solidFill>
                  <a:srgbClr val="222222"/>
                </a:solidFill>
                <a:latin typeface="Open Sans"/>
              </a:rPr>
              <a:t>and a dormitory (D).</a:t>
            </a:r>
          </a:p>
        </p:txBody>
      </p:sp>
      <p:sp>
        <p:nvSpPr>
          <p:cNvPr id="6" name="Rectangle 5"/>
          <p:cNvSpPr/>
          <p:nvPr/>
        </p:nvSpPr>
        <p:spPr>
          <a:xfrm>
            <a:off x="5284033" y="4490934"/>
            <a:ext cx="3725056" cy="1477328"/>
          </a:xfrm>
          <a:prstGeom prst="rect">
            <a:avLst/>
          </a:prstGeom>
        </p:spPr>
        <p:txBody>
          <a:bodyPr wrap="square">
            <a:spAutoFit/>
          </a:bodyPr>
          <a:lstStyle/>
          <a:p>
            <a:pPr marL="342900" indent="-342900">
              <a:buFont typeface="+mj-lt"/>
              <a:buAutoNum type="arabicPeriod"/>
            </a:pPr>
            <a:r>
              <a:rPr lang="en-US" dirty="0">
                <a:solidFill>
                  <a:schemeClr val="accent1">
                    <a:lumMod val="50000"/>
                  </a:schemeClr>
                </a:solidFill>
              </a:rPr>
              <a:t>Which of the constraints are unary constraints?</a:t>
            </a:r>
          </a:p>
          <a:p>
            <a:pPr marL="342900" indent="-342900">
              <a:buFont typeface="+mj-lt"/>
              <a:buAutoNum type="arabicPeriod"/>
            </a:pPr>
            <a:r>
              <a:rPr lang="en-US" dirty="0">
                <a:solidFill>
                  <a:schemeClr val="accent1">
                    <a:lumMod val="50000"/>
                  </a:schemeClr>
                </a:solidFill>
              </a:rPr>
              <a:t>Select the domains of all variables after unary constraints have been applied?</a:t>
            </a:r>
          </a:p>
        </p:txBody>
      </p:sp>
    </p:spTree>
    <p:extLst>
      <p:ext uri="{BB962C8B-B14F-4D97-AF65-F5344CB8AC3E}">
        <p14:creationId xmlns:p14="http://schemas.microsoft.com/office/powerpoint/2010/main" val="3693024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campus layout  </a:t>
            </a:r>
          </a:p>
        </p:txBody>
      </p:sp>
      <p:pic>
        <p:nvPicPr>
          <p:cNvPr id="1026" name="Picture 2" descr="https://courses.edx.org/c4x/BerkeleyX/CS188x_1/asset/hw2_csp_campus.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479423" y="1554131"/>
            <a:ext cx="6419850" cy="20478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82864" y="3936937"/>
            <a:ext cx="4873752" cy="2585323"/>
          </a:xfrm>
          <a:prstGeom prst="rect">
            <a:avLst/>
          </a:prstGeom>
        </p:spPr>
        <p:txBody>
          <a:bodyPr wrap="square">
            <a:spAutoFit/>
          </a:bodyPr>
          <a:lstStyle/>
          <a:p>
            <a:r>
              <a:rPr lang="en-US" dirty="0">
                <a:solidFill>
                  <a:srgbClr val="222222"/>
                </a:solidFill>
                <a:latin typeface="Open Sans"/>
              </a:rPr>
              <a:t>Constraints: </a:t>
            </a:r>
          </a:p>
          <a:p>
            <a:pPr marL="342900" indent="-342900">
              <a:buFont typeface="+mj-lt"/>
              <a:buAutoNum type="arabicPeriod"/>
            </a:pPr>
            <a:r>
              <a:rPr lang="en-US" dirty="0"/>
              <a:t> </a:t>
            </a:r>
          </a:p>
          <a:p>
            <a:pPr marL="342900" indent="-342900">
              <a:buFont typeface="+mj-lt"/>
              <a:buAutoNum type="arabicPeriod"/>
            </a:pPr>
            <a:r>
              <a:rPr lang="en-US" dirty="0"/>
              <a:t>(A) and (C) must both be adjacent to (B).</a:t>
            </a:r>
          </a:p>
          <a:p>
            <a:pPr marL="342900" indent="-342900">
              <a:buFont typeface="+mj-lt"/>
              <a:buAutoNum type="arabicPeriod"/>
            </a:pPr>
            <a:r>
              <a:rPr lang="en-US" dirty="0"/>
              <a:t>(C) must be adjacent to (D).</a:t>
            </a:r>
          </a:p>
          <a:p>
            <a:pPr marL="342900" indent="-342900">
              <a:buFont typeface="+mj-lt"/>
              <a:buAutoNum type="arabicPeriod"/>
            </a:pPr>
            <a:r>
              <a:rPr lang="en-US" dirty="0"/>
              <a:t>(A) must not be adjacent to the dormitory (D).</a:t>
            </a:r>
          </a:p>
          <a:p>
            <a:pPr marL="342900" indent="-342900">
              <a:buFont typeface="+mj-lt"/>
              <a:buAutoNum type="arabicPeriod"/>
            </a:pPr>
            <a:r>
              <a:rPr lang="en-US" dirty="0"/>
              <a:t> </a:t>
            </a:r>
          </a:p>
          <a:p>
            <a:pPr marL="342900" indent="-342900">
              <a:buFont typeface="+mj-lt"/>
              <a:buAutoNum type="arabicPeriod"/>
            </a:pPr>
            <a:r>
              <a:rPr lang="en-US" dirty="0"/>
              <a:t> </a:t>
            </a:r>
          </a:p>
          <a:p>
            <a:pPr marL="342900" indent="-342900">
              <a:buFont typeface="+mj-lt"/>
              <a:buAutoNum type="arabicPeriod"/>
            </a:pPr>
            <a:r>
              <a:rPr lang="en-US" dirty="0"/>
              <a:t>All structures must be in different grid squares.</a:t>
            </a:r>
          </a:p>
          <a:p>
            <a:r>
              <a:rPr lang="en-US" dirty="0">
                <a:solidFill>
                  <a:srgbClr val="222222"/>
                </a:solidFill>
                <a:latin typeface="Open Sans"/>
              </a:rPr>
              <a:t> </a:t>
            </a:r>
            <a:endParaRPr lang="en-US" dirty="0"/>
          </a:p>
        </p:txBody>
      </p:sp>
      <p:sp>
        <p:nvSpPr>
          <p:cNvPr id="6" name="Rectangle 5"/>
          <p:cNvSpPr/>
          <p:nvPr/>
        </p:nvSpPr>
        <p:spPr>
          <a:xfrm>
            <a:off x="5284033" y="4490934"/>
            <a:ext cx="3725056" cy="1754326"/>
          </a:xfrm>
          <a:prstGeom prst="rect">
            <a:avLst/>
          </a:prstGeom>
        </p:spPr>
        <p:txBody>
          <a:bodyPr wrap="square">
            <a:spAutoFit/>
          </a:bodyPr>
          <a:lstStyle/>
          <a:p>
            <a:r>
              <a:rPr lang="en-US" dirty="0"/>
              <a:t>B={(1,3);(2,3)} ; A={(1,1);(2,2);(1,3);(2,3)} D={(1,2);(2,1);(1,3);(2,3)}</a:t>
            </a:r>
          </a:p>
          <a:p>
            <a:r>
              <a:rPr lang="en-US" dirty="0"/>
              <a:t>C = All </a:t>
            </a:r>
          </a:p>
          <a:p>
            <a:endParaRPr lang="en-US" dirty="0">
              <a:solidFill>
                <a:schemeClr val="accent1">
                  <a:lumMod val="50000"/>
                </a:schemeClr>
              </a:solidFill>
            </a:endParaRPr>
          </a:p>
          <a:p>
            <a:r>
              <a:rPr lang="en-US" dirty="0">
                <a:solidFill>
                  <a:schemeClr val="accent1">
                    <a:lumMod val="50000"/>
                  </a:schemeClr>
                </a:solidFill>
              </a:rPr>
              <a:t>3. Enforce arc consistency A-&gt;B</a:t>
            </a:r>
          </a:p>
        </p:txBody>
      </p:sp>
    </p:spTree>
    <p:extLst>
      <p:ext uri="{BB962C8B-B14F-4D97-AF65-F5344CB8AC3E}">
        <p14:creationId xmlns:p14="http://schemas.microsoft.com/office/powerpoint/2010/main" val="2180638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campus layout  </a:t>
            </a:r>
          </a:p>
        </p:txBody>
      </p:sp>
      <p:pic>
        <p:nvPicPr>
          <p:cNvPr id="1026" name="Picture 2" descr="https://courses.edx.org/c4x/BerkeleyX/CS188x_1/asset/hw2_csp_campus.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479423" y="1554131"/>
            <a:ext cx="6419850"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56616" y="3798437"/>
            <a:ext cx="3725056" cy="2862322"/>
          </a:xfrm>
          <a:prstGeom prst="rect">
            <a:avLst/>
          </a:prstGeom>
        </p:spPr>
        <p:txBody>
          <a:bodyPr wrap="square">
            <a:spAutoFit/>
          </a:bodyPr>
          <a:lstStyle/>
          <a:p>
            <a:r>
              <a:rPr lang="en-US" dirty="0"/>
              <a:t>B={(1,3);(2,3)} ; </a:t>
            </a:r>
          </a:p>
          <a:p>
            <a:r>
              <a:rPr lang="en-US" dirty="0">
                <a:solidFill>
                  <a:srgbClr val="00B050"/>
                </a:solidFill>
              </a:rPr>
              <a:t>A={(2,2);(1,3);(2,3)} </a:t>
            </a:r>
            <a:r>
              <a:rPr lang="en-US" dirty="0"/>
              <a:t>D={(1,2);(2,1);(1,3);(2,3)}</a:t>
            </a:r>
          </a:p>
          <a:p>
            <a:r>
              <a:rPr lang="en-US" dirty="0"/>
              <a:t>C = All </a:t>
            </a:r>
          </a:p>
          <a:p>
            <a:r>
              <a:rPr lang="en-US" dirty="0">
                <a:solidFill>
                  <a:schemeClr val="accent1">
                    <a:lumMod val="50000"/>
                  </a:schemeClr>
                </a:solidFill>
              </a:rPr>
              <a:t>Enforcing consistency for A → C, A → D, B → A, B → C, B → D, and C → A do not change the domains of any variables. After enforcing these arcs, the next is C → B.</a:t>
            </a:r>
          </a:p>
          <a:p>
            <a:r>
              <a:rPr lang="en-US" dirty="0">
                <a:solidFill>
                  <a:schemeClr val="accent1">
                    <a:lumMod val="50000"/>
                  </a:schemeClr>
                </a:solidFill>
              </a:rPr>
              <a:t>4. Enforce arc consistency C → B.</a:t>
            </a:r>
          </a:p>
        </p:txBody>
      </p:sp>
      <p:sp>
        <p:nvSpPr>
          <p:cNvPr id="10" name="Rectangle 9"/>
          <p:cNvSpPr/>
          <p:nvPr/>
        </p:nvSpPr>
        <p:spPr>
          <a:xfrm>
            <a:off x="282864" y="3936937"/>
            <a:ext cx="4873752" cy="2585323"/>
          </a:xfrm>
          <a:prstGeom prst="rect">
            <a:avLst/>
          </a:prstGeom>
        </p:spPr>
        <p:txBody>
          <a:bodyPr wrap="square">
            <a:spAutoFit/>
          </a:bodyPr>
          <a:lstStyle/>
          <a:p>
            <a:r>
              <a:rPr lang="en-US" dirty="0">
                <a:solidFill>
                  <a:srgbClr val="222222"/>
                </a:solidFill>
                <a:latin typeface="Open Sans"/>
              </a:rPr>
              <a:t>Constraints: </a:t>
            </a:r>
          </a:p>
          <a:p>
            <a:pPr marL="342900" indent="-342900">
              <a:buFont typeface="+mj-lt"/>
              <a:buAutoNum type="arabicPeriod"/>
            </a:pPr>
            <a:r>
              <a:rPr lang="en-US" dirty="0"/>
              <a:t> </a:t>
            </a:r>
          </a:p>
          <a:p>
            <a:pPr marL="342900" indent="-342900">
              <a:buFont typeface="+mj-lt"/>
              <a:buAutoNum type="arabicPeriod"/>
            </a:pPr>
            <a:r>
              <a:rPr lang="en-US" dirty="0"/>
              <a:t>(A) and (C) must both be adjacent to (B).</a:t>
            </a:r>
          </a:p>
          <a:p>
            <a:pPr marL="342900" indent="-342900">
              <a:buFont typeface="+mj-lt"/>
              <a:buAutoNum type="arabicPeriod"/>
            </a:pPr>
            <a:r>
              <a:rPr lang="en-US" dirty="0"/>
              <a:t>(C) must be adjacent to (D).</a:t>
            </a:r>
          </a:p>
          <a:p>
            <a:pPr marL="342900" indent="-342900">
              <a:buFont typeface="+mj-lt"/>
              <a:buAutoNum type="arabicPeriod"/>
            </a:pPr>
            <a:r>
              <a:rPr lang="en-US" dirty="0"/>
              <a:t>(A) must not be adjacent to the dormitory (D).</a:t>
            </a:r>
          </a:p>
          <a:p>
            <a:pPr marL="342900" indent="-342900">
              <a:buFont typeface="+mj-lt"/>
              <a:buAutoNum type="arabicPeriod"/>
            </a:pPr>
            <a:r>
              <a:rPr lang="en-US" dirty="0"/>
              <a:t> </a:t>
            </a:r>
          </a:p>
          <a:p>
            <a:pPr marL="342900" indent="-342900">
              <a:buFont typeface="+mj-lt"/>
              <a:buAutoNum type="arabicPeriod"/>
            </a:pPr>
            <a:r>
              <a:rPr lang="en-US" dirty="0"/>
              <a:t> </a:t>
            </a:r>
          </a:p>
          <a:p>
            <a:pPr marL="342900" indent="-342900">
              <a:buFont typeface="+mj-lt"/>
              <a:buAutoNum type="arabicPeriod"/>
            </a:pPr>
            <a:r>
              <a:rPr lang="en-US" dirty="0"/>
              <a:t>All structures must be in different grid squares.</a:t>
            </a:r>
          </a:p>
          <a:p>
            <a:r>
              <a:rPr lang="en-US" dirty="0">
                <a:solidFill>
                  <a:srgbClr val="222222"/>
                </a:solidFill>
                <a:latin typeface="Open Sans"/>
              </a:rPr>
              <a:t> </a:t>
            </a:r>
            <a:endParaRPr lang="en-US" dirty="0"/>
          </a:p>
        </p:txBody>
      </p:sp>
    </p:spTree>
    <p:extLst>
      <p:ext uri="{BB962C8B-B14F-4D97-AF65-F5344CB8AC3E}">
        <p14:creationId xmlns:p14="http://schemas.microsoft.com/office/powerpoint/2010/main" val="3994615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campus layout  </a:t>
            </a:r>
          </a:p>
        </p:txBody>
      </p:sp>
      <p:pic>
        <p:nvPicPr>
          <p:cNvPr id="1026" name="Picture 2" descr="https://courses.edx.org/c4x/BerkeleyX/CS188x_1/asset/hw2_csp_campus.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479423" y="1554131"/>
            <a:ext cx="6419850"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56616" y="3798437"/>
            <a:ext cx="3725056" cy="2862322"/>
          </a:xfrm>
          <a:prstGeom prst="rect">
            <a:avLst/>
          </a:prstGeom>
        </p:spPr>
        <p:txBody>
          <a:bodyPr wrap="square">
            <a:spAutoFit/>
          </a:bodyPr>
          <a:lstStyle/>
          <a:p>
            <a:r>
              <a:rPr lang="en-US" dirty="0"/>
              <a:t>B={(1,3);(2,3)} ; </a:t>
            </a:r>
          </a:p>
          <a:p>
            <a:r>
              <a:rPr lang="en-US" dirty="0"/>
              <a:t>A={(2,2);(1,3);(2,3)} D={(1,2);(2,1);(1,3);(2,3)}</a:t>
            </a:r>
          </a:p>
          <a:p>
            <a:r>
              <a:rPr lang="en-US" dirty="0">
                <a:solidFill>
                  <a:srgbClr val="00B050"/>
                </a:solidFill>
              </a:rPr>
              <a:t>C={(1,2);(2,2);(1,3);(2,3)} </a:t>
            </a:r>
          </a:p>
          <a:p>
            <a:endParaRPr lang="en-US" dirty="0">
              <a:solidFill>
                <a:srgbClr val="00B050"/>
              </a:solidFill>
            </a:endParaRPr>
          </a:p>
          <a:p>
            <a:r>
              <a:rPr lang="en-US" dirty="0">
                <a:solidFill>
                  <a:schemeClr val="accent1">
                    <a:lumMod val="50000"/>
                  </a:schemeClr>
                </a:solidFill>
              </a:rPr>
              <a:t>5. What arcs got added to the queue while enforcing C → B? Remember that the queue contained C → D, D → A, D → B, and D → C prior to enforcing C → B.</a:t>
            </a:r>
          </a:p>
        </p:txBody>
      </p:sp>
      <p:sp>
        <p:nvSpPr>
          <p:cNvPr id="8" name="Rectangle 7"/>
          <p:cNvSpPr/>
          <p:nvPr/>
        </p:nvSpPr>
        <p:spPr>
          <a:xfrm>
            <a:off x="282864" y="3936937"/>
            <a:ext cx="4873752" cy="2585323"/>
          </a:xfrm>
          <a:prstGeom prst="rect">
            <a:avLst/>
          </a:prstGeom>
        </p:spPr>
        <p:txBody>
          <a:bodyPr wrap="square">
            <a:spAutoFit/>
          </a:bodyPr>
          <a:lstStyle/>
          <a:p>
            <a:r>
              <a:rPr lang="en-US" dirty="0">
                <a:solidFill>
                  <a:srgbClr val="222222"/>
                </a:solidFill>
                <a:latin typeface="Open Sans"/>
              </a:rPr>
              <a:t>Constraints: </a:t>
            </a:r>
          </a:p>
          <a:p>
            <a:pPr marL="342900" indent="-342900">
              <a:buFont typeface="+mj-lt"/>
              <a:buAutoNum type="arabicPeriod"/>
            </a:pPr>
            <a:r>
              <a:rPr lang="en-US" dirty="0"/>
              <a:t> </a:t>
            </a:r>
          </a:p>
          <a:p>
            <a:pPr marL="342900" indent="-342900">
              <a:buFont typeface="+mj-lt"/>
              <a:buAutoNum type="arabicPeriod"/>
            </a:pPr>
            <a:r>
              <a:rPr lang="en-US" dirty="0"/>
              <a:t>(A) and (C) must both be adjacent to (B).</a:t>
            </a:r>
          </a:p>
          <a:p>
            <a:pPr marL="342900" indent="-342900">
              <a:buFont typeface="+mj-lt"/>
              <a:buAutoNum type="arabicPeriod"/>
            </a:pPr>
            <a:r>
              <a:rPr lang="en-US" dirty="0"/>
              <a:t>(C) must be adjacent to (D).</a:t>
            </a:r>
          </a:p>
          <a:p>
            <a:pPr marL="342900" indent="-342900">
              <a:buFont typeface="+mj-lt"/>
              <a:buAutoNum type="arabicPeriod"/>
            </a:pPr>
            <a:r>
              <a:rPr lang="en-US" dirty="0"/>
              <a:t>(A) must not be adjacent to the dormitory (D).</a:t>
            </a:r>
          </a:p>
          <a:p>
            <a:pPr marL="342900" indent="-342900">
              <a:buFont typeface="+mj-lt"/>
              <a:buAutoNum type="arabicPeriod"/>
            </a:pPr>
            <a:r>
              <a:rPr lang="en-US" dirty="0"/>
              <a:t> </a:t>
            </a:r>
          </a:p>
          <a:p>
            <a:pPr marL="342900" indent="-342900">
              <a:buFont typeface="+mj-lt"/>
              <a:buAutoNum type="arabicPeriod"/>
            </a:pPr>
            <a:r>
              <a:rPr lang="en-US" dirty="0"/>
              <a:t> </a:t>
            </a:r>
          </a:p>
          <a:p>
            <a:pPr marL="342900" indent="-342900">
              <a:buFont typeface="+mj-lt"/>
              <a:buAutoNum type="arabicPeriod"/>
            </a:pPr>
            <a:r>
              <a:rPr lang="en-US" dirty="0"/>
              <a:t>All structures must be in different grid squares.</a:t>
            </a:r>
          </a:p>
          <a:p>
            <a:r>
              <a:rPr lang="en-US" dirty="0">
                <a:solidFill>
                  <a:srgbClr val="222222"/>
                </a:solidFill>
                <a:latin typeface="Open Sans"/>
              </a:rPr>
              <a:t> </a:t>
            </a:r>
            <a:endParaRPr lang="en-US" dirty="0"/>
          </a:p>
        </p:txBody>
      </p:sp>
    </p:spTree>
    <p:extLst>
      <p:ext uri="{BB962C8B-B14F-4D97-AF65-F5344CB8AC3E}">
        <p14:creationId xmlns:p14="http://schemas.microsoft.com/office/powerpoint/2010/main" val="42930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campus layout  </a:t>
            </a:r>
          </a:p>
        </p:txBody>
      </p:sp>
      <p:pic>
        <p:nvPicPr>
          <p:cNvPr id="1026" name="Picture 2" descr="https://courses.edx.org/c4x/BerkeleyX/CS188x_1/asset/hw2_csp_campus.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479423" y="1561386"/>
            <a:ext cx="6419850"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156616" y="3609261"/>
            <a:ext cx="3725056" cy="3139321"/>
          </a:xfrm>
          <a:prstGeom prst="rect">
            <a:avLst/>
          </a:prstGeom>
        </p:spPr>
        <p:txBody>
          <a:bodyPr wrap="square">
            <a:spAutoFit/>
          </a:bodyPr>
          <a:lstStyle/>
          <a:p>
            <a:r>
              <a:rPr lang="en-US" dirty="0"/>
              <a:t>B={(1,3);(2,3)} ; </a:t>
            </a:r>
          </a:p>
          <a:p>
            <a:r>
              <a:rPr lang="en-US" dirty="0"/>
              <a:t>A={(2,2);(1,3);(2,3)} D={(1,2);(2,1);(1,3); (2,3) }</a:t>
            </a:r>
          </a:p>
          <a:p>
            <a:r>
              <a:rPr lang="en-US" dirty="0"/>
              <a:t>C={(1,2);(2,2);(1,3);(2,3)} </a:t>
            </a:r>
          </a:p>
          <a:p>
            <a:endParaRPr lang="en-US" dirty="0">
              <a:solidFill>
                <a:srgbClr val="00B050"/>
              </a:solidFill>
            </a:endParaRPr>
          </a:p>
          <a:p>
            <a:r>
              <a:rPr lang="en-US" dirty="0">
                <a:solidFill>
                  <a:schemeClr val="accent1">
                    <a:lumMod val="50000"/>
                  </a:schemeClr>
                </a:solidFill>
              </a:rPr>
              <a:t>6. Continuing from the previous parts, select the domains of all variables after enforcing arc consistency until the queue is empty. Remember that the queue currently contains C → D, D → A, D → B, D → C, B → C and A → C.</a:t>
            </a:r>
          </a:p>
        </p:txBody>
      </p:sp>
      <p:sp>
        <p:nvSpPr>
          <p:cNvPr id="8" name="Rectangle 7"/>
          <p:cNvSpPr/>
          <p:nvPr/>
        </p:nvSpPr>
        <p:spPr>
          <a:xfrm>
            <a:off x="282864" y="3936937"/>
            <a:ext cx="4873752" cy="2585323"/>
          </a:xfrm>
          <a:prstGeom prst="rect">
            <a:avLst/>
          </a:prstGeom>
        </p:spPr>
        <p:txBody>
          <a:bodyPr wrap="square">
            <a:spAutoFit/>
          </a:bodyPr>
          <a:lstStyle/>
          <a:p>
            <a:r>
              <a:rPr lang="en-US" dirty="0">
                <a:solidFill>
                  <a:srgbClr val="222222"/>
                </a:solidFill>
                <a:latin typeface="Open Sans"/>
              </a:rPr>
              <a:t>Constraints: </a:t>
            </a:r>
          </a:p>
          <a:p>
            <a:pPr marL="342900" indent="-342900">
              <a:buFont typeface="+mj-lt"/>
              <a:buAutoNum type="arabicPeriod"/>
            </a:pPr>
            <a:r>
              <a:rPr lang="en-US" dirty="0"/>
              <a:t> </a:t>
            </a:r>
          </a:p>
          <a:p>
            <a:pPr marL="342900" indent="-342900">
              <a:buFont typeface="+mj-lt"/>
              <a:buAutoNum type="arabicPeriod"/>
            </a:pPr>
            <a:r>
              <a:rPr lang="en-US" dirty="0"/>
              <a:t>(A) and (C) must both be adjacent to (B).</a:t>
            </a:r>
          </a:p>
          <a:p>
            <a:pPr marL="342900" indent="-342900">
              <a:buFont typeface="+mj-lt"/>
              <a:buAutoNum type="arabicPeriod"/>
            </a:pPr>
            <a:r>
              <a:rPr lang="en-US" dirty="0"/>
              <a:t>(C) must be adjacent to (D).</a:t>
            </a:r>
          </a:p>
          <a:p>
            <a:pPr marL="342900" indent="-342900">
              <a:buFont typeface="+mj-lt"/>
              <a:buAutoNum type="arabicPeriod"/>
            </a:pPr>
            <a:r>
              <a:rPr lang="en-US" dirty="0"/>
              <a:t>(A) must not be adjacent to the dormitory (D).</a:t>
            </a:r>
          </a:p>
          <a:p>
            <a:pPr marL="342900" indent="-342900">
              <a:buFont typeface="+mj-lt"/>
              <a:buAutoNum type="arabicPeriod"/>
            </a:pPr>
            <a:r>
              <a:rPr lang="en-US" dirty="0"/>
              <a:t> </a:t>
            </a:r>
          </a:p>
          <a:p>
            <a:pPr marL="342900" indent="-342900">
              <a:buFont typeface="+mj-lt"/>
              <a:buAutoNum type="arabicPeriod"/>
            </a:pPr>
            <a:r>
              <a:rPr lang="en-US" dirty="0"/>
              <a:t> </a:t>
            </a:r>
          </a:p>
          <a:p>
            <a:pPr marL="342900" indent="-342900">
              <a:buFont typeface="+mj-lt"/>
              <a:buAutoNum type="arabicPeriod"/>
            </a:pPr>
            <a:r>
              <a:rPr lang="en-US" dirty="0"/>
              <a:t>All structures must be in different grid squares.</a:t>
            </a:r>
          </a:p>
          <a:p>
            <a:r>
              <a:rPr lang="en-US" dirty="0">
                <a:solidFill>
                  <a:srgbClr val="222222"/>
                </a:solidFill>
                <a:latin typeface="Open Sans"/>
              </a:rPr>
              <a:t> </a:t>
            </a:r>
            <a:endParaRPr lang="en-US" dirty="0"/>
          </a:p>
        </p:txBody>
      </p:sp>
    </p:spTree>
    <p:extLst>
      <p:ext uri="{BB962C8B-B14F-4D97-AF65-F5344CB8AC3E}">
        <p14:creationId xmlns:p14="http://schemas.microsoft.com/office/powerpoint/2010/main" val="1214264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campus layout  </a:t>
            </a:r>
          </a:p>
        </p:txBody>
      </p:sp>
      <p:pic>
        <p:nvPicPr>
          <p:cNvPr id="1026" name="Picture 2" descr="https://courses.edx.org/c4x/BerkeleyX/CS188x_1/asset/hw2_csp_campus.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479423" y="1595892"/>
            <a:ext cx="6419850"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2648" y="3478225"/>
            <a:ext cx="8269024" cy="3693319"/>
          </a:xfrm>
          <a:prstGeom prst="rect">
            <a:avLst/>
          </a:prstGeom>
        </p:spPr>
        <p:txBody>
          <a:bodyPr wrap="square">
            <a:spAutoFit/>
          </a:bodyPr>
          <a:lstStyle/>
          <a:p>
            <a:r>
              <a:rPr lang="en-US" dirty="0"/>
              <a:t>B={(1,3);(2,3)} ; </a:t>
            </a:r>
          </a:p>
          <a:p>
            <a:r>
              <a:rPr lang="en-US" dirty="0"/>
              <a:t>A={(2,2);(1,3);(2,3)} </a:t>
            </a:r>
          </a:p>
          <a:p>
            <a:r>
              <a:rPr lang="en-US" dirty="0"/>
              <a:t>D={(1,2);(2,1);(1,3) }</a:t>
            </a:r>
          </a:p>
          <a:p>
            <a:r>
              <a:rPr lang="en-US" dirty="0"/>
              <a:t>C={(1,2);(2,2);(1,3);(2,3)} </a:t>
            </a:r>
          </a:p>
          <a:p>
            <a:endParaRPr lang="en-US" dirty="0"/>
          </a:p>
          <a:p>
            <a:r>
              <a:rPr lang="en-US" dirty="0">
                <a:solidFill>
                  <a:srgbClr val="0070C0"/>
                </a:solidFill>
              </a:rPr>
              <a:t>7. If arc consistency had resulted in all domains having a single value left, we would have already found a solution. Similarly, if it had found that any domain had no values left, we would have already found that no solution exists. Unfortunately, this is not the case in our example (as you should have found in the previous part). To solve the problem, we need to start searching. Use the MRV (minimum remaining values) heuristic to choose which variable gets assigned next (breaking any ties alphabetically).</a:t>
            </a:r>
          </a:p>
          <a:p>
            <a:r>
              <a:rPr lang="en-US" dirty="0">
                <a:solidFill>
                  <a:srgbClr val="0070C0"/>
                </a:solidFill>
              </a:rPr>
              <a:t>Which variable gets assigned next?</a:t>
            </a:r>
          </a:p>
          <a:p>
            <a:endParaRPr lang="en-US" dirty="0">
              <a:solidFill>
                <a:schemeClr val="accent1">
                  <a:lumMod val="50000"/>
                </a:schemeClr>
              </a:solidFill>
            </a:endParaRPr>
          </a:p>
        </p:txBody>
      </p:sp>
    </p:spTree>
    <p:extLst>
      <p:ext uri="{BB962C8B-B14F-4D97-AF65-F5344CB8AC3E}">
        <p14:creationId xmlns:p14="http://schemas.microsoft.com/office/powerpoint/2010/main" val="3703248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campus layout  </a:t>
            </a:r>
          </a:p>
        </p:txBody>
      </p:sp>
      <p:pic>
        <p:nvPicPr>
          <p:cNvPr id="1026" name="Picture 2" descr="https://courses.edx.org/c4x/BerkeleyX/CS188x_1/asset/hw2_csp_campus.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1479423" y="1467867"/>
            <a:ext cx="6419850"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434642" y="3764409"/>
            <a:ext cx="3481536" cy="2862322"/>
          </a:xfrm>
          <a:prstGeom prst="rect">
            <a:avLst/>
          </a:prstGeom>
        </p:spPr>
        <p:txBody>
          <a:bodyPr wrap="square">
            <a:spAutoFit/>
          </a:bodyPr>
          <a:lstStyle/>
          <a:p>
            <a:r>
              <a:rPr lang="en-US" dirty="0"/>
              <a:t>B={(1,3);(2,3)} ; </a:t>
            </a:r>
          </a:p>
          <a:p>
            <a:r>
              <a:rPr lang="en-US" dirty="0"/>
              <a:t>A={(2,2);(1,3);(2,3)} </a:t>
            </a:r>
          </a:p>
          <a:p>
            <a:r>
              <a:rPr lang="en-US" dirty="0"/>
              <a:t>D={(1,2);(2,1);(1,3) }</a:t>
            </a:r>
          </a:p>
          <a:p>
            <a:r>
              <a:rPr lang="en-US" dirty="0"/>
              <a:t>C={(1,2);(2,2);(1,3);(2,3)} </a:t>
            </a:r>
          </a:p>
          <a:p>
            <a:endParaRPr lang="en-US" dirty="0"/>
          </a:p>
          <a:p>
            <a:r>
              <a:rPr lang="en-US" dirty="0">
                <a:solidFill>
                  <a:srgbClr val="0070C0"/>
                </a:solidFill>
              </a:rPr>
              <a:t>8. Which value of B has the largest number of values remaining (and therefore is the least constraining value)? Use arc consistency. </a:t>
            </a:r>
          </a:p>
          <a:p>
            <a:endParaRPr lang="en-US" dirty="0">
              <a:solidFill>
                <a:schemeClr val="accent1">
                  <a:lumMod val="50000"/>
                </a:schemeClr>
              </a:solidFill>
            </a:endParaRPr>
          </a:p>
        </p:txBody>
      </p:sp>
      <p:sp>
        <p:nvSpPr>
          <p:cNvPr id="7" name="Rectangle 6"/>
          <p:cNvSpPr/>
          <p:nvPr/>
        </p:nvSpPr>
        <p:spPr>
          <a:xfrm>
            <a:off x="282864" y="3764409"/>
            <a:ext cx="4873752" cy="2585323"/>
          </a:xfrm>
          <a:prstGeom prst="rect">
            <a:avLst/>
          </a:prstGeom>
        </p:spPr>
        <p:txBody>
          <a:bodyPr wrap="square">
            <a:spAutoFit/>
          </a:bodyPr>
          <a:lstStyle/>
          <a:p>
            <a:r>
              <a:rPr lang="en-US" dirty="0">
                <a:solidFill>
                  <a:srgbClr val="222222"/>
                </a:solidFill>
                <a:latin typeface="Open Sans"/>
              </a:rPr>
              <a:t>Constraints: </a:t>
            </a:r>
          </a:p>
          <a:p>
            <a:pPr marL="342900" indent="-342900">
              <a:buFont typeface="+mj-lt"/>
              <a:buAutoNum type="arabicPeriod"/>
            </a:pPr>
            <a:r>
              <a:rPr lang="en-US" dirty="0"/>
              <a:t> </a:t>
            </a:r>
          </a:p>
          <a:p>
            <a:pPr marL="342900" indent="-342900">
              <a:buFont typeface="+mj-lt"/>
              <a:buAutoNum type="arabicPeriod"/>
            </a:pPr>
            <a:r>
              <a:rPr lang="en-US" dirty="0"/>
              <a:t>(A) and (C) must both be adjacent to (B).</a:t>
            </a:r>
          </a:p>
          <a:p>
            <a:pPr marL="342900" indent="-342900">
              <a:buFont typeface="+mj-lt"/>
              <a:buAutoNum type="arabicPeriod"/>
            </a:pPr>
            <a:r>
              <a:rPr lang="en-US" dirty="0"/>
              <a:t>(C) must be adjacent to (D).</a:t>
            </a:r>
          </a:p>
          <a:p>
            <a:pPr marL="342900" indent="-342900">
              <a:buFont typeface="+mj-lt"/>
              <a:buAutoNum type="arabicPeriod"/>
            </a:pPr>
            <a:r>
              <a:rPr lang="en-US" dirty="0"/>
              <a:t>(A) must not be adjacent to the dormitory (D).</a:t>
            </a:r>
          </a:p>
          <a:p>
            <a:pPr marL="342900" indent="-342900">
              <a:buFont typeface="+mj-lt"/>
              <a:buAutoNum type="arabicPeriod"/>
            </a:pPr>
            <a:r>
              <a:rPr lang="en-US" dirty="0"/>
              <a:t> </a:t>
            </a:r>
          </a:p>
          <a:p>
            <a:pPr marL="342900" indent="-342900">
              <a:buFont typeface="+mj-lt"/>
              <a:buAutoNum type="arabicPeriod"/>
            </a:pPr>
            <a:r>
              <a:rPr lang="en-US" dirty="0"/>
              <a:t> </a:t>
            </a:r>
          </a:p>
          <a:p>
            <a:pPr marL="342900" indent="-342900">
              <a:buFont typeface="+mj-lt"/>
              <a:buAutoNum type="arabicPeriod"/>
            </a:pPr>
            <a:r>
              <a:rPr lang="en-US" dirty="0"/>
              <a:t>All structures must be in different grid squares.</a:t>
            </a:r>
          </a:p>
          <a:p>
            <a:r>
              <a:rPr lang="en-US" dirty="0">
                <a:solidFill>
                  <a:srgbClr val="222222"/>
                </a:solidFill>
                <a:latin typeface="Open Sans"/>
              </a:rPr>
              <a:t> </a:t>
            </a:r>
            <a:endParaRPr lang="en-US" dirty="0"/>
          </a:p>
        </p:txBody>
      </p:sp>
    </p:spTree>
    <p:extLst>
      <p:ext uri="{BB962C8B-B14F-4D97-AF65-F5344CB8AC3E}">
        <p14:creationId xmlns:p14="http://schemas.microsoft.com/office/powerpoint/2010/main" val="2716210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campus layout –Solution   </a:t>
            </a:r>
          </a:p>
        </p:txBody>
      </p:sp>
      <p:pic>
        <p:nvPicPr>
          <p:cNvPr id="1026" name="Picture 2" descr="https://courses.edx.org/c4x/BerkeleyX/CS188x_1/asset/hw2_csp_campus.png"/>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719740" y="1516100"/>
            <a:ext cx="6419850" cy="20478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434642" y="3764409"/>
            <a:ext cx="3481536" cy="2308324"/>
          </a:xfrm>
          <a:prstGeom prst="rect">
            <a:avLst/>
          </a:prstGeom>
        </p:spPr>
        <p:txBody>
          <a:bodyPr wrap="square">
            <a:spAutoFit/>
          </a:bodyPr>
          <a:lstStyle/>
          <a:p>
            <a:r>
              <a:rPr lang="en-US" dirty="0">
                <a:solidFill>
                  <a:srgbClr val="00B050"/>
                </a:solidFill>
              </a:rPr>
              <a:t>B=(2,3)</a:t>
            </a:r>
            <a:r>
              <a:rPr lang="en-US" dirty="0"/>
              <a:t> </a:t>
            </a:r>
          </a:p>
          <a:p>
            <a:r>
              <a:rPr lang="en-US" dirty="0"/>
              <a:t>A={(2,2);(1,3);(2,3)} </a:t>
            </a:r>
          </a:p>
          <a:p>
            <a:r>
              <a:rPr lang="en-US" dirty="0"/>
              <a:t>D={(1,2);(2,1);(1,3) }</a:t>
            </a:r>
          </a:p>
          <a:p>
            <a:r>
              <a:rPr lang="en-US" dirty="0"/>
              <a:t>C={(1,2);(2,2);(1,3);(2,3)} </a:t>
            </a:r>
          </a:p>
          <a:p>
            <a:endParaRPr lang="en-US" dirty="0"/>
          </a:p>
          <a:p>
            <a:r>
              <a:rPr lang="en-US" dirty="0">
                <a:solidFill>
                  <a:srgbClr val="0070C0"/>
                </a:solidFill>
              </a:rPr>
              <a:t>9. Enforce arc consistency and return the result of the backtracking algorithm</a:t>
            </a:r>
          </a:p>
        </p:txBody>
      </p:sp>
      <p:sp>
        <p:nvSpPr>
          <p:cNvPr id="7" name="Rectangle 6"/>
          <p:cNvSpPr/>
          <p:nvPr/>
        </p:nvSpPr>
        <p:spPr>
          <a:xfrm>
            <a:off x="282864" y="3764409"/>
            <a:ext cx="4873752" cy="2585323"/>
          </a:xfrm>
          <a:prstGeom prst="rect">
            <a:avLst/>
          </a:prstGeom>
        </p:spPr>
        <p:txBody>
          <a:bodyPr wrap="square">
            <a:spAutoFit/>
          </a:bodyPr>
          <a:lstStyle/>
          <a:p>
            <a:r>
              <a:rPr lang="en-US" dirty="0">
                <a:solidFill>
                  <a:srgbClr val="222222"/>
                </a:solidFill>
                <a:latin typeface="Open Sans"/>
              </a:rPr>
              <a:t>Constraints: </a:t>
            </a:r>
          </a:p>
          <a:p>
            <a:pPr marL="342900" indent="-342900">
              <a:buFont typeface="+mj-lt"/>
              <a:buAutoNum type="arabicPeriod"/>
            </a:pPr>
            <a:r>
              <a:rPr lang="en-US" dirty="0"/>
              <a:t> </a:t>
            </a:r>
          </a:p>
          <a:p>
            <a:pPr marL="342900" indent="-342900">
              <a:buFont typeface="+mj-lt"/>
              <a:buAutoNum type="arabicPeriod"/>
            </a:pPr>
            <a:r>
              <a:rPr lang="en-US" dirty="0"/>
              <a:t>(A) and (C) must both be adjacent to (B).</a:t>
            </a:r>
          </a:p>
          <a:p>
            <a:pPr marL="342900" indent="-342900">
              <a:buFont typeface="+mj-lt"/>
              <a:buAutoNum type="arabicPeriod"/>
            </a:pPr>
            <a:r>
              <a:rPr lang="en-US" dirty="0"/>
              <a:t>(C) must be adjacent to (D).</a:t>
            </a:r>
          </a:p>
          <a:p>
            <a:pPr marL="342900" indent="-342900">
              <a:buFont typeface="+mj-lt"/>
              <a:buAutoNum type="arabicPeriod"/>
            </a:pPr>
            <a:r>
              <a:rPr lang="en-US" dirty="0"/>
              <a:t>(A) must not be adjacent to the dormitory (D).</a:t>
            </a:r>
          </a:p>
          <a:p>
            <a:pPr marL="342900" indent="-342900">
              <a:buFont typeface="+mj-lt"/>
              <a:buAutoNum type="arabicPeriod"/>
            </a:pPr>
            <a:r>
              <a:rPr lang="en-US" dirty="0"/>
              <a:t> </a:t>
            </a:r>
          </a:p>
          <a:p>
            <a:pPr marL="342900" indent="-342900">
              <a:buFont typeface="+mj-lt"/>
              <a:buAutoNum type="arabicPeriod"/>
            </a:pPr>
            <a:r>
              <a:rPr lang="en-US" dirty="0"/>
              <a:t> </a:t>
            </a:r>
          </a:p>
          <a:p>
            <a:pPr marL="342900" indent="-342900">
              <a:buFont typeface="+mj-lt"/>
              <a:buAutoNum type="arabicPeriod"/>
            </a:pPr>
            <a:r>
              <a:rPr lang="en-US" dirty="0"/>
              <a:t>All structures must be in different grid squares.</a:t>
            </a:r>
          </a:p>
          <a:p>
            <a:r>
              <a:rPr lang="en-US" dirty="0">
                <a:solidFill>
                  <a:srgbClr val="222222"/>
                </a:solidFill>
                <a:latin typeface="Open Sans"/>
              </a:rPr>
              <a:t> </a:t>
            </a:r>
            <a:endParaRPr lang="en-US" dirty="0"/>
          </a:p>
        </p:txBody>
      </p:sp>
      <p:sp>
        <p:nvSpPr>
          <p:cNvPr id="3" name="Rectangle 2"/>
          <p:cNvSpPr/>
          <p:nvPr/>
        </p:nvSpPr>
        <p:spPr>
          <a:xfrm>
            <a:off x="6845031" y="1915716"/>
            <a:ext cx="660757"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A</a:t>
            </a:r>
          </a:p>
        </p:txBody>
      </p:sp>
      <p:sp>
        <p:nvSpPr>
          <p:cNvPr id="8" name="Rectangle 7"/>
          <p:cNvSpPr/>
          <p:nvPr/>
        </p:nvSpPr>
        <p:spPr>
          <a:xfrm>
            <a:off x="3634311" y="2685931"/>
            <a:ext cx="623889"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9" name="Rectangle 8"/>
          <p:cNvSpPr/>
          <p:nvPr/>
        </p:nvSpPr>
        <p:spPr>
          <a:xfrm>
            <a:off x="5153747" y="2685931"/>
            <a:ext cx="58862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10" name="Rectangle 9"/>
          <p:cNvSpPr/>
          <p:nvPr/>
        </p:nvSpPr>
        <p:spPr>
          <a:xfrm>
            <a:off x="6899532" y="2685931"/>
            <a:ext cx="55175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B</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82029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map coloring </a:t>
            </a:r>
          </a:p>
        </p:txBody>
      </p:sp>
      <p:pic>
        <p:nvPicPr>
          <p:cNvPr id="4" name="Content Placeholder 3"/>
          <p:cNvPicPr>
            <a:picLocks noGrp="1" noChangeAspect="1"/>
          </p:cNvPicPr>
          <p:nvPr>
            <p:ph sz="quarter" idx="1"/>
          </p:nvPr>
        </p:nvPicPr>
        <p:blipFill>
          <a:blip r:embed="rId2"/>
          <a:stretch>
            <a:fillRect/>
          </a:stretch>
        </p:blipFill>
        <p:spPr>
          <a:xfrm>
            <a:off x="404295" y="1737360"/>
            <a:ext cx="8054341" cy="3413760"/>
          </a:xfrm>
          <a:prstGeom prst="rect">
            <a:avLst/>
          </a:prstGeom>
        </p:spPr>
      </p:pic>
      <p:sp>
        <p:nvSpPr>
          <p:cNvPr id="3" name="Rectangle 2"/>
          <p:cNvSpPr/>
          <p:nvPr/>
        </p:nvSpPr>
        <p:spPr>
          <a:xfrm>
            <a:off x="759977" y="5299948"/>
            <a:ext cx="6113263" cy="1477328"/>
          </a:xfrm>
          <a:prstGeom prst="rect">
            <a:avLst/>
          </a:prstGeom>
        </p:spPr>
        <p:txBody>
          <a:bodyPr wrap="square">
            <a:spAutoFit/>
          </a:bodyPr>
          <a:lstStyle/>
          <a:p>
            <a:r>
              <a:rPr lang="en-US" dirty="0">
                <a:latin typeface="CMMI10"/>
              </a:rPr>
              <a:t>X </a:t>
            </a:r>
            <a:r>
              <a:rPr lang="en-US" dirty="0">
                <a:latin typeface="CMR10"/>
              </a:rPr>
              <a:t>= </a:t>
            </a:r>
            <a:r>
              <a:rPr lang="en-US" dirty="0">
                <a:latin typeface="CMSY10"/>
              </a:rPr>
              <a:t>{</a:t>
            </a:r>
            <a:r>
              <a:rPr lang="en-US" dirty="0">
                <a:latin typeface="CMTI10"/>
              </a:rPr>
              <a:t>WA</a:t>
            </a:r>
            <a:r>
              <a:rPr lang="en-US" dirty="0">
                <a:latin typeface="CMMI10"/>
              </a:rPr>
              <a:t>, </a:t>
            </a:r>
            <a:r>
              <a:rPr lang="en-US" dirty="0">
                <a:latin typeface="CMTI10"/>
              </a:rPr>
              <a:t>NT</a:t>
            </a:r>
            <a:r>
              <a:rPr lang="en-US" dirty="0">
                <a:latin typeface="CMMI10"/>
              </a:rPr>
              <a:t>, Q, </a:t>
            </a:r>
            <a:r>
              <a:rPr lang="en-US" dirty="0">
                <a:latin typeface="CMTI10"/>
              </a:rPr>
              <a:t>NSW</a:t>
            </a:r>
            <a:r>
              <a:rPr lang="en-US" dirty="0">
                <a:latin typeface="CMMI10"/>
              </a:rPr>
              <a:t>, V, </a:t>
            </a:r>
            <a:r>
              <a:rPr lang="en-US" dirty="0">
                <a:latin typeface="CMTI10"/>
              </a:rPr>
              <a:t>SA</a:t>
            </a:r>
            <a:r>
              <a:rPr lang="en-US" dirty="0">
                <a:latin typeface="CMMI10"/>
              </a:rPr>
              <a:t>, T</a:t>
            </a:r>
            <a:r>
              <a:rPr lang="en-US" dirty="0">
                <a:latin typeface="CMSY10"/>
              </a:rPr>
              <a:t>}</a:t>
            </a:r>
          </a:p>
          <a:p>
            <a:r>
              <a:rPr lang="en-US" dirty="0"/>
              <a:t>D</a:t>
            </a:r>
            <a:r>
              <a:rPr lang="en-US" baseline="-25000" dirty="0"/>
              <a:t>i</a:t>
            </a:r>
            <a:r>
              <a:rPr lang="en-US" dirty="0"/>
              <a:t> = {red , green, blue}</a:t>
            </a:r>
          </a:p>
          <a:p>
            <a:r>
              <a:rPr lang="en-US" dirty="0"/>
              <a:t>C = {SA ≠ WA, SA ≠ NT, SA ≠ Q, SA ≠ NSW, SA ≠ V,</a:t>
            </a:r>
          </a:p>
          <a:p>
            <a:r>
              <a:rPr lang="en-US" dirty="0"/>
              <a:t>WA ≠ NT, NT ≠ Q, Q ≠ NSW, NSW ≠ V }</a:t>
            </a:r>
          </a:p>
          <a:p>
            <a:r>
              <a:rPr lang="en-US" dirty="0"/>
              <a:t>How many states? 3</a:t>
            </a:r>
            <a:r>
              <a:rPr lang="en-US" baseline="30000" dirty="0"/>
              <a:t>7</a:t>
            </a:r>
            <a:r>
              <a:rPr lang="en-US" dirty="0"/>
              <a:t>, but can be reduced very easily with CSP</a:t>
            </a:r>
            <a:endParaRPr lang="en-US" baseline="30000" dirty="0"/>
          </a:p>
        </p:txBody>
      </p:sp>
    </p:spTree>
    <p:extLst>
      <p:ext uri="{BB962C8B-B14F-4D97-AF65-F5344CB8AC3E}">
        <p14:creationId xmlns:p14="http://schemas.microsoft.com/office/powerpoint/2010/main" val="1916780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3 </a:t>
            </a:r>
          </a:p>
        </p:txBody>
      </p:sp>
      <p:sp>
        <p:nvSpPr>
          <p:cNvPr id="3" name="Content Placeholder 2"/>
          <p:cNvSpPr>
            <a:spLocks noGrp="1"/>
          </p:cNvSpPr>
          <p:nvPr>
            <p:ph sz="quarter" idx="1"/>
          </p:nvPr>
        </p:nvSpPr>
        <p:spPr/>
        <p:txBody>
          <a:bodyPr/>
          <a:lstStyle/>
          <a:p>
            <a:r>
              <a:rPr lang="en-US" dirty="0"/>
              <a:t>Select all of the following statements about CSPs that are true.</a:t>
            </a:r>
          </a:p>
          <a:p>
            <a:endParaRPr lang="en-US" dirty="0"/>
          </a:p>
          <a:p>
            <a:pPr marL="457200" indent="-457200">
              <a:buSzPct val="100000"/>
              <a:buFont typeface="+mj-lt"/>
              <a:buAutoNum type="arabicPeriod"/>
            </a:pPr>
            <a:r>
              <a:rPr lang="en-US" dirty="0"/>
              <a:t> Even when using arc consistency, backtracking might be needed to solve a CSP. </a:t>
            </a:r>
          </a:p>
          <a:p>
            <a:pPr marL="457200" indent="-457200">
              <a:buSzPct val="100000"/>
              <a:buFont typeface="+mj-lt"/>
              <a:buAutoNum type="arabicPeriod"/>
            </a:pPr>
            <a:r>
              <a:rPr lang="en-US" dirty="0"/>
              <a:t>Even when using forward checking, backtracking might be needed to solve a CSP.  </a:t>
            </a:r>
          </a:p>
          <a:p>
            <a:pPr marL="457200" indent="-457200">
              <a:buSzPct val="100000"/>
              <a:buFont typeface="+mj-lt"/>
              <a:buAutoNum type="arabicPeriod"/>
            </a:pPr>
            <a:r>
              <a:rPr lang="en-US" dirty="0"/>
              <a:t>None of the above</a:t>
            </a:r>
          </a:p>
        </p:txBody>
      </p:sp>
    </p:spTree>
    <p:extLst>
      <p:ext uri="{BB962C8B-B14F-4D97-AF65-F5344CB8AC3E}">
        <p14:creationId xmlns:p14="http://schemas.microsoft.com/office/powerpoint/2010/main" val="393357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4: min-conflict </a:t>
            </a:r>
          </a:p>
        </p:txBody>
      </p:sp>
      <p:sp>
        <p:nvSpPr>
          <p:cNvPr id="3" name="Content Placeholder 2"/>
          <p:cNvSpPr>
            <a:spLocks noGrp="1"/>
          </p:cNvSpPr>
          <p:nvPr>
            <p:ph sz="quarter" idx="1"/>
          </p:nvPr>
        </p:nvSpPr>
        <p:spPr>
          <a:xfrm>
            <a:off x="612648" y="1600200"/>
            <a:ext cx="4615259" cy="4495800"/>
          </a:xfrm>
        </p:spPr>
        <p:txBody>
          <a:bodyPr/>
          <a:lstStyle/>
          <a:p>
            <a:r>
              <a:rPr lang="en-US" dirty="0"/>
              <a:t>Execute the following min-conflict algorithm: </a:t>
            </a:r>
          </a:p>
          <a:p>
            <a:pPr lvl="1"/>
            <a:r>
              <a:rPr lang="en-US" dirty="0"/>
              <a:t>Choose the leftmost queen in conflict </a:t>
            </a:r>
          </a:p>
          <a:p>
            <a:pPr lvl="1"/>
            <a:r>
              <a:rPr lang="en-US" dirty="0"/>
              <a:t>Change its position as required by min-conflict (topmost for tie break) </a:t>
            </a:r>
          </a:p>
          <a:p>
            <a:pPr lvl="1"/>
            <a:r>
              <a:rPr lang="en-US" dirty="0"/>
              <a:t>Repeat</a:t>
            </a:r>
          </a:p>
          <a:p>
            <a:r>
              <a:rPr lang="en-US" dirty="0"/>
              <a:t>What are the executed steps and the found solution?</a:t>
            </a:r>
          </a:p>
        </p:txBody>
      </p:sp>
      <p:pic>
        <p:nvPicPr>
          <p:cNvPr id="10242" name="Picture 2" descr="https://courses.edx.org/c4x/BerkeleyX/CS188x_1/asset/hw2_4quee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907" y="2216090"/>
            <a:ext cx="3264020" cy="326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524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 5: Nearly tree-structured </a:t>
            </a:r>
          </a:p>
        </p:txBody>
      </p:sp>
      <p:sp>
        <p:nvSpPr>
          <p:cNvPr id="3" name="Content Placeholder 2"/>
          <p:cNvSpPr>
            <a:spLocks noGrp="1"/>
          </p:cNvSpPr>
          <p:nvPr>
            <p:ph sz="quarter" idx="1"/>
          </p:nvPr>
        </p:nvSpPr>
        <p:spPr/>
        <p:txBody>
          <a:bodyPr/>
          <a:lstStyle/>
          <a:p>
            <a:r>
              <a:rPr lang="en-US" dirty="0"/>
              <a:t>Select the variables that are in the </a:t>
            </a:r>
            <a:r>
              <a:rPr lang="en-US" b="1" dirty="0"/>
              <a:t>smallest </a:t>
            </a:r>
            <a:r>
              <a:rPr lang="en-US" b="1" dirty="0" err="1"/>
              <a:t>cutset</a:t>
            </a:r>
            <a:r>
              <a:rPr lang="en-US" b="1" dirty="0"/>
              <a:t> </a:t>
            </a:r>
            <a:r>
              <a:rPr lang="en-US" dirty="0"/>
              <a:t>of this graph. Note: in general, this is a computationally difficult problem. We have not seen an algorithm to compute the minimum </a:t>
            </a:r>
            <a:r>
              <a:rPr lang="en-US" dirty="0" err="1"/>
              <a:t>cutset</a:t>
            </a:r>
            <a:r>
              <a:rPr lang="en-US" dirty="0"/>
              <a:t> in lecture, but for a small graph you should be able to do it by hand (with some effort)</a:t>
            </a:r>
          </a:p>
        </p:txBody>
      </p:sp>
      <p:pic>
        <p:nvPicPr>
          <p:cNvPr id="11266" name="Picture 2" descr="https://courses.edx.org/c4x/BerkeleyX/CS188x_1/asset/hw2_csp_cuts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022" y="3256638"/>
            <a:ext cx="5796651" cy="322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416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 6: </a:t>
            </a:r>
            <a:r>
              <a:rPr lang="en-US" cap="all" dirty="0"/>
              <a:t>SOLVING TREE-STRUCTURED CSPS</a:t>
            </a:r>
            <a:endParaRPr lang="en-US" dirty="0"/>
          </a:p>
        </p:txBody>
      </p:sp>
      <p:pic>
        <p:nvPicPr>
          <p:cNvPr id="12292" name="Picture 4" descr="https://courses.edx.org/c4x/BerkeleyX/CS188x_1/asset/hw2_tsa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010" y="1962374"/>
            <a:ext cx="3079638" cy="244961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s://courses.edx.org/c4x/BerkeleyX/CS188x_1/asset/hw2_tsa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7524" y="1962374"/>
            <a:ext cx="4651200" cy="160595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35010" y="4638953"/>
            <a:ext cx="4572000" cy="2031325"/>
          </a:xfrm>
          <a:prstGeom prst="rect">
            <a:avLst/>
          </a:prstGeom>
        </p:spPr>
        <p:txBody>
          <a:bodyPr>
            <a:spAutoFit/>
          </a:bodyPr>
          <a:lstStyle/>
          <a:p>
            <a:r>
              <a:rPr lang="en-US" dirty="0"/>
              <a:t>Step 1: Remove Backward</a:t>
            </a:r>
          </a:p>
          <a:p>
            <a:r>
              <a:rPr lang="en-US" dirty="0"/>
              <a:t>In this step we start with the right-most node (E), enforce arc-consistency for its parent (B), then do the same for the second-to-right-most node (C) and its parent (B), and so on. Execute this process, and then mark the remaining values for each variable.</a:t>
            </a:r>
          </a:p>
        </p:txBody>
      </p:sp>
    </p:spTree>
    <p:extLst>
      <p:ext uri="{BB962C8B-B14F-4D97-AF65-F5344CB8AC3E}">
        <p14:creationId xmlns:p14="http://schemas.microsoft.com/office/powerpoint/2010/main" val="610432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 6: </a:t>
            </a:r>
            <a:r>
              <a:rPr lang="en-US" cap="all" dirty="0"/>
              <a:t>SOLVING TREE-STRUCTURED CSPS</a:t>
            </a:r>
            <a:endParaRPr lang="en-US" dirty="0"/>
          </a:p>
        </p:txBody>
      </p:sp>
      <p:pic>
        <p:nvPicPr>
          <p:cNvPr id="12292" name="Picture 4" descr="https://courses.edx.org/c4x/BerkeleyX/CS188x_1/asset/hw2_tsa_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010" y="1962374"/>
            <a:ext cx="3079638" cy="2449618"/>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https://courses.edx.org/c4x/BerkeleyX/CS188x_1/asset/hw2_tsa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37524" y="1962374"/>
            <a:ext cx="4651200" cy="160595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394377" y="3718679"/>
            <a:ext cx="4537494" cy="3139321"/>
          </a:xfrm>
          <a:prstGeom prst="rect">
            <a:avLst/>
          </a:prstGeom>
        </p:spPr>
        <p:txBody>
          <a:bodyPr wrap="square">
            <a:spAutoFit/>
          </a:bodyPr>
          <a:lstStyle/>
          <a:p>
            <a:r>
              <a:rPr lang="en-US" dirty="0"/>
              <a:t>Step 2: Assign Forward</a:t>
            </a:r>
          </a:p>
          <a:p>
            <a:r>
              <a:rPr lang="en-US" dirty="0"/>
              <a:t>Now that all domains have been pruned, we can find the solution in a single forward pass (i.e. no need for backtracking). This is done by starting at the left-most node (A), picking any value remaining in its domain, then going to the next variable (B), picking any value in its domain that is consistent with its parent, and continue left to right, always picking a value consistent with its parent’s assignment.</a:t>
            </a:r>
          </a:p>
          <a:p>
            <a:endParaRPr lang="en-US" dirty="0"/>
          </a:p>
        </p:txBody>
      </p:sp>
      <p:sp>
        <p:nvSpPr>
          <p:cNvPr id="4" name="Rectangle 3"/>
          <p:cNvSpPr/>
          <p:nvPr/>
        </p:nvSpPr>
        <p:spPr>
          <a:xfrm>
            <a:off x="325023" y="4562345"/>
            <a:ext cx="3694886" cy="1200329"/>
          </a:xfrm>
          <a:prstGeom prst="rect">
            <a:avLst/>
          </a:prstGeom>
        </p:spPr>
        <p:txBody>
          <a:bodyPr wrap="square">
            <a:spAutoFit/>
          </a:bodyPr>
          <a:lstStyle/>
          <a:p>
            <a:r>
              <a:rPr lang="en-US" dirty="0"/>
              <a:t>Break ties by picking red over green, and then green over blue.</a:t>
            </a:r>
          </a:p>
          <a:p>
            <a:r>
              <a:rPr lang="en-US" b="1" dirty="0"/>
              <a:t>What is the solution found by running the algorithm?</a:t>
            </a:r>
          </a:p>
        </p:txBody>
      </p:sp>
    </p:spTree>
    <p:extLst>
      <p:ext uri="{BB962C8B-B14F-4D97-AF65-F5344CB8AC3E}">
        <p14:creationId xmlns:p14="http://schemas.microsoft.com/office/powerpoint/2010/main" val="3926100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 7 </a:t>
            </a:r>
          </a:p>
        </p:txBody>
      </p:sp>
      <p:sp>
        <p:nvSpPr>
          <p:cNvPr id="6" name="Content Placeholder 5"/>
          <p:cNvSpPr>
            <a:spLocks noGrp="1"/>
          </p:cNvSpPr>
          <p:nvPr>
            <p:ph sz="quarter" idx="1"/>
          </p:nvPr>
        </p:nvSpPr>
        <p:spPr/>
        <p:txBody>
          <a:bodyPr/>
          <a:lstStyle/>
          <a:p>
            <a:r>
              <a:rPr lang="en-US" dirty="0"/>
              <a:t>Consider the problem of arranging the schedule for an event. There are three time slots: 1, 2, and 3. There are three presenters: A, B, and C. The variables for the CSP will then be A, B, and C, each with domain {1, 2, 3}. The following constraints need to be satisfied:</a:t>
            </a:r>
          </a:p>
          <a:p>
            <a:endParaRPr lang="en-US" dirty="0"/>
          </a:p>
          <a:p>
            <a:r>
              <a:rPr lang="en-US" dirty="0"/>
              <a:t>A, B, and C all need to take on different values</a:t>
            </a:r>
          </a:p>
          <a:p>
            <a:r>
              <a:rPr lang="en-US" dirty="0"/>
              <a:t>A&lt;C</a:t>
            </a:r>
          </a:p>
          <a:p>
            <a:endParaRPr lang="en-US" dirty="0"/>
          </a:p>
          <a:p>
            <a:r>
              <a:rPr lang="en-US" dirty="0"/>
              <a:t>Enforce arcs A</a:t>
            </a:r>
            <a:r>
              <a:rPr lang="en-US" dirty="0">
                <a:sym typeface="Wingdings" panose="05000000000000000000" pitchFamily="2" charset="2"/>
              </a:rPr>
              <a:t> C ; BA  and CA </a:t>
            </a:r>
          </a:p>
          <a:p>
            <a:r>
              <a:rPr lang="en-US" dirty="0">
                <a:sym typeface="Wingdings" panose="05000000000000000000" pitchFamily="2" charset="2"/>
              </a:rPr>
              <a:t>What are the new domains of the variables </a:t>
            </a:r>
            <a:endParaRPr lang="en-US" dirty="0"/>
          </a:p>
        </p:txBody>
      </p:sp>
    </p:spTree>
    <p:extLst>
      <p:ext uri="{BB962C8B-B14F-4D97-AF65-F5344CB8AC3E}">
        <p14:creationId xmlns:p14="http://schemas.microsoft.com/office/powerpoint/2010/main" val="134550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Cryptarithmetic</a:t>
            </a:r>
            <a:r>
              <a:rPr lang="en-US" dirty="0"/>
              <a:t> </a:t>
            </a:r>
          </a:p>
        </p:txBody>
      </p:sp>
      <p:pic>
        <p:nvPicPr>
          <p:cNvPr id="4" name="Content Placeholder 3"/>
          <p:cNvPicPr>
            <a:picLocks noGrp="1" noChangeAspect="1"/>
          </p:cNvPicPr>
          <p:nvPr>
            <p:ph sz="quarter" idx="1"/>
          </p:nvPr>
        </p:nvPicPr>
        <p:blipFill>
          <a:blip r:embed="rId3"/>
          <a:stretch>
            <a:fillRect/>
          </a:stretch>
        </p:blipFill>
        <p:spPr>
          <a:xfrm>
            <a:off x="612648" y="1813560"/>
            <a:ext cx="7265153" cy="2706625"/>
          </a:xfrm>
          <a:prstGeom prst="rect">
            <a:avLst/>
          </a:prstGeom>
        </p:spPr>
      </p:pic>
      <p:sp>
        <p:nvSpPr>
          <p:cNvPr id="5" name="Rectangle 4"/>
          <p:cNvSpPr/>
          <p:nvPr/>
        </p:nvSpPr>
        <p:spPr>
          <a:xfrm>
            <a:off x="612648" y="4666565"/>
            <a:ext cx="4572000" cy="2031325"/>
          </a:xfrm>
          <a:prstGeom prst="rect">
            <a:avLst/>
          </a:prstGeom>
        </p:spPr>
        <p:txBody>
          <a:bodyPr>
            <a:spAutoFit/>
          </a:bodyPr>
          <a:lstStyle/>
          <a:p>
            <a:r>
              <a:rPr lang="en-US" dirty="0">
                <a:latin typeface="CMMI10"/>
              </a:rPr>
              <a:t>Domains: </a:t>
            </a:r>
          </a:p>
          <a:p>
            <a:r>
              <a:rPr lang="en-US" dirty="0"/>
              <a:t>Di = {0, 1, 2, 3, 4, 5, 6, 7, 8, 9}</a:t>
            </a:r>
            <a:endParaRPr lang="en-US" dirty="0">
              <a:latin typeface="CMMI10"/>
            </a:endParaRPr>
          </a:p>
          <a:p>
            <a:r>
              <a:rPr lang="en-US" dirty="0">
                <a:latin typeface="CMMI10"/>
              </a:rPr>
              <a:t>Constraints: </a:t>
            </a:r>
          </a:p>
          <a:p>
            <a:r>
              <a:rPr lang="en-US" dirty="0">
                <a:latin typeface="CMMI10"/>
              </a:rPr>
              <a:t>O </a:t>
            </a:r>
            <a:r>
              <a:rPr lang="en-US" dirty="0">
                <a:latin typeface="CMR10"/>
              </a:rPr>
              <a:t>+ </a:t>
            </a:r>
            <a:r>
              <a:rPr lang="en-US" dirty="0">
                <a:latin typeface="CMMI10"/>
              </a:rPr>
              <a:t>O </a:t>
            </a:r>
            <a:r>
              <a:rPr lang="en-US" dirty="0">
                <a:latin typeface="CMR10"/>
              </a:rPr>
              <a:t>= </a:t>
            </a:r>
            <a:r>
              <a:rPr lang="en-US" dirty="0">
                <a:latin typeface="CMMI10"/>
              </a:rPr>
              <a:t>R </a:t>
            </a:r>
            <a:r>
              <a:rPr lang="en-US" dirty="0">
                <a:latin typeface="CMR10"/>
              </a:rPr>
              <a:t>+ 10 </a:t>
            </a:r>
            <a:r>
              <a:rPr lang="en-US" dirty="0">
                <a:latin typeface="CMSY10"/>
              </a:rPr>
              <a:t>・ </a:t>
            </a:r>
            <a:r>
              <a:rPr lang="en-US" dirty="0">
                <a:latin typeface="CMMI10"/>
              </a:rPr>
              <a:t>C</a:t>
            </a:r>
            <a:r>
              <a:rPr lang="en-US" sz="1100" dirty="0">
                <a:latin typeface="CMR8"/>
              </a:rPr>
              <a:t>1</a:t>
            </a:r>
          </a:p>
          <a:p>
            <a:r>
              <a:rPr lang="en-US" dirty="0">
                <a:latin typeface="CMMI10"/>
              </a:rPr>
              <a:t>C</a:t>
            </a:r>
            <a:r>
              <a:rPr lang="en-US" sz="1100" dirty="0">
                <a:latin typeface="CMR8"/>
              </a:rPr>
              <a:t>1 </a:t>
            </a:r>
            <a:r>
              <a:rPr lang="en-US" dirty="0">
                <a:latin typeface="CMR10"/>
              </a:rPr>
              <a:t>+</a:t>
            </a:r>
            <a:r>
              <a:rPr lang="en-US" dirty="0">
                <a:latin typeface="CMMI10"/>
              </a:rPr>
              <a:t>W </a:t>
            </a:r>
            <a:r>
              <a:rPr lang="en-US" dirty="0">
                <a:latin typeface="CMR10"/>
              </a:rPr>
              <a:t>+</a:t>
            </a:r>
            <a:r>
              <a:rPr lang="en-US" dirty="0">
                <a:latin typeface="CMMI10"/>
              </a:rPr>
              <a:t>W </a:t>
            </a:r>
            <a:r>
              <a:rPr lang="en-US" dirty="0">
                <a:latin typeface="CMR10"/>
              </a:rPr>
              <a:t>= </a:t>
            </a:r>
            <a:r>
              <a:rPr lang="en-US" dirty="0">
                <a:latin typeface="CMMI10"/>
              </a:rPr>
              <a:t>U </a:t>
            </a:r>
            <a:r>
              <a:rPr lang="en-US" dirty="0">
                <a:latin typeface="CMR10"/>
              </a:rPr>
              <a:t>+10 </a:t>
            </a:r>
            <a:r>
              <a:rPr lang="en-US" dirty="0">
                <a:latin typeface="CMSY10"/>
              </a:rPr>
              <a:t>・ </a:t>
            </a:r>
            <a:r>
              <a:rPr lang="en-US" dirty="0">
                <a:latin typeface="CMMI10"/>
              </a:rPr>
              <a:t>C</a:t>
            </a:r>
            <a:r>
              <a:rPr lang="en-US" sz="1100" dirty="0">
                <a:latin typeface="CMR8"/>
              </a:rPr>
              <a:t>2</a:t>
            </a:r>
          </a:p>
          <a:p>
            <a:r>
              <a:rPr lang="en-US" dirty="0">
                <a:latin typeface="CMMI10"/>
              </a:rPr>
              <a:t>C</a:t>
            </a:r>
            <a:r>
              <a:rPr lang="en-US" sz="1100" dirty="0">
                <a:latin typeface="CMR8"/>
              </a:rPr>
              <a:t>2 </a:t>
            </a:r>
            <a:r>
              <a:rPr lang="en-US" dirty="0">
                <a:latin typeface="CMR10"/>
              </a:rPr>
              <a:t>+ </a:t>
            </a:r>
            <a:r>
              <a:rPr lang="en-US" dirty="0">
                <a:latin typeface="CMMI10"/>
              </a:rPr>
              <a:t>T </a:t>
            </a:r>
            <a:r>
              <a:rPr lang="en-US" dirty="0">
                <a:latin typeface="CMR10"/>
              </a:rPr>
              <a:t>+ </a:t>
            </a:r>
            <a:r>
              <a:rPr lang="en-US" dirty="0">
                <a:latin typeface="CMMI10"/>
              </a:rPr>
              <a:t>T </a:t>
            </a:r>
            <a:r>
              <a:rPr lang="en-US" dirty="0">
                <a:latin typeface="CMR10"/>
              </a:rPr>
              <a:t>= </a:t>
            </a:r>
            <a:r>
              <a:rPr lang="en-US" dirty="0">
                <a:latin typeface="CMMI10"/>
              </a:rPr>
              <a:t>O </a:t>
            </a:r>
            <a:r>
              <a:rPr lang="en-US" dirty="0">
                <a:latin typeface="CMR10"/>
              </a:rPr>
              <a:t>+ 10 </a:t>
            </a:r>
            <a:r>
              <a:rPr lang="en-US" dirty="0">
                <a:latin typeface="CMSY10"/>
              </a:rPr>
              <a:t>・ </a:t>
            </a:r>
            <a:r>
              <a:rPr lang="en-US" dirty="0">
                <a:latin typeface="CMMI10"/>
              </a:rPr>
              <a:t>C</a:t>
            </a:r>
            <a:r>
              <a:rPr lang="en-US" sz="1100" dirty="0">
                <a:latin typeface="CMR8"/>
              </a:rPr>
              <a:t>3</a:t>
            </a:r>
          </a:p>
          <a:p>
            <a:r>
              <a:rPr lang="en-US" dirty="0">
                <a:latin typeface="CMMI10"/>
              </a:rPr>
              <a:t>C</a:t>
            </a:r>
            <a:r>
              <a:rPr lang="en-US" sz="1100" dirty="0">
                <a:latin typeface="CMR8"/>
              </a:rPr>
              <a:t>3 </a:t>
            </a:r>
            <a:r>
              <a:rPr lang="en-US" dirty="0">
                <a:latin typeface="CMR10"/>
              </a:rPr>
              <a:t>= </a:t>
            </a:r>
            <a:r>
              <a:rPr lang="en-US" dirty="0">
                <a:latin typeface="CMMI10"/>
              </a:rPr>
              <a:t>F </a:t>
            </a:r>
            <a:endParaRPr lang="en-US" dirty="0"/>
          </a:p>
        </p:txBody>
      </p:sp>
      <p:cxnSp>
        <p:nvCxnSpPr>
          <p:cNvPr id="7" name="Straight Arrow Connector 6"/>
          <p:cNvCxnSpPr>
            <a:stCxn id="8" idx="1"/>
          </p:cNvCxnSpPr>
          <p:nvPr/>
        </p:nvCxnSpPr>
        <p:spPr>
          <a:xfrm flipH="1" flipV="1">
            <a:off x="5867400" y="1981200"/>
            <a:ext cx="1493520" cy="30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60920" y="1688514"/>
            <a:ext cx="1783080" cy="646331"/>
          </a:xfrm>
          <a:prstGeom prst="rect">
            <a:avLst/>
          </a:prstGeom>
          <a:noFill/>
        </p:spPr>
        <p:txBody>
          <a:bodyPr wrap="square" rtlCol="0">
            <a:spAutoFit/>
          </a:bodyPr>
          <a:lstStyle/>
          <a:p>
            <a:r>
              <a:rPr lang="en-US" dirty="0"/>
              <a:t>Global constraint </a:t>
            </a:r>
          </a:p>
          <a:p>
            <a:r>
              <a:rPr lang="en-US" dirty="0"/>
              <a:t>(</a:t>
            </a:r>
            <a:r>
              <a:rPr lang="en-US" i="1" dirty="0" err="1"/>
              <a:t>alldiff</a:t>
            </a:r>
            <a:r>
              <a:rPr lang="en-US" i="1" dirty="0"/>
              <a:t>)</a:t>
            </a:r>
          </a:p>
        </p:txBody>
      </p:sp>
      <p:cxnSp>
        <p:nvCxnSpPr>
          <p:cNvPr id="12" name="Straight Arrow Connector 11"/>
          <p:cNvCxnSpPr/>
          <p:nvPr/>
        </p:nvCxnSpPr>
        <p:spPr>
          <a:xfrm flipH="1" flipV="1">
            <a:off x="7360920" y="3672840"/>
            <a:ext cx="670560" cy="670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27976" y="4343400"/>
            <a:ext cx="1207008" cy="646331"/>
          </a:xfrm>
          <a:prstGeom prst="rect">
            <a:avLst/>
          </a:prstGeom>
          <a:noFill/>
        </p:spPr>
        <p:txBody>
          <a:bodyPr wrap="square" rtlCol="0">
            <a:spAutoFit/>
          </a:bodyPr>
          <a:lstStyle/>
          <a:p>
            <a:r>
              <a:rPr lang="en-US" dirty="0"/>
              <a:t>Ternary constraint</a:t>
            </a:r>
          </a:p>
        </p:txBody>
      </p:sp>
      <p:sp>
        <p:nvSpPr>
          <p:cNvPr id="14" name="TextBox 13"/>
          <p:cNvSpPr txBox="1"/>
          <p:nvPr/>
        </p:nvSpPr>
        <p:spPr>
          <a:xfrm>
            <a:off x="6530340" y="5624900"/>
            <a:ext cx="2331720" cy="923330"/>
          </a:xfrm>
          <a:prstGeom prst="rect">
            <a:avLst/>
          </a:prstGeom>
          <a:noFill/>
        </p:spPr>
        <p:txBody>
          <a:bodyPr wrap="square" rtlCol="0">
            <a:spAutoFit/>
          </a:bodyPr>
          <a:lstStyle/>
          <a:p>
            <a:r>
              <a:rPr lang="en-US" dirty="0"/>
              <a:t>We can also have unary constraints and binary constraints </a:t>
            </a:r>
          </a:p>
        </p:txBody>
      </p:sp>
    </p:spTree>
    <p:extLst>
      <p:ext uri="{BB962C8B-B14F-4D97-AF65-F5344CB8AC3E}">
        <p14:creationId xmlns:p14="http://schemas.microsoft.com/office/powerpoint/2010/main" val="118478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N-queens </a:t>
            </a:r>
          </a:p>
        </p:txBody>
      </p:sp>
      <p:pic>
        <p:nvPicPr>
          <p:cNvPr id="4" name="Content Placeholder 3"/>
          <p:cNvPicPr>
            <a:picLocks noGrp="1" noChangeAspect="1"/>
          </p:cNvPicPr>
          <p:nvPr>
            <p:ph sz="quarter" idx="1"/>
          </p:nvPr>
        </p:nvPicPr>
        <p:blipFill>
          <a:blip r:embed="rId2"/>
          <a:stretch>
            <a:fillRect/>
          </a:stretch>
        </p:blipFill>
        <p:spPr>
          <a:xfrm>
            <a:off x="612648" y="1871571"/>
            <a:ext cx="2540929" cy="2548030"/>
          </a:xfrm>
          <a:prstGeom prst="rect">
            <a:avLst/>
          </a:prstGeom>
        </p:spPr>
      </p:pic>
      <p:sp>
        <p:nvSpPr>
          <p:cNvPr id="8" name="TextBox 7"/>
          <p:cNvSpPr txBox="1"/>
          <p:nvPr/>
        </p:nvSpPr>
        <p:spPr>
          <a:xfrm>
            <a:off x="3566159" y="1871571"/>
            <a:ext cx="5107941" cy="3046988"/>
          </a:xfrm>
          <a:prstGeom prst="rect">
            <a:avLst/>
          </a:prstGeom>
          <a:noFill/>
        </p:spPr>
        <p:txBody>
          <a:bodyPr wrap="square" rtlCol="0">
            <a:spAutoFit/>
          </a:bodyPr>
          <a:lstStyle/>
          <a:p>
            <a:r>
              <a:rPr lang="en-US" dirty="0"/>
              <a:t>Variables: </a:t>
            </a:r>
            <a:r>
              <a:rPr lang="en-US" dirty="0" err="1"/>
              <a:t>X</a:t>
            </a:r>
            <a:r>
              <a:rPr lang="en-US" baseline="-25000" dirty="0" err="1"/>
              <a:t>ij</a:t>
            </a:r>
            <a:endParaRPr lang="en-US" baseline="30000" dirty="0"/>
          </a:p>
          <a:p>
            <a:r>
              <a:rPr lang="en-US" dirty="0"/>
              <a:t>Domains: {0, 1} : 0 means no queen, 1 means queen </a:t>
            </a:r>
          </a:p>
          <a:p>
            <a:r>
              <a:rPr lang="en-US" dirty="0"/>
              <a:t>Constraints: </a:t>
            </a:r>
          </a:p>
          <a:p>
            <a:pPr marL="285750" indent="-285750">
              <a:buFont typeface="Arial" panose="020B0604020202020204" pitchFamily="34" charset="0"/>
              <a:buChar char="•"/>
            </a:pPr>
            <a:r>
              <a:rPr lang="en-US" dirty="0" err="1"/>
              <a:t>X</a:t>
            </a:r>
            <a:r>
              <a:rPr lang="en-US" baseline="-25000" dirty="0" err="1"/>
              <a:t>ij</a:t>
            </a:r>
            <a:r>
              <a:rPr lang="en-US" dirty="0"/>
              <a:t> and </a:t>
            </a:r>
            <a:r>
              <a:rPr lang="en-US" dirty="0" err="1"/>
              <a:t>X</a:t>
            </a:r>
            <a:r>
              <a:rPr lang="en-US" baseline="-25000" dirty="0" err="1"/>
              <a:t>ik</a:t>
            </a:r>
            <a:r>
              <a:rPr lang="en-US" dirty="0"/>
              <a:t> cannot be both 1 (same </a:t>
            </a:r>
            <a:r>
              <a:rPr lang="en-US" dirty="0" err="1"/>
              <a:t>i</a:t>
            </a:r>
            <a:r>
              <a:rPr lang="en-US" dirty="0"/>
              <a:t> )</a:t>
            </a:r>
          </a:p>
          <a:p>
            <a:pPr marL="285750" indent="-285750">
              <a:buFont typeface="Arial" panose="020B0604020202020204" pitchFamily="34" charset="0"/>
              <a:buChar char="•"/>
            </a:pPr>
            <a:r>
              <a:rPr lang="en-US" dirty="0" err="1"/>
              <a:t>X</a:t>
            </a:r>
            <a:r>
              <a:rPr lang="en-US" baseline="-25000" dirty="0" err="1"/>
              <a:t>ij</a:t>
            </a:r>
            <a:r>
              <a:rPr lang="en-US" dirty="0"/>
              <a:t> and </a:t>
            </a:r>
            <a:r>
              <a:rPr lang="en-US" dirty="0" err="1"/>
              <a:t>X</a:t>
            </a:r>
            <a:r>
              <a:rPr lang="en-US" baseline="-25000" dirty="0" err="1"/>
              <a:t>kj</a:t>
            </a:r>
            <a:r>
              <a:rPr lang="en-US" dirty="0"/>
              <a:t> cannot be both 1 (same j) </a:t>
            </a:r>
          </a:p>
          <a:p>
            <a:pPr marL="285750" indent="-285750">
              <a:buFont typeface="Arial" panose="020B0604020202020204" pitchFamily="34" charset="0"/>
              <a:buChar char="•"/>
            </a:pPr>
            <a:r>
              <a:rPr lang="en-US" dirty="0" err="1"/>
              <a:t>X</a:t>
            </a:r>
            <a:r>
              <a:rPr lang="en-US" baseline="-25000" dirty="0" err="1"/>
              <a:t>ij</a:t>
            </a:r>
            <a:r>
              <a:rPr lang="en-US" dirty="0"/>
              <a:t> and </a:t>
            </a:r>
            <a:r>
              <a:rPr lang="en-US" dirty="0" err="1"/>
              <a:t>X</a:t>
            </a:r>
            <a:r>
              <a:rPr lang="en-US" baseline="-25000" dirty="0" err="1"/>
              <a:t>i+k</a:t>
            </a:r>
            <a:r>
              <a:rPr lang="en-US" baseline="-25000" dirty="0"/>
              <a:t>, </a:t>
            </a:r>
            <a:r>
              <a:rPr lang="en-US" baseline="-25000" dirty="0" err="1"/>
              <a:t>j+k</a:t>
            </a:r>
            <a:r>
              <a:rPr lang="en-US" dirty="0"/>
              <a:t> cannot be both 1 (same diagonal ) </a:t>
            </a:r>
          </a:p>
          <a:p>
            <a:pPr marL="285750" indent="-285750">
              <a:buFont typeface="Arial" panose="020B0604020202020204" pitchFamily="34" charset="0"/>
              <a:buChar char="•"/>
            </a:pPr>
            <a:r>
              <a:rPr lang="en-US" dirty="0" err="1"/>
              <a:t>Xij</a:t>
            </a:r>
            <a:r>
              <a:rPr lang="en-US" dirty="0"/>
              <a:t> and </a:t>
            </a:r>
            <a:r>
              <a:rPr lang="en-US" dirty="0" err="1"/>
              <a:t>X</a:t>
            </a:r>
            <a:r>
              <a:rPr lang="en-US" baseline="-25000" dirty="0" err="1"/>
              <a:t>i+k</a:t>
            </a:r>
            <a:r>
              <a:rPr lang="en-US" baseline="-25000" dirty="0"/>
              <a:t>, j-k </a:t>
            </a:r>
            <a:r>
              <a:rPr lang="en-US" dirty="0"/>
              <a:t>cannot be both 1 (same diagonal) </a:t>
            </a:r>
          </a:p>
          <a:p>
            <a:pPr marL="285750" indent="-285750">
              <a:buFont typeface="Arial" panose="020B0604020202020204" pitchFamily="34" charset="0"/>
              <a:buChar char="•"/>
            </a:pPr>
            <a:r>
              <a:rPr lang="en-US" dirty="0"/>
              <a:t>Sum of </a:t>
            </a:r>
            <a:r>
              <a:rPr lang="en-US" dirty="0" err="1"/>
              <a:t>X</a:t>
            </a:r>
            <a:r>
              <a:rPr lang="en-US" baseline="-25000" dirty="0" err="1"/>
              <a:t>ij</a:t>
            </a:r>
            <a:r>
              <a:rPr lang="en-US" dirty="0" err="1"/>
              <a:t>s</a:t>
            </a:r>
            <a:r>
              <a:rPr lang="en-US" dirty="0"/>
              <a:t>= N</a:t>
            </a:r>
            <a:endParaRPr lang="en-US" baseline="-250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baseline="-25000" dirty="0"/>
          </a:p>
          <a:p>
            <a:endParaRPr lang="en-US" dirty="0"/>
          </a:p>
        </p:txBody>
      </p:sp>
    </p:spTree>
    <p:extLst>
      <p:ext uri="{BB962C8B-B14F-4D97-AF65-F5344CB8AC3E}">
        <p14:creationId xmlns:p14="http://schemas.microsoft.com/office/powerpoint/2010/main" val="1766853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Sudoku </a:t>
            </a:r>
          </a:p>
        </p:txBody>
      </p:sp>
      <p:sp>
        <p:nvSpPr>
          <p:cNvPr id="5" name="TextBox 4"/>
          <p:cNvSpPr txBox="1"/>
          <p:nvPr/>
        </p:nvSpPr>
        <p:spPr>
          <a:xfrm>
            <a:off x="7627620" y="3951882"/>
            <a:ext cx="1138428" cy="369332"/>
          </a:xfrm>
          <a:prstGeom prst="rect">
            <a:avLst/>
          </a:prstGeom>
          <a:noFill/>
        </p:spPr>
        <p:txBody>
          <a:bodyPr wrap="square" rtlCol="0">
            <a:spAutoFit/>
          </a:bodyPr>
          <a:lstStyle/>
          <a:p>
            <a:r>
              <a:rPr lang="en-US" i="1" dirty="0" err="1"/>
              <a:t>Alldiff</a:t>
            </a:r>
            <a:endParaRPr lang="en-US" i="1" dirty="0"/>
          </a:p>
        </p:txBody>
      </p:sp>
      <p:cxnSp>
        <p:nvCxnSpPr>
          <p:cNvPr id="6" name="Straight Arrow Connector 5"/>
          <p:cNvCxnSpPr>
            <a:endCxn id="60" idx="3"/>
          </p:cNvCxnSpPr>
          <p:nvPr/>
        </p:nvCxnSpPr>
        <p:spPr>
          <a:xfrm flipH="1" flipV="1">
            <a:off x="6642521" y="4152900"/>
            <a:ext cx="985100" cy="1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627620" y="2368034"/>
            <a:ext cx="1783080" cy="369332"/>
          </a:xfrm>
          <a:prstGeom prst="rect">
            <a:avLst/>
          </a:prstGeom>
          <a:noFill/>
        </p:spPr>
        <p:txBody>
          <a:bodyPr wrap="square" rtlCol="0">
            <a:spAutoFit/>
          </a:bodyPr>
          <a:lstStyle/>
          <a:p>
            <a:r>
              <a:rPr lang="en-US" i="1" dirty="0" err="1"/>
              <a:t>Alldiff</a:t>
            </a:r>
            <a:endParaRPr lang="en-US" i="1" dirty="0"/>
          </a:p>
        </p:txBody>
      </p:sp>
      <p:cxnSp>
        <p:nvCxnSpPr>
          <p:cNvPr id="8" name="Straight Arrow Connector 7"/>
          <p:cNvCxnSpPr/>
          <p:nvPr/>
        </p:nvCxnSpPr>
        <p:spPr>
          <a:xfrm flipH="1">
            <a:off x="6749143" y="2583180"/>
            <a:ext cx="8784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94380" y="1589144"/>
            <a:ext cx="1138428" cy="369332"/>
          </a:xfrm>
          <a:prstGeom prst="rect">
            <a:avLst/>
          </a:prstGeom>
          <a:noFill/>
        </p:spPr>
        <p:txBody>
          <a:bodyPr wrap="square" rtlCol="0">
            <a:spAutoFit/>
          </a:bodyPr>
          <a:lstStyle/>
          <a:p>
            <a:r>
              <a:rPr lang="en-US" i="1" dirty="0" err="1"/>
              <a:t>Alldiff</a:t>
            </a:r>
            <a:endParaRPr lang="en-US" i="1" dirty="0"/>
          </a:p>
        </p:txBody>
      </p:sp>
      <p:sp>
        <p:nvSpPr>
          <p:cNvPr id="12" name="Rectangle 11"/>
          <p:cNvSpPr/>
          <p:nvPr/>
        </p:nvSpPr>
        <p:spPr>
          <a:xfrm>
            <a:off x="341077" y="1938180"/>
            <a:ext cx="2211577" cy="1200329"/>
          </a:xfrm>
          <a:prstGeom prst="rect">
            <a:avLst/>
          </a:prstGeom>
        </p:spPr>
        <p:txBody>
          <a:bodyPr wrap="square">
            <a:spAutoFit/>
          </a:bodyPr>
          <a:lstStyle/>
          <a:p>
            <a:r>
              <a:rPr lang="en-US" dirty="0">
                <a:solidFill>
                  <a:srgbClr val="33339A"/>
                </a:solidFill>
                <a:latin typeface="Calibri" panose="020F0502020204030204" pitchFamily="34" charset="0"/>
              </a:rPr>
              <a:t>Variables:</a:t>
            </a:r>
          </a:p>
          <a:p>
            <a:r>
              <a:rPr lang="en-US" dirty="0">
                <a:solidFill>
                  <a:srgbClr val="33339A"/>
                </a:solidFill>
                <a:latin typeface="Wingdings" panose="05000000000000000000" pitchFamily="2" charset="2"/>
              </a:rPr>
              <a:t> </a:t>
            </a:r>
            <a:r>
              <a:rPr lang="en-US" dirty="0">
                <a:solidFill>
                  <a:srgbClr val="33339A"/>
                </a:solidFill>
                <a:latin typeface="Calibri" panose="020F0502020204030204" pitchFamily="34" charset="0"/>
              </a:rPr>
              <a:t>Each (open) square</a:t>
            </a:r>
          </a:p>
          <a:p>
            <a:r>
              <a:rPr lang="en-US" dirty="0">
                <a:solidFill>
                  <a:srgbClr val="33339A"/>
                </a:solidFill>
                <a:latin typeface="Calibri" panose="020F0502020204030204" pitchFamily="34" charset="0"/>
              </a:rPr>
              <a:t>Domains:</a:t>
            </a:r>
          </a:p>
          <a:p>
            <a:r>
              <a:rPr lang="en-US" dirty="0">
                <a:solidFill>
                  <a:srgbClr val="33339A"/>
                </a:solidFill>
                <a:latin typeface="Wingdings" panose="05000000000000000000" pitchFamily="2" charset="2"/>
              </a:rPr>
              <a:t> </a:t>
            </a:r>
            <a:r>
              <a:rPr lang="en-US" dirty="0">
                <a:solidFill>
                  <a:srgbClr val="33339A"/>
                </a:solidFill>
                <a:latin typeface="Calibri" panose="020F0502020204030204" pitchFamily="34" charset="0"/>
              </a:rPr>
              <a:t>{1,2,…,9}</a:t>
            </a:r>
            <a:endParaRPr lang="en-US" dirty="0"/>
          </a:p>
        </p:txBody>
      </p:sp>
      <p:pic>
        <p:nvPicPr>
          <p:cNvPr id="14" name="Picture 13"/>
          <p:cNvPicPr>
            <a:picLocks noChangeAspect="1"/>
          </p:cNvPicPr>
          <p:nvPr/>
        </p:nvPicPr>
        <p:blipFill>
          <a:blip r:embed="rId3"/>
          <a:stretch>
            <a:fillRect/>
          </a:stretch>
        </p:blipFill>
        <p:spPr>
          <a:xfrm>
            <a:off x="2853616" y="2168088"/>
            <a:ext cx="3225875" cy="3255823"/>
          </a:xfrm>
          <a:prstGeom prst="rect">
            <a:avLst/>
          </a:prstGeom>
        </p:spPr>
      </p:pic>
      <p:cxnSp>
        <p:nvCxnSpPr>
          <p:cNvPr id="17" name="Straight Connector 16"/>
          <p:cNvCxnSpPr>
            <a:stCxn id="15" idx="1"/>
          </p:cNvCxnSpPr>
          <p:nvPr/>
        </p:nvCxnSpPr>
        <p:spPr>
          <a:xfrm flipH="1">
            <a:off x="3338286" y="1885950"/>
            <a:ext cx="988205" cy="334752"/>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3724567" y="1935843"/>
            <a:ext cx="741986" cy="284859"/>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H="1">
            <a:off x="4269345" y="1935843"/>
            <a:ext cx="257292" cy="327095"/>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15" idx="3"/>
          </p:cNvCxnSpPr>
          <p:nvPr/>
        </p:nvCxnSpPr>
        <p:spPr>
          <a:xfrm>
            <a:off x="4689348" y="1885950"/>
            <a:ext cx="988205" cy="449514"/>
          </a:xfrm>
          <a:prstGeom prst="line">
            <a:avLst/>
          </a:prstGeom>
        </p:spPr>
        <p:style>
          <a:lnRef idx="1">
            <a:schemeClr val="dk1"/>
          </a:lnRef>
          <a:fillRef idx="0">
            <a:schemeClr val="dk1"/>
          </a:fillRef>
          <a:effectRef idx="0">
            <a:schemeClr val="dk1"/>
          </a:effectRef>
          <a:fontRef idx="minor">
            <a:schemeClr val="tx1"/>
          </a:fontRef>
        </p:style>
      </p:cxnSp>
      <p:sp>
        <p:nvSpPr>
          <p:cNvPr id="15" name="Rectangle 14"/>
          <p:cNvSpPr/>
          <p:nvPr/>
        </p:nvSpPr>
        <p:spPr>
          <a:xfrm>
            <a:off x="4326491" y="1718574"/>
            <a:ext cx="362857" cy="334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Rectangle 26"/>
          <p:cNvSpPr/>
          <p:nvPr/>
        </p:nvSpPr>
        <p:spPr>
          <a:xfrm>
            <a:off x="6279665" y="2454168"/>
            <a:ext cx="362857" cy="334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 name="Straight Connector 29"/>
          <p:cNvCxnSpPr>
            <a:stCxn id="27" idx="1"/>
          </p:cNvCxnSpPr>
          <p:nvPr/>
        </p:nvCxnSpPr>
        <p:spPr>
          <a:xfrm flipH="1">
            <a:off x="5454758" y="2621544"/>
            <a:ext cx="824907" cy="66280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flipH="1">
            <a:off x="5867211" y="2736307"/>
            <a:ext cx="412454" cy="480408"/>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5408762" y="2492462"/>
            <a:ext cx="870903" cy="142272"/>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15" idx="2"/>
          </p:cNvCxnSpPr>
          <p:nvPr/>
        </p:nvCxnSpPr>
        <p:spPr>
          <a:xfrm>
            <a:off x="4507920" y="2053326"/>
            <a:ext cx="339309" cy="187288"/>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15" idx="3"/>
          </p:cNvCxnSpPr>
          <p:nvPr/>
        </p:nvCxnSpPr>
        <p:spPr>
          <a:xfrm>
            <a:off x="4689348" y="1885950"/>
            <a:ext cx="765410" cy="49175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H="1">
            <a:off x="5217888" y="2597417"/>
            <a:ext cx="918701" cy="267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a:stCxn id="27" idx="1"/>
          </p:cNvCxnSpPr>
          <p:nvPr/>
        </p:nvCxnSpPr>
        <p:spPr>
          <a:xfrm flipH="1">
            <a:off x="5454758" y="2621544"/>
            <a:ext cx="824907" cy="344713"/>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5771787" y="2538345"/>
            <a:ext cx="410798" cy="120516"/>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510693" y="3552735"/>
            <a:ext cx="1872343" cy="1200329"/>
          </a:xfrm>
          <a:prstGeom prst="rect">
            <a:avLst/>
          </a:prstGeom>
          <a:noFill/>
        </p:spPr>
        <p:txBody>
          <a:bodyPr wrap="square" rtlCol="0">
            <a:spAutoFit/>
          </a:bodyPr>
          <a:lstStyle/>
          <a:p>
            <a:r>
              <a:rPr lang="en-US" dirty="0"/>
              <a:t>Find E6</a:t>
            </a:r>
          </a:p>
          <a:p>
            <a:r>
              <a:rPr lang="en-US" dirty="0"/>
              <a:t>Find I6</a:t>
            </a:r>
          </a:p>
          <a:p>
            <a:r>
              <a:rPr lang="en-US" dirty="0"/>
              <a:t>Find A6  </a:t>
            </a:r>
          </a:p>
          <a:p>
            <a:endParaRPr lang="en-US" dirty="0"/>
          </a:p>
        </p:txBody>
      </p:sp>
      <p:sp>
        <p:nvSpPr>
          <p:cNvPr id="60" name="Rectangle 59"/>
          <p:cNvSpPr/>
          <p:nvPr/>
        </p:nvSpPr>
        <p:spPr>
          <a:xfrm>
            <a:off x="6279664" y="3985524"/>
            <a:ext cx="362857" cy="3347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2" name="Straight Connector 61"/>
          <p:cNvCxnSpPr/>
          <p:nvPr/>
        </p:nvCxnSpPr>
        <p:spPr>
          <a:xfrm flipH="1" flipV="1">
            <a:off x="5977186" y="2586205"/>
            <a:ext cx="348475" cy="136567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flipH="1" flipV="1">
            <a:off x="5892170" y="3269045"/>
            <a:ext cx="424191" cy="741910"/>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p:cNvCxnSpPr/>
          <p:nvPr/>
        </p:nvCxnSpPr>
        <p:spPr>
          <a:xfrm flipH="1" flipV="1">
            <a:off x="5918944" y="3597749"/>
            <a:ext cx="360719" cy="434632"/>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60" idx="1"/>
          </p:cNvCxnSpPr>
          <p:nvPr/>
        </p:nvCxnSpPr>
        <p:spPr>
          <a:xfrm flipH="1">
            <a:off x="5892170" y="4152900"/>
            <a:ext cx="387494" cy="67667"/>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p:cNvCxnSpPr/>
          <p:nvPr/>
        </p:nvCxnSpPr>
        <p:spPr>
          <a:xfrm flipH="1">
            <a:off x="5977186" y="4305300"/>
            <a:ext cx="454878" cy="214421"/>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a:stCxn id="60" idx="2"/>
          </p:cNvCxnSpPr>
          <p:nvPr/>
        </p:nvCxnSpPr>
        <p:spPr>
          <a:xfrm flipH="1">
            <a:off x="5977185" y="4320276"/>
            <a:ext cx="483908" cy="828211"/>
          </a:xfrm>
          <a:prstGeom prst="line">
            <a:avLst/>
          </a:prstGeom>
        </p:spPr>
        <p:style>
          <a:lnRef idx="1">
            <a:schemeClr val="dk1"/>
          </a:lnRef>
          <a:fillRef idx="0">
            <a:schemeClr val="dk1"/>
          </a:fillRef>
          <a:effectRef idx="0">
            <a:schemeClr val="dk1"/>
          </a:effectRef>
          <a:fontRef idx="minor">
            <a:schemeClr val="tx1"/>
          </a:fontRef>
        </p:style>
      </p:cxnSp>
      <p:sp>
        <p:nvSpPr>
          <p:cNvPr id="79" name="Rectangle 78"/>
          <p:cNvSpPr/>
          <p:nvPr/>
        </p:nvSpPr>
        <p:spPr>
          <a:xfrm>
            <a:off x="10667" y="5565639"/>
            <a:ext cx="8911771" cy="1169551"/>
          </a:xfrm>
          <a:prstGeom prst="rect">
            <a:avLst/>
          </a:prstGeom>
        </p:spPr>
        <p:txBody>
          <a:bodyPr wrap="square">
            <a:spAutoFit/>
          </a:bodyPr>
          <a:lstStyle/>
          <a:p>
            <a:r>
              <a:rPr lang="en-US" sz="1400" dirty="0">
                <a:latin typeface="Times-Roman"/>
              </a:rPr>
              <a:t>Naked triples example: </a:t>
            </a:r>
          </a:p>
          <a:p>
            <a:pPr marL="285750" indent="-285750">
              <a:buFont typeface="Arial" panose="020B0604020202020204" pitchFamily="34" charset="0"/>
              <a:buChar char="•"/>
            </a:pPr>
            <a:r>
              <a:rPr lang="en-US" sz="1400" dirty="0">
                <a:latin typeface="Times-Roman"/>
              </a:rPr>
              <a:t>Take 3 variables having an </a:t>
            </a:r>
            <a:r>
              <a:rPr lang="en-US" sz="1400" dirty="0" err="1">
                <a:latin typeface="Times-Roman"/>
              </a:rPr>
              <a:t>alldiff</a:t>
            </a:r>
            <a:r>
              <a:rPr lang="en-US" sz="1400" dirty="0">
                <a:latin typeface="Times-Roman"/>
              </a:rPr>
              <a:t> constraint with the following respective domains </a:t>
            </a:r>
            <a:r>
              <a:rPr lang="en-US" sz="1400" dirty="0">
                <a:latin typeface="CMSY10"/>
              </a:rPr>
              <a:t>{</a:t>
            </a:r>
            <a:r>
              <a:rPr lang="en-US" sz="1400" dirty="0">
                <a:latin typeface="CMR10"/>
              </a:rPr>
              <a:t>1</a:t>
            </a:r>
            <a:r>
              <a:rPr lang="en-US" sz="1400" dirty="0">
                <a:latin typeface="CMMI10"/>
              </a:rPr>
              <a:t>, </a:t>
            </a:r>
            <a:r>
              <a:rPr lang="en-US" sz="1400" dirty="0">
                <a:latin typeface="CMR10"/>
              </a:rPr>
              <a:t>8</a:t>
            </a:r>
            <a:r>
              <a:rPr lang="en-US" sz="1400" dirty="0">
                <a:latin typeface="CMSY10"/>
              </a:rPr>
              <a:t>}</a:t>
            </a:r>
            <a:r>
              <a:rPr lang="en-US" sz="1400" dirty="0">
                <a:latin typeface="Times-Roman"/>
              </a:rPr>
              <a:t>, </a:t>
            </a:r>
            <a:r>
              <a:rPr lang="en-US" sz="1400" dirty="0">
                <a:latin typeface="CMSY10"/>
              </a:rPr>
              <a:t>{</a:t>
            </a:r>
            <a:r>
              <a:rPr lang="en-US" sz="1400" dirty="0">
                <a:latin typeface="CMR10"/>
              </a:rPr>
              <a:t>3</a:t>
            </a:r>
            <a:r>
              <a:rPr lang="en-US" sz="1400" dirty="0">
                <a:latin typeface="CMMI10"/>
              </a:rPr>
              <a:t>, </a:t>
            </a:r>
            <a:r>
              <a:rPr lang="en-US" sz="1400" dirty="0">
                <a:latin typeface="CMR10"/>
              </a:rPr>
              <a:t>8</a:t>
            </a:r>
            <a:r>
              <a:rPr lang="en-US" sz="1400" dirty="0">
                <a:latin typeface="CMSY10"/>
              </a:rPr>
              <a:t>}</a:t>
            </a:r>
            <a:r>
              <a:rPr lang="en-US" sz="1400" dirty="0">
                <a:latin typeface="Times-Roman"/>
              </a:rPr>
              <a:t>, and </a:t>
            </a:r>
            <a:r>
              <a:rPr lang="en-US" sz="1400" dirty="0">
                <a:latin typeface="CMSY10"/>
              </a:rPr>
              <a:t>{</a:t>
            </a:r>
            <a:r>
              <a:rPr lang="en-US" sz="1400" dirty="0">
                <a:latin typeface="CMR10"/>
              </a:rPr>
              <a:t>1</a:t>
            </a:r>
            <a:r>
              <a:rPr lang="en-US" sz="1400" dirty="0">
                <a:latin typeface="CMMI10"/>
              </a:rPr>
              <a:t>, </a:t>
            </a:r>
            <a:r>
              <a:rPr lang="en-US" sz="1400" dirty="0">
                <a:latin typeface="CMR10"/>
              </a:rPr>
              <a:t>3</a:t>
            </a:r>
            <a:r>
              <a:rPr lang="en-US" sz="1400" dirty="0">
                <a:latin typeface="CMMI10"/>
              </a:rPr>
              <a:t>, </a:t>
            </a:r>
            <a:r>
              <a:rPr lang="en-US" sz="1400" dirty="0">
                <a:latin typeface="CMR10"/>
              </a:rPr>
              <a:t>8</a:t>
            </a:r>
            <a:r>
              <a:rPr lang="en-US" sz="1400" dirty="0">
                <a:latin typeface="CMSY10"/>
              </a:rPr>
              <a:t>}</a:t>
            </a:r>
            <a:r>
              <a:rPr lang="en-US" sz="1400" dirty="0">
                <a:latin typeface="Times-Roman"/>
              </a:rPr>
              <a:t>. </a:t>
            </a:r>
          </a:p>
          <a:p>
            <a:pPr marL="285750" indent="-285750">
              <a:buFont typeface="Arial" panose="020B0604020202020204" pitchFamily="34" charset="0"/>
              <a:buChar char="•"/>
            </a:pPr>
            <a:r>
              <a:rPr lang="en-US" sz="1400" dirty="0">
                <a:latin typeface="Times-Roman"/>
              </a:rPr>
              <a:t>We don’t know which square contains 1, 3, or 8, but we do know that the three numbers must be distributed among the three squares. </a:t>
            </a:r>
          </a:p>
          <a:p>
            <a:pPr marL="285750" indent="-285750">
              <a:buFont typeface="Arial" panose="020B0604020202020204" pitchFamily="34" charset="0"/>
              <a:buChar char="•"/>
            </a:pPr>
            <a:r>
              <a:rPr lang="en-US" sz="1400" dirty="0">
                <a:latin typeface="Times-Roman"/>
              </a:rPr>
              <a:t>Therefore we can remove 1, 3, and 8 from the domains of every </a:t>
            </a:r>
            <a:r>
              <a:rPr lang="en-US" sz="1400" i="1" dirty="0">
                <a:latin typeface="Times-Italic"/>
              </a:rPr>
              <a:t>other </a:t>
            </a:r>
            <a:r>
              <a:rPr lang="en-US" sz="1400" dirty="0">
                <a:latin typeface="Times-Roman"/>
              </a:rPr>
              <a:t>square in the unit.</a:t>
            </a:r>
            <a:endParaRPr lang="en-US" sz="1400" dirty="0"/>
          </a:p>
        </p:txBody>
      </p:sp>
    </p:spTree>
    <p:extLst>
      <p:ext uri="{BB962C8B-B14F-4D97-AF65-F5344CB8AC3E}">
        <p14:creationId xmlns:p14="http://schemas.microsoft.com/office/powerpoint/2010/main" val="1504554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in CSP </a:t>
            </a:r>
          </a:p>
        </p:txBody>
      </p:sp>
      <p:sp>
        <p:nvSpPr>
          <p:cNvPr id="3" name="Content Placeholder 2"/>
          <p:cNvSpPr>
            <a:spLocks noGrp="1"/>
          </p:cNvSpPr>
          <p:nvPr>
            <p:ph sz="quarter" idx="1"/>
          </p:nvPr>
        </p:nvSpPr>
        <p:spPr/>
        <p:txBody>
          <a:bodyPr>
            <a:normAutofit/>
          </a:bodyPr>
          <a:lstStyle/>
          <a:p>
            <a:r>
              <a:rPr lang="en-US" b="1" dirty="0"/>
              <a:t>Constraint propagation</a:t>
            </a:r>
            <a:r>
              <a:rPr lang="en-US" dirty="0"/>
              <a:t>: using the constraints to reduce the number of legal values for a variable, which in turn can reduce the legal values for another variable, and so on. </a:t>
            </a:r>
          </a:p>
          <a:p>
            <a:r>
              <a:rPr lang="en-US" b="1" dirty="0"/>
              <a:t>Node consistency:</a:t>
            </a:r>
            <a:r>
              <a:rPr lang="en-US" dirty="0"/>
              <a:t> A single variable (corresponding to a node in the CSP network) is </a:t>
            </a:r>
            <a:r>
              <a:rPr lang="en-US" b="1" dirty="0"/>
              <a:t>node-consistent </a:t>
            </a:r>
            <a:r>
              <a:rPr lang="en-US" dirty="0"/>
              <a:t>if all the values in the variable’s domain satisfy the variable’s unary constraints. </a:t>
            </a:r>
          </a:p>
          <a:p>
            <a:r>
              <a:rPr lang="en-US" b="1" dirty="0"/>
              <a:t>Arc consistency: </a:t>
            </a:r>
            <a:r>
              <a:rPr lang="en-US" dirty="0"/>
              <a:t>A variable in a CSP is </a:t>
            </a:r>
            <a:r>
              <a:rPr lang="en-US" b="1" dirty="0"/>
              <a:t>arc-consistent </a:t>
            </a:r>
            <a:r>
              <a:rPr lang="en-US" dirty="0"/>
              <a:t>if every value in its domain satisfies the variable’s binary constraints. More formally, Xi is arc-consistent with respect to another variable </a:t>
            </a:r>
            <a:r>
              <a:rPr lang="en-US" dirty="0" err="1"/>
              <a:t>Xj</a:t>
            </a:r>
            <a:r>
              <a:rPr lang="en-US" dirty="0"/>
              <a:t> if for every value in the current domain Di there is some value in the domain </a:t>
            </a:r>
            <a:r>
              <a:rPr lang="en-US" dirty="0" err="1"/>
              <a:t>Dj</a:t>
            </a:r>
            <a:r>
              <a:rPr lang="en-US" dirty="0"/>
              <a:t> that satisfies the binary constraint on the arc (</a:t>
            </a:r>
            <a:r>
              <a:rPr lang="en-US" dirty="0" err="1"/>
              <a:t>Xi,Xj</a:t>
            </a:r>
            <a:r>
              <a:rPr lang="en-US" dirty="0"/>
              <a:t>).</a:t>
            </a:r>
            <a:endParaRPr lang="en-US" b="1" dirty="0"/>
          </a:p>
        </p:txBody>
      </p:sp>
    </p:spTree>
    <p:extLst>
      <p:ext uri="{BB962C8B-B14F-4D97-AF65-F5344CB8AC3E}">
        <p14:creationId xmlns:p14="http://schemas.microsoft.com/office/powerpoint/2010/main" val="421263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constraint propagation</a:t>
            </a:r>
          </a:p>
        </p:txBody>
      </p:sp>
      <p:pic>
        <p:nvPicPr>
          <p:cNvPr id="5" name="Content Placeholder 4"/>
          <p:cNvPicPr>
            <a:picLocks noGrp="1" noChangeAspect="1"/>
          </p:cNvPicPr>
          <p:nvPr>
            <p:ph sz="quarter" idx="1"/>
          </p:nvPr>
        </p:nvPicPr>
        <p:blipFill>
          <a:blip r:embed="rId2"/>
          <a:stretch>
            <a:fillRect/>
          </a:stretch>
        </p:blipFill>
        <p:spPr>
          <a:xfrm>
            <a:off x="719413" y="2307478"/>
            <a:ext cx="1423580" cy="1224651"/>
          </a:xfrm>
          <a:prstGeom prst="rect">
            <a:avLst/>
          </a:prstGeom>
        </p:spPr>
      </p:pic>
      <p:pic>
        <p:nvPicPr>
          <p:cNvPr id="4" name="Picture 3"/>
          <p:cNvPicPr>
            <a:picLocks noChangeAspect="1"/>
          </p:cNvPicPr>
          <p:nvPr/>
        </p:nvPicPr>
        <p:blipFill>
          <a:blip r:embed="rId3"/>
          <a:stretch>
            <a:fillRect/>
          </a:stretch>
        </p:blipFill>
        <p:spPr>
          <a:xfrm>
            <a:off x="2915420" y="1987515"/>
            <a:ext cx="5850628" cy="1544614"/>
          </a:xfrm>
          <a:prstGeom prst="rect">
            <a:avLst/>
          </a:prstGeom>
        </p:spPr>
      </p:pic>
      <p:pic>
        <p:nvPicPr>
          <p:cNvPr id="6" name="Picture 5"/>
          <p:cNvPicPr>
            <a:picLocks noChangeAspect="1"/>
          </p:cNvPicPr>
          <p:nvPr/>
        </p:nvPicPr>
        <p:blipFill>
          <a:blip r:embed="rId4"/>
          <a:stretch>
            <a:fillRect/>
          </a:stretch>
        </p:blipFill>
        <p:spPr>
          <a:xfrm>
            <a:off x="719413" y="4435089"/>
            <a:ext cx="1871411" cy="1626095"/>
          </a:xfrm>
          <a:prstGeom prst="rect">
            <a:avLst/>
          </a:prstGeom>
        </p:spPr>
      </p:pic>
    </p:spTree>
    <p:extLst>
      <p:ext uri="{BB962C8B-B14F-4D97-AF65-F5344CB8AC3E}">
        <p14:creationId xmlns:p14="http://schemas.microsoft.com/office/powerpoint/2010/main" val="36255267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12808</TotalTime>
  <Words>4562</Words>
  <Application>Microsoft Macintosh PowerPoint</Application>
  <PresentationFormat>On-screen Show (4:3)</PresentationFormat>
  <Paragraphs>444</Paragraphs>
  <Slides>45</Slides>
  <Notes>24</Notes>
  <HiddenSlides>1</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45</vt:i4>
      </vt:variant>
    </vt:vector>
  </HeadingPairs>
  <TitlesOfParts>
    <vt:vector size="62" baseType="lpstr">
      <vt:lpstr>Arial</vt:lpstr>
      <vt:lpstr>Calibri</vt:lpstr>
      <vt:lpstr>Cambria Math</vt:lpstr>
      <vt:lpstr>CMMI10</vt:lpstr>
      <vt:lpstr>CMMI8</vt:lpstr>
      <vt:lpstr>CMR10</vt:lpstr>
      <vt:lpstr>CMR8</vt:lpstr>
      <vt:lpstr>CMSY10</vt:lpstr>
      <vt:lpstr>CMTI10</vt:lpstr>
      <vt:lpstr>Open Sans</vt:lpstr>
      <vt:lpstr>Times-Bold</vt:lpstr>
      <vt:lpstr>Times-Italic</vt:lpstr>
      <vt:lpstr>Times-Roman</vt:lpstr>
      <vt:lpstr>Tw Cen MT</vt:lpstr>
      <vt:lpstr>Wingdings</vt:lpstr>
      <vt:lpstr>Wingdings 2</vt:lpstr>
      <vt:lpstr>Median</vt:lpstr>
      <vt:lpstr>Artificial Intelligence</vt:lpstr>
      <vt:lpstr>Constraint satisfaction problems </vt:lpstr>
      <vt:lpstr>Definition </vt:lpstr>
      <vt:lpstr>Example: map coloring </vt:lpstr>
      <vt:lpstr>Example: Cryptarithmetic </vt:lpstr>
      <vt:lpstr>Example: N-queens </vt:lpstr>
      <vt:lpstr>Sudoku </vt:lpstr>
      <vt:lpstr>Inference in CSP </vt:lpstr>
      <vt:lpstr>Example constraint propagation</vt:lpstr>
      <vt:lpstr>Example arc consistency </vt:lpstr>
      <vt:lpstr>The arc-consistency algorithm AC-3</vt:lpstr>
      <vt:lpstr>AC3 code </vt:lpstr>
      <vt:lpstr>AC3 complexity </vt:lpstr>
      <vt:lpstr>Does arc consistency discover all failures? </vt:lpstr>
      <vt:lpstr>Generalized arc consistency </vt:lpstr>
      <vt:lpstr>Backtracking search </vt:lpstr>
      <vt:lpstr>Backtracking code </vt:lpstr>
      <vt:lpstr>Inference (filtering) </vt:lpstr>
      <vt:lpstr>Maintaining Arc Consistency</vt:lpstr>
      <vt:lpstr>Variable ordering </vt:lpstr>
      <vt:lpstr>Value ordering </vt:lpstr>
      <vt:lpstr>Local search – Min conflict heuristic  </vt:lpstr>
      <vt:lpstr>Min-conflict heuristic example </vt:lpstr>
      <vt:lpstr>Structure of CSPs </vt:lpstr>
      <vt:lpstr>Directed Arc Consistency (DAC) </vt:lpstr>
      <vt:lpstr>Tree CSP solver </vt:lpstr>
      <vt:lpstr>Some graphs can be reduced to trees somehow</vt:lpstr>
      <vt:lpstr>Tree decomposition </vt:lpstr>
      <vt:lpstr>Exercise 1: Course scheduling</vt:lpstr>
      <vt:lpstr>Course scheduling</vt:lpstr>
      <vt:lpstr>Solution </vt:lpstr>
      <vt:lpstr>Exercise 2: campus layout  </vt:lpstr>
      <vt:lpstr>Exercise 2: campus layout  </vt:lpstr>
      <vt:lpstr>Exercise 2: campus layout  </vt:lpstr>
      <vt:lpstr>Exercise 2: campus layout  </vt:lpstr>
      <vt:lpstr>Exercise 2: campus layout  </vt:lpstr>
      <vt:lpstr>Exercise 2: campus layout  </vt:lpstr>
      <vt:lpstr>Exercise 2: campus layout  </vt:lpstr>
      <vt:lpstr>Exercise 2: campus layout –Solution   </vt:lpstr>
      <vt:lpstr>Ex 3 </vt:lpstr>
      <vt:lpstr>Ex 4: min-conflict </vt:lpstr>
      <vt:lpstr>Ex 5: Nearly tree-structured </vt:lpstr>
      <vt:lpstr>Ex 6: SOLVING TREE-STRUCTURED CSPS</vt:lpstr>
      <vt:lpstr>Ex 6: SOLVING TREE-STRUCTURED CSPS</vt:lpstr>
      <vt:lpstr>Ex 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Mouhamed NASSAR</dc:creator>
  <cp:lastModifiedBy>Nassar, Mohamad</cp:lastModifiedBy>
  <cp:revision>622</cp:revision>
  <dcterms:created xsi:type="dcterms:W3CDTF">2015-08-04T18:55:05Z</dcterms:created>
  <dcterms:modified xsi:type="dcterms:W3CDTF">2022-03-01T21:57:01Z</dcterms:modified>
</cp:coreProperties>
</file>