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91" r:id="rId17"/>
    <p:sldId id="286" r:id="rId18"/>
    <p:sldId id="287" r:id="rId19"/>
    <p:sldId id="288" r:id="rId20"/>
    <p:sldId id="289" r:id="rId21"/>
    <p:sldId id="290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41" autoAdjust="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4EFE7-3A5C-4DE6-BD63-13F6E3CC168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A6BF-0112-480C-B851-8C3BE35A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Slides and exercises are inspired by Russell </a:t>
            </a:r>
            <a:r>
              <a:rPr lang="en-US" smtClean="0"/>
              <a:t>&amp; Norvig </a:t>
            </a:r>
            <a:r>
              <a:rPr lang="en-US" dirty="0" smtClean="0"/>
              <a:t>AI Book, Stanford’s AI course and from Berkeley’s AI course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1A6BF-0112-480C-B851-8C3BE35AB1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69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Q* (B, clockwise</a:t>
            </a:r>
            <a:r>
              <a:rPr lang="en-US" baseline="0" dirty="0" smtClean="0"/>
              <a:t> ) = 2+0.5*2.667 = 3.3335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Q* (B, counterclockwise) = 0.8*(-1+3.2*0.5)+0.2*(0+2.667*0.5)=0.7467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Clockwise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1A6BF-0112-480C-B851-8C3BE35AB1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93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a)</a:t>
            </a:r>
            <a:r>
              <a:rPr lang="en-US" baseline="0" dirty="0" smtClean="0"/>
              <a:t> And b)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1A6BF-0112-480C-B851-8C3BE35AB11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2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U*(D) = 1+0.5*0 = 1 </a:t>
            </a:r>
          </a:p>
          <a:p>
            <a:r>
              <a:rPr lang="en-US" dirty="0" smtClean="0"/>
              <a:t>U*(E)</a:t>
            </a:r>
            <a:r>
              <a:rPr lang="en-US" baseline="0" dirty="0" smtClean="0"/>
              <a:t> = max( 1 +0.5*1 , 1+0.5*0) =1.5</a:t>
            </a:r>
          </a:p>
          <a:p>
            <a:r>
              <a:rPr lang="en-US" baseline="0" dirty="0" smtClean="0"/>
              <a:t>a) 2 iterations  </a:t>
            </a:r>
          </a:p>
          <a:p>
            <a:r>
              <a:rPr lang="en-US" baseline="0" dirty="0" smtClean="0"/>
              <a:t>b) 4 iterations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1A6BF-0112-480C-B851-8C3BE35AB1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32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dirty="0" err="1" smtClean="0"/>
              <a:t>Inf</a:t>
            </a:r>
            <a:r>
              <a:rPr lang="en-US" dirty="0" smtClean="0"/>
              <a:t> </a:t>
            </a:r>
          </a:p>
          <a:p>
            <a:pPr marL="228600" indent="-228600">
              <a:buAutoNum type="alphaLcParenR"/>
            </a:pPr>
            <a:r>
              <a:rPr lang="en-US" dirty="0" smtClean="0"/>
              <a:t>0</a:t>
            </a:r>
            <a:r>
              <a:rPr lang="en-US" baseline="0" dirty="0" smtClean="0"/>
              <a:t> </a:t>
            </a:r>
          </a:p>
          <a:p>
            <a:pPr marL="228600" indent="-228600">
              <a:buAutoNum type="alphaLcParenR"/>
            </a:pPr>
            <a:r>
              <a:rPr lang="en-US" baseline="0" dirty="0" err="1" smtClean="0"/>
              <a:t>inf</a:t>
            </a:r>
            <a:r>
              <a:rPr lang="en-US" baseline="0" dirty="0" smtClean="0"/>
              <a:t> </a:t>
            </a:r>
            <a:endParaRPr lang="en-US" dirty="0" smtClean="0"/>
          </a:p>
          <a:p>
            <a:pPr marL="228600" indent="-228600"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1A6BF-0112-480C-B851-8C3BE35AB11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22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el-GR" baseline="30000" dirty="0" smtClean="0"/>
              <a:t>π</a:t>
            </a:r>
            <a:r>
              <a:rPr lang="en-US" baseline="30000" dirty="0" smtClean="0"/>
              <a:t>1</a:t>
            </a:r>
            <a:r>
              <a:rPr lang="en-US" baseline="0" dirty="0" smtClean="0"/>
              <a:t>(a) = </a:t>
            </a:r>
            <a:r>
              <a:rPr lang="en-US" dirty="0" smtClean="0"/>
              <a:t>U</a:t>
            </a:r>
            <a:r>
              <a:rPr lang="el-GR" baseline="30000" dirty="0" smtClean="0"/>
              <a:t>π</a:t>
            </a:r>
            <a:r>
              <a:rPr lang="en-US" baseline="30000" dirty="0" smtClean="0"/>
              <a:t>1</a:t>
            </a:r>
            <a:r>
              <a:rPr lang="en-US" baseline="0" dirty="0" smtClean="0"/>
              <a:t>(b) = </a:t>
            </a:r>
            <a:r>
              <a:rPr lang="en-US" dirty="0" smtClean="0"/>
              <a:t>U</a:t>
            </a:r>
            <a:r>
              <a:rPr lang="el-GR" baseline="30000" dirty="0" smtClean="0"/>
              <a:t>π</a:t>
            </a:r>
            <a:r>
              <a:rPr lang="en-US" baseline="30000" dirty="0" smtClean="0"/>
              <a:t>1</a:t>
            </a:r>
            <a:r>
              <a:rPr lang="en-US" baseline="0" dirty="0" smtClean="0"/>
              <a:t>(c)  = U</a:t>
            </a:r>
            <a:r>
              <a:rPr lang="el-GR" baseline="30000" dirty="0" smtClean="0"/>
              <a:t>π</a:t>
            </a:r>
            <a:r>
              <a:rPr lang="en-US" baseline="30000" dirty="0" smtClean="0"/>
              <a:t>1</a:t>
            </a:r>
            <a:r>
              <a:rPr lang="en-US" baseline="0" dirty="0" smtClean="0"/>
              <a:t>(d) = </a:t>
            </a:r>
            <a:r>
              <a:rPr lang="en-US" dirty="0" smtClean="0"/>
              <a:t>U</a:t>
            </a:r>
            <a:r>
              <a:rPr lang="el-GR" baseline="30000" dirty="0" smtClean="0"/>
              <a:t>π</a:t>
            </a:r>
            <a:r>
              <a:rPr lang="en-US" baseline="30000" dirty="0" smtClean="0"/>
              <a:t>1</a:t>
            </a:r>
            <a:r>
              <a:rPr lang="en-US" baseline="0" dirty="0" smtClean="0"/>
              <a:t>(e) =1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</a:t>
            </a:r>
            <a:r>
              <a:rPr lang="el-GR" baseline="30000" dirty="0" smtClean="0"/>
              <a:t>π</a:t>
            </a:r>
            <a:r>
              <a:rPr lang="en-US" baseline="30000" dirty="0" smtClean="0"/>
              <a:t>2</a:t>
            </a:r>
            <a:r>
              <a:rPr lang="en-US" baseline="0" dirty="0" smtClean="0"/>
              <a:t>(a) = </a:t>
            </a:r>
            <a:r>
              <a:rPr lang="en-US" dirty="0" smtClean="0"/>
              <a:t>U</a:t>
            </a:r>
            <a:r>
              <a:rPr lang="el-GR" baseline="30000" dirty="0" smtClean="0"/>
              <a:t>π</a:t>
            </a:r>
            <a:r>
              <a:rPr lang="en-US" baseline="30000" dirty="0" smtClean="0"/>
              <a:t>2</a:t>
            </a:r>
            <a:r>
              <a:rPr lang="en-US" baseline="0" dirty="0" smtClean="0"/>
              <a:t>(b) = U</a:t>
            </a:r>
            <a:r>
              <a:rPr lang="el-GR" baseline="30000" dirty="0" smtClean="0"/>
              <a:t>π</a:t>
            </a:r>
            <a:r>
              <a:rPr lang="en-US" baseline="30000" dirty="0" smtClean="0"/>
              <a:t>2</a:t>
            </a:r>
            <a:r>
              <a:rPr lang="en-US" baseline="0" dirty="0" smtClean="0"/>
              <a:t>(c) 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</a:t>
            </a:r>
            <a:r>
              <a:rPr lang="el-GR" baseline="30000" dirty="0" smtClean="0"/>
              <a:t>π</a:t>
            </a:r>
            <a:r>
              <a:rPr lang="en-US" baseline="30000" dirty="0" smtClean="0"/>
              <a:t>2</a:t>
            </a:r>
            <a:r>
              <a:rPr lang="en-US" baseline="0" dirty="0" smtClean="0"/>
              <a:t>(d) = </a:t>
            </a:r>
            <a:r>
              <a:rPr lang="en-US" dirty="0" smtClean="0"/>
              <a:t>U</a:t>
            </a:r>
            <a:r>
              <a:rPr lang="el-GR" baseline="30000" dirty="0" smtClean="0"/>
              <a:t>π</a:t>
            </a:r>
            <a:r>
              <a:rPr lang="en-US" baseline="30000" dirty="0" smtClean="0"/>
              <a:t>2</a:t>
            </a:r>
            <a:r>
              <a:rPr lang="en-US" baseline="0" dirty="0" smtClean="0"/>
              <a:t>(e) =1</a:t>
            </a:r>
            <a:endParaRPr lang="en-US" baseline="30000" dirty="0" smtClean="0"/>
          </a:p>
          <a:p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1A6BF-0112-480C-B851-8C3BE35AB1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74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el-GR" baseline="30000" dirty="0" smtClean="0"/>
              <a:t>π</a:t>
            </a:r>
            <a:r>
              <a:rPr lang="en-US" baseline="0" dirty="0" smtClean="0"/>
              <a:t>(a)=10; </a:t>
            </a:r>
            <a:r>
              <a:rPr lang="en-US" dirty="0" smtClean="0"/>
              <a:t>U</a:t>
            </a:r>
            <a:r>
              <a:rPr lang="el-GR" baseline="30000" dirty="0" smtClean="0"/>
              <a:t>π</a:t>
            </a:r>
            <a:r>
              <a:rPr lang="en-US" baseline="0" dirty="0" smtClean="0"/>
              <a:t>(b)=9; </a:t>
            </a:r>
            <a:r>
              <a:rPr lang="en-US" dirty="0" smtClean="0"/>
              <a:t>U</a:t>
            </a:r>
            <a:r>
              <a:rPr lang="el-GR" baseline="30000" dirty="0" smtClean="0"/>
              <a:t>π</a:t>
            </a:r>
            <a:r>
              <a:rPr lang="en-US" baseline="0" dirty="0" smtClean="0"/>
              <a:t>(c)=0; </a:t>
            </a:r>
            <a:r>
              <a:rPr lang="en-US" dirty="0" smtClean="0"/>
              <a:t>U</a:t>
            </a:r>
            <a:r>
              <a:rPr lang="el-GR" baseline="30000" dirty="0" smtClean="0"/>
              <a:t>π</a:t>
            </a:r>
            <a:r>
              <a:rPr lang="en-US" baseline="0" dirty="0" smtClean="0"/>
              <a:t>(d)=0; </a:t>
            </a:r>
            <a:r>
              <a:rPr lang="en-US" dirty="0" smtClean="0"/>
              <a:t>U</a:t>
            </a:r>
            <a:r>
              <a:rPr lang="el-GR" baseline="30000" dirty="0" smtClean="0"/>
              <a:t>π</a:t>
            </a:r>
            <a:r>
              <a:rPr lang="en-US" baseline="0" dirty="0" smtClean="0"/>
              <a:t>(e)=1;</a:t>
            </a:r>
          </a:p>
          <a:p>
            <a:r>
              <a:rPr lang="el-GR" baseline="0" dirty="0" smtClean="0"/>
              <a:t>π</a:t>
            </a:r>
            <a:r>
              <a:rPr lang="en-US" sz="1200" b="0" i="0" u="none" strike="noStrike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i+1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 = exit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π</a:t>
            </a:r>
            <a:r>
              <a:rPr lang="en-US" sz="1200" b="0" i="0" u="none" strike="noStrike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i+1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= left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π</a:t>
            </a:r>
            <a:r>
              <a:rPr lang="en-US" sz="1200" b="0" i="0" u="none" strike="noStrike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i+1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 = left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π</a:t>
            </a:r>
            <a:r>
              <a:rPr lang="en-US" sz="1200" b="0" i="0" u="none" strike="noStrike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i+1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= right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π</a:t>
            </a:r>
            <a:r>
              <a:rPr lang="en-US" sz="1200" b="0" i="0" u="none" strike="noStrike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i+1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 = exit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1A6BF-0112-480C-B851-8C3BE35AB1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23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el-GR" baseline="30000" dirty="0" smtClean="0"/>
              <a:t>π</a:t>
            </a:r>
            <a:r>
              <a:rPr lang="en-US" baseline="-25000" dirty="0" smtClean="0"/>
              <a:t>k+1</a:t>
            </a:r>
            <a:r>
              <a:rPr lang="en-US" dirty="0" smtClean="0"/>
              <a:t>(C)=0.6*(-1+0.5*0.760)+0.4*(1+0.5*0.4)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1A6BF-0112-480C-B851-8C3BE35AB1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57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Q</a:t>
            </a:r>
            <a:r>
              <a:rPr lang="en-US" b="0" baseline="30000" dirty="0" smtClean="0"/>
              <a:t>π</a:t>
            </a:r>
            <a:r>
              <a:rPr lang="en-US" b="0" baseline="-25000" dirty="0" smtClean="0"/>
              <a:t>∞</a:t>
            </a:r>
            <a:r>
              <a:rPr lang="en-US" b="0" dirty="0" smtClean="0"/>
              <a:t>(C, clockwise) = 0.6*(-1+0.5*0.935) + 0.4* (1+0.5*0.571)=0.1947</a:t>
            </a:r>
          </a:p>
          <a:p>
            <a:r>
              <a:rPr lang="en-US" b="0" dirty="0" smtClean="0"/>
              <a:t>Q</a:t>
            </a:r>
            <a:r>
              <a:rPr lang="en-US" b="0" baseline="30000" dirty="0" smtClean="0"/>
              <a:t>π</a:t>
            </a:r>
            <a:r>
              <a:rPr lang="en-US" b="0" baseline="-25000" dirty="0" smtClean="0"/>
              <a:t>∞</a:t>
            </a:r>
            <a:r>
              <a:rPr lang="en-US" b="0" dirty="0" smtClean="0"/>
              <a:t>(C, counterclockwise) = 0.2*(2+0.5*0.935)</a:t>
            </a:r>
            <a:r>
              <a:rPr lang="en-US" b="0" baseline="0" dirty="0" smtClean="0"/>
              <a:t> + 0.8*(1+0.5*0.571)=1.5219</a:t>
            </a:r>
          </a:p>
          <a:p>
            <a:r>
              <a:rPr lang="en-US" b="0" baseline="0" dirty="0" smtClean="0"/>
              <a:t>counterclockwise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1A6BF-0112-480C-B851-8C3BE35AB11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32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b)</a:t>
            </a:r>
            <a:r>
              <a:rPr lang="en-US" baseline="0" dirty="0" smtClean="0"/>
              <a:t> And d) are true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1A6BF-0112-480C-B851-8C3BE35AB11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04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</a:t>
            </a:r>
            <a:r>
              <a:rPr lang="en-US" baseline="0" dirty="0" smtClean="0"/>
              <a:t> b) is true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1A6BF-0112-480C-B851-8C3BE35AB11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Uh , h is for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1A6BF-0112-480C-B851-8C3BE35AB1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65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a) And c) are true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1A6BF-0112-480C-B851-8C3BE35AB1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90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b)</a:t>
            </a:r>
            <a:r>
              <a:rPr lang="en-US" baseline="0" dirty="0" smtClean="0"/>
              <a:t> is true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1A6BF-0112-480C-B851-8C3BE35AB11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dirty="0" smtClean="0"/>
                  <a:t>Additive error =&gt; </a:t>
                </a:r>
                <a:r>
                  <a:rPr lang="el-GR" i="0" dirty="0" smtClean="0">
                    <a:latin typeface="Cambria Math" panose="02040503050406030204" pitchFamily="18" charset="0"/>
                  </a:rPr>
                  <a:t>𝛾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l-GR" i="0" dirty="0">
                    <a:latin typeface="Cambria Math" panose="02040503050406030204" pitchFamily="18" charset="0"/>
                  </a:rPr>
                  <a:t>𝛾</a:t>
                </a:r>
                <a:r>
                  <a:rPr lang="el-GR" i="0" dirty="0" smtClean="0">
                    <a:latin typeface="Cambria Math" panose="02040503050406030204" pitchFamily="18" charset="0"/>
                  </a:rPr>
                  <a:t>^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2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+…=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(1/(1−</a:t>
                </a:r>
                <a:r>
                  <a:rPr lang="el-GR" i="0" dirty="0">
                    <a:latin typeface="Cambria Math" panose="02040503050406030204" pitchFamily="18" charset="0"/>
                  </a:rPr>
                  <a:t>𝛾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−1)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el-GR" i="0" dirty="0">
                    <a:latin typeface="Cambria Math" panose="02040503050406030204" pitchFamily="18" charset="0"/>
                  </a:rPr>
                  <a:t> 𝛾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/(1−</a:t>
                </a:r>
                <a:r>
                  <a:rPr lang="el-GR" i="0" dirty="0">
                    <a:latin typeface="Cambria Math" panose="02040503050406030204" pitchFamily="18" charset="0"/>
                  </a:rPr>
                  <a:t>𝛾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&lt;</a:t>
                </a:r>
                <a:r>
                  <a:rPr lang="en-US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𝜖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1A6BF-0112-480C-B851-8C3BE35AB1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69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a contraction operator : divide by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1A6BF-0112-480C-B851-8C3BE35AB1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9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Theorem: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d>
                      <m:dPr>
                        <m:begChr m:val="‖"/>
                        <m:endChr m:val="‖"/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Theorem: </a:t>
                </a:r>
                <a:r>
                  <a:rPr lang="el-GR" i="0" dirty="0">
                    <a:latin typeface="Cambria Math" panose="02040503050406030204" pitchFamily="18" charset="0"/>
                  </a:rPr>
                  <a:t>‖</a:t>
                </a:r>
                <a:r>
                  <a:rPr lang="en-US" i="0" dirty="0">
                    <a:latin typeface="Cambria Math" panose="02040503050406030204" pitchFamily="18" charset="0"/>
                  </a:rPr>
                  <a:t>𝑈</a:t>
                </a:r>
                <a:r>
                  <a:rPr lang="en-US" b="0" i="0" baseline="-25000" dirty="0" smtClean="0">
                    <a:latin typeface="Cambria Math" panose="02040503050406030204" pitchFamily="18" charset="0"/>
                  </a:rPr>
                  <a:t>𝑖</a:t>
                </a:r>
                <a:r>
                  <a:rPr lang="en-US" i="0" dirty="0">
                    <a:latin typeface="Cambria Math" panose="02040503050406030204" pitchFamily="18" charset="0"/>
                  </a:rPr>
                  <a:t> −</a:t>
                </a:r>
                <a:r>
                  <a:rPr lang="en-US" i="0">
                    <a:latin typeface="Cambria Math" panose="02040503050406030204" pitchFamily="18" charset="0"/>
                  </a:rPr>
                  <a:t>𝑈^∗ 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&lt;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𝜀⟹</a:t>
                </a:r>
                <a:r>
                  <a:rPr lang="el-GR" i="0" dirty="0">
                    <a:latin typeface="Cambria Math" panose="02040503050406030204" pitchFamily="18" charset="0"/>
                  </a:rPr>
                  <a:t>‖</a:t>
                </a:r>
                <a:r>
                  <a:rPr lang="en-US" i="0" dirty="0">
                    <a:latin typeface="Cambria Math" panose="02040503050406030204" pitchFamily="18" charset="0"/>
                  </a:rPr>
                  <a:t>𝑈</a:t>
                </a:r>
                <a:r>
                  <a:rPr lang="el-GR" i="0" dirty="0">
                    <a:latin typeface="Cambria Math" panose="02040503050406030204" pitchFamily="18" charset="0"/>
                  </a:rPr>
                  <a:t>^(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𝜋_𝑖 </a:t>
                </a:r>
                <a:r>
                  <a:rPr lang="el-GR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0" dirty="0">
                    <a:latin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𝑈^∗ ‖&lt;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</a:t>
                </a:r>
                <a:r>
                  <a:rPr lang="el-GR" i="0" dirty="0">
                    <a:latin typeface="Cambria Math" panose="02040503050406030204" pitchFamily="18" charset="0"/>
                  </a:rPr>
                  <a:t> 𝛾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/(1−</a:t>
                </a:r>
                <a:r>
                  <a:rPr lang="el-GR" i="0" dirty="0">
                    <a:latin typeface="Cambria Math" panose="02040503050406030204" pitchFamily="18" charset="0"/>
                  </a:rPr>
                  <a:t>𝛾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1A6BF-0112-480C-B851-8C3BE35AB1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1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MEU: maximum expected</a:t>
            </a:r>
            <a:r>
              <a:rPr lang="en-US" baseline="0" dirty="0" smtClean="0"/>
              <a:t> utility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1A6BF-0112-480C-B851-8C3BE35AB1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99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U0</a:t>
            </a:r>
            <a:r>
              <a:rPr lang="en-US" baseline="0" dirty="0" smtClean="0"/>
              <a:t> = 0 </a:t>
            </a:r>
          </a:p>
          <a:p>
            <a:r>
              <a:rPr lang="en-US" baseline="0" dirty="0" smtClean="0"/>
              <a:t>U1 = 0</a:t>
            </a:r>
          </a:p>
          <a:p>
            <a:r>
              <a:rPr lang="en-US" baseline="0" dirty="0" smtClean="0"/>
              <a:t>U2 = 1 </a:t>
            </a:r>
          </a:p>
          <a:p>
            <a:r>
              <a:rPr lang="en-US" baseline="0" dirty="0" smtClean="0"/>
              <a:t>U3 = 1</a:t>
            </a:r>
          </a:p>
          <a:p>
            <a:r>
              <a:rPr lang="en-US" baseline="0" dirty="0" smtClean="0"/>
              <a:t>U4= 10 </a:t>
            </a:r>
          </a:p>
          <a:p>
            <a:r>
              <a:rPr lang="en-US" baseline="0" dirty="0" smtClean="0"/>
              <a:t>U5 = 10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1A6BF-0112-480C-B851-8C3BE35AB1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17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U*(A)</a:t>
            </a:r>
            <a:r>
              <a:rPr lang="en-US" baseline="0" dirty="0" smtClean="0"/>
              <a:t> = 10</a:t>
            </a:r>
          </a:p>
          <a:p>
            <a:r>
              <a:rPr lang="en-US" baseline="0" dirty="0" smtClean="0"/>
              <a:t>U*(B)=2</a:t>
            </a:r>
          </a:p>
          <a:p>
            <a:r>
              <a:rPr lang="en-US" dirty="0" smtClean="0"/>
              <a:t>U*(C) = 0.4</a:t>
            </a:r>
          </a:p>
          <a:p>
            <a:r>
              <a:rPr lang="en-US" dirty="0" smtClean="0"/>
              <a:t>U*(D) =0.2</a:t>
            </a:r>
          </a:p>
          <a:p>
            <a:r>
              <a:rPr lang="en-US" dirty="0" smtClean="0"/>
              <a:t>U*(e)=1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1A6BF-0112-480C-B851-8C3BE35AB11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34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 smtClean="0"/>
              <a:t>U</a:t>
            </a:r>
            <a:r>
              <a:rPr lang="en-US" baseline="-25000" dirty="0" smtClean="0"/>
              <a:t>K+1</a:t>
            </a:r>
            <a:r>
              <a:rPr lang="en-US" baseline="0" dirty="0" smtClean="0"/>
              <a:t>(B) = max( 2+0.5*2; 0.8*(-1+0.5*2.4)+0.2*(0+0.5*2)) = 3 </a:t>
            </a:r>
          </a:p>
          <a:p>
            <a:pPr rtl="0"/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1A6BF-0112-480C-B851-8C3BE35AB1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0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40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BDDC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EBDDC3"/>
                </a:solidFill>
              </a:rPr>
              <a:pPr/>
              <a:t>‹#›</a:t>
            </a:fld>
            <a:endParaRPr 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72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12/1/2015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9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4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12/1/2015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48209"/>
            <a:ext cx="5573483" cy="365125"/>
          </a:xfrm>
        </p:spPr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0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12/1/2015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414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 anchor="t"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12/1/2015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96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12/1/2015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23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12/1/2015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421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12/1/2015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5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12/1/2015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775F55"/>
                </a:solidFill>
              </a:rPr>
              <a:pPr/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1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33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12/1/2015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0196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2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12/1/2015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8"/>
            <a:ext cx="4572000" cy="365125"/>
          </a:xfrm>
        </p:spPr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13404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2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12/1/2015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8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3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0030" indent="-240030" algn="l" rtl="0" eaLnBrk="1" latinLnBrk="0" hangingPunct="1">
        <a:spcBef>
          <a:spcPts val="525"/>
        </a:spcBef>
        <a:buClr>
          <a:schemeClr val="accent2"/>
        </a:buClr>
        <a:buSzPct val="60000"/>
        <a:buFont typeface="Wingdings"/>
        <a:buChar char=""/>
        <a:defRPr kumimoji="0"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ts val="413"/>
        </a:spcBef>
        <a:buClr>
          <a:schemeClr val="accent1"/>
        </a:buClr>
        <a:buSzPct val="70000"/>
        <a:buFont typeface="Wingdings 2"/>
        <a:buChar char="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1" latinLnBrk="0" hangingPunct="1">
        <a:spcBef>
          <a:spcPts val="375"/>
        </a:spcBef>
        <a:buClr>
          <a:schemeClr val="accent2"/>
        </a:buClr>
        <a:buSzPct val="75000"/>
        <a:buFont typeface="Wingdings"/>
        <a:buChar char="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1" latinLnBrk="0" hangingPunct="1">
        <a:spcBef>
          <a:spcPts val="300"/>
        </a:spcBef>
        <a:buClr>
          <a:schemeClr val="accent3"/>
        </a:buClr>
        <a:buSzPct val="75000"/>
        <a:buFont typeface="Wingdings"/>
        <a:buChar char="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1" latinLnBrk="0" hangingPunct="1">
        <a:spcBef>
          <a:spcPts val="300"/>
        </a:spcBef>
        <a:buClr>
          <a:schemeClr val="accent4"/>
        </a:buClr>
        <a:buSzPct val="65000"/>
        <a:buFont typeface="Wingdings"/>
        <a:buChar char="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Markov </a:t>
            </a:r>
            <a:r>
              <a:rPr lang="en-US" dirty="0" smtClean="0"/>
              <a:t>Decision Processes </a:t>
            </a:r>
          </a:p>
        </p:txBody>
      </p:sp>
    </p:spTree>
    <p:extLst>
      <p:ext uri="{BB962C8B-B14F-4D97-AF65-F5344CB8AC3E}">
        <p14:creationId xmlns:p14="http://schemas.microsoft.com/office/powerpoint/2010/main" val="283249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policy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2"/>
                <a:ext cx="8153400" cy="301534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expected utility obtained by executing π starting in s is given by</a:t>
                </a: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 baseline="30000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 dirty="0" err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 baseline="-25000" dirty="0" err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optimal policy for the state s is given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Using </a:t>
                </a:r>
                <a:r>
                  <a:rPr lang="en-US" dirty="0"/>
                  <a:t>discounted utilities with infinite </a:t>
                </a:r>
                <a:r>
                  <a:rPr lang="en-US" dirty="0" smtClean="0"/>
                  <a:t>horizons, the </a:t>
                </a:r>
                <a:r>
                  <a:rPr lang="en-US" dirty="0"/>
                  <a:t>optimal policy </a:t>
                </a:r>
                <a:r>
                  <a:rPr lang="en-US" dirty="0" smtClean="0"/>
                  <a:t>is </a:t>
                </a:r>
                <a:r>
                  <a:rPr lang="en-US" i="1" dirty="0" smtClean="0"/>
                  <a:t>independent </a:t>
                </a:r>
                <a:r>
                  <a:rPr lang="en-US" dirty="0"/>
                  <a:t>of the starting </a:t>
                </a:r>
                <a:r>
                  <a:rPr lang="en-US" dirty="0" smtClean="0"/>
                  <a:t>state. We can simply denote: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Sometimes we 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as simply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baseline="30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2"/>
                <a:ext cx="8153400" cy="3015341"/>
              </a:xfrm>
              <a:blipFill rotWithShape="0">
                <a:blip r:embed="rId2"/>
                <a:stretch>
                  <a:fillRect t="-2024" b="-1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114800" y="297542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039" y="4732345"/>
            <a:ext cx="2846400" cy="2111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18211" y="4907244"/>
                <a:ext cx="236582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utilities of the states in the 4×3 world, calculated with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=1 </a:t>
                </a:r>
                <a:r>
                  <a:rPr lang="en-US" dirty="0" smtClean="0"/>
                  <a:t>and R(s</a:t>
                </a:r>
                <a:r>
                  <a:rPr lang="en-US" dirty="0"/>
                  <a:t>)= − 0.04 for </a:t>
                </a:r>
                <a:r>
                  <a:rPr lang="en-US" dirty="0" smtClean="0"/>
                  <a:t>non-terminal </a:t>
                </a:r>
                <a:r>
                  <a:rPr lang="en-US" dirty="0"/>
                  <a:t>states.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211" y="4907244"/>
                <a:ext cx="2365828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2062" t="-2479" r="-463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MDP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585686"/>
                <a:ext cx="8153400" cy="4495800"/>
              </a:xfrm>
            </p:spPr>
            <p:txBody>
              <a:bodyPr/>
              <a:lstStyle/>
              <a:p>
                <a:r>
                  <a:rPr lang="en-US" dirty="0" smtClean="0"/>
                  <a:t>If rewards were put on states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rewards were put on transitions: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l-GR" i="1" dirty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This is called policy extraction if the utility values are given.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585686"/>
                <a:ext cx="8153400" cy="4495800"/>
              </a:xfrm>
              <a:blipFill rotWithShape="0">
                <a:blip r:embed="rId2"/>
                <a:stretch>
                  <a:fillRect l="-75"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1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iteration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Bellman equation:</a:t>
                </a:r>
              </a:p>
              <a:p>
                <a:r>
                  <a:rPr lang="en-US" dirty="0"/>
                  <a:t>If rewards were put on states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If rewards were put on </a:t>
                </a:r>
                <a:r>
                  <a:rPr lang="en-US" dirty="0" smtClean="0"/>
                  <a:t>transitions: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Bellman equations (one for each state) have a unique solution that represents the optimal policy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972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08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solution of Bellman equations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75" t="-1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" y="2641601"/>
            <a:ext cx="6492440" cy="345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9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31164" y="2172528"/>
            <a:ext cx="3716367" cy="28535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1993" y="5406962"/>
            <a:ext cx="35755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Complexity of each iteration: </a:t>
            </a:r>
            <a:r>
              <a:rPr lang="en-US" dirty="0" smtClean="0"/>
              <a:t>O(S</a:t>
            </a:r>
            <a:r>
              <a:rPr lang="en-US" baseline="30000" dirty="0" smtClean="0"/>
              <a:t>2</a:t>
            </a:r>
            <a:r>
              <a:rPr lang="en-US" dirty="0" smtClean="0"/>
              <a:t>A)</a:t>
            </a:r>
          </a:p>
          <a:p>
            <a:r>
              <a:rPr lang="en-US" dirty="0"/>
              <a:t>	</a:t>
            </a:r>
            <a:r>
              <a:rPr lang="en-US" dirty="0" smtClean="0"/>
              <a:t>S: number of states </a:t>
            </a:r>
          </a:p>
          <a:p>
            <a:r>
              <a:rPr lang="en-US" dirty="0"/>
              <a:t>	</a:t>
            </a:r>
            <a:r>
              <a:rPr lang="en-US" dirty="0" smtClean="0"/>
              <a:t>A: number of actions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8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iterations do we need?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7" y="1600200"/>
                <a:ext cx="8371695" cy="4495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Bellman update can be seen as a contraction operator B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← 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is the max norm of the vector U </a:t>
                </a:r>
              </a:p>
              <a:p>
                <a:r>
                  <a:rPr lang="en-US" dirty="0" smtClean="0"/>
                  <a:t>We can show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𝐵𝑈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𝐵𝑈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begChr m:val="‖"/>
                        <m:endChr m:val="‖"/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 smtClean="0"/>
                  <a:t> Value iteration always converges</a:t>
                </a:r>
              </a:p>
              <a:p>
                <a:r>
                  <a:rPr lang="en-US" dirty="0" smtClean="0">
                    <a:latin typeface="Cambria Math" panose="02040503050406030204" pitchFamily="18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 smtClean="0"/>
                  <a:t> the error is reduced by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at each iteration. Recall that the utility value is bounded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𝑚𝑎𝑥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1 − 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𝑚𝑎𝑥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1 − 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d>
                      <m:dPr>
                        <m:begChr m:val="‖"/>
                        <m:endChr m:val="‖"/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</a:rPr>
                      <m:t>𝑁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𝑚𝑎𝑥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1 − 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7" y="1600200"/>
                <a:ext cx="8371695" cy="4495800"/>
              </a:xfrm>
              <a:blipFill rotWithShape="0">
                <a:blip r:embed="rId3"/>
                <a:stretch>
                  <a:fillRect l="-873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07" y="6095116"/>
            <a:ext cx="2949472" cy="381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74327" y="6106784"/>
                <a:ext cx="521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327" y="6106784"/>
                <a:ext cx="52129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5624" y="6101834"/>
            <a:ext cx="3990199" cy="37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for the threshold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Let’s keep track of the max difference for any state utility at any iteration and call 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+..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792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stop before those N iterations?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can think in terms of policy loss: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In practice, it often occurs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becomes optimal long before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</a:t>
                </a:r>
                <a:r>
                  <a:rPr lang="en-US" dirty="0" smtClean="0"/>
                  <a:t>converged</a:t>
                </a:r>
              </a:p>
              <a:p>
                <a:r>
                  <a:rPr lang="en-US" dirty="0" smtClean="0"/>
                  <a:t>This leads us to the policy iteration algorithm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75" t="-271" r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00" y="3864110"/>
            <a:ext cx="3875315" cy="299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4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iteration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b="1" dirty="0"/>
                  <a:t>policy iteration </a:t>
                </a:r>
                <a:r>
                  <a:rPr lang="en-US" dirty="0"/>
                  <a:t>algorithm </a:t>
                </a:r>
                <a:r>
                  <a:rPr lang="en-US" dirty="0" smtClean="0"/>
                  <a:t>alternates the </a:t>
                </a:r>
                <a:r>
                  <a:rPr lang="en-US" dirty="0"/>
                  <a:t>following two steps, beginning from some initial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r>
                  <a:rPr lang="en-US" b="1" dirty="0" smtClean="0"/>
                  <a:t>Policy </a:t>
                </a:r>
                <a:r>
                  <a:rPr lang="en-US" b="1" dirty="0"/>
                  <a:t>evaluation</a:t>
                </a:r>
                <a:r>
                  <a:rPr lang="en-US" dirty="0"/>
                  <a:t>: given a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, the utility of each state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were </a:t>
                </a:r>
                <a:r>
                  <a:rPr lang="en-US" dirty="0"/>
                  <a:t>to be executed.</a:t>
                </a:r>
              </a:p>
              <a:p>
                <a:r>
                  <a:rPr lang="en-US" b="1" dirty="0" smtClean="0"/>
                  <a:t>Policy </a:t>
                </a:r>
                <a:r>
                  <a:rPr lang="en-US" b="1" dirty="0"/>
                  <a:t>improvement</a:t>
                </a:r>
                <a:r>
                  <a:rPr lang="en-US" dirty="0"/>
                  <a:t>: Calculate a new MEU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using one-step </a:t>
                </a:r>
                <a:r>
                  <a:rPr lang="en-US" dirty="0" smtClean="0"/>
                  <a:t>look-ahead based 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75" t="-950" r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514" y="4027387"/>
            <a:ext cx="1919016" cy="20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evaluation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policy improvement step is obviously straightforward, but how do we </a:t>
            </a:r>
            <a:r>
              <a:rPr lang="en-US" dirty="0" smtClean="0"/>
              <a:t>implement the </a:t>
            </a:r>
            <a:r>
              <a:rPr lang="en-US" dirty="0"/>
              <a:t>POLICY-EVALUATION routine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turns out that </a:t>
            </a:r>
            <a:r>
              <a:rPr lang="en-US" dirty="0"/>
              <a:t>these equations are </a:t>
            </a:r>
            <a:r>
              <a:rPr lang="en-US" i="1" dirty="0"/>
              <a:t>linear</a:t>
            </a:r>
            <a:r>
              <a:rPr lang="en-US" dirty="0"/>
              <a:t>, because the “max” operator has </a:t>
            </a:r>
            <a:r>
              <a:rPr lang="en-US" dirty="0" smtClean="0"/>
              <a:t>been removed</a:t>
            </a:r>
            <a:r>
              <a:rPr lang="en-US" dirty="0"/>
              <a:t>. For n states, we have n linear equations with n unknowns, which can be </a:t>
            </a:r>
            <a:r>
              <a:rPr lang="en-US" dirty="0" smtClean="0"/>
              <a:t>solved exactly </a:t>
            </a:r>
            <a:r>
              <a:rPr lang="en-US" dirty="0"/>
              <a:t>in time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/>
              <a:t>) by standard linear algebra methods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Modified policy iteration: </a:t>
            </a:r>
          </a:p>
          <a:p>
            <a:pPr marL="0" indent="0">
              <a:buNone/>
            </a:pPr>
            <a:r>
              <a:rPr lang="en-US" dirty="0" smtClean="0"/>
              <a:t>we also can </a:t>
            </a:r>
            <a:r>
              <a:rPr lang="en-US" dirty="0"/>
              <a:t>perform some number </a:t>
            </a:r>
            <a:r>
              <a:rPr lang="en-US" dirty="0" smtClean="0"/>
              <a:t>of simplified </a:t>
            </a:r>
            <a:r>
              <a:rPr lang="en-US" dirty="0"/>
              <a:t>value iteration steps (simplified because the policy is fixed) to give a </a:t>
            </a:r>
            <a:r>
              <a:rPr lang="en-US" dirty="0" smtClean="0"/>
              <a:t>reasonably good </a:t>
            </a:r>
            <a:r>
              <a:rPr lang="en-US" dirty="0"/>
              <a:t>approximation of the </a:t>
            </a:r>
            <a:r>
              <a:rPr lang="en-US" dirty="0" smtClean="0"/>
              <a:t>utilities (</a:t>
            </a:r>
            <a:r>
              <a:rPr lang="en-US" dirty="0"/>
              <a:t>Efficiency: O(S</a:t>
            </a:r>
            <a:r>
              <a:rPr lang="en-US" baseline="30000" dirty="0"/>
              <a:t>2</a:t>
            </a:r>
            <a:r>
              <a:rPr lang="en-US" dirty="0"/>
              <a:t>) per </a:t>
            </a:r>
            <a:r>
              <a:rPr lang="en-US" dirty="0" smtClean="0"/>
              <a:t>iteration).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86" y="2571568"/>
            <a:ext cx="4684345" cy="6506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585" y="6078544"/>
            <a:ext cx="4684345" cy="6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Markov </a:t>
            </a:r>
            <a:r>
              <a:rPr lang="en-US" dirty="0" smtClean="0"/>
              <a:t>Decision Processes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599" y="1589568"/>
            <a:ext cx="8414480" cy="2727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Stochastic environment: </a:t>
            </a:r>
          </a:p>
          <a:p>
            <a:pPr lvl="1"/>
            <a:r>
              <a:rPr lang="en-US" dirty="0" smtClean="0"/>
              <a:t>80</a:t>
            </a:r>
            <a:r>
              <a:rPr lang="en-US" dirty="0"/>
              <a:t>% of the time, the action North takes the agent </a:t>
            </a:r>
            <a:r>
              <a:rPr lang="en-US" dirty="0" smtClean="0"/>
              <a:t>North (if </a:t>
            </a:r>
            <a:r>
              <a:rPr lang="en-US" dirty="0"/>
              <a:t>there is no wall there)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0</a:t>
            </a:r>
            <a:r>
              <a:rPr lang="en-US" dirty="0"/>
              <a:t>% of the time, North takes the agent West; </a:t>
            </a:r>
            <a:endParaRPr lang="en-US" dirty="0" smtClean="0"/>
          </a:p>
          <a:p>
            <a:pPr lvl="1"/>
            <a:r>
              <a:rPr lang="en-US" dirty="0" smtClean="0"/>
              <a:t>10</a:t>
            </a:r>
            <a:r>
              <a:rPr lang="en-US" dirty="0"/>
              <a:t>% East</a:t>
            </a:r>
          </a:p>
          <a:p>
            <a:r>
              <a:rPr lang="en-US" dirty="0" smtClean="0"/>
              <a:t>If </a:t>
            </a:r>
            <a:r>
              <a:rPr lang="en-US" dirty="0"/>
              <a:t>there is a wall in the direction the agent would </a:t>
            </a:r>
            <a:r>
              <a:rPr lang="en-US" dirty="0" smtClean="0"/>
              <a:t>have been </a:t>
            </a:r>
            <a:r>
              <a:rPr lang="en-US" dirty="0"/>
              <a:t>taken, the agent </a:t>
            </a:r>
            <a:r>
              <a:rPr lang="en-US" dirty="0" smtClean="0"/>
              <a:t>keeps his place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agent receives rewards </a:t>
            </a:r>
            <a:r>
              <a:rPr lang="en-US" dirty="0" smtClean="0"/>
              <a:t>at each </a:t>
            </a:r>
            <a:r>
              <a:rPr lang="en-US" dirty="0"/>
              <a:t>time step</a:t>
            </a:r>
          </a:p>
          <a:p>
            <a:pPr lvl="1"/>
            <a:r>
              <a:rPr lang="en-US" dirty="0" smtClean="0"/>
              <a:t>Small </a:t>
            </a:r>
            <a:r>
              <a:rPr lang="en-US" dirty="0"/>
              <a:t>“living” reward </a:t>
            </a:r>
            <a:r>
              <a:rPr lang="en-US" dirty="0" smtClean="0"/>
              <a:t>at each </a:t>
            </a:r>
            <a:r>
              <a:rPr lang="en-US" dirty="0"/>
              <a:t>step (can be negative)</a:t>
            </a:r>
          </a:p>
          <a:p>
            <a:pPr lvl="1"/>
            <a:r>
              <a:rPr lang="en-US" dirty="0" smtClean="0"/>
              <a:t>Big </a:t>
            </a:r>
            <a:r>
              <a:rPr lang="en-US" dirty="0"/>
              <a:t>rewards come at the end (good or bad)</a:t>
            </a:r>
          </a:p>
          <a:p>
            <a:r>
              <a:rPr lang="en-US" dirty="0" smtClean="0"/>
              <a:t>Goal</a:t>
            </a:r>
            <a:r>
              <a:rPr lang="en-US" dirty="0"/>
              <a:t>: maximize sum of rewards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873" y="4361761"/>
            <a:ext cx="5625931" cy="249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iteration algorithm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14286"/>
            <a:ext cx="6638725" cy="374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</a:t>
            </a:r>
            <a:r>
              <a:rPr lang="en-US" dirty="0"/>
              <a:t>value iteration and policy iteration compute the same thing (all optimal values)</a:t>
            </a:r>
          </a:p>
          <a:p>
            <a:r>
              <a:rPr lang="en-US" dirty="0" smtClean="0"/>
              <a:t>In </a:t>
            </a:r>
            <a:r>
              <a:rPr lang="en-US" dirty="0"/>
              <a:t>value iteration:</a:t>
            </a:r>
          </a:p>
          <a:p>
            <a:pPr lvl="1"/>
            <a:r>
              <a:rPr lang="en-US" dirty="0" smtClean="0"/>
              <a:t>Every </a:t>
            </a:r>
            <a:r>
              <a:rPr lang="en-US" dirty="0"/>
              <a:t>iteration updates both the values and (implicitly) the policy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don’t track the policy, but taking the max over actions </a:t>
            </a:r>
            <a:r>
              <a:rPr lang="en-US" dirty="0" smtClean="0"/>
              <a:t>implicitly </a:t>
            </a:r>
            <a:r>
              <a:rPr lang="en-US" dirty="0" err="1" smtClean="0"/>
              <a:t>recomputes</a:t>
            </a:r>
            <a:r>
              <a:rPr lang="en-US" dirty="0" smtClean="0"/>
              <a:t> it.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policy iteration: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do several passes that update utilities with fixed policy (each pass is fast because </a:t>
            </a:r>
            <a:r>
              <a:rPr lang="en-US" dirty="0" smtClean="0"/>
              <a:t>we consider </a:t>
            </a:r>
            <a:r>
              <a:rPr lang="en-US" dirty="0"/>
              <a:t>only one action, not all of them)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the policy is evaluated, a new policy is chosen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new policy will be better (or we’re done)</a:t>
            </a:r>
          </a:p>
          <a:p>
            <a:r>
              <a:rPr lang="en-US" dirty="0" smtClean="0"/>
              <a:t>Both </a:t>
            </a:r>
            <a:r>
              <a:rPr lang="en-US" dirty="0"/>
              <a:t>are dynamic programs for solving MDPs</a:t>
            </a:r>
          </a:p>
        </p:txBody>
      </p:sp>
    </p:spTree>
    <p:extLst>
      <p:ext uri="{BB962C8B-B14F-4D97-AF65-F5344CB8AC3E}">
        <p14:creationId xmlns:p14="http://schemas.microsoft.com/office/powerpoint/2010/main" val="225476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the </a:t>
                </a:r>
                <a:r>
                  <a:rPr lang="en-US" dirty="0" smtClean="0"/>
                  <a:t>grid-world </a:t>
                </a:r>
                <a:r>
                  <a:rPr lang="en-US" dirty="0"/>
                  <a:t>MDP for which Left and Right actions are 100% successful. Specifically, </a:t>
                </a:r>
                <a:r>
                  <a:rPr lang="en-US"/>
                  <a:t>the </a:t>
                </a:r>
                <a:r>
                  <a:rPr lang="en-US" smtClean="0"/>
                  <a:t>available </a:t>
                </a:r>
                <a:r>
                  <a:rPr lang="en-US" dirty="0"/>
                  <a:t>actions in each state are </a:t>
                </a:r>
                <a:r>
                  <a:rPr lang="en-US"/>
                  <a:t>to </a:t>
                </a:r>
                <a:r>
                  <a:rPr lang="en-US" smtClean="0"/>
                  <a:t>move </a:t>
                </a:r>
                <a:r>
                  <a:rPr lang="en-US" dirty="0"/>
                  <a:t>to the neighboring grid squares. From state a, there is also an exit </a:t>
                </a:r>
                <a:r>
                  <a:rPr lang="en-US"/>
                  <a:t>action </a:t>
                </a:r>
                <a:r>
                  <a:rPr lang="en-US" smtClean="0"/>
                  <a:t>available</a:t>
                </a:r>
                <a:r>
                  <a:rPr lang="en-US" dirty="0"/>
                  <a:t>, which results in going to the terminal state and collecting a reward of 10. Similarly, in state e, the reward for the exit action is 1. Exit actions are successful 100% of the time</a:t>
                </a:r>
                <a:r>
                  <a:rPr lang="en-US" dirty="0" smtClean="0"/>
                  <a:t>. Let </a:t>
                </a:r>
                <a:r>
                  <a:rPr lang="en-US" dirty="0"/>
                  <a:t>the discount factor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n-US" dirty="0"/>
                  <a:t>1. </a:t>
                </a:r>
              </a:p>
              <a:p>
                <a:r>
                  <a:rPr lang="en-US" smtClean="0"/>
                  <a:t>Give </a:t>
                </a:r>
                <a:r>
                  <a:rPr lang="en-US" dirty="0" smtClean="0"/>
                  <a:t>the utilities for state d for the 0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, 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, 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, 3</a:t>
                </a:r>
                <a:r>
                  <a:rPr lang="en-US" baseline="30000" dirty="0" smtClean="0"/>
                  <a:t>rd,</a:t>
                </a:r>
                <a:r>
                  <a:rPr lang="en-US" dirty="0" smtClean="0"/>
                  <a:t> 4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, 5</a:t>
                </a:r>
                <a:r>
                  <a:rPr lang="en-US" baseline="30000" dirty="0" smtClean="0"/>
                  <a:t>th</a:t>
                </a:r>
                <a:r>
                  <a:rPr lang="en-US" dirty="0"/>
                  <a:t> </a:t>
                </a:r>
                <a:r>
                  <a:rPr lang="en-US" dirty="0" smtClean="0"/>
                  <a:t>iterations of </a:t>
                </a:r>
                <a:r>
                  <a:rPr lang="en-US" smtClean="0"/>
                  <a:t>the value </a:t>
                </a:r>
                <a:r>
                  <a:rPr lang="en-US" dirty="0" smtClean="0"/>
                  <a:t>iteration algorithm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75" t="-950" r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courses.edx.org/c4x/BerkeleyX/CS188x_1/asset/lec8_q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306" y="5335479"/>
            <a:ext cx="2477266" cy="76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1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Let the discount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n-US" dirty="0"/>
                  <a:t>0.2. </a:t>
                </a:r>
                <a:r>
                  <a:rPr lang="en-US" dirty="0" smtClean="0"/>
                  <a:t>What are the optimal utilities for the states a, b, c, d and e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75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 descr="https://courses.edx.org/c4x/BerkeleyX/CS188x_1/asset/lec8_q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48" y="3517708"/>
            <a:ext cx="2145399" cy="66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82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199"/>
                <a:ext cx="4180069" cy="45325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the following transition diagram, transition function and reward function for an </a:t>
                </a:r>
                <a:r>
                  <a:rPr lang="en-US" dirty="0" smtClean="0"/>
                  <a:t>MDP</a:t>
                </a:r>
                <a:r>
                  <a:rPr lang="en-US" dirty="0"/>
                  <a:t>. Discount Factor,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l-GR" dirty="0"/>
                  <a:t> = </a:t>
                </a:r>
                <a:r>
                  <a:rPr lang="el-GR" dirty="0" smtClean="0"/>
                  <a:t>0.5</a:t>
                </a:r>
                <a:r>
                  <a:rPr lang="en-US" dirty="0"/>
                  <a:t>. Suppose that after iteration k </a:t>
                </a:r>
                <a:r>
                  <a:rPr lang="en-US"/>
                  <a:t>of </a:t>
                </a:r>
                <a:r>
                  <a:rPr lang="en-US" smtClean="0"/>
                  <a:t>value </a:t>
                </a:r>
                <a:r>
                  <a:rPr lang="en-US" dirty="0"/>
                  <a:t>iteration we end up with the </a:t>
                </a:r>
                <a:r>
                  <a:rPr lang="en-US"/>
                  <a:t>following </a:t>
                </a:r>
                <a:r>
                  <a:rPr lang="en-US" smtClean="0"/>
                  <a:t>values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err="1"/>
                  <a:t>U</a:t>
                </a:r>
                <a:r>
                  <a:rPr lang="en-US" baseline="-25000" dirty="0" err="1"/>
                  <a:t>k</a:t>
                </a:r>
                <a:r>
                  <a:rPr lang="en-US" dirty="0"/>
                  <a:t>(A</a:t>
                </a:r>
                <a:r>
                  <a:rPr lang="en-US" dirty="0" smtClean="0"/>
                  <a:t>) = 2.4</a:t>
                </a:r>
              </a:p>
              <a:p>
                <a:pPr lvl="1"/>
                <a:r>
                  <a:rPr lang="en-US" dirty="0" err="1" smtClean="0"/>
                  <a:t>U</a:t>
                </a:r>
                <a:r>
                  <a:rPr lang="en-US" baseline="-25000" dirty="0" err="1" smtClean="0"/>
                  <a:t>k</a:t>
                </a:r>
                <a:r>
                  <a:rPr lang="en-US" dirty="0" smtClean="0"/>
                  <a:t>(B) = 2.5</a:t>
                </a:r>
              </a:p>
              <a:p>
                <a:pPr lvl="1"/>
                <a:r>
                  <a:rPr lang="en-US" dirty="0" err="1" smtClean="0"/>
                  <a:t>U</a:t>
                </a:r>
                <a:r>
                  <a:rPr lang="en-US" baseline="-25000" dirty="0" err="1" smtClean="0"/>
                  <a:t>k</a:t>
                </a:r>
                <a:r>
                  <a:rPr lang="en-US" dirty="0" smtClean="0"/>
                  <a:t>(C) = 2.0</a:t>
                </a:r>
              </a:p>
              <a:p>
                <a:r>
                  <a:rPr lang="en-US" dirty="0"/>
                  <a:t>What is </a:t>
                </a:r>
                <a:r>
                  <a:rPr lang="en-US" dirty="0" smtClean="0"/>
                  <a:t>U</a:t>
                </a:r>
                <a:r>
                  <a:rPr lang="en-US" baseline="-25000" dirty="0" smtClean="0"/>
                  <a:t>k+1</a:t>
                </a:r>
                <a:r>
                  <a:rPr lang="en-US" dirty="0" smtClean="0"/>
                  <a:t>(B) ?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199"/>
                <a:ext cx="4180069" cy="4532587"/>
              </a:xfrm>
              <a:blipFill rotWithShape="0">
                <a:blip r:embed="rId3"/>
                <a:stretch>
                  <a:fillRect l="-14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s://courses.edx.org/c4x/BerkeleyX/CS188x_1/asset/hw4_value_ite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085" y="4166695"/>
            <a:ext cx="30575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42129"/>
              </p:ext>
            </p:extLst>
          </p:nvPr>
        </p:nvGraphicFramePr>
        <p:xfrm>
          <a:off x="4689346" y="228600"/>
          <a:ext cx="4399001" cy="37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024"/>
                <a:gridCol w="1592318"/>
                <a:gridCol w="170591"/>
                <a:gridCol w="876922"/>
                <a:gridCol w="1498146"/>
              </a:tblGrid>
              <a:tr h="231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s'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T(s,a,s')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R(s,a,s')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</a:tr>
              <a:tr h="231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Clockwise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</a:tr>
              <a:tr h="231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Clockwise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0.4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-2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</a:tr>
              <a:tr h="347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Counterclockwise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</a:tr>
              <a:tr h="347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Counterclockwise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</a:tr>
              <a:tr h="231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Clockwise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</a:tr>
              <a:tr h="347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Counterclockwise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0.8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-1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</a:tr>
              <a:tr h="347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Counterclockwise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0.2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</a:tr>
              <a:tr h="231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Clockwise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-1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</a:tr>
              <a:tr h="231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Clockwise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0.4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-2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</a:tr>
              <a:tr h="347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Counterclockwise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93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 – </a:t>
            </a:r>
            <a:r>
              <a:rPr lang="en-US" dirty="0" err="1" smtClean="0"/>
              <a:t>cont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6841" y="1600200"/>
            <a:ext cx="4342505" cy="4495800"/>
          </a:xfrm>
        </p:spPr>
        <p:txBody>
          <a:bodyPr/>
          <a:lstStyle/>
          <a:p>
            <a:r>
              <a:rPr lang="en-US" dirty="0"/>
              <a:t>Now, suppose that we </a:t>
            </a:r>
            <a:r>
              <a:rPr lang="en-US"/>
              <a:t>ran </a:t>
            </a:r>
            <a:r>
              <a:rPr lang="en-US" smtClean="0"/>
              <a:t>value </a:t>
            </a:r>
            <a:r>
              <a:rPr lang="en-US" dirty="0"/>
              <a:t>iteration to completion and found the </a:t>
            </a:r>
            <a:r>
              <a:rPr lang="en-US"/>
              <a:t>following </a:t>
            </a:r>
            <a:r>
              <a:rPr lang="en-US" smtClean="0"/>
              <a:t>value </a:t>
            </a:r>
            <a:r>
              <a:rPr lang="en-US" dirty="0"/>
              <a:t>function, </a:t>
            </a:r>
            <a:r>
              <a:rPr lang="en-US" dirty="0" smtClean="0"/>
              <a:t>U</a:t>
            </a:r>
            <a:r>
              <a:rPr lang="en-US" baseline="30000" dirty="0" smtClean="0"/>
              <a:t>∗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U</a:t>
            </a:r>
            <a:r>
              <a:rPr lang="en-US" baseline="30000" dirty="0" smtClean="0"/>
              <a:t>∗</a:t>
            </a:r>
            <a:r>
              <a:rPr lang="en-US" dirty="0"/>
              <a:t>(A</a:t>
            </a:r>
            <a:r>
              <a:rPr lang="en-US" dirty="0" smtClean="0"/>
              <a:t>) =3.2</a:t>
            </a:r>
          </a:p>
          <a:p>
            <a:pPr lvl="1"/>
            <a:r>
              <a:rPr lang="en-US" dirty="0" smtClean="0"/>
              <a:t>U*(B) = 3.333</a:t>
            </a:r>
          </a:p>
          <a:p>
            <a:pPr lvl="1"/>
            <a:r>
              <a:rPr lang="en-US" dirty="0" smtClean="0"/>
              <a:t>U*(C) = 2.667</a:t>
            </a:r>
            <a:endParaRPr lang="en-US" dirty="0"/>
          </a:p>
          <a:p>
            <a:r>
              <a:rPr lang="en-US" dirty="0"/>
              <a:t>What is </a:t>
            </a:r>
            <a:r>
              <a:rPr lang="en-US" dirty="0" smtClean="0"/>
              <a:t>Q*(B</a:t>
            </a:r>
            <a:r>
              <a:rPr lang="en-US" dirty="0"/>
              <a:t>, clockwise</a:t>
            </a:r>
            <a:r>
              <a:rPr lang="en-US" dirty="0" smtClean="0"/>
              <a:t>)?</a:t>
            </a:r>
          </a:p>
          <a:p>
            <a:r>
              <a:rPr lang="en-US" dirty="0" smtClean="0"/>
              <a:t>What is Q*(B, counterclockwise) ? </a:t>
            </a:r>
          </a:p>
          <a:p>
            <a:r>
              <a:rPr lang="en-US" dirty="0"/>
              <a:t>What is the optimal action from state B? </a:t>
            </a:r>
            <a:r>
              <a:rPr lang="en-US" dirty="0" smtClean="0"/>
              <a:t>clockwise </a:t>
            </a:r>
            <a:r>
              <a:rPr lang="en-US" dirty="0"/>
              <a:t>or </a:t>
            </a:r>
            <a:r>
              <a:rPr lang="en-US" dirty="0" smtClean="0"/>
              <a:t>counterclockwise?</a:t>
            </a:r>
            <a:endParaRPr lang="en-US" dirty="0"/>
          </a:p>
        </p:txBody>
      </p:sp>
      <p:pic>
        <p:nvPicPr>
          <p:cNvPr id="7" name="Picture 2" descr="https://courses.edx.org/c4x/BerkeleyX/CS188x_1/asset/hw4_value_iter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085" y="4166695"/>
            <a:ext cx="30575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051608"/>
              </p:ext>
            </p:extLst>
          </p:nvPr>
        </p:nvGraphicFramePr>
        <p:xfrm>
          <a:off x="4689346" y="228600"/>
          <a:ext cx="4399001" cy="37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024"/>
                <a:gridCol w="1592318"/>
                <a:gridCol w="170591"/>
                <a:gridCol w="876922"/>
                <a:gridCol w="1498146"/>
              </a:tblGrid>
              <a:tr h="231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s'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T(s,a,s')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R(s,a,s')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</a:tr>
              <a:tr h="231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Clockwise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</a:tr>
              <a:tr h="231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Clockwise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0.4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-2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</a:tr>
              <a:tr h="347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Counterclockwise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</a:tr>
              <a:tr h="347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Counterclockwise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</a:tr>
              <a:tr h="231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Clockwise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</a:tr>
              <a:tr h="347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Counterclockwise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0.8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-1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</a:tr>
              <a:tr h="347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Counterclockwise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0.2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</a:tr>
              <a:tr h="231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Clockwise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-1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</a:tr>
              <a:tr h="231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Clockwise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0.4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-2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</a:tr>
              <a:tr h="347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Counterclockwise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381" marR="8381" marT="58670" marB="5867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5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Which of the following are true </a:t>
                </a:r>
                <a:r>
                  <a:rPr lang="en-US"/>
                  <a:t>about </a:t>
                </a:r>
                <a:r>
                  <a:rPr lang="en-US" smtClean="0"/>
                  <a:t>value </a:t>
                </a:r>
                <a:r>
                  <a:rPr lang="en-US" dirty="0"/>
                  <a:t>iteration? We assume the MDP has a finite number of actions and states, and that the discount factor satisfies 0 &lt;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&lt; 1.</a:t>
                </a:r>
              </a:p>
              <a:p>
                <a:pPr marL="731520" lvl="1" indent="-457200">
                  <a:buSzPct val="100000"/>
                  <a:buFont typeface="+mj-lt"/>
                  <a:buAutoNum type="alphaLcParenR"/>
                </a:pPr>
                <a:r>
                  <a:rPr lang="en-US" smtClean="0"/>
                  <a:t>Value </a:t>
                </a:r>
                <a:r>
                  <a:rPr lang="en-US" dirty="0"/>
                  <a:t>iteration is guaranteed </a:t>
                </a:r>
                <a:r>
                  <a:rPr lang="en-US"/>
                  <a:t>to </a:t>
                </a:r>
                <a:r>
                  <a:rPr lang="en-US" smtClean="0"/>
                  <a:t>converge</a:t>
                </a:r>
                <a:r>
                  <a:rPr lang="en-US" dirty="0"/>
                  <a:t>.  </a:t>
                </a:r>
                <a:endParaRPr lang="en-US" dirty="0" smtClean="0"/>
              </a:p>
              <a:p>
                <a:pPr marL="731520" lvl="1" indent="-457200">
                  <a:buSzPct val="100000"/>
                  <a:buFont typeface="+mj-lt"/>
                  <a:buAutoNum type="alphaLcParenR"/>
                </a:pPr>
                <a:r>
                  <a:rPr lang="en-US" smtClean="0"/>
                  <a:t>Value </a:t>
                </a:r>
                <a:r>
                  <a:rPr lang="en-US" dirty="0"/>
                  <a:t>iteration </a:t>
                </a:r>
                <a:r>
                  <a:rPr lang="en-US"/>
                  <a:t>will </a:t>
                </a:r>
                <a:r>
                  <a:rPr lang="en-US" smtClean="0"/>
                  <a:t>converge </a:t>
                </a:r>
                <a:r>
                  <a:rPr lang="en-US" dirty="0"/>
                  <a:t>to the </a:t>
                </a:r>
                <a:r>
                  <a:rPr lang="en-US"/>
                  <a:t>same </a:t>
                </a:r>
                <a:r>
                  <a:rPr lang="en-US" smtClean="0"/>
                  <a:t>vector </a:t>
                </a:r>
                <a:r>
                  <a:rPr lang="en-US"/>
                  <a:t>of </a:t>
                </a:r>
                <a:r>
                  <a:rPr lang="en-US" smtClean="0"/>
                  <a:t>values </a:t>
                </a:r>
                <a:r>
                  <a:rPr lang="en-US" dirty="0" smtClean="0"/>
                  <a:t>(</a:t>
                </a:r>
                <a:r>
                  <a:rPr lang="en-US" dirty="0"/>
                  <a:t>U</a:t>
                </a:r>
                <a:r>
                  <a:rPr lang="en-US" dirty="0" smtClean="0"/>
                  <a:t>*) </a:t>
                </a:r>
                <a:r>
                  <a:rPr lang="en-US" dirty="0"/>
                  <a:t>no matter </a:t>
                </a:r>
                <a:r>
                  <a:rPr lang="en-US"/>
                  <a:t>what </a:t>
                </a:r>
                <a:r>
                  <a:rPr lang="en-US" smtClean="0"/>
                  <a:t>values </a:t>
                </a:r>
                <a:r>
                  <a:rPr lang="en-US" dirty="0"/>
                  <a:t>we use to </a:t>
                </a:r>
                <a:r>
                  <a:rPr lang="en-US"/>
                  <a:t>initialize </a:t>
                </a:r>
                <a:r>
                  <a:rPr lang="en-US" smtClean="0"/>
                  <a:t>V.  </a:t>
                </a:r>
                <a:endParaRPr lang="en-US" dirty="0" smtClean="0"/>
              </a:p>
              <a:p>
                <a:pPr marL="731520" lvl="1" indent="-457200">
                  <a:buSzPct val="100000"/>
                  <a:buFont typeface="+mj-lt"/>
                  <a:buAutoNum type="alphaLcParenR"/>
                </a:pPr>
                <a:r>
                  <a:rPr lang="en-US" dirty="0" smtClean="0"/>
                  <a:t>None </a:t>
                </a:r>
                <a:r>
                  <a:rPr lang="en-US" dirty="0"/>
                  <a:t>of </a:t>
                </a:r>
                <a:r>
                  <a:rPr lang="en-US"/>
                  <a:t>the </a:t>
                </a:r>
                <a:r>
                  <a:rPr lang="en-US" smtClean="0"/>
                  <a:t>above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75" t="-950" r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8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691338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will consider a simple MDP that has six states, A, B, C, D, E, and </a:t>
            </a:r>
            <a:r>
              <a:rPr lang="en-US" dirty="0" smtClean="0"/>
              <a:t>F.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state has a single action, </a:t>
            </a:r>
            <a:r>
              <a:rPr lang="en-US" i="1" dirty="0"/>
              <a:t>go</a:t>
            </a:r>
            <a:r>
              <a:rPr lang="en-US" dirty="0"/>
              <a:t>. An arrow from a state x to a state y indicates that it is possible to transition from state x to next state y when </a:t>
            </a:r>
            <a:r>
              <a:rPr lang="en-US" i="1" dirty="0"/>
              <a:t>go</a:t>
            </a:r>
            <a:r>
              <a:rPr lang="en-US" dirty="0"/>
              <a:t> is taken.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there are multiple </a:t>
            </a:r>
            <a:r>
              <a:rPr lang="en-US"/>
              <a:t>arrows </a:t>
            </a:r>
            <a:r>
              <a:rPr lang="en-US" smtClean="0"/>
              <a:t>leaving </a:t>
            </a:r>
            <a:r>
              <a:rPr lang="en-US" dirty="0"/>
              <a:t>a state x, transitioning to each of the next states is equally likely.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state F has no outgoing arrows: once </a:t>
            </a:r>
            <a:r>
              <a:rPr lang="en-US"/>
              <a:t>you </a:t>
            </a:r>
            <a:r>
              <a:rPr lang="en-US" smtClean="0"/>
              <a:t>arrive </a:t>
            </a:r>
            <a:r>
              <a:rPr lang="en-US" dirty="0"/>
              <a:t>in F, you stay in F for all future times.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reward is one for all transitions, with one exception: staying in F gets a reward of zero. </a:t>
            </a:r>
            <a:endParaRPr lang="en-US" dirty="0" smtClean="0"/>
          </a:p>
          <a:p>
            <a:pPr lvl="1"/>
            <a:r>
              <a:rPr lang="en-US" dirty="0" smtClean="0"/>
              <a:t>Assume </a:t>
            </a:r>
            <a:r>
              <a:rPr lang="en-US" dirty="0"/>
              <a:t>a discount factor = 0.5.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assume that we initialize </a:t>
            </a:r>
            <a:r>
              <a:rPr lang="en-US"/>
              <a:t>the </a:t>
            </a:r>
            <a:r>
              <a:rPr lang="en-US" smtClean="0"/>
              <a:t>value </a:t>
            </a:r>
            <a:r>
              <a:rPr lang="en-US" dirty="0"/>
              <a:t>of each state to 0. </a:t>
            </a:r>
            <a:endParaRPr lang="en-US" dirty="0" smtClean="0"/>
          </a:p>
        </p:txBody>
      </p:sp>
      <p:pic>
        <p:nvPicPr>
          <p:cNvPr id="6147" name="Picture 3" descr="https://courses.edx.org/c4x/BerkeleyX/CS188x_1/asset/hw4_vi_convergence_d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23" y="1714499"/>
            <a:ext cx="431482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194048" y="42291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+mj-lt"/>
              <a:buAutoNum type="alphaLcParenR"/>
            </a:pPr>
            <a:r>
              <a:rPr lang="en-US" dirty="0"/>
              <a:t>After how many iterations </a:t>
            </a:r>
            <a:r>
              <a:rPr lang="en-US"/>
              <a:t>of </a:t>
            </a:r>
            <a:r>
              <a:rPr lang="en-US" smtClean="0"/>
              <a:t>value </a:t>
            </a:r>
            <a:r>
              <a:rPr lang="en-US" dirty="0"/>
              <a:t>iteration will </a:t>
            </a:r>
            <a:r>
              <a:rPr lang="en-US"/>
              <a:t>the </a:t>
            </a:r>
            <a:r>
              <a:rPr lang="en-US" smtClean="0"/>
              <a:t>value </a:t>
            </a:r>
            <a:r>
              <a:rPr lang="en-US" dirty="0"/>
              <a:t>for state </a:t>
            </a:r>
            <a:r>
              <a:rPr lang="en-US" b="1" dirty="0"/>
              <a:t>E</a:t>
            </a:r>
            <a:r>
              <a:rPr lang="en-US"/>
              <a:t> </a:t>
            </a:r>
            <a:r>
              <a:rPr lang="en-US" smtClean="0"/>
              <a:t>have </a:t>
            </a:r>
            <a:r>
              <a:rPr lang="en-US" dirty="0"/>
              <a:t>become exactly equal to the true optimum</a:t>
            </a:r>
            <a:r>
              <a:rPr lang="en-US" dirty="0" smtClean="0"/>
              <a:t>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How many iterations </a:t>
            </a:r>
            <a:r>
              <a:rPr lang="en-US"/>
              <a:t>of </a:t>
            </a:r>
            <a:r>
              <a:rPr lang="en-US" smtClean="0"/>
              <a:t>value </a:t>
            </a:r>
            <a:r>
              <a:rPr lang="en-US" dirty="0"/>
              <a:t>iteration will it take for </a:t>
            </a:r>
            <a:r>
              <a:rPr lang="en-US"/>
              <a:t>the </a:t>
            </a:r>
            <a:r>
              <a:rPr lang="en-US" smtClean="0"/>
              <a:t>values </a:t>
            </a:r>
            <a:r>
              <a:rPr lang="en-US" dirty="0"/>
              <a:t>of all states </a:t>
            </a:r>
            <a:r>
              <a:rPr lang="en-US"/>
              <a:t>to </a:t>
            </a:r>
            <a:r>
              <a:rPr lang="en-US" smtClean="0"/>
              <a:t>converge </a:t>
            </a:r>
            <a:r>
              <a:rPr lang="en-US" dirty="0"/>
              <a:t>to the true </a:t>
            </a:r>
            <a:r>
              <a:rPr lang="en-US"/>
              <a:t>optimal </a:t>
            </a:r>
            <a:r>
              <a:rPr lang="en-US" smtClean="0"/>
              <a:t>values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66786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3103" y="1600200"/>
            <a:ext cx="4779159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will consider a simple MDP that has eight states, A, B, C, D, E, F, G, and </a:t>
            </a:r>
            <a:r>
              <a:rPr lang="en-US" dirty="0" smtClean="0"/>
              <a:t>H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state has a single action, </a:t>
            </a:r>
            <a:r>
              <a:rPr lang="en-US" i="1" dirty="0"/>
              <a:t>go</a:t>
            </a:r>
            <a:r>
              <a:rPr lang="en-US" dirty="0"/>
              <a:t>. An arrow from a state x to a state y indicates that it is possible to transition from state x to next state y when </a:t>
            </a:r>
            <a:r>
              <a:rPr lang="en-US" i="1" dirty="0"/>
              <a:t>go</a:t>
            </a:r>
            <a:r>
              <a:rPr lang="en-US" dirty="0"/>
              <a:t> is taken. If there are multiple </a:t>
            </a:r>
            <a:r>
              <a:rPr lang="en-US"/>
              <a:t>arrows </a:t>
            </a:r>
            <a:r>
              <a:rPr lang="en-US" smtClean="0"/>
              <a:t>leaving </a:t>
            </a:r>
            <a:r>
              <a:rPr lang="en-US" dirty="0"/>
              <a:t>a state x, transitioning to each of the next states is equally likely.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states G and </a:t>
            </a:r>
            <a:r>
              <a:rPr lang="en-US"/>
              <a:t>H </a:t>
            </a:r>
            <a:r>
              <a:rPr lang="en-US" smtClean="0"/>
              <a:t>have </a:t>
            </a:r>
            <a:r>
              <a:rPr lang="en-US" dirty="0"/>
              <a:t>no outgoing arrows: once </a:t>
            </a:r>
            <a:r>
              <a:rPr lang="en-US"/>
              <a:t>you </a:t>
            </a:r>
            <a:r>
              <a:rPr lang="en-US" smtClean="0"/>
              <a:t>arrive </a:t>
            </a:r>
            <a:r>
              <a:rPr lang="en-US" dirty="0"/>
              <a:t>in G or H, you stay in them for all future times.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reward is one for all transitions, with one exception: staying in G or H gets a reward of zero. </a:t>
            </a:r>
            <a:endParaRPr lang="en-US" dirty="0" smtClean="0"/>
          </a:p>
          <a:p>
            <a:pPr lvl="1"/>
            <a:r>
              <a:rPr lang="en-US" dirty="0" smtClean="0"/>
              <a:t>Assume </a:t>
            </a:r>
            <a:r>
              <a:rPr lang="en-US" dirty="0"/>
              <a:t>a discount factor = 0.5.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assume that we initialize </a:t>
            </a:r>
            <a:r>
              <a:rPr lang="en-US"/>
              <a:t>the </a:t>
            </a:r>
            <a:r>
              <a:rPr lang="en-US" smtClean="0"/>
              <a:t>value </a:t>
            </a:r>
            <a:r>
              <a:rPr lang="en-US" dirty="0"/>
              <a:t>of each state to 0. </a:t>
            </a:r>
          </a:p>
        </p:txBody>
      </p:sp>
      <p:pic>
        <p:nvPicPr>
          <p:cNvPr id="7171" name="Picture 3" descr="https://courses.edx.org/c4x/BerkeleyX/CS188x_1/asset/hw4_vi_convergence_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836" y="1600200"/>
            <a:ext cx="2911965" cy="251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05084" y="4247081"/>
            <a:ext cx="43674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1600" dirty="0">
                <a:solidFill>
                  <a:srgbClr val="222222"/>
                </a:solidFill>
                <a:latin typeface="Open Sans"/>
              </a:rPr>
              <a:t>After how many iterations </a:t>
            </a:r>
            <a:r>
              <a:rPr lang="en-US" sz="1600">
                <a:solidFill>
                  <a:srgbClr val="222222"/>
                </a:solidFill>
                <a:latin typeface="Open Sans"/>
              </a:rPr>
              <a:t>of </a:t>
            </a:r>
            <a:r>
              <a:rPr lang="en-US" sz="1600" smtClean="0">
                <a:solidFill>
                  <a:srgbClr val="222222"/>
                </a:solidFill>
                <a:latin typeface="Open Sans"/>
              </a:rPr>
              <a:t>value </a:t>
            </a:r>
            <a:r>
              <a:rPr lang="en-US" sz="1600" dirty="0">
                <a:solidFill>
                  <a:srgbClr val="222222"/>
                </a:solidFill>
                <a:latin typeface="Open Sans"/>
              </a:rPr>
              <a:t>iteration will </a:t>
            </a:r>
            <a:r>
              <a:rPr lang="en-US" sz="1600">
                <a:solidFill>
                  <a:srgbClr val="222222"/>
                </a:solidFill>
                <a:latin typeface="Open Sans"/>
              </a:rPr>
              <a:t>the </a:t>
            </a:r>
            <a:r>
              <a:rPr lang="en-US" sz="1600" smtClean="0">
                <a:solidFill>
                  <a:srgbClr val="222222"/>
                </a:solidFill>
                <a:latin typeface="Open Sans"/>
              </a:rPr>
              <a:t>value </a:t>
            </a:r>
            <a:r>
              <a:rPr lang="en-US" sz="1600" dirty="0">
                <a:solidFill>
                  <a:srgbClr val="222222"/>
                </a:solidFill>
                <a:latin typeface="Open Sans"/>
              </a:rPr>
              <a:t>for </a:t>
            </a:r>
            <a:r>
              <a:rPr lang="en-US" sz="1600" dirty="0" smtClean="0">
                <a:solidFill>
                  <a:srgbClr val="222222"/>
                </a:solidFill>
                <a:latin typeface="Open Sans"/>
              </a:rPr>
              <a:t>state </a:t>
            </a:r>
            <a:r>
              <a:rPr lang="en-US" sz="1600" b="1" dirty="0" smtClean="0">
                <a:solidFill>
                  <a:srgbClr val="222222"/>
                </a:solidFill>
                <a:latin typeface="Open Sans"/>
              </a:rPr>
              <a:t>A</a:t>
            </a:r>
            <a:r>
              <a:rPr lang="en-US" sz="1600">
                <a:solidFill>
                  <a:srgbClr val="222222"/>
                </a:solidFill>
                <a:latin typeface="Open Sans"/>
              </a:rPr>
              <a:t> </a:t>
            </a:r>
            <a:r>
              <a:rPr lang="en-US" sz="1600" smtClean="0">
                <a:solidFill>
                  <a:srgbClr val="222222"/>
                </a:solidFill>
                <a:latin typeface="Open Sans"/>
              </a:rPr>
              <a:t>have </a:t>
            </a:r>
            <a:r>
              <a:rPr lang="en-US" sz="1600" dirty="0">
                <a:solidFill>
                  <a:srgbClr val="222222"/>
                </a:solidFill>
                <a:latin typeface="Open Sans"/>
              </a:rPr>
              <a:t>become exactly equal to the true optimum? </a:t>
            </a:r>
            <a:endParaRPr lang="en-US" sz="1600" dirty="0" smtClean="0">
              <a:solidFill>
                <a:srgbClr val="222222"/>
              </a:solidFill>
              <a:latin typeface="Open Sans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1600" dirty="0"/>
              <a:t>After how many iterations </a:t>
            </a:r>
            <a:r>
              <a:rPr lang="en-US" sz="1600"/>
              <a:t>of </a:t>
            </a:r>
            <a:r>
              <a:rPr lang="en-US" sz="1600" smtClean="0"/>
              <a:t>value </a:t>
            </a:r>
            <a:r>
              <a:rPr lang="en-US" sz="1600" dirty="0"/>
              <a:t>iteration will </a:t>
            </a:r>
            <a:r>
              <a:rPr lang="en-US" sz="1600"/>
              <a:t>the </a:t>
            </a:r>
            <a:r>
              <a:rPr lang="en-US" sz="1600" smtClean="0"/>
              <a:t>value </a:t>
            </a:r>
            <a:r>
              <a:rPr lang="en-US" sz="1600" dirty="0"/>
              <a:t>for </a:t>
            </a:r>
            <a:r>
              <a:rPr lang="en-US" sz="1600" dirty="0" smtClean="0"/>
              <a:t>state</a:t>
            </a:r>
            <a:r>
              <a:rPr lang="en-US" sz="1600" dirty="0"/>
              <a:t> </a:t>
            </a:r>
            <a:r>
              <a:rPr lang="en-US" sz="1600" smtClean="0"/>
              <a:t>H have </a:t>
            </a:r>
            <a:r>
              <a:rPr lang="en-US" sz="1600" dirty="0"/>
              <a:t>become exactly equal to the true optimum</a:t>
            </a:r>
            <a:r>
              <a:rPr lang="en-US" sz="1600" dirty="0" smtClean="0"/>
              <a:t>?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/>
              <a:t>After how many iterations </a:t>
            </a:r>
            <a:r>
              <a:rPr lang="en-US" sz="1600"/>
              <a:t>of </a:t>
            </a:r>
            <a:r>
              <a:rPr lang="en-US" sz="1600" smtClean="0"/>
              <a:t>value </a:t>
            </a:r>
            <a:r>
              <a:rPr lang="en-US" sz="1600" dirty="0"/>
              <a:t>iteration will </a:t>
            </a:r>
            <a:r>
              <a:rPr lang="en-US" sz="1600"/>
              <a:t>the </a:t>
            </a:r>
            <a:r>
              <a:rPr lang="en-US" sz="1600" smtClean="0"/>
              <a:t>value </a:t>
            </a:r>
            <a:r>
              <a:rPr lang="en-US" sz="1600"/>
              <a:t>function </a:t>
            </a:r>
            <a:r>
              <a:rPr lang="en-US" sz="1600" smtClean="0"/>
              <a:t>have </a:t>
            </a:r>
            <a:r>
              <a:rPr lang="en-US" sz="1600" dirty="0"/>
              <a:t>become exactly equal to the true </a:t>
            </a:r>
            <a:r>
              <a:rPr lang="en-US" sz="1600"/>
              <a:t>optimal </a:t>
            </a:r>
            <a:r>
              <a:rPr lang="en-US" sz="1600" smtClean="0"/>
              <a:t>values</a:t>
            </a:r>
            <a:r>
              <a:rPr lang="en-US" sz="16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7379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4936814" cy="44958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Consider the </a:t>
                </a:r>
                <a:r>
                  <a:rPr lang="en-US" dirty="0" smtClean="0"/>
                  <a:t>grid-world </a:t>
                </a:r>
                <a:r>
                  <a:rPr lang="en-US" dirty="0"/>
                  <a:t>where Left and Right actions are successful 100% of the time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/>
                  <a:t>Specifically, </a:t>
                </a:r>
                <a:r>
                  <a:rPr lang="en-US"/>
                  <a:t>the </a:t>
                </a:r>
                <a:r>
                  <a:rPr lang="en-US" smtClean="0"/>
                  <a:t>available </a:t>
                </a:r>
                <a:r>
                  <a:rPr lang="en-US" dirty="0"/>
                  <a:t>actions in each state are </a:t>
                </a:r>
                <a:r>
                  <a:rPr lang="en-US"/>
                  <a:t>to </a:t>
                </a:r>
                <a:r>
                  <a:rPr lang="en-US" smtClean="0"/>
                  <a:t>move </a:t>
                </a:r>
                <a:r>
                  <a:rPr lang="en-US" dirty="0"/>
                  <a:t>to the neighboring grid squares. From state a, there is also an exit </a:t>
                </a:r>
                <a:r>
                  <a:rPr lang="en-US"/>
                  <a:t>action </a:t>
                </a:r>
                <a:r>
                  <a:rPr lang="en-US" smtClean="0"/>
                  <a:t>available</a:t>
                </a:r>
                <a:r>
                  <a:rPr lang="en-US" dirty="0"/>
                  <a:t>, which results in going to the terminal state and collecting a reward of 10. Similarly, in state e, the reward for the exit action is 1. Exit actions are successful 100% of the time</a:t>
                </a:r>
                <a:r>
                  <a:rPr lang="en-US" dirty="0" smtClean="0"/>
                  <a:t>. The </a:t>
                </a:r>
                <a:r>
                  <a:rPr lang="en-US" dirty="0"/>
                  <a:t>discount factor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) is 1. </a:t>
                </a:r>
                <a:endParaRPr lang="en-US" dirty="0" smtClean="0"/>
              </a:p>
              <a:p>
                <a:r>
                  <a:rPr lang="en-US" dirty="0" smtClean="0"/>
                  <a:t>Consider </a:t>
                </a:r>
                <a:r>
                  <a:rPr lang="en-US" dirty="0"/>
                  <a:t>the policy </a:t>
                </a:r>
                <a:r>
                  <a:rPr lang="el-GR" dirty="0" smtClean="0"/>
                  <a:t>π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shown to the right, </a:t>
                </a:r>
                <a:r>
                  <a:rPr lang="en-US"/>
                  <a:t>and </a:t>
                </a:r>
                <a:r>
                  <a:rPr lang="en-US" smtClean="0"/>
                  <a:t>evaluate </a:t>
                </a:r>
                <a:r>
                  <a:rPr lang="en-US" dirty="0"/>
                  <a:t>the </a:t>
                </a:r>
                <a:r>
                  <a:rPr lang="en-US" dirty="0" smtClean="0"/>
                  <a:t>utility </a:t>
                </a:r>
                <a:r>
                  <a:rPr lang="en-US" smtClean="0"/>
                  <a:t>function value </a:t>
                </a:r>
                <a:r>
                  <a:rPr lang="en-US" dirty="0" smtClean="0"/>
                  <a:t>for all the states.</a:t>
                </a:r>
              </a:p>
              <a:p>
                <a:r>
                  <a:rPr lang="en-US" dirty="0"/>
                  <a:t>Consider the policy </a:t>
                </a:r>
                <a:r>
                  <a:rPr lang="el-GR" dirty="0" smtClean="0"/>
                  <a:t>π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</a:t>
                </a:r>
                <a:r>
                  <a:rPr lang="en-US" dirty="0"/>
                  <a:t>shown to the right, </a:t>
                </a:r>
                <a:r>
                  <a:rPr lang="en-US"/>
                  <a:t>and </a:t>
                </a:r>
                <a:r>
                  <a:rPr lang="en-US" smtClean="0"/>
                  <a:t>evaluate </a:t>
                </a:r>
                <a:r>
                  <a:rPr lang="en-US" dirty="0"/>
                  <a:t>the utility </a:t>
                </a:r>
                <a:r>
                  <a:rPr lang="en-US"/>
                  <a:t>function </a:t>
                </a:r>
                <a:r>
                  <a:rPr lang="en-US" smtClean="0"/>
                  <a:t>value </a:t>
                </a:r>
                <a:r>
                  <a:rPr lang="en-US" dirty="0"/>
                  <a:t>for all the states.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4936814" cy="4495800"/>
              </a:xfrm>
              <a:blipFill rotWithShape="0">
                <a:blip r:embed="rId3"/>
                <a:stretch>
                  <a:fillRect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5" name="Picture 3" descr="https://courses.edx.org/c4x/BerkeleyX/CS188x_1/asset/lec9_q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709" y="1922691"/>
            <a:ext cx="2570327" cy="79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https://courses.edx.org/c4x/BerkeleyX/CS188x_1/asset/lec9_p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586" y="3381418"/>
            <a:ext cx="2800569" cy="73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s://courses.edx.org/c4x/BerkeleyX/CS188x_1/asset/lec9_p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706" y="5065155"/>
            <a:ext cx="2832328" cy="73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55877" y="2901440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π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5877" y="4535893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π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1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sequential decision problem for a fully observable, stochastic </a:t>
            </a:r>
            <a:r>
              <a:rPr lang="en-US" dirty="0" smtClean="0"/>
              <a:t>environment with a Markovian </a:t>
            </a:r>
            <a:r>
              <a:rPr lang="en-US" dirty="0"/>
              <a:t>transition model and additive rewards </a:t>
            </a:r>
            <a:r>
              <a:rPr lang="en-US" dirty="0" smtClean="0"/>
              <a:t>is </a:t>
            </a:r>
            <a:r>
              <a:rPr lang="en-US" dirty="0"/>
              <a:t>called </a:t>
            </a:r>
            <a:r>
              <a:rPr lang="en-US" dirty="0" smtClean="0"/>
              <a:t>a </a:t>
            </a:r>
            <a:r>
              <a:rPr lang="en-US" b="1" dirty="0" smtClean="0"/>
              <a:t>Markov </a:t>
            </a:r>
            <a:r>
              <a:rPr lang="en-US" b="1" dirty="0"/>
              <a:t>decision process</a:t>
            </a:r>
            <a:r>
              <a:rPr lang="en-US" dirty="0" smtClean="0"/>
              <a:t>, or </a:t>
            </a:r>
            <a:r>
              <a:rPr lang="en-US" b="1" dirty="0"/>
              <a:t>MDP</a:t>
            </a:r>
            <a:r>
              <a:rPr lang="en-US" dirty="0"/>
              <a:t>, and consists </a:t>
            </a:r>
            <a:r>
              <a:rPr lang="en-US" dirty="0" smtClean="0"/>
              <a:t>of: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set of states (with an initial state s0);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set </a:t>
            </a:r>
            <a:r>
              <a:rPr lang="en-US" dirty="0" smtClean="0"/>
              <a:t>ACTIONS(s</a:t>
            </a:r>
            <a:r>
              <a:rPr lang="en-US" dirty="0"/>
              <a:t>) of actions</a:t>
            </a:r>
          </a:p>
          <a:p>
            <a:pPr lvl="1"/>
            <a:r>
              <a:rPr lang="en-US" dirty="0"/>
              <a:t>in each state; a transition model T(s, a, s</a:t>
            </a:r>
            <a:r>
              <a:rPr lang="en-US" dirty="0" smtClean="0"/>
              <a:t>’) = P(s’| </a:t>
            </a:r>
            <a:r>
              <a:rPr lang="en-US" dirty="0"/>
              <a:t>s, a);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a reward function R(s, a, s</a:t>
            </a:r>
            <a:r>
              <a:rPr lang="en-US" dirty="0" smtClean="0"/>
              <a:t>’) ( Sometimes </a:t>
            </a:r>
            <a:r>
              <a:rPr lang="en-US" dirty="0"/>
              <a:t>just R(s) or R(s</a:t>
            </a:r>
            <a:r>
              <a:rPr lang="en-US" dirty="0" smtClean="0"/>
              <a:t>’)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8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5173556" cy="44958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Consider the </a:t>
                </a:r>
                <a:r>
                  <a:rPr lang="en-US" dirty="0" smtClean="0"/>
                  <a:t>grid-world </a:t>
                </a:r>
                <a:r>
                  <a:rPr lang="en-US" dirty="0"/>
                  <a:t>where Left and Right actions are successful 100% of the time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/>
                  <a:t>Specifically, the </a:t>
                </a:r>
                <a:r>
                  <a:rPr lang="en-US" dirty="0" smtClean="0"/>
                  <a:t>available </a:t>
                </a:r>
                <a:r>
                  <a:rPr lang="en-US" dirty="0"/>
                  <a:t>actions in each state are to </a:t>
                </a:r>
                <a:r>
                  <a:rPr lang="en-US" dirty="0" smtClean="0"/>
                  <a:t>move </a:t>
                </a:r>
                <a:r>
                  <a:rPr lang="en-US" dirty="0"/>
                  <a:t>to the neighboring grid squares. From state a, there is also an exit action </a:t>
                </a:r>
                <a:r>
                  <a:rPr lang="en-US" dirty="0" smtClean="0"/>
                  <a:t>available</a:t>
                </a:r>
                <a:r>
                  <a:rPr lang="en-US" dirty="0"/>
                  <a:t>, which results in going to the terminal state and collecting a reward of 10. Similarly, in state e, the reward for the exit action is 1. Exit actions are successful 100% of the time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/>
                  <a:t>The discount factor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) is 0.9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Evaluate the policy shown at the right </a:t>
                </a:r>
              </a:p>
              <a:p>
                <a:r>
                  <a:rPr lang="en-US" dirty="0"/>
                  <a:t>Perform a policy </a:t>
                </a:r>
                <a:r>
                  <a:rPr lang="en-US" dirty="0" smtClean="0"/>
                  <a:t>improvement </a:t>
                </a:r>
                <a:r>
                  <a:rPr lang="en-US" dirty="0"/>
                  <a:t>step.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5173556" cy="4495800"/>
              </a:xfrm>
              <a:blipFill rotWithShape="0">
                <a:blip r:embed="rId3"/>
                <a:stretch>
                  <a:fillRect t="-814" r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9" name="Picture 3" descr="https://courses.edx.org/c4x/BerkeleyX/CS188x_1/asset/lec9_q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204" y="1970237"/>
            <a:ext cx="2665178" cy="82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https://courses.edx.org/c4x/BerkeleyX/CS188x_1/asset/lec9_p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327" y="3180988"/>
            <a:ext cx="2780932" cy="80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48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9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81857253"/>
              </p:ext>
            </p:extLst>
          </p:nvPr>
        </p:nvGraphicFramePr>
        <p:xfrm>
          <a:off x="4459025" y="228600"/>
          <a:ext cx="4529993" cy="450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430"/>
                <a:gridCol w="1813302"/>
                <a:gridCol w="588936"/>
                <a:gridCol w="821410"/>
                <a:gridCol w="774915"/>
              </a:tblGrid>
              <a:tr h="30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s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a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s'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T(</a:t>
                      </a:r>
                      <a:r>
                        <a:rPr lang="en-US" sz="1400" dirty="0" err="1">
                          <a:effectLst/>
                        </a:rPr>
                        <a:t>s,a,s</a:t>
                      </a:r>
                      <a:r>
                        <a:rPr lang="en-US" sz="1400" dirty="0">
                          <a:effectLst/>
                        </a:rPr>
                        <a:t>')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R(s,a,s')</a:t>
                      </a:r>
                    </a:p>
                  </a:txBody>
                  <a:tcPr marL="66675" marR="66675" marT="66675" marB="66675" anchor="ctr"/>
                </a:tc>
              </a:tr>
              <a:tr h="342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A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Clockwise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0.6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0.0</a:t>
                      </a:r>
                    </a:p>
                  </a:txBody>
                  <a:tcPr marL="66675" marR="66675" marT="66675" marB="66675" anchor="ctr"/>
                </a:tc>
              </a:tr>
              <a:tr h="30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A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Clockwise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C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0.4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-1.0</a:t>
                      </a:r>
                    </a:p>
                  </a:txBody>
                  <a:tcPr marL="66675" marR="66675" marT="66675" marB="66675" anchor="ctr"/>
                </a:tc>
              </a:tr>
              <a:tr h="30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A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Counterclockwise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0.2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0.0</a:t>
                      </a:r>
                    </a:p>
                  </a:txBody>
                  <a:tcPr marL="66675" marR="66675" marT="66675" marB="66675" anchor="ctr"/>
                </a:tc>
              </a:tr>
              <a:tr h="30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A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Counterclockwise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0.8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1.0</a:t>
                      </a:r>
                    </a:p>
                  </a:txBody>
                  <a:tcPr marL="66675" marR="66675" marT="66675" marB="66675" anchor="ctr"/>
                </a:tc>
              </a:tr>
              <a:tr h="30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Clockwise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A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0.2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2.0</a:t>
                      </a:r>
                    </a:p>
                  </a:txBody>
                  <a:tcPr marL="66675" marR="66675" marT="66675" marB="66675" anchor="ctr"/>
                </a:tc>
              </a:tr>
              <a:tr h="30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Clockwise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0.8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0.0</a:t>
                      </a:r>
                    </a:p>
                  </a:txBody>
                  <a:tcPr marL="66675" marR="66675" marT="66675" marB="66675" anchor="ctr"/>
                </a:tc>
              </a:tr>
              <a:tr h="30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Counterclockwise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A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0.6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1.0</a:t>
                      </a:r>
                    </a:p>
                  </a:txBody>
                  <a:tcPr marL="66675" marR="66675" marT="66675" marB="66675" anchor="ctr"/>
                </a:tc>
              </a:tr>
              <a:tr h="30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Counterclockwise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0.4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-1.0</a:t>
                      </a:r>
                    </a:p>
                  </a:txBody>
                  <a:tcPr marL="66675" marR="66675" marT="66675" marB="66675" anchor="ctr"/>
                </a:tc>
              </a:tr>
              <a:tr h="30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C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Clockwise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A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0.6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-1.0</a:t>
                      </a:r>
                    </a:p>
                  </a:txBody>
                  <a:tcPr marL="66675" marR="66675" marT="66675" marB="66675" anchor="ctr"/>
                </a:tc>
              </a:tr>
              <a:tr h="30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C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Clockwise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B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0.4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1.0</a:t>
                      </a:r>
                    </a:p>
                  </a:txBody>
                  <a:tcPr marL="66675" marR="66675" marT="66675" marB="66675" anchor="ctr"/>
                </a:tc>
              </a:tr>
              <a:tr h="30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C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Counterclockwise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A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0.2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2.0</a:t>
                      </a:r>
                    </a:p>
                  </a:txBody>
                  <a:tcPr marL="66675" marR="66675" marT="66675" marB="66675" anchor="ctr"/>
                </a:tc>
              </a:tr>
              <a:tr h="30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C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Counterclockwise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0.8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1.0</a:t>
                      </a:r>
                    </a:p>
                  </a:txBody>
                  <a:tcPr marL="66675" marR="66675" marT="66675" marB="66675" anchor="ctr"/>
                </a:tc>
              </a:tr>
            </a:tbl>
          </a:graphicData>
        </a:graphic>
      </p:graphicFrame>
      <p:pic>
        <p:nvPicPr>
          <p:cNvPr id="10242" name="Picture 2" descr="https://courses.edx.org/c4x/BerkeleyX/CS188x_1/asset/hw4_value_iter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53" y="2487929"/>
            <a:ext cx="2715934" cy="240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3197" y="4920122"/>
            <a:ext cx="87173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Suppose </a:t>
            </a:r>
            <a:r>
              <a:rPr lang="en-US" dirty="0"/>
              <a:t>we are doing policy </a:t>
            </a:r>
            <a:r>
              <a:rPr lang="en-US" dirty="0" smtClean="0"/>
              <a:t>evaluation of the following policy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b="1" dirty="0" smtClean="0"/>
              <a:t>A: </a:t>
            </a:r>
            <a:r>
              <a:rPr lang="en-US" b="1" dirty="0"/>
              <a:t>Counterclockwise </a:t>
            </a:r>
            <a:r>
              <a:rPr lang="en-US" b="1" dirty="0" smtClean="0"/>
              <a:t>; B: Clockwise; C: Clockwise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Our </a:t>
            </a:r>
            <a:r>
              <a:rPr lang="en-US" dirty="0"/>
              <a:t>current estimates (at the end of some iteration of policy evaluation) of the value of states when following the current policy is </a:t>
            </a:r>
            <a:r>
              <a:rPr lang="en-US" dirty="0" smtClean="0"/>
              <a:t>as follows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b="1" dirty="0"/>
              <a:t>U</a:t>
            </a:r>
            <a:r>
              <a:rPr lang="el-GR" b="1" baseline="30000" dirty="0" smtClean="0"/>
              <a:t>π</a:t>
            </a:r>
            <a:r>
              <a:rPr lang="en-US" b="1" baseline="-25000" dirty="0"/>
              <a:t>k</a:t>
            </a:r>
            <a:r>
              <a:rPr lang="en-US" b="1" dirty="0"/>
              <a:t>(A</a:t>
            </a:r>
            <a:r>
              <a:rPr lang="en-US" b="1" dirty="0" smtClean="0"/>
              <a:t>)= 0.760 ; U</a:t>
            </a:r>
            <a:r>
              <a:rPr lang="el-GR" b="1" baseline="30000" dirty="0" smtClean="0"/>
              <a:t>π</a:t>
            </a:r>
            <a:r>
              <a:rPr lang="en-US" b="1" baseline="-25000" dirty="0"/>
              <a:t>k</a:t>
            </a:r>
            <a:r>
              <a:rPr lang="en-US" b="1" dirty="0"/>
              <a:t>(B</a:t>
            </a:r>
            <a:r>
              <a:rPr lang="en-US" b="1" dirty="0" smtClean="0"/>
              <a:t>)=0.400; U</a:t>
            </a:r>
            <a:r>
              <a:rPr lang="el-GR" b="1" baseline="30000" dirty="0" smtClean="0"/>
              <a:t>π</a:t>
            </a:r>
            <a:r>
              <a:rPr lang="en-US" b="1" baseline="-25000" dirty="0"/>
              <a:t>k</a:t>
            </a:r>
            <a:r>
              <a:rPr lang="en-US" b="1" dirty="0"/>
              <a:t>(C</a:t>
            </a:r>
            <a:r>
              <a:rPr lang="en-US" b="1" dirty="0" smtClean="0"/>
              <a:t>)=0.120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 </a:t>
            </a:r>
            <a:r>
              <a:rPr lang="en-US" dirty="0" smtClean="0"/>
              <a:t>U</a:t>
            </a:r>
            <a:r>
              <a:rPr lang="el-GR" baseline="30000" dirty="0" smtClean="0"/>
              <a:t>π</a:t>
            </a:r>
            <a:r>
              <a:rPr lang="en-US" baseline="-25000" dirty="0"/>
              <a:t>k+1</a:t>
            </a:r>
            <a:r>
              <a:rPr lang="en-US" dirty="0"/>
              <a:t>(C</a:t>
            </a:r>
            <a:r>
              <a:rPr lang="en-US" dirty="0" smtClean="0"/>
              <a:t>)=?</a:t>
            </a:r>
            <a:endParaRPr lang="en-US" dirty="0"/>
          </a:p>
          <a:p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49837" y="1592520"/>
                <a:ext cx="4572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Consider the following transition diagram, transition function and reward function for an MDP</a:t>
                </a:r>
                <a:r>
                  <a:rPr lang="en-US" dirty="0" smtClean="0"/>
                  <a:t>. </a:t>
                </a:r>
                <a:r>
                  <a:rPr lang="en-US" dirty="0"/>
                  <a:t>The discount factor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) is </a:t>
                </a:r>
                <a:r>
                  <a:rPr lang="en-US" dirty="0" smtClean="0"/>
                  <a:t>0.5.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37" y="1592520"/>
                <a:ext cx="4572000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1200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3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9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81857253"/>
              </p:ext>
            </p:extLst>
          </p:nvPr>
        </p:nvGraphicFramePr>
        <p:xfrm>
          <a:off x="4459025" y="228600"/>
          <a:ext cx="4529993" cy="450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430"/>
                <a:gridCol w="1813302"/>
                <a:gridCol w="588936"/>
                <a:gridCol w="821410"/>
                <a:gridCol w="774915"/>
              </a:tblGrid>
              <a:tr h="30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s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a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s'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T(</a:t>
                      </a:r>
                      <a:r>
                        <a:rPr lang="en-US" sz="1400" dirty="0" err="1">
                          <a:effectLst/>
                        </a:rPr>
                        <a:t>s,a,s</a:t>
                      </a:r>
                      <a:r>
                        <a:rPr lang="en-US" sz="1400" dirty="0">
                          <a:effectLst/>
                        </a:rPr>
                        <a:t>')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R(s,a,s')</a:t>
                      </a:r>
                    </a:p>
                  </a:txBody>
                  <a:tcPr marL="66675" marR="66675" marT="66675" marB="66675" anchor="ctr"/>
                </a:tc>
              </a:tr>
              <a:tr h="342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A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Clockwise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0.6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0.0</a:t>
                      </a:r>
                    </a:p>
                  </a:txBody>
                  <a:tcPr marL="66675" marR="66675" marT="66675" marB="66675" anchor="ctr"/>
                </a:tc>
              </a:tr>
              <a:tr h="30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A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Clockwise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C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0.4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-1.0</a:t>
                      </a:r>
                    </a:p>
                  </a:txBody>
                  <a:tcPr marL="66675" marR="66675" marT="66675" marB="66675" anchor="ctr"/>
                </a:tc>
              </a:tr>
              <a:tr h="30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A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Counterclockwise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0.2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0.0</a:t>
                      </a:r>
                    </a:p>
                  </a:txBody>
                  <a:tcPr marL="66675" marR="66675" marT="66675" marB="66675" anchor="ctr"/>
                </a:tc>
              </a:tr>
              <a:tr h="30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A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Counterclockwise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0.8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1.0</a:t>
                      </a:r>
                    </a:p>
                  </a:txBody>
                  <a:tcPr marL="66675" marR="66675" marT="66675" marB="66675" anchor="ctr"/>
                </a:tc>
              </a:tr>
              <a:tr h="30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Clockwise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A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0.2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2.0</a:t>
                      </a:r>
                    </a:p>
                  </a:txBody>
                  <a:tcPr marL="66675" marR="66675" marT="66675" marB="66675" anchor="ctr"/>
                </a:tc>
              </a:tr>
              <a:tr h="30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Clockwise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0.8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0.0</a:t>
                      </a:r>
                    </a:p>
                  </a:txBody>
                  <a:tcPr marL="66675" marR="66675" marT="66675" marB="66675" anchor="ctr"/>
                </a:tc>
              </a:tr>
              <a:tr h="30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Counterclockwise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A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0.6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1.0</a:t>
                      </a:r>
                    </a:p>
                  </a:txBody>
                  <a:tcPr marL="66675" marR="66675" marT="66675" marB="66675" anchor="ctr"/>
                </a:tc>
              </a:tr>
              <a:tr h="30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Counterclockwise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0.4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-1.0</a:t>
                      </a:r>
                    </a:p>
                  </a:txBody>
                  <a:tcPr marL="66675" marR="66675" marT="66675" marB="66675" anchor="ctr"/>
                </a:tc>
              </a:tr>
              <a:tr h="30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C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Clockwise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A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0.6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-1.0</a:t>
                      </a:r>
                    </a:p>
                  </a:txBody>
                  <a:tcPr marL="66675" marR="66675" marT="66675" marB="66675" anchor="ctr"/>
                </a:tc>
              </a:tr>
              <a:tr h="30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C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Clockwise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B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0.4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1.0</a:t>
                      </a:r>
                    </a:p>
                  </a:txBody>
                  <a:tcPr marL="66675" marR="66675" marT="66675" marB="66675" anchor="ctr"/>
                </a:tc>
              </a:tr>
              <a:tr h="30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C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Counterclockwise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A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0.2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2.0</a:t>
                      </a:r>
                    </a:p>
                  </a:txBody>
                  <a:tcPr marL="66675" marR="66675" marT="66675" marB="66675" anchor="ctr"/>
                </a:tc>
              </a:tr>
              <a:tr h="30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C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Counterclockwise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0.8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1.0</a:t>
                      </a:r>
                    </a:p>
                  </a:txBody>
                  <a:tcPr marL="66675" marR="66675" marT="66675" marB="66675" anchor="ctr"/>
                </a:tc>
              </a:tr>
            </a:tbl>
          </a:graphicData>
        </a:graphic>
      </p:graphicFrame>
      <p:pic>
        <p:nvPicPr>
          <p:cNvPr id="10242" name="Picture 2" descr="https://courses.edx.org/c4x/BerkeleyX/CS188x_1/asset/hw4_value_iter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53" y="2503426"/>
            <a:ext cx="2715934" cy="240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3197" y="4920122"/>
            <a:ext cx="87173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Suppose </a:t>
            </a:r>
            <a:r>
              <a:rPr lang="en-US" dirty="0"/>
              <a:t>that policy evaluation converges to the following value function, </a:t>
            </a:r>
            <a:r>
              <a:rPr lang="en-US" dirty="0" smtClean="0"/>
              <a:t>U</a:t>
            </a:r>
            <a:r>
              <a:rPr lang="en-US" baseline="30000" dirty="0" smtClean="0"/>
              <a:t>π</a:t>
            </a:r>
            <a:r>
              <a:rPr lang="en-US" baseline="-25000" dirty="0" smtClean="0"/>
              <a:t>∞</a:t>
            </a:r>
            <a:r>
              <a:rPr lang="en-US" dirty="0" smtClean="0"/>
              <a:t>:</a:t>
            </a:r>
          </a:p>
          <a:p>
            <a:r>
              <a:rPr lang="en-US" b="1" dirty="0"/>
              <a:t>U</a:t>
            </a:r>
            <a:r>
              <a:rPr lang="el-GR" b="1" baseline="30000" dirty="0" smtClean="0"/>
              <a:t>π</a:t>
            </a:r>
            <a:r>
              <a:rPr lang="en-US" baseline="-25000" dirty="0" smtClean="0"/>
              <a:t>∞</a:t>
            </a:r>
            <a:r>
              <a:rPr lang="en-US" b="1" dirty="0" smtClean="0"/>
              <a:t>(A</a:t>
            </a:r>
            <a:r>
              <a:rPr lang="en-US" b="1" dirty="0"/>
              <a:t>)= </a:t>
            </a:r>
            <a:r>
              <a:rPr lang="en-US" b="1" dirty="0" smtClean="0"/>
              <a:t>0.935 </a:t>
            </a:r>
            <a:r>
              <a:rPr lang="en-US" b="1" dirty="0"/>
              <a:t>; U</a:t>
            </a:r>
            <a:r>
              <a:rPr lang="el-GR" b="1" baseline="30000" dirty="0" smtClean="0"/>
              <a:t>π</a:t>
            </a:r>
            <a:r>
              <a:rPr lang="en-US" baseline="-25000" dirty="0" smtClean="0"/>
              <a:t>∞</a:t>
            </a:r>
            <a:r>
              <a:rPr lang="en-US" b="1" dirty="0" smtClean="0"/>
              <a:t>(B</a:t>
            </a:r>
            <a:r>
              <a:rPr lang="en-US" b="1" dirty="0"/>
              <a:t>)=</a:t>
            </a:r>
            <a:r>
              <a:rPr lang="en-US" b="1" dirty="0" smtClean="0"/>
              <a:t>0.571; </a:t>
            </a:r>
            <a:r>
              <a:rPr lang="en-US" b="1" dirty="0"/>
              <a:t>U</a:t>
            </a:r>
            <a:r>
              <a:rPr lang="el-GR" b="1" baseline="30000" dirty="0" smtClean="0"/>
              <a:t>π</a:t>
            </a:r>
            <a:r>
              <a:rPr lang="en-US" baseline="-25000" dirty="0" smtClean="0"/>
              <a:t>∞</a:t>
            </a:r>
            <a:r>
              <a:rPr lang="en-US" b="1" dirty="0" smtClean="0"/>
              <a:t>(C</a:t>
            </a:r>
            <a:r>
              <a:rPr lang="en-US" b="1" dirty="0"/>
              <a:t>)=</a:t>
            </a:r>
            <a:r>
              <a:rPr lang="en-US" b="1" dirty="0" smtClean="0"/>
              <a:t>0.195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let's execute policy improvement</a:t>
            </a:r>
            <a:r>
              <a:rPr lang="en-US" dirty="0" smtClean="0"/>
              <a:t>.</a:t>
            </a:r>
          </a:p>
          <a:p>
            <a:r>
              <a:rPr lang="en-US" b="1" dirty="0"/>
              <a:t>What is Q</a:t>
            </a:r>
            <a:r>
              <a:rPr lang="en-US" b="1" baseline="30000" dirty="0"/>
              <a:t>π</a:t>
            </a:r>
            <a:r>
              <a:rPr lang="en-US" b="1" baseline="-25000" dirty="0"/>
              <a:t>∞</a:t>
            </a:r>
            <a:r>
              <a:rPr lang="en-US" b="1" dirty="0"/>
              <a:t>(C, clockwise</a:t>
            </a:r>
            <a:r>
              <a:rPr lang="en-US" b="1" dirty="0" smtClean="0"/>
              <a:t>)?</a:t>
            </a:r>
          </a:p>
          <a:p>
            <a:r>
              <a:rPr lang="en-US" b="1" dirty="0"/>
              <a:t>What is Q</a:t>
            </a:r>
            <a:r>
              <a:rPr lang="en-US" b="1" baseline="30000" dirty="0"/>
              <a:t>π</a:t>
            </a:r>
            <a:r>
              <a:rPr lang="en-US" b="1" baseline="-25000" dirty="0"/>
              <a:t>∞</a:t>
            </a:r>
            <a:r>
              <a:rPr lang="en-US" b="1" dirty="0"/>
              <a:t>(C, </a:t>
            </a:r>
            <a:r>
              <a:rPr lang="en-US" b="1" dirty="0" smtClean="0"/>
              <a:t>counterclockwise</a:t>
            </a:r>
            <a:r>
              <a:rPr lang="en-US" b="1" dirty="0"/>
              <a:t>)?</a:t>
            </a:r>
          </a:p>
          <a:p>
            <a:r>
              <a:rPr lang="en-US" b="1" dirty="0"/>
              <a:t>What is the updated action for state C?</a:t>
            </a:r>
          </a:p>
          <a:p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49837" y="1592520"/>
                <a:ext cx="4572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Consider the following transition diagram, transition function and reward function for an MDP</a:t>
                </a:r>
                <a:r>
                  <a:rPr lang="en-US" dirty="0" smtClean="0"/>
                  <a:t>. </a:t>
                </a:r>
                <a:r>
                  <a:rPr lang="en-US" dirty="0"/>
                  <a:t>The discount factor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) is </a:t>
                </a:r>
                <a:r>
                  <a:rPr lang="en-US" dirty="0" smtClean="0"/>
                  <a:t>0.5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37" y="1592520"/>
                <a:ext cx="4572000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1200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79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10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Bob notices value iteration converges more quickly with 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and rather than using the true discount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he decides to use a discount factor of α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with 0&lt;α&lt;1 when running value iteration. Mark each of the following that are guaranteed to be true:</a:t>
                </a:r>
              </a:p>
              <a:p>
                <a:pPr marL="457200" indent="-457200">
                  <a:buSzPct val="100000"/>
                  <a:buFont typeface="+mj-lt"/>
                  <a:buAutoNum type="alphaLcParenR"/>
                </a:pPr>
                <a:r>
                  <a:rPr lang="en-US" dirty="0" smtClean="0"/>
                  <a:t>While </a:t>
                </a:r>
                <a:r>
                  <a:rPr lang="en-US" dirty="0"/>
                  <a:t>Bob will not find the optimal value function, he could simply rescale the values he finds by 1−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/1</a:t>
                </a:r>
                <a:r>
                  <a:rPr lang="en-US" dirty="0"/>
                  <a:t>−α to find the optimal value function.  </a:t>
                </a:r>
                <a:endParaRPr lang="en-US" dirty="0" smtClean="0"/>
              </a:p>
              <a:p>
                <a:pPr marL="457200" indent="-457200">
                  <a:buSzPct val="100000"/>
                  <a:buFont typeface="+mj-lt"/>
                  <a:buAutoNum type="alphaLcParenR"/>
                </a:pPr>
                <a:r>
                  <a:rPr lang="en-US" dirty="0" smtClean="0"/>
                  <a:t>If </a:t>
                </a:r>
                <a:r>
                  <a:rPr lang="en-US" dirty="0"/>
                  <a:t>the MDP's transition model is deterministic and the MDP has zero rewards everywhere, except for a single transition at the goal with a positive reward, then Bob will still find the optimal policy.  </a:t>
                </a:r>
                <a:endParaRPr lang="en-US" dirty="0" smtClean="0"/>
              </a:p>
              <a:p>
                <a:pPr marL="457200" indent="-457200">
                  <a:buSzPct val="100000"/>
                  <a:buFont typeface="+mj-lt"/>
                  <a:buAutoNum type="alphaLcParenR"/>
                </a:pPr>
                <a:r>
                  <a:rPr lang="en-US" dirty="0" smtClean="0"/>
                  <a:t>If </a:t>
                </a:r>
                <a:r>
                  <a:rPr lang="en-US" dirty="0"/>
                  <a:t>the MDP's transition model is deterministic, then Bob will still find the optimal policy. </a:t>
                </a:r>
                <a:endParaRPr lang="en-US" dirty="0" smtClean="0"/>
              </a:p>
              <a:p>
                <a:pPr marL="457200" indent="-457200">
                  <a:buSzPct val="100000"/>
                  <a:buFont typeface="+mj-lt"/>
                  <a:buAutoNum type="alphaLcParenR"/>
                </a:pPr>
                <a:r>
                  <a:rPr lang="en-US" dirty="0" smtClean="0"/>
                  <a:t>Bob's </a:t>
                </a:r>
                <a:r>
                  <a:rPr lang="en-US" dirty="0"/>
                  <a:t>policy will tend to more heavily favor short-term rewards over long-term rewards compared to the optimal </a:t>
                </a:r>
                <a:r>
                  <a:rPr lang="en-US" dirty="0" smtClean="0"/>
                  <a:t>policy.</a:t>
                </a:r>
              </a:p>
              <a:p>
                <a:pPr marL="457200" indent="-457200">
                  <a:buSzPct val="100000"/>
                  <a:buFont typeface="+mj-lt"/>
                  <a:buAutoNum type="alphaLcParenR"/>
                </a:pPr>
                <a:r>
                  <a:rPr lang="en-US" dirty="0" smtClean="0"/>
                  <a:t>None </a:t>
                </a:r>
                <a:r>
                  <a:rPr lang="en-US" dirty="0"/>
                  <a:t>of the above.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823" t="-1493" r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2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11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Which of the following statements are true for an MDP?</a:t>
                </a:r>
              </a:p>
              <a:p>
                <a:pPr marL="457200" indent="-457200">
                  <a:buSzPct val="100000"/>
                  <a:buFont typeface="+mj-lt"/>
                  <a:buAutoNum type="alphaLcParenR"/>
                </a:pPr>
                <a:r>
                  <a:rPr lang="en-US" dirty="0"/>
                  <a:t> If the only difference between two MDPs is the value of the discount factor then they must have the same optimal policy.  </a:t>
                </a:r>
                <a:endParaRPr lang="en-US" dirty="0" smtClean="0"/>
              </a:p>
              <a:p>
                <a:pPr marL="457200" indent="-457200">
                  <a:buSzPct val="100000"/>
                  <a:buFont typeface="+mj-lt"/>
                  <a:buAutoNum type="alphaLcParenR"/>
                </a:pPr>
                <a:r>
                  <a:rPr lang="en-US" dirty="0" smtClean="0"/>
                  <a:t>For </a:t>
                </a:r>
                <a:r>
                  <a:rPr lang="en-US" dirty="0"/>
                  <a:t>an infinite horizon MDP with a finite number of states and actions and with a discount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that satisfies 0&lt;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&lt;1, value iteration is guaranteed to converge.  </a:t>
                </a:r>
                <a:endParaRPr lang="en-US" dirty="0" smtClean="0"/>
              </a:p>
              <a:p>
                <a:pPr marL="457200" indent="-457200">
                  <a:buSzPct val="100000"/>
                  <a:buFont typeface="+mj-lt"/>
                  <a:buAutoNum type="alphaLcParenR"/>
                </a:pPr>
                <a:r>
                  <a:rPr lang="en-US" dirty="0" smtClean="0"/>
                  <a:t>When </a:t>
                </a:r>
                <a:r>
                  <a:rPr lang="en-US" dirty="0"/>
                  <a:t>running value iteration, if the policy (the greedy policy with respect to the values) has converged, the values must have converged as well.  </a:t>
                </a:r>
                <a:endParaRPr lang="en-US" dirty="0" smtClean="0"/>
              </a:p>
              <a:p>
                <a:pPr marL="457200" indent="-457200">
                  <a:buSzPct val="100000"/>
                  <a:buFont typeface="+mj-lt"/>
                  <a:buAutoNum type="alphaLcParenR"/>
                </a:pPr>
                <a:r>
                  <a:rPr lang="en-US" dirty="0" smtClean="0"/>
                  <a:t>None </a:t>
                </a:r>
                <a:r>
                  <a:rPr lang="en-US" dirty="0"/>
                  <a:t>of the above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972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3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11 – cont.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Which of the following statements are true for an MDP?</a:t>
                </a:r>
              </a:p>
              <a:p>
                <a:pPr marL="457200" indent="-457200">
                  <a:buSzPct val="100000"/>
                  <a:buFont typeface="+mj-lt"/>
                  <a:buAutoNum type="alphaLcParenR"/>
                </a:pPr>
                <a:r>
                  <a:rPr lang="en-US" dirty="0"/>
                  <a:t> If one is using value iteration and the values have converged, the policy must have converged as well</a:t>
                </a:r>
                <a:r>
                  <a:rPr lang="en-US" dirty="0" smtClean="0"/>
                  <a:t>.</a:t>
                </a:r>
              </a:p>
              <a:p>
                <a:pPr marL="457200" indent="-457200">
                  <a:buSzPct val="100000"/>
                  <a:buFont typeface="+mj-lt"/>
                  <a:buAutoNum type="alphaLcParenR"/>
                </a:pPr>
                <a:r>
                  <a:rPr lang="en-US" dirty="0" smtClean="0"/>
                  <a:t> </a:t>
                </a:r>
                <a:r>
                  <a:rPr lang="en-US" dirty="0" err="1"/>
                  <a:t>Expectimax</a:t>
                </a:r>
                <a:r>
                  <a:rPr lang="en-US" dirty="0"/>
                  <a:t> will generally run in the same amount of time as value iteration on a given MDP.  </a:t>
                </a:r>
                <a:endParaRPr lang="en-US" dirty="0" smtClean="0"/>
              </a:p>
              <a:p>
                <a:pPr marL="457200" indent="-457200">
                  <a:buSzPct val="100000"/>
                  <a:buFont typeface="+mj-lt"/>
                  <a:buAutoNum type="alphaLcParenR"/>
                </a:pPr>
                <a:r>
                  <a:rPr lang="en-US" dirty="0" smtClean="0"/>
                  <a:t>For </a:t>
                </a:r>
                <a:r>
                  <a:rPr lang="en-US" dirty="0"/>
                  <a:t>an infinite horizon MDP with a finite number of states and actions and with a discount factor γ that satisfies 0</a:t>
                </a:r>
                <a:r>
                  <a:rPr lang="en-US" dirty="0" smtClean="0"/>
                  <a:t>&lt;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&lt;</a:t>
                </a:r>
                <a:r>
                  <a:rPr lang="en-US" dirty="0"/>
                  <a:t>1, policy iteration is guaranteed to converge.  </a:t>
                </a:r>
                <a:endParaRPr lang="en-US" dirty="0" smtClean="0"/>
              </a:p>
              <a:p>
                <a:pPr marL="457200" indent="-457200">
                  <a:buSzPct val="100000"/>
                  <a:buFont typeface="+mj-lt"/>
                  <a:buAutoNum type="alphaLcParenR"/>
                </a:pPr>
                <a:r>
                  <a:rPr lang="en-US" dirty="0" smtClean="0"/>
                  <a:t>None </a:t>
                </a:r>
                <a:r>
                  <a:rPr lang="en-US" dirty="0"/>
                  <a:t>of the above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972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20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12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John, James, Alvin and Michael all get to act in an MDP (S,A,T</a:t>
                </a:r>
                <a:r>
                  <a:rPr lang="en-US" dirty="0" smtClean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R,s0).</a:t>
                </a:r>
              </a:p>
              <a:p>
                <a:r>
                  <a:rPr lang="en-US" dirty="0"/>
                  <a:t>John runs value iteration until </a:t>
                </a:r>
                <a:r>
                  <a:rPr lang="en-US" dirty="0" smtClean="0"/>
                  <a:t>convergence</a:t>
                </a:r>
                <a:endParaRPr lang="en-US" dirty="0"/>
              </a:p>
              <a:p>
                <a:r>
                  <a:rPr lang="en-US" dirty="0"/>
                  <a:t>James acts according to an arbitrary policy π</a:t>
                </a:r>
                <a:r>
                  <a:rPr lang="en-US" baseline="30000" dirty="0"/>
                  <a:t>James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Alvin takes James's policy π</a:t>
                </a:r>
                <a:r>
                  <a:rPr lang="en-US" baseline="30000" dirty="0"/>
                  <a:t>James</a:t>
                </a:r>
                <a:r>
                  <a:rPr lang="en-US" dirty="0"/>
                  <a:t> and runs one round of policy iteration to find his policy π</a:t>
                </a:r>
                <a:r>
                  <a:rPr lang="en-US" baseline="30000" dirty="0"/>
                  <a:t>Alvin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Michael takes John's policy and runs one round of policy iteration to find his policy π</a:t>
                </a:r>
                <a:r>
                  <a:rPr lang="en-US" baseline="30000" dirty="0"/>
                  <a:t>Michael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Note: One round of policy iteration = performing policy evaluation followed by performing policy improvement.</a:t>
                </a:r>
              </a:p>
              <a:p>
                <a:r>
                  <a:rPr lang="en-US" dirty="0"/>
                  <a:t>Mark all of the following that are guaranteed to be true:</a:t>
                </a:r>
              </a:p>
              <a:p>
                <a:pPr marL="697230" lvl="1" indent="-457200">
                  <a:buSzPct val="100000"/>
                  <a:buFont typeface="+mj-lt"/>
                  <a:buAutoNum type="alphaLcParenR"/>
                </a:pPr>
                <a:r>
                  <a:rPr lang="en-US" dirty="0" smtClean="0"/>
                  <a:t>It </a:t>
                </a:r>
                <a:r>
                  <a:rPr lang="en-US" dirty="0"/>
                  <a:t>is guaranteed that ∀</a:t>
                </a:r>
                <a:r>
                  <a:rPr lang="en-US" dirty="0" err="1"/>
                  <a:t>s∈S</a:t>
                </a:r>
                <a:r>
                  <a:rPr lang="en-US" dirty="0" smtClean="0"/>
                  <a:t>: Uπ</a:t>
                </a:r>
                <a:r>
                  <a:rPr lang="en-US" baseline="30000" dirty="0" smtClean="0"/>
                  <a:t>James</a:t>
                </a:r>
                <a:r>
                  <a:rPr lang="en-US" dirty="0" smtClean="0"/>
                  <a:t>(s</a:t>
                </a:r>
                <a:r>
                  <a:rPr lang="en-US" dirty="0"/>
                  <a:t>)</a:t>
                </a:r>
                <a:r>
                  <a:rPr lang="en-US" dirty="0" smtClean="0"/>
                  <a:t>≥Uπ</a:t>
                </a:r>
                <a:r>
                  <a:rPr lang="en-US" baseline="30000" dirty="0" smtClean="0"/>
                  <a:t>Alvin</a:t>
                </a:r>
                <a:r>
                  <a:rPr lang="en-US" dirty="0" smtClean="0"/>
                  <a:t>(s</a:t>
                </a:r>
                <a:r>
                  <a:rPr lang="en-US" dirty="0"/>
                  <a:t>)  </a:t>
                </a:r>
                <a:endParaRPr lang="en-US" dirty="0" smtClean="0"/>
              </a:p>
              <a:p>
                <a:pPr marL="697230" lvl="1" indent="-457200">
                  <a:buSzPct val="100000"/>
                  <a:buFont typeface="+mj-lt"/>
                  <a:buAutoNum type="alphaLcParenR"/>
                </a:pPr>
                <a:r>
                  <a:rPr lang="en-US" dirty="0" smtClean="0"/>
                  <a:t>It </a:t>
                </a:r>
                <a:r>
                  <a:rPr lang="en-US" dirty="0"/>
                  <a:t>is guaranteed that ∀</a:t>
                </a:r>
                <a:r>
                  <a:rPr lang="en-US" dirty="0" err="1"/>
                  <a:t>s∈</a:t>
                </a:r>
                <a:r>
                  <a:rPr lang="en-US" dirty="0" err="1" smtClean="0"/>
                  <a:t>S</a:t>
                </a:r>
                <a:r>
                  <a:rPr lang="en-US" dirty="0" smtClean="0"/>
                  <a:t>: Uπ</a:t>
                </a:r>
                <a:r>
                  <a:rPr lang="en-US" baseline="30000" dirty="0" smtClean="0"/>
                  <a:t>Michael</a:t>
                </a:r>
                <a:r>
                  <a:rPr lang="en-US" dirty="0" smtClean="0"/>
                  <a:t>(s</a:t>
                </a:r>
                <a:r>
                  <a:rPr lang="en-US" dirty="0"/>
                  <a:t>)</a:t>
                </a:r>
                <a:r>
                  <a:rPr lang="en-US" dirty="0" smtClean="0"/>
                  <a:t>≥Uπ</a:t>
                </a:r>
                <a:r>
                  <a:rPr lang="en-US" baseline="30000" dirty="0" smtClean="0"/>
                  <a:t>Alvin</a:t>
                </a:r>
                <a:r>
                  <a:rPr lang="en-US" dirty="0" smtClean="0"/>
                  <a:t>(s)</a:t>
                </a:r>
              </a:p>
              <a:p>
                <a:pPr marL="697230" lvl="1" indent="-457200">
                  <a:buSzPct val="100000"/>
                  <a:buFont typeface="+mj-lt"/>
                  <a:buAutoNum type="alphaLcParenR"/>
                </a:pPr>
                <a:r>
                  <a:rPr lang="en-US" dirty="0" smtClean="0"/>
                  <a:t>It </a:t>
                </a:r>
                <a:r>
                  <a:rPr lang="en-US" dirty="0"/>
                  <a:t>is guaranteed that ∀</a:t>
                </a:r>
                <a:r>
                  <a:rPr lang="en-US" dirty="0" err="1"/>
                  <a:t>s∈</a:t>
                </a:r>
                <a:r>
                  <a:rPr lang="en-US" dirty="0" err="1" smtClean="0"/>
                  <a:t>S</a:t>
                </a:r>
                <a:r>
                  <a:rPr lang="en-US" dirty="0" smtClean="0"/>
                  <a:t>: Uπ</a:t>
                </a:r>
                <a:r>
                  <a:rPr lang="en-US" baseline="30000" dirty="0" smtClean="0"/>
                  <a:t>Michael</a:t>
                </a:r>
                <a:r>
                  <a:rPr lang="en-US" dirty="0" smtClean="0"/>
                  <a:t>(s)&gt;Uπ</a:t>
                </a:r>
                <a:r>
                  <a:rPr lang="en-US" baseline="30000" dirty="0" smtClean="0"/>
                  <a:t>John</a:t>
                </a:r>
                <a:r>
                  <a:rPr lang="en-US" dirty="0" smtClean="0"/>
                  <a:t>(s)</a:t>
                </a:r>
              </a:p>
              <a:p>
                <a:pPr marL="697230" lvl="1" indent="-457200">
                  <a:buSzPct val="100000"/>
                  <a:buFont typeface="+mj-lt"/>
                  <a:buAutoNum type="alphaLcParenR"/>
                </a:pPr>
                <a:r>
                  <a:rPr lang="en-US" dirty="0" smtClean="0"/>
                  <a:t>It </a:t>
                </a:r>
                <a:r>
                  <a:rPr lang="en-US" dirty="0"/>
                  <a:t>is guaranteed that ∀</a:t>
                </a:r>
                <a:r>
                  <a:rPr lang="en-US" dirty="0" err="1"/>
                  <a:t>s∈</a:t>
                </a:r>
                <a:r>
                  <a:rPr lang="en-US" dirty="0" err="1" smtClean="0"/>
                  <a:t>S</a:t>
                </a:r>
                <a:r>
                  <a:rPr lang="en-US" dirty="0" smtClean="0"/>
                  <a:t>: Uπ</a:t>
                </a:r>
                <a:r>
                  <a:rPr lang="en-US" baseline="30000" dirty="0" smtClean="0"/>
                  <a:t>James</a:t>
                </a:r>
                <a:r>
                  <a:rPr lang="en-US" dirty="0" smtClean="0"/>
                  <a:t>(s)&gt;Uπ</a:t>
                </a:r>
                <a:r>
                  <a:rPr lang="en-US" baseline="30000" dirty="0" smtClean="0"/>
                  <a:t>John</a:t>
                </a:r>
                <a:r>
                  <a:rPr lang="en-US" dirty="0" smtClean="0"/>
                  <a:t>(s</a:t>
                </a:r>
                <a:r>
                  <a:rPr lang="en-US" dirty="0"/>
                  <a:t>)  </a:t>
                </a:r>
                <a:endParaRPr lang="en-US" dirty="0" smtClean="0"/>
              </a:p>
              <a:p>
                <a:pPr marL="697230" lvl="1" indent="-457200">
                  <a:buSzPct val="100000"/>
                  <a:buFont typeface="+mj-lt"/>
                  <a:buAutoNum type="alphaLcParenR"/>
                </a:pPr>
                <a:r>
                  <a:rPr lang="en-US" dirty="0" smtClean="0"/>
                  <a:t>None </a:t>
                </a:r>
                <a:r>
                  <a:rPr lang="en-US" dirty="0"/>
                  <a:t>of the above.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823" t="-2035" r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Markovian transition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“Markov” generally means that given the </a:t>
                </a:r>
                <a:r>
                  <a:rPr lang="en-US" dirty="0"/>
                  <a:t>present state, </a:t>
                </a:r>
                <a:r>
                  <a:rPr lang="en-US" dirty="0" smtClean="0"/>
                  <a:t>the future </a:t>
                </a:r>
                <a:r>
                  <a:rPr lang="en-US" dirty="0"/>
                  <a:t>and the past are </a:t>
                </a:r>
                <a:r>
                  <a:rPr lang="en-US" dirty="0" smtClean="0"/>
                  <a:t>independent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=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5" t="-950" r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8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179433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does a solution to the problem look like?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solution must specify what the agent should do for </a:t>
            </a:r>
            <a:r>
              <a:rPr lang="en-US" i="1" dirty="0"/>
              <a:t>any </a:t>
            </a:r>
            <a:r>
              <a:rPr lang="en-US" dirty="0" smtClean="0"/>
              <a:t>state that </a:t>
            </a:r>
            <a:r>
              <a:rPr lang="en-US" dirty="0"/>
              <a:t>the agent might reach.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solution of this kind is called a </a:t>
            </a:r>
            <a:r>
              <a:rPr lang="en-US" b="1" dirty="0" smtClean="0"/>
              <a:t>policy</a:t>
            </a:r>
            <a:r>
              <a:rPr lang="en-US" dirty="0"/>
              <a:t> </a:t>
            </a:r>
            <a:r>
              <a:rPr lang="en-US" b="1" dirty="0" smtClean="0"/>
              <a:t>π</a:t>
            </a:r>
            <a:endParaRPr lang="en-US" dirty="0"/>
          </a:p>
          <a:p>
            <a:r>
              <a:rPr lang="en-US" dirty="0" smtClean="0"/>
              <a:t>π(s</a:t>
            </a:r>
            <a:r>
              <a:rPr lang="en-US" dirty="0"/>
              <a:t>) is the action recommended by the policy π for state s. </a:t>
            </a:r>
            <a:endParaRPr lang="en-US" dirty="0" smtClean="0"/>
          </a:p>
          <a:p>
            <a:r>
              <a:rPr lang="en-US" dirty="0"/>
              <a:t>An optimal policy </a:t>
            </a:r>
            <a:r>
              <a:rPr lang="en-US" b="1" dirty="0" smtClean="0"/>
              <a:t>π*</a:t>
            </a:r>
            <a:r>
              <a:rPr lang="en-US" dirty="0" smtClean="0"/>
              <a:t> is </a:t>
            </a:r>
            <a:r>
              <a:rPr lang="en-US" dirty="0"/>
              <a:t>one that </a:t>
            </a:r>
            <a:r>
              <a:rPr lang="en-US" dirty="0" smtClean="0"/>
              <a:t>maximizes expected </a:t>
            </a:r>
            <a:r>
              <a:rPr lang="en-US" dirty="0"/>
              <a:t>utility if </a:t>
            </a:r>
            <a:r>
              <a:rPr lang="en-US" dirty="0" smtClean="0"/>
              <a:t>followed</a:t>
            </a:r>
          </a:p>
          <a:p>
            <a:r>
              <a:rPr lang="en-US" dirty="0" smtClean="0"/>
              <a:t>A policy is a </a:t>
            </a:r>
            <a:r>
              <a:rPr lang="en-US" dirty="0"/>
              <a:t>description of a simple </a:t>
            </a:r>
            <a:r>
              <a:rPr lang="en-US" dirty="0" smtClean="0"/>
              <a:t>reflex agent</a:t>
            </a:r>
            <a:r>
              <a:rPr lang="en-US" dirty="0"/>
              <a:t>, computed from the information used for a utility-based agent.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081" y="2670570"/>
            <a:ext cx="2756643" cy="224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(optimal policies)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698" y="1831272"/>
            <a:ext cx="1982909" cy="1518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880" y="1831272"/>
            <a:ext cx="2010243" cy="15184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698" y="4439811"/>
            <a:ext cx="1982909" cy="14898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834" y="4439810"/>
            <a:ext cx="1995311" cy="14898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1723" y="3349763"/>
            <a:ext cx="11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R(s) = -2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61074" y="3361503"/>
            <a:ext cx="11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R(s) = -0.1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61722" y="5929643"/>
            <a:ext cx="143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R(s) = -0.01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42524" y="5929643"/>
            <a:ext cx="143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R(s) &gt; 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 are similar to </a:t>
            </a:r>
            <a:r>
              <a:rPr lang="en-US" dirty="0" err="1" smtClean="0"/>
              <a:t>expectimax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96" y="1836448"/>
            <a:ext cx="3967187" cy="24807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56026" y="1836448"/>
            <a:ext cx="50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10858" y="2638362"/>
            <a:ext cx="50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01587" y="3076807"/>
            <a:ext cx="71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s,a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3013023" y="3261473"/>
            <a:ext cx="2188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41533" y="3076262"/>
            <a:ext cx="95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q-state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41430" y="3878721"/>
            <a:ext cx="9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s,a,s</a:t>
            </a:r>
            <a:r>
              <a:rPr lang="en-US" dirty="0" smtClean="0"/>
              <a:t>’)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 flipV="1">
            <a:off x="2638269" y="4062334"/>
            <a:ext cx="2803161" cy="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2648" y="3878721"/>
            <a:ext cx="186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T(</a:t>
            </a:r>
            <a:r>
              <a:rPr lang="en-US" dirty="0" err="1" smtClean="0"/>
              <a:t>s,a,s</a:t>
            </a:r>
            <a:r>
              <a:rPr lang="en-US" dirty="0" smtClean="0"/>
              <a:t>’) = P(s’|</a:t>
            </a:r>
            <a:r>
              <a:rPr lang="en-US" dirty="0" err="1" smtClean="0"/>
              <a:t>s,a</a:t>
            </a:r>
            <a:r>
              <a:rPr lang="en-US" dirty="0" smtClean="0"/>
              <a:t>)</a:t>
            </a:r>
          </a:p>
          <a:p>
            <a:r>
              <a:rPr lang="en-US" dirty="0" smtClean="0"/>
              <a:t>R(</a:t>
            </a:r>
            <a:r>
              <a:rPr lang="en-US" dirty="0" err="1" smtClean="0"/>
              <a:t>s,a,s</a:t>
            </a:r>
            <a:r>
              <a:rPr lang="en-US" dirty="0" smtClean="0"/>
              <a:t>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5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of sequences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h</a:t>
            </a:r>
            <a:r>
              <a:rPr lang="en-US" dirty="0"/>
              <a:t>([s</a:t>
            </a:r>
            <a:r>
              <a:rPr lang="en-US" baseline="-25000" dirty="0"/>
              <a:t>0</a:t>
            </a:r>
            <a:r>
              <a:rPr lang="en-US" dirty="0"/>
              <a:t>, 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smtClean="0"/>
              <a:t>…,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 smtClean="0"/>
              <a:t>])=? </a:t>
            </a:r>
          </a:p>
          <a:p>
            <a:pPr lvl="1"/>
            <a:r>
              <a:rPr lang="en-US" dirty="0"/>
              <a:t>A finite horizon means that there is a </a:t>
            </a:r>
            <a:r>
              <a:rPr lang="en-US" i="1" dirty="0"/>
              <a:t>fixed </a:t>
            </a:r>
            <a:r>
              <a:rPr lang="en-US" dirty="0"/>
              <a:t>time N after which </a:t>
            </a:r>
            <a:r>
              <a:rPr lang="en-US" dirty="0" smtClean="0"/>
              <a:t>nothing matters—the </a:t>
            </a:r>
            <a:r>
              <a:rPr lang="en-US" dirty="0"/>
              <a:t>game is over, so to speak. </a:t>
            </a:r>
            <a:endParaRPr lang="en-US" dirty="0" smtClean="0"/>
          </a:p>
          <a:p>
            <a:pPr lvl="1"/>
            <a:r>
              <a:rPr lang="en-US" dirty="0" smtClean="0"/>
              <a:t>Thus</a:t>
            </a:r>
            <a:r>
              <a:rPr lang="en-US" dirty="0"/>
              <a:t>, U</a:t>
            </a:r>
            <a:r>
              <a:rPr lang="en-US" baseline="-25000" dirty="0"/>
              <a:t>h</a:t>
            </a:r>
            <a:r>
              <a:rPr lang="en-US" dirty="0"/>
              <a:t>([s</a:t>
            </a:r>
            <a:r>
              <a:rPr lang="en-US" baseline="-25000" dirty="0"/>
              <a:t>0</a:t>
            </a:r>
            <a:r>
              <a:rPr lang="en-US" dirty="0"/>
              <a:t>, s</a:t>
            </a:r>
            <a:r>
              <a:rPr lang="en-US" baseline="-25000" dirty="0"/>
              <a:t>1</a:t>
            </a:r>
            <a:r>
              <a:rPr lang="en-US" dirty="0"/>
              <a:t>, . . . , </a:t>
            </a:r>
            <a:r>
              <a:rPr lang="en-US" dirty="0" err="1"/>
              <a:t>s</a:t>
            </a:r>
            <a:r>
              <a:rPr lang="en-US" baseline="-25000" dirty="0" err="1"/>
              <a:t>N+k</a:t>
            </a:r>
            <a:r>
              <a:rPr lang="en-US" dirty="0"/>
              <a:t>])=U</a:t>
            </a:r>
            <a:r>
              <a:rPr lang="en-US" baseline="-25000" dirty="0"/>
              <a:t>h</a:t>
            </a:r>
            <a:r>
              <a:rPr lang="en-US" dirty="0"/>
              <a:t>([s</a:t>
            </a:r>
            <a:r>
              <a:rPr lang="en-US" baseline="-25000" dirty="0"/>
              <a:t>0</a:t>
            </a:r>
            <a:r>
              <a:rPr lang="en-US" dirty="0"/>
              <a:t>, s</a:t>
            </a:r>
            <a:r>
              <a:rPr lang="en-US" baseline="-25000" dirty="0"/>
              <a:t>1</a:t>
            </a:r>
            <a:r>
              <a:rPr lang="en-US" dirty="0"/>
              <a:t>, . . . ,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 smtClean="0"/>
              <a:t>]) for </a:t>
            </a:r>
            <a:r>
              <a:rPr lang="en-US" dirty="0"/>
              <a:t>all k &gt; 0</a:t>
            </a:r>
            <a:r>
              <a:rPr lang="en-US" dirty="0" smtClean="0"/>
              <a:t>.</a:t>
            </a:r>
          </a:p>
          <a:p>
            <a:pPr lvl="1"/>
            <a:r>
              <a:rPr lang="en-US" i="1" dirty="0"/>
              <a:t>the optimal action in a given state could change over time. </a:t>
            </a:r>
            <a:r>
              <a:rPr lang="en-US" dirty="0"/>
              <a:t>We say that the optimal </a:t>
            </a:r>
            <a:r>
              <a:rPr lang="en-US" dirty="0" smtClean="0"/>
              <a:t>policy </a:t>
            </a:r>
            <a:r>
              <a:rPr lang="en-US" dirty="0"/>
              <a:t>for a finite horizon is </a:t>
            </a:r>
            <a:r>
              <a:rPr lang="en-US" b="1" dirty="0" smtClean="0"/>
              <a:t>non-stationary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an infinite horizon, the </a:t>
            </a:r>
            <a:r>
              <a:rPr lang="en-US" dirty="0"/>
              <a:t>optimal policy is </a:t>
            </a:r>
            <a:r>
              <a:rPr lang="en-US" b="1" dirty="0"/>
              <a:t>stationary</a:t>
            </a:r>
            <a:r>
              <a:rPr lang="en-US" dirty="0"/>
              <a:t>. Policies for </a:t>
            </a:r>
            <a:r>
              <a:rPr lang="en-US" dirty="0" smtClean="0"/>
              <a:t>the infinite-horizon </a:t>
            </a:r>
            <a:r>
              <a:rPr lang="en-US" dirty="0"/>
              <a:t>case are therefore simpler than those for the finite-horizon case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Stationarity for </a:t>
            </a:r>
            <a:r>
              <a:rPr lang="en-US" dirty="0"/>
              <a:t>preferences means the following: if two state sequences [s</a:t>
            </a:r>
            <a:r>
              <a:rPr lang="en-US" sz="1175" baseline="-25000" dirty="0"/>
              <a:t>0</a:t>
            </a:r>
            <a:r>
              <a:rPr lang="en-US" dirty="0"/>
              <a:t>, s</a:t>
            </a:r>
            <a:r>
              <a:rPr lang="en-US" sz="1175" baseline="-25000" dirty="0"/>
              <a:t>1</a:t>
            </a:r>
            <a:r>
              <a:rPr lang="en-US" dirty="0"/>
              <a:t>, s</a:t>
            </a:r>
            <a:r>
              <a:rPr lang="en-US" sz="1175" baseline="-25000" dirty="0"/>
              <a:t>2</a:t>
            </a:r>
            <a:r>
              <a:rPr lang="en-US" dirty="0"/>
              <a:t>, </a:t>
            </a:r>
            <a:r>
              <a:rPr lang="en-US" dirty="0" smtClean="0"/>
              <a:t>...] </a:t>
            </a:r>
            <a:r>
              <a:rPr lang="en-US" dirty="0"/>
              <a:t>and [</a:t>
            </a:r>
            <a:r>
              <a:rPr lang="en-US" dirty="0" smtClean="0"/>
              <a:t>s’</a:t>
            </a:r>
            <a:r>
              <a:rPr lang="en-US" sz="1175" baseline="-25000" dirty="0" smtClean="0"/>
              <a:t>0</a:t>
            </a:r>
            <a:r>
              <a:rPr lang="en-US" dirty="0"/>
              <a:t>, </a:t>
            </a:r>
            <a:r>
              <a:rPr lang="en-US" dirty="0" smtClean="0"/>
              <a:t>s’</a:t>
            </a:r>
            <a:r>
              <a:rPr lang="en-US" sz="1175" baseline="-25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s’</a:t>
            </a:r>
            <a:r>
              <a:rPr lang="en-US" sz="1175" baseline="-25000" dirty="0" smtClean="0"/>
              <a:t>2</a:t>
            </a:r>
            <a:r>
              <a:rPr lang="en-US" dirty="0"/>
              <a:t>, </a:t>
            </a:r>
            <a:r>
              <a:rPr lang="en-US" dirty="0" smtClean="0"/>
              <a:t>...] begin </a:t>
            </a:r>
            <a:r>
              <a:rPr lang="en-US" dirty="0"/>
              <a:t>with the same state (i.e., s</a:t>
            </a:r>
            <a:r>
              <a:rPr lang="en-US" sz="1175" baseline="-25000" dirty="0"/>
              <a:t>0</a:t>
            </a:r>
            <a:r>
              <a:rPr lang="en-US" sz="1175" dirty="0"/>
              <a:t> </a:t>
            </a:r>
            <a:r>
              <a:rPr lang="en-US" dirty="0"/>
              <a:t>=</a:t>
            </a:r>
            <a:r>
              <a:rPr lang="en-US" dirty="0" smtClean="0"/>
              <a:t>s’</a:t>
            </a:r>
            <a:r>
              <a:rPr lang="en-US" sz="1175" baseline="-25000" dirty="0" smtClean="0"/>
              <a:t>0</a:t>
            </a:r>
            <a:r>
              <a:rPr lang="en-US" dirty="0"/>
              <a:t>), then the two sequences should be </a:t>
            </a:r>
            <a:r>
              <a:rPr lang="en-US" dirty="0" smtClean="0"/>
              <a:t>preference-ordered the </a:t>
            </a:r>
            <a:r>
              <a:rPr lang="en-US" dirty="0"/>
              <a:t>same way as </a:t>
            </a:r>
            <a:r>
              <a:rPr lang="en-US" dirty="0" smtClean="0"/>
              <a:t>the sequences </a:t>
            </a:r>
            <a:r>
              <a:rPr lang="en-US" dirty="0"/>
              <a:t>[s</a:t>
            </a:r>
            <a:r>
              <a:rPr lang="en-US" sz="1175" baseline="-25000" dirty="0"/>
              <a:t>1</a:t>
            </a:r>
            <a:r>
              <a:rPr lang="en-US" dirty="0"/>
              <a:t>, s</a:t>
            </a:r>
            <a:r>
              <a:rPr lang="en-US" sz="1175" baseline="-25000" dirty="0"/>
              <a:t>2</a:t>
            </a:r>
            <a:r>
              <a:rPr lang="en-US" dirty="0"/>
              <a:t>, </a:t>
            </a:r>
            <a:r>
              <a:rPr lang="en-US" dirty="0" smtClean="0"/>
              <a:t>...] </a:t>
            </a:r>
            <a:r>
              <a:rPr lang="en-US" dirty="0"/>
              <a:t>and [</a:t>
            </a:r>
            <a:r>
              <a:rPr lang="en-US" dirty="0" smtClean="0"/>
              <a:t>s’</a:t>
            </a:r>
            <a:r>
              <a:rPr lang="en-US" sz="1175" baseline="-25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s’</a:t>
            </a:r>
            <a:r>
              <a:rPr lang="en-US" sz="1175" baseline="-25000" dirty="0" smtClean="0"/>
              <a:t>2</a:t>
            </a:r>
            <a:r>
              <a:rPr lang="en-US" dirty="0"/>
              <a:t>, </a:t>
            </a:r>
            <a:r>
              <a:rPr lang="en-US" dirty="0" smtClean="0"/>
              <a:t>...]</a:t>
            </a:r>
          </a:p>
        </p:txBody>
      </p:sp>
    </p:spTree>
    <p:extLst>
      <p:ext uri="{BB962C8B-B14F-4D97-AF65-F5344CB8AC3E}">
        <p14:creationId xmlns:p14="http://schemas.microsoft.com/office/powerpoint/2010/main" val="22330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of sequences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81511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U</a:t>
                </a:r>
                <a:r>
                  <a:rPr lang="en-US" dirty="0" smtClean="0"/>
                  <a:t>nder stationarity there are just two coherent ways to assign </a:t>
                </a:r>
                <a:r>
                  <a:rPr lang="en-US" dirty="0"/>
                  <a:t>utilities to sequences:</a:t>
                </a:r>
              </a:p>
              <a:p>
                <a:r>
                  <a:rPr lang="en-US" b="1" dirty="0" smtClean="0"/>
                  <a:t>Additive </a:t>
                </a:r>
                <a:r>
                  <a:rPr lang="en-US" b="1" dirty="0"/>
                  <a:t>rewards</a:t>
                </a:r>
                <a:r>
                  <a:rPr lang="en-US" dirty="0"/>
                  <a:t>: The utility of a state sequence </a:t>
                </a:r>
                <a:r>
                  <a:rPr lang="en-US" dirty="0" smtClean="0"/>
                  <a:t>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 baseline="-2500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 baseline="-25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 baseline="-25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 . . .</m:t>
                              </m:r>
                            </m:e>
                          </m:d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 smtClean="0"/>
                  <a:t>Discounted </a:t>
                </a:r>
                <a:r>
                  <a:rPr lang="en-US" b="1" dirty="0"/>
                  <a:t>rewards</a:t>
                </a:r>
                <a:r>
                  <a:rPr lang="en-US" dirty="0"/>
                  <a:t>: The utility of a state sequence </a:t>
                </a:r>
                <a:r>
                  <a:rPr lang="en-US" dirty="0" smtClean="0"/>
                  <a:t>is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pt-BR" i="1" baseline="-25000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i="1" baseline="-2500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i="1" baseline="-25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i="1" baseline="-2500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  <m:t>, . . .</m:t>
                              </m:r>
                            </m:e>
                          </m:d>
                        </m:e>
                      </m:d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i="1" baseline="-2500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i="1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baseline="-250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r>
                  <a:rPr lang="en-US" dirty="0"/>
                  <a:t>the </a:t>
                </a:r>
                <a:r>
                  <a:rPr lang="en-US" b="1" dirty="0"/>
                  <a:t>discount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a number between 0 and 1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“Discounted rewards” means that we prefer rewards </a:t>
                </a:r>
                <a:r>
                  <a:rPr lang="en-US" b="1" dirty="0" smtClean="0"/>
                  <a:t>now</a:t>
                </a:r>
                <a:r>
                  <a:rPr lang="en-US" dirty="0" smtClean="0"/>
                  <a:t> more than </a:t>
                </a:r>
                <a:r>
                  <a:rPr lang="en-US" b="1" dirty="0" smtClean="0"/>
                  <a:t>later. (</a:t>
                </a:r>
                <a:r>
                  <a:rPr lang="en-US" dirty="0" smtClean="0"/>
                  <a:t>e.g.</a:t>
                </a:r>
                <a:r>
                  <a:rPr lang="en-US" b="1" dirty="0" smtClean="0"/>
                  <a:t> </a:t>
                </a:r>
                <a:r>
                  <a:rPr lang="en-US" dirty="0"/>
                  <a:t>U([1,2,3]) &lt; U([3,2,1</a:t>
                </a:r>
                <a:r>
                  <a:rPr lang="en-US" dirty="0" smtClean="0"/>
                  <a:t>]) ) </a:t>
                </a:r>
                <a:r>
                  <a:rPr lang="en-US" b="1" dirty="0" smtClean="0"/>
                  <a:t> </a:t>
                </a:r>
              </a:p>
              <a:p>
                <a:r>
                  <a:rPr lang="en-US" dirty="0" smtClean="0"/>
                  <a:t>Discounted rewards allow having finite utility values under infinite horizon assumption: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2, . . .</m:t>
                              </m:r>
                            </m:e>
                          </m:d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 baseline="30000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 dirty="0" err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 baseline="-25000" dirty="0" err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 baseline="30000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 baseline="-25000" dirty="0" err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</m:nary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 baseline="-25000" dirty="0" err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rewards </a:t>
                </a:r>
                <a:r>
                  <a:rPr lang="en-US" dirty="0"/>
                  <a:t>are bounded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815114"/>
              </a:xfrm>
              <a:blipFill rotWithShape="0">
                <a:blip r:embed="rId2"/>
                <a:stretch>
                  <a:fillRect l="-823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68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10734</TotalTime>
  <Words>3195</Words>
  <Application>Microsoft Office PowerPoint</Application>
  <PresentationFormat>On-screen Show (4:3)</PresentationFormat>
  <Paragraphs>548</Paragraphs>
  <Slides>36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Cambria Math</vt:lpstr>
      <vt:lpstr>Open Sans</vt:lpstr>
      <vt:lpstr>Tw Cen MT</vt:lpstr>
      <vt:lpstr>Verdana</vt:lpstr>
      <vt:lpstr>Wingdings</vt:lpstr>
      <vt:lpstr>Wingdings 2</vt:lpstr>
      <vt:lpstr>Median</vt:lpstr>
      <vt:lpstr>Artificial Intelligence</vt:lpstr>
      <vt:lpstr>Markov Decision Processes</vt:lpstr>
      <vt:lpstr>Definition </vt:lpstr>
      <vt:lpstr>Markovian transition model </vt:lpstr>
      <vt:lpstr>Policies </vt:lpstr>
      <vt:lpstr>Example (optimal policies)  </vt:lpstr>
      <vt:lpstr>MDP are similar to expectimax </vt:lpstr>
      <vt:lpstr>Utility of sequences </vt:lpstr>
      <vt:lpstr>Utility of sequences </vt:lpstr>
      <vt:lpstr>Optimal policy </vt:lpstr>
      <vt:lpstr>Solving MDP </vt:lpstr>
      <vt:lpstr>Value iteration </vt:lpstr>
      <vt:lpstr>Iterative solution of Bellman equations </vt:lpstr>
      <vt:lpstr>Convergence </vt:lpstr>
      <vt:lpstr>How many iterations do we need? </vt:lpstr>
      <vt:lpstr>Proof for the threshold </vt:lpstr>
      <vt:lpstr>Can we stop before those N iterations? </vt:lpstr>
      <vt:lpstr>Policy iteration </vt:lpstr>
      <vt:lpstr>Policy evaluation </vt:lpstr>
      <vt:lpstr>Policy iteration algorithm </vt:lpstr>
      <vt:lpstr>Comparison </vt:lpstr>
      <vt:lpstr>Exercise 1 </vt:lpstr>
      <vt:lpstr>Exercise 2 </vt:lpstr>
      <vt:lpstr>Exercise 3 </vt:lpstr>
      <vt:lpstr>Exercise 3 – cont  </vt:lpstr>
      <vt:lpstr>Exercise 4 </vt:lpstr>
      <vt:lpstr>Exercise 5</vt:lpstr>
      <vt:lpstr>Exercise 6 </vt:lpstr>
      <vt:lpstr>Exercise 7 </vt:lpstr>
      <vt:lpstr>Exercise 8 </vt:lpstr>
      <vt:lpstr>Exercise 9</vt:lpstr>
      <vt:lpstr>Exercise 9</vt:lpstr>
      <vt:lpstr>Exercise 10 </vt:lpstr>
      <vt:lpstr>Exercise 11 </vt:lpstr>
      <vt:lpstr>Exercise 11 – cont. </vt:lpstr>
      <vt:lpstr>Exercise 12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Mouhamed NASSAR</dc:creator>
  <cp:lastModifiedBy>Mouhamed NASSAR</cp:lastModifiedBy>
  <cp:revision>464</cp:revision>
  <dcterms:created xsi:type="dcterms:W3CDTF">2015-08-04T18:55:05Z</dcterms:created>
  <dcterms:modified xsi:type="dcterms:W3CDTF">2015-12-01T20:43:11Z</dcterms:modified>
</cp:coreProperties>
</file>