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82" r:id="rId7"/>
    <p:sldId id="283" r:id="rId8"/>
    <p:sldId id="262" r:id="rId9"/>
    <p:sldId id="263" r:id="rId10"/>
    <p:sldId id="264" r:id="rId11"/>
    <p:sldId id="265" r:id="rId12"/>
    <p:sldId id="266" r:id="rId13"/>
    <p:sldId id="267" r:id="rId14"/>
    <p:sldId id="268" r:id="rId15"/>
    <p:sldId id="278" r:id="rId16"/>
    <p:sldId id="269" r:id="rId17"/>
    <p:sldId id="270" r:id="rId18"/>
    <p:sldId id="271" r:id="rId19"/>
    <p:sldId id="272" r:id="rId20"/>
    <p:sldId id="273" r:id="rId21"/>
    <p:sldId id="274" r:id="rId22"/>
    <p:sldId id="275" r:id="rId23"/>
    <p:sldId id="276" r:id="rId24"/>
    <p:sldId id="277" r:id="rId25"/>
    <p:sldId id="279" r:id="rId26"/>
    <p:sldId id="280" r:id="rId27"/>
    <p:sldId id="281"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89228" autoAdjust="0"/>
  </p:normalViewPr>
  <p:slideViewPr>
    <p:cSldViewPr snapToGrid="0">
      <p:cViewPr varScale="1">
        <p:scale>
          <a:sx n="66" d="100"/>
          <a:sy n="66"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8E2CD-0069-4E92-9A8B-2963B194A5FA}" type="datetimeFigureOut">
              <a:rPr lang="en-US" smtClean="0"/>
              <a:t>11/11/2015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BDD45-959A-4E37-AA54-B52D8B90F194}" type="slidenum">
              <a:rPr lang="en-US" smtClean="0"/>
              <a:t>‹#›</a:t>
            </a:fld>
            <a:endParaRPr lang="en-US"/>
          </a:p>
        </p:txBody>
      </p:sp>
    </p:spTree>
    <p:extLst>
      <p:ext uri="{BB962C8B-B14F-4D97-AF65-F5344CB8AC3E}">
        <p14:creationId xmlns:p14="http://schemas.microsoft.com/office/powerpoint/2010/main" val="27827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and exercises are inspired by Russell &amp; </a:t>
            </a:r>
            <a:r>
              <a:rPr lang="en-US" dirty="0" err="1" smtClean="0"/>
              <a:t>Norvig</a:t>
            </a:r>
            <a:r>
              <a:rPr lang="en-US" dirty="0" smtClean="0"/>
              <a:t> AI Book, Stanford’s AI course and from Berkeley’s AI course </a:t>
            </a:r>
          </a:p>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a:t>
            </a:fld>
            <a:endParaRPr lang="en-US"/>
          </a:p>
        </p:txBody>
      </p:sp>
    </p:spTree>
    <p:extLst>
      <p:ext uri="{BB962C8B-B14F-4D97-AF65-F5344CB8AC3E}">
        <p14:creationId xmlns:p14="http://schemas.microsoft.com/office/powerpoint/2010/main" val="230165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a:t>
            </a:r>
          </a:p>
          <a:p>
            <a:r>
              <a:rPr lang="en-US" dirty="0" smtClean="0"/>
              <a:t>P(C=0|e=1)=0.715</a:t>
            </a:r>
          </a:p>
          <a:p>
            <a:r>
              <a:rPr lang="en-US" dirty="0" smtClean="0"/>
              <a:t>P(C=1|e=1)=0.285</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29</a:t>
            </a:fld>
            <a:endParaRPr lang="en-US"/>
          </a:p>
        </p:txBody>
      </p:sp>
    </p:spTree>
    <p:extLst>
      <p:ext uri="{BB962C8B-B14F-4D97-AF65-F5344CB8AC3E}">
        <p14:creationId xmlns:p14="http://schemas.microsoft.com/office/powerpoint/2010/main" val="238126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C,E,A,B,+f</a:t>
            </a:r>
            <a:endParaRPr lang="en-US" dirty="0" smtClean="0"/>
          </a:p>
          <a:p>
            <a:r>
              <a:rPr lang="en-US" dirty="0" smtClean="0"/>
              <a:t>P(A), P(B|A), P(C|A,B), f1(</a:t>
            </a:r>
            <a:r>
              <a:rPr lang="en-US" dirty="0" err="1" smtClean="0"/>
              <a:t>A,B,C,E,+f</a:t>
            </a:r>
            <a:r>
              <a:rPr lang="en-US"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30</a:t>
            </a:fld>
            <a:endParaRPr lang="en-US"/>
          </a:p>
        </p:txBody>
      </p:sp>
    </p:spTree>
    <p:extLst>
      <p:ext uri="{BB962C8B-B14F-4D97-AF65-F5344CB8AC3E}">
        <p14:creationId xmlns:p14="http://schemas.microsoft.com/office/powerpoint/2010/main" val="2082895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C, E, +f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f2(</a:t>
            </a:r>
            <a:r>
              <a:rPr lang="en-US" dirty="0" err="1" smtClean="0"/>
              <a:t>B,C,E,+f</a:t>
            </a:r>
            <a:r>
              <a:rPr lang="en-US" dirty="0" smtClean="0"/>
              <a:t>)</a:t>
            </a:r>
            <a:r>
              <a:rPr lang="en-US" baseline="0" dirty="0" smtClean="0"/>
              <a:t> </a:t>
            </a:r>
            <a:endParaRPr lang="en-US" dirty="0" smtClean="0"/>
          </a:p>
          <a:p>
            <a:r>
              <a:rPr lang="en-US" dirty="0" smtClean="0"/>
              <a:t>Step 3: </a:t>
            </a:r>
          </a:p>
          <a:p>
            <a:r>
              <a:rPr lang="en-US" dirty="0" smtClean="0"/>
              <a:t>C, E, +f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f3(</a:t>
            </a:r>
            <a:r>
              <a:rPr lang="en-US" dirty="0" err="1" smtClean="0"/>
              <a:t>C,E,+f</a:t>
            </a:r>
            <a:r>
              <a:rPr lang="en-US" dirty="0" smtClean="0"/>
              <a:t>)</a:t>
            </a:r>
            <a:r>
              <a:rPr lang="en-US" baseline="0" dirty="0" smtClean="0"/>
              <a:t> </a:t>
            </a:r>
            <a:endParaRPr lang="en-US" dirty="0" smtClean="0"/>
          </a:p>
          <a:p>
            <a:r>
              <a:rPr lang="en-US" dirty="0" smtClean="0"/>
              <a:t>Step 4: </a:t>
            </a:r>
          </a:p>
          <a:p>
            <a:r>
              <a:rPr lang="en-US" dirty="0" smtClean="0"/>
              <a:t>C, E, +f </a:t>
            </a:r>
          </a:p>
          <a:p>
            <a:r>
              <a:rPr lang="en-US" dirty="0" smtClean="0"/>
              <a:t>F4(</a:t>
            </a:r>
            <a:r>
              <a:rPr lang="en-US" dirty="0" err="1" smtClean="0"/>
              <a:t>E,+f</a:t>
            </a:r>
            <a:r>
              <a:rPr lang="en-US" dirty="0" smtClean="0"/>
              <a:t>)</a:t>
            </a:r>
            <a:r>
              <a:rPr lang="en-US" baseline="0" dirty="0" smtClean="0"/>
              <a:t> </a:t>
            </a:r>
            <a:r>
              <a:rPr lang="en-US" dirty="0" smtClean="0"/>
              <a:t>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31</a:t>
            </a:fld>
            <a:endParaRPr lang="en-US"/>
          </a:p>
        </p:txBody>
      </p:sp>
    </p:spTree>
    <p:extLst>
      <p:ext uri="{BB962C8B-B14F-4D97-AF65-F5344CB8AC3E}">
        <p14:creationId xmlns:p14="http://schemas.microsoft.com/office/powerpoint/2010/main" val="503927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sample will not be rejected because B’s value is 1 and E’s value is 1 </a:t>
            </a:r>
          </a:p>
          <a:p>
            <a:r>
              <a:rPr lang="en-US" baseline="0" dirty="0" smtClean="0"/>
              <a:t>A, B, C, D, E = 0, 1, 0, 0, 1</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32</a:t>
            </a:fld>
            <a:endParaRPr lang="en-US"/>
          </a:p>
        </p:txBody>
      </p:sp>
    </p:spTree>
    <p:extLst>
      <p:ext uri="{BB962C8B-B14F-4D97-AF65-F5344CB8AC3E}">
        <p14:creationId xmlns:p14="http://schemas.microsoft.com/office/powerpoint/2010/main" val="1145554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one sample is accepted and C=1 in this sample then P(Q) = 1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33</a:t>
            </a:fld>
            <a:endParaRPr lang="en-US"/>
          </a:p>
        </p:txBody>
      </p:sp>
    </p:spTree>
    <p:extLst>
      <p:ext uri="{BB962C8B-B14F-4D97-AF65-F5344CB8AC3E}">
        <p14:creationId xmlns:p14="http://schemas.microsoft.com/office/powerpoint/2010/main" val="8387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 * 0.6 = 0.12</a:t>
            </a:r>
          </a:p>
          <a:p>
            <a:r>
              <a:rPr lang="en-US" dirty="0" smtClean="0"/>
              <a:t>1, 1, 0, 1,</a:t>
            </a:r>
            <a:r>
              <a:rPr lang="en-US" baseline="0" dirty="0" smtClean="0"/>
              <a:t> </a:t>
            </a:r>
            <a:r>
              <a:rPr lang="en-US" dirty="0" smtClean="0"/>
              <a:t>1</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34</a:t>
            </a:fld>
            <a:endParaRPr lang="en-US"/>
          </a:p>
        </p:txBody>
      </p:sp>
    </p:spTree>
    <p:extLst>
      <p:ext uri="{BB962C8B-B14F-4D97-AF65-F5344CB8AC3E}">
        <p14:creationId xmlns:p14="http://schemas.microsoft.com/office/powerpoint/2010/main" val="357155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(0.12+0.08+0.08+0.08)/(0.12+0.08+0.08+0.08+0.08) = </a:t>
            </a:r>
          </a:p>
          <a:p>
            <a:r>
              <a:rPr lang="en-US" smtClean="0"/>
              <a:t>0.8181818181818181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35</a:t>
            </a:fld>
            <a:endParaRPr lang="en-US"/>
          </a:p>
        </p:txBody>
      </p:sp>
    </p:spTree>
    <p:extLst>
      <p:ext uri="{BB962C8B-B14F-4D97-AF65-F5344CB8AC3E}">
        <p14:creationId xmlns:p14="http://schemas.microsoft.com/office/powerpoint/2010/main" val="116940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can be shown that exact inference can be reduced to the 3‐SAT problem which is NP-hard.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a:t>
            </a:fld>
            <a:endParaRPr lang="en-US"/>
          </a:p>
        </p:txBody>
      </p:sp>
    </p:spTree>
    <p:extLst>
      <p:ext uri="{BB962C8B-B14F-4D97-AF65-F5344CB8AC3E}">
        <p14:creationId xmlns:p14="http://schemas.microsoft.com/office/powerpoint/2010/main" val="200725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polytree</a:t>
            </a:r>
            <a:r>
              <a:rPr lang="en-US" sz="1200" b="0" i="0" u="none" strike="noStrike" kern="1200" baseline="0" dirty="0" smtClean="0">
                <a:solidFill>
                  <a:schemeClr val="tx1"/>
                </a:solidFill>
                <a:latin typeface="+mn-lt"/>
                <a:ea typeface="+mn-ea"/>
                <a:cs typeface="+mn-cs"/>
              </a:rPr>
              <a:t> is a directed graph with no undirected cycles </a:t>
            </a:r>
          </a:p>
          <a:p>
            <a:r>
              <a:rPr lang="en-US" sz="1200" b="0" i="0" u="none" strike="noStrike" kern="1200" baseline="0" dirty="0" smtClean="0">
                <a:solidFill>
                  <a:schemeClr val="tx1"/>
                </a:solidFill>
                <a:latin typeface="+mn-lt"/>
                <a:ea typeface="+mn-ea"/>
                <a:cs typeface="+mn-cs"/>
              </a:rPr>
              <a:t>For </a:t>
            </a:r>
            <a:r>
              <a:rPr lang="en-US" sz="1200" b="0" i="0" u="none" strike="noStrike" kern="1200" baseline="0" dirty="0" err="1" smtClean="0">
                <a:solidFill>
                  <a:schemeClr val="tx1"/>
                </a:solidFill>
                <a:latin typeface="+mn-lt"/>
                <a:ea typeface="+mn-ea"/>
                <a:cs typeface="+mn-cs"/>
              </a:rPr>
              <a:t>polytrees</a:t>
            </a:r>
            <a:r>
              <a:rPr lang="en-US" sz="1200" b="0" i="0" u="none" strike="noStrike" kern="1200" baseline="0" dirty="0" smtClean="0">
                <a:solidFill>
                  <a:schemeClr val="tx1"/>
                </a:solidFill>
                <a:latin typeface="+mn-lt"/>
                <a:ea typeface="+mn-ea"/>
                <a:cs typeface="+mn-cs"/>
              </a:rPr>
              <a:t> you can always find an ordering that is efficient</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7</a:t>
            </a:fld>
            <a:endParaRPr lang="en-US"/>
          </a:p>
        </p:txBody>
      </p:sp>
    </p:spTree>
    <p:extLst>
      <p:ext uri="{BB962C8B-B14F-4D97-AF65-F5344CB8AC3E}">
        <p14:creationId xmlns:p14="http://schemas.microsoft.com/office/powerpoint/2010/main" val="369447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polytree</a:t>
            </a:r>
            <a:r>
              <a:rPr lang="en-US" sz="1200" b="0" i="0" u="none" strike="noStrike" kern="1200" baseline="0" dirty="0" smtClean="0">
                <a:solidFill>
                  <a:schemeClr val="tx1"/>
                </a:solidFill>
                <a:latin typeface="+mn-lt"/>
                <a:ea typeface="+mn-ea"/>
                <a:cs typeface="+mn-cs"/>
              </a:rPr>
              <a:t> is a directed graph with no undirected cycles </a:t>
            </a:r>
          </a:p>
          <a:p>
            <a:r>
              <a:rPr lang="en-US" sz="1200" b="0" i="0" u="none" strike="noStrike" kern="1200" baseline="0" dirty="0" smtClean="0">
                <a:solidFill>
                  <a:schemeClr val="tx1"/>
                </a:solidFill>
                <a:latin typeface="+mn-lt"/>
                <a:ea typeface="+mn-ea"/>
                <a:cs typeface="+mn-cs"/>
              </a:rPr>
              <a:t>For </a:t>
            </a:r>
            <a:r>
              <a:rPr lang="en-US" sz="1200" b="0" i="0" u="none" strike="noStrike" kern="1200" baseline="0" dirty="0" err="1" smtClean="0">
                <a:solidFill>
                  <a:schemeClr val="tx1"/>
                </a:solidFill>
                <a:latin typeface="+mn-lt"/>
                <a:ea typeface="+mn-ea"/>
                <a:cs typeface="+mn-cs"/>
              </a:rPr>
              <a:t>polytrees</a:t>
            </a:r>
            <a:r>
              <a:rPr lang="en-US" sz="1200" b="0" i="0" u="none" strike="noStrike" kern="1200" baseline="0" dirty="0" smtClean="0">
                <a:solidFill>
                  <a:schemeClr val="tx1"/>
                </a:solidFill>
                <a:latin typeface="+mn-lt"/>
                <a:ea typeface="+mn-ea"/>
                <a:cs typeface="+mn-cs"/>
              </a:rPr>
              <a:t> you can always find an ordering that is efficient</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8</a:t>
            </a:fld>
            <a:endParaRPr lang="en-US"/>
          </a:p>
        </p:txBody>
      </p:sp>
    </p:spTree>
    <p:extLst>
      <p:ext uri="{BB962C8B-B14F-4D97-AF65-F5344CB8AC3E}">
        <p14:creationId xmlns:p14="http://schemas.microsoft.com/office/powerpoint/2010/main" val="420394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9</a:t>
            </a:fld>
            <a:endParaRPr lang="en-US"/>
          </a:p>
        </p:txBody>
      </p:sp>
    </p:spTree>
    <p:extLst>
      <p:ext uri="{BB962C8B-B14F-4D97-AF65-F5344CB8AC3E}">
        <p14:creationId xmlns:p14="http://schemas.microsoft.com/office/powerpoint/2010/main" val="159206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order of choosing the variables for sampling</a:t>
            </a:r>
            <a:r>
              <a:rPr lang="en-US" baseline="0" dirty="0" smtClean="0"/>
              <a:t> must be consistent with the tree structure (always parents before children)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13</a:t>
            </a:fld>
            <a:endParaRPr lang="en-US"/>
          </a:p>
        </p:txBody>
      </p:sp>
    </p:spTree>
    <p:extLst>
      <p:ext uri="{BB962C8B-B14F-4D97-AF65-F5344CB8AC3E}">
        <p14:creationId xmlns:p14="http://schemas.microsoft.com/office/powerpoint/2010/main" val="105670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2/3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17</a:t>
            </a:fld>
            <a:endParaRPr lang="en-US"/>
          </a:p>
        </p:txBody>
      </p:sp>
    </p:spTree>
    <p:extLst>
      <p:ext uri="{BB962C8B-B14F-4D97-AF65-F5344CB8AC3E}">
        <p14:creationId xmlns:p14="http://schemas.microsoft.com/office/powerpoint/2010/main" val="353863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method is called Markov Chain Monte Carlo </a:t>
            </a:r>
          </a:p>
          <a:p>
            <a:r>
              <a:rPr lang="en-US" baseline="0" dirty="0" smtClean="0"/>
              <a:t>Markov again because we don’t care about the past and given the current sample we generate the </a:t>
            </a:r>
            <a:r>
              <a:rPr lang="en-US" baseline="0" smtClean="0"/>
              <a:t>future sample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22</a:t>
            </a:fld>
            <a:endParaRPr lang="en-US"/>
          </a:p>
        </p:txBody>
      </p:sp>
    </p:spTree>
    <p:extLst>
      <p:ext uri="{BB962C8B-B14F-4D97-AF65-F5344CB8AC3E}">
        <p14:creationId xmlns:p14="http://schemas.microsoft.com/office/powerpoint/2010/main" val="941667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3/10 </a:t>
            </a:r>
          </a:p>
          <a:p>
            <a:r>
              <a:rPr lang="en-US" dirty="0" smtClean="0"/>
              <a:t>3/10 </a:t>
            </a:r>
          </a:p>
          <a:p>
            <a:r>
              <a:rPr lang="en-US" dirty="0" smtClean="0"/>
              <a:t>1/10</a:t>
            </a:r>
          </a:p>
          <a:p>
            <a:r>
              <a:rPr lang="en-US" dirty="0" smtClean="0"/>
              <a:t>4/7 </a:t>
            </a:r>
          </a:p>
          <a:p>
            <a:r>
              <a:rPr lang="en-US" dirty="0" smtClean="0"/>
              <a:t>½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24</a:t>
            </a:fld>
            <a:endParaRPr lang="en-US"/>
          </a:p>
        </p:txBody>
      </p:sp>
    </p:spTree>
    <p:extLst>
      <p:ext uri="{BB962C8B-B14F-4D97-AF65-F5344CB8AC3E}">
        <p14:creationId xmlns:p14="http://schemas.microsoft.com/office/powerpoint/2010/main" val="735258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11/11/2015</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11/11/2015</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11/11/2015</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11/11/2015</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smtClean="0"/>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11/11/2015</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normAutofit/>
          </a:bodyPr>
          <a:lstStyle/>
          <a:p>
            <a:r>
              <a:rPr lang="en-US" sz="2800" dirty="0" smtClean="0"/>
              <a:t>Exact inference, Sampling</a:t>
            </a:r>
            <a:endParaRPr lang="en-US" sz="2800" dirty="0"/>
          </a:p>
        </p:txBody>
      </p:sp>
    </p:spTree>
    <p:extLst>
      <p:ext uri="{BB962C8B-B14F-4D97-AF65-F5344CB8AC3E}">
        <p14:creationId xmlns:p14="http://schemas.microsoft.com/office/powerpoint/2010/main" val="283249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over B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1500393"/>
              </p:ext>
            </p:extLst>
          </p:nvPr>
        </p:nvGraphicFramePr>
        <p:xfrm>
          <a:off x="4929240" y="4337780"/>
          <a:ext cx="4011560" cy="1854200"/>
        </p:xfrm>
        <a:graphic>
          <a:graphicData uri="http://schemas.openxmlformats.org/drawingml/2006/table">
            <a:tbl>
              <a:tblPr firstRow="1" bandRow="1">
                <a:tableStyleId>{5C22544A-7EE6-4342-B048-85BDC9FD1C3A}</a:tableStyleId>
              </a:tblPr>
              <a:tblGrid>
                <a:gridCol w="781664"/>
                <a:gridCol w="781664"/>
                <a:gridCol w="781664"/>
                <a:gridCol w="1666568"/>
              </a:tblGrid>
              <a:tr h="370840">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f</a:t>
                      </a:r>
                      <a:r>
                        <a:rPr lang="en-US" baseline="-25000" dirty="0" smtClean="0"/>
                        <a:t>5</a:t>
                      </a:r>
                      <a:r>
                        <a:rPr lang="en-US" dirty="0" smtClean="0"/>
                        <a:t>(A,D,E)</a:t>
                      </a:r>
                      <a:endParaRPr lang="en-US" dirty="0"/>
                    </a:p>
                  </a:txBody>
                  <a:tcPr/>
                </a:tc>
              </a:tr>
              <a:tr h="370840">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0.036+0.036</a:t>
                      </a:r>
                      <a:endParaRPr lang="en-US" dirty="0"/>
                    </a:p>
                  </a:txBody>
                  <a:tcPr/>
                </a:tc>
              </a:tr>
              <a:tr h="370840">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0.144+0.072</a:t>
                      </a:r>
                      <a:endParaRPr lang="en-US" dirty="0"/>
                    </a:p>
                  </a:txBody>
                  <a:tcPr/>
                </a:tc>
              </a:tr>
              <a:tr h="370840">
                <a:tc>
                  <a:txBody>
                    <a:bodyPr/>
                    <a:lstStyle/>
                    <a:p>
                      <a:r>
                        <a:rPr lang="en-US" dirty="0" smtClean="0"/>
                        <a:t>+a</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0.018+0.090</a:t>
                      </a:r>
                      <a:endParaRPr lang="en-US"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54106421"/>
              </p:ext>
            </p:extLst>
          </p:nvPr>
        </p:nvGraphicFramePr>
        <p:xfrm>
          <a:off x="4293418" y="1809166"/>
          <a:ext cx="1678041" cy="1323353"/>
        </p:xfrm>
        <a:graphic>
          <a:graphicData uri="http://schemas.openxmlformats.org/drawingml/2006/table">
            <a:tbl>
              <a:tblPr firstRow="1" bandRow="1">
                <a:tableStyleId>{073A0DAA-6AF3-43AB-8588-CEC1D06C72B9}</a:tableStyleId>
              </a:tblPr>
              <a:tblGrid>
                <a:gridCol w="559347"/>
                <a:gridCol w="559347"/>
                <a:gridCol w="559347"/>
              </a:tblGrid>
              <a:tr h="317513">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baseline="0" dirty="0" smtClean="0"/>
                        <a:t>f</a:t>
                      </a:r>
                      <a:r>
                        <a:rPr lang="en-US" sz="1050" baseline="-25000" dirty="0" smtClean="0"/>
                        <a:t>2</a:t>
                      </a:r>
                      <a:r>
                        <a:rPr lang="en-US" sz="1050" baseline="0" dirty="0" smtClean="0"/>
                        <a:t>(A,C)</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0.8</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0.9</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0.2</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0.3</a:t>
                      </a:r>
                      <a:endParaRPr lang="en-US" sz="105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3396491"/>
              </p:ext>
            </p:extLst>
          </p:nvPr>
        </p:nvGraphicFramePr>
        <p:xfrm>
          <a:off x="382762" y="1569680"/>
          <a:ext cx="3624267" cy="5181600"/>
        </p:xfrm>
        <a:graphic>
          <a:graphicData uri="http://schemas.openxmlformats.org/drawingml/2006/table">
            <a:tbl>
              <a:tblPr firstRow="1" bandRow="1">
                <a:tableStyleId>{073A0DAA-6AF3-43AB-8588-CEC1D06C72B9}</a:tableStyleId>
              </a:tblPr>
              <a:tblGrid>
                <a:gridCol w="665560"/>
                <a:gridCol w="665560"/>
                <a:gridCol w="665560"/>
                <a:gridCol w="475511"/>
                <a:gridCol w="1152076"/>
              </a:tblGrid>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f’</a:t>
                      </a:r>
                      <a:r>
                        <a:rPr lang="en-US" sz="1400" baseline="-25000" dirty="0" smtClean="0"/>
                        <a:t>5</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0.3*0.6*0.2=0.036</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0.3*0.6*0.8=0.144</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0.3*0.3*0.2=0.018</a:t>
                      </a:r>
                      <a:endParaRPr lang="en-US" sz="1400" baseline="-25000" dirty="0"/>
                    </a:p>
                  </a:txBody>
                  <a:tcPr/>
                </a:tc>
              </a:tr>
              <a:tr h="249174">
                <a:tc>
                  <a:txBody>
                    <a:bodyPr/>
                    <a:lstStyle/>
                    <a:p>
                      <a:r>
                        <a:rPr lang="en-US" sz="1400" dirty="0" smtClean="0"/>
                        <a:t>+a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a:t>
                      </a:r>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0.3*0.3*0.8=0.072</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0.6*0.2*0.3=0.036</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0.6*0.2*0.6=0.072</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0.6*0.5*0.3=0.090</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0.6*0.5*0.6=0.180</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0.2*0.4*0.2=0.016</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0.2*0.4*0.8=0.064</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0.2*0.1*0.2=0.004</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0.2*0.1*0.8=0.016</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0.5*0.8*0.3=0.120</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0.5*0.8*0.6=0.240</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0.5*0.9*0.3=0.135</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0.5*0.9*0.6=0.270</a:t>
                      </a:r>
                      <a:endParaRPr lang="en-US" sz="1400" baseline="-25000" dirty="0"/>
                    </a:p>
                  </a:txBody>
                  <a:tcPr/>
                </a:tc>
              </a:tr>
            </a:tbl>
          </a:graphicData>
        </a:graphic>
      </p:graphicFrame>
    </p:spTree>
    <p:extLst>
      <p:ext uri="{BB962C8B-B14F-4D97-AF65-F5344CB8AC3E}">
        <p14:creationId xmlns:p14="http://schemas.microsoft.com/office/powerpoint/2010/main" val="309432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26154392"/>
              </p:ext>
            </p:extLst>
          </p:nvPr>
        </p:nvGraphicFramePr>
        <p:xfrm>
          <a:off x="5025984" y="1818561"/>
          <a:ext cx="1678041" cy="1323353"/>
        </p:xfrm>
        <a:graphic>
          <a:graphicData uri="http://schemas.openxmlformats.org/drawingml/2006/table">
            <a:tbl>
              <a:tblPr firstRow="1" bandRow="1">
                <a:tableStyleId>{073A0DAA-6AF3-43AB-8588-CEC1D06C72B9}</a:tableStyleId>
              </a:tblPr>
              <a:tblGrid>
                <a:gridCol w="559347"/>
                <a:gridCol w="559347"/>
                <a:gridCol w="559347"/>
              </a:tblGrid>
              <a:tr h="317513">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baseline="0" dirty="0" smtClean="0"/>
                        <a:t>f</a:t>
                      </a:r>
                      <a:r>
                        <a:rPr lang="en-US" sz="1050" baseline="-25000" dirty="0" smtClean="0"/>
                        <a:t>2</a:t>
                      </a:r>
                      <a:r>
                        <a:rPr lang="en-US" sz="1050" baseline="0" dirty="0" smtClean="0"/>
                        <a:t>(A,C)</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0.8</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0.9</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0.2</a:t>
                      </a:r>
                      <a:endParaRPr lang="en-US" sz="1050" dirty="0"/>
                    </a:p>
                  </a:txBody>
                  <a:tcPr/>
                </a:tc>
              </a:tr>
              <a:tr h="194036">
                <a:tc>
                  <a:txBody>
                    <a:bodyPr/>
                    <a:lstStyle/>
                    <a:p>
                      <a:r>
                        <a:rPr lang="en-US" sz="1050" dirty="0" smtClean="0"/>
                        <a:t>-a</a:t>
                      </a:r>
                      <a:endParaRPr lang="en-US" sz="1050" dirty="0"/>
                    </a:p>
                  </a:txBody>
                  <a:tcPr/>
                </a:tc>
                <a:tc>
                  <a:txBody>
                    <a:bodyPr/>
                    <a:lstStyle/>
                    <a:p>
                      <a:r>
                        <a:rPr lang="en-US" sz="1050" dirty="0" smtClean="0"/>
                        <a:t>-c</a:t>
                      </a:r>
                      <a:endParaRPr lang="en-US" sz="1050" dirty="0"/>
                    </a:p>
                  </a:txBody>
                  <a:tcPr/>
                </a:tc>
                <a:tc>
                  <a:txBody>
                    <a:bodyPr/>
                    <a:lstStyle/>
                    <a:p>
                      <a:r>
                        <a:rPr lang="en-US" sz="1050" dirty="0" smtClean="0"/>
                        <a:t>0.3</a:t>
                      </a:r>
                      <a:endParaRPr lang="en-US" sz="105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85929332"/>
              </p:ext>
            </p:extLst>
          </p:nvPr>
        </p:nvGraphicFramePr>
        <p:xfrm>
          <a:off x="527874" y="1809166"/>
          <a:ext cx="4015099" cy="3445002"/>
        </p:xfrm>
        <a:graphic>
          <a:graphicData uri="http://schemas.openxmlformats.org/drawingml/2006/table">
            <a:tbl>
              <a:tblPr firstRow="1" bandRow="1">
                <a:tableStyleId>{073A0DAA-6AF3-43AB-8588-CEC1D06C72B9}</a:tableStyleId>
              </a:tblPr>
              <a:tblGrid>
                <a:gridCol w="782354"/>
                <a:gridCol w="782354"/>
                <a:gridCol w="469509"/>
                <a:gridCol w="1980882"/>
              </a:tblGrid>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f</a:t>
                      </a:r>
                      <a:r>
                        <a:rPr lang="en-US" sz="1400" baseline="-25000" dirty="0" smtClean="0"/>
                        <a:t>5</a:t>
                      </a:r>
                      <a:r>
                        <a:rPr lang="en-US" sz="1400" dirty="0" smtClean="0"/>
                        <a:t>(A,D,E)</a:t>
                      </a:r>
                      <a:endParaRPr lang="en-US" sz="1400" dirty="0"/>
                    </a:p>
                  </a:txBody>
                  <a:tcPr/>
                </a:tc>
              </a:tr>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0.036+0.036=0.072</a:t>
                      </a:r>
                      <a:endParaRPr lang="en-US" sz="1400" dirty="0"/>
                    </a:p>
                  </a:txBody>
                  <a:tcPr/>
                </a:tc>
              </a:tr>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0.144+0.072=0.216</a:t>
                      </a:r>
                      <a:endParaRPr lang="en-US" sz="1400" dirty="0"/>
                    </a:p>
                  </a:txBody>
                  <a:tcPr/>
                </a:tc>
              </a:tr>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0.018+0.090=0.108</a:t>
                      </a:r>
                      <a:endParaRPr lang="en-US" sz="1400" dirty="0"/>
                    </a:p>
                  </a:txBody>
                  <a:tcPr/>
                </a:tc>
              </a:tr>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0.072+0.180=0.252</a:t>
                      </a:r>
                      <a:endParaRPr lang="en-US" sz="1400" dirty="0"/>
                    </a:p>
                  </a:txBody>
                  <a:tcPr/>
                </a:tc>
              </a:tr>
              <a:tr h="382778">
                <a:tc>
                  <a:txBody>
                    <a:bodyPr/>
                    <a:lstStyle/>
                    <a:p>
                      <a:r>
                        <a:rPr lang="en-US" sz="1400" dirty="0" smtClean="0"/>
                        <a:t>-a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p>
                  </a:txBody>
                  <a:tcPr/>
                </a:tc>
                <a:tc>
                  <a:txBody>
                    <a:bodyPr/>
                    <a:lstStyle/>
                    <a:p>
                      <a:r>
                        <a:rPr lang="en-US" sz="1400" dirty="0" smtClean="0"/>
                        <a:t>+e</a:t>
                      </a:r>
                      <a:endParaRPr lang="en-US" sz="1400" dirty="0"/>
                    </a:p>
                  </a:txBody>
                  <a:tcPr/>
                </a:tc>
                <a:tc>
                  <a:txBody>
                    <a:bodyPr/>
                    <a:lstStyle/>
                    <a:p>
                      <a:r>
                        <a:rPr lang="en-US" sz="1400" dirty="0" smtClean="0"/>
                        <a:t>0.016+0.120=0.136</a:t>
                      </a:r>
                      <a:endParaRPr lang="en-US" sz="1400" dirty="0"/>
                    </a:p>
                  </a:txBody>
                  <a:tcPr/>
                </a:tc>
              </a:tr>
              <a:tr h="382778">
                <a:tc>
                  <a:txBody>
                    <a:bodyPr/>
                    <a:lstStyle/>
                    <a:p>
                      <a:r>
                        <a:rPr lang="en-US" sz="1400" dirty="0" smtClean="0"/>
                        <a:t>-a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p>
                  </a:txBody>
                  <a:tcPr/>
                </a:tc>
                <a:tc>
                  <a:txBody>
                    <a:bodyPr/>
                    <a:lstStyle/>
                    <a:p>
                      <a:r>
                        <a:rPr lang="en-US" sz="1400" dirty="0" smtClean="0"/>
                        <a:t>-e</a:t>
                      </a:r>
                      <a:endParaRPr lang="en-US" sz="1400" dirty="0"/>
                    </a:p>
                  </a:txBody>
                  <a:tcPr/>
                </a:tc>
                <a:tc>
                  <a:txBody>
                    <a:bodyPr/>
                    <a:lstStyle/>
                    <a:p>
                      <a:r>
                        <a:rPr lang="en-US" sz="1400" dirty="0" smtClean="0"/>
                        <a:t>0.064+0.240=0.304</a:t>
                      </a:r>
                      <a:endParaRPr lang="en-US" sz="1400" dirty="0"/>
                    </a:p>
                  </a:txBody>
                  <a:tcPr/>
                </a:tc>
              </a:tr>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0.004+0.135=0.139</a:t>
                      </a:r>
                      <a:endParaRPr lang="en-US" sz="1400" dirty="0"/>
                    </a:p>
                  </a:txBody>
                  <a:tcPr/>
                </a:tc>
              </a:tr>
              <a:tr h="382778">
                <a:tc>
                  <a:txBody>
                    <a:bodyPr/>
                    <a:lstStyle/>
                    <a:p>
                      <a:r>
                        <a:rPr lang="en-US" sz="1400" dirty="0" smtClean="0"/>
                        <a:t>-a</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0.016+0.270=0.286</a:t>
                      </a:r>
                      <a:endParaRPr lang="en-US" sz="1400" dirty="0"/>
                    </a:p>
                  </a:txBody>
                  <a:tcPr/>
                </a:tc>
              </a:tr>
            </a:tbl>
          </a:graphicData>
        </a:graphic>
      </p:graphicFrame>
      <p:sp>
        <p:nvSpPr>
          <p:cNvPr id="3" name="TextBox 2"/>
          <p:cNvSpPr txBox="1"/>
          <p:nvPr/>
        </p:nvSpPr>
        <p:spPr>
          <a:xfrm>
            <a:off x="5325783" y="3741275"/>
            <a:ext cx="3585988" cy="1477328"/>
          </a:xfrm>
          <a:prstGeom prst="rect">
            <a:avLst/>
          </a:prstGeom>
          <a:noFill/>
        </p:spPr>
        <p:txBody>
          <a:bodyPr wrap="square" rtlCol="0">
            <a:spAutoFit/>
          </a:bodyPr>
          <a:lstStyle/>
          <a:p>
            <a:r>
              <a:rPr lang="en-US" b="1" i="1" dirty="0" smtClean="0"/>
              <a:t>After elimination of B, we are left with two factors: </a:t>
            </a:r>
          </a:p>
          <a:p>
            <a:pPr marL="285750" indent="-285750">
              <a:buFont typeface="Arial" panose="020B0604020202020204" pitchFamily="34" charset="0"/>
              <a:buChar char="•"/>
            </a:pPr>
            <a:r>
              <a:rPr lang="en-US" b="1" i="1" dirty="0" smtClean="0"/>
              <a:t>All factors that do not have B are retained </a:t>
            </a:r>
          </a:p>
          <a:p>
            <a:pPr marL="285750" indent="-285750">
              <a:buFont typeface="Arial" panose="020B0604020202020204" pitchFamily="34" charset="0"/>
              <a:buChar char="•"/>
            </a:pPr>
            <a:r>
              <a:rPr lang="en-US" b="1" i="1" dirty="0" smtClean="0"/>
              <a:t>New factor is added </a:t>
            </a:r>
            <a:endParaRPr lang="en-US" b="1" i="1" dirty="0"/>
          </a:p>
        </p:txBody>
      </p:sp>
    </p:spTree>
    <p:extLst>
      <p:ext uri="{BB962C8B-B14F-4D97-AF65-F5344CB8AC3E}">
        <p14:creationId xmlns:p14="http://schemas.microsoft.com/office/powerpoint/2010/main" val="108328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(simulating the Bayes Net) </a:t>
            </a:r>
            <a:endParaRPr lang="en-US" dirty="0"/>
          </a:p>
        </p:txBody>
      </p:sp>
      <p:sp>
        <p:nvSpPr>
          <p:cNvPr id="3" name="Content Placeholder 2"/>
          <p:cNvSpPr>
            <a:spLocks noGrp="1"/>
          </p:cNvSpPr>
          <p:nvPr>
            <p:ph sz="quarter" idx="1"/>
          </p:nvPr>
        </p:nvSpPr>
        <p:spPr>
          <a:xfrm>
            <a:off x="612648" y="2180304"/>
            <a:ext cx="3472655" cy="1745226"/>
          </a:xfrm>
        </p:spPr>
        <p:txBody>
          <a:bodyPr/>
          <a:lstStyle/>
          <a:p>
            <a:r>
              <a:rPr lang="en-US" dirty="0" smtClean="0"/>
              <a:t>Prior Sampling</a:t>
            </a:r>
            <a:endParaRPr lang="en-US" dirty="0"/>
          </a:p>
          <a:p>
            <a:r>
              <a:rPr lang="en-US" dirty="0" smtClean="0"/>
              <a:t>Rejection</a:t>
            </a:r>
            <a:r>
              <a:rPr lang="en-US" dirty="0"/>
              <a:t> </a:t>
            </a:r>
            <a:r>
              <a:rPr lang="en-US" dirty="0" smtClean="0"/>
              <a:t>Sampling</a:t>
            </a:r>
            <a:r>
              <a:rPr lang="en-US" dirty="0"/>
              <a:t> </a:t>
            </a:r>
            <a:endParaRPr lang="en-US" dirty="0" smtClean="0"/>
          </a:p>
          <a:p>
            <a:r>
              <a:rPr lang="en-US" dirty="0" smtClean="0"/>
              <a:t>Likelihood</a:t>
            </a:r>
            <a:r>
              <a:rPr lang="en-US" dirty="0"/>
              <a:t> </a:t>
            </a:r>
            <a:r>
              <a:rPr lang="en-US" dirty="0" smtClean="0"/>
              <a:t>Weighting</a:t>
            </a:r>
            <a:endParaRPr lang="en-US" dirty="0"/>
          </a:p>
          <a:p>
            <a:r>
              <a:rPr lang="en-US" dirty="0" smtClean="0"/>
              <a:t>Gibbs</a:t>
            </a:r>
            <a:r>
              <a:rPr lang="en-US" dirty="0"/>
              <a:t> </a:t>
            </a:r>
            <a:r>
              <a:rPr lang="en-US" dirty="0" smtClean="0"/>
              <a:t>Sampling</a:t>
            </a:r>
            <a:endParaRPr lang="en-US" dirty="0"/>
          </a:p>
        </p:txBody>
      </p:sp>
      <p:pic>
        <p:nvPicPr>
          <p:cNvPr id="6" name="Picture 5"/>
          <p:cNvPicPr>
            <a:picLocks noChangeAspect="1"/>
          </p:cNvPicPr>
          <p:nvPr/>
        </p:nvPicPr>
        <p:blipFill>
          <a:blip r:embed="rId2"/>
          <a:stretch>
            <a:fillRect/>
          </a:stretch>
        </p:blipFill>
        <p:spPr>
          <a:xfrm>
            <a:off x="4689348" y="2247745"/>
            <a:ext cx="4182607" cy="1975912"/>
          </a:xfrm>
          <a:prstGeom prst="rect">
            <a:avLst/>
          </a:prstGeom>
        </p:spPr>
      </p:pic>
    </p:spTree>
    <p:extLst>
      <p:ext uri="{BB962C8B-B14F-4D97-AF65-F5344CB8AC3E}">
        <p14:creationId xmlns:p14="http://schemas.microsoft.com/office/powerpoint/2010/main" val="3449811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sampling </a:t>
            </a:r>
            <a:endParaRPr lang="en-US" dirty="0"/>
          </a:p>
        </p:txBody>
      </p:sp>
      <p:pic>
        <p:nvPicPr>
          <p:cNvPr id="5" name="Content Placeholder 4"/>
          <p:cNvPicPr>
            <a:picLocks noGrp="1" noChangeAspect="1"/>
          </p:cNvPicPr>
          <p:nvPr>
            <p:ph sz="quarter" idx="1"/>
          </p:nvPr>
        </p:nvPicPr>
        <p:blipFill>
          <a:blip r:embed="rId3" cstate="email">
            <a:extLst>
              <a:ext uri="{28A0092B-C50C-407E-A947-70E740481C1C}">
                <a14:useLocalDpi xmlns:a14="http://schemas.microsoft.com/office/drawing/2010/main"/>
              </a:ext>
            </a:extLst>
          </a:blip>
          <a:stretch>
            <a:fillRect/>
          </a:stretch>
        </p:blipFill>
        <p:spPr>
          <a:xfrm>
            <a:off x="1726562" y="1784425"/>
            <a:ext cx="5925826" cy="4127350"/>
          </a:xfrm>
        </p:spPr>
      </p:pic>
    </p:spTree>
    <p:extLst>
      <p:ext uri="{BB962C8B-B14F-4D97-AF65-F5344CB8AC3E}">
        <p14:creationId xmlns:p14="http://schemas.microsoft.com/office/powerpoint/2010/main" val="3313455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the samples ? </a:t>
            </a:r>
            <a:endParaRPr lang="en-US" dirty="0"/>
          </a:p>
        </p:txBody>
      </p:sp>
      <p:pic>
        <p:nvPicPr>
          <p:cNvPr id="4" name="Content Placeholder 3"/>
          <p:cNvPicPr>
            <a:picLocks noGrp="1" noChangeAspect="1"/>
          </p:cNvPicPr>
          <p:nvPr>
            <p:ph sz="quarter" idx="1"/>
          </p:nvPr>
        </p:nvPicPr>
        <p:blipFill rotWithShape="1">
          <a:blip r:embed="rId2" cstate="email">
            <a:extLst>
              <a:ext uri="{28A0092B-C50C-407E-A947-70E740481C1C}">
                <a14:useLocalDpi xmlns:a14="http://schemas.microsoft.com/office/drawing/2010/main"/>
              </a:ext>
            </a:extLst>
          </a:blip>
          <a:srcRect/>
          <a:stretch/>
        </p:blipFill>
        <p:spPr>
          <a:xfrm>
            <a:off x="982598" y="1991032"/>
            <a:ext cx="7188342" cy="4306530"/>
          </a:xfrm>
          <a:prstGeom prst="rect">
            <a:avLst/>
          </a:prstGeom>
        </p:spPr>
      </p:pic>
      <p:sp>
        <p:nvSpPr>
          <p:cNvPr id="5" name="TextBox 4"/>
          <p:cNvSpPr txBox="1"/>
          <p:nvPr/>
        </p:nvSpPr>
        <p:spPr>
          <a:xfrm>
            <a:off x="7064477" y="4955458"/>
            <a:ext cx="1976283" cy="584775"/>
          </a:xfrm>
          <a:prstGeom prst="rect">
            <a:avLst/>
          </a:prstGeom>
          <a:noFill/>
        </p:spPr>
        <p:txBody>
          <a:bodyPr wrap="square" rtlCol="0">
            <a:spAutoFit/>
          </a:bodyPr>
          <a:lstStyle/>
          <a:p>
            <a:r>
              <a:rPr lang="en-US" sz="1600" dirty="0" smtClean="0"/>
              <a:t>Not computable from the samples we have </a:t>
            </a:r>
            <a:endParaRPr lang="en-US" sz="1600" dirty="0"/>
          </a:p>
        </p:txBody>
      </p:sp>
      <p:cxnSp>
        <p:nvCxnSpPr>
          <p:cNvPr id="7" name="Straight Arrow Connector 6"/>
          <p:cNvCxnSpPr>
            <a:stCxn id="5" idx="1"/>
          </p:cNvCxnSpPr>
          <p:nvPr/>
        </p:nvCxnSpPr>
        <p:spPr>
          <a:xfrm flipH="1">
            <a:off x="5427406" y="5247846"/>
            <a:ext cx="1637071" cy="29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474542" y="6061587"/>
            <a:ext cx="929148" cy="23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61479" y="6112896"/>
            <a:ext cx="1244371" cy="369332"/>
          </a:xfrm>
          <a:prstGeom prst="rect">
            <a:avLst/>
          </a:prstGeom>
          <a:noFill/>
        </p:spPr>
        <p:txBody>
          <a:bodyPr wrap="square" rtlCol="0">
            <a:spAutoFit/>
          </a:bodyPr>
          <a:lstStyle/>
          <a:p>
            <a:r>
              <a:rPr lang="en-US" dirty="0" smtClean="0"/>
              <a:t>Accuracy </a:t>
            </a:r>
            <a:endParaRPr lang="en-US" dirty="0"/>
          </a:p>
        </p:txBody>
      </p:sp>
    </p:spTree>
    <p:extLst>
      <p:ext uri="{BB962C8B-B14F-4D97-AF65-F5344CB8AC3E}">
        <p14:creationId xmlns:p14="http://schemas.microsoft.com/office/powerpoint/2010/main" val="377213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we know the query in advance, can we sample more efficiently?</a:t>
            </a:r>
            <a:endParaRPr lang="en-US" dirty="0"/>
          </a:p>
        </p:txBody>
      </p:sp>
      <p:sp>
        <p:nvSpPr>
          <p:cNvPr id="3" name="Content Placeholder 2"/>
          <p:cNvSpPr>
            <a:spLocks noGrp="1"/>
          </p:cNvSpPr>
          <p:nvPr>
            <p:ph sz="quarter" idx="1"/>
          </p:nvPr>
        </p:nvSpPr>
        <p:spPr/>
        <p:txBody>
          <a:bodyPr/>
          <a:lstStyle/>
          <a:p>
            <a:r>
              <a:rPr lang="en-US" b="1" u="sng" dirty="0" smtClean="0"/>
              <a:t>Yes! </a:t>
            </a:r>
          </a:p>
          <a:p>
            <a:r>
              <a:rPr lang="en-US" dirty="0" smtClean="0"/>
              <a:t>Rejection sampling </a:t>
            </a:r>
          </a:p>
          <a:p>
            <a:pPr lvl="1"/>
            <a:r>
              <a:rPr lang="en-US" dirty="0" smtClean="0"/>
              <a:t>Key idea : reject sample once an evidence variable has been sampled to take on a value inconsistent with the evidence of the query </a:t>
            </a:r>
          </a:p>
          <a:p>
            <a:r>
              <a:rPr lang="en-US" dirty="0" smtClean="0"/>
              <a:t>Likelihood weighting</a:t>
            </a:r>
          </a:p>
          <a:p>
            <a:pPr lvl="1"/>
            <a:r>
              <a:rPr lang="en-US" dirty="0" smtClean="0"/>
              <a:t>Key idea: rather than sampling the evidence variables, force them to be consistent with the evidence, and then re-weight the sample to account for the CPT’s of the evidence variables </a:t>
            </a:r>
          </a:p>
          <a:p>
            <a:pPr lvl="1"/>
            <a:endParaRPr lang="en-US" dirty="0"/>
          </a:p>
        </p:txBody>
      </p:sp>
    </p:spTree>
    <p:extLst>
      <p:ext uri="{BB962C8B-B14F-4D97-AF65-F5344CB8AC3E}">
        <p14:creationId xmlns:p14="http://schemas.microsoft.com/office/powerpoint/2010/main" val="112519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Rejection sampling</a:t>
            </a:r>
            <a:endParaRPr lang="en-US" dirty="0"/>
          </a:p>
        </p:txBody>
      </p:sp>
      <p:sp>
        <p:nvSpPr>
          <p:cNvPr id="3" name="Content Placeholder 2"/>
          <p:cNvSpPr>
            <a:spLocks noGrp="1"/>
          </p:cNvSpPr>
          <p:nvPr>
            <p:ph sz="quarter" idx="1"/>
          </p:nvPr>
        </p:nvSpPr>
        <p:spPr/>
        <p:txBody>
          <a:bodyPr/>
          <a:lstStyle/>
          <a:p>
            <a:r>
              <a:rPr lang="en-US" dirty="0" smtClean="0"/>
              <a:t>What if I want to compute a specific probability (not the joint distribution)?</a:t>
            </a:r>
            <a:endParaRPr lang="en-US" dirty="0"/>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266479" y="2580968"/>
            <a:ext cx="6432179" cy="3662516"/>
          </a:xfrm>
          <a:prstGeom prst="rect">
            <a:avLst/>
          </a:prstGeom>
        </p:spPr>
      </p:pic>
    </p:spTree>
    <p:extLst>
      <p:ext uri="{BB962C8B-B14F-4D97-AF65-F5344CB8AC3E}">
        <p14:creationId xmlns:p14="http://schemas.microsoft.com/office/powerpoint/2010/main" val="424834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sz="quarter" idx="1"/>
          </p:nvPr>
        </p:nvPicPr>
        <p:blipFill rotWithShape="1">
          <a:blip r:embed="rId3" cstate="email">
            <a:extLst>
              <a:ext uri="{28A0092B-C50C-407E-A947-70E740481C1C}">
                <a14:useLocalDpi xmlns:a14="http://schemas.microsoft.com/office/drawing/2010/main"/>
              </a:ext>
            </a:extLst>
          </a:blip>
          <a:srcRect/>
          <a:stretch/>
        </p:blipFill>
        <p:spPr>
          <a:xfrm>
            <a:off x="314415" y="1946788"/>
            <a:ext cx="8749865" cy="2728451"/>
          </a:xfrm>
          <a:prstGeom prst="rect">
            <a:avLst/>
          </a:prstGeom>
        </p:spPr>
      </p:pic>
      <p:sp>
        <p:nvSpPr>
          <p:cNvPr id="5" name="TextBox 4"/>
          <p:cNvSpPr txBox="1"/>
          <p:nvPr/>
        </p:nvSpPr>
        <p:spPr>
          <a:xfrm>
            <a:off x="1032387" y="4911213"/>
            <a:ext cx="4306529" cy="1200329"/>
          </a:xfrm>
          <a:prstGeom prst="rect">
            <a:avLst/>
          </a:prstGeom>
          <a:noFill/>
        </p:spPr>
        <p:txBody>
          <a:bodyPr wrap="square" rtlCol="0">
            <a:spAutoFit/>
          </a:bodyPr>
          <a:lstStyle/>
          <a:p>
            <a:r>
              <a:rPr lang="en-US" dirty="0" smtClean="0"/>
              <a:t>Cup1, Quarter, Quarter </a:t>
            </a:r>
            <a:r>
              <a:rPr lang="en-US" dirty="0" smtClean="0">
                <a:sym typeface="Wingdings" panose="05000000000000000000" pitchFamily="2" charset="2"/>
              </a:rPr>
              <a:t> OK </a:t>
            </a:r>
          </a:p>
          <a:p>
            <a:r>
              <a:rPr lang="en-US" dirty="0" smtClean="0">
                <a:sym typeface="Wingdings" panose="05000000000000000000" pitchFamily="2" charset="2"/>
              </a:rPr>
              <a:t>Cup2, Penny  </a:t>
            </a:r>
            <a:r>
              <a:rPr lang="en-US" dirty="0" err="1" smtClean="0">
                <a:sym typeface="Wingdings" panose="05000000000000000000" pitchFamily="2" charset="2"/>
              </a:rPr>
              <a:t>Nok</a:t>
            </a:r>
            <a:endParaRPr lang="en-US" dirty="0" smtClean="0">
              <a:sym typeface="Wingdings" panose="05000000000000000000" pitchFamily="2" charset="2"/>
            </a:endParaRPr>
          </a:p>
          <a:p>
            <a:r>
              <a:rPr lang="en-US" dirty="0" smtClean="0">
                <a:sym typeface="Wingdings" panose="05000000000000000000" pitchFamily="2" charset="2"/>
              </a:rPr>
              <a:t>Cup2, Quarter, Penny  OK</a:t>
            </a:r>
          </a:p>
          <a:p>
            <a:r>
              <a:rPr lang="en-US" dirty="0" smtClean="0">
                <a:sym typeface="Wingdings" panose="05000000000000000000" pitchFamily="2" charset="2"/>
              </a:rPr>
              <a:t>Cup1, Quarter, Quarter  OK  </a:t>
            </a:r>
            <a:endParaRPr lang="en-US" dirty="0"/>
          </a:p>
        </p:txBody>
      </p:sp>
    </p:spTree>
    <p:extLst>
      <p:ext uri="{BB962C8B-B14F-4D97-AF65-F5344CB8AC3E}">
        <p14:creationId xmlns:p14="http://schemas.microsoft.com/office/powerpoint/2010/main" val="1034825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Likelihood weighting</a:t>
            </a:r>
            <a:endParaRPr lang="en-US" dirty="0"/>
          </a:p>
        </p:txBody>
      </p:sp>
      <p:sp>
        <p:nvSpPr>
          <p:cNvPr id="3" name="Content Placeholder 2"/>
          <p:cNvSpPr>
            <a:spLocks noGrp="1"/>
          </p:cNvSpPr>
          <p:nvPr>
            <p:ph sz="quarter" idx="1"/>
          </p:nvPr>
        </p:nvSpPr>
        <p:spPr>
          <a:xfrm>
            <a:off x="612648" y="1600201"/>
            <a:ext cx="8153400" cy="3032760"/>
          </a:xfrm>
        </p:spPr>
        <p:txBody>
          <a:bodyPr>
            <a:normAutofit lnSpcReduction="10000"/>
          </a:bodyPr>
          <a:lstStyle/>
          <a:p>
            <a:r>
              <a:rPr lang="en-US" dirty="0" smtClean="0"/>
              <a:t>Like in rejection sampling, we know the query ahead of time</a:t>
            </a:r>
          </a:p>
          <a:p>
            <a:r>
              <a:rPr lang="en-US" dirty="0" smtClean="0"/>
              <a:t>Problem with rejection sampling: </a:t>
            </a:r>
          </a:p>
          <a:p>
            <a:pPr lvl="1"/>
            <a:r>
              <a:rPr lang="en-US" dirty="0" smtClean="0"/>
              <a:t>If evidence is unlikely (and deep down in the BN), rejects lots of samples. We don’t know the sample is gone to be rejected before reaching the evidence variable </a:t>
            </a:r>
          </a:p>
          <a:p>
            <a:r>
              <a:rPr lang="en-US" dirty="0" smtClean="0"/>
              <a:t> idea: fix evidence variables and sample the rest </a:t>
            </a:r>
          </a:p>
          <a:p>
            <a:pPr lvl="1"/>
            <a:r>
              <a:rPr lang="en-US" dirty="0" smtClean="0"/>
              <a:t>Problem: sample distribution is not consistent </a:t>
            </a:r>
          </a:p>
          <a:p>
            <a:pPr lvl="1"/>
            <a:r>
              <a:rPr lang="en-US" dirty="0" smtClean="0"/>
              <a:t>Solution: weight by probability of evidence given its parents</a:t>
            </a:r>
          </a:p>
          <a:p>
            <a:r>
              <a:rPr lang="en-US" dirty="0" smtClean="0"/>
              <a:t>Example: P(Shape| color = Blue)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4680022"/>
              </p:ext>
            </p:extLst>
          </p:nvPr>
        </p:nvGraphicFramePr>
        <p:xfrm>
          <a:off x="1465007" y="4632960"/>
          <a:ext cx="6096000" cy="2194560"/>
        </p:xfrm>
        <a:graphic>
          <a:graphicData uri="http://schemas.openxmlformats.org/drawingml/2006/table">
            <a:tbl>
              <a:tblPr firstRow="1" bandRow="1">
                <a:tableStyleId>{5C22544A-7EE6-4342-B048-85BDC9FD1C3A}</a:tableStyleId>
              </a:tblPr>
              <a:tblGrid>
                <a:gridCol w="2032000"/>
                <a:gridCol w="2032000"/>
                <a:gridCol w="2032000"/>
              </a:tblGrid>
              <a:tr h="308187">
                <a:tc>
                  <a:txBody>
                    <a:bodyPr/>
                    <a:lstStyle/>
                    <a:p>
                      <a:r>
                        <a:rPr lang="en-US" dirty="0" smtClean="0"/>
                        <a:t>Shape </a:t>
                      </a:r>
                      <a:endParaRPr lang="en-US" dirty="0"/>
                    </a:p>
                  </a:txBody>
                  <a:tcPr/>
                </a:tc>
                <a:tc>
                  <a:txBody>
                    <a:bodyPr/>
                    <a:lstStyle/>
                    <a:p>
                      <a:r>
                        <a:rPr lang="en-US" dirty="0" smtClean="0"/>
                        <a:t>Color (evidence)</a:t>
                      </a:r>
                      <a:endParaRPr lang="en-US" dirty="0"/>
                    </a:p>
                  </a:txBody>
                  <a:tcPr/>
                </a:tc>
                <a:tc>
                  <a:txBody>
                    <a:bodyPr/>
                    <a:lstStyle/>
                    <a:p>
                      <a:r>
                        <a:rPr lang="en-US" dirty="0" smtClean="0"/>
                        <a:t>Weight </a:t>
                      </a:r>
                      <a:endParaRPr lang="en-US" dirty="0"/>
                    </a:p>
                  </a:txBody>
                  <a:tcPr/>
                </a:tc>
              </a:tr>
              <a:tr h="308187">
                <a:tc>
                  <a:txBody>
                    <a:bodyPr/>
                    <a:lstStyle/>
                    <a:p>
                      <a:r>
                        <a:rPr lang="en-US" dirty="0" smtClean="0"/>
                        <a:t>Pyramid </a:t>
                      </a:r>
                      <a:endParaRPr lang="en-US" dirty="0"/>
                    </a:p>
                  </a:txBody>
                  <a:tcPr/>
                </a:tc>
                <a:tc>
                  <a:txBody>
                    <a:bodyPr/>
                    <a:lstStyle/>
                    <a:p>
                      <a:r>
                        <a:rPr lang="en-US" dirty="0" smtClean="0"/>
                        <a:t>Blue </a:t>
                      </a:r>
                      <a:endParaRPr lang="en-US" dirty="0"/>
                    </a:p>
                  </a:txBody>
                  <a:tcPr/>
                </a:tc>
                <a:tc>
                  <a:txBody>
                    <a:bodyPr/>
                    <a:lstStyle/>
                    <a:p>
                      <a:r>
                        <a:rPr lang="en-US" dirty="0" smtClean="0"/>
                        <a:t>P(Blue | Pyramid)</a:t>
                      </a:r>
                      <a:endParaRPr lang="en-US" dirty="0"/>
                    </a:p>
                  </a:txBody>
                  <a:tcPr/>
                </a:tc>
              </a:tr>
              <a:tr h="308187">
                <a:tc>
                  <a:txBody>
                    <a:bodyPr/>
                    <a:lstStyle/>
                    <a:p>
                      <a:r>
                        <a:rPr lang="en-US" dirty="0" smtClean="0"/>
                        <a:t>Rectangle </a:t>
                      </a:r>
                      <a:endParaRPr lang="en-US" dirty="0"/>
                    </a:p>
                  </a:txBody>
                  <a:tcPr/>
                </a:tc>
                <a:tc>
                  <a:txBody>
                    <a:bodyPr/>
                    <a:lstStyle/>
                    <a:p>
                      <a:r>
                        <a:rPr lang="en-US" dirty="0" smtClean="0"/>
                        <a:t>Blue </a:t>
                      </a:r>
                    </a:p>
                  </a:txBody>
                  <a:tcPr/>
                </a:tc>
                <a:tc>
                  <a:txBody>
                    <a:bodyPr/>
                    <a:lstStyle/>
                    <a:p>
                      <a:r>
                        <a:rPr lang="en-US" dirty="0" smtClean="0"/>
                        <a:t>P(Blue | Rectangle</a:t>
                      </a:r>
                      <a:r>
                        <a:rPr lang="en-US" baseline="0" dirty="0" smtClean="0"/>
                        <a:t>)</a:t>
                      </a:r>
                      <a:endParaRPr lang="en-US" dirty="0"/>
                    </a:p>
                  </a:txBody>
                  <a:tcPr/>
                </a:tc>
              </a:tr>
              <a:tr h="308187">
                <a:tc>
                  <a:txBody>
                    <a:bodyPr/>
                    <a:lstStyle/>
                    <a:p>
                      <a:r>
                        <a:rPr lang="en-US" dirty="0" smtClean="0"/>
                        <a:t>Pyramid</a:t>
                      </a:r>
                      <a:endParaRPr lang="en-US" dirty="0"/>
                    </a:p>
                  </a:txBody>
                  <a:tcPr/>
                </a:tc>
                <a:tc>
                  <a:txBody>
                    <a:bodyPr/>
                    <a:lstStyle/>
                    <a:p>
                      <a:r>
                        <a:rPr lang="en-US" dirty="0" smtClean="0"/>
                        <a:t>Blue</a:t>
                      </a:r>
                      <a:r>
                        <a:rPr lang="en-US" baseline="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P(Blue | Pyramid)</a:t>
                      </a:r>
                    </a:p>
                  </a:txBody>
                  <a:tcPr/>
                </a:tc>
              </a:tr>
              <a:tr h="308187">
                <a:tc>
                  <a:txBody>
                    <a:bodyPr/>
                    <a:lstStyle/>
                    <a:p>
                      <a:r>
                        <a:rPr lang="en-US" dirty="0" smtClean="0"/>
                        <a:t>Sphere</a:t>
                      </a:r>
                      <a:endParaRPr lang="en-US" dirty="0"/>
                    </a:p>
                  </a:txBody>
                  <a:tcPr/>
                </a:tc>
                <a:tc>
                  <a:txBody>
                    <a:bodyPr/>
                    <a:lstStyle/>
                    <a:p>
                      <a:r>
                        <a:rPr lang="en-US" dirty="0" smtClean="0"/>
                        <a:t>Blue</a:t>
                      </a:r>
                      <a:endParaRPr lang="en-US" dirty="0"/>
                    </a:p>
                  </a:txBody>
                  <a:tcPr/>
                </a:tc>
                <a:tc>
                  <a:txBody>
                    <a:bodyPr/>
                    <a:lstStyle/>
                    <a:p>
                      <a:r>
                        <a:rPr lang="en-US" dirty="0" smtClean="0"/>
                        <a:t>P(Blue | sphere)</a:t>
                      </a:r>
                      <a:r>
                        <a:rPr lang="en-US" baseline="0" dirty="0" smtClean="0"/>
                        <a:t> </a:t>
                      </a:r>
                      <a:endParaRPr lang="en-US" dirty="0"/>
                    </a:p>
                  </a:txBody>
                  <a:tcPr/>
                </a:tc>
              </a:tr>
              <a:tr h="308187">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3505963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5" name="Content Placeholder 4"/>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2138078" y="1964272"/>
            <a:ext cx="5102794" cy="3767655"/>
          </a:xfrm>
        </p:spPr>
      </p:pic>
    </p:spTree>
    <p:extLst>
      <p:ext uri="{BB962C8B-B14F-4D97-AF65-F5344CB8AC3E}">
        <p14:creationId xmlns:p14="http://schemas.microsoft.com/office/powerpoint/2010/main" val="1229816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inference (by enumeration)</a:t>
            </a:r>
            <a:endParaRPr lang="en-US" dirty="0"/>
          </a:p>
        </p:txBody>
      </p:sp>
      <p:sp>
        <p:nvSpPr>
          <p:cNvPr id="5" name="Oval 4"/>
          <p:cNvSpPr/>
          <p:nvPr/>
        </p:nvSpPr>
        <p:spPr>
          <a:xfrm>
            <a:off x="5233277" y="1771734"/>
            <a:ext cx="1814524" cy="4796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B</a:t>
            </a:r>
            <a:r>
              <a:rPr lang="en-US" dirty="0" smtClean="0"/>
              <a:t>urglary </a:t>
            </a:r>
            <a:endParaRPr lang="en-US" dirty="0"/>
          </a:p>
        </p:txBody>
      </p:sp>
      <p:sp>
        <p:nvSpPr>
          <p:cNvPr id="6" name="Oval 5"/>
          <p:cNvSpPr/>
          <p:nvPr/>
        </p:nvSpPr>
        <p:spPr>
          <a:xfrm>
            <a:off x="7348153" y="1771734"/>
            <a:ext cx="1795847" cy="4796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E</a:t>
            </a:r>
            <a:r>
              <a:rPr lang="en-US" dirty="0" smtClean="0"/>
              <a:t>arthquake</a:t>
            </a:r>
            <a:endParaRPr lang="en-US" dirty="0"/>
          </a:p>
        </p:txBody>
      </p:sp>
      <p:sp>
        <p:nvSpPr>
          <p:cNvPr id="7" name="Oval 6"/>
          <p:cNvSpPr/>
          <p:nvPr/>
        </p:nvSpPr>
        <p:spPr>
          <a:xfrm>
            <a:off x="6281352" y="2902241"/>
            <a:ext cx="1836177" cy="4796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A</a:t>
            </a:r>
            <a:r>
              <a:rPr lang="en-US" dirty="0" smtClean="0"/>
              <a:t>larm</a:t>
            </a:r>
            <a:endParaRPr lang="en-US" dirty="0"/>
          </a:p>
        </p:txBody>
      </p:sp>
      <p:sp>
        <p:nvSpPr>
          <p:cNvPr id="8" name="Oval 7"/>
          <p:cNvSpPr/>
          <p:nvPr/>
        </p:nvSpPr>
        <p:spPr>
          <a:xfrm>
            <a:off x="5414561" y="3985668"/>
            <a:ext cx="1146866" cy="100808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rPr>
              <a:t>J</a:t>
            </a:r>
            <a:r>
              <a:rPr lang="en-US" dirty="0" smtClean="0"/>
              <a:t>ohn Calls</a:t>
            </a:r>
            <a:endParaRPr lang="en-US" dirty="0"/>
          </a:p>
        </p:txBody>
      </p:sp>
      <p:sp>
        <p:nvSpPr>
          <p:cNvPr id="9" name="Oval 8"/>
          <p:cNvSpPr/>
          <p:nvPr/>
        </p:nvSpPr>
        <p:spPr>
          <a:xfrm>
            <a:off x="7806439" y="3997896"/>
            <a:ext cx="1208895" cy="10142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M</a:t>
            </a:r>
            <a:r>
              <a:rPr lang="en-US" dirty="0" smtClean="0"/>
              <a:t>arry Calls</a:t>
            </a:r>
            <a:endParaRPr lang="en-US" dirty="0"/>
          </a:p>
        </p:txBody>
      </p:sp>
      <p:cxnSp>
        <p:nvCxnSpPr>
          <p:cNvPr id="10" name="Straight Arrow Connector 9"/>
          <p:cNvCxnSpPr>
            <a:stCxn id="5" idx="4"/>
          </p:cNvCxnSpPr>
          <p:nvPr/>
        </p:nvCxnSpPr>
        <p:spPr>
          <a:xfrm>
            <a:off x="6140539" y="2251420"/>
            <a:ext cx="907260" cy="634583"/>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1" name="Straight Arrow Connector 10"/>
          <p:cNvCxnSpPr>
            <a:stCxn id="6" idx="4"/>
          </p:cNvCxnSpPr>
          <p:nvPr/>
        </p:nvCxnSpPr>
        <p:spPr>
          <a:xfrm flipH="1">
            <a:off x="7348153" y="2251420"/>
            <a:ext cx="897924" cy="634583"/>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2" name="Straight Arrow Connector 11"/>
          <p:cNvCxnSpPr>
            <a:endCxn id="9" idx="0"/>
          </p:cNvCxnSpPr>
          <p:nvPr/>
        </p:nvCxnSpPr>
        <p:spPr>
          <a:xfrm>
            <a:off x="7806439" y="3343326"/>
            <a:ext cx="604448" cy="65457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3" name="Straight Arrow Connector 12"/>
          <p:cNvCxnSpPr>
            <a:endCxn id="8" idx="0"/>
          </p:cNvCxnSpPr>
          <p:nvPr/>
        </p:nvCxnSpPr>
        <p:spPr>
          <a:xfrm flipH="1">
            <a:off x="5987994" y="3351086"/>
            <a:ext cx="573434" cy="634582"/>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mc:AlternateContent xmlns:mc="http://schemas.openxmlformats.org/markup-compatibility/2006" xmlns:a14="http://schemas.microsoft.com/office/drawing/2010/main">
        <mc:Choice Requires="a14">
          <p:sp>
            <p:nvSpPr>
              <p:cNvPr id="15" name="Content Placeholder 14"/>
              <p:cNvSpPr>
                <a:spLocks noGrp="1"/>
              </p:cNvSpPr>
              <p:nvPr>
                <p:ph sz="quarter" idx="1"/>
              </p:nvPr>
            </p:nvSpPr>
            <p:spPr>
              <a:xfrm>
                <a:off x="612648" y="1795365"/>
                <a:ext cx="4620629" cy="4495800"/>
              </a:xfrm>
            </p:spPr>
            <p:txBody>
              <a:bodyPr>
                <a:normAutofit fontScale="55000" lnSpcReduction="20000"/>
              </a:bodyPr>
              <a:lstStyle/>
              <a:p>
                <a:r>
                  <a:rPr lang="en-US" sz="2900" dirty="0" smtClean="0">
                    <a:solidFill>
                      <a:srgbClr val="002060"/>
                    </a:solidFill>
                  </a:rPr>
                  <a:t>Given unlimited time, inference in BNs is easy:</a:t>
                </a:r>
              </a:p>
              <a:p>
                <a:pPr lvl="1"/>
                <a:r>
                  <a:rPr lang="en-US" sz="2900" dirty="0">
                    <a:solidFill>
                      <a:srgbClr val="002060"/>
                    </a:solidFill>
                  </a:rPr>
                  <a:t>State the marginal probabilities you need </a:t>
                </a:r>
              </a:p>
              <a:p>
                <a:pPr lvl="1"/>
                <a:r>
                  <a:rPr lang="en-US" sz="2900" dirty="0">
                    <a:solidFill>
                      <a:srgbClr val="002060"/>
                    </a:solidFill>
                  </a:rPr>
                  <a:t>Figure out ALL atomic probabilities you need </a:t>
                </a:r>
              </a:p>
              <a:p>
                <a:pPr lvl="1"/>
                <a:r>
                  <a:rPr lang="en-US" sz="2900" dirty="0">
                    <a:solidFill>
                      <a:srgbClr val="002060"/>
                    </a:solidFill>
                  </a:rPr>
                  <a:t>Calculate and combine them </a:t>
                </a:r>
                <a:endParaRPr lang="en-US" sz="2900" dirty="0" smtClean="0">
                  <a:solidFill>
                    <a:srgbClr val="002060"/>
                  </a:solidFill>
                </a:endParaRPr>
              </a:p>
              <a:p>
                <a:pPr marL="274320" lvl="1" indent="0">
                  <a:buNone/>
                </a:pPr>
                <a:endParaRPr lang="en-US" dirty="0">
                  <a:solidFill>
                    <a:srgbClr val="002060"/>
                  </a:solidFill>
                </a:endParaRPr>
              </a:p>
              <a:p>
                <a:pPr marL="274320" lvl="1" indent="0">
                  <a:buNone/>
                </a:pPr>
                <a:endParaRPr lang="en-US" dirty="0" smtClean="0">
                  <a:solidFill>
                    <a:srgbClr val="002060"/>
                  </a:solidFill>
                </a:endParaRPr>
              </a:p>
              <a:p>
                <a:pPr marL="274320" lvl="1" indent="0">
                  <a:buNone/>
                </a:pPr>
                <a:endParaRPr lang="en-US" dirty="0">
                  <a:solidFill>
                    <a:srgbClr val="002060"/>
                  </a:solidFill>
                </a:endParaRPr>
              </a:p>
              <a:p>
                <a:pPr marL="274320" lvl="1" indent="0">
                  <a:buNone/>
                </a:pPr>
                <a:endParaRPr lang="en-US" sz="2600" dirty="0" smtClean="0">
                  <a:solidFill>
                    <a:srgbClr val="002060"/>
                  </a:solidFill>
                </a:endParaRPr>
              </a:p>
              <a:p>
                <a:pPr marL="0" indent="0">
                  <a:buNone/>
                </a:pPr>
                <a:r>
                  <a:rPr lang="en-US" sz="2900" dirty="0" smtClean="0"/>
                  <a:t>Example</a:t>
                </a:r>
                <a:r>
                  <a:rPr lang="en-US" sz="2900" dirty="0"/>
                  <a:t>: </a:t>
                </a:r>
                <a14:m>
                  <m:oMath xmlns:m="http://schemas.openxmlformats.org/officeDocument/2006/math">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e>
                      <m:e>
                        <m:r>
                          <a:rPr lang="en-US" sz="2900" i="1">
                            <a:latin typeface="Cambria Math" panose="02040503050406030204" pitchFamily="18" charset="0"/>
                          </a:rPr>
                          <m:t>+</m:t>
                        </m:r>
                        <m:r>
                          <a:rPr lang="en-US" sz="2900" i="1">
                            <a:latin typeface="Cambria Math" panose="02040503050406030204" pitchFamily="18" charset="0"/>
                          </a:rPr>
                          <m:t>𝑗</m:t>
                        </m:r>
                        <m:r>
                          <a:rPr lang="en-US" sz="2900" i="1">
                            <a:latin typeface="Cambria Math" panose="02040503050406030204" pitchFamily="18" charset="0"/>
                          </a:rPr>
                          <m:t>,+</m:t>
                        </m:r>
                        <m:r>
                          <a:rPr lang="en-US" sz="2900" i="1">
                            <a:latin typeface="Cambria Math" panose="02040503050406030204" pitchFamily="18" charset="0"/>
                          </a:rPr>
                          <m:t>𝑚</m:t>
                        </m:r>
                      </m:e>
                    </m:d>
                    <m:r>
                      <a:rPr lang="en-US" sz="2900" i="1">
                        <a:latin typeface="Cambria Math" panose="02040503050406030204" pitchFamily="18" charset="0"/>
                      </a:rPr>
                      <m:t>=</m:t>
                    </m:r>
                    <m:f>
                      <m:fPr>
                        <m:ctrlPr>
                          <a:rPr lang="en-US" sz="2900" i="1">
                            <a:latin typeface="Cambria Math" panose="02040503050406030204" pitchFamily="18" charset="0"/>
                          </a:rPr>
                        </m:ctrlPr>
                      </m:fPr>
                      <m:num>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r>
                              <a:rPr lang="en-US" sz="2900" i="1">
                                <a:latin typeface="Cambria Math" panose="02040503050406030204" pitchFamily="18" charset="0"/>
                              </a:rPr>
                              <m:t>,+</m:t>
                            </m:r>
                            <m:r>
                              <a:rPr lang="en-US" sz="2900" i="1">
                                <a:latin typeface="Cambria Math" panose="02040503050406030204" pitchFamily="18" charset="0"/>
                              </a:rPr>
                              <m:t>𝑗</m:t>
                            </m:r>
                            <m:r>
                              <a:rPr lang="en-US" sz="2900" i="1">
                                <a:latin typeface="Cambria Math" panose="02040503050406030204" pitchFamily="18" charset="0"/>
                              </a:rPr>
                              <m:t>,+</m:t>
                            </m:r>
                            <m:r>
                              <a:rPr lang="en-US" sz="2900" i="1">
                                <a:latin typeface="Cambria Math" panose="02040503050406030204" pitchFamily="18" charset="0"/>
                              </a:rPr>
                              <m:t>𝑚</m:t>
                            </m:r>
                          </m:e>
                        </m:d>
                      </m:num>
                      <m:den>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𝑗</m:t>
                            </m:r>
                            <m:r>
                              <a:rPr lang="en-US" sz="2900" i="1">
                                <a:latin typeface="Cambria Math" panose="02040503050406030204" pitchFamily="18" charset="0"/>
                              </a:rPr>
                              <m:t>,+</m:t>
                            </m:r>
                            <m:r>
                              <a:rPr lang="en-US" sz="2900" i="1">
                                <a:latin typeface="Cambria Math" panose="02040503050406030204" pitchFamily="18" charset="0"/>
                              </a:rPr>
                              <m:t>𝑚</m:t>
                            </m:r>
                          </m:e>
                        </m:d>
                      </m:den>
                    </m:f>
                  </m:oMath>
                </a14:m>
                <a:endParaRPr lang="en-US" sz="2900" i="1" dirty="0" smtClean="0">
                  <a:latin typeface="Cambria Math" panose="02040503050406030204" pitchFamily="18" charset="0"/>
                </a:endParaRPr>
              </a:p>
              <a:p>
                <a:pPr marL="0" indent="0">
                  <a:buNone/>
                </a:pPr>
                <a:endParaRPr lang="en-US" sz="29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r>
                            <a:rPr lang="en-US" sz="2900" i="1">
                              <a:latin typeface="Cambria Math" panose="02040503050406030204" pitchFamily="18" charset="0"/>
                            </a:rPr>
                            <m:t>,+</m:t>
                          </m:r>
                          <m:r>
                            <a:rPr lang="en-US" sz="2900" i="1">
                              <a:latin typeface="Cambria Math" panose="02040503050406030204" pitchFamily="18" charset="0"/>
                            </a:rPr>
                            <m:t>𝑗</m:t>
                          </m:r>
                          <m:r>
                            <a:rPr lang="en-US" sz="2900" i="1">
                              <a:latin typeface="Cambria Math" panose="02040503050406030204" pitchFamily="18" charset="0"/>
                            </a:rPr>
                            <m:t>,+</m:t>
                          </m:r>
                          <m:r>
                            <a:rPr lang="en-US" sz="2900" i="1">
                              <a:latin typeface="Cambria Math" panose="02040503050406030204" pitchFamily="18" charset="0"/>
                            </a:rPr>
                            <m:t>𝑚</m:t>
                          </m:r>
                        </m:e>
                      </m:d>
                      <m:r>
                        <a:rPr lang="en-US" sz="2900" i="1">
                          <a:latin typeface="Cambria Math" panose="02040503050406030204" pitchFamily="18" charset="0"/>
                        </a:rPr>
                        <m:t>=</m:t>
                      </m:r>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𝑝</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𝑎</m:t>
                          </m:r>
                        </m:e>
                        <m:e>
                          <m:r>
                            <a:rPr lang="en-US" sz="2900" i="1">
                              <a:latin typeface="Cambria Math" panose="02040503050406030204" pitchFamily="18" charset="0"/>
                            </a:rPr>
                            <m:t>+</m:t>
                          </m:r>
                          <m:r>
                            <a:rPr lang="en-US" sz="2900" i="1">
                              <a:latin typeface="Cambria Math" panose="02040503050406030204" pitchFamily="18" charset="0"/>
                            </a:rPr>
                            <m:t>𝑏</m:t>
                          </m:r>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𝑗</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𝑚</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𝑝</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𝑎</m:t>
                          </m:r>
                        </m:e>
                        <m:e>
                          <m:r>
                            <a:rPr lang="en-US" sz="2900" i="1">
                              <a:latin typeface="Cambria Math" panose="02040503050406030204" pitchFamily="18" charset="0"/>
                            </a:rPr>
                            <m:t>+</m:t>
                          </m:r>
                          <m:r>
                            <a:rPr lang="en-US" sz="2900" i="1">
                              <a:latin typeface="Cambria Math" panose="02040503050406030204" pitchFamily="18" charset="0"/>
                            </a:rPr>
                            <m:t>𝑏</m:t>
                          </m:r>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𝑗</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𝑚</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𝑝</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𝑎</m:t>
                          </m:r>
                        </m:e>
                        <m:e>
                          <m:r>
                            <a:rPr lang="en-US" sz="2900" i="1">
                              <a:latin typeface="Cambria Math" panose="02040503050406030204" pitchFamily="18" charset="0"/>
                            </a:rPr>
                            <m:t>+</m:t>
                          </m:r>
                          <m:r>
                            <a:rPr lang="en-US" sz="2900" i="1">
                              <a:latin typeface="Cambria Math" panose="02040503050406030204" pitchFamily="18" charset="0"/>
                            </a:rPr>
                            <m:t>𝑏</m:t>
                          </m:r>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𝑗</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𝑚</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𝑏</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𝑝</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𝑎</m:t>
                          </m:r>
                        </m:e>
                        <m:e>
                          <m:r>
                            <a:rPr lang="en-US" sz="2900" i="1">
                              <a:latin typeface="Cambria Math" panose="02040503050406030204" pitchFamily="18" charset="0"/>
                            </a:rPr>
                            <m:t>+</m:t>
                          </m:r>
                          <m:r>
                            <a:rPr lang="en-US" sz="2900" i="1">
                              <a:latin typeface="Cambria Math" panose="02040503050406030204" pitchFamily="18" charset="0"/>
                            </a:rPr>
                            <m:t>𝑏</m:t>
                          </m:r>
                          <m:r>
                            <a:rPr lang="en-US" sz="2900" i="1">
                              <a:latin typeface="Cambria Math" panose="02040503050406030204" pitchFamily="18" charset="0"/>
                            </a:rPr>
                            <m:t>,−</m:t>
                          </m:r>
                          <m:r>
                            <a:rPr lang="en-US" sz="2900" i="1">
                              <a:latin typeface="Cambria Math" panose="02040503050406030204" pitchFamily="18" charset="0"/>
                            </a:rPr>
                            <m:t>𝑒</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𝑗</m:t>
                          </m:r>
                        </m:e>
                        <m:e>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𝑚</m:t>
                          </m:r>
                        </m:e>
                        <m:e>
                          <m:r>
                            <a:rPr lang="en-US" sz="2900" i="1">
                              <a:latin typeface="Cambria Math" panose="02040503050406030204" pitchFamily="18" charset="0"/>
                            </a:rPr>
                            <m:t>−</m:t>
                          </m:r>
                          <m:r>
                            <a:rPr lang="en-US" sz="2900" i="1">
                              <a:latin typeface="Cambria Math" panose="02040503050406030204" pitchFamily="18" charset="0"/>
                            </a:rPr>
                            <m:t>𝑎</m:t>
                          </m:r>
                        </m:e>
                      </m:d>
                    </m:oMath>
                  </m:oMathPara>
                </a14:m>
                <a:endParaRPr lang="en-US" dirty="0"/>
              </a:p>
              <a:p>
                <a:endParaRPr lang="en-US" dirty="0"/>
              </a:p>
              <a:p>
                <a:endParaRPr lang="en-US" dirty="0"/>
              </a:p>
            </p:txBody>
          </p:sp>
        </mc:Choice>
        <mc:Fallback xmlns="">
          <p:sp>
            <p:nvSpPr>
              <p:cNvPr id="15" name="Content Placeholder 14"/>
              <p:cNvSpPr>
                <a:spLocks noGrp="1" noRot="1" noChangeAspect="1" noMove="1" noResize="1" noEditPoints="1" noAdjustHandles="1" noChangeArrowheads="1" noChangeShapeType="1" noTextEdit="1"/>
              </p:cNvSpPr>
              <p:nvPr>
                <p:ph sz="quarter" idx="1"/>
              </p:nvPr>
            </p:nvSpPr>
            <p:spPr>
              <a:xfrm>
                <a:off x="612648" y="1795365"/>
                <a:ext cx="4620629" cy="4495800"/>
              </a:xfrm>
              <a:blipFill rotWithShape="0">
                <a:blip r:embed="rId2"/>
                <a:stretch>
                  <a:fillRect l="-793" t="-1357"/>
                </a:stretch>
              </a:blipFill>
            </p:spPr>
            <p:txBody>
              <a:bodyPr/>
              <a:lstStyle/>
              <a:p>
                <a:r>
                  <a:rPr lang="en-US">
                    <a:noFill/>
                  </a:rPr>
                  <a:t> </a:t>
                </a:r>
              </a:p>
            </p:txBody>
          </p:sp>
        </mc:Fallback>
      </mc:AlternateContent>
    </p:spTree>
    <p:extLst>
      <p:ext uri="{BB962C8B-B14F-4D97-AF65-F5344CB8AC3E}">
        <p14:creationId xmlns:p14="http://schemas.microsoft.com/office/powerpoint/2010/main" val="2625040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Gibbs sampling </a:t>
            </a:r>
            <a:endParaRPr lang="en-US" dirty="0"/>
          </a:p>
        </p:txBody>
      </p:sp>
      <p:sp>
        <p:nvSpPr>
          <p:cNvPr id="3" name="Content Placeholder 2"/>
          <p:cNvSpPr>
            <a:spLocks noGrp="1"/>
          </p:cNvSpPr>
          <p:nvPr>
            <p:ph sz="quarter" idx="1"/>
          </p:nvPr>
        </p:nvSpPr>
        <p:spPr/>
        <p:txBody>
          <a:bodyPr>
            <a:normAutofit/>
          </a:bodyPr>
          <a:lstStyle/>
          <a:p>
            <a:r>
              <a:rPr lang="en-US" dirty="0" smtClean="0"/>
              <a:t>Likelihood weighting doesn’t solve all our problems </a:t>
            </a:r>
            <a:endParaRPr lang="en-US" dirty="0"/>
          </a:p>
          <a:p>
            <a:r>
              <a:rPr lang="en-US" dirty="0" smtClean="0"/>
              <a:t>Evidence influences the choice of downstream variables, but not upstream ones (e.g. C isn’t more likely to get a value matching the evidence) </a:t>
            </a:r>
          </a:p>
          <a:p>
            <a:r>
              <a:rPr lang="en-US" dirty="0" smtClean="0"/>
              <a:t>We would like to consider evidence when we sample every variable </a:t>
            </a:r>
          </a:p>
        </p:txBody>
      </p:sp>
    </p:spTree>
    <p:extLst>
      <p:ext uri="{BB962C8B-B14F-4D97-AF65-F5344CB8AC3E}">
        <p14:creationId xmlns:p14="http://schemas.microsoft.com/office/powerpoint/2010/main" val="1378197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t>
            </a:r>
            <a:endParaRPr lang="en-US" dirty="0"/>
          </a:p>
        </p:txBody>
      </p:sp>
      <p:sp>
        <p:nvSpPr>
          <p:cNvPr id="7" name="Content Placeholder 2"/>
          <p:cNvSpPr txBox="1">
            <a:spLocks/>
          </p:cNvSpPr>
          <p:nvPr/>
        </p:nvSpPr>
        <p:spPr>
          <a:xfrm>
            <a:off x="612647" y="1600200"/>
            <a:ext cx="7994323" cy="4495800"/>
          </a:xfrm>
          <a:prstGeom prst="rect">
            <a:avLst/>
          </a:prstGeom>
        </p:spPr>
        <p:txBody>
          <a:bodyPr vert="horz">
            <a:normAutofit fontScale="92500"/>
          </a:bodyPr>
          <a:lst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a:lstStyle>
          <a:p>
            <a:r>
              <a:rPr lang="en-US" dirty="0" smtClean="0"/>
              <a:t>Procedure: Keep track of a full instantiation, 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endParaRPr lang="en-US" baseline="-25000" dirty="0" smtClean="0"/>
          </a:p>
          <a:p>
            <a:r>
              <a:rPr lang="en-US" dirty="0" smtClean="0"/>
              <a:t>Start with an arbitrary instantiation consistent with the evidence. </a:t>
            </a:r>
          </a:p>
          <a:p>
            <a:r>
              <a:rPr lang="en-US" dirty="0" smtClean="0"/>
              <a:t>Sample one variable at a time, conditioned on all the rest, but keep evidence fixed </a:t>
            </a:r>
          </a:p>
          <a:p>
            <a:r>
              <a:rPr lang="en-US" dirty="0" smtClean="0"/>
              <a:t>Keep repeating this for a long time </a:t>
            </a:r>
          </a:p>
          <a:p>
            <a:r>
              <a:rPr lang="en-US" dirty="0" smtClean="0"/>
              <a:t>Property: in the limit of repeating this infinitely many times the resulting sample is coming from the correct distribution. Condition: </a:t>
            </a:r>
            <a:r>
              <a:rPr lang="en-US" dirty="0"/>
              <a:t>N</a:t>
            </a:r>
            <a:r>
              <a:rPr lang="en-US" dirty="0" smtClean="0"/>
              <a:t>o parameter is set to 0.</a:t>
            </a:r>
          </a:p>
          <a:p>
            <a:r>
              <a:rPr lang="en-US" dirty="0" smtClean="0"/>
              <a:t>Rationale: both upstream and downstream variables condition on evidence </a:t>
            </a:r>
          </a:p>
          <a:p>
            <a:r>
              <a:rPr lang="en-US" dirty="0" smtClean="0"/>
              <a:t>In contrast: likelihood weighting only conditions on upstream evidence, and hence weights obtained in likelihood weighting can sometimes be very small. (Sum of weights over all samples is indicative of how many “effective” samples were obtained, so want high weight.) </a:t>
            </a:r>
            <a:endParaRPr lang="en-US" dirty="0"/>
          </a:p>
        </p:txBody>
      </p:sp>
    </p:spTree>
    <p:extLst>
      <p:ext uri="{BB962C8B-B14F-4D97-AF65-F5344CB8AC3E}">
        <p14:creationId xmlns:p14="http://schemas.microsoft.com/office/powerpoint/2010/main" val="665243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3" cstate="email">
            <a:extLst>
              <a:ext uri="{28A0092B-C50C-407E-A947-70E740481C1C}">
                <a14:useLocalDpi xmlns:a14="http://schemas.microsoft.com/office/drawing/2010/main"/>
              </a:ext>
            </a:extLst>
          </a:blip>
          <a:stretch>
            <a:fillRect/>
          </a:stretch>
        </p:blipFill>
        <p:spPr>
          <a:xfrm>
            <a:off x="110156" y="1945307"/>
            <a:ext cx="8981743" cy="3529371"/>
          </a:xfrm>
        </p:spPr>
      </p:pic>
      <p:sp>
        <p:nvSpPr>
          <p:cNvPr id="2" name="Title 1"/>
          <p:cNvSpPr>
            <a:spLocks noGrp="1"/>
          </p:cNvSpPr>
          <p:nvPr>
            <p:ph type="title"/>
          </p:nvPr>
        </p:nvSpPr>
        <p:spPr/>
        <p:txBody>
          <a:bodyPr/>
          <a:lstStyle/>
          <a:p>
            <a:r>
              <a:rPr lang="en-US" dirty="0" smtClean="0"/>
              <a:t>Example P(S|+r)</a:t>
            </a:r>
            <a:endParaRPr lang="en-US" dirty="0"/>
          </a:p>
        </p:txBody>
      </p:sp>
      <p:cxnSp>
        <p:nvCxnSpPr>
          <p:cNvPr id="6" name="Straight Arrow Connector 5"/>
          <p:cNvCxnSpPr/>
          <p:nvPr/>
        </p:nvCxnSpPr>
        <p:spPr>
          <a:xfrm flipH="1">
            <a:off x="4298406" y="3971602"/>
            <a:ext cx="1306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04691" y="3709992"/>
            <a:ext cx="2090059" cy="523220"/>
          </a:xfrm>
          <a:prstGeom prst="rect">
            <a:avLst/>
          </a:prstGeom>
          <a:noFill/>
        </p:spPr>
        <p:txBody>
          <a:bodyPr wrap="square" rtlCol="0">
            <a:spAutoFit/>
          </a:bodyPr>
          <a:lstStyle/>
          <a:p>
            <a:r>
              <a:rPr lang="en-US" sz="1400" dirty="0" smtClean="0"/>
              <a:t>Can choose the same variable more than once</a:t>
            </a:r>
            <a:endParaRPr lang="en-US" sz="1400" dirty="0"/>
          </a:p>
        </p:txBody>
      </p:sp>
      <p:cxnSp>
        <p:nvCxnSpPr>
          <p:cNvPr id="9" name="Straight Arrow Connector 8"/>
          <p:cNvCxnSpPr/>
          <p:nvPr/>
        </p:nvCxnSpPr>
        <p:spPr>
          <a:xfrm flipV="1">
            <a:off x="8766048" y="4785360"/>
            <a:ext cx="0" cy="1194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02400" y="5883870"/>
            <a:ext cx="2641600" cy="923330"/>
          </a:xfrm>
          <a:prstGeom prst="rect">
            <a:avLst/>
          </a:prstGeom>
          <a:noFill/>
        </p:spPr>
        <p:txBody>
          <a:bodyPr wrap="square" rtlCol="0">
            <a:spAutoFit/>
          </a:bodyPr>
          <a:lstStyle/>
          <a:p>
            <a:r>
              <a:rPr lang="en-US" dirty="0" smtClean="0"/>
              <a:t>Gives you one sample from the correct P(S|+r) if run for long enough </a:t>
            </a:r>
            <a:endParaRPr lang="en-US" dirty="0"/>
          </a:p>
        </p:txBody>
      </p:sp>
    </p:spTree>
    <p:extLst>
      <p:ext uri="{BB962C8B-B14F-4D97-AF65-F5344CB8AC3E}">
        <p14:creationId xmlns:p14="http://schemas.microsoft.com/office/powerpoint/2010/main" val="2335056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resampling of one variable </a:t>
            </a:r>
            <a:endParaRPr lang="en-US" dirty="0"/>
          </a:p>
        </p:txBody>
      </p:sp>
      <p:sp>
        <p:nvSpPr>
          <p:cNvPr id="3" name="Content Placeholder 2"/>
          <p:cNvSpPr>
            <a:spLocks noGrp="1"/>
          </p:cNvSpPr>
          <p:nvPr>
            <p:ph sz="quarter" idx="1"/>
          </p:nvPr>
        </p:nvSpPr>
        <p:spPr/>
        <p:txBody>
          <a:bodyPr/>
          <a:lstStyle/>
          <a:p>
            <a:r>
              <a:rPr lang="en-US" dirty="0" smtClean="0"/>
              <a:t>The mentioned procedure has exact inference queries! But it turns out they are easy to compute </a:t>
            </a:r>
          </a:p>
          <a:p>
            <a:pPr marL="0" indent="0">
              <a:buNone/>
            </a:pPr>
            <a:r>
              <a:rPr lang="en-US" dirty="0" smtClean="0"/>
              <a:t> </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2648" y="2471581"/>
            <a:ext cx="8120576" cy="4005419"/>
          </a:xfrm>
          <a:prstGeom prst="rect">
            <a:avLst/>
          </a:prstGeom>
        </p:spPr>
      </p:pic>
    </p:spTree>
    <p:extLst>
      <p:ext uri="{BB962C8B-B14F-4D97-AF65-F5344CB8AC3E}">
        <p14:creationId xmlns:p14="http://schemas.microsoft.com/office/powerpoint/2010/main" val="3813517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Ex1: Answer probabilistic queries from samples</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2840" y="1908278"/>
            <a:ext cx="4737003" cy="3749365"/>
          </a:xfrm>
          <a:prstGeom prst="rect">
            <a:avLst/>
          </a:prstGeom>
        </p:spPr>
      </p:pic>
    </p:spTree>
    <p:extLst>
      <p:ext uri="{BB962C8B-B14F-4D97-AF65-F5344CB8AC3E}">
        <p14:creationId xmlns:p14="http://schemas.microsoft.com/office/powerpoint/2010/main" val="3295228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Ex2: rejection sampling, P(-d|-b) </a:t>
            </a:r>
            <a:endParaRPr lang="en-US" dirty="0"/>
          </a:p>
        </p:txBody>
      </p:sp>
      <p:sp>
        <p:nvSpPr>
          <p:cNvPr id="3" name="Content Placeholder 2"/>
          <p:cNvSpPr>
            <a:spLocks noGrp="1"/>
          </p:cNvSpPr>
          <p:nvPr>
            <p:ph sz="quarter" idx="1"/>
          </p:nvPr>
        </p:nvSpPr>
        <p:spPr>
          <a:xfrm>
            <a:off x="6356556" y="2890684"/>
            <a:ext cx="2409492" cy="3205316"/>
          </a:xfrm>
        </p:spPr>
        <p:txBody>
          <a:bodyPr/>
          <a:lstStyle/>
          <a:p>
            <a:pPr marL="0" indent="0">
              <a:buNone/>
            </a:pPr>
            <a:r>
              <a:rPr lang="en-US" dirty="0" smtClean="0"/>
              <a:t>Order: A, B, C, D</a:t>
            </a:r>
          </a:p>
          <a:p>
            <a:r>
              <a:rPr lang="en-US" dirty="0" smtClean="0"/>
              <a:t>+a, +b </a:t>
            </a:r>
            <a:r>
              <a:rPr lang="en-US" dirty="0" smtClean="0">
                <a:sym typeface="Wingdings" panose="05000000000000000000" pitchFamily="2" charset="2"/>
              </a:rPr>
              <a:t></a:t>
            </a:r>
            <a:r>
              <a:rPr lang="en-US" dirty="0" smtClean="0"/>
              <a:t> reject</a:t>
            </a:r>
          </a:p>
          <a:p>
            <a:r>
              <a:rPr lang="en-US" dirty="0" smtClean="0"/>
              <a:t>+a, -b, +c, -d</a:t>
            </a:r>
          </a:p>
          <a:p>
            <a:r>
              <a:rPr lang="en-US" dirty="0" smtClean="0"/>
              <a:t>… </a:t>
            </a:r>
            <a:endParaRPr lang="en-US" dirty="0"/>
          </a:p>
        </p:txBody>
      </p:sp>
      <p:cxnSp>
        <p:nvCxnSpPr>
          <p:cNvPr id="8" name="Straight Connector 7"/>
          <p:cNvCxnSpPr/>
          <p:nvPr/>
        </p:nvCxnSpPr>
        <p:spPr>
          <a:xfrm flipV="1">
            <a:off x="840658" y="6282815"/>
            <a:ext cx="3200400" cy="1474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3097161" y="5948518"/>
            <a:ext cx="14749" cy="658761"/>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393725" y="5948518"/>
            <a:ext cx="634180"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+a</a:t>
            </a:r>
            <a:endParaRPr lang="en-US" dirty="0">
              <a:ln w="0"/>
              <a:effectLst>
                <a:outerShdw blurRad="38100" dist="19050" dir="2700000" algn="tl" rotWithShape="0">
                  <a:schemeClr val="dk1">
                    <a:alpha val="40000"/>
                  </a:schemeClr>
                </a:outerShdw>
              </a:effectLst>
            </a:endParaRPr>
          </a:p>
        </p:txBody>
      </p:sp>
      <p:sp>
        <p:nvSpPr>
          <p:cNvPr id="12" name="TextBox 11"/>
          <p:cNvSpPr txBox="1"/>
          <p:nvPr/>
        </p:nvSpPr>
        <p:spPr>
          <a:xfrm>
            <a:off x="3259394" y="5908566"/>
            <a:ext cx="634180"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-a</a:t>
            </a:r>
            <a:endParaRPr lang="en-US" dirty="0">
              <a:ln w="0"/>
              <a:effectLst>
                <a:outerShdw blurRad="38100" dist="19050" dir="2700000" algn="tl" rotWithShape="0">
                  <a:schemeClr val="dk1">
                    <a:alpha val="40000"/>
                  </a:schemeClr>
                </a:outerShdw>
              </a:effectLst>
            </a:endParaRPr>
          </a:p>
        </p:txBody>
      </p:sp>
      <p:sp>
        <p:nvSpPr>
          <p:cNvPr id="13" name="TextBox 12"/>
          <p:cNvSpPr txBox="1"/>
          <p:nvPr/>
        </p:nvSpPr>
        <p:spPr>
          <a:xfrm>
            <a:off x="612648" y="6277898"/>
            <a:ext cx="228010"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0</a:t>
            </a:r>
            <a:endParaRPr lang="en-US" dirty="0">
              <a:ln w="0"/>
              <a:effectLst>
                <a:outerShdw blurRad="38100" dist="19050" dir="2700000" algn="tl" rotWithShape="0">
                  <a:schemeClr val="dk1">
                    <a:alpha val="40000"/>
                  </a:schemeClr>
                </a:outerShdw>
              </a:effectLst>
            </a:endParaRPr>
          </a:p>
        </p:txBody>
      </p:sp>
      <p:sp>
        <p:nvSpPr>
          <p:cNvPr id="14" name="TextBox 13"/>
          <p:cNvSpPr txBox="1"/>
          <p:nvPr/>
        </p:nvSpPr>
        <p:spPr>
          <a:xfrm>
            <a:off x="4041058" y="6277898"/>
            <a:ext cx="228010"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1</a:t>
            </a:r>
            <a:endParaRPr lang="en-US" dirty="0">
              <a:ln w="0"/>
              <a:effectLst>
                <a:outerShdw blurRad="38100" dist="19050" dir="2700000" algn="tl" rotWithShape="0">
                  <a:schemeClr val="dk1">
                    <a:alpha val="40000"/>
                  </a:schemeClr>
                </a:outerShdw>
              </a:effectLst>
            </a:endParaRPr>
          </a:p>
        </p:txBody>
      </p:sp>
      <p:sp>
        <p:nvSpPr>
          <p:cNvPr id="15" name="TextBox 14"/>
          <p:cNvSpPr txBox="1"/>
          <p:nvPr/>
        </p:nvSpPr>
        <p:spPr>
          <a:xfrm>
            <a:off x="2698956" y="6245629"/>
            <a:ext cx="634180"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0.8</a:t>
            </a:r>
            <a:endParaRPr lang="en-US" dirty="0">
              <a:ln w="0"/>
              <a:effectLst>
                <a:outerShdw blurRad="38100" dist="19050" dir="2700000" algn="tl" rotWithShape="0">
                  <a:schemeClr val="dk1">
                    <a:alpha val="40000"/>
                  </a:schemeClr>
                </a:outerShdw>
              </a:effectLst>
            </a:endParaRPr>
          </a:p>
        </p:txBody>
      </p:sp>
      <p:cxnSp>
        <p:nvCxnSpPr>
          <p:cNvPr id="17" name="Straight Arrow Connector 16"/>
          <p:cNvCxnSpPr/>
          <p:nvPr/>
        </p:nvCxnSpPr>
        <p:spPr>
          <a:xfrm flipH="1" flipV="1">
            <a:off x="1791930" y="6297564"/>
            <a:ext cx="7373" cy="339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482213" y="6558742"/>
            <a:ext cx="877527"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0.31</a:t>
            </a:r>
            <a:endParaRPr lang="en-US" dirty="0">
              <a:ln w="0"/>
              <a:effectLst>
                <a:outerShdw blurRad="38100" dist="19050" dir="2700000" algn="tl" rotWithShape="0">
                  <a:schemeClr val="dk1">
                    <a:alpha val="40000"/>
                  </a:schemeClr>
                </a:outerShdw>
              </a:effectLst>
            </a:endParaRPr>
          </a:p>
        </p:txBody>
      </p:sp>
      <p:pic>
        <p:nvPicPr>
          <p:cNvPr id="22" name="Picture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7336" y="1626873"/>
            <a:ext cx="5944115" cy="3913971"/>
          </a:xfrm>
          <a:prstGeom prst="rect">
            <a:avLst/>
          </a:prstGeom>
        </p:spPr>
      </p:pic>
    </p:spTree>
    <p:extLst>
      <p:ext uri="{BB962C8B-B14F-4D97-AF65-F5344CB8AC3E}">
        <p14:creationId xmlns:p14="http://schemas.microsoft.com/office/powerpoint/2010/main" val="4270559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Ex3: likelihood weighting P(-d|-a,-b)  </a:t>
            </a:r>
            <a:endParaRPr lang="en-US" dirty="0"/>
          </a:p>
        </p:txBody>
      </p:sp>
      <p:pic>
        <p:nvPicPr>
          <p:cNvPr id="5" name="Content Placeholder 4"/>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331068" y="1699385"/>
            <a:ext cx="5944115" cy="3913971"/>
          </a:xfrm>
        </p:spPr>
      </p:pic>
      <p:sp>
        <p:nvSpPr>
          <p:cNvPr id="6" name="Content Placeholder 2"/>
          <p:cNvSpPr txBox="1">
            <a:spLocks/>
          </p:cNvSpPr>
          <p:nvPr/>
        </p:nvSpPr>
        <p:spPr>
          <a:xfrm>
            <a:off x="6356556" y="2890684"/>
            <a:ext cx="2409492" cy="3205316"/>
          </a:xfrm>
          <a:prstGeom prst="rect">
            <a:avLst/>
          </a:prstGeom>
        </p:spPr>
        <p:txBody>
          <a:bodyPr vert="horz">
            <a:normAutofit/>
          </a:bodyPr>
          <a:lst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a:lstStyle>
          <a:p>
            <a:pPr marL="0" indent="0">
              <a:buFont typeface="Wingdings"/>
              <a:buNone/>
            </a:pPr>
            <a:r>
              <a:rPr lang="en-US" dirty="0" smtClean="0"/>
              <a:t>Order: A, B, C, D</a:t>
            </a:r>
          </a:p>
          <a:p>
            <a:r>
              <a:rPr lang="en-US" dirty="0"/>
              <a:t>-</a:t>
            </a:r>
            <a:r>
              <a:rPr lang="en-US" dirty="0" smtClean="0"/>
              <a:t>a, -b, -c, +d</a:t>
            </a:r>
          </a:p>
          <a:p>
            <a:pPr marL="0" indent="0">
              <a:buNone/>
            </a:pPr>
            <a:r>
              <a:rPr lang="en-US" dirty="0"/>
              <a:t>w</a:t>
            </a:r>
            <a:r>
              <a:rPr lang="en-US" dirty="0" smtClean="0"/>
              <a:t>= 0.2*0.5</a:t>
            </a:r>
          </a:p>
          <a:p>
            <a:r>
              <a:rPr lang="en-US" dirty="0" smtClean="0"/>
              <a:t>-a, -b, +c, -d</a:t>
            </a:r>
          </a:p>
          <a:p>
            <a:pPr marL="0" indent="0">
              <a:buNone/>
            </a:pPr>
            <a:r>
              <a:rPr lang="en-US" dirty="0" smtClean="0"/>
              <a:t>w=0.2*0.5</a:t>
            </a:r>
          </a:p>
          <a:p>
            <a:r>
              <a:rPr lang="en-US" dirty="0" smtClean="0"/>
              <a:t>… </a:t>
            </a:r>
            <a:endParaRPr lang="en-US" dirty="0"/>
          </a:p>
        </p:txBody>
      </p:sp>
    </p:spTree>
    <p:extLst>
      <p:ext uri="{BB962C8B-B14F-4D97-AF65-F5344CB8AC3E}">
        <p14:creationId xmlns:p14="http://schemas.microsoft.com/office/powerpoint/2010/main" val="113300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Answering probabilistic queries from weighted samples </a:t>
            </a:r>
            <a:endParaRPr lang="en-US" dirty="0"/>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345201" y="1899675"/>
            <a:ext cx="4737003" cy="3749365"/>
          </a:xfrm>
          <a:prstGeom prst="rect">
            <a:avLst/>
          </a:prstGeom>
        </p:spPr>
      </p:pic>
      <p:sp>
        <p:nvSpPr>
          <p:cNvPr id="5" name="TextBox 4"/>
          <p:cNvSpPr txBox="1"/>
          <p:nvPr/>
        </p:nvSpPr>
        <p:spPr>
          <a:xfrm>
            <a:off x="2094270" y="2239965"/>
            <a:ext cx="619432" cy="3409075"/>
          </a:xfrm>
          <a:prstGeom prst="rect">
            <a:avLst/>
          </a:prstGeom>
          <a:noFill/>
        </p:spPr>
        <p:txBody>
          <a:bodyPr wrap="square" rtlCol="0">
            <a:spAutoFit/>
          </a:bodyPr>
          <a:lstStyle/>
          <a:p>
            <a:pPr>
              <a:lnSpc>
                <a:spcPts val="2600"/>
              </a:lnSpc>
            </a:pPr>
            <a:r>
              <a:rPr lang="en-US" sz="2000" dirty="0" smtClean="0">
                <a:solidFill>
                  <a:srgbClr val="0070C0"/>
                </a:solidFill>
              </a:rPr>
              <a:t>0.3</a:t>
            </a:r>
          </a:p>
          <a:p>
            <a:pPr>
              <a:lnSpc>
                <a:spcPts val="2600"/>
              </a:lnSpc>
            </a:pPr>
            <a:r>
              <a:rPr lang="en-US" sz="2000" dirty="0" smtClean="0">
                <a:solidFill>
                  <a:srgbClr val="0070C0"/>
                </a:solidFill>
              </a:rPr>
              <a:t>0.4</a:t>
            </a:r>
          </a:p>
          <a:p>
            <a:pPr>
              <a:lnSpc>
                <a:spcPts val="2600"/>
              </a:lnSpc>
            </a:pPr>
            <a:r>
              <a:rPr lang="en-US" sz="2000" dirty="0" smtClean="0">
                <a:solidFill>
                  <a:srgbClr val="0070C0"/>
                </a:solidFill>
              </a:rPr>
              <a:t>0.1</a:t>
            </a:r>
            <a:endParaRPr lang="en-US" sz="900" dirty="0">
              <a:solidFill>
                <a:srgbClr val="0070C0"/>
              </a:solidFill>
            </a:endParaRPr>
          </a:p>
          <a:p>
            <a:pPr>
              <a:lnSpc>
                <a:spcPts val="2600"/>
              </a:lnSpc>
            </a:pPr>
            <a:r>
              <a:rPr lang="en-US" sz="2000" dirty="0" smtClean="0">
                <a:solidFill>
                  <a:srgbClr val="0070C0"/>
                </a:solidFill>
              </a:rPr>
              <a:t>0.3</a:t>
            </a:r>
            <a:endParaRPr lang="en-US" sz="900" dirty="0">
              <a:solidFill>
                <a:srgbClr val="0070C0"/>
              </a:solidFill>
            </a:endParaRPr>
          </a:p>
          <a:p>
            <a:pPr>
              <a:lnSpc>
                <a:spcPts val="2600"/>
              </a:lnSpc>
            </a:pPr>
            <a:r>
              <a:rPr lang="en-US" sz="2000" dirty="0" smtClean="0">
                <a:solidFill>
                  <a:srgbClr val="0070C0"/>
                </a:solidFill>
              </a:rPr>
              <a:t>0.4</a:t>
            </a:r>
          </a:p>
          <a:p>
            <a:pPr>
              <a:lnSpc>
                <a:spcPts val="2600"/>
              </a:lnSpc>
            </a:pPr>
            <a:r>
              <a:rPr lang="en-US" sz="2000" dirty="0" smtClean="0">
                <a:solidFill>
                  <a:srgbClr val="0070C0"/>
                </a:solidFill>
              </a:rPr>
              <a:t>0.1</a:t>
            </a:r>
          </a:p>
          <a:p>
            <a:pPr>
              <a:lnSpc>
                <a:spcPts val="2600"/>
              </a:lnSpc>
            </a:pPr>
            <a:r>
              <a:rPr lang="en-US" sz="2000" dirty="0" smtClean="0">
                <a:solidFill>
                  <a:srgbClr val="0070C0"/>
                </a:solidFill>
              </a:rPr>
              <a:t>0.2</a:t>
            </a:r>
          </a:p>
          <a:p>
            <a:pPr>
              <a:lnSpc>
                <a:spcPts val="2600"/>
              </a:lnSpc>
            </a:pPr>
            <a:r>
              <a:rPr lang="en-US" sz="2000" dirty="0" smtClean="0">
                <a:solidFill>
                  <a:srgbClr val="0070C0"/>
                </a:solidFill>
              </a:rPr>
              <a:t>0.5</a:t>
            </a:r>
          </a:p>
          <a:p>
            <a:pPr>
              <a:lnSpc>
                <a:spcPts val="2600"/>
              </a:lnSpc>
            </a:pPr>
            <a:r>
              <a:rPr lang="en-US" sz="2000" dirty="0" smtClean="0">
                <a:solidFill>
                  <a:srgbClr val="0070C0"/>
                </a:solidFill>
              </a:rPr>
              <a:t>0.7</a:t>
            </a:r>
          </a:p>
          <a:p>
            <a:pPr>
              <a:lnSpc>
                <a:spcPts val="2600"/>
              </a:lnSpc>
            </a:pPr>
            <a:r>
              <a:rPr lang="en-US" sz="2000" dirty="0" smtClean="0">
                <a:solidFill>
                  <a:srgbClr val="0070C0"/>
                </a:solidFill>
              </a:rPr>
              <a:t>0.8</a:t>
            </a:r>
            <a:endParaRPr lang="en-US" sz="2000" dirty="0">
              <a:solidFill>
                <a:srgbClr val="0070C0"/>
              </a:solidFill>
            </a:endParaRPr>
          </a:p>
        </p:txBody>
      </p:sp>
      <mc:AlternateContent xmlns:mc="http://schemas.openxmlformats.org/markup-compatibility/2006" xmlns:a14="http://schemas.microsoft.com/office/drawing/2010/main">
        <mc:Choice Requires="a14">
          <p:sp>
            <p:nvSpPr>
              <p:cNvPr id="7" name="TextBox 6"/>
              <p:cNvSpPr txBox="1"/>
              <p:nvPr/>
            </p:nvSpPr>
            <p:spPr>
              <a:xfrm>
                <a:off x="3421627" y="2372701"/>
                <a:ext cx="5928851" cy="5006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m:t>
                      </m:r>
                      <m:f>
                        <m:fPr>
                          <m:ctrlPr>
                            <a:rPr lang="en-US" sz="1400" i="1" dirty="0" smtClean="0">
                              <a:latin typeface="Cambria Math" panose="02040503050406030204" pitchFamily="18" charset="0"/>
                            </a:rPr>
                          </m:ctrlPr>
                        </m:fPr>
                        <m:num>
                          <m:r>
                            <a:rPr lang="en-US" sz="1400" b="0" i="1" dirty="0" smtClean="0">
                              <a:latin typeface="Cambria Math" panose="02040503050406030204" pitchFamily="18" charset="0"/>
                            </a:rPr>
                            <m:t>0.4+0.1+</m:t>
                          </m:r>
                          <m:r>
                            <a:rPr lang="en-US" sz="1400" i="1" dirty="0" smtClean="0">
                              <a:latin typeface="Cambria Math" panose="02040503050406030204" pitchFamily="18" charset="0"/>
                            </a:rPr>
                            <m:t>0.8</m:t>
                          </m:r>
                        </m:num>
                        <m:den>
                          <m:r>
                            <a:rPr lang="en-US" sz="1400" i="1" dirty="0" smtClean="0">
                              <a:latin typeface="Cambria Math" panose="02040503050406030204" pitchFamily="18" charset="0"/>
                            </a:rPr>
                            <m:t>0.3</m:t>
                          </m:r>
                          <m:r>
                            <a:rPr lang="en-US" sz="1400" b="0" i="1" dirty="0" smtClean="0">
                              <a:latin typeface="Cambria Math" panose="02040503050406030204" pitchFamily="18" charset="0"/>
                            </a:rPr>
                            <m:t>+0.4+0.1+0.3+0.4+0.1+0.2+0.5+0.7+0.8</m:t>
                          </m:r>
                        </m:den>
                      </m:f>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1.3</m:t>
                          </m:r>
                        </m:num>
                        <m:den>
                          <m:r>
                            <a:rPr lang="en-US" sz="1400" b="0" i="1" dirty="0" smtClean="0">
                              <a:latin typeface="Cambria Math" panose="02040503050406030204" pitchFamily="18" charset="0"/>
                            </a:rPr>
                            <m:t>3.8</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1627" y="2372701"/>
                <a:ext cx="5928851" cy="500650"/>
              </a:xfrm>
              <a:prstGeom prst="rect">
                <a:avLst/>
              </a:prstGeom>
              <a:blipFill rotWithShape="0">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247535" y="2938056"/>
                <a:ext cx="2099188"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m:t>
                      </m:r>
                      <m:f>
                        <m:fPr>
                          <m:ctrlPr>
                            <a:rPr lang="en-US" sz="1400" i="1" dirty="0" smtClean="0">
                              <a:latin typeface="Cambria Math" panose="02040503050406030204" pitchFamily="18" charset="0"/>
                            </a:rPr>
                          </m:ctrlPr>
                        </m:fPr>
                        <m:num>
                          <m:r>
                            <a:rPr lang="en-US" sz="1400" b="0" i="1" dirty="0" smtClean="0">
                              <a:latin typeface="Cambria Math" panose="02040503050406030204" pitchFamily="18" charset="0"/>
                            </a:rPr>
                            <m:t>0.3+0.1+</m:t>
                          </m:r>
                          <m:r>
                            <a:rPr lang="en-US" sz="1400" i="1" dirty="0" smtClean="0">
                              <a:latin typeface="Cambria Math" panose="02040503050406030204" pitchFamily="18" charset="0"/>
                            </a:rPr>
                            <m:t>0.</m:t>
                          </m:r>
                          <m:r>
                            <a:rPr lang="en-US" sz="1400" b="0" i="1" dirty="0" smtClean="0">
                              <a:latin typeface="Cambria Math" panose="02040503050406030204" pitchFamily="18" charset="0"/>
                            </a:rPr>
                            <m:t>4</m:t>
                          </m:r>
                        </m:num>
                        <m:den>
                          <m:r>
                            <a:rPr lang="en-US" sz="1400" i="1" dirty="0" smtClean="0">
                              <a:latin typeface="Cambria Math" panose="02040503050406030204" pitchFamily="18" charset="0"/>
                            </a:rPr>
                            <m:t>3</m:t>
                          </m:r>
                          <m:r>
                            <a:rPr lang="en-US" sz="1400" b="0" i="1" dirty="0" smtClean="0">
                              <a:latin typeface="Cambria Math" panose="02040503050406030204" pitchFamily="18" charset="0"/>
                            </a:rPr>
                            <m:t>.8</m:t>
                          </m:r>
                        </m:den>
                      </m:f>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0.8</m:t>
                          </m:r>
                        </m:num>
                        <m:den>
                          <m:r>
                            <a:rPr lang="en-US" sz="1400" b="0" i="1" dirty="0" smtClean="0">
                              <a:latin typeface="Cambria Math" panose="02040503050406030204" pitchFamily="18" charset="0"/>
                            </a:rPr>
                            <m:t>3.8</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247535" y="2938056"/>
                <a:ext cx="2099188" cy="5156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28261" y="3487714"/>
                <a:ext cx="680573"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0.2</m:t>
                          </m:r>
                        </m:num>
                        <m:den>
                          <m:r>
                            <a:rPr lang="en-US" sz="1400" b="0" i="1" dirty="0" smtClean="0">
                              <a:latin typeface="Cambria Math" panose="02040503050406030204" pitchFamily="18" charset="0"/>
                            </a:rPr>
                            <m:t>3.8</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828261" y="3487714"/>
                <a:ext cx="680573" cy="51565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247535" y="4037372"/>
                <a:ext cx="4891151" cy="540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𝑝</m:t>
                          </m:r>
                          <m:r>
                            <a:rPr lang="en-US" sz="1400" b="0" i="1" dirty="0" smtClean="0">
                              <a:latin typeface="Cambria Math" panose="02040503050406030204" pitchFamily="18" charset="0"/>
                            </a:rPr>
                            <m:t>(−</m:t>
                          </m:r>
                          <m:r>
                            <a:rPr lang="en-US" sz="1400" b="0" i="1" dirty="0" smtClean="0">
                              <a:latin typeface="Cambria Math" panose="02040503050406030204" pitchFamily="18" charset="0"/>
                            </a:rPr>
                            <m:t>𝑐</m:t>
                          </m:r>
                          <m:r>
                            <a:rPr lang="en-US" sz="1400" b="0" i="1" dirty="0" smtClean="0">
                              <a:latin typeface="Cambria Math" panose="02040503050406030204" pitchFamily="18" charset="0"/>
                            </a:rPr>
                            <m:t>,−</m:t>
                          </m:r>
                          <m:r>
                            <a:rPr lang="en-US" sz="1400" b="0" i="1" dirty="0" smtClean="0">
                              <a:latin typeface="Cambria Math" panose="02040503050406030204" pitchFamily="18" charset="0"/>
                            </a:rPr>
                            <m:t>𝑑</m:t>
                          </m:r>
                          <m:r>
                            <a:rPr lang="en-US" sz="1400" b="0" i="1" dirty="0" smtClean="0">
                              <a:latin typeface="Cambria Math" panose="02040503050406030204" pitchFamily="18" charset="0"/>
                            </a:rPr>
                            <m:t>)</m:t>
                          </m:r>
                        </m:num>
                        <m:den>
                          <m:r>
                            <a:rPr lang="en-US" sz="1400" b="0" i="1" dirty="0" smtClean="0">
                              <a:latin typeface="Cambria Math" panose="02040503050406030204" pitchFamily="18" charset="0"/>
                            </a:rPr>
                            <m:t>𝑝</m:t>
                          </m:r>
                          <m:r>
                            <a:rPr lang="en-US" sz="1400" b="0" i="1" dirty="0" smtClean="0">
                              <a:latin typeface="Cambria Math" panose="02040503050406030204" pitchFamily="18" charset="0"/>
                            </a:rPr>
                            <m:t>(−</m:t>
                          </m:r>
                          <m:r>
                            <a:rPr lang="en-US" sz="1400" b="0" i="1" dirty="0" smtClean="0">
                              <a:latin typeface="Cambria Math" panose="02040503050406030204" pitchFamily="18" charset="0"/>
                            </a:rPr>
                            <m:t>𝑑</m:t>
                          </m:r>
                          <m:r>
                            <a:rPr lang="en-US" sz="1400" b="0" i="1" dirty="0" smtClean="0">
                              <a:latin typeface="Cambria Math" panose="02040503050406030204" pitchFamily="18" charset="0"/>
                            </a:rPr>
                            <m:t>)</m:t>
                          </m:r>
                        </m:den>
                      </m:f>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i="1" dirty="0">
                              <a:latin typeface="Cambria Math" panose="02040503050406030204" pitchFamily="18" charset="0"/>
                            </a:rPr>
                            <m:t>0.3+0.3+0.2</m:t>
                          </m:r>
                          <m:r>
                            <a:rPr lang="en-US" sz="1400" b="0" i="1" dirty="0" smtClean="0">
                              <a:latin typeface="Cambria Math" panose="02040503050406030204" pitchFamily="18" charset="0"/>
                            </a:rPr>
                            <m:t>+0.7</m:t>
                          </m:r>
                        </m:num>
                        <m:den>
                          <m:r>
                            <a:rPr lang="en-US" sz="1400" b="0" i="1" dirty="0" smtClean="0">
                              <a:latin typeface="Cambria Math" panose="02040503050406030204" pitchFamily="18" charset="0"/>
                            </a:rPr>
                            <m:t>0.3</m:t>
                          </m:r>
                          <m:r>
                            <a:rPr lang="en-US" sz="1400" i="1" dirty="0">
                              <a:latin typeface="Cambria Math" panose="02040503050406030204" pitchFamily="18" charset="0"/>
                            </a:rPr>
                            <m:t>+0.4+0.1+0.3+0.2+0.5+0.7</m:t>
                          </m:r>
                          <m:r>
                            <m:rPr>
                              <m:nor/>
                            </m:rPr>
                            <a:rPr lang="en-US" sz="1400" dirty="0"/>
                            <m:t> </m:t>
                          </m:r>
                        </m:den>
                      </m:f>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1.5</m:t>
                          </m:r>
                        </m:num>
                        <m:den>
                          <m:r>
                            <a:rPr lang="en-US" sz="1400" b="0" i="1" dirty="0" smtClean="0">
                              <a:latin typeface="Cambria Math" panose="02040503050406030204" pitchFamily="18" charset="0"/>
                            </a:rPr>
                            <m:t>2.5</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247535" y="4037372"/>
                <a:ext cx="4891151" cy="540917"/>
              </a:xfrm>
              <a:prstGeom prst="rect">
                <a:avLst/>
              </a:prstGeom>
              <a:blipFill rotWithShape="0">
                <a:blip r:embed="rId6"/>
                <a:stretch>
                  <a:fillRect b="-4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52335" y="4562170"/>
                <a:ext cx="2748117" cy="540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𝑝</m:t>
                          </m:r>
                          <m:r>
                            <a:rPr lang="en-US" sz="1400" b="0" i="1" dirty="0" smtClean="0">
                              <a:latin typeface="Cambria Math" panose="02040503050406030204" pitchFamily="18" charset="0"/>
                            </a:rPr>
                            <m:t>(+</m:t>
                          </m:r>
                          <m:r>
                            <a:rPr lang="en-US" sz="1400" b="0" i="1" dirty="0" smtClean="0">
                              <a:latin typeface="Cambria Math" panose="02040503050406030204" pitchFamily="18" charset="0"/>
                            </a:rPr>
                            <m:t>𝑑</m:t>
                          </m:r>
                          <m:r>
                            <a:rPr lang="en-US" sz="1400" b="0" i="1" dirty="0" smtClean="0">
                              <a:latin typeface="Cambria Math" panose="02040503050406030204" pitchFamily="18" charset="0"/>
                            </a:rPr>
                            <m:t>,−</m:t>
                          </m:r>
                          <m:r>
                            <a:rPr lang="en-US" sz="1400" b="0" i="1" dirty="0" smtClean="0">
                              <a:latin typeface="Cambria Math" panose="02040503050406030204" pitchFamily="18" charset="0"/>
                            </a:rPr>
                            <m:t>𝑎</m:t>
                          </m:r>
                          <m:r>
                            <a:rPr lang="en-US" sz="1400" b="0" i="1" dirty="0" smtClean="0">
                              <a:latin typeface="Cambria Math" panose="02040503050406030204" pitchFamily="18" charset="0"/>
                            </a:rPr>
                            <m:t>,−</m:t>
                          </m:r>
                          <m:r>
                            <a:rPr lang="en-US" sz="1400" b="0" i="1" dirty="0" smtClean="0">
                              <a:latin typeface="Cambria Math" panose="02040503050406030204" pitchFamily="18" charset="0"/>
                            </a:rPr>
                            <m:t>𝑏</m:t>
                          </m:r>
                          <m:r>
                            <a:rPr lang="en-US" sz="1400" b="0" i="1" dirty="0" smtClean="0">
                              <a:latin typeface="Cambria Math" panose="02040503050406030204" pitchFamily="18" charset="0"/>
                            </a:rPr>
                            <m:t>)</m:t>
                          </m:r>
                        </m:num>
                        <m:den>
                          <m:r>
                            <a:rPr lang="en-US" sz="1400" b="0" i="1" dirty="0" smtClean="0">
                              <a:latin typeface="Cambria Math" panose="02040503050406030204" pitchFamily="18" charset="0"/>
                            </a:rPr>
                            <m:t>𝑝</m:t>
                          </m:r>
                          <m:r>
                            <a:rPr lang="en-US" sz="1400" b="0" i="1" dirty="0" smtClean="0">
                              <a:latin typeface="Cambria Math" panose="02040503050406030204" pitchFamily="18" charset="0"/>
                            </a:rPr>
                            <m:t>(−</m:t>
                          </m:r>
                          <m:r>
                            <a:rPr lang="en-US" sz="1400" b="0" i="1" dirty="0" smtClean="0">
                              <a:latin typeface="Cambria Math" panose="02040503050406030204" pitchFamily="18" charset="0"/>
                            </a:rPr>
                            <m:t>𝑎</m:t>
                          </m:r>
                          <m:r>
                            <a:rPr lang="en-US" sz="1400" b="0" i="1" dirty="0" smtClean="0">
                              <a:latin typeface="Cambria Math" panose="02040503050406030204" pitchFamily="18" charset="0"/>
                            </a:rPr>
                            <m:t>,−</m:t>
                          </m:r>
                          <m:r>
                            <a:rPr lang="en-US" sz="1400" b="0" i="1" dirty="0" smtClean="0">
                              <a:latin typeface="Cambria Math" panose="02040503050406030204" pitchFamily="18" charset="0"/>
                            </a:rPr>
                            <m:t>𝑏</m:t>
                          </m:r>
                          <m:r>
                            <a:rPr lang="en-US" sz="1400" b="0" i="1" dirty="0" smtClean="0">
                              <a:latin typeface="Cambria Math" panose="02040503050406030204" pitchFamily="18" charset="0"/>
                            </a:rPr>
                            <m:t>)</m:t>
                          </m:r>
                        </m:den>
                      </m:f>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i="1" dirty="0" smtClean="0">
                              <a:latin typeface="Cambria Math" panose="02040503050406030204" pitchFamily="18" charset="0"/>
                            </a:rPr>
                            <m:t>0</m:t>
                          </m:r>
                          <m:r>
                            <a:rPr lang="en-US" sz="1400" b="0" i="1" dirty="0" smtClean="0">
                              <a:latin typeface="Cambria Math" panose="02040503050406030204" pitchFamily="18" charset="0"/>
                            </a:rPr>
                            <m:t>.1</m:t>
                          </m:r>
                        </m:num>
                        <m:den>
                          <m:r>
                            <a:rPr lang="en-US" sz="1400" b="0" i="1" dirty="0" smtClean="0">
                              <a:latin typeface="Cambria Math" panose="02040503050406030204" pitchFamily="18" charset="0"/>
                            </a:rPr>
                            <m:t>0.1+0.2</m:t>
                          </m:r>
                        </m:den>
                      </m:f>
                      <m:r>
                        <a:rPr lang="en-US" sz="1400" b="0" i="1" dirty="0" smtClean="0">
                          <a:latin typeface="Cambria Math" panose="02040503050406030204" pitchFamily="18" charset="0"/>
                        </a:rPr>
                        <m:t>=</m:t>
                      </m:r>
                      <m:f>
                        <m:fPr>
                          <m:ctrlPr>
                            <a:rPr lang="en-US" sz="1400" b="0" i="1" dirty="0" smtClean="0">
                              <a:latin typeface="Cambria Math" panose="02040503050406030204" pitchFamily="18" charset="0"/>
                            </a:rPr>
                          </m:ctrlPr>
                        </m:fPr>
                        <m:num>
                          <m:r>
                            <a:rPr lang="en-US" sz="1400" b="0" i="1" dirty="0" smtClean="0">
                              <a:latin typeface="Cambria Math" panose="02040503050406030204" pitchFamily="18" charset="0"/>
                            </a:rPr>
                            <m:t>1</m:t>
                          </m:r>
                        </m:num>
                        <m:den>
                          <m:r>
                            <a:rPr lang="en-US" sz="1400" b="0" i="1" dirty="0" smtClean="0">
                              <a:latin typeface="Cambria Math" panose="02040503050406030204" pitchFamily="18" charset="0"/>
                            </a:rPr>
                            <m:t>3</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52335" y="4562170"/>
                <a:ext cx="2748117" cy="540917"/>
              </a:xfrm>
              <a:prstGeom prst="rect">
                <a:avLst/>
              </a:prstGeom>
              <a:blipFill rotWithShape="0">
                <a:blip r:embed="rId7"/>
                <a:stretch>
                  <a:fillRect b="-4494"/>
                </a:stretch>
              </a:blipFill>
            </p:spPr>
            <p:txBody>
              <a:bodyPr/>
              <a:lstStyle/>
              <a:p>
                <a:r>
                  <a:rPr lang="en-US">
                    <a:noFill/>
                  </a:rPr>
                  <a:t> </a:t>
                </a:r>
              </a:p>
            </p:txBody>
          </p:sp>
        </mc:Fallback>
      </mc:AlternateContent>
    </p:spTree>
    <p:extLst>
      <p:ext uri="{BB962C8B-B14F-4D97-AF65-F5344CB8AC3E}">
        <p14:creationId xmlns:p14="http://schemas.microsoft.com/office/powerpoint/2010/main" val="367731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1 </a:t>
            </a:r>
            <a:endParaRPr lang="en-US" dirty="0"/>
          </a:p>
        </p:txBody>
      </p:sp>
      <p:sp>
        <p:nvSpPr>
          <p:cNvPr id="3" name="Content Placeholder 2"/>
          <p:cNvSpPr>
            <a:spLocks noGrp="1"/>
          </p:cNvSpPr>
          <p:nvPr>
            <p:ph sz="quarter" idx="1"/>
          </p:nvPr>
        </p:nvSpPr>
        <p:spPr>
          <a:xfrm>
            <a:off x="612648" y="1600200"/>
            <a:ext cx="5994629" cy="1938449"/>
          </a:xfrm>
        </p:spPr>
        <p:txBody>
          <a:bodyPr>
            <a:normAutofit fontScale="92500" lnSpcReduction="10000"/>
          </a:bodyPr>
          <a:lstStyle/>
          <a:p>
            <a:r>
              <a:rPr lang="en-US" dirty="0"/>
              <a:t>Assume the following Bayes Net and corresponding </a:t>
            </a:r>
            <a:r>
              <a:rPr lang="en-US" dirty="0" err="1"/>
              <a:t>CPTs.</a:t>
            </a:r>
            <a:r>
              <a:rPr lang="en-US" dirty="0"/>
              <a:t> In this exercise, we are given the query P(</a:t>
            </a:r>
            <a:r>
              <a:rPr lang="en-US" dirty="0" err="1"/>
              <a:t>C|e</a:t>
            </a:r>
            <a:r>
              <a:rPr lang="en-US" dirty="0"/>
              <a:t>=1), and we will complete the tables for each factor generated during the elimination </a:t>
            </a:r>
            <a:r>
              <a:rPr lang="en-US" dirty="0" smtClean="0"/>
              <a:t>process</a:t>
            </a:r>
          </a:p>
          <a:p>
            <a:r>
              <a:rPr lang="en-US" dirty="0"/>
              <a:t>After introducing evidence, we have the following probability tables</a:t>
            </a:r>
          </a:p>
        </p:txBody>
      </p:sp>
      <p:pic>
        <p:nvPicPr>
          <p:cNvPr id="4" name="Picture 3" descr="https://courses.edx.org/c4x/BerkeleyX/CS188x_1/asset/hw7_bayesnets2_2.png"/>
          <p:cNvPicPr/>
          <p:nvPr/>
        </p:nvPicPr>
        <p:blipFill>
          <a:blip r:embed="rId2">
            <a:extLst>
              <a:ext uri="{28A0092B-C50C-407E-A947-70E740481C1C}">
                <a14:useLocalDpi xmlns:a14="http://schemas.microsoft.com/office/drawing/2010/main" val="0"/>
              </a:ext>
            </a:extLst>
          </a:blip>
          <a:srcRect/>
          <a:stretch>
            <a:fillRect/>
          </a:stretch>
        </p:blipFill>
        <p:spPr bwMode="auto">
          <a:xfrm>
            <a:off x="7787148" y="1646289"/>
            <a:ext cx="1183459" cy="3191182"/>
          </a:xfrm>
          <a:prstGeom prst="rect">
            <a:avLst/>
          </a:prstGeom>
          <a:noFill/>
          <a:ln>
            <a:noFill/>
          </a:ln>
        </p:spPr>
      </p:pic>
      <p:sp>
        <p:nvSpPr>
          <p:cNvPr id="12" name="Rectangle 11"/>
          <p:cNvSpPr/>
          <p:nvPr/>
        </p:nvSpPr>
        <p:spPr>
          <a:xfrm>
            <a:off x="3132216" y="3682088"/>
            <a:ext cx="283156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smtClean="0"/>
              <a:t>B	A	P(B|A)</a:t>
            </a:r>
          </a:p>
          <a:p>
            <a:r>
              <a:rPr lang="pt-BR" dirty="0" smtClean="0"/>
              <a:t>0	0	0.700</a:t>
            </a:r>
          </a:p>
          <a:p>
            <a:r>
              <a:rPr lang="pt-BR" dirty="0" smtClean="0"/>
              <a:t>1	0	0.300</a:t>
            </a:r>
          </a:p>
          <a:p>
            <a:r>
              <a:rPr lang="pt-BR" dirty="0" smtClean="0"/>
              <a:t>0	1	0.600</a:t>
            </a:r>
          </a:p>
          <a:p>
            <a:r>
              <a:rPr lang="pt-BR" dirty="0" smtClean="0"/>
              <a:t>1	1	0.400</a:t>
            </a:r>
            <a:endParaRPr lang="pt-BR" dirty="0"/>
          </a:p>
        </p:txBody>
      </p:sp>
      <p:sp>
        <p:nvSpPr>
          <p:cNvPr id="14" name="Rectangle 13"/>
          <p:cNvSpPr/>
          <p:nvPr/>
        </p:nvSpPr>
        <p:spPr>
          <a:xfrm>
            <a:off x="182539" y="4211116"/>
            <a:ext cx="176980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dirty="0"/>
              <a:t>A	P(A)</a:t>
            </a:r>
          </a:p>
          <a:p>
            <a:r>
              <a:rPr lang="pt-BR" dirty="0" smtClean="0"/>
              <a:t>0	0.800</a:t>
            </a:r>
            <a:endParaRPr lang="pt-BR" dirty="0"/>
          </a:p>
          <a:p>
            <a:r>
              <a:rPr lang="pt-BR" dirty="0"/>
              <a:t>1	0.200</a:t>
            </a:r>
          </a:p>
        </p:txBody>
      </p:sp>
      <p:sp>
        <p:nvSpPr>
          <p:cNvPr id="17" name="Rectangle 16"/>
          <p:cNvSpPr/>
          <p:nvPr/>
        </p:nvSpPr>
        <p:spPr>
          <a:xfrm>
            <a:off x="182539" y="5277885"/>
            <a:ext cx="283169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pl-PL" dirty="0"/>
              <a:t>C	B	P(C|B)</a:t>
            </a:r>
          </a:p>
          <a:p>
            <a:r>
              <a:rPr lang="pl-PL" dirty="0"/>
              <a:t>0	0	0.900</a:t>
            </a:r>
          </a:p>
          <a:p>
            <a:r>
              <a:rPr lang="pl-PL" dirty="0"/>
              <a:t>1	0	0.100</a:t>
            </a:r>
          </a:p>
          <a:p>
            <a:r>
              <a:rPr lang="pl-PL" dirty="0"/>
              <a:t>0	1	0.300</a:t>
            </a:r>
          </a:p>
          <a:p>
            <a:r>
              <a:rPr lang="pl-PL" dirty="0"/>
              <a:t>1	1	0.700</a:t>
            </a:r>
          </a:p>
        </p:txBody>
      </p:sp>
      <p:sp>
        <p:nvSpPr>
          <p:cNvPr id="19" name="Rectangle 18"/>
          <p:cNvSpPr/>
          <p:nvPr/>
        </p:nvSpPr>
        <p:spPr>
          <a:xfrm>
            <a:off x="3181956" y="5277885"/>
            <a:ext cx="2634530" cy="147732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pl-PL" dirty="0"/>
              <a:t>D	B	P(D|B)</a:t>
            </a:r>
          </a:p>
          <a:p>
            <a:r>
              <a:rPr lang="pl-PL" dirty="0"/>
              <a:t>0	0	0.800</a:t>
            </a:r>
          </a:p>
          <a:p>
            <a:r>
              <a:rPr lang="pl-PL" dirty="0"/>
              <a:t>1	0	0.200</a:t>
            </a:r>
          </a:p>
          <a:p>
            <a:r>
              <a:rPr lang="pl-PL" dirty="0"/>
              <a:t>0	1	0.800</a:t>
            </a:r>
          </a:p>
          <a:p>
            <a:r>
              <a:rPr lang="pl-PL" dirty="0"/>
              <a:t>1	1	0.200</a:t>
            </a:r>
          </a:p>
        </p:txBody>
      </p:sp>
      <p:sp>
        <p:nvSpPr>
          <p:cNvPr id="22" name="Rectangle 21"/>
          <p:cNvSpPr/>
          <p:nvPr/>
        </p:nvSpPr>
        <p:spPr>
          <a:xfrm>
            <a:off x="5914103" y="5260485"/>
            <a:ext cx="3141407"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C	D	P(e=1|C,D)</a:t>
            </a:r>
          </a:p>
          <a:p>
            <a:r>
              <a:rPr lang="en-US" dirty="0"/>
              <a:t>0	0	0.700</a:t>
            </a:r>
          </a:p>
          <a:p>
            <a:r>
              <a:rPr lang="en-US" dirty="0"/>
              <a:t>1	0	0.700</a:t>
            </a:r>
          </a:p>
          <a:p>
            <a:r>
              <a:rPr lang="en-US" dirty="0"/>
              <a:t>0	1	0.300</a:t>
            </a:r>
          </a:p>
          <a:p>
            <a:r>
              <a:rPr lang="en-US" dirty="0"/>
              <a:t>1	1	0.200</a:t>
            </a:r>
          </a:p>
        </p:txBody>
      </p:sp>
    </p:spTree>
    <p:extLst>
      <p:ext uri="{BB962C8B-B14F-4D97-AF65-F5344CB8AC3E}">
        <p14:creationId xmlns:p14="http://schemas.microsoft.com/office/powerpoint/2010/main" val="3072539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1 – </a:t>
            </a:r>
            <a:r>
              <a:rPr lang="en-US" dirty="0" err="1" smtClean="0"/>
              <a:t>cnt</a:t>
            </a:r>
            <a:r>
              <a:rPr lang="en-US" dirty="0" smtClean="0"/>
              <a:t>. </a:t>
            </a:r>
            <a:endParaRPr lang="en-US" dirty="0"/>
          </a:p>
        </p:txBody>
      </p:sp>
      <p:sp>
        <p:nvSpPr>
          <p:cNvPr id="3" name="Content Placeholder 2"/>
          <p:cNvSpPr>
            <a:spLocks noGrp="1"/>
          </p:cNvSpPr>
          <p:nvPr>
            <p:ph sz="quarter" idx="1"/>
          </p:nvPr>
        </p:nvSpPr>
        <p:spPr/>
        <p:txBody>
          <a:bodyPr/>
          <a:lstStyle/>
          <a:p>
            <a:r>
              <a:rPr lang="en-US" dirty="0"/>
              <a:t>Three steps are required for elimination, with the resulting factors listed below: </a:t>
            </a:r>
            <a:endParaRPr lang="en-US" dirty="0" smtClean="0"/>
          </a:p>
          <a:p>
            <a:pPr lvl="1"/>
            <a:r>
              <a:rPr lang="en-US" dirty="0" smtClean="0"/>
              <a:t>Step </a:t>
            </a:r>
            <a:r>
              <a:rPr lang="en-US" dirty="0"/>
              <a:t>1: eliminate A</a:t>
            </a:r>
            <a:r>
              <a:rPr lang="en-US" dirty="0" smtClean="0"/>
              <a:t>. We </a:t>
            </a:r>
            <a:r>
              <a:rPr lang="en-US" dirty="0"/>
              <a:t>get the factor f</a:t>
            </a:r>
            <a:r>
              <a:rPr lang="en-US" baseline="-25000" dirty="0"/>
              <a:t>1</a:t>
            </a:r>
            <a:r>
              <a:rPr lang="en-US" dirty="0"/>
              <a:t>(B) = ∑</a:t>
            </a:r>
            <a:r>
              <a:rPr lang="en-US" baseline="-25000" dirty="0" smtClean="0"/>
              <a:t>a </a:t>
            </a:r>
            <a:r>
              <a:rPr lang="en-US" dirty="0" smtClean="0"/>
              <a:t>P(a) P(</a:t>
            </a:r>
            <a:r>
              <a:rPr lang="en-US" dirty="0" err="1" smtClean="0"/>
              <a:t>B|a</a:t>
            </a:r>
            <a:r>
              <a:rPr lang="en-US" dirty="0" smtClean="0"/>
              <a:t>).</a:t>
            </a:r>
          </a:p>
          <a:p>
            <a:pPr lvl="1"/>
            <a:r>
              <a:rPr lang="en-US" dirty="0" smtClean="0"/>
              <a:t>Step </a:t>
            </a:r>
            <a:r>
              <a:rPr lang="en-US" dirty="0"/>
              <a:t>2: eliminate B</a:t>
            </a:r>
            <a:r>
              <a:rPr lang="en-US" dirty="0" smtClean="0"/>
              <a:t>. We </a:t>
            </a:r>
            <a:r>
              <a:rPr lang="en-US" dirty="0"/>
              <a:t>get the factor f</a:t>
            </a:r>
            <a:r>
              <a:rPr lang="en-US" baseline="-25000" dirty="0"/>
              <a:t>2</a:t>
            </a:r>
            <a:r>
              <a:rPr lang="en-US" dirty="0"/>
              <a:t>(C,D) = ∑</a:t>
            </a:r>
            <a:r>
              <a:rPr lang="en-US" baseline="-25000" dirty="0" smtClean="0"/>
              <a:t>b </a:t>
            </a:r>
            <a:r>
              <a:rPr lang="en-US" dirty="0" smtClean="0"/>
              <a:t>P(</a:t>
            </a:r>
            <a:r>
              <a:rPr lang="en-US" dirty="0" err="1" smtClean="0"/>
              <a:t>C|b</a:t>
            </a:r>
            <a:r>
              <a:rPr lang="en-US" dirty="0" smtClean="0"/>
              <a:t>) P(</a:t>
            </a:r>
            <a:r>
              <a:rPr lang="en-US" dirty="0" err="1" smtClean="0"/>
              <a:t>D|b</a:t>
            </a:r>
            <a:r>
              <a:rPr lang="en-US" dirty="0" smtClean="0"/>
              <a:t>) f</a:t>
            </a:r>
            <a:r>
              <a:rPr lang="en-US" baseline="-25000" dirty="0" smtClean="0"/>
              <a:t>1</a:t>
            </a:r>
            <a:r>
              <a:rPr lang="en-US" dirty="0" smtClean="0"/>
              <a:t>(b).</a:t>
            </a:r>
          </a:p>
          <a:p>
            <a:pPr lvl="1"/>
            <a:r>
              <a:rPr lang="en-US" dirty="0" smtClean="0"/>
              <a:t>Step </a:t>
            </a:r>
            <a:r>
              <a:rPr lang="en-US" dirty="0"/>
              <a:t>3: eliminate D</a:t>
            </a:r>
            <a:r>
              <a:rPr lang="en-US" dirty="0" smtClean="0"/>
              <a:t>. We </a:t>
            </a:r>
            <a:r>
              <a:rPr lang="en-US" dirty="0"/>
              <a:t>get the factor f</a:t>
            </a:r>
            <a:r>
              <a:rPr lang="en-US" baseline="-25000" dirty="0"/>
              <a:t>3</a:t>
            </a:r>
            <a:r>
              <a:rPr lang="en-US" dirty="0"/>
              <a:t>(</a:t>
            </a:r>
            <a:r>
              <a:rPr lang="en-US" dirty="0" err="1"/>
              <a:t>C,e</a:t>
            </a:r>
            <a:r>
              <a:rPr lang="en-US" dirty="0"/>
              <a:t>=1) = ∑</a:t>
            </a:r>
            <a:r>
              <a:rPr lang="en-US" baseline="-25000" dirty="0" smtClean="0"/>
              <a:t>d </a:t>
            </a:r>
            <a:r>
              <a:rPr lang="en-US" dirty="0" smtClean="0"/>
              <a:t>P(e=1|C,d) f</a:t>
            </a:r>
            <a:r>
              <a:rPr lang="en-US" baseline="-25000" dirty="0" smtClean="0"/>
              <a:t>2</a:t>
            </a:r>
            <a:r>
              <a:rPr lang="en-US" dirty="0" smtClean="0"/>
              <a:t>(</a:t>
            </a:r>
            <a:r>
              <a:rPr lang="en-US" dirty="0" err="1" smtClean="0"/>
              <a:t>C,d</a:t>
            </a:r>
            <a:r>
              <a:rPr lang="en-US" dirty="0" smtClean="0"/>
              <a:t>).</a:t>
            </a:r>
          </a:p>
          <a:p>
            <a:pPr lvl="1"/>
            <a:endParaRPr lang="en-US" dirty="0"/>
          </a:p>
          <a:p>
            <a:r>
              <a:rPr lang="en-US" dirty="0" smtClean="0"/>
              <a:t>Note: After </a:t>
            </a:r>
            <a:r>
              <a:rPr lang="en-US" dirty="0"/>
              <a:t>getting the final factor f</a:t>
            </a:r>
            <a:r>
              <a:rPr lang="en-US" baseline="-25000" dirty="0"/>
              <a:t>3</a:t>
            </a:r>
            <a:r>
              <a:rPr lang="en-US" dirty="0"/>
              <a:t>(C</a:t>
            </a:r>
            <a:r>
              <a:rPr lang="en-US" dirty="0" smtClean="0"/>
              <a:t>, e=1</a:t>
            </a:r>
            <a:r>
              <a:rPr lang="en-US" dirty="0"/>
              <a:t>), a final renormalization step needs be carried out to obtain the conditional probability P(</a:t>
            </a:r>
            <a:r>
              <a:rPr lang="en-US" dirty="0" err="1"/>
              <a:t>C|e</a:t>
            </a:r>
            <a:r>
              <a:rPr lang="en-US" dirty="0"/>
              <a:t>=1). </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605452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elimination </a:t>
            </a:r>
            <a:endParaRPr lang="en-US" dirty="0"/>
          </a:p>
        </p:txBody>
      </p:sp>
      <p:sp>
        <p:nvSpPr>
          <p:cNvPr id="3" name="Content Placeholder 2"/>
          <p:cNvSpPr>
            <a:spLocks noGrp="1"/>
          </p:cNvSpPr>
          <p:nvPr>
            <p:ph sz="quarter" idx="1"/>
          </p:nvPr>
        </p:nvSpPr>
        <p:spPr>
          <a:xfrm>
            <a:off x="612648" y="1600200"/>
            <a:ext cx="8153400" cy="2499852"/>
          </a:xfrm>
        </p:spPr>
        <p:txBody>
          <a:bodyPr>
            <a:normAutofit lnSpcReduction="10000"/>
          </a:bodyPr>
          <a:lstStyle/>
          <a:p>
            <a:r>
              <a:rPr lang="en-US" dirty="0" smtClean="0"/>
              <a:t>Why is inference by enumeration so slow; </a:t>
            </a:r>
          </a:p>
          <a:p>
            <a:pPr lvl="1"/>
            <a:r>
              <a:rPr lang="en-US" dirty="0" smtClean="0"/>
              <a:t>We join up the whole joint distribution before we sum out the hidden variables </a:t>
            </a:r>
          </a:p>
          <a:p>
            <a:r>
              <a:rPr lang="en-US" dirty="0" smtClean="0"/>
              <a:t>Idea: can we re-order the computation in a more efficient way? </a:t>
            </a:r>
          </a:p>
          <a:p>
            <a:r>
              <a:rPr lang="en-US" dirty="0" smtClean="0"/>
              <a:t>This is called Variable elimination </a:t>
            </a:r>
          </a:p>
          <a:p>
            <a:r>
              <a:rPr lang="en-US" dirty="0" smtClean="0"/>
              <a:t>Still NP-hard, but usually much faster than inference by enumeration</a:t>
            </a:r>
          </a:p>
          <a:p>
            <a:r>
              <a:rPr lang="en-US" dirty="0" smtClean="0"/>
              <a:t>Example: </a:t>
            </a:r>
          </a:p>
        </p:txBody>
      </p:sp>
      <p:cxnSp>
        <p:nvCxnSpPr>
          <p:cNvPr id="6" name="Straight Arrow Connector 5"/>
          <p:cNvCxnSpPr/>
          <p:nvPr/>
        </p:nvCxnSpPr>
        <p:spPr>
          <a:xfrm flipH="1" flipV="1">
            <a:off x="6946490" y="4955458"/>
            <a:ext cx="699787" cy="70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46276" y="5553670"/>
            <a:ext cx="1497724" cy="923330"/>
          </a:xfrm>
          <a:prstGeom prst="rect">
            <a:avLst/>
          </a:prstGeom>
          <a:noFill/>
        </p:spPr>
        <p:txBody>
          <a:bodyPr wrap="square" rtlCol="0">
            <a:spAutoFit/>
          </a:bodyPr>
          <a:lstStyle/>
          <a:p>
            <a:r>
              <a:rPr lang="en-US" dirty="0" smtClean="0"/>
              <a:t>Factors having hidden variable A</a:t>
            </a:r>
            <a:endParaRPr lang="en-US" dirty="0"/>
          </a:p>
        </p:txBody>
      </p:sp>
      <p:cxnSp>
        <p:nvCxnSpPr>
          <p:cNvPr id="11" name="Straight Arrow Connector 10"/>
          <p:cNvCxnSpPr/>
          <p:nvPr/>
        </p:nvCxnSpPr>
        <p:spPr>
          <a:xfrm flipH="1" flipV="1">
            <a:off x="5501148" y="5553670"/>
            <a:ext cx="347859" cy="78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49007" y="5979672"/>
            <a:ext cx="1497724" cy="923330"/>
          </a:xfrm>
          <a:prstGeom prst="rect">
            <a:avLst/>
          </a:prstGeom>
          <a:noFill/>
        </p:spPr>
        <p:txBody>
          <a:bodyPr wrap="square" rtlCol="0">
            <a:spAutoFit/>
          </a:bodyPr>
          <a:lstStyle/>
          <a:p>
            <a:r>
              <a:rPr lang="en-US" dirty="0" smtClean="0"/>
              <a:t>Factors having hidden variable E</a:t>
            </a:r>
            <a:endParaRPr lang="en-US" dirty="0"/>
          </a:p>
        </p:txBody>
      </p:sp>
      <mc:AlternateContent xmlns:mc="http://schemas.openxmlformats.org/markup-compatibility/2006" xmlns:a14="http://schemas.microsoft.com/office/drawing/2010/main">
        <mc:Choice Requires="a14">
          <p:sp>
            <p:nvSpPr>
              <p:cNvPr id="8" name="Rectangle 7"/>
              <p:cNvSpPr/>
              <p:nvPr/>
            </p:nvSpPr>
            <p:spPr>
              <a:xfrm>
                <a:off x="2064861" y="3692166"/>
                <a:ext cx="5707539" cy="20771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e>
                      </m:d>
                    </m:oMath>
                  </m:oMathPara>
                </a14:m>
                <a:endParaRPr lang="en-US" i="1" dirty="0">
                  <a:latin typeface="Cambria Math" panose="02040503050406030204" pitchFamily="18" charset="0"/>
                  <a:ea typeface="Cambria Math" panose="02040503050406030204" pitchFamily="18" charset="0"/>
                </a:endParaRPr>
              </a:p>
              <a:p>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e>
                    </m:nary>
                  </m:oMath>
                </a14:m>
                <a:endParaRPr lang="en-US" i="1" dirty="0">
                  <a:latin typeface="Cambria Math" panose="02040503050406030204" pitchFamily="18" charset="0"/>
                  <a:ea typeface="Cambria Math" panose="02040503050406030204" pitchFamily="18" charset="0"/>
                </a:endParaRPr>
              </a:p>
              <a:p>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𝑗</m:t>
                            </m:r>
                          </m:e>
                          <m:e>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m:t>
                            </m:r>
                          </m:e>
                          <m:e>
                            <m:r>
                              <a:rPr lang="en-US" i="1">
                                <a:latin typeface="Cambria Math" panose="02040503050406030204" pitchFamily="18" charset="0"/>
                                <a:ea typeface="Cambria Math" panose="02040503050406030204" pitchFamily="18" charset="0"/>
                              </a:rPr>
                              <m:t>𝑎</m:t>
                            </m:r>
                          </m:e>
                        </m:d>
                      </m:e>
                    </m:nary>
                  </m:oMath>
                </a14:m>
                <a:endParaRPr lang="en-US" i="1" dirty="0">
                  <a:latin typeface="Cambria Math" panose="02040503050406030204" pitchFamily="18" charset="0"/>
                  <a:ea typeface="Cambria Math" panose="02040503050406030204" pitchFamily="18" charset="0"/>
                </a:endParaRPr>
              </a:p>
              <a:p>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𝑒</m:t>
                        </m:r>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e>
                        </m:d>
                        <m:nary>
                          <m:naryPr>
                            <m:chr m:val="∑"/>
                            <m:supHide m:val="on"/>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𝑎</m:t>
                            </m:r>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𝑗</m:t>
                                </m:r>
                              </m:e>
                              <m:e>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e>
                        </m:nary>
                      </m:e>
                    </m:nary>
                  </m:oMath>
                </a14:m>
                <a:endParaRPr lang="en-US" dirty="0">
                  <a:ea typeface="Cambria Math" panose="02040503050406030204" pitchFamily="18" charset="0"/>
                </a:endParaRPr>
              </a:p>
              <a:p>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𝑒</m:t>
                        </m:r>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e>
                        </m:d>
                      </m:e>
                    </m:nary>
                  </m:oMath>
                </a14:m>
                <a:endParaRPr lang="en-US" i="1" dirty="0">
                  <a:latin typeface="Cambria Math" panose="02040503050406030204" pitchFamily="18" charset="0"/>
                  <a:ea typeface="Cambria Math" panose="02040503050406030204" pitchFamily="18" charset="0"/>
                </a:endParaRPr>
              </a:p>
              <a:p>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nary>
                      <m:naryPr>
                        <m:chr m:val="∑"/>
                        <m:supHide m:val="on"/>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𝑒</m:t>
                        </m:r>
                      </m:sub>
                      <m:sup/>
                      <m:e>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𝑒</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e>
                    </m:nary>
                  </m:oMath>
                </a14:m>
                <a:endParaRPr lang="en-US" i="1" dirty="0">
                  <a:latin typeface="Cambria Math" panose="02040503050406030204" pitchFamily="18" charset="0"/>
                  <a:ea typeface="Cambria Math" panose="02040503050406030204" pitchFamily="18" charset="0"/>
                </a:endParaRPr>
              </a:p>
              <a:p>
                <a:r>
                  <a:rPr lang="en-US" dirty="0" smtClean="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Rectangle 7"/>
              <p:cNvSpPr>
                <a:spLocks noRot="1" noChangeAspect="1" noMove="1" noResize="1" noEditPoints="1" noAdjustHandles="1" noChangeArrowheads="1" noChangeShapeType="1" noTextEdit="1"/>
              </p:cNvSpPr>
              <p:nvPr/>
            </p:nvSpPr>
            <p:spPr>
              <a:xfrm>
                <a:off x="2064861" y="3692166"/>
                <a:ext cx="5707539" cy="2077172"/>
              </a:xfrm>
              <a:prstGeom prst="rect">
                <a:avLst/>
              </a:prstGeom>
              <a:blipFill rotWithShape="0">
                <a:blip r:embed="rId3"/>
                <a:stretch>
                  <a:fillRect t="-7941" b="-19412"/>
                </a:stretch>
              </a:blipFill>
            </p:spPr>
            <p:txBody>
              <a:bodyPr/>
              <a:lstStyle/>
              <a:p>
                <a:r>
                  <a:rPr lang="en-US">
                    <a:noFill/>
                  </a:rPr>
                  <a:t> </a:t>
                </a:r>
              </a:p>
            </p:txBody>
          </p:sp>
        </mc:Fallback>
      </mc:AlternateContent>
    </p:spTree>
    <p:extLst>
      <p:ext uri="{BB962C8B-B14F-4D97-AF65-F5344CB8AC3E}">
        <p14:creationId xmlns:p14="http://schemas.microsoft.com/office/powerpoint/2010/main" val="712291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Ex2 </a:t>
            </a:r>
            <a:endParaRPr lang="en-US" dirty="0"/>
          </a:p>
        </p:txBody>
      </p:sp>
      <p:sp>
        <p:nvSpPr>
          <p:cNvPr id="3" name="Content Placeholder 2"/>
          <p:cNvSpPr>
            <a:spLocks noGrp="1"/>
          </p:cNvSpPr>
          <p:nvPr>
            <p:ph sz="quarter" idx="1"/>
          </p:nvPr>
        </p:nvSpPr>
        <p:spPr>
          <a:xfrm>
            <a:off x="612648" y="1600200"/>
            <a:ext cx="4940931" cy="4495800"/>
          </a:xfrm>
        </p:spPr>
        <p:txBody>
          <a:bodyPr>
            <a:normAutofit fontScale="92500"/>
          </a:bodyPr>
          <a:lstStyle/>
          <a:p>
            <a:r>
              <a:rPr lang="en-US" dirty="0"/>
              <a:t>Consider the graphical model shown below, where all variables have binary domains. We are given the query P(E|+f). Assume that we run variable elimination with the following ordering: D</a:t>
            </a:r>
            <a:r>
              <a:rPr lang="en-US" dirty="0" smtClean="0"/>
              <a:t>, A, B, C</a:t>
            </a:r>
            <a:r>
              <a:rPr lang="en-US" dirty="0"/>
              <a:t>. </a:t>
            </a:r>
          </a:p>
          <a:p>
            <a:r>
              <a:rPr lang="en-US" dirty="0"/>
              <a:t> </a:t>
            </a:r>
            <a:r>
              <a:rPr lang="en-US" dirty="0" smtClean="0"/>
              <a:t>After </a:t>
            </a:r>
            <a:r>
              <a:rPr lang="en-US" dirty="0"/>
              <a:t>introducing evidence, we have the following factors:</a:t>
            </a:r>
            <a:br>
              <a:rPr lang="en-US" dirty="0"/>
            </a:br>
            <a:r>
              <a:rPr lang="en-US" dirty="0" smtClean="0"/>
              <a:t>P(A</a:t>
            </a:r>
            <a:r>
              <a:rPr lang="en-US" dirty="0"/>
              <a:t>), P(B|A), P(C|A,B), P(D|C), P(E|A,C,D), P(+</a:t>
            </a:r>
            <a:r>
              <a:rPr lang="en-US" dirty="0" err="1"/>
              <a:t>f|C,B,D</a:t>
            </a:r>
            <a:r>
              <a:rPr lang="en-US" dirty="0"/>
              <a:t>) </a:t>
            </a:r>
            <a:endParaRPr lang="en-US" dirty="0" smtClean="0"/>
          </a:p>
          <a:p>
            <a:r>
              <a:rPr lang="en-US" dirty="0"/>
              <a:t>Step 1: After joining on D and summing out over D, </a:t>
            </a:r>
            <a:r>
              <a:rPr lang="en-US" dirty="0" smtClean="0"/>
              <a:t>a new factor f</a:t>
            </a:r>
            <a:r>
              <a:rPr lang="en-US" baseline="-25000" dirty="0" smtClean="0"/>
              <a:t>1</a:t>
            </a:r>
            <a:r>
              <a:rPr lang="en-US" dirty="0" smtClean="0"/>
              <a:t> is generated, what are the variables and/or evidence of f</a:t>
            </a:r>
            <a:r>
              <a:rPr lang="en-US" baseline="-25000" dirty="0" smtClean="0"/>
              <a:t>1</a:t>
            </a:r>
            <a:r>
              <a:rPr lang="en-US" dirty="0" smtClean="0"/>
              <a:t>?</a:t>
            </a:r>
          </a:p>
          <a:p>
            <a:r>
              <a:rPr lang="en-US" dirty="0" smtClean="0"/>
              <a:t>What are the remaining factors ?</a:t>
            </a:r>
            <a:endParaRPr lang="en-US" dirty="0"/>
          </a:p>
        </p:txBody>
      </p:sp>
      <p:sp>
        <p:nvSpPr>
          <p:cNvPr id="4" name="Oval 3"/>
          <p:cNvSpPr/>
          <p:nvPr/>
        </p:nvSpPr>
        <p:spPr>
          <a:xfrm>
            <a:off x="7403690" y="3486765"/>
            <a:ext cx="72267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6416119" y="4243298"/>
            <a:ext cx="72267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7085873" y="5001267"/>
            <a:ext cx="72267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8" name="Straight Arrow Connector 7"/>
          <p:cNvCxnSpPr>
            <a:stCxn id="4" idx="4"/>
            <a:endCxn id="6" idx="0"/>
          </p:cNvCxnSpPr>
          <p:nvPr/>
        </p:nvCxnSpPr>
        <p:spPr>
          <a:xfrm flipH="1">
            <a:off x="7447209" y="3943965"/>
            <a:ext cx="317817" cy="105730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6" idx="0"/>
          </p:cNvCxnSpPr>
          <p:nvPr/>
        </p:nvCxnSpPr>
        <p:spPr>
          <a:xfrm flipH="1">
            <a:off x="7157146" y="5391512"/>
            <a:ext cx="145031" cy="45715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763561" y="5848671"/>
            <a:ext cx="787170" cy="4424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0" name="Straight Arrow Connector 19"/>
          <p:cNvCxnSpPr>
            <a:stCxn id="4" idx="3"/>
            <a:endCxn id="5" idx="7"/>
          </p:cNvCxnSpPr>
          <p:nvPr/>
        </p:nvCxnSpPr>
        <p:spPr>
          <a:xfrm flipH="1">
            <a:off x="7032957" y="3877010"/>
            <a:ext cx="476566" cy="433243"/>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126361" y="6125524"/>
            <a:ext cx="855406" cy="420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23" name="Straight Arrow Connector 22"/>
          <p:cNvCxnSpPr>
            <a:stCxn id="4" idx="5"/>
            <a:endCxn id="21" idx="0"/>
          </p:cNvCxnSpPr>
          <p:nvPr/>
        </p:nvCxnSpPr>
        <p:spPr>
          <a:xfrm>
            <a:off x="8020528" y="3877010"/>
            <a:ext cx="533536" cy="224851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5"/>
            <a:endCxn id="21" idx="1"/>
          </p:cNvCxnSpPr>
          <p:nvPr/>
        </p:nvCxnSpPr>
        <p:spPr>
          <a:xfrm>
            <a:off x="7702711" y="5391512"/>
            <a:ext cx="548921" cy="79556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6"/>
            <a:endCxn id="21" idx="3"/>
          </p:cNvCxnSpPr>
          <p:nvPr/>
        </p:nvCxnSpPr>
        <p:spPr>
          <a:xfrm>
            <a:off x="7550731" y="6069897"/>
            <a:ext cx="700901" cy="4144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679465" y="6259918"/>
            <a:ext cx="707922"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51" name="Straight Arrow Connector 50"/>
          <p:cNvCxnSpPr>
            <a:stCxn id="5" idx="3"/>
            <a:endCxn id="34" idx="0"/>
          </p:cNvCxnSpPr>
          <p:nvPr/>
        </p:nvCxnSpPr>
        <p:spPr>
          <a:xfrm flipH="1">
            <a:off x="6033426" y="4633543"/>
            <a:ext cx="488526" cy="1626375"/>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34" idx="7"/>
          </p:cNvCxnSpPr>
          <p:nvPr/>
        </p:nvCxnSpPr>
        <p:spPr>
          <a:xfrm flipH="1">
            <a:off x="6283714" y="5324168"/>
            <a:ext cx="839757" cy="991546"/>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34" idx="6"/>
          </p:cNvCxnSpPr>
          <p:nvPr/>
        </p:nvCxnSpPr>
        <p:spPr>
          <a:xfrm flipH="1">
            <a:off x="6387387" y="6069897"/>
            <a:ext cx="376174" cy="380521"/>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 idx="4"/>
            <a:endCxn id="6" idx="1"/>
          </p:cNvCxnSpPr>
          <p:nvPr/>
        </p:nvCxnSpPr>
        <p:spPr>
          <a:xfrm>
            <a:off x="6777455" y="4700498"/>
            <a:ext cx="414251" cy="36772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190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2 – </a:t>
            </a:r>
            <a:r>
              <a:rPr lang="en-US" dirty="0" err="1" smtClean="0"/>
              <a:t>cnt</a:t>
            </a:r>
            <a:r>
              <a:rPr lang="en-US" dirty="0" smtClean="0"/>
              <a:t> </a:t>
            </a:r>
            <a:endParaRPr lang="en-US" dirty="0"/>
          </a:p>
        </p:txBody>
      </p:sp>
      <p:sp>
        <p:nvSpPr>
          <p:cNvPr id="3" name="Content Placeholder 2"/>
          <p:cNvSpPr>
            <a:spLocks noGrp="1"/>
          </p:cNvSpPr>
          <p:nvPr>
            <p:ph sz="quarter" idx="1"/>
          </p:nvPr>
        </p:nvSpPr>
        <p:spPr>
          <a:xfrm>
            <a:off x="612648" y="1600200"/>
            <a:ext cx="8153400" cy="4751614"/>
          </a:xfrm>
        </p:spPr>
        <p:txBody>
          <a:bodyPr>
            <a:normAutofit fontScale="92500" lnSpcReduction="10000"/>
          </a:bodyPr>
          <a:lstStyle/>
          <a:p>
            <a:r>
              <a:rPr lang="en-US" dirty="0" smtClean="0"/>
              <a:t>Step 2: eliminate A</a:t>
            </a:r>
          </a:p>
          <a:p>
            <a:pPr lvl="1"/>
            <a:r>
              <a:rPr lang="en-US" dirty="0" smtClean="0"/>
              <a:t>What </a:t>
            </a:r>
            <a:r>
              <a:rPr lang="en-US" dirty="0"/>
              <a:t>are the variables and/or evidence of </a:t>
            </a:r>
            <a:r>
              <a:rPr lang="en-US" dirty="0" smtClean="0"/>
              <a:t>f</a:t>
            </a:r>
            <a:r>
              <a:rPr lang="en-US" baseline="-25000" dirty="0" smtClean="0"/>
              <a:t>2</a:t>
            </a:r>
            <a:r>
              <a:rPr lang="en-US" dirty="0" smtClean="0"/>
              <a:t>?</a:t>
            </a:r>
            <a:endParaRPr lang="en-US" dirty="0"/>
          </a:p>
          <a:p>
            <a:pPr lvl="1"/>
            <a:r>
              <a:rPr lang="en-US" dirty="0"/>
              <a:t>What are the remaining factors </a:t>
            </a:r>
            <a:r>
              <a:rPr lang="en-US" dirty="0" smtClean="0"/>
              <a:t>?</a:t>
            </a:r>
          </a:p>
          <a:p>
            <a:pPr lvl="1"/>
            <a:endParaRPr lang="en-US" dirty="0"/>
          </a:p>
          <a:p>
            <a:r>
              <a:rPr lang="en-US" dirty="0" smtClean="0"/>
              <a:t>Step 3: eliminate B </a:t>
            </a:r>
          </a:p>
          <a:p>
            <a:pPr lvl="1"/>
            <a:r>
              <a:rPr lang="en-US" dirty="0"/>
              <a:t>What are the variables and/or evidence of </a:t>
            </a:r>
            <a:r>
              <a:rPr lang="en-US" dirty="0" smtClean="0"/>
              <a:t>f</a:t>
            </a:r>
            <a:r>
              <a:rPr lang="en-US" baseline="-25000" dirty="0" smtClean="0"/>
              <a:t>3</a:t>
            </a:r>
            <a:r>
              <a:rPr lang="en-US" dirty="0" smtClean="0"/>
              <a:t>?</a:t>
            </a:r>
            <a:endParaRPr lang="en-US" dirty="0"/>
          </a:p>
          <a:p>
            <a:pPr lvl="1"/>
            <a:r>
              <a:rPr lang="en-US" dirty="0"/>
              <a:t>What are the remaining factors </a:t>
            </a:r>
            <a:r>
              <a:rPr lang="en-US" dirty="0" smtClean="0"/>
              <a:t>?</a:t>
            </a:r>
          </a:p>
          <a:p>
            <a:pPr marL="274320" lvl="1" indent="0">
              <a:buNone/>
            </a:pPr>
            <a:endParaRPr lang="en-US" dirty="0"/>
          </a:p>
          <a:p>
            <a:r>
              <a:rPr lang="en-US" dirty="0"/>
              <a:t>Step 3: eliminate C</a:t>
            </a:r>
          </a:p>
          <a:p>
            <a:pPr lvl="1"/>
            <a:r>
              <a:rPr lang="en-US" dirty="0"/>
              <a:t>What are the variables and/or evidence of </a:t>
            </a:r>
            <a:r>
              <a:rPr lang="en-US" dirty="0" smtClean="0"/>
              <a:t>f</a:t>
            </a:r>
            <a:r>
              <a:rPr lang="en-US" baseline="-25000" dirty="0" smtClean="0"/>
              <a:t>4</a:t>
            </a:r>
            <a:r>
              <a:rPr lang="en-US" dirty="0" smtClean="0"/>
              <a:t>?</a:t>
            </a:r>
            <a:endParaRPr lang="en-US" dirty="0"/>
          </a:p>
          <a:p>
            <a:pPr lvl="1"/>
            <a:r>
              <a:rPr lang="en-US" dirty="0"/>
              <a:t>What are the remaining factors ?</a:t>
            </a:r>
          </a:p>
          <a:p>
            <a:endParaRPr lang="en-US" dirty="0" smtClean="0"/>
          </a:p>
          <a:p>
            <a:r>
              <a:rPr lang="en-US" dirty="0"/>
              <a:t>Reminder: The final factor (or the product of final factors if there are more than one) is guaranteed to be equal to selected joint P(</a:t>
            </a:r>
            <a:r>
              <a:rPr lang="en-US" dirty="0" err="1"/>
              <a:t>E,+f</a:t>
            </a:r>
            <a:r>
              <a:rPr lang="en-US" dirty="0"/>
              <a:t>). To answer the original query, we need to renormalize to obtain P(E|+f)</a:t>
            </a:r>
          </a:p>
          <a:p>
            <a:endParaRPr lang="en-US" dirty="0"/>
          </a:p>
          <a:p>
            <a:endParaRPr lang="en-US" dirty="0" smtClean="0"/>
          </a:p>
          <a:p>
            <a:endParaRPr lang="en-US" dirty="0"/>
          </a:p>
          <a:p>
            <a:pPr lvl="1"/>
            <a:endParaRPr lang="en-US" dirty="0"/>
          </a:p>
        </p:txBody>
      </p:sp>
    </p:spTree>
    <p:extLst>
      <p:ext uri="{BB962C8B-B14F-4D97-AF65-F5344CB8AC3E}">
        <p14:creationId xmlns:p14="http://schemas.microsoft.com/office/powerpoint/2010/main" val="420714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3: Rejecting sampling </a:t>
            </a:r>
            <a:endParaRPr lang="en-US" dirty="0"/>
          </a:p>
        </p:txBody>
      </p:sp>
      <p:sp>
        <p:nvSpPr>
          <p:cNvPr id="3" name="Content Placeholder 2"/>
          <p:cNvSpPr>
            <a:spLocks noGrp="1"/>
          </p:cNvSpPr>
          <p:nvPr>
            <p:ph sz="quarter" idx="1"/>
          </p:nvPr>
        </p:nvSpPr>
        <p:spPr>
          <a:xfrm>
            <a:off x="612648" y="1600201"/>
            <a:ext cx="6629981" cy="1263634"/>
          </a:xfrm>
        </p:spPr>
        <p:txBody>
          <a:bodyPr>
            <a:normAutofit fontScale="92500" lnSpcReduction="10000"/>
          </a:bodyPr>
          <a:lstStyle/>
          <a:p>
            <a:r>
              <a:rPr lang="en-US" dirty="0"/>
              <a:t>In this question, we will perform rejection sampling to estimate P(C=1|B=1,E=1). Perform one round of rejection sampling, using the random samples given in the table below. Variables are sampled in the order A, B, C, D, E.</a:t>
            </a:r>
          </a:p>
        </p:txBody>
      </p:sp>
      <p:pic>
        <p:nvPicPr>
          <p:cNvPr id="4" name="Picture 3" descr="https://courses.edx.org/c4x/BerkeleyX/CS188x_1/asset/hw7_bayesnets2_2.png"/>
          <p:cNvPicPr/>
          <p:nvPr/>
        </p:nvPicPr>
        <p:blipFill>
          <a:blip r:embed="rId3">
            <a:extLst>
              <a:ext uri="{28A0092B-C50C-407E-A947-70E740481C1C}">
                <a14:useLocalDpi xmlns:a14="http://schemas.microsoft.com/office/drawing/2010/main" val="0"/>
              </a:ext>
            </a:extLst>
          </a:blip>
          <a:srcRect/>
          <a:stretch>
            <a:fillRect/>
          </a:stretch>
        </p:blipFill>
        <p:spPr bwMode="auto">
          <a:xfrm>
            <a:off x="7336844" y="97214"/>
            <a:ext cx="1429204" cy="3256189"/>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941393211"/>
              </p:ext>
            </p:extLst>
          </p:nvPr>
        </p:nvGraphicFramePr>
        <p:xfrm>
          <a:off x="420918" y="6031877"/>
          <a:ext cx="8345130" cy="563677"/>
        </p:xfrm>
        <a:graphic>
          <a:graphicData uri="http://schemas.openxmlformats.org/drawingml/2006/table">
            <a:tbl>
              <a:tblPr firstRow="1" firstCol="1" bandRow="1"/>
              <a:tblGrid>
                <a:gridCol w="834513"/>
                <a:gridCol w="834513"/>
                <a:gridCol w="834513"/>
                <a:gridCol w="834513"/>
                <a:gridCol w="834513"/>
                <a:gridCol w="834513"/>
                <a:gridCol w="834513"/>
                <a:gridCol w="834513"/>
                <a:gridCol w="834513"/>
                <a:gridCol w="834513"/>
              </a:tblGrid>
              <a:tr h="563677">
                <a:tc>
                  <a:txBody>
                    <a:bodyPr/>
                    <a:lstStyle/>
                    <a:p>
                      <a:pPr marL="0" marR="0">
                        <a:lnSpc>
                          <a:spcPct val="107000"/>
                        </a:lnSpc>
                        <a:spcBef>
                          <a:spcPts val="1700"/>
                        </a:spcBef>
                        <a:spcAft>
                          <a:spcPts val="1700"/>
                        </a:spcAft>
                      </a:pPr>
                      <a:r>
                        <a:rPr lang="en-US" dirty="0" smtClean="0"/>
                        <a:t>  0.745</a:t>
                      </a:r>
                      <a:endParaRPr lang="en-US" dirty="0"/>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dirty="0"/>
                        <a:t>0.874</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a:t>0.047</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dirty="0"/>
                        <a:t>0.037</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a:t>0.767</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a:t>0.517</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a:t>0.840</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a:t>0.372</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a:t>0.264</a:t>
                      </a:r>
                    </a:p>
                  </a:txBody>
                  <a:tcPr marL="9525" marR="9525" marT="9525" marB="9525" anchor="ctr">
                    <a:lnL>
                      <a:noFill/>
                    </a:lnL>
                    <a:lnR>
                      <a:noFill/>
                    </a:lnR>
                    <a:lnT>
                      <a:noFill/>
                    </a:lnT>
                    <a:lnB>
                      <a:noFill/>
                    </a:lnB>
                  </a:tcPr>
                </a:tc>
                <a:tc>
                  <a:txBody>
                    <a:bodyPr/>
                    <a:lstStyle/>
                    <a:p>
                      <a:pPr marL="0" marR="0">
                        <a:lnSpc>
                          <a:spcPct val="107000"/>
                        </a:lnSpc>
                        <a:spcBef>
                          <a:spcPts val="1700"/>
                        </a:spcBef>
                        <a:spcAft>
                          <a:spcPts val="1700"/>
                        </a:spcAft>
                      </a:pPr>
                      <a:r>
                        <a:rPr lang="en-US" dirty="0"/>
                        <a:t>0.261</a:t>
                      </a:r>
                    </a:p>
                  </a:txBody>
                  <a:tcPr marL="9525" marR="9525" marT="9525" marB="9525" anchor="ctr">
                    <a:lnL>
                      <a:noFill/>
                    </a:lnL>
                    <a:lnR>
                      <a:noFill/>
                    </a:lnR>
                    <a:lnT>
                      <a:noFill/>
                    </a:lnT>
                    <a:lnB>
                      <a:noFill/>
                    </a:lnB>
                  </a:tcPr>
                </a:tc>
              </a:tr>
            </a:tbl>
          </a:graphicData>
        </a:graphic>
      </p:graphicFrame>
      <p:sp>
        <p:nvSpPr>
          <p:cNvPr id="14" name="Rectangle 13"/>
          <p:cNvSpPr/>
          <p:nvPr/>
        </p:nvSpPr>
        <p:spPr>
          <a:xfrm>
            <a:off x="104649" y="2998318"/>
            <a:ext cx="1821543"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t>A	P(A)</a:t>
            </a:r>
          </a:p>
          <a:p>
            <a:r>
              <a:rPr lang="pt-BR" dirty="0"/>
              <a:t>0	0.800</a:t>
            </a:r>
          </a:p>
          <a:p>
            <a:r>
              <a:rPr lang="pt-BR" dirty="0"/>
              <a:t>1	0.200</a:t>
            </a:r>
          </a:p>
        </p:txBody>
      </p:sp>
      <p:sp>
        <p:nvSpPr>
          <p:cNvPr id="16" name="Rectangle 15"/>
          <p:cNvSpPr/>
          <p:nvPr/>
        </p:nvSpPr>
        <p:spPr>
          <a:xfrm>
            <a:off x="2271486" y="2983804"/>
            <a:ext cx="2750457"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pt-BR"/>
              <a:t>B	A	P(B|A)</a:t>
            </a:r>
          </a:p>
          <a:p>
            <a:r>
              <a:rPr lang="pt-BR"/>
              <a:t>0	0	0.800</a:t>
            </a:r>
          </a:p>
          <a:p>
            <a:r>
              <a:rPr lang="pt-BR"/>
              <a:t>1	0	0.200</a:t>
            </a:r>
          </a:p>
          <a:p>
            <a:r>
              <a:rPr lang="pt-BR"/>
              <a:t>0	1	0.600</a:t>
            </a:r>
          </a:p>
          <a:p>
            <a:r>
              <a:rPr lang="pt-BR"/>
              <a:t>1	1	0.400</a:t>
            </a:r>
            <a:endParaRPr lang="pt-BR" dirty="0"/>
          </a:p>
        </p:txBody>
      </p:sp>
      <p:sp>
        <p:nvSpPr>
          <p:cNvPr id="19" name="Rectangle 18"/>
          <p:cNvSpPr/>
          <p:nvPr/>
        </p:nvSpPr>
        <p:spPr>
          <a:xfrm>
            <a:off x="80012" y="4581102"/>
            <a:ext cx="262556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smtClean="0"/>
              <a:t>C	B	P(C|B)</a:t>
            </a:r>
          </a:p>
          <a:p>
            <a:r>
              <a:rPr lang="pl-PL" smtClean="0"/>
              <a:t>0	0	0.600</a:t>
            </a:r>
          </a:p>
          <a:p>
            <a:r>
              <a:rPr lang="pl-PL" smtClean="0"/>
              <a:t>1	0	0.400</a:t>
            </a:r>
          </a:p>
          <a:p>
            <a:r>
              <a:rPr lang="pl-PL" smtClean="0"/>
              <a:t>0	1	0.400</a:t>
            </a:r>
          </a:p>
          <a:p>
            <a:r>
              <a:rPr lang="pl-PL" smtClean="0"/>
              <a:t>1	1	0.600</a:t>
            </a:r>
            <a:endParaRPr lang="pl-PL" dirty="0"/>
          </a:p>
        </p:txBody>
      </p:sp>
      <p:sp>
        <p:nvSpPr>
          <p:cNvPr id="22" name="Rectangle 21"/>
          <p:cNvSpPr/>
          <p:nvPr/>
        </p:nvSpPr>
        <p:spPr>
          <a:xfrm>
            <a:off x="2738229" y="4581102"/>
            <a:ext cx="2646572"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pl-PL" dirty="0"/>
              <a:t>D	B	P(D|B)</a:t>
            </a:r>
          </a:p>
          <a:p>
            <a:r>
              <a:rPr lang="pl-PL" dirty="0"/>
              <a:t>0	0	0.800</a:t>
            </a:r>
          </a:p>
          <a:p>
            <a:r>
              <a:rPr lang="pl-PL" dirty="0"/>
              <a:t>1	0	0.200</a:t>
            </a:r>
          </a:p>
          <a:p>
            <a:r>
              <a:rPr lang="pl-PL" dirty="0"/>
              <a:t>0	1	0.400</a:t>
            </a:r>
          </a:p>
          <a:p>
            <a:r>
              <a:rPr lang="pl-PL" dirty="0"/>
              <a:t>1	1	0.600</a:t>
            </a:r>
          </a:p>
        </p:txBody>
      </p:sp>
      <p:sp>
        <p:nvSpPr>
          <p:cNvPr id="24" name="Rectangle 23"/>
          <p:cNvSpPr/>
          <p:nvPr/>
        </p:nvSpPr>
        <p:spPr>
          <a:xfrm>
            <a:off x="5479143" y="3618848"/>
            <a:ext cx="3526972"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dirty="0"/>
              <a:t>E	C	</a:t>
            </a:r>
            <a:r>
              <a:rPr lang="en-US" sz="1400" dirty="0" smtClean="0"/>
              <a:t>D              P(E|C,D)</a:t>
            </a:r>
          </a:p>
          <a:p>
            <a:r>
              <a:rPr lang="en-US" sz="1400" dirty="0" smtClean="0"/>
              <a:t>0	0	0	0.200</a:t>
            </a:r>
          </a:p>
          <a:p>
            <a:r>
              <a:rPr lang="en-US" sz="1400" dirty="0" smtClean="0"/>
              <a:t>1</a:t>
            </a:r>
            <a:r>
              <a:rPr lang="en-US" sz="1400" dirty="0"/>
              <a:t>	0	0	0.800</a:t>
            </a:r>
          </a:p>
          <a:p>
            <a:r>
              <a:rPr lang="en-US" sz="1400" dirty="0"/>
              <a:t>0	1	0	0.600</a:t>
            </a:r>
          </a:p>
          <a:p>
            <a:r>
              <a:rPr lang="en-US" sz="1400" dirty="0"/>
              <a:t>1	1	0	0.400</a:t>
            </a:r>
          </a:p>
          <a:p>
            <a:r>
              <a:rPr lang="en-US" sz="1400" dirty="0"/>
              <a:t>0	0	1	0.600</a:t>
            </a:r>
          </a:p>
          <a:p>
            <a:r>
              <a:rPr lang="en-US" sz="1400" dirty="0"/>
              <a:t>1	0	1	0.400</a:t>
            </a:r>
          </a:p>
          <a:p>
            <a:r>
              <a:rPr lang="en-US" sz="1400" dirty="0"/>
              <a:t>0	1	1	0.600</a:t>
            </a:r>
          </a:p>
          <a:p>
            <a:r>
              <a:rPr lang="en-US" sz="1400" dirty="0"/>
              <a:t>1	1	1	0.400</a:t>
            </a:r>
          </a:p>
        </p:txBody>
      </p:sp>
    </p:spTree>
    <p:extLst>
      <p:ext uri="{BB962C8B-B14F-4D97-AF65-F5344CB8AC3E}">
        <p14:creationId xmlns:p14="http://schemas.microsoft.com/office/powerpoint/2010/main" val="2846696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4: Estimating probabilities from samples </a:t>
            </a:r>
            <a:endParaRPr lang="en-US" dirty="0"/>
          </a:p>
        </p:txBody>
      </p:sp>
      <p:sp>
        <p:nvSpPr>
          <p:cNvPr id="3" name="Content Placeholder 2"/>
          <p:cNvSpPr>
            <a:spLocks noGrp="1"/>
          </p:cNvSpPr>
          <p:nvPr>
            <p:ph sz="quarter" idx="1"/>
          </p:nvPr>
        </p:nvSpPr>
        <p:spPr>
          <a:xfrm>
            <a:off x="612648" y="1600200"/>
            <a:ext cx="8153400" cy="1445127"/>
          </a:xfrm>
        </p:spPr>
        <p:txBody>
          <a:bodyPr/>
          <a:lstStyle/>
          <a:p>
            <a:r>
              <a:rPr lang="en-US" dirty="0"/>
              <a:t>Below are a set of samples obtained by running rejection sampling for the Bayes' net from the previous question. Use them to estimate P(C=1|B=1</a:t>
            </a:r>
            <a:r>
              <a:rPr lang="en-US" dirty="0" smtClean="0"/>
              <a:t>, E=1</a:t>
            </a:r>
            <a:r>
              <a:rPr lang="en-US" dirty="0"/>
              <a:t>). The estimation cannot be made whenever all samples were </a:t>
            </a:r>
            <a:r>
              <a:rPr lang="en-US" dirty="0" smtClean="0"/>
              <a:t>rejected. </a:t>
            </a:r>
          </a:p>
          <a:p>
            <a:pPr marL="0" indent="0">
              <a:buNone/>
            </a:pPr>
            <a:endParaRPr lang="en-US" dirty="0"/>
          </a:p>
        </p:txBody>
      </p:sp>
      <p:sp>
        <p:nvSpPr>
          <p:cNvPr id="8" name="Rectangle 7"/>
          <p:cNvSpPr/>
          <p:nvPr/>
        </p:nvSpPr>
        <p:spPr>
          <a:xfrm>
            <a:off x="747485" y="3146925"/>
            <a:ext cx="2315029"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t>sample1</a:t>
            </a:r>
            <a:r>
              <a:rPr lang="en-US" dirty="0"/>
              <a:t>	</a:t>
            </a:r>
            <a:r>
              <a:rPr lang="en-US" dirty="0" smtClean="0"/>
              <a:t> 0</a:t>
            </a:r>
            <a:r>
              <a:rPr lang="en-US" dirty="0"/>
              <a:t>	</a:t>
            </a:r>
            <a:r>
              <a:rPr lang="en-US" dirty="0" smtClean="0"/>
              <a:t>1</a:t>
            </a:r>
            <a:endParaRPr lang="en-US" dirty="0"/>
          </a:p>
          <a:p>
            <a:r>
              <a:rPr lang="en-US" dirty="0"/>
              <a:t>A	</a:t>
            </a:r>
            <a:r>
              <a:rPr lang="en-US" dirty="0" smtClean="0"/>
              <a:t> x</a:t>
            </a:r>
            <a:r>
              <a:rPr lang="en-US" dirty="0"/>
              <a:t>	</a:t>
            </a:r>
          </a:p>
          <a:p>
            <a:r>
              <a:rPr lang="en-US" dirty="0"/>
              <a:t>B		</a:t>
            </a:r>
            <a:r>
              <a:rPr lang="en-US" dirty="0" smtClean="0"/>
              <a:t>x</a:t>
            </a:r>
            <a:endParaRPr lang="en-US" dirty="0"/>
          </a:p>
          <a:p>
            <a:r>
              <a:rPr lang="en-US" dirty="0"/>
              <a:t>C		</a:t>
            </a:r>
            <a:r>
              <a:rPr lang="en-US" dirty="0" smtClean="0"/>
              <a:t>x</a:t>
            </a:r>
            <a:endParaRPr lang="en-US" dirty="0"/>
          </a:p>
          <a:p>
            <a:r>
              <a:rPr lang="en-US" dirty="0"/>
              <a:t>D	</a:t>
            </a:r>
            <a:r>
              <a:rPr lang="en-US" dirty="0" smtClean="0"/>
              <a:t> x</a:t>
            </a:r>
            <a:r>
              <a:rPr lang="en-US" dirty="0"/>
              <a:t>	</a:t>
            </a:r>
          </a:p>
          <a:p>
            <a:r>
              <a:rPr lang="en-US" dirty="0"/>
              <a:t>E		</a:t>
            </a:r>
            <a:r>
              <a:rPr lang="en-US" dirty="0" smtClean="0"/>
              <a:t>x</a:t>
            </a:r>
            <a:endParaRPr lang="en-US" dirty="0"/>
          </a:p>
        </p:txBody>
      </p:sp>
      <p:sp>
        <p:nvSpPr>
          <p:cNvPr id="10" name="Rectangle 9"/>
          <p:cNvSpPr/>
          <p:nvPr/>
        </p:nvSpPr>
        <p:spPr>
          <a:xfrm>
            <a:off x="3374571" y="3146925"/>
            <a:ext cx="246017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sample2</a:t>
            </a:r>
            <a:r>
              <a:rPr lang="en-US" dirty="0"/>
              <a:t>	</a:t>
            </a:r>
            <a:r>
              <a:rPr lang="en-US" dirty="0" smtClean="0"/>
              <a:t> 0</a:t>
            </a:r>
            <a:r>
              <a:rPr lang="en-US" dirty="0"/>
              <a:t>	</a:t>
            </a:r>
            <a:r>
              <a:rPr lang="en-US" dirty="0" smtClean="0"/>
              <a:t>1</a:t>
            </a:r>
          </a:p>
          <a:p>
            <a:r>
              <a:rPr lang="en-US" dirty="0" smtClean="0"/>
              <a:t>A</a:t>
            </a:r>
            <a:r>
              <a:rPr lang="en-US" dirty="0"/>
              <a:t>	</a:t>
            </a:r>
            <a:r>
              <a:rPr lang="en-US" dirty="0" smtClean="0"/>
              <a:t> x</a:t>
            </a:r>
            <a:r>
              <a:rPr lang="en-US" dirty="0"/>
              <a:t>	</a:t>
            </a:r>
          </a:p>
          <a:p>
            <a:r>
              <a:rPr lang="en-US" dirty="0"/>
              <a:t>B	</a:t>
            </a:r>
            <a:r>
              <a:rPr lang="en-US" dirty="0" smtClean="0"/>
              <a:t> x</a:t>
            </a:r>
            <a:r>
              <a:rPr lang="en-US" dirty="0"/>
              <a:t>	</a:t>
            </a:r>
            <a:endParaRPr lang="en-US" dirty="0" smtClean="0"/>
          </a:p>
          <a:p>
            <a:r>
              <a:rPr lang="en-US" dirty="0" smtClean="0"/>
              <a:t>C</a:t>
            </a:r>
            <a:r>
              <a:rPr lang="en-US" dirty="0"/>
              <a:t>		</a:t>
            </a:r>
          </a:p>
          <a:p>
            <a:r>
              <a:rPr lang="en-US" dirty="0"/>
              <a:t>D		</a:t>
            </a:r>
          </a:p>
          <a:p>
            <a:r>
              <a:rPr lang="en-US" dirty="0"/>
              <a:t>E		</a:t>
            </a:r>
          </a:p>
        </p:txBody>
      </p:sp>
      <p:sp>
        <p:nvSpPr>
          <p:cNvPr id="13" name="Rectangle 12"/>
          <p:cNvSpPr/>
          <p:nvPr/>
        </p:nvSpPr>
        <p:spPr>
          <a:xfrm>
            <a:off x="6146800" y="3146925"/>
            <a:ext cx="2300514"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sample3</a:t>
            </a:r>
            <a:r>
              <a:rPr lang="en-US" dirty="0"/>
              <a:t>	</a:t>
            </a:r>
            <a:r>
              <a:rPr lang="en-US" dirty="0" smtClean="0"/>
              <a:t> 0</a:t>
            </a:r>
            <a:r>
              <a:rPr lang="en-US" dirty="0"/>
              <a:t>	</a:t>
            </a:r>
            <a:r>
              <a:rPr lang="en-US" dirty="0" smtClean="0"/>
              <a:t>1</a:t>
            </a:r>
          </a:p>
          <a:p>
            <a:r>
              <a:rPr lang="en-US" dirty="0" smtClean="0"/>
              <a:t>A</a:t>
            </a:r>
            <a:r>
              <a:rPr lang="en-US" dirty="0"/>
              <a:t>		</a:t>
            </a:r>
            <a:r>
              <a:rPr lang="en-US" dirty="0" smtClean="0"/>
              <a:t>x</a:t>
            </a:r>
          </a:p>
          <a:p>
            <a:r>
              <a:rPr lang="en-US" dirty="0" smtClean="0"/>
              <a:t>B</a:t>
            </a:r>
            <a:r>
              <a:rPr lang="en-US" dirty="0"/>
              <a:t>		</a:t>
            </a:r>
            <a:r>
              <a:rPr lang="en-US" dirty="0" smtClean="0"/>
              <a:t>x</a:t>
            </a:r>
          </a:p>
          <a:p>
            <a:r>
              <a:rPr lang="en-US" dirty="0" smtClean="0"/>
              <a:t>C</a:t>
            </a:r>
            <a:r>
              <a:rPr lang="en-US" dirty="0"/>
              <a:t>		</a:t>
            </a:r>
            <a:r>
              <a:rPr lang="en-US" dirty="0" smtClean="0"/>
              <a:t>x</a:t>
            </a:r>
          </a:p>
          <a:p>
            <a:r>
              <a:rPr lang="en-US" dirty="0" smtClean="0"/>
              <a:t>D</a:t>
            </a:r>
            <a:r>
              <a:rPr lang="en-US" dirty="0"/>
              <a:t>	</a:t>
            </a:r>
            <a:r>
              <a:rPr lang="en-US" dirty="0" smtClean="0"/>
              <a:t> x</a:t>
            </a:r>
            <a:r>
              <a:rPr lang="en-US" dirty="0"/>
              <a:t>	</a:t>
            </a:r>
            <a:endParaRPr lang="en-US" dirty="0" smtClean="0"/>
          </a:p>
          <a:p>
            <a:r>
              <a:rPr lang="en-US" dirty="0" smtClean="0"/>
              <a:t>E</a:t>
            </a:r>
            <a:r>
              <a:rPr lang="en-US" dirty="0"/>
              <a:t>	</a:t>
            </a:r>
            <a:r>
              <a:rPr lang="en-US" dirty="0" smtClean="0"/>
              <a:t> x</a:t>
            </a:r>
            <a:r>
              <a:rPr lang="en-US" dirty="0"/>
              <a:t>	</a:t>
            </a:r>
          </a:p>
        </p:txBody>
      </p:sp>
      <p:sp>
        <p:nvSpPr>
          <p:cNvPr id="15" name="Rectangle 14"/>
          <p:cNvSpPr/>
          <p:nvPr/>
        </p:nvSpPr>
        <p:spPr>
          <a:xfrm>
            <a:off x="1825171" y="5002849"/>
            <a:ext cx="2474686"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sample4</a:t>
            </a:r>
            <a:r>
              <a:rPr lang="en-US" dirty="0"/>
              <a:t>	</a:t>
            </a:r>
            <a:r>
              <a:rPr lang="en-US" dirty="0" smtClean="0"/>
              <a:t> 0</a:t>
            </a:r>
            <a:r>
              <a:rPr lang="en-US" dirty="0"/>
              <a:t>	</a:t>
            </a:r>
            <a:r>
              <a:rPr lang="en-US" dirty="0" smtClean="0"/>
              <a:t>1</a:t>
            </a:r>
          </a:p>
          <a:p>
            <a:r>
              <a:rPr lang="en-US" dirty="0" smtClean="0"/>
              <a:t>A</a:t>
            </a:r>
            <a:r>
              <a:rPr lang="en-US" dirty="0"/>
              <a:t>	</a:t>
            </a:r>
            <a:r>
              <a:rPr lang="en-US" dirty="0" smtClean="0"/>
              <a:t> x</a:t>
            </a:r>
            <a:r>
              <a:rPr lang="en-US" dirty="0"/>
              <a:t>	</a:t>
            </a:r>
          </a:p>
          <a:p>
            <a:r>
              <a:rPr lang="en-US" dirty="0"/>
              <a:t>B		</a:t>
            </a:r>
            <a:r>
              <a:rPr lang="en-US" dirty="0" smtClean="0"/>
              <a:t>x</a:t>
            </a:r>
            <a:endParaRPr lang="en-US" dirty="0"/>
          </a:p>
          <a:p>
            <a:r>
              <a:rPr lang="en-US" dirty="0"/>
              <a:t>C		</a:t>
            </a:r>
            <a:r>
              <a:rPr lang="en-US" dirty="0" smtClean="0"/>
              <a:t>x</a:t>
            </a:r>
            <a:endParaRPr lang="en-US" dirty="0"/>
          </a:p>
          <a:p>
            <a:r>
              <a:rPr lang="en-US" dirty="0"/>
              <a:t>D	</a:t>
            </a:r>
            <a:r>
              <a:rPr lang="en-US" dirty="0" smtClean="0"/>
              <a:t> x</a:t>
            </a:r>
            <a:r>
              <a:rPr lang="en-US" dirty="0"/>
              <a:t>	</a:t>
            </a:r>
          </a:p>
          <a:p>
            <a:r>
              <a:rPr lang="en-US" dirty="0"/>
              <a:t>E	</a:t>
            </a:r>
            <a:r>
              <a:rPr lang="en-US" dirty="0" smtClean="0"/>
              <a:t> x</a:t>
            </a:r>
            <a:r>
              <a:rPr lang="en-US" dirty="0"/>
              <a:t>	</a:t>
            </a:r>
          </a:p>
        </p:txBody>
      </p:sp>
      <p:sp>
        <p:nvSpPr>
          <p:cNvPr id="17" name="Rectangle 16"/>
          <p:cNvSpPr/>
          <p:nvPr/>
        </p:nvSpPr>
        <p:spPr>
          <a:xfrm>
            <a:off x="4706112" y="5002849"/>
            <a:ext cx="2257261"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sample5</a:t>
            </a:r>
            <a:r>
              <a:rPr lang="en-US" dirty="0"/>
              <a:t>	</a:t>
            </a:r>
            <a:r>
              <a:rPr lang="en-US" dirty="0" smtClean="0"/>
              <a:t> 0</a:t>
            </a:r>
            <a:r>
              <a:rPr lang="en-US" dirty="0"/>
              <a:t>	</a:t>
            </a:r>
            <a:r>
              <a:rPr lang="en-US" dirty="0" smtClean="0"/>
              <a:t>1</a:t>
            </a:r>
          </a:p>
          <a:p>
            <a:r>
              <a:rPr lang="en-US" dirty="0" smtClean="0"/>
              <a:t>A</a:t>
            </a:r>
            <a:r>
              <a:rPr lang="en-US" dirty="0"/>
              <a:t>	</a:t>
            </a:r>
            <a:r>
              <a:rPr lang="en-US" dirty="0" smtClean="0"/>
              <a:t> x</a:t>
            </a:r>
            <a:r>
              <a:rPr lang="en-US" dirty="0"/>
              <a:t>	</a:t>
            </a:r>
          </a:p>
          <a:p>
            <a:r>
              <a:rPr lang="en-US" dirty="0"/>
              <a:t>B	</a:t>
            </a:r>
            <a:r>
              <a:rPr lang="en-US" dirty="0" smtClean="0"/>
              <a:t> x</a:t>
            </a:r>
            <a:r>
              <a:rPr lang="en-US" dirty="0"/>
              <a:t>	</a:t>
            </a:r>
            <a:endParaRPr lang="en-US" dirty="0" smtClean="0"/>
          </a:p>
          <a:p>
            <a:r>
              <a:rPr lang="en-US" dirty="0" smtClean="0"/>
              <a:t>C</a:t>
            </a:r>
            <a:r>
              <a:rPr lang="en-US" dirty="0"/>
              <a:t>		</a:t>
            </a:r>
          </a:p>
          <a:p>
            <a:r>
              <a:rPr lang="en-US" dirty="0"/>
              <a:t>D		</a:t>
            </a:r>
          </a:p>
          <a:p>
            <a:r>
              <a:rPr lang="en-US" dirty="0"/>
              <a:t>E		</a:t>
            </a:r>
          </a:p>
        </p:txBody>
      </p:sp>
    </p:spTree>
    <p:extLst>
      <p:ext uri="{BB962C8B-B14F-4D97-AF65-F5344CB8AC3E}">
        <p14:creationId xmlns:p14="http://schemas.microsoft.com/office/powerpoint/2010/main" val="3010277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5: Likelihood weighting </a:t>
            </a:r>
            <a:endParaRPr lang="en-US" dirty="0"/>
          </a:p>
        </p:txBody>
      </p:sp>
      <p:sp>
        <p:nvSpPr>
          <p:cNvPr id="3" name="Content Placeholder 2"/>
          <p:cNvSpPr>
            <a:spLocks noGrp="1"/>
          </p:cNvSpPr>
          <p:nvPr>
            <p:ph sz="quarter" idx="1"/>
          </p:nvPr>
        </p:nvSpPr>
        <p:spPr>
          <a:xfrm>
            <a:off x="435430" y="1600200"/>
            <a:ext cx="6908800" cy="1427679"/>
          </a:xfrm>
        </p:spPr>
        <p:txBody>
          <a:bodyPr>
            <a:normAutofit fontScale="85000" lnSpcReduction="10000"/>
          </a:bodyPr>
          <a:lstStyle/>
          <a:p>
            <a:r>
              <a:rPr lang="en-US" dirty="0" smtClean="0"/>
              <a:t>we </a:t>
            </a:r>
            <a:r>
              <a:rPr lang="en-US" dirty="0"/>
              <a:t>will perform likelihood weighting to estimate P(C=1|B=1,E=1). Generate a sample and its weight, using the random samples given in the table below. Variables are sampled in the order A, B, C, D, E. </a:t>
            </a:r>
            <a:endParaRPr lang="en-US" dirty="0" smtClean="0"/>
          </a:p>
          <a:p>
            <a:r>
              <a:rPr lang="en-US" dirty="0" smtClean="0"/>
              <a:t>What </a:t>
            </a:r>
            <a:r>
              <a:rPr lang="en-US" dirty="0"/>
              <a:t>is the weight for the sample you </a:t>
            </a:r>
            <a:r>
              <a:rPr lang="en-US" dirty="0" smtClean="0"/>
              <a:t>obtained?</a:t>
            </a:r>
            <a:r>
              <a:rPr lang="en-US" dirty="0"/>
              <a:t/>
            </a:r>
            <a:br>
              <a:rPr lang="en-US" dirty="0"/>
            </a:br>
            <a:endParaRPr lang="en-US" dirty="0"/>
          </a:p>
        </p:txBody>
      </p:sp>
      <p:pic>
        <p:nvPicPr>
          <p:cNvPr id="4" name="Picture 3" descr="https://courses.edx.org/c4x/BerkeleyX/CS188x_1/asset/hw7_bayesnets2_2.png"/>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80999"/>
            <a:ext cx="1146048" cy="2725057"/>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3683248089"/>
              </p:ext>
            </p:extLst>
          </p:nvPr>
        </p:nvGraphicFramePr>
        <p:xfrm>
          <a:off x="612648" y="6241142"/>
          <a:ext cx="8153400" cy="449943"/>
        </p:xfrm>
        <a:graphic>
          <a:graphicData uri="http://schemas.openxmlformats.org/drawingml/2006/table">
            <a:tbl>
              <a:tblPr firstRow="1" firstCol="1" bandRow="1">
                <a:tableStyleId>{2D5ABB26-0587-4C30-8999-92F81FD0307C}</a:tableStyleId>
              </a:tblPr>
              <a:tblGrid>
                <a:gridCol w="815340"/>
                <a:gridCol w="815340"/>
                <a:gridCol w="815340"/>
                <a:gridCol w="815340"/>
                <a:gridCol w="815340"/>
                <a:gridCol w="815340"/>
                <a:gridCol w="815340"/>
                <a:gridCol w="815340"/>
                <a:gridCol w="815340"/>
                <a:gridCol w="815340"/>
              </a:tblGrid>
              <a:tr h="449943">
                <a:tc>
                  <a:txBody>
                    <a:bodyPr/>
                    <a:lstStyle/>
                    <a:p>
                      <a:pPr marL="0" marR="0">
                        <a:lnSpc>
                          <a:spcPct val="107000"/>
                        </a:lnSpc>
                        <a:spcBef>
                          <a:spcPts val="1700"/>
                        </a:spcBef>
                        <a:spcAft>
                          <a:spcPts val="1700"/>
                        </a:spcAft>
                      </a:pPr>
                      <a:r>
                        <a:rPr lang="en-US" dirty="0"/>
                        <a:t>0.908</a:t>
                      </a:r>
                    </a:p>
                  </a:txBody>
                  <a:tcPr marL="9525" marR="9525" marT="9525" marB="9525" anchor="ctr"/>
                </a:tc>
                <a:tc>
                  <a:txBody>
                    <a:bodyPr/>
                    <a:lstStyle/>
                    <a:p>
                      <a:pPr marL="0" marR="0">
                        <a:lnSpc>
                          <a:spcPct val="107000"/>
                        </a:lnSpc>
                        <a:spcBef>
                          <a:spcPts val="1700"/>
                        </a:spcBef>
                        <a:spcAft>
                          <a:spcPts val="1700"/>
                        </a:spcAft>
                      </a:pPr>
                      <a:r>
                        <a:rPr lang="en-US"/>
                        <a:t>0.123</a:t>
                      </a:r>
                    </a:p>
                  </a:txBody>
                  <a:tcPr marL="9525" marR="9525" marT="9525" marB="9525" anchor="ctr"/>
                </a:tc>
                <a:tc>
                  <a:txBody>
                    <a:bodyPr/>
                    <a:lstStyle/>
                    <a:p>
                      <a:pPr marL="0" marR="0">
                        <a:lnSpc>
                          <a:spcPct val="107000"/>
                        </a:lnSpc>
                        <a:spcBef>
                          <a:spcPts val="1700"/>
                        </a:spcBef>
                        <a:spcAft>
                          <a:spcPts val="1700"/>
                        </a:spcAft>
                      </a:pPr>
                      <a:r>
                        <a:rPr lang="en-US"/>
                        <a:t>0.415</a:t>
                      </a:r>
                    </a:p>
                  </a:txBody>
                  <a:tcPr marL="9525" marR="9525" marT="9525" marB="9525" anchor="ctr"/>
                </a:tc>
                <a:tc>
                  <a:txBody>
                    <a:bodyPr/>
                    <a:lstStyle/>
                    <a:p>
                      <a:pPr marL="0" marR="0">
                        <a:lnSpc>
                          <a:spcPct val="107000"/>
                        </a:lnSpc>
                        <a:spcBef>
                          <a:spcPts val="1700"/>
                        </a:spcBef>
                        <a:spcAft>
                          <a:spcPts val="1700"/>
                        </a:spcAft>
                      </a:pPr>
                      <a:r>
                        <a:rPr lang="en-US"/>
                        <a:t>0.840</a:t>
                      </a:r>
                    </a:p>
                  </a:txBody>
                  <a:tcPr marL="9525" marR="9525" marT="9525" marB="9525" anchor="ctr"/>
                </a:tc>
                <a:tc>
                  <a:txBody>
                    <a:bodyPr/>
                    <a:lstStyle/>
                    <a:p>
                      <a:pPr marL="0" marR="0">
                        <a:lnSpc>
                          <a:spcPct val="107000"/>
                        </a:lnSpc>
                        <a:spcBef>
                          <a:spcPts val="1700"/>
                        </a:spcBef>
                        <a:spcAft>
                          <a:spcPts val="1700"/>
                        </a:spcAft>
                      </a:pPr>
                      <a:r>
                        <a:rPr lang="en-US"/>
                        <a:t>0.248</a:t>
                      </a:r>
                    </a:p>
                  </a:txBody>
                  <a:tcPr marL="9525" marR="9525" marT="9525" marB="9525" anchor="ctr"/>
                </a:tc>
                <a:tc>
                  <a:txBody>
                    <a:bodyPr/>
                    <a:lstStyle/>
                    <a:p>
                      <a:pPr marL="0" marR="0">
                        <a:lnSpc>
                          <a:spcPct val="107000"/>
                        </a:lnSpc>
                        <a:spcBef>
                          <a:spcPts val="1700"/>
                        </a:spcBef>
                        <a:spcAft>
                          <a:spcPts val="1700"/>
                        </a:spcAft>
                      </a:pPr>
                      <a:r>
                        <a:rPr lang="en-US"/>
                        <a:t>0.930</a:t>
                      </a:r>
                    </a:p>
                  </a:txBody>
                  <a:tcPr marL="9525" marR="9525" marT="9525" marB="9525" anchor="ctr"/>
                </a:tc>
                <a:tc>
                  <a:txBody>
                    <a:bodyPr/>
                    <a:lstStyle/>
                    <a:p>
                      <a:pPr marL="0" marR="0">
                        <a:lnSpc>
                          <a:spcPct val="107000"/>
                        </a:lnSpc>
                        <a:spcBef>
                          <a:spcPts val="1700"/>
                        </a:spcBef>
                        <a:spcAft>
                          <a:spcPts val="1700"/>
                        </a:spcAft>
                      </a:pPr>
                      <a:r>
                        <a:rPr lang="en-US"/>
                        <a:t>0.306</a:t>
                      </a:r>
                    </a:p>
                  </a:txBody>
                  <a:tcPr marL="9525" marR="9525" marT="9525" marB="9525" anchor="ctr"/>
                </a:tc>
                <a:tc>
                  <a:txBody>
                    <a:bodyPr/>
                    <a:lstStyle/>
                    <a:p>
                      <a:pPr marL="0" marR="0">
                        <a:lnSpc>
                          <a:spcPct val="107000"/>
                        </a:lnSpc>
                        <a:spcBef>
                          <a:spcPts val="1700"/>
                        </a:spcBef>
                        <a:spcAft>
                          <a:spcPts val="1700"/>
                        </a:spcAft>
                      </a:pPr>
                      <a:r>
                        <a:rPr lang="en-US"/>
                        <a:t>0.904</a:t>
                      </a:r>
                    </a:p>
                  </a:txBody>
                  <a:tcPr marL="9525" marR="9525" marT="9525" marB="9525" anchor="ctr"/>
                </a:tc>
                <a:tc>
                  <a:txBody>
                    <a:bodyPr/>
                    <a:lstStyle/>
                    <a:p>
                      <a:pPr marL="0" marR="0">
                        <a:lnSpc>
                          <a:spcPct val="107000"/>
                        </a:lnSpc>
                        <a:spcBef>
                          <a:spcPts val="1700"/>
                        </a:spcBef>
                        <a:spcAft>
                          <a:spcPts val="1700"/>
                        </a:spcAft>
                      </a:pPr>
                      <a:r>
                        <a:rPr lang="en-US"/>
                        <a:t>0.807</a:t>
                      </a:r>
                    </a:p>
                  </a:txBody>
                  <a:tcPr marL="9525" marR="9525" marT="9525" marB="9525" anchor="ctr"/>
                </a:tc>
                <a:tc>
                  <a:txBody>
                    <a:bodyPr/>
                    <a:lstStyle/>
                    <a:p>
                      <a:pPr marL="0" marR="0">
                        <a:lnSpc>
                          <a:spcPct val="107000"/>
                        </a:lnSpc>
                        <a:spcBef>
                          <a:spcPts val="1700"/>
                        </a:spcBef>
                        <a:spcAft>
                          <a:spcPts val="1700"/>
                        </a:spcAft>
                      </a:pPr>
                      <a:r>
                        <a:rPr lang="en-US" dirty="0"/>
                        <a:t>0.371</a:t>
                      </a:r>
                    </a:p>
                  </a:txBody>
                  <a:tcPr marL="9525" marR="9525" marT="9525" marB="9525" anchor="ctr"/>
                </a:tc>
              </a:tr>
            </a:tbl>
          </a:graphicData>
        </a:graphic>
      </p:graphicFrame>
      <p:sp>
        <p:nvSpPr>
          <p:cNvPr id="10" name="Rectangle 9"/>
          <p:cNvSpPr/>
          <p:nvPr/>
        </p:nvSpPr>
        <p:spPr>
          <a:xfrm>
            <a:off x="104649" y="2998318"/>
            <a:ext cx="1821543"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t>A	P(A)</a:t>
            </a:r>
          </a:p>
          <a:p>
            <a:r>
              <a:rPr lang="pt-BR" dirty="0"/>
              <a:t>0	</a:t>
            </a:r>
            <a:r>
              <a:rPr lang="pt-BR" dirty="0" smtClean="0"/>
              <a:t>0.200</a:t>
            </a:r>
            <a:endParaRPr lang="pt-BR" dirty="0"/>
          </a:p>
          <a:p>
            <a:r>
              <a:rPr lang="pt-BR" dirty="0"/>
              <a:t>1	</a:t>
            </a:r>
            <a:r>
              <a:rPr lang="pt-BR" dirty="0" smtClean="0"/>
              <a:t>0.800</a:t>
            </a:r>
            <a:endParaRPr lang="pt-BR" dirty="0"/>
          </a:p>
        </p:txBody>
      </p:sp>
      <p:sp>
        <p:nvSpPr>
          <p:cNvPr id="11" name="Rectangle 10"/>
          <p:cNvSpPr/>
          <p:nvPr/>
        </p:nvSpPr>
        <p:spPr>
          <a:xfrm>
            <a:off x="2271486" y="2983804"/>
            <a:ext cx="2750457"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pt-BR" dirty="0"/>
              <a:t>B	A	P(B|A)</a:t>
            </a:r>
          </a:p>
          <a:p>
            <a:r>
              <a:rPr lang="pt-BR" dirty="0"/>
              <a:t>0	0	</a:t>
            </a:r>
            <a:r>
              <a:rPr lang="pt-BR" dirty="0" smtClean="0"/>
              <a:t>0.600</a:t>
            </a:r>
            <a:endParaRPr lang="pt-BR" dirty="0"/>
          </a:p>
          <a:p>
            <a:r>
              <a:rPr lang="pt-BR" dirty="0"/>
              <a:t>1	0	</a:t>
            </a:r>
            <a:r>
              <a:rPr lang="pt-BR" dirty="0" smtClean="0"/>
              <a:t>0.400</a:t>
            </a:r>
            <a:endParaRPr lang="pt-BR" dirty="0"/>
          </a:p>
          <a:p>
            <a:r>
              <a:rPr lang="pt-BR" dirty="0"/>
              <a:t>0	1	</a:t>
            </a:r>
            <a:r>
              <a:rPr lang="pt-BR" dirty="0" smtClean="0"/>
              <a:t>0.800</a:t>
            </a:r>
            <a:endParaRPr lang="pt-BR" dirty="0"/>
          </a:p>
          <a:p>
            <a:r>
              <a:rPr lang="pt-BR" dirty="0"/>
              <a:t>1	1	</a:t>
            </a:r>
            <a:r>
              <a:rPr lang="pt-BR" dirty="0" smtClean="0"/>
              <a:t>0.200</a:t>
            </a:r>
            <a:endParaRPr lang="pt-BR" dirty="0"/>
          </a:p>
        </p:txBody>
      </p:sp>
      <p:sp>
        <p:nvSpPr>
          <p:cNvPr id="12" name="Rectangle 11"/>
          <p:cNvSpPr/>
          <p:nvPr/>
        </p:nvSpPr>
        <p:spPr>
          <a:xfrm>
            <a:off x="80012" y="4581102"/>
            <a:ext cx="262556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l-PL" dirty="0" smtClean="0"/>
              <a:t>C	B	P(C|B)</a:t>
            </a:r>
          </a:p>
          <a:p>
            <a:r>
              <a:rPr lang="pl-PL" dirty="0" smtClean="0"/>
              <a:t>0	0	0.</a:t>
            </a:r>
            <a:r>
              <a:rPr lang="en-US" dirty="0" smtClean="0"/>
              <a:t>2</a:t>
            </a:r>
            <a:r>
              <a:rPr lang="pl-PL" dirty="0" smtClean="0"/>
              <a:t>00</a:t>
            </a:r>
          </a:p>
          <a:p>
            <a:r>
              <a:rPr lang="pl-PL" dirty="0" smtClean="0"/>
              <a:t>1	0	0.</a:t>
            </a:r>
            <a:r>
              <a:rPr lang="en-US" dirty="0" smtClean="0"/>
              <a:t>8</a:t>
            </a:r>
            <a:r>
              <a:rPr lang="pl-PL" dirty="0" smtClean="0"/>
              <a:t>00</a:t>
            </a:r>
          </a:p>
          <a:p>
            <a:r>
              <a:rPr lang="pl-PL" dirty="0" smtClean="0"/>
              <a:t>0	1	0.</a:t>
            </a:r>
            <a:r>
              <a:rPr lang="en-US" dirty="0" smtClean="0"/>
              <a:t>2</a:t>
            </a:r>
            <a:r>
              <a:rPr lang="pl-PL" dirty="0" smtClean="0"/>
              <a:t>00</a:t>
            </a:r>
          </a:p>
          <a:p>
            <a:r>
              <a:rPr lang="pl-PL" dirty="0" smtClean="0"/>
              <a:t>1	1	0.</a:t>
            </a:r>
            <a:r>
              <a:rPr lang="en-US" dirty="0" smtClean="0"/>
              <a:t>8</a:t>
            </a:r>
            <a:r>
              <a:rPr lang="pl-PL" dirty="0" smtClean="0"/>
              <a:t>00</a:t>
            </a:r>
            <a:endParaRPr lang="pl-PL" dirty="0"/>
          </a:p>
        </p:txBody>
      </p:sp>
      <p:sp>
        <p:nvSpPr>
          <p:cNvPr id="13" name="Rectangle 12"/>
          <p:cNvSpPr/>
          <p:nvPr/>
        </p:nvSpPr>
        <p:spPr>
          <a:xfrm>
            <a:off x="2738229" y="4581102"/>
            <a:ext cx="2646572"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pl-PL" dirty="0"/>
              <a:t>D	B	P(D|B)</a:t>
            </a:r>
          </a:p>
          <a:p>
            <a:r>
              <a:rPr lang="pl-PL" dirty="0"/>
              <a:t>0	0	0.800</a:t>
            </a:r>
          </a:p>
          <a:p>
            <a:r>
              <a:rPr lang="pl-PL" dirty="0"/>
              <a:t>1	0	0.200</a:t>
            </a:r>
          </a:p>
          <a:p>
            <a:r>
              <a:rPr lang="pl-PL" dirty="0"/>
              <a:t>0	1	</a:t>
            </a:r>
            <a:r>
              <a:rPr lang="pl-PL" dirty="0" smtClean="0"/>
              <a:t>0.</a:t>
            </a:r>
            <a:r>
              <a:rPr lang="en-US" dirty="0" smtClean="0"/>
              <a:t>2</a:t>
            </a:r>
            <a:r>
              <a:rPr lang="pl-PL" dirty="0" smtClean="0"/>
              <a:t>00</a:t>
            </a:r>
            <a:endParaRPr lang="pl-PL" dirty="0"/>
          </a:p>
          <a:p>
            <a:r>
              <a:rPr lang="pl-PL" dirty="0"/>
              <a:t>1	1	</a:t>
            </a:r>
            <a:r>
              <a:rPr lang="pl-PL" dirty="0" smtClean="0"/>
              <a:t>0.</a:t>
            </a:r>
            <a:r>
              <a:rPr lang="en-US" dirty="0" smtClean="0"/>
              <a:t>8</a:t>
            </a:r>
            <a:r>
              <a:rPr lang="pl-PL" dirty="0" smtClean="0"/>
              <a:t>00</a:t>
            </a:r>
            <a:endParaRPr lang="pl-PL" dirty="0"/>
          </a:p>
        </p:txBody>
      </p:sp>
      <p:sp>
        <p:nvSpPr>
          <p:cNvPr id="14" name="Rectangle 13"/>
          <p:cNvSpPr/>
          <p:nvPr/>
        </p:nvSpPr>
        <p:spPr>
          <a:xfrm>
            <a:off x="5479143" y="3618848"/>
            <a:ext cx="3526972"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dirty="0"/>
              <a:t>E	C	</a:t>
            </a:r>
            <a:r>
              <a:rPr lang="en-US" sz="1400" dirty="0" smtClean="0"/>
              <a:t>D              P(E|C,D)</a:t>
            </a:r>
          </a:p>
          <a:p>
            <a:r>
              <a:rPr lang="en-US" sz="1400" dirty="0" smtClean="0"/>
              <a:t>0	0	0	0.200</a:t>
            </a:r>
          </a:p>
          <a:p>
            <a:r>
              <a:rPr lang="en-US" sz="1400" dirty="0" smtClean="0"/>
              <a:t>1</a:t>
            </a:r>
            <a:r>
              <a:rPr lang="en-US" sz="1400" dirty="0"/>
              <a:t>	0	0	0.800</a:t>
            </a:r>
          </a:p>
          <a:p>
            <a:r>
              <a:rPr lang="en-US" sz="1400" dirty="0"/>
              <a:t>0	1	0	0.600</a:t>
            </a:r>
          </a:p>
          <a:p>
            <a:r>
              <a:rPr lang="en-US" sz="1400" dirty="0"/>
              <a:t>1	1	0	0.400</a:t>
            </a:r>
          </a:p>
          <a:p>
            <a:r>
              <a:rPr lang="en-US" sz="1400" dirty="0"/>
              <a:t>0	0	1	</a:t>
            </a:r>
            <a:r>
              <a:rPr lang="en-US" sz="1400" dirty="0" smtClean="0"/>
              <a:t>0.400</a:t>
            </a:r>
            <a:endParaRPr lang="en-US" sz="1400" dirty="0"/>
          </a:p>
          <a:p>
            <a:r>
              <a:rPr lang="en-US" sz="1400" dirty="0"/>
              <a:t>1	0	1	</a:t>
            </a:r>
            <a:r>
              <a:rPr lang="en-US" sz="1400" dirty="0" smtClean="0"/>
              <a:t>0.600</a:t>
            </a:r>
            <a:endParaRPr lang="en-US" sz="1400" dirty="0"/>
          </a:p>
          <a:p>
            <a:r>
              <a:rPr lang="en-US" sz="1400" dirty="0"/>
              <a:t>0	1	1	0.600</a:t>
            </a:r>
          </a:p>
          <a:p>
            <a:r>
              <a:rPr lang="en-US" sz="1400" dirty="0"/>
              <a:t>1	1	1	0.400</a:t>
            </a:r>
          </a:p>
        </p:txBody>
      </p:sp>
    </p:spTree>
    <p:extLst>
      <p:ext uri="{BB962C8B-B14F-4D97-AF65-F5344CB8AC3E}">
        <p14:creationId xmlns:p14="http://schemas.microsoft.com/office/powerpoint/2010/main" val="1847557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 6: Estimating probabilities from weighted samples </a:t>
            </a:r>
            <a:endParaRPr lang="en-US" dirty="0"/>
          </a:p>
        </p:txBody>
      </p:sp>
      <p:sp>
        <p:nvSpPr>
          <p:cNvPr id="3" name="Content Placeholder 2"/>
          <p:cNvSpPr>
            <a:spLocks noGrp="1"/>
          </p:cNvSpPr>
          <p:nvPr>
            <p:ph sz="quarter" idx="1"/>
          </p:nvPr>
        </p:nvSpPr>
        <p:spPr>
          <a:xfrm>
            <a:off x="612648" y="1600200"/>
            <a:ext cx="8153400" cy="765629"/>
          </a:xfrm>
        </p:spPr>
        <p:txBody>
          <a:bodyPr/>
          <a:lstStyle/>
          <a:p>
            <a:r>
              <a:rPr lang="en-US" dirty="0"/>
              <a:t>P(C=1|B=1,E=1</a:t>
            </a:r>
            <a:r>
              <a:rPr lang="en-US" dirty="0" smtClean="0"/>
              <a:t>)=?</a:t>
            </a:r>
            <a:endParaRPr lang="en-US" dirty="0"/>
          </a:p>
        </p:txBody>
      </p:sp>
      <p:sp>
        <p:nvSpPr>
          <p:cNvPr id="6" name="Rectangle 5"/>
          <p:cNvSpPr/>
          <p:nvPr/>
        </p:nvSpPr>
        <p:spPr>
          <a:xfrm>
            <a:off x="639861" y="2172608"/>
            <a:ext cx="2416629"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pt-BR" dirty="0"/>
              <a:t>	0	1</a:t>
            </a:r>
          </a:p>
          <a:p>
            <a:r>
              <a:rPr lang="pt-BR" dirty="0"/>
              <a:t>A	x	</a:t>
            </a:r>
          </a:p>
          <a:p>
            <a:r>
              <a:rPr lang="pt-BR" dirty="0"/>
              <a:t>B		x</a:t>
            </a:r>
          </a:p>
          <a:p>
            <a:r>
              <a:rPr lang="pt-BR" dirty="0"/>
              <a:t>C		x</a:t>
            </a:r>
          </a:p>
          <a:p>
            <a:r>
              <a:rPr lang="pt-BR" dirty="0"/>
              <a:t>D		x</a:t>
            </a:r>
          </a:p>
          <a:p>
            <a:r>
              <a:rPr lang="pt-BR" dirty="0"/>
              <a:t>E		</a:t>
            </a:r>
            <a:r>
              <a:rPr lang="pt-BR" dirty="0" smtClean="0"/>
              <a:t>x</a:t>
            </a:r>
          </a:p>
          <a:p>
            <a:r>
              <a:rPr lang="en-US" dirty="0"/>
              <a:t>Weight = 0.12</a:t>
            </a:r>
            <a:endParaRPr lang="pt-BR" dirty="0"/>
          </a:p>
        </p:txBody>
      </p:sp>
      <p:sp>
        <p:nvSpPr>
          <p:cNvPr id="8" name="Rectangle 7"/>
          <p:cNvSpPr/>
          <p:nvPr/>
        </p:nvSpPr>
        <p:spPr>
          <a:xfrm>
            <a:off x="3458355" y="2167398"/>
            <a:ext cx="2370037"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pt-BR" dirty="0"/>
              <a:t>	0	1</a:t>
            </a:r>
          </a:p>
          <a:p>
            <a:r>
              <a:rPr lang="pt-BR" dirty="0"/>
              <a:t>A		x</a:t>
            </a:r>
          </a:p>
          <a:p>
            <a:r>
              <a:rPr lang="pt-BR" dirty="0"/>
              <a:t>B		x</a:t>
            </a:r>
          </a:p>
          <a:p>
            <a:r>
              <a:rPr lang="pt-BR" dirty="0"/>
              <a:t>C	x	</a:t>
            </a:r>
          </a:p>
          <a:p>
            <a:r>
              <a:rPr lang="pt-BR" dirty="0"/>
              <a:t>D	x	</a:t>
            </a:r>
          </a:p>
          <a:p>
            <a:r>
              <a:rPr lang="pt-BR" dirty="0"/>
              <a:t>E		</a:t>
            </a:r>
            <a:r>
              <a:rPr lang="pt-BR" dirty="0" smtClean="0"/>
              <a:t>x</a:t>
            </a:r>
          </a:p>
          <a:p>
            <a:r>
              <a:rPr lang="en-US" dirty="0"/>
              <a:t>Weight = 0.08</a:t>
            </a:r>
            <a:endParaRPr lang="pt-BR" dirty="0"/>
          </a:p>
        </p:txBody>
      </p:sp>
      <p:sp>
        <p:nvSpPr>
          <p:cNvPr id="10" name="Rectangle 9"/>
          <p:cNvSpPr/>
          <p:nvPr/>
        </p:nvSpPr>
        <p:spPr>
          <a:xfrm>
            <a:off x="6346371" y="2135880"/>
            <a:ext cx="225697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t>	0	1</a:t>
            </a:r>
          </a:p>
          <a:p>
            <a:r>
              <a:rPr lang="pt-BR" dirty="0"/>
              <a:t>A	x	</a:t>
            </a:r>
          </a:p>
          <a:p>
            <a:r>
              <a:rPr lang="pt-BR" dirty="0"/>
              <a:t>B		x</a:t>
            </a:r>
          </a:p>
          <a:p>
            <a:r>
              <a:rPr lang="pt-BR" dirty="0"/>
              <a:t>C		x</a:t>
            </a:r>
          </a:p>
          <a:p>
            <a:r>
              <a:rPr lang="pt-BR" dirty="0"/>
              <a:t>D	x	</a:t>
            </a:r>
          </a:p>
          <a:p>
            <a:r>
              <a:rPr lang="pt-BR" dirty="0"/>
              <a:t>E		</a:t>
            </a:r>
            <a:r>
              <a:rPr lang="pt-BR" dirty="0" smtClean="0"/>
              <a:t>x</a:t>
            </a:r>
          </a:p>
          <a:p>
            <a:r>
              <a:rPr lang="en-US" dirty="0"/>
              <a:t>Weight = 0.08</a:t>
            </a:r>
            <a:endParaRPr lang="pt-BR" dirty="0"/>
          </a:p>
        </p:txBody>
      </p:sp>
      <p:sp>
        <p:nvSpPr>
          <p:cNvPr id="12" name="Rectangle 11"/>
          <p:cNvSpPr/>
          <p:nvPr/>
        </p:nvSpPr>
        <p:spPr>
          <a:xfrm>
            <a:off x="2029895" y="4656408"/>
            <a:ext cx="2353419"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dirty="0"/>
              <a:t>	0	1</a:t>
            </a:r>
          </a:p>
          <a:p>
            <a:r>
              <a:rPr lang="pt-BR" dirty="0"/>
              <a:t>A	x	</a:t>
            </a:r>
          </a:p>
          <a:p>
            <a:r>
              <a:rPr lang="pt-BR" dirty="0"/>
              <a:t>B		x</a:t>
            </a:r>
          </a:p>
          <a:p>
            <a:r>
              <a:rPr lang="pt-BR" dirty="0"/>
              <a:t>C		x</a:t>
            </a:r>
          </a:p>
          <a:p>
            <a:r>
              <a:rPr lang="pt-BR" dirty="0"/>
              <a:t>D	x	</a:t>
            </a:r>
          </a:p>
          <a:p>
            <a:r>
              <a:rPr lang="pt-BR" dirty="0"/>
              <a:t>E		</a:t>
            </a:r>
            <a:r>
              <a:rPr lang="pt-BR" dirty="0" smtClean="0"/>
              <a:t>x</a:t>
            </a:r>
          </a:p>
          <a:p>
            <a:r>
              <a:rPr lang="en-US" dirty="0"/>
              <a:t>Weight = 0.08</a:t>
            </a:r>
            <a:endParaRPr lang="pt-BR" dirty="0"/>
          </a:p>
        </p:txBody>
      </p:sp>
      <p:sp>
        <p:nvSpPr>
          <p:cNvPr id="14" name="Rectangle 13"/>
          <p:cNvSpPr/>
          <p:nvPr/>
        </p:nvSpPr>
        <p:spPr>
          <a:xfrm>
            <a:off x="5232400" y="4656408"/>
            <a:ext cx="2242457"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pt-BR" dirty="0"/>
              <a:t>	0	1</a:t>
            </a:r>
          </a:p>
          <a:p>
            <a:r>
              <a:rPr lang="pt-BR" dirty="0"/>
              <a:t>A		x</a:t>
            </a:r>
          </a:p>
          <a:p>
            <a:r>
              <a:rPr lang="pt-BR" dirty="0"/>
              <a:t>B		x</a:t>
            </a:r>
          </a:p>
          <a:p>
            <a:r>
              <a:rPr lang="pt-BR" dirty="0"/>
              <a:t>C		x</a:t>
            </a:r>
          </a:p>
          <a:p>
            <a:r>
              <a:rPr lang="pt-BR" dirty="0"/>
              <a:t>D	x	</a:t>
            </a:r>
          </a:p>
          <a:p>
            <a:r>
              <a:rPr lang="pt-BR" dirty="0"/>
              <a:t>E		</a:t>
            </a:r>
            <a:r>
              <a:rPr lang="pt-BR" dirty="0" smtClean="0"/>
              <a:t>x</a:t>
            </a:r>
          </a:p>
          <a:p>
            <a:r>
              <a:rPr lang="en-US" dirty="0"/>
              <a:t>Weight = 0.08</a:t>
            </a:r>
            <a:endParaRPr lang="pt-BR" dirty="0"/>
          </a:p>
        </p:txBody>
      </p:sp>
    </p:spTree>
    <p:extLst>
      <p:ext uri="{BB962C8B-B14F-4D97-AF65-F5344CB8AC3E}">
        <p14:creationId xmlns:p14="http://schemas.microsoft.com/office/powerpoint/2010/main" val="2972647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factor?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any multi-dimensional array of the form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𝑁</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𝑁</m:t>
                        </m:r>
                      </m:sub>
                    </m:sSub>
                    <m:r>
                      <a:rPr lang="en-US" b="0" i="1" smtClean="0">
                        <a:latin typeface="Cambria Math" panose="02040503050406030204" pitchFamily="18" charset="0"/>
                      </a:rPr>
                      <m:t>) </m:t>
                    </m:r>
                  </m:oMath>
                </a14:m>
                <a:endParaRPr lang="en-US" dirty="0" smtClean="0"/>
              </a:p>
              <a:p>
                <a:r>
                  <a:rPr lang="en-US" dirty="0" smtClean="0"/>
                  <a:t>Any variable in the factor can be assigned or not </a:t>
                </a:r>
              </a:p>
              <a:p>
                <a:endParaRPr lang="en-US" dirty="0"/>
              </a:p>
              <a:p>
                <a:r>
                  <a:rPr lang="en-US" dirty="0" smtClean="0"/>
                  <a:t>Variable elimination is to alternately join factors and eliminate variables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13703" y="3378385"/>
                <a:ext cx="505869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2060"/>
                    </a:solidFill>
                  </a:rPr>
                  <a:t>Query: </a:t>
                </a:r>
                <a14:m>
                  <m:oMath xmlns:m="http://schemas.openxmlformats.org/officeDocument/2006/math">
                    <m:r>
                      <a:rPr lang="en-US" i="1" dirty="0" smtClean="0">
                        <a:solidFill>
                          <a:schemeClr val="tx1"/>
                        </a:solidFill>
                        <a:latin typeface="Cambria Math" panose="02040503050406030204" pitchFamily="18" charset="0"/>
                      </a:rPr>
                      <m:t>𝑃</m:t>
                    </m:r>
                    <m:d>
                      <m:dPr>
                        <m:ctrlPr>
                          <a:rPr lang="en-US" i="1" dirty="0" smtClean="0">
                            <a:solidFill>
                              <a:schemeClr val="tx1"/>
                            </a:solidFill>
                            <a:latin typeface="Cambria Math" panose="02040503050406030204" pitchFamily="18" charset="0"/>
                          </a:rPr>
                        </m:ctrlPr>
                      </m:dPr>
                      <m:e>
                        <m:r>
                          <a:rPr lang="en-US" i="1" dirty="0" smtClean="0">
                            <a:solidFill>
                              <a:schemeClr val="tx1"/>
                            </a:solidFill>
                            <a:latin typeface="Cambria Math" panose="02040503050406030204" pitchFamily="18" charset="0"/>
                          </a:rPr>
                          <m:t>𝑄</m:t>
                        </m:r>
                      </m:e>
                      <m:e>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𝐸</m:t>
                            </m:r>
                          </m:e>
                          <m:sub>
                            <m:r>
                              <a:rPr lang="en-US"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𝑒</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 </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𝐸</m:t>
                            </m:r>
                          </m:e>
                          <m:sub>
                            <m:r>
                              <a:rPr lang="en-US" b="0" i="1" dirty="0" smtClean="0">
                                <a:solidFill>
                                  <a:schemeClr val="tx1"/>
                                </a:solidFill>
                                <a:latin typeface="Cambria Math" panose="02040503050406030204" pitchFamily="18" charset="0"/>
                              </a:rPr>
                              <m:t>𝑘</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𝑒</m:t>
                            </m:r>
                          </m:e>
                          <m:sub>
                            <m:r>
                              <a:rPr lang="en-US" b="0" i="1" dirty="0" smtClean="0">
                                <a:solidFill>
                                  <a:schemeClr val="tx1"/>
                                </a:solidFill>
                                <a:latin typeface="Cambria Math" panose="02040503050406030204" pitchFamily="18" charset="0"/>
                              </a:rPr>
                              <m:t>𝑘</m:t>
                            </m:r>
                          </m:sub>
                        </m:sSub>
                      </m:e>
                    </m:d>
                  </m:oMath>
                </a14:m>
                <a:endParaRPr lang="en-US" b="0" dirty="0" smtClean="0">
                  <a:solidFill>
                    <a:schemeClr val="tx1"/>
                  </a:solidFill>
                </a:endParaRP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Start with initial factors: </a:t>
                </a:r>
              </a:p>
              <a:p>
                <a:pPr marL="742950" lvl="1" indent="-285750">
                  <a:buFont typeface="Arial" panose="020B0604020202020204" pitchFamily="34" charset="0"/>
                  <a:buChar char="•"/>
                </a:pPr>
                <a:r>
                  <a:rPr lang="en-US" dirty="0" smtClean="0"/>
                  <a:t>Local CPTs (but instantiated by evidence)</a:t>
                </a:r>
              </a:p>
              <a:p>
                <a:pPr lvl="1"/>
                <a:r>
                  <a:rPr lang="en-US" dirty="0" smtClean="0"/>
                  <a:t> </a:t>
                </a:r>
              </a:p>
              <a:p>
                <a:pPr marL="285750" indent="-285750">
                  <a:buFont typeface="Arial" panose="020B0604020202020204" pitchFamily="34" charset="0"/>
                  <a:buChar char="•"/>
                </a:pPr>
                <a:r>
                  <a:rPr lang="en-US" dirty="0" smtClean="0">
                    <a:solidFill>
                      <a:srgbClr val="002060"/>
                    </a:solidFill>
                  </a:rPr>
                  <a:t>While there are still hidden variables (not Q or evidence): </a:t>
                </a:r>
              </a:p>
              <a:p>
                <a:pPr marL="742950" lvl="1" indent="-285750">
                  <a:buFont typeface="Arial" panose="020B0604020202020204" pitchFamily="34" charset="0"/>
                  <a:buChar char="•"/>
                </a:pPr>
                <a:r>
                  <a:rPr lang="en-US" dirty="0" smtClean="0"/>
                  <a:t>Pick a hidden variable H</a:t>
                </a:r>
              </a:p>
              <a:p>
                <a:pPr marL="742950" lvl="1" indent="-285750">
                  <a:buFont typeface="Arial" panose="020B0604020202020204" pitchFamily="34" charset="0"/>
                  <a:buChar char="•"/>
                </a:pPr>
                <a:r>
                  <a:rPr lang="en-US" dirty="0" smtClean="0"/>
                  <a:t>Join all factors mentioning H </a:t>
                </a:r>
              </a:p>
              <a:p>
                <a:pPr marL="742950" lvl="1" indent="-285750">
                  <a:buFont typeface="Arial" panose="020B0604020202020204" pitchFamily="34" charset="0"/>
                  <a:buChar char="•"/>
                </a:pPr>
                <a:r>
                  <a:rPr lang="en-US" dirty="0" smtClean="0"/>
                  <a:t>Eliminate (sum out) H </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solidFill>
                      <a:srgbClr val="002060"/>
                    </a:solidFill>
                  </a:rPr>
                  <a:t>Join all remaining factors and normalize </a:t>
                </a:r>
                <a:endParaRPr lang="en-US" dirty="0">
                  <a:solidFill>
                    <a:srgbClr val="00206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13703" y="3378385"/>
                <a:ext cx="5058697" cy="3416320"/>
              </a:xfrm>
              <a:prstGeom prst="rect">
                <a:avLst/>
              </a:prstGeom>
              <a:blipFill rotWithShape="0">
                <a:blip r:embed="rId3"/>
                <a:stretch>
                  <a:fillRect l="-723" t="-891" b="-1783"/>
                </a:stretch>
              </a:blipFill>
            </p:spPr>
            <p:txBody>
              <a:bodyPr/>
              <a:lstStyle/>
              <a:p>
                <a:r>
                  <a:rPr lang="en-US">
                    <a:noFill/>
                  </a:rPr>
                  <a:t> </a:t>
                </a:r>
              </a:p>
            </p:txBody>
          </p:sp>
        </mc:Fallback>
      </mc:AlternateContent>
    </p:spTree>
    <p:extLst>
      <p:ext uri="{BB962C8B-B14F-4D97-AF65-F5344CB8AC3E}">
        <p14:creationId xmlns:p14="http://schemas.microsoft.com/office/powerpoint/2010/main" val="3278385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cxnSp>
        <p:nvCxnSpPr>
          <p:cNvPr id="6" name="Straight Arrow Connector 5"/>
          <p:cNvCxnSpPr/>
          <p:nvPr/>
        </p:nvCxnSpPr>
        <p:spPr>
          <a:xfrm flipH="1" flipV="1">
            <a:off x="6474542" y="3141406"/>
            <a:ext cx="1607574" cy="44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43347" y="3544669"/>
            <a:ext cx="838200" cy="646331"/>
          </a:xfrm>
          <a:prstGeom prst="rect">
            <a:avLst/>
          </a:prstGeom>
          <a:noFill/>
        </p:spPr>
        <p:txBody>
          <a:bodyPr wrap="square" rtlCol="0">
            <a:spAutoFit/>
          </a:bodyPr>
          <a:lstStyle/>
          <a:p>
            <a:r>
              <a:rPr lang="en-US" dirty="0" smtClean="0"/>
              <a:t>Initial factors </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017639" y="2089576"/>
                <a:ext cx="2256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17639" y="2089576"/>
                <a:ext cx="2256580" cy="276999"/>
              </a:xfrm>
              <a:prstGeom prst="rect">
                <a:avLst/>
              </a:prstGeom>
              <a:blipFill rotWithShape="0">
                <a:blip r:embed="rId2"/>
                <a:stretch>
                  <a:fillRect l="-1892" t="-2222" r="-2973" b="-35556"/>
                </a:stretch>
              </a:blipFill>
            </p:spPr>
            <p:txBody>
              <a:bodyPr/>
              <a:lstStyle/>
              <a:p>
                <a:r>
                  <a:rPr lang="en-US">
                    <a:noFill/>
                  </a:rPr>
                  <a:t> </a:t>
                </a:r>
              </a:p>
            </p:txBody>
          </p:sp>
        </mc:Fallback>
      </mc:AlternateContent>
      <p:sp>
        <p:nvSpPr>
          <p:cNvPr id="5" name="TextBox 4"/>
          <p:cNvSpPr txBox="1"/>
          <p:nvPr/>
        </p:nvSpPr>
        <p:spPr>
          <a:xfrm>
            <a:off x="1002890" y="2639961"/>
            <a:ext cx="5471652" cy="369332"/>
          </a:xfrm>
          <a:prstGeom prst="rect">
            <a:avLst/>
          </a:prstGeom>
          <a:noFill/>
          <a:ln>
            <a:solidFill>
              <a:schemeClr val="tx1"/>
            </a:solidFill>
          </a:ln>
        </p:spPr>
        <p:txBody>
          <a:bodyPr wrap="square" rtlCol="0">
            <a:spAutoFit/>
          </a:bodyPr>
          <a:lstStyle/>
          <a:p>
            <a:r>
              <a:rPr lang="en-US" i="1" dirty="0" smtClean="0"/>
              <a:t>P(B)	P(E)	P(A|B,E)		P(</a:t>
            </a:r>
            <a:r>
              <a:rPr lang="en-US" i="1" dirty="0" err="1" smtClean="0"/>
              <a:t>j|A</a:t>
            </a:r>
            <a:r>
              <a:rPr lang="en-US" i="1" dirty="0" smtClean="0"/>
              <a:t>)	P(</a:t>
            </a:r>
            <a:r>
              <a:rPr lang="en-US" i="1" dirty="0" err="1" smtClean="0"/>
              <a:t>m|A</a:t>
            </a:r>
            <a:r>
              <a:rPr lang="en-US" i="1" dirty="0" smtClean="0"/>
              <a:t>)</a:t>
            </a:r>
            <a:endParaRPr lang="en-US" i="1" dirty="0"/>
          </a:p>
        </p:txBody>
      </p:sp>
      <p:sp>
        <p:nvSpPr>
          <p:cNvPr id="8" name="TextBox 7"/>
          <p:cNvSpPr txBox="1"/>
          <p:nvPr/>
        </p:nvSpPr>
        <p:spPr>
          <a:xfrm>
            <a:off x="1017639" y="3282679"/>
            <a:ext cx="2418735" cy="1200329"/>
          </a:xfrm>
          <a:prstGeom prst="rect">
            <a:avLst/>
          </a:prstGeom>
          <a:noFill/>
        </p:spPr>
        <p:txBody>
          <a:bodyPr wrap="square" rtlCol="0">
            <a:spAutoFit/>
          </a:bodyPr>
          <a:lstStyle/>
          <a:p>
            <a:r>
              <a:rPr lang="en-US" dirty="0" smtClean="0"/>
              <a:t>Choose A</a:t>
            </a:r>
          </a:p>
          <a:p>
            <a:r>
              <a:rPr lang="en-US" dirty="0"/>
              <a:t>	</a:t>
            </a:r>
            <a:r>
              <a:rPr lang="en-US" dirty="0" smtClean="0"/>
              <a:t>P(A|B,E)</a:t>
            </a:r>
          </a:p>
          <a:p>
            <a:r>
              <a:rPr lang="en-US" dirty="0"/>
              <a:t>	</a:t>
            </a:r>
            <a:r>
              <a:rPr lang="en-US" dirty="0" smtClean="0"/>
              <a:t>P(</a:t>
            </a:r>
            <a:r>
              <a:rPr lang="en-US" dirty="0" err="1" smtClean="0"/>
              <a:t>j,A</a:t>
            </a:r>
            <a:r>
              <a:rPr lang="en-US" dirty="0" smtClean="0"/>
              <a:t>)</a:t>
            </a:r>
          </a:p>
          <a:p>
            <a:r>
              <a:rPr lang="en-US" dirty="0"/>
              <a:t>	</a:t>
            </a:r>
            <a:r>
              <a:rPr lang="en-US" dirty="0" smtClean="0"/>
              <a:t>P(</a:t>
            </a:r>
            <a:r>
              <a:rPr lang="en-US" dirty="0" err="1" smtClean="0"/>
              <a:t>m,A</a:t>
            </a:r>
            <a:r>
              <a:rPr lang="en-US" dirty="0" smtClean="0"/>
              <a:t>)</a:t>
            </a:r>
            <a:endParaRPr lang="en-US" dirty="0"/>
          </a:p>
        </p:txBody>
      </p:sp>
      <p:sp>
        <p:nvSpPr>
          <p:cNvPr id="9" name="Right Arrow 8"/>
          <p:cNvSpPr/>
          <p:nvPr/>
        </p:nvSpPr>
        <p:spPr>
          <a:xfrm>
            <a:off x="3055374" y="3730443"/>
            <a:ext cx="721196" cy="460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TextBox 9"/>
          <p:cNvSpPr txBox="1"/>
          <p:nvPr/>
        </p:nvSpPr>
        <p:spPr>
          <a:xfrm>
            <a:off x="4206239" y="3776055"/>
            <a:ext cx="1842365" cy="369332"/>
          </a:xfrm>
          <a:prstGeom prst="rect">
            <a:avLst/>
          </a:prstGeom>
          <a:noFill/>
        </p:spPr>
        <p:txBody>
          <a:bodyPr wrap="square" rtlCol="0">
            <a:spAutoFit/>
          </a:bodyPr>
          <a:lstStyle/>
          <a:p>
            <a:r>
              <a:rPr lang="en-US" dirty="0" smtClean="0"/>
              <a:t>P(</a:t>
            </a:r>
            <a:r>
              <a:rPr lang="en-US" dirty="0" err="1" smtClean="0"/>
              <a:t>j,m,A|B,E</a:t>
            </a:r>
            <a:r>
              <a:rPr lang="en-US" dirty="0" smtClean="0"/>
              <a:t>)</a:t>
            </a:r>
            <a:endParaRPr lang="en-US" dirty="0"/>
          </a:p>
        </p:txBody>
      </p:sp>
      <p:sp>
        <p:nvSpPr>
          <p:cNvPr id="12" name="Right Arrow 11"/>
          <p:cNvSpPr/>
          <p:nvPr/>
        </p:nvSpPr>
        <p:spPr>
          <a:xfrm>
            <a:off x="5663258" y="3730443"/>
            <a:ext cx="721196" cy="460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TextBox 12"/>
          <p:cNvSpPr txBox="1"/>
          <p:nvPr/>
        </p:nvSpPr>
        <p:spPr>
          <a:xfrm>
            <a:off x="6584440" y="3776055"/>
            <a:ext cx="1842365" cy="369332"/>
          </a:xfrm>
          <a:prstGeom prst="rect">
            <a:avLst/>
          </a:prstGeom>
          <a:noFill/>
        </p:spPr>
        <p:txBody>
          <a:bodyPr wrap="square" rtlCol="0">
            <a:spAutoFit/>
          </a:bodyPr>
          <a:lstStyle/>
          <a:p>
            <a:r>
              <a:rPr lang="en-US" dirty="0" smtClean="0"/>
              <a:t>P(</a:t>
            </a:r>
            <a:r>
              <a:rPr lang="en-US" dirty="0" err="1" smtClean="0"/>
              <a:t>j,m|B,E</a:t>
            </a:r>
            <a:r>
              <a:rPr lang="en-US" dirty="0" smtClean="0"/>
              <a:t>)</a:t>
            </a:r>
            <a:endParaRPr lang="en-US" dirty="0"/>
          </a:p>
        </p:txBody>
      </p:sp>
      <p:sp>
        <p:nvSpPr>
          <p:cNvPr id="14" name="TextBox 13"/>
          <p:cNvSpPr txBox="1"/>
          <p:nvPr/>
        </p:nvSpPr>
        <p:spPr>
          <a:xfrm>
            <a:off x="1002890" y="5045244"/>
            <a:ext cx="5471652" cy="369332"/>
          </a:xfrm>
          <a:prstGeom prst="rect">
            <a:avLst/>
          </a:prstGeom>
          <a:noFill/>
          <a:ln>
            <a:solidFill>
              <a:schemeClr val="tx1"/>
            </a:solidFill>
          </a:ln>
        </p:spPr>
        <p:txBody>
          <a:bodyPr wrap="square" rtlCol="0">
            <a:spAutoFit/>
          </a:bodyPr>
          <a:lstStyle/>
          <a:p>
            <a:r>
              <a:rPr lang="en-US" i="1" dirty="0" smtClean="0"/>
              <a:t>P(B)	P(E)	P(</a:t>
            </a:r>
            <a:r>
              <a:rPr lang="en-US" i="1" dirty="0" err="1" smtClean="0"/>
              <a:t>j,m|B,E</a:t>
            </a:r>
            <a:r>
              <a:rPr lang="en-US" i="1" dirty="0" smtClean="0"/>
              <a:t>)</a:t>
            </a:r>
            <a:endParaRPr lang="en-US" i="1" dirty="0"/>
          </a:p>
        </p:txBody>
      </p:sp>
      <p:sp>
        <p:nvSpPr>
          <p:cNvPr id="17" name="Oval 16"/>
          <p:cNvSpPr/>
          <p:nvPr/>
        </p:nvSpPr>
        <p:spPr>
          <a:xfrm>
            <a:off x="7037460" y="540421"/>
            <a:ext cx="597571" cy="479686"/>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B</a:t>
            </a:r>
            <a:r>
              <a:rPr lang="en-US" dirty="0" smtClean="0"/>
              <a:t> </a:t>
            </a:r>
            <a:endParaRPr lang="en-US" dirty="0"/>
          </a:p>
        </p:txBody>
      </p:sp>
      <p:sp>
        <p:nvSpPr>
          <p:cNvPr id="18" name="Oval 17"/>
          <p:cNvSpPr/>
          <p:nvPr/>
        </p:nvSpPr>
        <p:spPr>
          <a:xfrm>
            <a:off x="8087010" y="545539"/>
            <a:ext cx="644670" cy="479686"/>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E</a:t>
            </a:r>
            <a:endParaRPr lang="en-US" dirty="0"/>
          </a:p>
        </p:txBody>
      </p:sp>
      <p:sp>
        <p:nvSpPr>
          <p:cNvPr id="19" name="Oval 18"/>
          <p:cNvSpPr/>
          <p:nvPr/>
        </p:nvSpPr>
        <p:spPr>
          <a:xfrm>
            <a:off x="7623029" y="1637445"/>
            <a:ext cx="649587" cy="479686"/>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A</a:t>
            </a:r>
            <a:endParaRPr lang="en-US" dirty="0"/>
          </a:p>
        </p:txBody>
      </p:sp>
      <p:sp>
        <p:nvSpPr>
          <p:cNvPr id="20" name="Oval 19"/>
          <p:cNvSpPr/>
          <p:nvPr/>
        </p:nvSpPr>
        <p:spPr>
          <a:xfrm>
            <a:off x="7037460" y="2399326"/>
            <a:ext cx="530139" cy="532792"/>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J</a:t>
            </a:r>
            <a:endParaRPr lang="en-US" dirty="0"/>
          </a:p>
        </p:txBody>
      </p:sp>
      <p:sp>
        <p:nvSpPr>
          <p:cNvPr id="21" name="Oval 20"/>
          <p:cNvSpPr/>
          <p:nvPr/>
        </p:nvSpPr>
        <p:spPr>
          <a:xfrm>
            <a:off x="8215485" y="2390644"/>
            <a:ext cx="550563" cy="523145"/>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M</a:t>
            </a:r>
            <a:endParaRPr lang="en-US" dirty="0"/>
          </a:p>
        </p:txBody>
      </p:sp>
      <p:cxnSp>
        <p:nvCxnSpPr>
          <p:cNvPr id="22" name="Straight Arrow Connector 21"/>
          <p:cNvCxnSpPr>
            <a:stCxn id="17" idx="4"/>
            <a:endCxn id="19" idx="1"/>
          </p:cNvCxnSpPr>
          <p:nvPr/>
        </p:nvCxnSpPr>
        <p:spPr>
          <a:xfrm>
            <a:off x="7336246" y="1020107"/>
            <a:ext cx="381913" cy="687586"/>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cxnSp>
        <p:nvCxnSpPr>
          <p:cNvPr id="23" name="Straight Arrow Connector 22"/>
          <p:cNvCxnSpPr>
            <a:stCxn id="18" idx="4"/>
          </p:cNvCxnSpPr>
          <p:nvPr/>
        </p:nvCxnSpPr>
        <p:spPr>
          <a:xfrm flipH="1">
            <a:off x="8087009" y="1025225"/>
            <a:ext cx="322336" cy="634583"/>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cxnSp>
        <p:nvCxnSpPr>
          <p:cNvPr id="24" name="Straight Arrow Connector 23"/>
          <p:cNvCxnSpPr>
            <a:stCxn id="19" idx="5"/>
            <a:endCxn id="21" idx="0"/>
          </p:cNvCxnSpPr>
          <p:nvPr/>
        </p:nvCxnSpPr>
        <p:spPr>
          <a:xfrm>
            <a:off x="8177486" y="2046883"/>
            <a:ext cx="313281" cy="343761"/>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cxnSp>
        <p:nvCxnSpPr>
          <p:cNvPr id="25" name="Straight Arrow Connector 24"/>
          <p:cNvCxnSpPr>
            <a:stCxn id="19" idx="3"/>
            <a:endCxn id="20" idx="0"/>
          </p:cNvCxnSpPr>
          <p:nvPr/>
        </p:nvCxnSpPr>
        <p:spPr>
          <a:xfrm flipH="1">
            <a:off x="7302530" y="2046883"/>
            <a:ext cx="415629" cy="352443"/>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3113927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cont.  </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017639" y="2089576"/>
                <a:ext cx="2256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17639" y="2089576"/>
                <a:ext cx="2256580" cy="276999"/>
              </a:xfrm>
              <a:prstGeom prst="rect">
                <a:avLst/>
              </a:prstGeom>
              <a:blipFill rotWithShape="0">
                <a:blip r:embed="rId2"/>
                <a:stretch>
                  <a:fillRect l="-1892" t="-2222" r="-2973" b="-35556"/>
                </a:stretch>
              </a:blipFill>
            </p:spPr>
            <p:txBody>
              <a:bodyPr/>
              <a:lstStyle/>
              <a:p>
                <a:r>
                  <a:rPr lang="en-US">
                    <a:noFill/>
                  </a:rPr>
                  <a:t> </a:t>
                </a:r>
              </a:p>
            </p:txBody>
          </p:sp>
        </mc:Fallback>
      </mc:AlternateContent>
      <p:sp>
        <p:nvSpPr>
          <p:cNvPr id="8" name="TextBox 7"/>
          <p:cNvSpPr txBox="1"/>
          <p:nvPr/>
        </p:nvSpPr>
        <p:spPr>
          <a:xfrm>
            <a:off x="1017639" y="3282679"/>
            <a:ext cx="2418735" cy="923330"/>
          </a:xfrm>
          <a:prstGeom prst="rect">
            <a:avLst/>
          </a:prstGeom>
          <a:noFill/>
        </p:spPr>
        <p:txBody>
          <a:bodyPr wrap="square" rtlCol="0">
            <a:spAutoFit/>
          </a:bodyPr>
          <a:lstStyle/>
          <a:p>
            <a:r>
              <a:rPr lang="en-US" dirty="0" smtClean="0"/>
              <a:t>Choose E</a:t>
            </a:r>
          </a:p>
          <a:p>
            <a:r>
              <a:rPr lang="en-US" dirty="0"/>
              <a:t>	</a:t>
            </a:r>
            <a:r>
              <a:rPr lang="en-US" dirty="0" smtClean="0"/>
              <a:t>P(E)</a:t>
            </a:r>
          </a:p>
          <a:p>
            <a:r>
              <a:rPr lang="en-US" dirty="0"/>
              <a:t>	</a:t>
            </a:r>
            <a:r>
              <a:rPr lang="en-US" dirty="0" smtClean="0"/>
              <a:t>P(</a:t>
            </a:r>
            <a:r>
              <a:rPr lang="en-US" dirty="0" err="1" smtClean="0"/>
              <a:t>j,m|B,E</a:t>
            </a:r>
            <a:r>
              <a:rPr lang="en-US" dirty="0" smtClean="0"/>
              <a:t>)</a:t>
            </a:r>
          </a:p>
        </p:txBody>
      </p:sp>
      <p:sp>
        <p:nvSpPr>
          <p:cNvPr id="9" name="Right Arrow 8"/>
          <p:cNvSpPr/>
          <p:nvPr/>
        </p:nvSpPr>
        <p:spPr>
          <a:xfrm>
            <a:off x="3055374" y="3730443"/>
            <a:ext cx="721196" cy="460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0" name="TextBox 9"/>
          <p:cNvSpPr txBox="1"/>
          <p:nvPr/>
        </p:nvSpPr>
        <p:spPr>
          <a:xfrm>
            <a:off x="4206239" y="3776055"/>
            <a:ext cx="1842365" cy="369332"/>
          </a:xfrm>
          <a:prstGeom prst="rect">
            <a:avLst/>
          </a:prstGeom>
          <a:noFill/>
        </p:spPr>
        <p:txBody>
          <a:bodyPr wrap="square" rtlCol="0">
            <a:spAutoFit/>
          </a:bodyPr>
          <a:lstStyle/>
          <a:p>
            <a:r>
              <a:rPr lang="en-US" dirty="0" smtClean="0"/>
              <a:t>P(</a:t>
            </a:r>
            <a:r>
              <a:rPr lang="en-US" dirty="0" err="1" smtClean="0"/>
              <a:t>j,m,E|B</a:t>
            </a:r>
            <a:r>
              <a:rPr lang="en-US" dirty="0" smtClean="0"/>
              <a:t>)</a:t>
            </a:r>
            <a:endParaRPr lang="en-US" dirty="0"/>
          </a:p>
        </p:txBody>
      </p:sp>
      <p:sp>
        <p:nvSpPr>
          <p:cNvPr id="12" name="Right Arrow 11"/>
          <p:cNvSpPr/>
          <p:nvPr/>
        </p:nvSpPr>
        <p:spPr>
          <a:xfrm>
            <a:off x="5663258" y="3730443"/>
            <a:ext cx="721196" cy="460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TextBox 12"/>
          <p:cNvSpPr txBox="1"/>
          <p:nvPr/>
        </p:nvSpPr>
        <p:spPr>
          <a:xfrm>
            <a:off x="6584440" y="3776055"/>
            <a:ext cx="1842365" cy="369332"/>
          </a:xfrm>
          <a:prstGeom prst="rect">
            <a:avLst/>
          </a:prstGeom>
          <a:noFill/>
        </p:spPr>
        <p:txBody>
          <a:bodyPr wrap="square" rtlCol="0">
            <a:spAutoFit/>
          </a:bodyPr>
          <a:lstStyle/>
          <a:p>
            <a:r>
              <a:rPr lang="en-US" dirty="0" smtClean="0"/>
              <a:t>P(</a:t>
            </a:r>
            <a:r>
              <a:rPr lang="en-US" dirty="0" err="1" smtClean="0"/>
              <a:t>j,m|B</a:t>
            </a:r>
            <a:r>
              <a:rPr lang="en-US" dirty="0" smtClean="0"/>
              <a:t>)</a:t>
            </a:r>
            <a:endParaRPr lang="en-US" dirty="0"/>
          </a:p>
        </p:txBody>
      </p:sp>
      <p:sp>
        <p:nvSpPr>
          <p:cNvPr id="14" name="TextBox 13"/>
          <p:cNvSpPr txBox="1"/>
          <p:nvPr/>
        </p:nvSpPr>
        <p:spPr>
          <a:xfrm>
            <a:off x="912802" y="2729124"/>
            <a:ext cx="5471652" cy="369332"/>
          </a:xfrm>
          <a:prstGeom prst="rect">
            <a:avLst/>
          </a:prstGeom>
          <a:noFill/>
          <a:ln>
            <a:solidFill>
              <a:schemeClr val="tx1"/>
            </a:solidFill>
          </a:ln>
        </p:spPr>
        <p:txBody>
          <a:bodyPr wrap="square" rtlCol="0">
            <a:spAutoFit/>
          </a:bodyPr>
          <a:lstStyle/>
          <a:p>
            <a:r>
              <a:rPr lang="en-US" i="1" dirty="0" smtClean="0"/>
              <a:t>P(B)	P(E)	P(</a:t>
            </a:r>
            <a:r>
              <a:rPr lang="en-US" i="1" dirty="0" err="1" smtClean="0"/>
              <a:t>j,m|B,E</a:t>
            </a:r>
            <a:r>
              <a:rPr lang="en-US" i="1" dirty="0" smtClean="0"/>
              <a:t>)</a:t>
            </a:r>
            <a:endParaRPr lang="en-US" i="1" dirty="0"/>
          </a:p>
        </p:txBody>
      </p:sp>
      <p:sp>
        <p:nvSpPr>
          <p:cNvPr id="17" name="Oval 16"/>
          <p:cNvSpPr/>
          <p:nvPr/>
        </p:nvSpPr>
        <p:spPr>
          <a:xfrm>
            <a:off x="7037460" y="540421"/>
            <a:ext cx="597571" cy="479686"/>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B</a:t>
            </a:r>
            <a:r>
              <a:rPr lang="en-US" dirty="0" smtClean="0"/>
              <a:t> </a:t>
            </a:r>
            <a:endParaRPr lang="en-US" dirty="0"/>
          </a:p>
        </p:txBody>
      </p:sp>
      <p:sp>
        <p:nvSpPr>
          <p:cNvPr id="18" name="Oval 17"/>
          <p:cNvSpPr/>
          <p:nvPr/>
        </p:nvSpPr>
        <p:spPr>
          <a:xfrm>
            <a:off x="8087010" y="545539"/>
            <a:ext cx="644670" cy="479686"/>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E</a:t>
            </a:r>
            <a:endParaRPr lang="en-US" dirty="0"/>
          </a:p>
        </p:txBody>
      </p:sp>
      <p:sp>
        <p:nvSpPr>
          <p:cNvPr id="19" name="Oval 18"/>
          <p:cNvSpPr/>
          <p:nvPr/>
        </p:nvSpPr>
        <p:spPr>
          <a:xfrm>
            <a:off x="7623029" y="1637445"/>
            <a:ext cx="649587" cy="479686"/>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A</a:t>
            </a:r>
            <a:endParaRPr lang="en-US" dirty="0"/>
          </a:p>
        </p:txBody>
      </p:sp>
      <p:sp>
        <p:nvSpPr>
          <p:cNvPr id="20" name="Oval 19"/>
          <p:cNvSpPr/>
          <p:nvPr/>
        </p:nvSpPr>
        <p:spPr>
          <a:xfrm>
            <a:off x="7037460" y="2399326"/>
            <a:ext cx="530139" cy="532792"/>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J</a:t>
            </a:r>
            <a:endParaRPr lang="en-US" dirty="0"/>
          </a:p>
        </p:txBody>
      </p:sp>
      <p:sp>
        <p:nvSpPr>
          <p:cNvPr id="21" name="Oval 20"/>
          <p:cNvSpPr/>
          <p:nvPr/>
        </p:nvSpPr>
        <p:spPr>
          <a:xfrm>
            <a:off x="8215485" y="2390644"/>
            <a:ext cx="550563" cy="523145"/>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rPr>
              <a:t>M</a:t>
            </a:r>
            <a:endParaRPr lang="en-US" dirty="0"/>
          </a:p>
        </p:txBody>
      </p:sp>
      <p:cxnSp>
        <p:nvCxnSpPr>
          <p:cNvPr id="22" name="Straight Arrow Connector 21"/>
          <p:cNvCxnSpPr>
            <a:stCxn id="17" idx="4"/>
            <a:endCxn id="19" idx="1"/>
          </p:cNvCxnSpPr>
          <p:nvPr/>
        </p:nvCxnSpPr>
        <p:spPr>
          <a:xfrm>
            <a:off x="7336246" y="1020107"/>
            <a:ext cx="381913" cy="687586"/>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cxnSp>
        <p:nvCxnSpPr>
          <p:cNvPr id="23" name="Straight Arrow Connector 22"/>
          <p:cNvCxnSpPr>
            <a:stCxn id="18" idx="4"/>
          </p:cNvCxnSpPr>
          <p:nvPr/>
        </p:nvCxnSpPr>
        <p:spPr>
          <a:xfrm flipH="1">
            <a:off x="8087009" y="1025225"/>
            <a:ext cx="322336" cy="634583"/>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cxnSp>
        <p:nvCxnSpPr>
          <p:cNvPr id="24" name="Straight Arrow Connector 23"/>
          <p:cNvCxnSpPr>
            <a:stCxn id="19" idx="5"/>
            <a:endCxn id="21" idx="0"/>
          </p:cNvCxnSpPr>
          <p:nvPr/>
        </p:nvCxnSpPr>
        <p:spPr>
          <a:xfrm>
            <a:off x="8177486" y="2046883"/>
            <a:ext cx="313281" cy="343761"/>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cxnSp>
        <p:nvCxnSpPr>
          <p:cNvPr id="25" name="Straight Arrow Connector 24"/>
          <p:cNvCxnSpPr>
            <a:stCxn id="19" idx="3"/>
            <a:endCxn id="20" idx="0"/>
          </p:cNvCxnSpPr>
          <p:nvPr/>
        </p:nvCxnSpPr>
        <p:spPr>
          <a:xfrm flipH="1">
            <a:off x="7302530" y="2046883"/>
            <a:ext cx="415629" cy="352443"/>
          </a:xfrm>
          <a:prstGeom prst="straightConnector1">
            <a:avLst/>
          </a:prstGeom>
          <a:ln>
            <a:solidFill>
              <a:schemeClr val="tx1"/>
            </a:solidFill>
            <a:tailEnd type="triangle"/>
          </a:ln>
        </p:spPr>
        <p:style>
          <a:lnRef idx="2">
            <a:schemeClr val="accent1"/>
          </a:lnRef>
          <a:fillRef idx="1">
            <a:schemeClr val="lt1"/>
          </a:fillRef>
          <a:effectRef idx="0">
            <a:schemeClr val="accent1"/>
          </a:effectRef>
          <a:fontRef idx="minor">
            <a:schemeClr val="dk1"/>
          </a:fontRef>
        </p:style>
      </p:cxnSp>
      <p:sp>
        <p:nvSpPr>
          <p:cNvPr id="26" name="TextBox 25"/>
          <p:cNvSpPr txBox="1"/>
          <p:nvPr/>
        </p:nvSpPr>
        <p:spPr>
          <a:xfrm>
            <a:off x="912802" y="4731762"/>
            <a:ext cx="5471652" cy="369332"/>
          </a:xfrm>
          <a:prstGeom prst="rect">
            <a:avLst/>
          </a:prstGeom>
          <a:noFill/>
          <a:ln>
            <a:solidFill>
              <a:schemeClr val="tx1"/>
            </a:solidFill>
          </a:ln>
        </p:spPr>
        <p:txBody>
          <a:bodyPr wrap="square" rtlCol="0">
            <a:spAutoFit/>
          </a:bodyPr>
          <a:lstStyle/>
          <a:p>
            <a:r>
              <a:rPr lang="en-US" i="1" dirty="0" smtClean="0"/>
              <a:t>P(B)	P(</a:t>
            </a:r>
            <a:r>
              <a:rPr lang="en-US" i="1" dirty="0" err="1" smtClean="0"/>
              <a:t>j,m|B</a:t>
            </a:r>
            <a:r>
              <a:rPr lang="en-US" i="1" dirty="0" smtClean="0"/>
              <a:t>)</a:t>
            </a:r>
            <a:endParaRPr lang="en-US" i="1" dirty="0"/>
          </a:p>
        </p:txBody>
      </p:sp>
      <p:sp>
        <p:nvSpPr>
          <p:cNvPr id="27" name="TextBox 26"/>
          <p:cNvSpPr txBox="1"/>
          <p:nvPr/>
        </p:nvSpPr>
        <p:spPr>
          <a:xfrm>
            <a:off x="912802" y="5271416"/>
            <a:ext cx="2418735" cy="923330"/>
          </a:xfrm>
          <a:prstGeom prst="rect">
            <a:avLst/>
          </a:prstGeom>
          <a:noFill/>
        </p:spPr>
        <p:txBody>
          <a:bodyPr wrap="square" rtlCol="0">
            <a:spAutoFit/>
          </a:bodyPr>
          <a:lstStyle/>
          <a:p>
            <a:r>
              <a:rPr lang="en-US" dirty="0" smtClean="0"/>
              <a:t>Finish with B</a:t>
            </a:r>
          </a:p>
          <a:p>
            <a:r>
              <a:rPr lang="en-US" dirty="0"/>
              <a:t>	</a:t>
            </a:r>
            <a:r>
              <a:rPr lang="en-US" dirty="0" smtClean="0"/>
              <a:t>P(B)</a:t>
            </a:r>
          </a:p>
          <a:p>
            <a:r>
              <a:rPr lang="en-US" dirty="0"/>
              <a:t>	</a:t>
            </a:r>
            <a:r>
              <a:rPr lang="en-US" dirty="0" smtClean="0"/>
              <a:t>P(</a:t>
            </a:r>
            <a:r>
              <a:rPr lang="en-US" dirty="0" err="1" smtClean="0"/>
              <a:t>j,m|B</a:t>
            </a:r>
            <a:r>
              <a:rPr lang="en-US" dirty="0" smtClean="0"/>
              <a:t>)</a:t>
            </a:r>
          </a:p>
        </p:txBody>
      </p:sp>
      <p:sp>
        <p:nvSpPr>
          <p:cNvPr id="28" name="Right Arrow 27"/>
          <p:cNvSpPr/>
          <p:nvPr/>
        </p:nvSpPr>
        <p:spPr>
          <a:xfrm>
            <a:off x="2970939" y="5658293"/>
            <a:ext cx="721196" cy="460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29" name="TextBox 28"/>
          <p:cNvSpPr txBox="1"/>
          <p:nvPr/>
        </p:nvSpPr>
        <p:spPr>
          <a:xfrm>
            <a:off x="4121804" y="5703905"/>
            <a:ext cx="1842365" cy="369332"/>
          </a:xfrm>
          <a:prstGeom prst="rect">
            <a:avLst/>
          </a:prstGeom>
          <a:noFill/>
        </p:spPr>
        <p:txBody>
          <a:bodyPr wrap="square" rtlCol="0">
            <a:spAutoFit/>
          </a:bodyPr>
          <a:lstStyle/>
          <a:p>
            <a:r>
              <a:rPr lang="en-US" dirty="0" smtClean="0"/>
              <a:t>P(</a:t>
            </a:r>
            <a:r>
              <a:rPr lang="en-US" dirty="0" err="1" smtClean="0"/>
              <a:t>j,m,B</a:t>
            </a:r>
            <a:r>
              <a:rPr lang="en-US" dirty="0"/>
              <a:t>)</a:t>
            </a:r>
          </a:p>
        </p:txBody>
      </p:sp>
      <p:sp>
        <p:nvSpPr>
          <p:cNvPr id="30" name="Right Arrow 29"/>
          <p:cNvSpPr/>
          <p:nvPr/>
        </p:nvSpPr>
        <p:spPr>
          <a:xfrm>
            <a:off x="5176684" y="5658293"/>
            <a:ext cx="1217154" cy="460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a:t>
            </a:r>
            <a:endParaRPr lang="en-US" dirty="0"/>
          </a:p>
        </p:txBody>
      </p:sp>
      <p:sp>
        <p:nvSpPr>
          <p:cNvPr id="31" name="TextBox 30"/>
          <p:cNvSpPr txBox="1"/>
          <p:nvPr/>
        </p:nvSpPr>
        <p:spPr>
          <a:xfrm>
            <a:off x="6500005" y="5703905"/>
            <a:ext cx="1842365" cy="369332"/>
          </a:xfrm>
          <a:prstGeom prst="rect">
            <a:avLst/>
          </a:prstGeom>
          <a:noFill/>
        </p:spPr>
        <p:txBody>
          <a:bodyPr wrap="square" rtlCol="0">
            <a:spAutoFit/>
          </a:bodyPr>
          <a:lstStyle/>
          <a:p>
            <a:r>
              <a:rPr lang="en-US" dirty="0" smtClean="0"/>
              <a:t>P(</a:t>
            </a:r>
            <a:r>
              <a:rPr lang="en-US" dirty="0" err="1" smtClean="0"/>
              <a:t>B|j,m</a:t>
            </a:r>
            <a:r>
              <a:rPr lang="en-US" dirty="0" smtClean="0"/>
              <a:t>)</a:t>
            </a:r>
            <a:endParaRPr lang="en-US" dirty="0"/>
          </a:p>
        </p:txBody>
      </p:sp>
    </p:spTree>
    <p:extLst>
      <p:ext uri="{BB962C8B-B14F-4D97-AF65-F5344CB8AC3E}">
        <p14:creationId xmlns:p14="http://schemas.microsoft.com/office/powerpoint/2010/main" val="138084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elimination ordering </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35626" y="1932039"/>
                <a:ext cx="5088193" cy="1477328"/>
              </a:xfrm>
              <a:prstGeom prst="rect">
                <a:avLst/>
              </a:prstGeom>
              <a:noFill/>
            </p:spPr>
            <p:txBody>
              <a:bodyPr wrap="square" rtlCol="0">
                <a:spAutoFit/>
              </a:bodyPr>
              <a:lstStyle/>
              <a:p>
                <a:r>
                  <a:rPr lang="en-US" dirty="0" smtClean="0">
                    <a:solidFill>
                      <a:srgbClr val="002060"/>
                    </a:solidFill>
                  </a:rPr>
                  <a:t>For the query </a:t>
                </a:r>
                <a14:m>
                  <m:oMath xmlns:m="http://schemas.openxmlformats.org/officeDocument/2006/math">
                    <m:r>
                      <a:rPr lang="en-US" i="1" dirty="0" smtClean="0">
                        <a:solidFill>
                          <a:srgbClr val="002060"/>
                        </a:solidFill>
                        <a:latin typeface="Cambria Math" panose="02040503050406030204" pitchFamily="18" charset="0"/>
                      </a:rPr>
                      <m:t>𝑃</m:t>
                    </m:r>
                    <m:d>
                      <m:dPr>
                        <m:ctrlPr>
                          <a:rPr lang="en-US" i="1" dirty="0" smtClean="0">
                            <a:solidFill>
                              <a:srgbClr val="002060"/>
                            </a:solidFill>
                            <a:latin typeface="Cambria Math" panose="02040503050406030204" pitchFamily="18" charset="0"/>
                          </a:rPr>
                        </m:ctrlPr>
                      </m:dPr>
                      <m:e>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𝑛</m:t>
                            </m:r>
                          </m:sub>
                        </m:sSub>
                      </m:e>
                      <m:e>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𝑦</m:t>
                            </m:r>
                          </m:e>
                          <m:sub>
                            <m:r>
                              <a:rPr lang="en-US"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m:t>
                        </m:r>
                        <m:sSub>
                          <m:sSubPr>
                            <m:ctrlPr>
                              <a:rPr lang="en-US" i="1" dirty="0" err="1" smtClean="0">
                                <a:solidFill>
                                  <a:srgbClr val="002060"/>
                                </a:solidFill>
                                <a:latin typeface="Cambria Math" panose="02040503050406030204" pitchFamily="18" charset="0"/>
                              </a:rPr>
                            </m:ctrlPr>
                          </m:sSubPr>
                          <m:e>
                            <m:r>
                              <a:rPr lang="en-US" i="1" dirty="0" err="1" smtClean="0">
                                <a:solidFill>
                                  <a:srgbClr val="002060"/>
                                </a:solidFill>
                                <a:latin typeface="Cambria Math" panose="02040503050406030204" pitchFamily="18" charset="0"/>
                              </a:rPr>
                              <m:t>𝑦</m:t>
                            </m:r>
                          </m:e>
                          <m:sub>
                            <m:r>
                              <a:rPr lang="en-US" i="1" dirty="0" err="1" smtClean="0">
                                <a:solidFill>
                                  <a:srgbClr val="002060"/>
                                </a:solidFill>
                                <a:latin typeface="Cambria Math" panose="02040503050406030204" pitchFamily="18" charset="0"/>
                              </a:rPr>
                              <m:t>𝑛</m:t>
                            </m:r>
                          </m:sub>
                        </m:sSub>
                      </m:e>
                    </m:d>
                  </m:oMath>
                </a14:m>
                <a:r>
                  <a:rPr lang="en-US" dirty="0" smtClean="0">
                    <a:solidFill>
                      <a:srgbClr val="002060"/>
                    </a:solidFill>
                  </a:rPr>
                  <a:t> work through the following two different orderings as done in previous slides: </a:t>
                </a:r>
                <a14:m>
                  <m:oMath xmlns:m="http://schemas.openxmlformats.org/officeDocument/2006/math">
                    <m:r>
                      <a:rPr lang="en-US" i="1" dirty="0" smtClean="0">
                        <a:solidFill>
                          <a:srgbClr val="002060"/>
                        </a:solidFill>
                        <a:latin typeface="Cambria Math" panose="02040503050406030204" pitchFamily="18" charset="0"/>
                      </a:rPr>
                      <m:t>𝑍</m:t>
                    </m:r>
                    <m:r>
                      <a:rPr lang="en-US" i="1" dirty="0" smtClean="0">
                        <a:solidFill>
                          <a:srgbClr val="002060"/>
                        </a:solidFill>
                        <a:latin typeface="Cambria Math" panose="02040503050406030204" pitchFamily="18" charset="0"/>
                      </a:rPr>
                      <m:t>, </m:t>
                    </m:r>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 … </m:t>
                    </m:r>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𝑛</m:t>
                        </m:r>
                        <m:r>
                          <a:rPr lang="en-US" b="0" i="1" dirty="0" smtClean="0">
                            <a:solidFill>
                              <a:srgbClr val="002060"/>
                            </a:solidFill>
                            <a:latin typeface="Cambria Math" panose="02040503050406030204" pitchFamily="18" charset="0"/>
                          </a:rPr>
                          <m:t>−1</m:t>
                        </m:r>
                      </m:sub>
                    </m:sSub>
                  </m:oMath>
                </a14:m>
                <a:r>
                  <a:rPr lang="en-US" dirty="0" smtClean="0">
                    <a:solidFill>
                      <a:srgbClr val="002060"/>
                    </a:solidFill>
                  </a:rPr>
                  <a:t>  and </a:t>
                </a:r>
                <a14:m>
                  <m:oMath xmlns:m="http://schemas.openxmlformats.org/officeDocument/2006/math">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 …, </m:t>
                    </m:r>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𝑛</m:t>
                        </m:r>
                        <m:r>
                          <a:rPr lang="en-US" b="0"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 </m:t>
                    </m:r>
                    <m:r>
                      <a:rPr lang="en-US" i="1" dirty="0" smtClean="0">
                        <a:solidFill>
                          <a:srgbClr val="002060"/>
                        </a:solidFill>
                        <a:latin typeface="Cambria Math" panose="02040503050406030204" pitchFamily="18" charset="0"/>
                      </a:rPr>
                      <m:t>𝑍</m:t>
                    </m:r>
                  </m:oMath>
                </a14:m>
                <a:r>
                  <a:rPr lang="en-US" dirty="0" smtClean="0">
                    <a:solidFill>
                      <a:srgbClr val="002060"/>
                    </a:solidFill>
                  </a:rPr>
                  <a:t>. what is the size of the maximum factor generated for each of the orderings? </a:t>
                </a:r>
                <a:endParaRPr lang="en-US"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35626" y="1932039"/>
                <a:ext cx="5088193" cy="1477328"/>
              </a:xfrm>
              <a:prstGeom prst="rect">
                <a:avLst/>
              </a:prstGeom>
              <a:blipFill rotWithShape="0">
                <a:blip r:embed="rId3"/>
                <a:stretch>
                  <a:fillRect l="-958" t="-2479" r="-2156" b="-5785"/>
                </a:stretch>
              </a:blipFill>
            </p:spPr>
            <p:txBody>
              <a:bodyPr/>
              <a:lstStyle/>
              <a:p>
                <a:r>
                  <a:rPr lang="en-US">
                    <a:noFill/>
                  </a:rPr>
                  <a:t> </a:t>
                </a:r>
              </a:p>
            </p:txBody>
          </p:sp>
        </mc:Fallback>
      </mc:AlternateContent>
      <p:sp>
        <p:nvSpPr>
          <p:cNvPr id="6" name="Oval 5"/>
          <p:cNvSpPr/>
          <p:nvPr/>
        </p:nvSpPr>
        <p:spPr>
          <a:xfrm>
            <a:off x="2447615" y="3598606"/>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Z</a:t>
            </a:r>
            <a:endParaRPr lang="en-US" dirty="0"/>
          </a:p>
        </p:txBody>
      </p:sp>
      <p:cxnSp>
        <p:nvCxnSpPr>
          <p:cNvPr id="8" name="Straight Arrow Connector 7"/>
          <p:cNvCxnSpPr>
            <a:stCxn id="6" idx="4"/>
            <a:endCxn id="9" idx="7"/>
          </p:cNvCxnSpPr>
          <p:nvPr/>
        </p:nvCxnSpPr>
        <p:spPr>
          <a:xfrm flipH="1">
            <a:off x="1739875" y="4247535"/>
            <a:ext cx="1061701" cy="58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p:cNvSpPr/>
          <p:nvPr/>
        </p:nvSpPr>
        <p:spPr>
          <a:xfrm>
            <a:off x="1135626" y="4737912"/>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a:t>
            </a:r>
            <a:r>
              <a:rPr lang="en-US" baseline="-25000" dirty="0" smtClean="0"/>
              <a:t>1</a:t>
            </a:r>
            <a:endParaRPr lang="en-US" baseline="-25000" dirty="0"/>
          </a:p>
        </p:txBody>
      </p:sp>
      <p:sp>
        <p:nvSpPr>
          <p:cNvPr id="10" name="Oval 9"/>
          <p:cNvSpPr/>
          <p:nvPr/>
        </p:nvSpPr>
        <p:spPr>
          <a:xfrm>
            <a:off x="2403278" y="4737912"/>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a:t>
            </a:r>
            <a:r>
              <a:rPr lang="en-US" baseline="-25000" dirty="0" smtClean="0"/>
              <a:t>2</a:t>
            </a:r>
            <a:endParaRPr lang="en-US" baseline="-25000" dirty="0"/>
          </a:p>
        </p:txBody>
      </p:sp>
      <p:sp>
        <p:nvSpPr>
          <p:cNvPr id="11" name="Oval 10"/>
          <p:cNvSpPr/>
          <p:nvPr/>
        </p:nvSpPr>
        <p:spPr>
          <a:xfrm>
            <a:off x="3907612" y="4737912"/>
            <a:ext cx="811871"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a:t>
            </a:r>
            <a:r>
              <a:rPr lang="en-US" baseline="-25000" dirty="0" smtClean="0"/>
              <a:t>n-1</a:t>
            </a:r>
            <a:endParaRPr lang="en-US" dirty="0"/>
          </a:p>
        </p:txBody>
      </p:sp>
      <p:sp>
        <p:nvSpPr>
          <p:cNvPr id="12" name="Oval 11"/>
          <p:cNvSpPr/>
          <p:nvPr/>
        </p:nvSpPr>
        <p:spPr>
          <a:xfrm>
            <a:off x="5175265" y="4737912"/>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X</a:t>
            </a:r>
            <a:r>
              <a:rPr lang="en-US" baseline="-25000" dirty="0" err="1" smtClean="0"/>
              <a:t>n</a:t>
            </a:r>
            <a:endParaRPr lang="en-US" baseline="-25000" dirty="0"/>
          </a:p>
        </p:txBody>
      </p:sp>
      <p:sp>
        <p:nvSpPr>
          <p:cNvPr id="13" name="TextBox 12"/>
          <p:cNvSpPr txBox="1"/>
          <p:nvPr/>
        </p:nvSpPr>
        <p:spPr>
          <a:xfrm>
            <a:off x="3384044" y="4877710"/>
            <a:ext cx="346587" cy="369332"/>
          </a:xfrm>
          <a:prstGeom prst="rect">
            <a:avLst/>
          </a:prstGeom>
          <a:noFill/>
        </p:spPr>
        <p:txBody>
          <a:bodyPr wrap="square" rtlCol="0">
            <a:spAutoFit/>
          </a:bodyPr>
          <a:lstStyle/>
          <a:p>
            <a:r>
              <a:rPr lang="en-US" b="1" dirty="0" smtClean="0"/>
              <a:t>…</a:t>
            </a:r>
            <a:endParaRPr lang="en-US" b="1" dirty="0"/>
          </a:p>
        </p:txBody>
      </p:sp>
      <p:cxnSp>
        <p:nvCxnSpPr>
          <p:cNvPr id="15" name="Straight Arrow Connector 14"/>
          <p:cNvCxnSpPr>
            <a:stCxn id="6" idx="4"/>
            <a:endCxn id="10" idx="0"/>
          </p:cNvCxnSpPr>
          <p:nvPr/>
        </p:nvCxnSpPr>
        <p:spPr>
          <a:xfrm flipH="1">
            <a:off x="2757239" y="4247535"/>
            <a:ext cx="44337" cy="49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4"/>
            <a:endCxn id="11" idx="1"/>
          </p:cNvCxnSpPr>
          <p:nvPr/>
        </p:nvCxnSpPr>
        <p:spPr>
          <a:xfrm>
            <a:off x="2801576" y="4247535"/>
            <a:ext cx="1224932" cy="58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6" idx="4"/>
            <a:endCxn id="12" idx="1"/>
          </p:cNvCxnSpPr>
          <p:nvPr/>
        </p:nvCxnSpPr>
        <p:spPr>
          <a:xfrm>
            <a:off x="2801576" y="4247535"/>
            <a:ext cx="2477362" cy="58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1135626" y="5671113"/>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a:t>
            </a:r>
            <a:r>
              <a:rPr lang="en-US" baseline="-25000" dirty="0" smtClean="0"/>
              <a:t>1</a:t>
            </a:r>
            <a:endParaRPr lang="en-US" baseline="-25000" dirty="0"/>
          </a:p>
        </p:txBody>
      </p:sp>
      <p:sp>
        <p:nvSpPr>
          <p:cNvPr id="29" name="Oval 28"/>
          <p:cNvSpPr/>
          <p:nvPr/>
        </p:nvSpPr>
        <p:spPr>
          <a:xfrm>
            <a:off x="2403278" y="5671113"/>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a:t>
            </a:r>
            <a:r>
              <a:rPr lang="en-US" baseline="-25000" dirty="0" smtClean="0"/>
              <a:t>2</a:t>
            </a:r>
            <a:endParaRPr lang="en-US" baseline="-25000" dirty="0"/>
          </a:p>
        </p:txBody>
      </p:sp>
      <p:sp>
        <p:nvSpPr>
          <p:cNvPr id="30" name="Oval 29"/>
          <p:cNvSpPr/>
          <p:nvPr/>
        </p:nvSpPr>
        <p:spPr>
          <a:xfrm>
            <a:off x="3907612" y="5671113"/>
            <a:ext cx="811871"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a:t>
            </a:r>
            <a:r>
              <a:rPr lang="en-US" baseline="-25000" dirty="0" smtClean="0"/>
              <a:t>n-1</a:t>
            </a:r>
            <a:endParaRPr lang="en-US" dirty="0"/>
          </a:p>
        </p:txBody>
      </p:sp>
      <p:sp>
        <p:nvSpPr>
          <p:cNvPr id="31" name="Oval 30"/>
          <p:cNvSpPr/>
          <p:nvPr/>
        </p:nvSpPr>
        <p:spPr>
          <a:xfrm>
            <a:off x="5175265" y="5671113"/>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Y</a:t>
            </a:r>
            <a:r>
              <a:rPr lang="en-US" baseline="-25000" dirty="0" err="1" smtClean="0"/>
              <a:t>n</a:t>
            </a:r>
            <a:endParaRPr lang="en-US" baseline="-25000" dirty="0"/>
          </a:p>
        </p:txBody>
      </p:sp>
      <p:sp>
        <p:nvSpPr>
          <p:cNvPr id="32" name="TextBox 31"/>
          <p:cNvSpPr txBox="1"/>
          <p:nvPr/>
        </p:nvSpPr>
        <p:spPr>
          <a:xfrm>
            <a:off x="3384044" y="5810911"/>
            <a:ext cx="346587" cy="369332"/>
          </a:xfrm>
          <a:prstGeom prst="rect">
            <a:avLst/>
          </a:prstGeom>
          <a:noFill/>
        </p:spPr>
        <p:txBody>
          <a:bodyPr wrap="square" rtlCol="0">
            <a:spAutoFit/>
          </a:bodyPr>
          <a:lstStyle/>
          <a:p>
            <a:r>
              <a:rPr lang="en-US" b="1" dirty="0" smtClean="0"/>
              <a:t>…</a:t>
            </a:r>
            <a:endParaRPr lang="en-US" b="1" dirty="0"/>
          </a:p>
        </p:txBody>
      </p:sp>
      <p:cxnSp>
        <p:nvCxnSpPr>
          <p:cNvPr id="33" name="Straight Arrow Connector 32"/>
          <p:cNvCxnSpPr>
            <a:stCxn id="9" idx="4"/>
            <a:endCxn id="28" idx="0"/>
          </p:cNvCxnSpPr>
          <p:nvPr/>
        </p:nvCxnSpPr>
        <p:spPr>
          <a:xfrm>
            <a:off x="1489587"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0" idx="4"/>
            <a:endCxn id="29" idx="0"/>
          </p:cNvCxnSpPr>
          <p:nvPr/>
        </p:nvCxnSpPr>
        <p:spPr>
          <a:xfrm>
            <a:off x="2757239"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4"/>
            <a:endCxn id="30" idx="0"/>
          </p:cNvCxnSpPr>
          <p:nvPr/>
        </p:nvCxnSpPr>
        <p:spPr>
          <a:xfrm>
            <a:off x="4313548"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2" idx="4"/>
            <a:endCxn id="31" idx="0"/>
          </p:cNvCxnSpPr>
          <p:nvPr/>
        </p:nvCxnSpPr>
        <p:spPr>
          <a:xfrm>
            <a:off x="5529226"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005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elimination ordering </a:t>
            </a:r>
            <a:endParaRPr lang="en-US" dirty="0"/>
          </a:p>
        </p:txBody>
      </p:sp>
      <p:sp>
        <p:nvSpPr>
          <p:cNvPr id="5" name="Rectangle 4"/>
          <p:cNvSpPr/>
          <p:nvPr/>
        </p:nvSpPr>
        <p:spPr>
          <a:xfrm>
            <a:off x="6572250" y="5568374"/>
            <a:ext cx="2571750" cy="1169551"/>
          </a:xfrm>
          <a:prstGeom prst="rect">
            <a:avLst/>
          </a:prstGeom>
        </p:spPr>
        <p:txBody>
          <a:bodyPr wrap="square">
            <a:spAutoFit/>
          </a:bodyPr>
          <a:lstStyle/>
          <a:p>
            <a:r>
              <a:rPr lang="en-US" dirty="0" smtClean="0">
                <a:latin typeface="Calibri" panose="020F0502020204030204" pitchFamily="34" charset="0"/>
              </a:rPr>
              <a:t>Does there always exist an ordering that </a:t>
            </a:r>
            <a:r>
              <a:rPr lang="en-US" dirty="0">
                <a:latin typeface="Calibri" panose="020F0502020204030204" pitchFamily="34" charset="0"/>
              </a:rPr>
              <a:t>o</a:t>
            </a:r>
            <a:r>
              <a:rPr lang="en-US" dirty="0" smtClean="0">
                <a:latin typeface="Calibri" panose="020F0502020204030204" pitchFamily="34" charset="0"/>
              </a:rPr>
              <a:t>nly results in small factors</a:t>
            </a:r>
            <a:r>
              <a:rPr lang="en-US" dirty="0">
                <a:latin typeface="Calibri" panose="020F0502020204030204" pitchFamily="34" charset="0"/>
              </a:rPr>
              <a:t>?</a:t>
            </a:r>
          </a:p>
          <a:p>
            <a:pPr marL="285750" indent="-285750">
              <a:buFont typeface="Arial" panose="020B0604020202020204" pitchFamily="34" charset="0"/>
              <a:buChar char="•"/>
            </a:pPr>
            <a:r>
              <a:rPr lang="en-US" sz="1600" dirty="0" smtClean="0">
                <a:solidFill>
                  <a:srgbClr val="FF0000"/>
                </a:solidFill>
                <a:latin typeface="Calibri" panose="020F0502020204030204" pitchFamily="34" charset="0"/>
              </a:rPr>
              <a:t>No!</a:t>
            </a:r>
            <a:endParaRPr lang="en-US" sz="20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1135626" y="1932039"/>
                <a:ext cx="5088193" cy="1477328"/>
              </a:xfrm>
              <a:prstGeom prst="rect">
                <a:avLst/>
              </a:prstGeom>
              <a:noFill/>
            </p:spPr>
            <p:txBody>
              <a:bodyPr wrap="square" rtlCol="0">
                <a:spAutoFit/>
              </a:bodyPr>
              <a:lstStyle/>
              <a:p>
                <a:r>
                  <a:rPr lang="en-US" dirty="0" smtClean="0">
                    <a:solidFill>
                      <a:srgbClr val="002060"/>
                    </a:solidFill>
                  </a:rPr>
                  <a:t>For the query </a:t>
                </a:r>
                <a14:m>
                  <m:oMath xmlns:m="http://schemas.openxmlformats.org/officeDocument/2006/math">
                    <m:r>
                      <a:rPr lang="en-US" i="1" dirty="0" smtClean="0">
                        <a:solidFill>
                          <a:srgbClr val="002060"/>
                        </a:solidFill>
                        <a:latin typeface="Cambria Math" panose="02040503050406030204" pitchFamily="18" charset="0"/>
                      </a:rPr>
                      <m:t>𝑃</m:t>
                    </m:r>
                    <m:d>
                      <m:dPr>
                        <m:ctrlPr>
                          <a:rPr lang="en-US" i="1" dirty="0" smtClean="0">
                            <a:solidFill>
                              <a:srgbClr val="002060"/>
                            </a:solidFill>
                            <a:latin typeface="Cambria Math" panose="02040503050406030204" pitchFamily="18" charset="0"/>
                          </a:rPr>
                        </m:ctrlPr>
                      </m:dPr>
                      <m:e>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𝑛</m:t>
                            </m:r>
                          </m:sub>
                        </m:sSub>
                      </m:e>
                      <m:e>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𝑦</m:t>
                            </m:r>
                          </m:e>
                          <m:sub>
                            <m:r>
                              <a:rPr lang="en-US"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m:t>
                        </m:r>
                        <m:sSub>
                          <m:sSubPr>
                            <m:ctrlPr>
                              <a:rPr lang="en-US" i="1" dirty="0" err="1" smtClean="0">
                                <a:solidFill>
                                  <a:srgbClr val="002060"/>
                                </a:solidFill>
                                <a:latin typeface="Cambria Math" panose="02040503050406030204" pitchFamily="18" charset="0"/>
                              </a:rPr>
                            </m:ctrlPr>
                          </m:sSubPr>
                          <m:e>
                            <m:r>
                              <a:rPr lang="en-US" i="1" dirty="0" err="1" smtClean="0">
                                <a:solidFill>
                                  <a:srgbClr val="002060"/>
                                </a:solidFill>
                                <a:latin typeface="Cambria Math" panose="02040503050406030204" pitchFamily="18" charset="0"/>
                              </a:rPr>
                              <m:t>𝑦</m:t>
                            </m:r>
                          </m:e>
                          <m:sub>
                            <m:r>
                              <a:rPr lang="en-US" i="1" dirty="0" err="1" smtClean="0">
                                <a:solidFill>
                                  <a:srgbClr val="002060"/>
                                </a:solidFill>
                                <a:latin typeface="Cambria Math" panose="02040503050406030204" pitchFamily="18" charset="0"/>
                              </a:rPr>
                              <m:t>𝑛</m:t>
                            </m:r>
                          </m:sub>
                        </m:sSub>
                      </m:e>
                    </m:d>
                  </m:oMath>
                </a14:m>
                <a:r>
                  <a:rPr lang="en-US" dirty="0" smtClean="0">
                    <a:solidFill>
                      <a:srgbClr val="002060"/>
                    </a:solidFill>
                  </a:rPr>
                  <a:t> work through the following two different orderings as done in previous slides: </a:t>
                </a:r>
                <a14:m>
                  <m:oMath xmlns:m="http://schemas.openxmlformats.org/officeDocument/2006/math">
                    <m:r>
                      <a:rPr lang="en-US" i="1" dirty="0" smtClean="0">
                        <a:solidFill>
                          <a:srgbClr val="002060"/>
                        </a:solidFill>
                        <a:latin typeface="Cambria Math" panose="02040503050406030204" pitchFamily="18" charset="0"/>
                      </a:rPr>
                      <m:t>𝑍</m:t>
                    </m:r>
                    <m:r>
                      <a:rPr lang="en-US" i="1" dirty="0" smtClean="0">
                        <a:solidFill>
                          <a:srgbClr val="002060"/>
                        </a:solidFill>
                        <a:latin typeface="Cambria Math" panose="02040503050406030204" pitchFamily="18" charset="0"/>
                      </a:rPr>
                      <m:t>, </m:t>
                    </m:r>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 … </m:t>
                    </m:r>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𝑛</m:t>
                        </m:r>
                        <m:r>
                          <a:rPr lang="en-US" b="0" i="1" dirty="0" smtClean="0">
                            <a:solidFill>
                              <a:srgbClr val="002060"/>
                            </a:solidFill>
                            <a:latin typeface="Cambria Math" panose="02040503050406030204" pitchFamily="18" charset="0"/>
                          </a:rPr>
                          <m:t>−1</m:t>
                        </m:r>
                      </m:sub>
                    </m:sSub>
                  </m:oMath>
                </a14:m>
                <a:r>
                  <a:rPr lang="en-US" dirty="0" smtClean="0">
                    <a:solidFill>
                      <a:srgbClr val="002060"/>
                    </a:solidFill>
                  </a:rPr>
                  <a:t>  and </a:t>
                </a:r>
                <a14:m>
                  <m:oMath xmlns:m="http://schemas.openxmlformats.org/officeDocument/2006/math">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 …, </m:t>
                    </m:r>
                    <m:sSub>
                      <m:sSubPr>
                        <m:ctrlPr>
                          <a:rPr lang="en-US" i="1" dirty="0" smtClean="0">
                            <a:solidFill>
                              <a:srgbClr val="002060"/>
                            </a:solidFill>
                            <a:latin typeface="Cambria Math" panose="02040503050406030204" pitchFamily="18" charset="0"/>
                          </a:rPr>
                        </m:ctrlPr>
                      </m:sSubPr>
                      <m:e>
                        <m:r>
                          <a:rPr lang="en-US" i="1" dirty="0" smtClean="0">
                            <a:solidFill>
                              <a:srgbClr val="002060"/>
                            </a:solidFill>
                            <a:latin typeface="Cambria Math" panose="02040503050406030204" pitchFamily="18" charset="0"/>
                          </a:rPr>
                          <m:t>𝑋</m:t>
                        </m:r>
                      </m:e>
                      <m:sub>
                        <m:r>
                          <a:rPr lang="en-US" i="1" dirty="0" smtClean="0">
                            <a:solidFill>
                              <a:srgbClr val="002060"/>
                            </a:solidFill>
                            <a:latin typeface="Cambria Math" panose="02040503050406030204" pitchFamily="18" charset="0"/>
                          </a:rPr>
                          <m:t>𝑛</m:t>
                        </m:r>
                        <m:r>
                          <a:rPr lang="en-US" b="0" i="1" dirty="0" smtClean="0">
                            <a:solidFill>
                              <a:srgbClr val="002060"/>
                            </a:solidFill>
                            <a:latin typeface="Cambria Math" panose="02040503050406030204" pitchFamily="18" charset="0"/>
                          </a:rPr>
                          <m:t>−1</m:t>
                        </m:r>
                      </m:sub>
                    </m:sSub>
                    <m:r>
                      <a:rPr lang="en-US" i="1" dirty="0" smtClean="0">
                        <a:solidFill>
                          <a:srgbClr val="002060"/>
                        </a:solidFill>
                        <a:latin typeface="Cambria Math" panose="02040503050406030204" pitchFamily="18" charset="0"/>
                      </a:rPr>
                      <m:t>, </m:t>
                    </m:r>
                    <m:r>
                      <a:rPr lang="en-US" i="1" dirty="0" smtClean="0">
                        <a:solidFill>
                          <a:srgbClr val="002060"/>
                        </a:solidFill>
                        <a:latin typeface="Cambria Math" panose="02040503050406030204" pitchFamily="18" charset="0"/>
                      </a:rPr>
                      <m:t>𝑍</m:t>
                    </m:r>
                  </m:oMath>
                </a14:m>
                <a:r>
                  <a:rPr lang="en-US" dirty="0" smtClean="0">
                    <a:solidFill>
                      <a:srgbClr val="002060"/>
                    </a:solidFill>
                  </a:rPr>
                  <a:t>. what is the size of the maximum factor generated for each of the orderings? </a:t>
                </a:r>
                <a:endParaRPr lang="en-US"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35626" y="1932039"/>
                <a:ext cx="5088193" cy="1477328"/>
              </a:xfrm>
              <a:prstGeom prst="rect">
                <a:avLst/>
              </a:prstGeom>
              <a:blipFill rotWithShape="0">
                <a:blip r:embed="rId3"/>
                <a:stretch>
                  <a:fillRect l="-958" t="-2479" r="-2156" b="-5785"/>
                </a:stretch>
              </a:blipFill>
            </p:spPr>
            <p:txBody>
              <a:bodyPr/>
              <a:lstStyle/>
              <a:p>
                <a:r>
                  <a:rPr lang="en-US">
                    <a:noFill/>
                  </a:rPr>
                  <a:t> </a:t>
                </a:r>
              </a:p>
            </p:txBody>
          </p:sp>
        </mc:Fallback>
      </mc:AlternateContent>
      <p:sp>
        <p:nvSpPr>
          <p:cNvPr id="6" name="Oval 5"/>
          <p:cNvSpPr/>
          <p:nvPr/>
        </p:nvSpPr>
        <p:spPr>
          <a:xfrm>
            <a:off x="2447615" y="3598606"/>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Z</a:t>
            </a:r>
            <a:endParaRPr lang="en-US" dirty="0"/>
          </a:p>
        </p:txBody>
      </p:sp>
      <p:cxnSp>
        <p:nvCxnSpPr>
          <p:cNvPr id="8" name="Straight Arrow Connector 7"/>
          <p:cNvCxnSpPr>
            <a:stCxn id="6" idx="4"/>
            <a:endCxn id="9" idx="7"/>
          </p:cNvCxnSpPr>
          <p:nvPr/>
        </p:nvCxnSpPr>
        <p:spPr>
          <a:xfrm flipH="1">
            <a:off x="1739875" y="4247535"/>
            <a:ext cx="1061701" cy="58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p:cNvSpPr/>
          <p:nvPr/>
        </p:nvSpPr>
        <p:spPr>
          <a:xfrm>
            <a:off x="1135626" y="4737912"/>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a:t>
            </a:r>
            <a:r>
              <a:rPr lang="en-US" baseline="-25000" dirty="0" smtClean="0"/>
              <a:t>1</a:t>
            </a:r>
            <a:endParaRPr lang="en-US" baseline="-25000" dirty="0"/>
          </a:p>
        </p:txBody>
      </p:sp>
      <p:sp>
        <p:nvSpPr>
          <p:cNvPr id="10" name="Oval 9"/>
          <p:cNvSpPr/>
          <p:nvPr/>
        </p:nvSpPr>
        <p:spPr>
          <a:xfrm>
            <a:off x="2403278" y="4737912"/>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a:t>
            </a:r>
            <a:r>
              <a:rPr lang="en-US" baseline="-25000" dirty="0" smtClean="0"/>
              <a:t>2</a:t>
            </a:r>
            <a:endParaRPr lang="en-US" baseline="-25000" dirty="0"/>
          </a:p>
        </p:txBody>
      </p:sp>
      <p:sp>
        <p:nvSpPr>
          <p:cNvPr id="11" name="Oval 10"/>
          <p:cNvSpPr/>
          <p:nvPr/>
        </p:nvSpPr>
        <p:spPr>
          <a:xfrm>
            <a:off x="3907612" y="4737912"/>
            <a:ext cx="811871"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X</a:t>
            </a:r>
            <a:r>
              <a:rPr lang="en-US" baseline="-25000" dirty="0" smtClean="0"/>
              <a:t>n-1</a:t>
            </a:r>
            <a:endParaRPr lang="en-US" dirty="0"/>
          </a:p>
        </p:txBody>
      </p:sp>
      <p:sp>
        <p:nvSpPr>
          <p:cNvPr id="12" name="Oval 11"/>
          <p:cNvSpPr/>
          <p:nvPr/>
        </p:nvSpPr>
        <p:spPr>
          <a:xfrm>
            <a:off x="5175265" y="4737912"/>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X</a:t>
            </a:r>
            <a:r>
              <a:rPr lang="en-US" baseline="-25000" dirty="0" err="1" smtClean="0"/>
              <a:t>n</a:t>
            </a:r>
            <a:endParaRPr lang="en-US" baseline="-25000" dirty="0"/>
          </a:p>
        </p:txBody>
      </p:sp>
      <p:sp>
        <p:nvSpPr>
          <p:cNvPr id="13" name="TextBox 12"/>
          <p:cNvSpPr txBox="1"/>
          <p:nvPr/>
        </p:nvSpPr>
        <p:spPr>
          <a:xfrm>
            <a:off x="3384044" y="4877710"/>
            <a:ext cx="346587" cy="369332"/>
          </a:xfrm>
          <a:prstGeom prst="rect">
            <a:avLst/>
          </a:prstGeom>
          <a:noFill/>
        </p:spPr>
        <p:txBody>
          <a:bodyPr wrap="square" rtlCol="0">
            <a:spAutoFit/>
          </a:bodyPr>
          <a:lstStyle/>
          <a:p>
            <a:r>
              <a:rPr lang="en-US" b="1" dirty="0" smtClean="0"/>
              <a:t>…</a:t>
            </a:r>
            <a:endParaRPr lang="en-US" b="1" dirty="0"/>
          </a:p>
        </p:txBody>
      </p:sp>
      <p:cxnSp>
        <p:nvCxnSpPr>
          <p:cNvPr id="15" name="Straight Arrow Connector 14"/>
          <p:cNvCxnSpPr>
            <a:stCxn id="6" idx="4"/>
            <a:endCxn id="10" idx="0"/>
          </p:cNvCxnSpPr>
          <p:nvPr/>
        </p:nvCxnSpPr>
        <p:spPr>
          <a:xfrm flipH="1">
            <a:off x="2757239" y="4247535"/>
            <a:ext cx="44337" cy="49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4"/>
            <a:endCxn id="11" idx="1"/>
          </p:cNvCxnSpPr>
          <p:nvPr/>
        </p:nvCxnSpPr>
        <p:spPr>
          <a:xfrm>
            <a:off x="2801576" y="4247535"/>
            <a:ext cx="1224932" cy="58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6" idx="4"/>
            <a:endCxn id="12" idx="1"/>
          </p:cNvCxnSpPr>
          <p:nvPr/>
        </p:nvCxnSpPr>
        <p:spPr>
          <a:xfrm>
            <a:off x="2801576" y="4247535"/>
            <a:ext cx="2477362" cy="58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1135626" y="5671113"/>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a:t>
            </a:r>
            <a:r>
              <a:rPr lang="en-US" baseline="-25000" dirty="0" smtClean="0"/>
              <a:t>1</a:t>
            </a:r>
            <a:endParaRPr lang="en-US" baseline="-25000" dirty="0"/>
          </a:p>
        </p:txBody>
      </p:sp>
      <p:sp>
        <p:nvSpPr>
          <p:cNvPr id="29" name="Oval 28"/>
          <p:cNvSpPr/>
          <p:nvPr/>
        </p:nvSpPr>
        <p:spPr>
          <a:xfrm>
            <a:off x="2403278" y="5671113"/>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a:t>
            </a:r>
            <a:r>
              <a:rPr lang="en-US" baseline="-25000" dirty="0" smtClean="0"/>
              <a:t>2</a:t>
            </a:r>
            <a:endParaRPr lang="en-US" baseline="-25000" dirty="0"/>
          </a:p>
        </p:txBody>
      </p:sp>
      <p:sp>
        <p:nvSpPr>
          <p:cNvPr id="30" name="Oval 29"/>
          <p:cNvSpPr/>
          <p:nvPr/>
        </p:nvSpPr>
        <p:spPr>
          <a:xfrm>
            <a:off x="3907612" y="5671113"/>
            <a:ext cx="811871"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a:t>
            </a:r>
            <a:r>
              <a:rPr lang="en-US" baseline="-25000" dirty="0" smtClean="0"/>
              <a:t>n-1</a:t>
            </a:r>
            <a:endParaRPr lang="en-US" dirty="0"/>
          </a:p>
        </p:txBody>
      </p:sp>
      <p:sp>
        <p:nvSpPr>
          <p:cNvPr id="31" name="Oval 30"/>
          <p:cNvSpPr/>
          <p:nvPr/>
        </p:nvSpPr>
        <p:spPr>
          <a:xfrm>
            <a:off x="5175265" y="5671113"/>
            <a:ext cx="707922" cy="6489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Y</a:t>
            </a:r>
            <a:r>
              <a:rPr lang="en-US" baseline="-25000" dirty="0" err="1" smtClean="0"/>
              <a:t>n</a:t>
            </a:r>
            <a:endParaRPr lang="en-US" baseline="-25000" dirty="0"/>
          </a:p>
        </p:txBody>
      </p:sp>
      <p:sp>
        <p:nvSpPr>
          <p:cNvPr id="32" name="TextBox 31"/>
          <p:cNvSpPr txBox="1"/>
          <p:nvPr/>
        </p:nvSpPr>
        <p:spPr>
          <a:xfrm>
            <a:off x="3384044" y="5810911"/>
            <a:ext cx="346587" cy="369332"/>
          </a:xfrm>
          <a:prstGeom prst="rect">
            <a:avLst/>
          </a:prstGeom>
          <a:noFill/>
        </p:spPr>
        <p:txBody>
          <a:bodyPr wrap="square" rtlCol="0">
            <a:spAutoFit/>
          </a:bodyPr>
          <a:lstStyle/>
          <a:p>
            <a:r>
              <a:rPr lang="en-US" b="1" dirty="0" smtClean="0"/>
              <a:t>…</a:t>
            </a:r>
            <a:endParaRPr lang="en-US" b="1" dirty="0"/>
          </a:p>
        </p:txBody>
      </p:sp>
      <p:cxnSp>
        <p:nvCxnSpPr>
          <p:cNvPr id="33" name="Straight Arrow Connector 32"/>
          <p:cNvCxnSpPr>
            <a:stCxn id="9" idx="4"/>
            <a:endCxn id="28" idx="0"/>
          </p:cNvCxnSpPr>
          <p:nvPr/>
        </p:nvCxnSpPr>
        <p:spPr>
          <a:xfrm>
            <a:off x="1489587"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0" idx="4"/>
            <a:endCxn id="29" idx="0"/>
          </p:cNvCxnSpPr>
          <p:nvPr/>
        </p:nvCxnSpPr>
        <p:spPr>
          <a:xfrm>
            <a:off x="2757239"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1" idx="4"/>
            <a:endCxn id="30" idx="0"/>
          </p:cNvCxnSpPr>
          <p:nvPr/>
        </p:nvCxnSpPr>
        <p:spPr>
          <a:xfrm>
            <a:off x="4313548"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2" idx="4"/>
            <a:endCxn id="31" idx="0"/>
          </p:cNvCxnSpPr>
          <p:nvPr/>
        </p:nvCxnSpPr>
        <p:spPr>
          <a:xfrm>
            <a:off x="5529226" y="5386841"/>
            <a:ext cx="0" cy="28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6017342" y="3409367"/>
            <a:ext cx="31266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Answer: 2</a:t>
            </a:r>
            <a:r>
              <a:rPr lang="en-US" baseline="30000" dirty="0" smtClean="0"/>
              <a:t>n+1</a:t>
            </a:r>
            <a:r>
              <a:rPr lang="en-US" baseline="-25000" dirty="0" smtClean="0"/>
              <a:t> </a:t>
            </a:r>
            <a:r>
              <a:rPr lang="en-US" dirty="0" smtClean="0"/>
              <a:t>versus 2</a:t>
            </a:r>
            <a:r>
              <a:rPr lang="en-US" baseline="30000" dirty="0" smtClean="0"/>
              <a:t>2</a:t>
            </a:r>
            <a:r>
              <a:rPr lang="en-US" dirty="0" smtClean="0"/>
              <a:t> (assuming binary) </a:t>
            </a:r>
          </a:p>
          <a:p>
            <a:pPr marL="285750" indent="-285750">
              <a:buFont typeface="Arial" panose="020B0604020202020204" pitchFamily="34" charset="0"/>
              <a:buChar char="•"/>
            </a:pPr>
            <a:r>
              <a:rPr lang="en-US" dirty="0" smtClean="0"/>
              <a:t>In general the ordering can greatly affect efficiency</a:t>
            </a:r>
            <a:endParaRPr lang="en-US" dirty="0"/>
          </a:p>
        </p:txBody>
      </p:sp>
    </p:spTree>
    <p:extLst>
      <p:ext uri="{BB962C8B-B14F-4D97-AF65-F5344CB8AC3E}">
        <p14:creationId xmlns:p14="http://schemas.microsoft.com/office/powerpoint/2010/main" val="1929754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eliminate one variable?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924425" y="2047875"/>
                <a:ext cx="3238500" cy="4086055"/>
              </a:xfrm>
              <a:prstGeom prst="rect">
                <a:avLst/>
              </a:prstGeom>
              <a:noFill/>
            </p:spPr>
            <p:txBody>
              <a:bodyPr wrap="square" rtlCol="0">
                <a:spAutoFit/>
              </a:bodyPr>
              <a:lstStyle/>
              <a:p>
                <a:pPr marL="342900" indent="-342900">
                  <a:buAutoNum type="arabicPeriod"/>
                </a:pPr>
                <a:r>
                  <a:rPr lang="en-US" dirty="0" smtClean="0"/>
                  <a:t>Join on B </a:t>
                </a:r>
              </a:p>
              <a:p>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𝑓</m:t>
                          </m:r>
                        </m:e>
                        <m:sub>
                          <m:r>
                            <a:rPr lang="en-US" b="0" i="1" dirty="0" smtClean="0">
                              <a:latin typeface="Cambria Math" panose="02040503050406030204" pitchFamily="18" charset="0"/>
                            </a:rPr>
                            <m:t>5</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e>
                      </m:d>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1</m:t>
                          </m:r>
                        </m:sub>
                      </m:sSub>
                      <m:d>
                        <m:dPr>
                          <m:ctrlPr>
                            <a:rPr lang="en-US" b="0" i="1" dirty="0" smtClean="0">
                              <a:latin typeface="Cambria Math" panose="02040503050406030204" pitchFamily="18" charset="0"/>
                            </a:rPr>
                          </m:ctrlPr>
                        </m:dPr>
                        <m:e>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e>
                      </m:d>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b="0" i="1" dirty="0" smtClean="0">
                              <a:latin typeface="Cambria Math" panose="02040503050406030204" pitchFamily="18" charset="0"/>
                            </a:rPr>
                            <m:t>3</m:t>
                          </m:r>
                        </m:sub>
                      </m:sSub>
                      <m:d>
                        <m:dPr>
                          <m:ctrlPr>
                            <a:rPr lang="en-US" i="1" dirty="0">
                              <a:latin typeface="Cambria Math" panose="02040503050406030204" pitchFamily="18" charset="0"/>
                            </a:rPr>
                          </m:ctrlPr>
                        </m:dPr>
                        <m:e>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𝐵</m:t>
                          </m:r>
                          <m:r>
                            <a:rPr lang="en-US" i="1" dirty="0">
                              <a:latin typeface="Cambria Math" panose="02040503050406030204" pitchFamily="18" charset="0"/>
                            </a:rPr>
                            <m:t>,</m:t>
                          </m:r>
                          <m:r>
                            <a:rPr lang="en-US" i="1" dirty="0">
                              <a:latin typeface="Cambria Math" panose="02040503050406030204" pitchFamily="18" charset="0"/>
                            </a:rPr>
                            <m:t>𝐷</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4</m:t>
                          </m:r>
                        </m:sub>
                      </m:sSub>
                      <m:d>
                        <m:dPr>
                          <m:ctrlPr>
                            <a:rPr lang="en-US" i="1" dirty="0">
                              <a:latin typeface="Cambria Math" panose="02040503050406030204" pitchFamily="18" charset="0"/>
                            </a:rPr>
                          </m:ctrlPr>
                        </m:dPr>
                        <m:e>
                          <m:r>
                            <a:rPr lang="en-US" i="1" dirty="0">
                              <a:latin typeface="Cambria Math" panose="02040503050406030204" pitchFamily="18" charset="0"/>
                            </a:rPr>
                            <m:t>𝐵</m:t>
                          </m:r>
                          <m:r>
                            <a:rPr lang="en-US" i="1" dirty="0">
                              <a:latin typeface="Cambria Math" panose="02040503050406030204" pitchFamily="18" charset="0"/>
                            </a:rPr>
                            <m:t>,</m:t>
                          </m:r>
                          <m:r>
                            <a:rPr lang="en-US" i="1" dirty="0">
                              <a:latin typeface="Cambria Math" panose="02040503050406030204" pitchFamily="18" charset="0"/>
                            </a:rPr>
                            <m:t>𝐸</m:t>
                          </m:r>
                        </m:e>
                      </m:d>
                    </m:oMath>
                  </m:oMathPara>
                </a14:m>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pPr marL="342900" indent="-342900">
                  <a:buFont typeface="+mj-lt"/>
                  <a:buAutoNum type="arabicPeriod" startAt="2"/>
                </a:pPr>
                <a:r>
                  <a:rPr lang="en-US" dirty="0" smtClean="0"/>
                  <a:t>Sum over B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5</m:t>
                          </m:r>
                        </m:sub>
                      </m:sSub>
                      <m:d>
                        <m:dPr>
                          <m:ctrlPr>
                            <a:rPr lang="en-US" i="1">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𝑏</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5</m:t>
                              </m:r>
                            </m:sub>
                            <m:sup>
                              <m:r>
                                <a:rPr lang="en-US" b="0" i="1" smtClean="0">
                                  <a:latin typeface="Cambria Math" panose="02040503050406030204" pitchFamily="18" charset="0"/>
                                </a:rPr>
                                <m:t>′</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𝐸</m:t>
                              </m:r>
                            </m:e>
                          </m:d>
                        </m:e>
                      </m:nary>
                    </m:oMath>
                  </m:oMathPara>
                </a14:m>
                <a:endParaRPr lang="en-US" dirty="0" smtClean="0"/>
              </a:p>
              <a:p>
                <a:r>
                  <a:rPr lang="en-US" dirty="0" smtClean="0"/>
                  <a:t>We are left with only two factors: f</a:t>
                </a:r>
                <a:r>
                  <a:rPr lang="en-US" baseline="-25000" dirty="0" smtClean="0"/>
                  <a:t>5</a:t>
                </a:r>
                <a:r>
                  <a:rPr lang="en-US" dirty="0" smtClean="0"/>
                  <a:t>(A,D,E) and f</a:t>
                </a:r>
                <a:r>
                  <a:rPr lang="en-US" baseline="-25000" dirty="0" smtClean="0"/>
                  <a:t>2</a:t>
                </a:r>
                <a:r>
                  <a:rPr lang="en-US" dirty="0" smtClean="0"/>
                  <a:t>(A,C)</a:t>
                </a:r>
              </a:p>
            </p:txBody>
          </p:sp>
        </mc:Choice>
        <mc:Fallback xmlns="">
          <p:sp>
            <p:nvSpPr>
              <p:cNvPr id="5" name="TextBox 4"/>
              <p:cNvSpPr txBox="1">
                <a:spLocks noRot="1" noChangeAspect="1" noMove="1" noResize="1" noEditPoints="1" noAdjustHandles="1" noChangeArrowheads="1" noChangeShapeType="1" noTextEdit="1"/>
              </p:cNvSpPr>
              <p:nvPr/>
            </p:nvSpPr>
            <p:spPr>
              <a:xfrm>
                <a:off x="4924425" y="2047875"/>
                <a:ext cx="3238500" cy="4086055"/>
              </a:xfrm>
              <a:prstGeom prst="rect">
                <a:avLst/>
              </a:prstGeom>
              <a:blipFill rotWithShape="0">
                <a:blip r:embed="rId4"/>
                <a:stretch>
                  <a:fillRect l="-1695" t="-896" b="-1493"/>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739581139"/>
              </p:ext>
            </p:extLst>
          </p:nvPr>
        </p:nvGraphicFramePr>
        <p:xfrm>
          <a:off x="4986337" y="3011805"/>
          <a:ext cx="3624267" cy="1524000"/>
        </p:xfrm>
        <a:graphic>
          <a:graphicData uri="http://schemas.openxmlformats.org/drawingml/2006/table">
            <a:tbl>
              <a:tblPr firstRow="1" bandRow="1">
                <a:tableStyleId>{5C22544A-7EE6-4342-B048-85BDC9FD1C3A}</a:tableStyleId>
              </a:tblPr>
              <a:tblGrid>
                <a:gridCol w="665560"/>
                <a:gridCol w="665560"/>
                <a:gridCol w="665560"/>
                <a:gridCol w="665560"/>
                <a:gridCol w="962027"/>
              </a:tblGrid>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dirty="0" smtClean="0"/>
                        <a:t>f’</a:t>
                      </a:r>
                      <a:r>
                        <a:rPr lang="en-US" sz="1400" baseline="-25000" dirty="0" smtClean="0"/>
                        <a:t>5</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0.3*0.6*0.2</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0.3*0.6*0.8</a:t>
                      </a:r>
                      <a:endParaRPr lang="en-US" sz="1400" baseline="-25000" dirty="0"/>
                    </a:p>
                  </a:txBody>
                  <a:tcPr/>
                </a:tc>
              </a:tr>
              <a:tr h="249174">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+e</a:t>
                      </a:r>
                      <a:endParaRPr lang="en-US" sz="1400" dirty="0"/>
                    </a:p>
                  </a:txBody>
                  <a:tcPr/>
                </a:tc>
                <a:tc>
                  <a:txBody>
                    <a:bodyPr/>
                    <a:lstStyle/>
                    <a:p>
                      <a:r>
                        <a:rPr lang="en-US" sz="1400" baseline="-25000" dirty="0" smtClean="0"/>
                        <a:t>0.3*0.3*0.2</a:t>
                      </a:r>
                      <a:endParaRPr lang="en-US" sz="1400" baseline="-25000" dirty="0"/>
                    </a:p>
                  </a:txBody>
                  <a:tcPr/>
                </a:tc>
              </a:tr>
              <a:tr h="249174">
                <a:tc>
                  <a:txBody>
                    <a:bodyPr/>
                    <a:lstStyle/>
                    <a:p>
                      <a:r>
                        <a:rPr lang="en-US" sz="1400" dirty="0" smtClean="0"/>
                        <a:t>…</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baseline="-250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23879850"/>
              </p:ext>
            </p:extLst>
          </p:nvPr>
        </p:nvGraphicFramePr>
        <p:xfrm>
          <a:off x="128587" y="2449932"/>
          <a:ext cx="2177844" cy="1524000"/>
        </p:xfrm>
        <a:graphic>
          <a:graphicData uri="http://schemas.openxmlformats.org/drawingml/2006/table">
            <a:tbl>
              <a:tblPr firstRow="1" bandRow="1">
                <a:tableStyleId>{073A0DAA-6AF3-43AB-8588-CEC1D06C72B9}</a:tableStyleId>
              </a:tblPr>
              <a:tblGrid>
                <a:gridCol w="725948"/>
                <a:gridCol w="725948"/>
                <a:gridCol w="725948"/>
              </a:tblGrid>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baseline="0" dirty="0" smtClean="0"/>
                        <a:t>f</a:t>
                      </a:r>
                      <a:r>
                        <a:rPr lang="en-US" sz="1400" baseline="-25000" dirty="0" smtClean="0"/>
                        <a:t>1</a:t>
                      </a:r>
                      <a:r>
                        <a:rPr lang="en-US" sz="1400" baseline="0" dirty="0" smtClean="0"/>
                        <a:t>(A,B)</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0.3</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0.6</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0.2</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0.5</a:t>
                      </a:r>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493550"/>
              </p:ext>
            </p:extLst>
          </p:nvPr>
        </p:nvGraphicFramePr>
        <p:xfrm>
          <a:off x="2477728" y="2449932"/>
          <a:ext cx="2177844" cy="1524000"/>
        </p:xfrm>
        <a:graphic>
          <a:graphicData uri="http://schemas.openxmlformats.org/drawingml/2006/table">
            <a:tbl>
              <a:tblPr firstRow="1" bandRow="1">
                <a:tableStyleId>{073A0DAA-6AF3-43AB-8588-CEC1D06C72B9}</a:tableStyleId>
              </a:tblPr>
              <a:tblGrid>
                <a:gridCol w="725948"/>
                <a:gridCol w="725948"/>
                <a:gridCol w="725948"/>
              </a:tblGrid>
              <a:tr h="266782">
                <a:tc>
                  <a:txBody>
                    <a:bodyPr/>
                    <a:lstStyle/>
                    <a:p>
                      <a:r>
                        <a:rPr lang="en-US" sz="1400" dirty="0" smtClean="0"/>
                        <a:t>A</a:t>
                      </a:r>
                      <a:endParaRPr lang="en-US" sz="1400" dirty="0"/>
                    </a:p>
                  </a:txBody>
                  <a:tcPr/>
                </a:tc>
                <a:tc>
                  <a:txBody>
                    <a:bodyPr/>
                    <a:lstStyle/>
                    <a:p>
                      <a:r>
                        <a:rPr lang="en-US" sz="1400" dirty="0" smtClean="0"/>
                        <a:t>C</a:t>
                      </a:r>
                      <a:endParaRPr lang="en-US" sz="1400" dirty="0"/>
                    </a:p>
                  </a:txBody>
                  <a:tcPr/>
                </a:tc>
                <a:tc>
                  <a:txBody>
                    <a:bodyPr/>
                    <a:lstStyle/>
                    <a:p>
                      <a:r>
                        <a:rPr lang="en-US" sz="1400" baseline="0" dirty="0" smtClean="0"/>
                        <a:t>f</a:t>
                      </a:r>
                      <a:r>
                        <a:rPr lang="en-US" sz="1400" baseline="-25000" dirty="0" smtClean="0"/>
                        <a:t>2</a:t>
                      </a:r>
                      <a:r>
                        <a:rPr lang="en-US" sz="1400" baseline="0" dirty="0" smtClean="0"/>
                        <a:t>(A,C)</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+c</a:t>
                      </a:r>
                      <a:endParaRPr lang="en-US" sz="1400" dirty="0"/>
                    </a:p>
                  </a:txBody>
                  <a:tcPr/>
                </a:tc>
                <a:tc>
                  <a:txBody>
                    <a:bodyPr/>
                    <a:lstStyle/>
                    <a:p>
                      <a:r>
                        <a:rPr lang="en-US" sz="1400" dirty="0" smtClean="0"/>
                        <a:t>0.8</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-c</a:t>
                      </a:r>
                      <a:endParaRPr lang="en-US" sz="1400" dirty="0"/>
                    </a:p>
                  </a:txBody>
                  <a:tcPr/>
                </a:tc>
                <a:tc>
                  <a:txBody>
                    <a:bodyPr/>
                    <a:lstStyle/>
                    <a:p>
                      <a:r>
                        <a:rPr lang="en-US" sz="1400" dirty="0" smtClean="0"/>
                        <a:t>0.9</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+c</a:t>
                      </a:r>
                      <a:endParaRPr lang="en-US" sz="1400" dirty="0"/>
                    </a:p>
                  </a:txBody>
                  <a:tcPr/>
                </a:tc>
                <a:tc>
                  <a:txBody>
                    <a:bodyPr/>
                    <a:lstStyle/>
                    <a:p>
                      <a:r>
                        <a:rPr lang="en-US" sz="1400" dirty="0" smtClean="0"/>
                        <a:t>0.2</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-c</a:t>
                      </a:r>
                      <a:endParaRPr lang="en-US" sz="1400" dirty="0"/>
                    </a:p>
                  </a:txBody>
                  <a:tcPr/>
                </a:tc>
                <a:tc>
                  <a:txBody>
                    <a:bodyPr/>
                    <a:lstStyle/>
                    <a:p>
                      <a:r>
                        <a:rPr lang="en-US" sz="1400" dirty="0" smtClean="0"/>
                        <a:t>0.3</a:t>
                      </a:r>
                      <a:endParaRPr lang="en-US" sz="1400" dirty="0"/>
                    </a:p>
                  </a:txBody>
                  <a:tcPr/>
                </a:tc>
              </a:tr>
            </a:tbl>
          </a:graphicData>
        </a:graphic>
      </p:graphicFrame>
      <p:sp>
        <p:nvSpPr>
          <p:cNvPr id="8" name="TextBox 7"/>
          <p:cNvSpPr txBox="1"/>
          <p:nvPr/>
        </p:nvSpPr>
        <p:spPr>
          <a:xfrm>
            <a:off x="737419" y="1725561"/>
            <a:ext cx="2418736" cy="369332"/>
          </a:xfrm>
          <a:prstGeom prst="rect">
            <a:avLst/>
          </a:prstGeom>
          <a:noFill/>
        </p:spPr>
        <p:txBody>
          <a:bodyPr wrap="square" rtlCol="0">
            <a:spAutoFit/>
          </a:bodyPr>
          <a:lstStyle/>
          <a:p>
            <a:r>
              <a:rPr lang="en-US" b="1" i="1" dirty="0" smtClean="0"/>
              <a:t>Task: Eliminate B</a:t>
            </a:r>
            <a:endParaRPr lang="en-US" b="1" i="1" dirty="0"/>
          </a:p>
        </p:txBody>
      </p:sp>
      <p:graphicFrame>
        <p:nvGraphicFramePr>
          <p:cNvPr id="9" name="Table 8"/>
          <p:cNvGraphicFramePr>
            <a:graphicFrameLocks noGrp="1"/>
          </p:cNvGraphicFramePr>
          <p:nvPr>
            <p:extLst>
              <p:ext uri="{D42A27DB-BD31-4B8C-83A1-F6EECF244321}">
                <p14:modId xmlns:p14="http://schemas.microsoft.com/office/powerpoint/2010/main" val="459183039"/>
              </p:ext>
            </p:extLst>
          </p:nvPr>
        </p:nvGraphicFramePr>
        <p:xfrm>
          <a:off x="128587" y="4090902"/>
          <a:ext cx="2599864" cy="2743200"/>
        </p:xfrm>
        <a:graphic>
          <a:graphicData uri="http://schemas.openxmlformats.org/drawingml/2006/table">
            <a:tbl>
              <a:tblPr firstRow="1" bandRow="1">
                <a:tableStyleId>{073A0DAA-6AF3-43AB-8588-CEC1D06C72B9}</a:tableStyleId>
              </a:tblPr>
              <a:tblGrid>
                <a:gridCol w="649966"/>
                <a:gridCol w="455161"/>
                <a:gridCol w="551543"/>
                <a:gridCol w="943194"/>
              </a:tblGrid>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baseline="0" dirty="0" smtClean="0"/>
                        <a:t>D</a:t>
                      </a:r>
                      <a:endParaRPr lang="en-US" sz="1400" dirty="0"/>
                    </a:p>
                  </a:txBody>
                  <a:tcPr/>
                </a:tc>
                <a:tc>
                  <a:txBody>
                    <a:bodyPr/>
                    <a:lstStyle/>
                    <a:p>
                      <a:r>
                        <a:rPr lang="en-US" sz="1400" dirty="0" smtClean="0"/>
                        <a:t>F</a:t>
                      </a:r>
                      <a:r>
                        <a:rPr lang="en-US" sz="1400" baseline="-25000" dirty="0" smtClean="0"/>
                        <a:t>3</a:t>
                      </a:r>
                      <a:r>
                        <a:rPr lang="en-US" sz="1400" baseline="0" dirty="0" smtClean="0"/>
                        <a:t>(A,B,D)</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0.6</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0.3</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0.2</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0.5</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0.4</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0.1</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0.8</a:t>
                      </a:r>
                      <a:endParaRPr lang="en-US" sz="1400" dirty="0"/>
                    </a:p>
                  </a:txBody>
                  <a:tcPr/>
                </a:tc>
              </a:tr>
              <a:tr h="266782">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c>
                  <a:txBody>
                    <a:bodyPr/>
                    <a:lstStyle/>
                    <a:p>
                      <a:r>
                        <a:rPr lang="en-US" sz="1400" dirty="0" smtClean="0"/>
                        <a:t>-d</a:t>
                      </a:r>
                      <a:endParaRPr lang="en-US" sz="1400" dirty="0"/>
                    </a:p>
                  </a:txBody>
                  <a:tcPr/>
                </a:tc>
                <a:tc>
                  <a:txBody>
                    <a:bodyPr/>
                    <a:lstStyle/>
                    <a:p>
                      <a:r>
                        <a:rPr lang="en-US" sz="1400" dirty="0" smtClean="0"/>
                        <a:t>0.9</a:t>
                      </a:r>
                      <a:endParaRPr lang="en-US" sz="14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42469252"/>
              </p:ext>
            </p:extLst>
          </p:nvPr>
        </p:nvGraphicFramePr>
        <p:xfrm>
          <a:off x="2808493" y="4126332"/>
          <a:ext cx="1847079" cy="1524000"/>
        </p:xfrm>
        <a:graphic>
          <a:graphicData uri="http://schemas.openxmlformats.org/drawingml/2006/table">
            <a:tbl>
              <a:tblPr firstRow="1" bandRow="1">
                <a:tableStyleId>{073A0DAA-6AF3-43AB-8588-CEC1D06C72B9}</a:tableStyleId>
              </a:tblPr>
              <a:tblGrid>
                <a:gridCol w="615693"/>
                <a:gridCol w="399892"/>
                <a:gridCol w="831494"/>
              </a:tblGrid>
              <a:tr h="266782">
                <a:tc>
                  <a:txBody>
                    <a:bodyPr/>
                    <a:lstStyle/>
                    <a:p>
                      <a:r>
                        <a:rPr lang="en-US" sz="1400" dirty="0" smtClean="0"/>
                        <a:t>B</a:t>
                      </a:r>
                      <a:endParaRPr lang="en-US" sz="1400" dirty="0"/>
                    </a:p>
                  </a:txBody>
                  <a:tcPr/>
                </a:tc>
                <a:tc>
                  <a:txBody>
                    <a:bodyPr/>
                    <a:lstStyle/>
                    <a:p>
                      <a:r>
                        <a:rPr lang="en-US" sz="1400" dirty="0" smtClean="0"/>
                        <a:t>E</a:t>
                      </a:r>
                      <a:endParaRPr lang="en-US" sz="1400" dirty="0"/>
                    </a:p>
                  </a:txBody>
                  <a:tcPr/>
                </a:tc>
                <a:tc>
                  <a:txBody>
                    <a:bodyPr/>
                    <a:lstStyle/>
                    <a:p>
                      <a:r>
                        <a:rPr lang="en-US" sz="1400" baseline="0" dirty="0" smtClean="0"/>
                        <a:t>f</a:t>
                      </a:r>
                      <a:r>
                        <a:rPr lang="en-US" sz="1400" baseline="-25000" dirty="0" smtClean="0"/>
                        <a:t>4</a:t>
                      </a:r>
                      <a:r>
                        <a:rPr lang="en-US" sz="1400" baseline="0" dirty="0" smtClean="0"/>
                        <a:t>(B,E)</a:t>
                      </a:r>
                      <a:endParaRPr lang="en-US" sz="1400" dirty="0"/>
                    </a:p>
                  </a:txBody>
                  <a:tcPr/>
                </a:tc>
              </a:tr>
              <a:tr h="266782">
                <a:tc>
                  <a:txBody>
                    <a:bodyPr/>
                    <a:lstStyle/>
                    <a:p>
                      <a:r>
                        <a:rPr lang="en-US" sz="1400" dirty="0" smtClean="0"/>
                        <a:t>+b</a:t>
                      </a:r>
                      <a:endParaRPr lang="en-US" sz="1400" dirty="0"/>
                    </a:p>
                  </a:txBody>
                  <a:tcPr/>
                </a:tc>
                <a:tc>
                  <a:txBody>
                    <a:bodyPr/>
                    <a:lstStyle/>
                    <a:p>
                      <a:r>
                        <a:rPr lang="en-US" sz="1400" dirty="0" smtClean="0"/>
                        <a:t>+e</a:t>
                      </a:r>
                      <a:endParaRPr lang="en-US" sz="1400" dirty="0"/>
                    </a:p>
                  </a:txBody>
                  <a:tcPr/>
                </a:tc>
                <a:tc>
                  <a:txBody>
                    <a:bodyPr/>
                    <a:lstStyle/>
                    <a:p>
                      <a:r>
                        <a:rPr lang="en-US" sz="1400" dirty="0" smtClean="0"/>
                        <a:t>0.2</a:t>
                      </a:r>
                      <a:endParaRPr lang="en-US" sz="1400" dirty="0"/>
                    </a:p>
                  </a:txBody>
                  <a:tcPr/>
                </a:tc>
              </a:tr>
              <a:tr h="266782">
                <a:tc>
                  <a:txBody>
                    <a:bodyPr/>
                    <a:lstStyle/>
                    <a:p>
                      <a:r>
                        <a:rPr lang="en-US" sz="1400" dirty="0" smtClean="0"/>
                        <a:t>+b</a:t>
                      </a:r>
                      <a:endParaRPr lang="en-US" sz="1400" dirty="0"/>
                    </a:p>
                  </a:txBody>
                  <a:tcPr/>
                </a:tc>
                <a:tc>
                  <a:txBody>
                    <a:bodyPr/>
                    <a:lstStyle/>
                    <a:p>
                      <a:r>
                        <a:rPr lang="en-US" sz="1400" dirty="0" smtClean="0"/>
                        <a:t>-e</a:t>
                      </a:r>
                      <a:endParaRPr lang="en-US" sz="1400" dirty="0"/>
                    </a:p>
                  </a:txBody>
                  <a:tcPr/>
                </a:tc>
                <a:tc>
                  <a:txBody>
                    <a:bodyPr/>
                    <a:lstStyle/>
                    <a:p>
                      <a:r>
                        <a:rPr lang="en-US" sz="1400" dirty="0" smtClean="0"/>
                        <a:t>0.8</a:t>
                      </a:r>
                      <a:endParaRPr lang="en-US" sz="1400" dirty="0"/>
                    </a:p>
                  </a:txBody>
                  <a:tcPr/>
                </a:tc>
              </a:tr>
              <a:tr h="266782">
                <a:tc>
                  <a:txBody>
                    <a:bodyPr/>
                    <a:lstStyle/>
                    <a:p>
                      <a:r>
                        <a:rPr lang="en-US" sz="1400" dirty="0" smtClean="0"/>
                        <a:t>-b</a:t>
                      </a:r>
                      <a:endParaRPr lang="en-US" sz="1400" dirty="0"/>
                    </a:p>
                  </a:txBody>
                  <a:tcPr/>
                </a:tc>
                <a:tc>
                  <a:txBody>
                    <a:bodyPr/>
                    <a:lstStyle/>
                    <a:p>
                      <a:r>
                        <a:rPr lang="en-US" sz="1400" dirty="0" smtClean="0"/>
                        <a:t>+e</a:t>
                      </a:r>
                      <a:endParaRPr lang="en-US" sz="1400" dirty="0"/>
                    </a:p>
                  </a:txBody>
                  <a:tcPr/>
                </a:tc>
                <a:tc>
                  <a:txBody>
                    <a:bodyPr/>
                    <a:lstStyle/>
                    <a:p>
                      <a:r>
                        <a:rPr lang="en-US" sz="1400" dirty="0" smtClean="0"/>
                        <a:t>0.3</a:t>
                      </a:r>
                      <a:endParaRPr lang="en-US" sz="1400" dirty="0"/>
                    </a:p>
                  </a:txBody>
                  <a:tcPr/>
                </a:tc>
              </a:tr>
              <a:tr h="266782">
                <a:tc>
                  <a:txBody>
                    <a:bodyPr/>
                    <a:lstStyle/>
                    <a:p>
                      <a:r>
                        <a:rPr lang="en-US" sz="1400" dirty="0" smtClean="0"/>
                        <a:t>-b</a:t>
                      </a:r>
                      <a:endParaRPr lang="en-US" sz="1400" dirty="0"/>
                    </a:p>
                  </a:txBody>
                  <a:tcPr/>
                </a:tc>
                <a:tc>
                  <a:txBody>
                    <a:bodyPr/>
                    <a:lstStyle/>
                    <a:p>
                      <a:r>
                        <a:rPr lang="en-US" sz="1400" dirty="0" smtClean="0"/>
                        <a:t>-e</a:t>
                      </a:r>
                      <a:endParaRPr lang="en-US" sz="1400" dirty="0"/>
                    </a:p>
                  </a:txBody>
                  <a:tcPr/>
                </a:tc>
                <a:tc>
                  <a:txBody>
                    <a:bodyPr/>
                    <a:lstStyle/>
                    <a:p>
                      <a:r>
                        <a:rPr lang="en-US" sz="1400" dirty="0" smtClean="0"/>
                        <a:t>0.6</a:t>
                      </a:r>
                      <a:endParaRPr lang="en-US" sz="1400" dirty="0"/>
                    </a:p>
                  </a:txBody>
                  <a:tcPr/>
                </a:tc>
              </a:tr>
            </a:tbl>
          </a:graphicData>
        </a:graphic>
      </p:graphicFrame>
    </p:spTree>
    <p:extLst>
      <p:ext uri="{BB962C8B-B14F-4D97-AF65-F5344CB8AC3E}">
        <p14:creationId xmlns:p14="http://schemas.microsoft.com/office/powerpoint/2010/main" val="1560344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5341</TotalTime>
  <Words>2003</Words>
  <Application>Microsoft Office PowerPoint</Application>
  <PresentationFormat>On-screen Show (4:3)</PresentationFormat>
  <Paragraphs>772</Paragraphs>
  <Slides>35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Tw Cen MT</vt:lpstr>
      <vt:lpstr>Wingdings</vt:lpstr>
      <vt:lpstr>Wingdings 2</vt:lpstr>
      <vt:lpstr>Median</vt:lpstr>
      <vt:lpstr>Artificial Intelligence</vt:lpstr>
      <vt:lpstr>Exact inference (by enumeration)</vt:lpstr>
      <vt:lpstr>Variable elimination </vt:lpstr>
      <vt:lpstr>What is a factor?</vt:lpstr>
      <vt:lpstr>Example </vt:lpstr>
      <vt:lpstr>Example – cont.  </vt:lpstr>
      <vt:lpstr>Variable elimination ordering </vt:lpstr>
      <vt:lpstr>Variable elimination ordering </vt:lpstr>
      <vt:lpstr>How to eliminate one variable?  </vt:lpstr>
      <vt:lpstr>Sum over B </vt:lpstr>
      <vt:lpstr>Result </vt:lpstr>
      <vt:lpstr>Sampling (simulating the Bayes Net) </vt:lpstr>
      <vt:lpstr>Prior sampling </vt:lpstr>
      <vt:lpstr>How to use the samples ? </vt:lpstr>
      <vt:lpstr>If we know the query in advance, can we sample more efficiently?</vt:lpstr>
      <vt:lpstr>Rejection sampling</vt:lpstr>
      <vt:lpstr>Example </vt:lpstr>
      <vt:lpstr>Likelihood weighting</vt:lpstr>
      <vt:lpstr>Example </vt:lpstr>
      <vt:lpstr>Gibbs sampling </vt:lpstr>
      <vt:lpstr>Procedure </vt:lpstr>
      <vt:lpstr>Example P(S|+r)</vt:lpstr>
      <vt:lpstr>Efficient resampling of one variable </vt:lpstr>
      <vt:lpstr>Ex1: Answer probabilistic queries from samples</vt:lpstr>
      <vt:lpstr>Ex2: rejection sampling, P(-d|-b) </vt:lpstr>
      <vt:lpstr>Ex3: likelihood weighting P(-d|-a,-b)  </vt:lpstr>
      <vt:lpstr>Answering probabilistic queries from weighted samples </vt:lpstr>
      <vt:lpstr>Ex 1 </vt:lpstr>
      <vt:lpstr>Ex 1 – cnt. </vt:lpstr>
      <vt:lpstr>Ex2 </vt:lpstr>
      <vt:lpstr>Ex 2 – cnt </vt:lpstr>
      <vt:lpstr>Ex 3: Rejecting sampling </vt:lpstr>
      <vt:lpstr>Ex 4: Estimating probabilities from samples </vt:lpstr>
      <vt:lpstr>Ex 5: Likelihood weighting </vt:lpstr>
      <vt:lpstr>Ex 6: Estimating probabilities from weighted samples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Mouhamed NASSAR</cp:lastModifiedBy>
  <cp:revision>403</cp:revision>
  <dcterms:created xsi:type="dcterms:W3CDTF">2015-08-04T18:55:05Z</dcterms:created>
  <dcterms:modified xsi:type="dcterms:W3CDTF">2015-11-11T16:56:36Z</dcterms:modified>
</cp:coreProperties>
</file>