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301" r:id="rId19"/>
    <p:sldId id="295" r:id="rId20"/>
    <p:sldId id="296" r:id="rId21"/>
    <p:sldId id="297" r:id="rId22"/>
    <p:sldId id="298" r:id="rId23"/>
    <p:sldId id="299" r:id="rId24"/>
    <p:sldId id="300" r:id="rId25"/>
    <p:sldId id="294" r:id="rId26"/>
    <p:sldId id="302" r:id="rId27"/>
    <p:sldId id="276" r:id="rId28"/>
    <p:sldId id="303" r:id="rId29"/>
    <p:sldId id="304" r:id="rId30"/>
    <p:sldId id="305" r:id="rId31"/>
    <p:sldId id="306" r:id="rId32"/>
    <p:sldId id="324" r:id="rId33"/>
    <p:sldId id="325" r:id="rId34"/>
    <p:sldId id="326" r:id="rId35"/>
    <p:sldId id="327" r:id="rId36"/>
    <p:sldId id="328" r:id="rId37"/>
    <p:sldId id="329" r:id="rId38"/>
    <p:sldId id="330" r:id="rId39"/>
    <p:sldId id="323" r:id="rId40"/>
    <p:sldId id="315" r:id="rId41"/>
    <p:sldId id="317" r:id="rId42"/>
    <p:sldId id="318" r:id="rId43"/>
    <p:sldId id="319" r:id="rId44"/>
    <p:sldId id="320" r:id="rId45"/>
    <p:sldId id="321" r:id="rId46"/>
    <p:sldId id="322" r:id="rId47"/>
    <p:sldId id="257" r:id="rId48"/>
    <p:sldId id="259" r:id="rId49"/>
    <p:sldId id="260" r:id="rId50"/>
    <p:sldId id="261" r:id="rId51"/>
    <p:sldId id="258" r:id="rId52"/>
    <p:sldId id="262" r:id="rId53"/>
    <p:sldId id="265" r:id="rId54"/>
    <p:sldId id="264" r:id="rId55"/>
    <p:sldId id="266" r:id="rId56"/>
    <p:sldId id="267" r:id="rId57"/>
    <p:sldId id="268" r:id="rId58"/>
    <p:sldId id="270" r:id="rId59"/>
    <p:sldId id="271" r:id="rId60"/>
    <p:sldId id="272" r:id="rId61"/>
    <p:sldId id="269" r:id="rId62"/>
    <p:sldId id="273" r:id="rId6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84201" autoAdjust="0"/>
  </p:normalViewPr>
  <p:slideViewPr>
    <p:cSldViewPr snapToGrid="0">
      <p:cViewPr varScale="1">
        <p:scale>
          <a:sx n="63" d="100"/>
          <a:sy n="63" d="100"/>
        </p:scale>
        <p:origin x="149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8E2CD-0069-4E92-9A8B-2963B194A5FA}" type="datetimeFigureOut">
              <a:rPr lang="en-US" smtClean="0"/>
              <a:t>12/16/2015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BDD45-959A-4E37-AA54-B52D8B90F194}" type="slidenum">
              <a:rPr lang="en-US" smtClean="0"/>
              <a:t>‹#›</a:t>
            </a:fld>
            <a:endParaRPr lang="en-US"/>
          </a:p>
        </p:txBody>
      </p:sp>
    </p:spTree>
    <p:extLst>
      <p:ext uri="{BB962C8B-B14F-4D97-AF65-F5344CB8AC3E}">
        <p14:creationId xmlns:p14="http://schemas.microsoft.com/office/powerpoint/2010/main" val="2782743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Slides and exercises are inspired by Russell &amp; </a:t>
            </a:r>
            <a:r>
              <a:rPr lang="en-US" dirty="0" err="1" smtClean="0"/>
              <a:t>Norvig</a:t>
            </a:r>
            <a:r>
              <a:rPr lang="en-US" dirty="0" smtClean="0"/>
              <a:t> AI Book, Stanford’s AI course and from Berkeley’s AI course </a:t>
            </a:r>
          </a:p>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a:t>
            </a:fld>
            <a:endParaRPr lang="en-US"/>
          </a:p>
        </p:txBody>
      </p:sp>
    </p:spTree>
    <p:extLst>
      <p:ext uri="{BB962C8B-B14F-4D97-AF65-F5344CB8AC3E}">
        <p14:creationId xmlns:p14="http://schemas.microsoft.com/office/powerpoint/2010/main" val="2301650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0.6551</a:t>
            </a:r>
          </a:p>
          <a:p>
            <a:r>
              <a:rPr lang="en-US" dirty="0" smtClean="0"/>
              <a:t>0.3449</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31</a:t>
            </a:fld>
            <a:endParaRPr lang="en-US"/>
          </a:p>
        </p:txBody>
      </p:sp>
    </p:spTree>
    <p:extLst>
      <p:ext uri="{BB962C8B-B14F-4D97-AF65-F5344CB8AC3E}">
        <p14:creationId xmlns:p14="http://schemas.microsoft.com/office/powerpoint/2010/main" val="3395072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1FC88E64-B8AF-4327-8836-2BD12D388067}" type="slidenum">
              <a:rPr lang="en-US" altLang="en-US" sz="1300"/>
              <a:pPr eaLnBrk="1" hangingPunct="1"/>
              <a:t>32</a:t>
            </a:fld>
            <a:endParaRPr lang="en-US" altLang="en-US" sz="1300"/>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374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C0921FEE-6368-40AB-9E1E-A140DFC055C2}" type="slidenum">
              <a:rPr lang="en-US" altLang="en-US" sz="1300"/>
              <a:pPr eaLnBrk="1" hangingPunct="1"/>
              <a:t>33</a:t>
            </a:fld>
            <a:endParaRPr lang="en-US" altLang="en-US" sz="1300"/>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645051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E76B3ADB-23CE-45EC-AD21-53DA190CE410}" type="slidenum">
              <a:rPr lang="en-US" altLang="en-US" sz="1300"/>
              <a:pPr eaLnBrk="1" hangingPunct="1"/>
              <a:t>34</a:t>
            </a:fld>
            <a:endParaRPr lang="en-US" altLang="en-US" sz="1300"/>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13629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D1B4E53-E064-4871-87DA-1A60F716BECE}" type="slidenum">
              <a:rPr lang="en-US" altLang="en-US" sz="1300"/>
              <a:pPr eaLnBrk="1" hangingPunct="1"/>
              <a:t>35</a:t>
            </a:fld>
            <a:endParaRPr lang="en-US" altLang="en-US" sz="1300"/>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2010365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A0133963-9401-4BC3-8B24-E47FBF3CC040}" type="slidenum">
              <a:rPr lang="en-US" altLang="en-US" sz="1300"/>
              <a:pPr eaLnBrk="1" hangingPunct="1"/>
              <a:t>36</a:t>
            </a:fld>
            <a:endParaRPr lang="en-US" altLang="en-US" sz="1300"/>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1954430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Arial" panose="020B0604020202020204" pitchFamily="34" charset="0"/>
                <a:ea typeface="MS PGothic" panose="020B0600070205080204" pitchFamily="34" charset="-128"/>
              </a:defRPr>
            </a:lvl1pPr>
            <a:lvl2pPr marL="742950" indent="-285750" defTabSz="966788" eaLnBrk="0" hangingPunct="0">
              <a:defRPr sz="2400">
                <a:solidFill>
                  <a:schemeClr val="tx1"/>
                </a:solidFill>
                <a:latin typeface="Arial" panose="020B0604020202020204" pitchFamily="34" charset="0"/>
                <a:ea typeface="MS PGothic" panose="020B0600070205080204" pitchFamily="34" charset="-128"/>
              </a:defRPr>
            </a:lvl2pPr>
            <a:lvl3pPr marL="1143000" indent="-228600" defTabSz="966788" eaLnBrk="0" hangingPunct="0">
              <a:defRPr sz="2400">
                <a:solidFill>
                  <a:schemeClr val="tx1"/>
                </a:solidFill>
                <a:latin typeface="Arial" panose="020B0604020202020204" pitchFamily="34" charset="0"/>
                <a:ea typeface="MS PGothic" panose="020B0600070205080204" pitchFamily="34" charset="-128"/>
              </a:defRPr>
            </a:lvl3pPr>
            <a:lvl4pPr marL="1600200" indent="-228600" defTabSz="966788" eaLnBrk="0" hangingPunct="0">
              <a:defRPr sz="2400">
                <a:solidFill>
                  <a:schemeClr val="tx1"/>
                </a:solidFill>
                <a:latin typeface="Arial" panose="020B0604020202020204" pitchFamily="34" charset="0"/>
                <a:ea typeface="MS PGothic" panose="020B0600070205080204" pitchFamily="34" charset="-128"/>
              </a:defRPr>
            </a:lvl4pPr>
            <a:lvl5pPr marL="2057400" indent="-228600" defTabSz="966788" eaLnBrk="0" hangingPunct="0">
              <a:defRPr sz="2400">
                <a:solidFill>
                  <a:schemeClr val="tx1"/>
                </a:solidFill>
                <a:latin typeface="Arial" panose="020B0604020202020204" pitchFamily="34" charset="0"/>
                <a:ea typeface="MS PGothic" panose="020B0600070205080204" pitchFamily="34" charset="-128"/>
              </a:defRPr>
            </a:lvl5pPr>
            <a:lvl6pPr marL="25146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defTabSz="966788"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0152A778-A891-4957-9FF4-A38B08BF239C}" type="slidenum">
              <a:rPr lang="en-US" altLang="en-US" sz="1300"/>
              <a:pPr eaLnBrk="1" hangingPunct="1"/>
              <a:t>37</a:t>
            </a:fld>
            <a:endParaRPr lang="en-US" altLang="en-US" sz="1300"/>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xfrm>
            <a:off x="974725" y="4560888"/>
            <a:ext cx="536575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Arial" panose="020B0604020202020204" pitchFamily="34" charset="0"/>
            </a:endParaRPr>
          </a:p>
        </p:txBody>
      </p:sp>
    </p:spTree>
    <p:extLst>
      <p:ext uri="{BB962C8B-B14F-4D97-AF65-F5344CB8AC3E}">
        <p14:creationId xmlns:p14="http://schemas.microsoft.com/office/powerpoint/2010/main" val="4278027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You should again sample from the range </a:t>
            </a:r>
            <a:r>
              <a:rPr lang="en-US" sz="1200" b="0" i="0" u="none" strike="noStrike" kern="1200" dirty="0" smtClean="0">
                <a:solidFill>
                  <a:schemeClr val="tx1"/>
                </a:solidFill>
                <a:effectLst/>
                <a:latin typeface="+mn-lt"/>
                <a:ea typeface="+mn-ea"/>
                <a:cs typeface="+mn-cs"/>
              </a:rPr>
              <a:t>[0,1)</a:t>
            </a:r>
            <a:r>
              <a:rPr lang="en-US" sz="1200" b="0" i="0" kern="1200" dirty="0" smtClean="0">
                <a:solidFill>
                  <a:schemeClr val="tx1"/>
                </a:solidFill>
                <a:effectLst/>
                <a:latin typeface="+mn-lt"/>
                <a:ea typeface="+mn-ea"/>
                <a:cs typeface="+mn-cs"/>
              </a:rPr>
              <a:t>, where the bins are the possible locations </a:t>
            </a:r>
            <a:r>
              <a:rPr lang="en-US" sz="1200" b="1" i="0" kern="1200" dirty="0" smtClean="0">
                <a:solidFill>
                  <a:schemeClr val="tx1"/>
                </a:solidFill>
                <a:effectLst/>
                <a:latin typeface="+mn-lt"/>
                <a:ea typeface="+mn-ea"/>
                <a:cs typeface="+mn-cs"/>
              </a:rPr>
              <a:t>sorted in ascending numerical order </a:t>
            </a:r>
            <a:r>
              <a:rPr lang="en-US" sz="1200" b="0" i="0" kern="1200" dirty="0" smtClean="0">
                <a:solidFill>
                  <a:schemeClr val="tx1"/>
                </a:solidFill>
                <a:effectLst/>
                <a:latin typeface="+mn-lt"/>
                <a:ea typeface="+mn-ea"/>
                <a:cs typeface="+mn-cs"/>
              </a:rPr>
              <a:t>. As an example, if </a:t>
            </a:r>
            <a:r>
              <a:rPr lang="en-US" sz="1200" b="0" i="0" u="none" strike="noStrike" kern="1200" dirty="0" err="1" smtClean="0">
                <a:solidFill>
                  <a:schemeClr val="tx1"/>
                </a:solidFill>
                <a:effectLst/>
                <a:latin typeface="+mn-lt"/>
                <a:ea typeface="+mn-ea"/>
                <a:cs typeface="+mn-cs"/>
              </a:rPr>
              <a:t>Xt</a:t>
            </a:r>
            <a:r>
              <a:rPr lang="en-US" sz="1200" b="0" i="0" u="none" strike="noStrike" kern="12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the next state can be one of </a:t>
            </a:r>
            <a:r>
              <a:rPr lang="en-US" sz="1200" b="0" i="0" u="none" strike="noStrike" kern="1200" dirty="0" smtClean="0">
                <a:solidFill>
                  <a:schemeClr val="tx1"/>
                </a:solidFill>
                <a:effectLst/>
                <a:latin typeface="+mn-lt"/>
                <a:ea typeface="+mn-ea"/>
                <a:cs typeface="+mn-cs"/>
              </a:rPr>
              <a:t>{1,2,3,10}</a:t>
            </a:r>
            <a:r>
              <a:rPr lang="en-US" sz="1200" b="0" i="0" kern="1200" dirty="0" smtClean="0">
                <a:solidFill>
                  <a:schemeClr val="tx1"/>
                </a:solidFill>
                <a:effectLst/>
                <a:latin typeface="+mn-lt"/>
                <a:ea typeface="+mn-ea"/>
                <a:cs typeface="+mn-cs"/>
              </a:rPr>
              <a:t>, each with equal probability, so the </a:t>
            </a:r>
            <a:r>
              <a:rPr lang="en-US" sz="1200" b="0" i="0" u="none" strike="noStrike" kern="1200" dirty="0" smtClean="0">
                <a:solidFill>
                  <a:schemeClr val="tx1"/>
                </a:solidFill>
                <a:effectLst/>
                <a:latin typeface="+mn-lt"/>
                <a:ea typeface="+mn-ea"/>
                <a:cs typeface="+mn-cs"/>
              </a:rPr>
              <a:t>[0,0.25)</a:t>
            </a:r>
            <a:r>
              <a:rPr lang="en-US" sz="1200" b="0" i="0" kern="1200" dirty="0" smtClean="0">
                <a:solidFill>
                  <a:schemeClr val="tx1"/>
                </a:solidFill>
                <a:effectLst/>
                <a:latin typeface="+mn-lt"/>
                <a:ea typeface="+mn-ea"/>
                <a:cs typeface="+mn-cs"/>
              </a:rPr>
              <a:t> bin would be for </a:t>
            </a:r>
            <a:r>
              <a:rPr lang="en-US" sz="1200" b="0" i="0" u="none" strike="noStrike" kern="1200" dirty="0" smtClean="0">
                <a:solidFill>
                  <a:schemeClr val="tx1"/>
                </a:solidFill>
                <a:effectLst/>
                <a:latin typeface="+mn-lt"/>
                <a:ea typeface="+mn-ea"/>
                <a:cs typeface="+mn-cs"/>
              </a:rPr>
              <a:t>Xt+1=1</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[0.25,0.5)</a:t>
            </a:r>
            <a:r>
              <a:rPr lang="en-US" sz="1200" b="0" i="0" kern="1200" dirty="0" smtClean="0">
                <a:solidFill>
                  <a:schemeClr val="tx1"/>
                </a:solidFill>
                <a:effectLst/>
                <a:latin typeface="+mn-lt"/>
                <a:ea typeface="+mn-ea"/>
                <a:cs typeface="+mn-cs"/>
              </a:rPr>
              <a:t> bin would be for </a:t>
            </a:r>
            <a:r>
              <a:rPr lang="en-US" sz="1200" b="0" i="0" u="none" strike="noStrike" kern="1200" dirty="0" smtClean="0">
                <a:solidFill>
                  <a:schemeClr val="tx1"/>
                </a:solidFill>
                <a:effectLst/>
                <a:latin typeface="+mn-lt"/>
                <a:ea typeface="+mn-ea"/>
                <a:cs typeface="+mn-cs"/>
              </a:rPr>
              <a:t>Xt+1=2</a:t>
            </a:r>
            <a:r>
              <a:rPr lang="en-US" sz="1200" b="0" i="0" kern="1200" dirty="0" smtClean="0">
                <a:solidFill>
                  <a:schemeClr val="tx1"/>
                </a:solidFill>
                <a:effectLst/>
                <a:latin typeface="+mn-lt"/>
                <a:ea typeface="+mn-ea"/>
                <a:cs typeface="+mn-cs"/>
              </a:rPr>
              <a:t>, the </a:t>
            </a:r>
            <a:r>
              <a:rPr lang="en-US" sz="1200" b="0" i="0" u="none" strike="noStrike" kern="1200" dirty="0" smtClean="0">
                <a:solidFill>
                  <a:schemeClr val="tx1"/>
                </a:solidFill>
                <a:effectLst/>
                <a:latin typeface="+mn-lt"/>
                <a:ea typeface="+mn-ea"/>
                <a:cs typeface="+mn-cs"/>
              </a:rPr>
              <a:t>[0.5,0.75)</a:t>
            </a:r>
            <a:r>
              <a:rPr lang="en-US" sz="1200" b="0" i="0" kern="1200" dirty="0" smtClean="0">
                <a:solidFill>
                  <a:schemeClr val="tx1"/>
                </a:solidFill>
                <a:effectLst/>
                <a:latin typeface="+mn-lt"/>
                <a:ea typeface="+mn-ea"/>
                <a:cs typeface="+mn-cs"/>
              </a:rPr>
              <a:t> bin would be for </a:t>
            </a:r>
            <a:r>
              <a:rPr lang="en-US" sz="1200" b="0" i="0" u="none" strike="noStrike" kern="1200" dirty="0" smtClean="0">
                <a:solidFill>
                  <a:schemeClr val="tx1"/>
                </a:solidFill>
                <a:effectLst/>
                <a:latin typeface="+mn-lt"/>
                <a:ea typeface="+mn-ea"/>
                <a:cs typeface="+mn-cs"/>
              </a:rPr>
              <a:t>Xt+1=3</a:t>
            </a:r>
            <a:r>
              <a:rPr lang="en-US" sz="1200" b="0" i="0" kern="1200" dirty="0" smtClean="0">
                <a:solidFill>
                  <a:schemeClr val="tx1"/>
                </a:solidFill>
                <a:effectLst/>
                <a:latin typeface="+mn-lt"/>
                <a:ea typeface="+mn-ea"/>
                <a:cs typeface="+mn-cs"/>
              </a:rPr>
              <a:t>, and the </a:t>
            </a:r>
            <a:r>
              <a:rPr lang="en-US" sz="1200" b="0" i="0" u="none" strike="noStrike" kern="1200" dirty="0" smtClean="0">
                <a:solidFill>
                  <a:schemeClr val="tx1"/>
                </a:solidFill>
                <a:effectLst/>
                <a:latin typeface="+mn-lt"/>
                <a:ea typeface="+mn-ea"/>
                <a:cs typeface="+mn-cs"/>
              </a:rPr>
              <a:t>[0.75,1)</a:t>
            </a:r>
            <a:r>
              <a:rPr lang="en-US" sz="1200" b="0" i="0" kern="1200" dirty="0" smtClean="0">
                <a:solidFill>
                  <a:schemeClr val="tx1"/>
                </a:solidFill>
                <a:effectLst/>
                <a:latin typeface="+mn-lt"/>
                <a:ea typeface="+mn-ea"/>
                <a:cs typeface="+mn-cs"/>
              </a:rPr>
              <a:t> bin would be for </a:t>
            </a:r>
            <a:r>
              <a:rPr lang="en-US" sz="1200" b="0" i="0" u="none" strike="noStrike" kern="1200" dirty="0" smtClean="0">
                <a:solidFill>
                  <a:schemeClr val="tx1"/>
                </a:solidFill>
                <a:effectLst/>
                <a:latin typeface="+mn-lt"/>
                <a:ea typeface="+mn-ea"/>
                <a:cs typeface="+mn-cs"/>
              </a:rPr>
              <a:t>Xt+1=10</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54</a:t>
            </a:fld>
            <a:endParaRPr lang="en-US"/>
          </a:p>
        </p:txBody>
      </p:sp>
    </p:spTree>
    <p:extLst>
      <p:ext uri="{BB962C8B-B14F-4D97-AF65-F5344CB8AC3E}">
        <p14:creationId xmlns:p14="http://schemas.microsoft.com/office/powerpoint/2010/main" val="2983742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55</a:t>
            </a:fld>
            <a:endParaRPr lang="en-US"/>
          </a:p>
        </p:txBody>
      </p:sp>
    </p:spTree>
    <p:extLst>
      <p:ext uri="{BB962C8B-B14F-4D97-AF65-F5344CB8AC3E}">
        <p14:creationId xmlns:p14="http://schemas.microsoft.com/office/powerpoint/2010/main" val="3786314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cumulative weight keeps track of a running sum of all the weights of the particles seen so far (meaning, particle </a:t>
            </a:r>
            <a:r>
              <a:rPr lang="en-US" dirty="0" err="1" smtClean="0"/>
              <a:t>i</a:t>
            </a:r>
            <a:r>
              <a:rPr lang="en-US" dirty="0" smtClean="0"/>
              <a:t> will have a cumulative weight equal to the sum of the weights of all particles j such that </a:t>
            </a:r>
            <a:r>
              <a:rPr lang="en-US" dirty="0" err="1" smtClean="0"/>
              <a:t>j≤i</a:t>
            </a:r>
            <a:r>
              <a:rPr lang="en-US" dirty="0" smtClean="0"/>
              <a:t>).</a:t>
            </a:r>
          </a:p>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56</a:t>
            </a:fld>
            <a:endParaRPr lang="en-US"/>
          </a:p>
        </p:txBody>
      </p:sp>
    </p:spTree>
    <p:extLst>
      <p:ext uri="{BB962C8B-B14F-4D97-AF65-F5344CB8AC3E}">
        <p14:creationId xmlns:p14="http://schemas.microsoft.com/office/powerpoint/2010/main" val="3999515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99</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8</a:t>
            </a:fld>
            <a:endParaRPr lang="en-US"/>
          </a:p>
        </p:txBody>
      </p:sp>
    </p:spTree>
    <p:extLst>
      <p:ext uri="{BB962C8B-B14F-4D97-AF65-F5344CB8AC3E}">
        <p14:creationId xmlns:p14="http://schemas.microsoft.com/office/powerpoint/2010/main" val="1946708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cumulative weight keeps track of a running sum of all the weights of the particles seen so far (meaning, particle </a:t>
            </a:r>
            <a:r>
              <a:rPr lang="en-US" dirty="0" err="1" smtClean="0"/>
              <a:t>i</a:t>
            </a:r>
            <a:r>
              <a:rPr lang="en-US" dirty="0" smtClean="0"/>
              <a:t> at will have a cumulative weight equal to the sum of the weights of all particles j such that </a:t>
            </a:r>
            <a:r>
              <a:rPr lang="en-US" dirty="0" err="1" smtClean="0"/>
              <a:t>j≤i</a:t>
            </a:r>
            <a:r>
              <a:rPr lang="en-US" dirty="0" smtClean="0"/>
              <a:t>).</a:t>
            </a:r>
          </a:p>
          <a:p>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57</a:t>
            </a:fld>
            <a:endParaRPr lang="en-US"/>
          </a:p>
        </p:txBody>
      </p:sp>
    </p:spTree>
    <p:extLst>
      <p:ext uri="{BB962C8B-B14F-4D97-AF65-F5344CB8AC3E}">
        <p14:creationId xmlns:p14="http://schemas.microsoft.com/office/powerpoint/2010/main" val="3156212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Notice that your cumulative weights effectively tell you where the bins used in resampling the particles lie. For example, for particle 1, you calculated the cumulative weight to be some value, p. Then, on a random value draw, if a value between 0 and p was chosen, you would generate a new particle where particle 1 is.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58</a:t>
            </a:fld>
            <a:endParaRPr lang="en-US"/>
          </a:p>
        </p:txBody>
      </p:sp>
    </p:spTree>
    <p:extLst>
      <p:ext uri="{BB962C8B-B14F-4D97-AF65-F5344CB8AC3E}">
        <p14:creationId xmlns:p14="http://schemas.microsoft.com/office/powerpoint/2010/main" val="1929560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Notice that your cumulative weights effectively tell you where the bins used in resampling the particles lie. For example, for particle 1, you calculated the cumulative weight to be some value, p. Then, on a random value draw, if a value between 0 and p was chosen, you would generate a new particle where particle 1 is.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59</a:t>
            </a:fld>
            <a:endParaRPr lang="en-US"/>
          </a:p>
        </p:txBody>
      </p:sp>
    </p:spTree>
    <p:extLst>
      <p:ext uri="{BB962C8B-B14F-4D97-AF65-F5344CB8AC3E}">
        <p14:creationId xmlns:p14="http://schemas.microsoft.com/office/powerpoint/2010/main" val="353134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5/8</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60</a:t>
            </a:fld>
            <a:endParaRPr lang="en-US"/>
          </a:p>
        </p:txBody>
      </p:sp>
    </p:spTree>
    <p:extLst>
      <p:ext uri="{BB962C8B-B14F-4D97-AF65-F5344CB8AC3E}">
        <p14:creationId xmlns:p14="http://schemas.microsoft.com/office/powerpoint/2010/main" val="2097742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Yes, </a:t>
            </a:r>
          </a:p>
          <a:p>
            <a:r>
              <a:rPr lang="en-US" dirty="0" smtClean="0"/>
              <a:t>the</a:t>
            </a:r>
            <a:r>
              <a:rPr lang="en-US" baseline="0" dirty="0" smtClean="0"/>
              <a:t> two implementations are equivalent</a:t>
            </a:r>
            <a:r>
              <a:rPr lang="en-US" b="1" baseline="0" dirty="0" smtClean="0"/>
              <a:t> only if</a:t>
            </a:r>
            <a:r>
              <a:rPr lang="en-US" baseline="0" dirty="0" smtClean="0"/>
              <a:t> the transition model is deterministic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62</a:t>
            </a:fld>
            <a:endParaRPr lang="en-US"/>
          </a:p>
        </p:txBody>
      </p:sp>
    </p:spTree>
    <p:extLst>
      <p:ext uri="{BB962C8B-B14F-4D97-AF65-F5344CB8AC3E}">
        <p14:creationId xmlns:p14="http://schemas.microsoft.com/office/powerpoint/2010/main" val="413709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VPI (Scout) = 0 because </a:t>
            </a:r>
            <a:r>
              <a:rPr lang="en-US" dirty="0" err="1" smtClean="0"/>
              <a:t>OilLoc</a:t>
            </a:r>
            <a:r>
              <a:rPr lang="en-US" baseline="0" dirty="0" smtClean="0"/>
              <a:t> is conditionally independent of Scout given no information about Scouting report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11</a:t>
            </a:fld>
            <a:endParaRPr lang="en-US"/>
          </a:p>
        </p:txBody>
      </p:sp>
    </p:spTree>
    <p:extLst>
      <p:ext uri="{BB962C8B-B14F-4D97-AF65-F5344CB8AC3E}">
        <p14:creationId xmlns:p14="http://schemas.microsoft.com/office/powerpoint/2010/main" val="2764395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Accept / reject : 6500 / 2500 </a:t>
            </a:r>
          </a:p>
          <a:p>
            <a:r>
              <a:rPr lang="en-US" dirty="0" smtClean="0"/>
              <a:t>Accept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13</a:t>
            </a:fld>
            <a:endParaRPr lang="en-US"/>
          </a:p>
        </p:txBody>
      </p:sp>
    </p:spTree>
    <p:extLst>
      <p:ext uri="{BB962C8B-B14F-4D97-AF65-F5344CB8AC3E}">
        <p14:creationId xmlns:p14="http://schemas.microsoft.com/office/powerpoint/2010/main" val="25312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EU(Good, accept) = 3800 </a:t>
            </a:r>
            <a:r>
              <a:rPr lang="en-US" dirty="0" smtClean="0"/>
              <a:t>= P(</a:t>
            </a:r>
            <a:r>
              <a:rPr lang="en-US" dirty="0" err="1" smtClean="0"/>
              <a:t>hired|good</a:t>
            </a:r>
            <a:r>
              <a:rPr lang="en-US" dirty="0" smtClean="0"/>
              <a:t>) * U(hired, accept) +</a:t>
            </a:r>
            <a:r>
              <a:rPr lang="en-US" baseline="0" dirty="0" smtClean="0"/>
              <a:t> P(not hired| good) * U(not hired, accept) = 0.7*2000+0.3*8000</a:t>
            </a:r>
            <a:endParaRPr lang="en-US" dirty="0" smtClean="0"/>
          </a:p>
          <a:p>
            <a:r>
              <a:rPr lang="en-US" dirty="0" smtClean="0"/>
              <a:t>EU(Good, reject ) = 7000</a:t>
            </a:r>
          </a:p>
          <a:p>
            <a:r>
              <a:rPr lang="en-US" dirty="0" smtClean="0"/>
              <a:t>EU(Bad, accept) = 7400</a:t>
            </a:r>
          </a:p>
          <a:p>
            <a:r>
              <a:rPr lang="en-US" dirty="0" smtClean="0"/>
              <a:t>EU(Bad reject ) =1000</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15</a:t>
            </a:fld>
            <a:endParaRPr lang="en-US"/>
          </a:p>
        </p:txBody>
      </p:sp>
    </p:spTree>
    <p:extLst>
      <p:ext uri="{BB962C8B-B14F-4D97-AF65-F5344CB8AC3E}">
        <p14:creationId xmlns:p14="http://schemas.microsoft.com/office/powerpoint/2010/main" val="1125024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7000 </a:t>
            </a:r>
          </a:p>
          <a:p>
            <a:r>
              <a:rPr lang="en-US" dirty="0" smtClean="0"/>
              <a:t>7400 </a:t>
            </a:r>
          </a:p>
          <a:p>
            <a:r>
              <a:rPr lang="en-US" dirty="0" smtClean="0"/>
              <a:t>7300 </a:t>
            </a:r>
          </a:p>
          <a:p>
            <a:r>
              <a:rPr lang="en-US" dirty="0" smtClean="0"/>
              <a:t>800 </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16</a:t>
            </a:fld>
            <a:endParaRPr lang="en-US"/>
          </a:p>
        </p:txBody>
      </p:sp>
    </p:spTree>
    <p:extLst>
      <p:ext uri="{BB962C8B-B14F-4D97-AF65-F5344CB8AC3E}">
        <p14:creationId xmlns:p14="http://schemas.microsoft.com/office/powerpoint/2010/main" val="20076565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Quiz: does this mean that evidence variables are guaranteed to be independent?</a:t>
            </a:r>
          </a:p>
          <a:p>
            <a:r>
              <a:rPr lang="en-US" sz="1200" b="0" i="0" u="none" strike="noStrike" kern="1200" baseline="0" dirty="0" smtClean="0">
                <a:solidFill>
                  <a:schemeClr val="tx1"/>
                </a:solidFill>
                <a:latin typeface="+mn-lt"/>
                <a:ea typeface="+mn-ea"/>
                <a:cs typeface="+mn-cs"/>
              </a:rPr>
              <a:t>[No, they tend to correlated by the hidden state]</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25</a:t>
            </a:fld>
            <a:endParaRPr lang="en-US"/>
          </a:p>
        </p:txBody>
      </p:sp>
    </p:spTree>
    <p:extLst>
      <p:ext uri="{BB962C8B-B14F-4D97-AF65-F5344CB8AC3E}">
        <p14:creationId xmlns:p14="http://schemas.microsoft.com/office/powerpoint/2010/main" val="2709040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Filtering asks for the distribution of some hidden variable conditioned on only the evidence up until that point. This is useful when you're doing real-time object tracking, and you can't see the future.</a:t>
            </a:r>
          </a:p>
          <a:p>
            <a:r>
              <a:rPr lang="en-US" sz="1200" b="0" i="0" kern="1200" dirty="0" smtClean="0">
                <a:solidFill>
                  <a:schemeClr val="tx1"/>
                </a:solidFill>
                <a:effectLst/>
                <a:latin typeface="+mn-lt"/>
                <a:ea typeface="+mn-ea"/>
                <a:cs typeface="+mn-cs"/>
              </a:rPr>
              <a:t>Smoothing asks for the distribution of some hidden variable  conditioned on all the evidence, including the future. This is useful when you have collected all the data and want to retroactively go and figure out what  was</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26</a:t>
            </a:fld>
            <a:endParaRPr lang="en-US"/>
          </a:p>
        </p:txBody>
      </p:sp>
    </p:spTree>
    <p:extLst>
      <p:ext uri="{BB962C8B-B14F-4D97-AF65-F5344CB8AC3E}">
        <p14:creationId xmlns:p14="http://schemas.microsoft.com/office/powerpoint/2010/main" val="153816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forward algorithm does both update for time and update for evidence at once (and doesn’t normalize)</a:t>
            </a:r>
            <a:endParaRPr lang="en-US" dirty="0"/>
          </a:p>
        </p:txBody>
      </p:sp>
      <p:sp>
        <p:nvSpPr>
          <p:cNvPr id="4" name="Slide Number Placeholder 3"/>
          <p:cNvSpPr>
            <a:spLocks noGrp="1"/>
          </p:cNvSpPr>
          <p:nvPr>
            <p:ph type="sldNum" sz="quarter" idx="10"/>
          </p:nvPr>
        </p:nvSpPr>
        <p:spPr/>
        <p:txBody>
          <a:bodyPr/>
          <a:lstStyle/>
          <a:p>
            <a:fld id="{2B0BDD45-959A-4E37-AA54-B52D8B90F194}" type="slidenum">
              <a:rPr lang="en-US" smtClean="0"/>
              <a:t>28</a:t>
            </a:fld>
            <a:endParaRPr lang="en-US"/>
          </a:p>
        </p:txBody>
      </p:sp>
    </p:spTree>
    <p:extLst>
      <p:ext uri="{BB962C8B-B14F-4D97-AF65-F5344CB8AC3E}">
        <p14:creationId xmlns:p14="http://schemas.microsoft.com/office/powerpoint/2010/main" val="241389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1500">
                <a:solidFill>
                  <a:srgbClr val="FFFFFF"/>
                </a:solidFill>
              </a:defRPr>
            </a:lvl1pPr>
          </a:lstStyle>
          <a:p>
            <a:fld id="{1D8BD707-D9CF-40AE-B4C6-C98DA3205C09}" type="datetimeFigureOut">
              <a:rPr lang="en-US" smtClean="0"/>
              <a:pPr/>
              <a:t>12/16/2015</a:t>
            </a:fld>
            <a:endParaRPr lang="en-US"/>
          </a:p>
        </p:txBody>
      </p:sp>
      <p:sp>
        <p:nvSpPr>
          <p:cNvPr id="17" name="Footer Placeholder 16"/>
          <p:cNvSpPr>
            <a:spLocks noGrp="1"/>
          </p:cNvSpPr>
          <p:nvPr>
            <p:ph type="ftr" sz="quarter" idx="11"/>
          </p:nvPr>
        </p:nvSpPr>
        <p:spPr>
          <a:xfrm>
            <a:off x="2085393" y="236540"/>
            <a:ext cx="5867400" cy="365125"/>
          </a:xfrm>
        </p:spPr>
        <p:txBody>
          <a:bodyPr/>
          <a:lstStyle>
            <a:lvl1pPr algn="r">
              <a:defRPr>
                <a:solidFill>
                  <a:schemeClr val="tx2"/>
                </a:solidFill>
              </a:defRPr>
            </a:lvl1pPr>
          </a:lstStyle>
          <a:p>
            <a:endParaRPr lang="en-US">
              <a:solidFill>
                <a:srgbClr val="EBDDC3"/>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solidFill>
                  <a:srgbClr val="EBDDC3"/>
                </a:solidFill>
              </a:rPr>
              <a:pPr/>
              <a:t>‹#›</a:t>
            </a:fld>
            <a:endParaRPr lang="en-US">
              <a:solidFill>
                <a:srgbClr val="EBDDC3"/>
              </a:solidFill>
            </a:endParaRPr>
          </a:p>
        </p:txBody>
      </p:sp>
    </p:spTree>
    <p:extLst>
      <p:ext uri="{BB962C8B-B14F-4D97-AF65-F5344CB8AC3E}">
        <p14:creationId xmlns:p14="http://schemas.microsoft.com/office/powerpoint/2010/main" val="37402728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299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2"/>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4"/>
            <a:ext cx="2209800" cy="365125"/>
          </a:xfrm>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5" name="Footer Placeholder 4"/>
          <p:cNvSpPr>
            <a:spLocks noGrp="1"/>
          </p:cNvSpPr>
          <p:nvPr>
            <p:ph type="ftr" sz="quarter" idx="11"/>
          </p:nvPr>
        </p:nvSpPr>
        <p:spPr>
          <a:xfrm>
            <a:off x="457202" y="6248209"/>
            <a:ext cx="5573483" cy="365125"/>
          </a:xfrm>
        </p:spPr>
        <p:txBody>
          <a:bodyPr/>
          <a:lstStyle/>
          <a:p>
            <a:endParaRPr lang="en-US">
              <a:solidFill>
                <a:srgbClr val="775F55"/>
              </a:solidFill>
            </a:endParaRP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endParaRPr>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00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5" name="Footer Placeholder 4"/>
          <p:cNvSpPr>
            <a:spLocks noGrp="1"/>
          </p:cNvSpPr>
          <p:nvPr>
            <p:ph type="ftr" sz="quarter" idx="11"/>
          </p:nvPr>
        </p:nvSpPr>
        <p:spPr/>
        <p:txBody>
          <a:bodyPr/>
          <a:lstStyle/>
          <a:p>
            <a:endParaRPr lang="en-US">
              <a:solidFill>
                <a:srgbClr val="775F55"/>
              </a:solidFill>
            </a:endParaRP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414143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0"/>
            <a:ext cx="7123113" cy="1673225"/>
          </a:xfrm>
        </p:spPr>
        <p:txBody>
          <a:bodyPr anchor="t"/>
          <a:lstStyle>
            <a:lvl1pPr marL="0" indent="0">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18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solidFill>
                <a:srgbClr val="775F55"/>
              </a:solidFill>
            </a:endParaRPr>
          </a:p>
        </p:txBody>
      </p:sp>
    </p:spTree>
    <p:extLst>
      <p:ext uri="{BB962C8B-B14F-4D97-AF65-F5344CB8AC3E}">
        <p14:creationId xmlns:p14="http://schemas.microsoft.com/office/powerpoint/2010/main" val="16197966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solidFill>
                  <a:srgbClr val="775F55"/>
                </a:solidFill>
              </a:rPr>
              <a:pPr/>
              <a:t>12/16/2015</a:t>
            </a:fld>
            <a:endParaRPr lang="en-US">
              <a:solidFill>
                <a:srgbClr val="775F55"/>
              </a:solidFill>
            </a:endParaRPr>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solidFill>
                <a:srgbClr val="775F55"/>
              </a:solidFill>
            </a:endParaRPr>
          </a:p>
        </p:txBody>
      </p:sp>
    </p:spTree>
    <p:extLst>
      <p:ext uri="{BB962C8B-B14F-4D97-AF65-F5344CB8AC3E}">
        <p14:creationId xmlns:p14="http://schemas.microsoft.com/office/powerpoint/2010/main" val="3581237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solidFill>
                  <a:srgbClr val="775F55"/>
                </a:solidFill>
              </a:rPr>
              <a:pPr/>
              <a:t>12/16/2015</a:t>
            </a:fld>
            <a:endParaRPr lang="en-US">
              <a:solidFill>
                <a:srgbClr val="775F55"/>
              </a:solidFill>
            </a:endParaRPr>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solidFill>
                <a:srgbClr val="775F55"/>
              </a:solidFill>
            </a:endParaRPr>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494215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4" name="Footer Placeholder 3"/>
          <p:cNvSpPr>
            <a:spLocks noGrp="1"/>
          </p:cNvSpPr>
          <p:nvPr>
            <p:ph type="ftr" sz="quarter" idx="11"/>
          </p:nvPr>
        </p:nvSpPr>
        <p:spPr/>
        <p:txBody>
          <a:bodyPr/>
          <a:lstStyle/>
          <a:p>
            <a:endParaRPr lang="en-US">
              <a:solidFill>
                <a:srgbClr val="775F55"/>
              </a:solidFill>
            </a:endParaRP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76956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3" name="Footer Placeholder 2"/>
          <p:cNvSpPr>
            <a:spLocks noGrp="1"/>
          </p:cNvSpPr>
          <p:nvPr>
            <p:ph type="ftr" sz="quarter" idx="11"/>
          </p:nvPr>
        </p:nvSpPr>
        <p:spPr/>
        <p:txBody>
          <a:bodyPr/>
          <a:lstStyle/>
          <a:p>
            <a:endParaRPr lang="en-US">
              <a:solidFill>
                <a:srgbClr val="775F55"/>
              </a:solidFill>
            </a:endParaRPr>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solidFill>
                  <a:srgbClr val="775F55"/>
                </a:solidFill>
              </a:rPr>
              <a:pPr/>
              <a:t>‹#›</a:t>
            </a:fld>
            <a:endParaRPr lang="en-US">
              <a:solidFill>
                <a:srgbClr val="775F55"/>
              </a:solidFill>
            </a:endParaRPr>
          </a:p>
        </p:txBody>
      </p:sp>
    </p:spTree>
    <p:extLst>
      <p:ext uri="{BB962C8B-B14F-4D97-AF65-F5344CB8AC3E}">
        <p14:creationId xmlns:p14="http://schemas.microsoft.com/office/powerpoint/2010/main" val="119351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33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6" name="Footer Placeholder 5"/>
          <p:cNvSpPr>
            <a:spLocks noGrp="1"/>
          </p:cNvSpPr>
          <p:nvPr>
            <p:ph type="ftr" sz="quarter" idx="11"/>
          </p:nvPr>
        </p:nvSpPr>
        <p:spPr/>
        <p:txBody>
          <a:bodyPr/>
          <a:lstStyle/>
          <a:p>
            <a:endParaRPr lang="en-US">
              <a:solidFill>
                <a:srgbClr val="775F55"/>
              </a:solidFill>
            </a:endParaRPr>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750"/>
              </a:spcAft>
              <a:buNone/>
              <a:defRPr sz="1350"/>
            </a:lvl1pPr>
            <a:lvl2pPr>
              <a:buNone/>
              <a:defRPr sz="900"/>
            </a:lvl2pPr>
            <a:lvl3pPr>
              <a:buNone/>
              <a:defRPr sz="750"/>
            </a:lvl3pPr>
            <a:lvl4pPr>
              <a:buNone/>
              <a:defRPr sz="675"/>
            </a:lvl4pPr>
            <a:lvl5pPr>
              <a:buNone/>
              <a:defRPr sz="675"/>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101969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 name="Title 1"/>
          <p:cNvSpPr>
            <a:spLocks noGrp="1"/>
          </p:cNvSpPr>
          <p:nvPr>
            <p:ph type="title"/>
          </p:nvPr>
        </p:nvSpPr>
        <p:spPr>
          <a:xfrm>
            <a:off x="1600200" y="4648200"/>
            <a:ext cx="7315200" cy="685800"/>
          </a:xfrm>
        </p:spPr>
        <p:txBody>
          <a:bodyPr anchor="ctr"/>
          <a:lstStyle>
            <a:lvl1pPr algn="l">
              <a:buNone/>
              <a:defRPr sz="21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12" name="Date Placeholder 11"/>
          <p:cNvSpPr>
            <a:spLocks noGrp="1"/>
          </p:cNvSpPr>
          <p:nvPr>
            <p:ph type="dt" sz="half" idx="10"/>
          </p:nvPr>
        </p:nvSpPr>
        <p:spPr>
          <a:xfrm>
            <a:off x="6248400" y="6248402"/>
            <a:ext cx="2667000" cy="365125"/>
          </a:xfrm>
        </p:spPr>
        <p:txBody>
          <a:bodyPr rtlCol="0"/>
          <a:lstStyle/>
          <a:p>
            <a:fld id="{1D8BD707-D9CF-40AE-B4C6-C98DA3205C09}" type="datetimeFigureOut">
              <a:rPr lang="en-US" smtClean="0">
                <a:solidFill>
                  <a:srgbClr val="775F55"/>
                </a:solidFill>
              </a:rPr>
              <a:pPr/>
              <a:t>12/16/2015</a:t>
            </a:fld>
            <a:endParaRPr lang="en-US">
              <a:solidFill>
                <a:srgbClr val="775F55"/>
              </a:solidFill>
            </a:endParaRPr>
          </a:p>
        </p:txBody>
      </p:sp>
      <p:sp>
        <p:nvSpPr>
          <p:cNvPr id="13" name="Slide Number Placeholder 12"/>
          <p:cNvSpPr>
            <a:spLocks noGrp="1"/>
          </p:cNvSpPr>
          <p:nvPr>
            <p:ph type="sldNum" sz="quarter" idx="11"/>
          </p:nvPr>
        </p:nvSpPr>
        <p:spPr>
          <a:xfrm>
            <a:off x="0" y="4667249"/>
            <a:ext cx="1447800" cy="663578"/>
          </a:xfrm>
        </p:spPr>
        <p:txBody>
          <a:bodyPr rtlCol="0"/>
          <a:lstStyle>
            <a:lvl1pPr>
              <a:defRPr sz="21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8"/>
            <a:ext cx="4572000" cy="365125"/>
          </a:xfrm>
        </p:spPr>
        <p:txBody>
          <a:bodyPr rtlCol="0"/>
          <a:lstStyle/>
          <a:p>
            <a:endParaRPr lang="en-US">
              <a:solidFill>
                <a:srgbClr val="775F55"/>
              </a:solidFill>
            </a:endParaRPr>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2400"/>
            </a:lvl1pPr>
          </a:lstStyle>
          <a:p>
            <a:r>
              <a:rPr kumimoji="0" lang="en-US" smtClean="0"/>
              <a:t>Click icon to add picture</a:t>
            </a:r>
            <a:endParaRPr kumimoji="0" lang="en-US" dirty="0"/>
          </a:p>
        </p:txBody>
      </p:sp>
    </p:spTree>
    <p:extLst>
      <p:ext uri="{BB962C8B-B14F-4D97-AF65-F5344CB8AC3E}">
        <p14:creationId xmlns:p14="http://schemas.microsoft.com/office/powerpoint/2010/main" val="381340447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2"/>
            <a:ext cx="2667000" cy="365125"/>
          </a:xfrm>
          <a:prstGeom prst="rect">
            <a:avLst/>
          </a:prstGeom>
        </p:spPr>
        <p:txBody>
          <a:bodyPr vert="horz" anchor="ctr" anchorCtr="0"/>
          <a:lstStyle>
            <a:lvl1pPr algn="l" eaLnBrk="1" latinLnBrk="0" hangingPunct="1">
              <a:defRPr kumimoji="0" sz="1050">
                <a:solidFill>
                  <a:schemeClr val="tx2"/>
                </a:solidFill>
              </a:defRPr>
            </a:lvl1pPr>
          </a:lstStyle>
          <a:p>
            <a:fld id="{1D8BD707-D9CF-40AE-B4C6-C98DA3205C09}" type="datetimeFigureOut">
              <a:rPr lang="en-US" smtClean="0">
                <a:solidFill>
                  <a:srgbClr val="775F55"/>
                </a:solidFill>
              </a:rPr>
              <a:pPr/>
              <a:t>12/16/2015</a:t>
            </a:fld>
            <a:endParaRPr lang="en-US">
              <a:solidFill>
                <a:srgbClr val="775F55"/>
              </a:solidFill>
            </a:endParaRPr>
          </a:p>
        </p:txBody>
      </p:sp>
      <p:sp>
        <p:nvSpPr>
          <p:cNvPr id="3" name="Footer Placeholder 2"/>
          <p:cNvSpPr>
            <a:spLocks noGrp="1"/>
          </p:cNvSpPr>
          <p:nvPr>
            <p:ph type="ftr" sz="quarter" idx="3"/>
          </p:nvPr>
        </p:nvSpPr>
        <p:spPr>
          <a:xfrm>
            <a:off x="609601" y="6248208"/>
            <a:ext cx="5421083" cy="365125"/>
          </a:xfrm>
          <a:prstGeom prst="rect">
            <a:avLst/>
          </a:prstGeom>
        </p:spPr>
        <p:txBody>
          <a:bodyPr vert="horz" anchor="ctr"/>
          <a:lstStyle>
            <a:lvl1pPr algn="r" eaLnBrk="1" latinLnBrk="0" hangingPunct="1">
              <a:defRPr kumimoji="0" sz="1050">
                <a:solidFill>
                  <a:schemeClr val="tx2"/>
                </a:solidFill>
              </a:defRPr>
            </a:lvl1pPr>
          </a:lstStyle>
          <a:p>
            <a:endParaRPr lang="en-US">
              <a:solidFill>
                <a:srgbClr val="775F55"/>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sz="1350">
              <a:solidFill>
                <a:prstClr val="white"/>
              </a:solidFill>
            </a:endParaRPr>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05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387362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300" kern="1200">
          <a:solidFill>
            <a:schemeClr val="tx2"/>
          </a:solidFill>
          <a:latin typeface="+mj-lt"/>
          <a:ea typeface="+mj-ea"/>
          <a:cs typeface="+mj-cs"/>
        </a:defRPr>
      </a:lvl1pPr>
    </p:titleStyle>
    <p:body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emf"/><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8.emf"/><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normAutofit/>
          </a:bodyPr>
          <a:lstStyle/>
          <a:p>
            <a:r>
              <a:rPr lang="en-US" sz="2800" dirty="0" smtClean="0"/>
              <a:t>VPI, HMM, Particle filters </a:t>
            </a:r>
            <a:endParaRPr lang="en-US" sz="2800" dirty="0"/>
          </a:p>
        </p:txBody>
      </p:sp>
    </p:spTree>
    <p:extLst>
      <p:ext uri="{BB962C8B-B14F-4D97-AF65-F5344CB8AC3E}">
        <p14:creationId xmlns:p14="http://schemas.microsoft.com/office/powerpoint/2010/main" val="2832491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12648" y="1600200"/>
                <a:ext cx="4568952" cy="4495800"/>
              </a:xfrm>
            </p:spPr>
            <p:txBody>
              <a:bodyPr>
                <a:normAutofit/>
              </a:bodyPr>
              <a:lstStyle/>
              <a:p>
                <a:r>
                  <a:rPr lang="en-US" dirty="0" smtClean="0"/>
                  <a:t>MEU with no evidence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𝑀𝐸𝑈</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=70 </m:t>
                      </m:r>
                    </m:oMath>
                  </m:oMathPara>
                </a14:m>
                <a:endParaRPr lang="en-US" dirty="0"/>
              </a:p>
              <a:p>
                <a:r>
                  <a:rPr lang="en-US" b="0" dirty="0" smtClean="0"/>
                  <a:t>MEU with Forecast = bad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𝑀𝐸𝑈</m:t>
                      </m:r>
                      <m:d>
                        <m:dPr>
                          <m:ctrlPr>
                            <a:rPr lang="en-US" i="1">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𝑏𝑎𝑑</m:t>
                          </m:r>
                          <m:r>
                            <a:rPr lang="en-US" i="1">
                              <a:latin typeface="Cambria Math" panose="02040503050406030204" pitchFamily="18" charset="0"/>
                            </a:rPr>
                            <m:t> </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53</m:t>
                      </m:r>
                    </m:oMath>
                  </m:oMathPara>
                </a14:m>
                <a:endParaRPr lang="en-US" b="0" dirty="0" smtClean="0"/>
              </a:p>
              <a:p>
                <a:r>
                  <a:rPr lang="en-US" dirty="0" smtClean="0"/>
                  <a:t>MEU with forecast = good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𝑀𝐸</m:t>
                      </m:r>
                      <m:r>
                        <a:rPr lang="en-US" i="1" smtClean="0">
                          <a:latin typeface="Cambria Math" panose="02040503050406030204" pitchFamily="18" charset="0"/>
                        </a:rPr>
                        <m:t>𝑈</m:t>
                      </m:r>
                      <m:d>
                        <m:dPr>
                          <m:ctrlPr>
                            <a:rPr lang="en-US" i="1" smtClean="0">
                              <a:latin typeface="Cambria Math" panose="02040503050406030204" pitchFamily="18" charset="0"/>
                            </a:rPr>
                          </m:ctrlPr>
                        </m:dPr>
                        <m:e>
                          <m:r>
                            <a:rPr lang="en-US" i="1">
                              <a:latin typeface="Cambria Math" panose="02040503050406030204" pitchFamily="18" charset="0"/>
                            </a:rPr>
                            <m:t>𝐹</m:t>
                          </m:r>
                          <m:r>
                            <a:rPr lang="en-US" i="1">
                              <a:latin typeface="Cambria Math" panose="02040503050406030204" pitchFamily="18" charset="0"/>
                            </a:rPr>
                            <m:t>=</m:t>
                          </m:r>
                          <m:r>
                            <a:rPr lang="en-US" b="0" i="1" smtClean="0">
                              <a:latin typeface="Cambria Math" panose="02040503050406030204" pitchFamily="18" charset="0"/>
                            </a:rPr>
                            <m:t>𝑔𝑜𝑜𝑑</m:t>
                          </m:r>
                          <m:r>
                            <a:rPr lang="en-US" i="1">
                              <a:latin typeface="Cambria Math" panose="02040503050406030204" pitchFamily="18" charset="0"/>
                            </a:rPr>
                            <m:t> </m:t>
                          </m:r>
                        </m:e>
                      </m:d>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lim>
                          </m:limLow>
                        </m:fName>
                        <m:e>
                          <m:r>
                            <a:rPr lang="en-US" i="1">
                              <a:latin typeface="Cambria Math" panose="02040503050406030204" pitchFamily="18" charset="0"/>
                              <a:ea typeface="Cambria Math" panose="02040503050406030204" pitchFamily="18" charset="0"/>
                            </a:rPr>
                            <m:t>𝐸𝑈</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𝑔𝑜𝑜𝑑</m:t>
                              </m:r>
                            </m:e>
                          </m:d>
                        </m:e>
                      </m:func>
                      <m:r>
                        <a:rPr lang="en-US" b="0" i="1" smtClean="0">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95</m:t>
                      </m:r>
                    </m:oMath>
                  </m:oMathPara>
                </a14:m>
                <a:endParaRPr lang="en-US" b="0" dirty="0" smtClean="0"/>
              </a:p>
              <a:p>
                <a:r>
                  <a:rPr lang="en-US" dirty="0" smtClean="0"/>
                  <a:t>MEU (forecast) = 0.59*95+0.41*53=77.78</a:t>
                </a:r>
              </a:p>
              <a:p>
                <a:r>
                  <a:rPr lang="en-US" b="0" dirty="0" smtClean="0"/>
                  <a:t>VPI = MEU(F) – MEU (ø) = 77.78 – 70 = 7.78</a:t>
                </a:r>
              </a:p>
              <a:p>
                <a:endParaRPr lang="en-US" b="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12648" y="1600200"/>
                <a:ext cx="4568952" cy="4495800"/>
              </a:xfrm>
              <a:blipFill rotWithShape="0">
                <a:blip r:embed="rId2"/>
                <a:stretch>
                  <a:fillRect l="-134" t="-950"/>
                </a:stretch>
              </a:blipFill>
            </p:spPr>
            <p:txBody>
              <a:bodyPr/>
              <a:lstStyle/>
              <a:p>
                <a:r>
                  <a:rPr lang="en-US">
                    <a:noFill/>
                  </a:rPr>
                  <a:t> </a:t>
                </a:r>
              </a:p>
            </p:txBody>
          </p:sp>
        </mc:Fallback>
      </mc:AlternateContent>
      <p:sp>
        <p:nvSpPr>
          <p:cNvPr id="5" name="Rectangle 4"/>
          <p:cNvSpPr/>
          <p:nvPr/>
        </p:nvSpPr>
        <p:spPr>
          <a:xfrm>
            <a:off x="5471651" y="1814754"/>
            <a:ext cx="1327355" cy="604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Umbrella </a:t>
            </a:r>
            <a:endParaRPr lang="en-US" dirty="0"/>
          </a:p>
        </p:txBody>
      </p:sp>
      <p:sp>
        <p:nvSpPr>
          <p:cNvPr id="6" name="Oval 5"/>
          <p:cNvSpPr/>
          <p:nvPr/>
        </p:nvSpPr>
        <p:spPr>
          <a:xfrm>
            <a:off x="5471652" y="3053618"/>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Weather </a:t>
            </a:r>
            <a:endParaRPr lang="en-US" dirty="0"/>
          </a:p>
        </p:txBody>
      </p:sp>
      <p:sp>
        <p:nvSpPr>
          <p:cNvPr id="7" name="Flowchart: Decision 6"/>
          <p:cNvSpPr/>
          <p:nvPr/>
        </p:nvSpPr>
        <p:spPr>
          <a:xfrm>
            <a:off x="7831393" y="2483962"/>
            <a:ext cx="1312607" cy="81239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8" name="Straight Arrow Connector 7"/>
          <p:cNvCxnSpPr>
            <a:stCxn id="5" idx="3"/>
            <a:endCxn id="7" idx="1"/>
          </p:cNvCxnSpPr>
          <p:nvPr/>
        </p:nvCxnSpPr>
        <p:spPr>
          <a:xfrm>
            <a:off x="6799006" y="2117096"/>
            <a:ext cx="1032387" cy="773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7" idx="1"/>
          </p:cNvCxnSpPr>
          <p:nvPr/>
        </p:nvCxnSpPr>
        <p:spPr>
          <a:xfrm flipV="1">
            <a:off x="6946491" y="2890157"/>
            <a:ext cx="884902" cy="55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455012293"/>
              </p:ext>
            </p:extLst>
          </p:nvPr>
        </p:nvGraphicFramePr>
        <p:xfrm>
          <a:off x="7075594" y="3662982"/>
          <a:ext cx="1963182" cy="1005840"/>
        </p:xfrm>
        <a:graphic>
          <a:graphicData uri="http://schemas.openxmlformats.org/drawingml/2006/table">
            <a:tbl>
              <a:tblPr firstRow="1" bandRow="1">
                <a:tableStyleId>{5940675A-B579-460E-94D1-54222C63F5DA}</a:tableStyleId>
              </a:tblPr>
              <a:tblGrid>
                <a:gridCol w="689549"/>
                <a:gridCol w="1273633"/>
              </a:tblGrid>
              <a:tr h="313932">
                <a:tc>
                  <a:txBody>
                    <a:bodyPr/>
                    <a:lstStyle/>
                    <a:p>
                      <a:r>
                        <a:rPr lang="en-US" sz="1600" dirty="0" smtClean="0"/>
                        <a:t>W</a:t>
                      </a:r>
                      <a:endParaRPr lang="en-US" sz="1600" dirty="0"/>
                    </a:p>
                  </a:txBody>
                  <a:tcPr/>
                </a:tc>
                <a:tc>
                  <a:txBody>
                    <a:bodyPr/>
                    <a:lstStyle/>
                    <a:p>
                      <a:r>
                        <a:rPr lang="en-US" sz="1600" dirty="0" smtClean="0"/>
                        <a:t>P(W) </a:t>
                      </a:r>
                      <a:endParaRPr lang="en-US" sz="1600" dirty="0"/>
                    </a:p>
                  </a:txBody>
                  <a:tcPr/>
                </a:tc>
              </a:tr>
              <a:tr h="269498">
                <a:tc>
                  <a:txBody>
                    <a:bodyPr/>
                    <a:lstStyle/>
                    <a:p>
                      <a:r>
                        <a:rPr lang="en-US" sz="1600" dirty="0" smtClean="0"/>
                        <a:t>Sun</a:t>
                      </a:r>
                      <a:endParaRPr lang="en-US" sz="1600" dirty="0"/>
                    </a:p>
                  </a:txBody>
                  <a:tcPr/>
                </a:tc>
                <a:tc>
                  <a:txBody>
                    <a:bodyPr/>
                    <a:lstStyle/>
                    <a:p>
                      <a:r>
                        <a:rPr lang="en-US" sz="1600" dirty="0" smtClean="0"/>
                        <a:t>0.7</a:t>
                      </a:r>
                      <a:endParaRPr lang="en-US" sz="1600" dirty="0"/>
                    </a:p>
                  </a:txBody>
                  <a:tcPr/>
                </a:tc>
              </a:tr>
              <a:tr h="269498">
                <a:tc>
                  <a:txBody>
                    <a:bodyPr/>
                    <a:lstStyle/>
                    <a:p>
                      <a:r>
                        <a:rPr lang="en-US" sz="1600" dirty="0" smtClean="0"/>
                        <a:t>Rain</a:t>
                      </a:r>
                      <a:endParaRPr lang="en-US" sz="1600" dirty="0"/>
                    </a:p>
                  </a:txBody>
                  <a:tcPr/>
                </a:tc>
                <a:tc>
                  <a:txBody>
                    <a:bodyPr/>
                    <a:lstStyle/>
                    <a:p>
                      <a:r>
                        <a:rPr lang="en-US" sz="1600" dirty="0" smtClean="0"/>
                        <a:t>0.3</a:t>
                      </a:r>
                      <a:endParaRPr lang="en-US" sz="1600" dirty="0"/>
                    </a:p>
                  </a:txBody>
                  <a:tcPr/>
                </a:tc>
              </a:tr>
            </a:tbl>
          </a:graphicData>
        </a:graphic>
      </p:graphicFrame>
      <p:graphicFrame>
        <p:nvGraphicFramePr>
          <p:cNvPr id="14" name="Table 13"/>
          <p:cNvGraphicFramePr>
            <a:graphicFrameLocks noGrp="1"/>
          </p:cNvGraphicFramePr>
          <p:nvPr>
            <p:extLst/>
          </p:nvPr>
        </p:nvGraphicFramePr>
        <p:xfrm>
          <a:off x="6209071" y="4945835"/>
          <a:ext cx="2829705" cy="1828800"/>
        </p:xfrm>
        <a:graphic>
          <a:graphicData uri="http://schemas.openxmlformats.org/drawingml/2006/table">
            <a:tbl>
              <a:tblPr firstRow="1" bandRow="1">
                <a:tableStyleId>{5940675A-B579-460E-94D1-54222C63F5DA}</a:tableStyleId>
              </a:tblPr>
              <a:tblGrid>
                <a:gridCol w="943235"/>
                <a:gridCol w="943235"/>
                <a:gridCol w="943235"/>
              </a:tblGrid>
              <a:tr h="315166">
                <a:tc>
                  <a:txBody>
                    <a:bodyPr/>
                    <a:lstStyle/>
                    <a:p>
                      <a:r>
                        <a:rPr lang="en-US" dirty="0" smtClean="0"/>
                        <a:t>A</a:t>
                      </a:r>
                      <a:endParaRPr lang="en-US" dirty="0"/>
                    </a:p>
                  </a:txBody>
                  <a:tcPr/>
                </a:tc>
                <a:tc>
                  <a:txBody>
                    <a:bodyPr/>
                    <a:lstStyle/>
                    <a:p>
                      <a:r>
                        <a:rPr lang="en-US" dirty="0" smtClean="0"/>
                        <a:t>W</a:t>
                      </a:r>
                      <a:endParaRPr lang="en-US" dirty="0"/>
                    </a:p>
                  </a:txBody>
                  <a:tcPr/>
                </a:tc>
                <a:tc>
                  <a:txBody>
                    <a:bodyPr/>
                    <a:lstStyle/>
                    <a:p>
                      <a:r>
                        <a:rPr lang="en-US" dirty="0" smtClean="0"/>
                        <a:t>U(A,W)</a:t>
                      </a:r>
                      <a:endParaRPr lang="en-US" dirty="0"/>
                    </a:p>
                  </a:txBody>
                  <a:tcPr/>
                </a:tc>
              </a:tr>
              <a:tr h="315166">
                <a:tc>
                  <a:txBody>
                    <a:bodyPr/>
                    <a:lstStyle/>
                    <a:p>
                      <a:r>
                        <a:rPr lang="en-US" dirty="0" smtClean="0"/>
                        <a:t>Leave</a:t>
                      </a:r>
                      <a:endParaRPr lang="en-US" dirty="0"/>
                    </a:p>
                  </a:txBody>
                  <a:tcPr/>
                </a:tc>
                <a:tc>
                  <a:txBody>
                    <a:bodyPr/>
                    <a:lstStyle/>
                    <a:p>
                      <a:r>
                        <a:rPr lang="en-US" dirty="0" smtClean="0"/>
                        <a:t>Sun</a:t>
                      </a:r>
                      <a:endParaRPr lang="en-US" dirty="0"/>
                    </a:p>
                  </a:txBody>
                  <a:tcPr/>
                </a:tc>
                <a:tc>
                  <a:txBody>
                    <a:bodyPr/>
                    <a:lstStyle/>
                    <a:p>
                      <a:r>
                        <a:rPr lang="en-US" dirty="0" smtClean="0"/>
                        <a:t>100</a:t>
                      </a:r>
                      <a:endParaRPr lang="en-US" dirty="0"/>
                    </a:p>
                  </a:txBody>
                  <a:tcPr/>
                </a:tc>
              </a:tr>
              <a:tr h="315166">
                <a:tc>
                  <a:txBody>
                    <a:bodyPr/>
                    <a:lstStyle/>
                    <a:p>
                      <a:r>
                        <a:rPr lang="en-US" dirty="0" smtClean="0"/>
                        <a:t>Leave </a:t>
                      </a:r>
                      <a:endParaRPr lang="en-US" dirty="0"/>
                    </a:p>
                  </a:txBody>
                  <a:tcPr/>
                </a:tc>
                <a:tc>
                  <a:txBody>
                    <a:bodyPr/>
                    <a:lstStyle/>
                    <a:p>
                      <a:r>
                        <a:rPr lang="en-US" dirty="0" smtClean="0"/>
                        <a:t>Rain</a:t>
                      </a:r>
                      <a:endParaRPr lang="en-US" dirty="0"/>
                    </a:p>
                  </a:txBody>
                  <a:tcPr/>
                </a:tc>
                <a:tc>
                  <a:txBody>
                    <a:bodyPr/>
                    <a:lstStyle/>
                    <a:p>
                      <a:r>
                        <a:rPr lang="en-US" dirty="0" smtClean="0"/>
                        <a:t>0</a:t>
                      </a:r>
                      <a:endParaRPr lang="en-US" dirty="0"/>
                    </a:p>
                  </a:txBody>
                  <a:tcPr/>
                </a:tc>
              </a:tr>
              <a:tr h="315166">
                <a:tc>
                  <a:txBody>
                    <a:bodyPr/>
                    <a:lstStyle/>
                    <a:p>
                      <a:r>
                        <a:rPr lang="en-US" dirty="0" smtClean="0"/>
                        <a:t>Take</a:t>
                      </a:r>
                      <a:endParaRPr lang="en-US" dirty="0"/>
                    </a:p>
                  </a:txBody>
                  <a:tcPr/>
                </a:tc>
                <a:tc>
                  <a:txBody>
                    <a:bodyPr/>
                    <a:lstStyle/>
                    <a:p>
                      <a:r>
                        <a:rPr lang="en-US" dirty="0" smtClean="0"/>
                        <a:t>Sun</a:t>
                      </a:r>
                      <a:endParaRPr lang="en-US" dirty="0"/>
                    </a:p>
                  </a:txBody>
                  <a:tcPr/>
                </a:tc>
                <a:tc>
                  <a:txBody>
                    <a:bodyPr/>
                    <a:lstStyle/>
                    <a:p>
                      <a:r>
                        <a:rPr lang="en-US" dirty="0" smtClean="0"/>
                        <a:t>20</a:t>
                      </a:r>
                      <a:endParaRPr lang="en-US" dirty="0"/>
                    </a:p>
                  </a:txBody>
                  <a:tcPr/>
                </a:tc>
              </a:tr>
              <a:tr h="315166">
                <a:tc>
                  <a:txBody>
                    <a:bodyPr/>
                    <a:lstStyle/>
                    <a:p>
                      <a:r>
                        <a:rPr lang="en-US" dirty="0" smtClean="0"/>
                        <a:t>take</a:t>
                      </a:r>
                      <a:endParaRPr lang="en-US" dirty="0"/>
                    </a:p>
                  </a:txBody>
                  <a:tcPr/>
                </a:tc>
                <a:tc>
                  <a:txBody>
                    <a:bodyPr/>
                    <a:lstStyle/>
                    <a:p>
                      <a:r>
                        <a:rPr lang="en-US" dirty="0" smtClean="0"/>
                        <a:t>Rain</a:t>
                      </a:r>
                      <a:endParaRPr lang="en-US" dirty="0"/>
                    </a:p>
                  </a:txBody>
                  <a:tcPr/>
                </a:tc>
                <a:tc>
                  <a:txBody>
                    <a:bodyPr/>
                    <a:lstStyle/>
                    <a:p>
                      <a:r>
                        <a:rPr lang="en-US" dirty="0" smtClean="0"/>
                        <a:t>70</a:t>
                      </a:r>
                      <a:endParaRPr lang="en-US" dirty="0"/>
                    </a:p>
                  </a:txBody>
                  <a:tcPr/>
                </a:tc>
              </a:tr>
            </a:tbl>
          </a:graphicData>
        </a:graphic>
      </p:graphicFrame>
      <p:cxnSp>
        <p:nvCxnSpPr>
          <p:cNvPr id="10" name="Straight Arrow Connector 9"/>
          <p:cNvCxnSpPr>
            <a:stCxn id="6" idx="4"/>
            <a:endCxn id="15" idx="0"/>
          </p:cNvCxnSpPr>
          <p:nvPr/>
        </p:nvCxnSpPr>
        <p:spPr>
          <a:xfrm flipH="1">
            <a:off x="6209071" y="3835283"/>
            <a:ext cx="1" cy="243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5471651" y="4078630"/>
            <a:ext cx="1474839" cy="7816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Forecast</a:t>
            </a:r>
            <a:endParaRPr lang="en-US" dirty="0"/>
          </a:p>
        </p:txBody>
      </p:sp>
      <p:graphicFrame>
        <p:nvGraphicFramePr>
          <p:cNvPr id="16" name="Table 15"/>
          <p:cNvGraphicFramePr>
            <a:graphicFrameLocks noGrp="1"/>
          </p:cNvGraphicFramePr>
          <p:nvPr>
            <p:extLst>
              <p:ext uri="{D42A27DB-BD31-4B8C-83A1-F6EECF244321}">
                <p14:modId xmlns:p14="http://schemas.microsoft.com/office/powerpoint/2010/main" val="1691937432"/>
              </p:ext>
            </p:extLst>
          </p:nvPr>
        </p:nvGraphicFramePr>
        <p:xfrm>
          <a:off x="4027121" y="5733211"/>
          <a:ext cx="1963182" cy="1005840"/>
        </p:xfrm>
        <a:graphic>
          <a:graphicData uri="http://schemas.openxmlformats.org/drawingml/2006/table">
            <a:tbl>
              <a:tblPr firstRow="1" bandRow="1">
                <a:tableStyleId>{5940675A-B579-460E-94D1-54222C63F5DA}</a:tableStyleId>
              </a:tblPr>
              <a:tblGrid>
                <a:gridCol w="689549"/>
                <a:gridCol w="1273633"/>
              </a:tblGrid>
              <a:tr h="313932">
                <a:tc>
                  <a:txBody>
                    <a:bodyPr/>
                    <a:lstStyle/>
                    <a:p>
                      <a:r>
                        <a:rPr lang="en-US" sz="1600" dirty="0" smtClean="0"/>
                        <a:t>F</a:t>
                      </a:r>
                      <a:endParaRPr lang="en-US" sz="1600" dirty="0"/>
                    </a:p>
                  </a:txBody>
                  <a:tcPr/>
                </a:tc>
                <a:tc>
                  <a:txBody>
                    <a:bodyPr/>
                    <a:lstStyle/>
                    <a:p>
                      <a:r>
                        <a:rPr lang="en-US" sz="1600" dirty="0" smtClean="0"/>
                        <a:t>P(F) </a:t>
                      </a:r>
                      <a:endParaRPr lang="en-US" sz="1600" dirty="0"/>
                    </a:p>
                  </a:txBody>
                  <a:tcPr/>
                </a:tc>
              </a:tr>
              <a:tr h="269498">
                <a:tc>
                  <a:txBody>
                    <a:bodyPr/>
                    <a:lstStyle/>
                    <a:p>
                      <a:r>
                        <a:rPr lang="en-US" sz="1600" dirty="0" smtClean="0"/>
                        <a:t>Good</a:t>
                      </a:r>
                      <a:r>
                        <a:rPr lang="en-US" sz="1600" baseline="0" dirty="0" smtClean="0"/>
                        <a:t> </a:t>
                      </a:r>
                      <a:endParaRPr lang="en-US" sz="1600" dirty="0"/>
                    </a:p>
                  </a:txBody>
                  <a:tcPr/>
                </a:tc>
                <a:tc>
                  <a:txBody>
                    <a:bodyPr/>
                    <a:lstStyle/>
                    <a:p>
                      <a:r>
                        <a:rPr lang="en-US" sz="1600" dirty="0" smtClean="0"/>
                        <a:t>0.59</a:t>
                      </a:r>
                      <a:endParaRPr lang="en-US" sz="1600" dirty="0"/>
                    </a:p>
                  </a:txBody>
                  <a:tcPr/>
                </a:tc>
              </a:tr>
              <a:tr h="269498">
                <a:tc>
                  <a:txBody>
                    <a:bodyPr/>
                    <a:lstStyle/>
                    <a:p>
                      <a:r>
                        <a:rPr lang="en-US" sz="1600" dirty="0" smtClean="0"/>
                        <a:t>Bad</a:t>
                      </a:r>
                      <a:r>
                        <a:rPr lang="en-US" sz="1600" baseline="0" dirty="0" smtClean="0"/>
                        <a:t> </a:t>
                      </a:r>
                      <a:endParaRPr lang="en-US" sz="1600" dirty="0"/>
                    </a:p>
                  </a:txBody>
                  <a:tcPr/>
                </a:tc>
                <a:tc>
                  <a:txBody>
                    <a:bodyPr/>
                    <a:lstStyle/>
                    <a:p>
                      <a:r>
                        <a:rPr lang="en-US" sz="1600" dirty="0" smtClean="0"/>
                        <a:t>0.41</a:t>
                      </a:r>
                      <a:endParaRPr lang="en-US" sz="1600" dirty="0"/>
                    </a:p>
                  </a:txBody>
                  <a:tcPr/>
                </a:tc>
              </a:tr>
            </a:tbl>
          </a:graphicData>
        </a:graphic>
      </p:graphicFrame>
    </p:spTree>
    <p:extLst>
      <p:ext uri="{BB962C8B-B14F-4D97-AF65-F5344CB8AC3E}">
        <p14:creationId xmlns:p14="http://schemas.microsoft.com/office/powerpoint/2010/main" val="4051298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VPI properties </a:t>
            </a:r>
            <a:endParaRPr lang="en-US" dirty="0"/>
          </a:p>
        </p:txBody>
      </p:sp>
      <p:sp>
        <p:nvSpPr>
          <p:cNvPr id="3" name="Content Placeholder 2"/>
          <p:cNvSpPr>
            <a:spLocks noGrp="1"/>
          </p:cNvSpPr>
          <p:nvPr>
            <p:ph sz="quarter" idx="1"/>
          </p:nvPr>
        </p:nvSpPr>
        <p:spPr>
          <a:xfrm>
            <a:off x="612648" y="1600200"/>
            <a:ext cx="5330952" cy="3879118"/>
          </a:xfrm>
        </p:spPr>
        <p:txBody>
          <a:bodyPr/>
          <a:lstStyle/>
          <a:p>
            <a:r>
              <a:rPr lang="en-US" dirty="0" smtClean="0"/>
              <a:t>Non- negative </a:t>
            </a:r>
          </a:p>
          <a:p>
            <a:endParaRPr lang="en-US" dirty="0"/>
          </a:p>
          <a:p>
            <a:endParaRPr lang="en-US" dirty="0" smtClean="0"/>
          </a:p>
          <a:p>
            <a:r>
              <a:rPr lang="en-US" dirty="0" smtClean="0"/>
              <a:t>Non additive (think about observing E’ twice)</a:t>
            </a:r>
          </a:p>
          <a:p>
            <a:pPr marL="0" indent="0">
              <a:buNone/>
            </a:pPr>
            <a:endParaRPr lang="en-US" dirty="0" smtClean="0"/>
          </a:p>
          <a:p>
            <a:r>
              <a:rPr lang="en-US" dirty="0" smtClean="0"/>
              <a:t>Order independent </a:t>
            </a:r>
          </a:p>
          <a:p>
            <a:pPr marL="0" indent="0">
              <a:buNone/>
            </a:pPr>
            <a:r>
              <a:rPr lang="en-US" dirty="0" smtClean="0"/>
              <a:t> </a:t>
            </a:r>
          </a:p>
          <a:p>
            <a:endParaRPr lang="en-US" dirty="0"/>
          </a:p>
          <a:p>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303" y="2175026"/>
            <a:ext cx="2870698" cy="33351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302" y="3498763"/>
            <a:ext cx="4775698" cy="296927"/>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57930" y="4519649"/>
            <a:ext cx="4620708" cy="671048"/>
          </a:xfrm>
          <a:prstGeom prst="rect">
            <a:avLst/>
          </a:prstGeom>
        </p:spPr>
      </p:pic>
      <p:sp>
        <p:nvSpPr>
          <p:cNvPr id="8" name="Rectangle 7"/>
          <p:cNvSpPr/>
          <p:nvPr/>
        </p:nvSpPr>
        <p:spPr>
          <a:xfrm>
            <a:off x="6110997" y="3237154"/>
            <a:ext cx="1060366" cy="545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DrillLoc</a:t>
            </a:r>
            <a:r>
              <a:rPr lang="en-US" dirty="0" smtClean="0"/>
              <a:t> </a:t>
            </a:r>
            <a:endParaRPr lang="en-US" dirty="0"/>
          </a:p>
        </p:txBody>
      </p:sp>
      <p:sp>
        <p:nvSpPr>
          <p:cNvPr id="9" name="Oval 8"/>
          <p:cNvSpPr/>
          <p:nvPr/>
        </p:nvSpPr>
        <p:spPr>
          <a:xfrm>
            <a:off x="6140664" y="4476019"/>
            <a:ext cx="1178184" cy="7055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OilLoc</a:t>
            </a:r>
            <a:r>
              <a:rPr lang="en-US" dirty="0" smtClean="0"/>
              <a:t> </a:t>
            </a:r>
            <a:endParaRPr lang="en-US" dirty="0"/>
          </a:p>
        </p:txBody>
      </p:sp>
      <p:sp>
        <p:nvSpPr>
          <p:cNvPr id="10" name="Flowchart: Decision 9"/>
          <p:cNvSpPr/>
          <p:nvPr/>
        </p:nvSpPr>
        <p:spPr>
          <a:xfrm>
            <a:off x="8095416" y="3924102"/>
            <a:ext cx="1048584" cy="733316"/>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11" name="Straight Arrow Connector 10"/>
          <p:cNvCxnSpPr>
            <a:stCxn id="8" idx="3"/>
            <a:endCxn id="10" idx="1"/>
          </p:cNvCxnSpPr>
          <p:nvPr/>
        </p:nvCxnSpPr>
        <p:spPr>
          <a:xfrm>
            <a:off x="7171363" y="3510068"/>
            <a:ext cx="924053" cy="7806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9" idx="6"/>
            <a:endCxn id="10" idx="1"/>
          </p:cNvCxnSpPr>
          <p:nvPr/>
        </p:nvCxnSpPr>
        <p:spPr>
          <a:xfrm flipV="1">
            <a:off x="7318848" y="4290760"/>
            <a:ext cx="776568" cy="538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4"/>
            <a:endCxn id="17" idx="0"/>
          </p:cNvCxnSpPr>
          <p:nvPr/>
        </p:nvCxnSpPr>
        <p:spPr>
          <a:xfrm flipH="1">
            <a:off x="6068154" y="5181601"/>
            <a:ext cx="661602" cy="8154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Oval 16"/>
          <p:cNvSpPr/>
          <p:nvPr/>
        </p:nvSpPr>
        <p:spPr>
          <a:xfrm>
            <a:off x="5354508" y="5997099"/>
            <a:ext cx="1427292" cy="7055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Scouting report  </a:t>
            </a:r>
            <a:endParaRPr lang="en-US" dirty="0"/>
          </a:p>
        </p:txBody>
      </p:sp>
      <p:sp>
        <p:nvSpPr>
          <p:cNvPr id="20" name="Oval 19"/>
          <p:cNvSpPr/>
          <p:nvPr/>
        </p:nvSpPr>
        <p:spPr>
          <a:xfrm>
            <a:off x="4132261" y="5408783"/>
            <a:ext cx="1427292" cy="70558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Scout</a:t>
            </a:r>
            <a:endParaRPr lang="en-US" dirty="0"/>
          </a:p>
        </p:txBody>
      </p:sp>
      <p:cxnSp>
        <p:nvCxnSpPr>
          <p:cNvPr id="22" name="Straight Arrow Connector 21"/>
          <p:cNvCxnSpPr/>
          <p:nvPr/>
        </p:nvCxnSpPr>
        <p:spPr>
          <a:xfrm>
            <a:off x="5256018" y="6023938"/>
            <a:ext cx="303556" cy="1073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p:cNvSpPr txBox="1"/>
              <p:nvPr/>
            </p:nvSpPr>
            <p:spPr>
              <a:xfrm>
                <a:off x="311191" y="5914656"/>
                <a:ext cx="4059915" cy="646331"/>
              </a:xfrm>
              <a:prstGeom prst="rect">
                <a:avLst/>
              </a:prstGeom>
              <a:noFill/>
            </p:spPr>
            <p:txBody>
              <a:bodyPr wrap="square" rtlCol="0">
                <a:spAutoFit/>
              </a:bodyPr>
              <a:lstStyle/>
              <a:p>
                <a:r>
                  <a:rPr lang="en-US" b="1" dirty="0" smtClean="0"/>
                  <a:t>If parents (U) </a:t>
                </a:r>
                <a14:m>
                  <m:oMath xmlns:m="http://schemas.openxmlformats.org/officeDocument/2006/math">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𝒄𝒖𝒓𝒓𝒆𝒏𝒕</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𝒆𝒗𝒊𝒅𝒆𝒏𝒄𝒆</m:t>
                    </m:r>
                    <m:r>
                      <a:rPr lang="en-US" b="1" i="1" smtClean="0">
                        <a:latin typeface="Cambria Math" panose="02040503050406030204" pitchFamily="18" charset="0"/>
                        <a:ea typeface="Cambria Math" panose="02040503050406030204" pitchFamily="18" charset="0"/>
                      </a:rPr>
                      <m:t> </m:t>
                    </m:r>
                  </m:oMath>
                </a14:m>
                <a:r>
                  <a:rPr lang="en-US" b="1" dirty="0" smtClean="0"/>
                  <a:t> </a:t>
                </a:r>
              </a:p>
              <a:p>
                <a:r>
                  <a:rPr lang="en-US" b="1" dirty="0" smtClean="0"/>
                  <a:t>then VPI (</a:t>
                </a:r>
                <a:r>
                  <a:rPr lang="en-US" b="1" dirty="0" err="1" smtClean="0"/>
                  <a:t>Z|current</a:t>
                </a:r>
                <a:r>
                  <a:rPr lang="en-US" b="1" dirty="0" smtClean="0"/>
                  <a:t> evidence) = 0 </a:t>
                </a:r>
                <a:endParaRPr lang="en-US" b="1" dirty="0"/>
              </a:p>
            </p:txBody>
          </p:sp>
        </mc:Choice>
        <mc:Fallback xmlns="">
          <p:sp>
            <p:nvSpPr>
              <p:cNvPr id="23" name="TextBox 22"/>
              <p:cNvSpPr txBox="1">
                <a:spLocks noRot="1" noChangeAspect="1" noMove="1" noResize="1" noEditPoints="1" noAdjustHandles="1" noChangeArrowheads="1" noChangeShapeType="1" noTextEdit="1"/>
              </p:cNvSpPr>
              <p:nvPr/>
            </p:nvSpPr>
            <p:spPr>
              <a:xfrm>
                <a:off x="311191" y="5914656"/>
                <a:ext cx="4059915" cy="646331"/>
              </a:xfrm>
              <a:prstGeom prst="rect">
                <a:avLst/>
              </a:prstGeom>
              <a:blipFill rotWithShape="0">
                <a:blip r:embed="rId6"/>
                <a:stretch>
                  <a:fillRect l="-120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925516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sz="quarter" idx="1"/>
          </p:nvPr>
        </p:nvSpPr>
        <p:spPr>
          <a:xfrm>
            <a:off x="612648" y="1600200"/>
            <a:ext cx="8153400" cy="2179320"/>
          </a:xfrm>
        </p:spPr>
        <p:txBody>
          <a:bodyPr/>
          <a:lstStyle/>
          <a:p>
            <a:r>
              <a:rPr lang="en-US" dirty="0"/>
              <a:t>You've been job hunting, and you've narrowed your options to two companies: </a:t>
            </a:r>
            <a:r>
              <a:rPr lang="en-US" dirty="0" smtClean="0"/>
              <a:t>Acme</a:t>
            </a:r>
            <a:r>
              <a:rPr lang="en-US" dirty="0"/>
              <a:t> and Google. You already have an offer from Acme, but it expires today, and you are still waiting for a response from Google. You are faced with the dilemma of whether or not to accept the offer from Acme, which is modeled by the following decision diagram:</a:t>
            </a:r>
          </a:p>
          <a:p>
            <a:endParaRPr lang="en-US" dirty="0"/>
          </a:p>
        </p:txBody>
      </p:sp>
      <p:pic>
        <p:nvPicPr>
          <p:cNvPr id="4" name="Picture 3" descr="https://courses.edx.org/c4x/BerkeleyX/CS188x_1/asset/hw8_vpi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8632" y="4154487"/>
            <a:ext cx="2517775" cy="1657985"/>
          </a:xfrm>
          <a:prstGeom prst="rect">
            <a:avLst/>
          </a:prstGeom>
          <a:noFill/>
          <a:ln>
            <a:noFill/>
          </a:ln>
        </p:spPr>
      </p:pic>
      <p:sp>
        <p:nvSpPr>
          <p:cNvPr id="5" name="Rectangle 4"/>
          <p:cNvSpPr/>
          <p:nvPr/>
        </p:nvSpPr>
        <p:spPr>
          <a:xfrm>
            <a:off x="807720" y="3985461"/>
            <a:ext cx="4572000" cy="746358"/>
          </a:xfrm>
          <a:prstGeom prst="rect">
            <a:avLst/>
          </a:prstGeom>
        </p:spPr>
        <p:txBody>
          <a:bodyPr>
            <a:spAutoFit/>
          </a:bodyPr>
          <a:lstStyle/>
          <a:p>
            <a:pPr>
              <a:lnSpc>
                <a:spcPts val="1680"/>
              </a:lnSpc>
              <a:spcAft>
                <a:spcPts val="1700"/>
              </a:spcAft>
            </a:pPr>
            <a:r>
              <a:rPr lang="en-US"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Your prior belief about whether Google will hire you and utility over possible outcomes are as follows: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689909322"/>
              </p:ext>
            </p:extLst>
          </p:nvPr>
        </p:nvGraphicFramePr>
        <p:xfrm>
          <a:off x="982980" y="4983479"/>
          <a:ext cx="4221480" cy="973488"/>
        </p:xfrm>
        <a:graphic>
          <a:graphicData uri="http://schemas.openxmlformats.org/drawingml/2006/table">
            <a:tbl>
              <a:tblPr firstRow="1" bandRow="1">
                <a:tableStyleId>{5940675A-B579-460E-94D1-54222C63F5DA}</a:tableStyleId>
              </a:tblPr>
              <a:tblGrid>
                <a:gridCol w="2162596"/>
                <a:gridCol w="2058884"/>
              </a:tblGrid>
              <a:tr h="324496">
                <a:tc>
                  <a:txBody>
                    <a:bodyPr/>
                    <a:lstStyle/>
                    <a:p>
                      <a:pPr marL="342900" marR="0" lvl="1" algn="l">
                        <a:lnSpc>
                          <a:spcPct val="107000"/>
                        </a:lnSpc>
                        <a:spcBef>
                          <a:spcPts val="1700"/>
                        </a:spcBef>
                        <a:spcAft>
                          <a:spcPts val="1700"/>
                        </a:spcAft>
                      </a:pPr>
                      <a:r>
                        <a:rPr lang="en-US" sz="1600" dirty="0">
                          <a:effectLst/>
                        </a:rPr>
                        <a:t>Google outcome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a:effectLst/>
                        </a:rPr>
                        <a:t>P(Google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0.25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not 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spTree>
    <p:extLst>
      <p:ext uri="{BB962C8B-B14F-4D97-AF65-F5344CB8AC3E}">
        <p14:creationId xmlns:p14="http://schemas.microsoft.com/office/powerpoint/2010/main" val="6694336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 </a:t>
            </a:r>
            <a:r>
              <a:rPr lang="en-US" dirty="0" err="1" smtClean="0"/>
              <a:t>cnt</a:t>
            </a:r>
            <a:r>
              <a:rPr lang="en-US" dirty="0" smtClean="0"/>
              <a:t> </a:t>
            </a:r>
            <a:endParaRPr lang="en-US" dirty="0"/>
          </a:p>
        </p:txBody>
      </p:sp>
      <p:sp>
        <p:nvSpPr>
          <p:cNvPr id="3" name="Content Placeholder 2"/>
          <p:cNvSpPr>
            <a:spLocks noGrp="1"/>
          </p:cNvSpPr>
          <p:nvPr>
            <p:ph sz="quarter" idx="1"/>
          </p:nvPr>
        </p:nvSpPr>
        <p:spPr>
          <a:xfrm>
            <a:off x="612648" y="1600200"/>
            <a:ext cx="3486912" cy="1493520"/>
          </a:xfrm>
        </p:spPr>
        <p:txBody>
          <a:bodyPr/>
          <a:lstStyle/>
          <a:p>
            <a:r>
              <a:rPr lang="en-US" dirty="0"/>
              <a:t>What is the expected utility of each action</a:t>
            </a:r>
            <a:r>
              <a:rPr lang="en-US" dirty="0" smtClean="0"/>
              <a:t>?</a:t>
            </a:r>
          </a:p>
          <a:p>
            <a:r>
              <a:rPr lang="en-US" dirty="0"/>
              <a:t>Which action should you take?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75577211"/>
              </p:ext>
            </p:extLst>
          </p:nvPr>
        </p:nvGraphicFramePr>
        <p:xfrm>
          <a:off x="4815714" y="3832225"/>
          <a:ext cx="3950334" cy="2704465"/>
        </p:xfrm>
        <a:graphic>
          <a:graphicData uri="http://schemas.openxmlformats.org/drawingml/2006/table">
            <a:tbl>
              <a:tblPr firstRow="1" bandRow="1">
                <a:tableStyleId>{5940675A-B579-460E-94D1-54222C63F5DA}</a:tableStyleId>
              </a:tblPr>
              <a:tblGrid>
                <a:gridCol w="1316778"/>
                <a:gridCol w="1316778"/>
                <a:gridCol w="1316778"/>
              </a:tblGrid>
              <a:tr h="392398">
                <a:tc>
                  <a:txBody>
                    <a:bodyPr/>
                    <a:lstStyle/>
                    <a:p>
                      <a:pPr marL="0" marR="0">
                        <a:lnSpc>
                          <a:spcPct val="107000"/>
                        </a:lnSpc>
                        <a:spcBef>
                          <a:spcPts val="1700"/>
                        </a:spcBef>
                        <a:spcAft>
                          <a:spcPts val="1700"/>
                        </a:spcAft>
                      </a:pPr>
                      <a:r>
                        <a:rPr lang="en-US" sz="1600" dirty="0">
                          <a:effectLst/>
                        </a:rPr>
                        <a:t>Action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U</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accept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2000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accept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8000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reject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10000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reject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pic>
        <p:nvPicPr>
          <p:cNvPr id="6" name="Picture 5" descr="https://courses.edx.org/c4x/BerkeleyX/CS188x_1/asset/hw8_vpi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5312" y="1822767"/>
            <a:ext cx="2517775" cy="1657985"/>
          </a:xfrm>
          <a:prstGeom prst="rect">
            <a:avLst/>
          </a:prstGeom>
          <a:noFill/>
          <a:ln>
            <a:noFill/>
          </a:ln>
        </p:spPr>
      </p:pic>
      <p:graphicFrame>
        <p:nvGraphicFramePr>
          <p:cNvPr id="7" name="Table 6"/>
          <p:cNvGraphicFramePr>
            <a:graphicFrameLocks noGrp="1"/>
          </p:cNvGraphicFramePr>
          <p:nvPr>
            <p:extLst>
              <p:ext uri="{D42A27DB-BD31-4B8C-83A1-F6EECF244321}">
                <p14:modId xmlns:p14="http://schemas.microsoft.com/office/powerpoint/2010/main" val="3783766187"/>
              </p:ext>
            </p:extLst>
          </p:nvPr>
        </p:nvGraphicFramePr>
        <p:xfrm>
          <a:off x="467868" y="5503512"/>
          <a:ext cx="4221480" cy="973488"/>
        </p:xfrm>
        <a:graphic>
          <a:graphicData uri="http://schemas.openxmlformats.org/drawingml/2006/table">
            <a:tbl>
              <a:tblPr firstRow="1" bandRow="1">
                <a:tableStyleId>{5940675A-B579-460E-94D1-54222C63F5DA}</a:tableStyleId>
              </a:tblPr>
              <a:tblGrid>
                <a:gridCol w="2162596"/>
                <a:gridCol w="2058884"/>
              </a:tblGrid>
              <a:tr h="324496">
                <a:tc>
                  <a:txBody>
                    <a:bodyPr/>
                    <a:lstStyle/>
                    <a:p>
                      <a:pPr marL="342900" marR="0" lvl="1" algn="l">
                        <a:lnSpc>
                          <a:spcPct val="107000"/>
                        </a:lnSpc>
                        <a:spcBef>
                          <a:spcPts val="1700"/>
                        </a:spcBef>
                        <a:spcAft>
                          <a:spcPts val="1700"/>
                        </a:spcAft>
                      </a:pPr>
                      <a:r>
                        <a:rPr lang="en-US" sz="1600" dirty="0">
                          <a:effectLst/>
                        </a:rPr>
                        <a:t>Google outcome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a:effectLst/>
                        </a:rPr>
                        <a:t>P(Google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0.25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not 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spTree>
    <p:extLst>
      <p:ext uri="{BB962C8B-B14F-4D97-AF65-F5344CB8AC3E}">
        <p14:creationId xmlns:p14="http://schemas.microsoft.com/office/powerpoint/2010/main" val="1947638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 </a:t>
            </a:r>
            <a:r>
              <a:rPr lang="en-US" dirty="0" err="1" smtClean="0"/>
              <a:t>cnt</a:t>
            </a:r>
            <a:r>
              <a:rPr lang="en-US" dirty="0" smtClean="0"/>
              <a:t>.    </a:t>
            </a:r>
            <a:endParaRPr lang="en-US" dirty="0"/>
          </a:p>
        </p:txBody>
      </p:sp>
      <p:sp>
        <p:nvSpPr>
          <p:cNvPr id="3" name="Content Placeholder 2"/>
          <p:cNvSpPr>
            <a:spLocks noGrp="1"/>
          </p:cNvSpPr>
          <p:nvPr>
            <p:ph sz="quarter" idx="1"/>
          </p:nvPr>
        </p:nvSpPr>
        <p:spPr>
          <a:xfrm>
            <a:off x="612648" y="1600200"/>
            <a:ext cx="8153400" cy="1813560"/>
          </a:xfrm>
        </p:spPr>
        <p:txBody>
          <a:bodyPr/>
          <a:lstStyle/>
          <a:p>
            <a:r>
              <a:rPr lang="en-US" dirty="0"/>
              <a:t>Suddenly, the phone rings. It's your uncle, who works at Google. Your uncle tells you he has some inside information about the status of your application. Your uncle won't tell you what the information is yet, but he might be willing to divulge it for the right price. You model the new situation by adding a new node to your decision diagram:</a:t>
            </a:r>
          </a:p>
          <a:p>
            <a:endParaRPr lang="en-US" dirty="0"/>
          </a:p>
        </p:txBody>
      </p:sp>
      <p:pic>
        <p:nvPicPr>
          <p:cNvPr id="4" name="Picture 3" descr="https://courses.edx.org/c4x/BerkeleyX/CS188x_1/asset/hw8_vpi2.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3267" y="3711257"/>
            <a:ext cx="2740025" cy="1508125"/>
          </a:xfrm>
          <a:prstGeom prst="rect">
            <a:avLst/>
          </a:prstGeom>
          <a:noFill/>
          <a:ln>
            <a:noFill/>
          </a:ln>
        </p:spPr>
      </p:pic>
      <p:sp>
        <p:nvSpPr>
          <p:cNvPr id="5" name="Rectangle 4"/>
          <p:cNvSpPr/>
          <p:nvPr/>
        </p:nvSpPr>
        <p:spPr>
          <a:xfrm>
            <a:off x="807720" y="3413760"/>
            <a:ext cx="4572000" cy="1200329"/>
          </a:xfrm>
          <a:prstGeom prst="rect">
            <a:avLst/>
          </a:prstGeom>
        </p:spPr>
        <p:txBody>
          <a:bodyPr>
            <a:spAutoFit/>
          </a:bodyPr>
          <a:lstStyle/>
          <a:p>
            <a:r>
              <a:rPr lang="en-US" dirty="0">
                <a:solidFill>
                  <a:srgbClr val="222222"/>
                </a:solidFill>
                <a:latin typeface="Verdana" panose="020B0604030504040204" pitchFamily="34" charset="0"/>
                <a:ea typeface="Times New Roman" panose="02020603050405020304" pitchFamily="18" charset="0"/>
                <a:cs typeface="Times New Roman" panose="02020603050405020304" pitchFamily="18" charset="0"/>
              </a:rPr>
              <a:t>You create a CPT to model the relationship between the inside information and Google's future hiring decision</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871526444"/>
              </p:ext>
            </p:extLst>
          </p:nvPr>
        </p:nvGraphicFramePr>
        <p:xfrm>
          <a:off x="612647" y="4690289"/>
          <a:ext cx="4919473" cy="2067797"/>
        </p:xfrm>
        <a:graphic>
          <a:graphicData uri="http://schemas.openxmlformats.org/drawingml/2006/table">
            <a:tbl>
              <a:tblPr firstRow="1" firstCol="1" bandRow="1">
                <a:tableStyleId>{5940675A-B579-460E-94D1-54222C63F5DA}</a:tableStyleId>
              </a:tblPr>
              <a:tblGrid>
                <a:gridCol w="1639824"/>
                <a:gridCol w="1533928"/>
                <a:gridCol w="1745721"/>
              </a:tblGrid>
              <a:tr h="381726">
                <a:tc>
                  <a:txBody>
                    <a:bodyPr/>
                    <a:lstStyle/>
                    <a:p>
                      <a:pPr marL="0" marR="0">
                        <a:lnSpc>
                          <a:spcPct val="107000"/>
                        </a:lnSpc>
                        <a:spcBef>
                          <a:spcPts val="1700"/>
                        </a:spcBef>
                        <a:spcAft>
                          <a:spcPts val="1700"/>
                        </a:spcAft>
                      </a:pPr>
                      <a:r>
                        <a:rPr lang="en-US" sz="1600" dirty="0">
                          <a:effectLst/>
                        </a:rPr>
                        <a:t>info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P(info | 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dirty="0">
                          <a:effectLst/>
                        </a:rPr>
                        <a:t>good news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0.7</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bad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0.3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good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0.1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bad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0.9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spTree>
    <p:extLst>
      <p:ext uri="{BB962C8B-B14F-4D97-AF65-F5344CB8AC3E}">
        <p14:creationId xmlns:p14="http://schemas.microsoft.com/office/powerpoint/2010/main" val="4041169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 </a:t>
            </a:r>
            <a:r>
              <a:rPr lang="en-US" dirty="0" err="1" smtClean="0"/>
              <a:t>cnt</a:t>
            </a:r>
            <a:r>
              <a:rPr lang="en-US" dirty="0"/>
              <a:t>.</a:t>
            </a:r>
          </a:p>
        </p:txBody>
      </p:sp>
      <p:sp>
        <p:nvSpPr>
          <p:cNvPr id="3" name="Content Placeholder 2"/>
          <p:cNvSpPr>
            <a:spLocks noGrp="1"/>
          </p:cNvSpPr>
          <p:nvPr>
            <p:ph sz="quarter" idx="1"/>
          </p:nvPr>
        </p:nvSpPr>
        <p:spPr>
          <a:xfrm>
            <a:off x="612648" y="1600200"/>
            <a:ext cx="8153400" cy="1977324"/>
          </a:xfrm>
        </p:spPr>
        <p:txBody>
          <a:bodyPr>
            <a:normAutofit lnSpcReduction="10000"/>
          </a:bodyPr>
          <a:lstStyle/>
          <a:p>
            <a:r>
              <a:rPr lang="en-US" dirty="0" smtClean="0"/>
              <a:t>What are the expected </a:t>
            </a:r>
            <a:r>
              <a:rPr lang="en-US" dirty="0"/>
              <a:t>utilities for each action, for each possible type of information we could be </a:t>
            </a:r>
            <a:r>
              <a:rPr lang="en-US" dirty="0" smtClean="0"/>
              <a:t>given? </a:t>
            </a:r>
          </a:p>
          <a:p>
            <a:pPr lvl="1"/>
            <a:r>
              <a:rPr lang="en-US" dirty="0" smtClean="0"/>
              <a:t>EU(accept Acme offer, good news)=?</a:t>
            </a:r>
          </a:p>
          <a:p>
            <a:pPr lvl="1"/>
            <a:r>
              <a:rPr lang="en-US" dirty="0" smtClean="0"/>
              <a:t>EU(reject Acme offer, good news)=?</a:t>
            </a:r>
          </a:p>
          <a:p>
            <a:pPr lvl="1"/>
            <a:r>
              <a:rPr lang="en-US" dirty="0"/>
              <a:t>EU(accept Acme offer, bad news)=?</a:t>
            </a:r>
          </a:p>
          <a:p>
            <a:pPr lvl="1"/>
            <a:r>
              <a:rPr lang="en-US" dirty="0" smtClean="0"/>
              <a:t>EU(reject Acme offer, bad news)=?</a:t>
            </a:r>
            <a:endParaRPr lang="en-US" dirty="0"/>
          </a:p>
        </p:txBody>
      </p:sp>
      <p:pic>
        <p:nvPicPr>
          <p:cNvPr id="5" name="Picture 4" descr="https://courses.edx.org/c4x/BerkeleyX/CS188x_1/asset/hw8_vpi2.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92786" y="2382454"/>
            <a:ext cx="2740025" cy="1508125"/>
          </a:xfrm>
          <a:prstGeom prst="rect">
            <a:avLst/>
          </a:prstGeom>
          <a:noFill/>
          <a:ln>
            <a:noFill/>
          </a:ln>
        </p:spPr>
      </p:pic>
      <p:graphicFrame>
        <p:nvGraphicFramePr>
          <p:cNvPr id="6" name="Table 5"/>
          <p:cNvGraphicFramePr>
            <a:graphicFrameLocks noGrp="1"/>
          </p:cNvGraphicFramePr>
          <p:nvPr>
            <p:extLst>
              <p:ext uri="{D42A27DB-BD31-4B8C-83A1-F6EECF244321}">
                <p14:modId xmlns:p14="http://schemas.microsoft.com/office/powerpoint/2010/main" val="2893366289"/>
              </p:ext>
            </p:extLst>
          </p:nvPr>
        </p:nvGraphicFramePr>
        <p:xfrm>
          <a:off x="185927" y="4790203"/>
          <a:ext cx="4919473" cy="2067797"/>
        </p:xfrm>
        <a:graphic>
          <a:graphicData uri="http://schemas.openxmlformats.org/drawingml/2006/table">
            <a:tbl>
              <a:tblPr firstRow="1" firstCol="1" bandRow="1">
                <a:tableStyleId>{5940675A-B579-460E-94D1-54222C63F5DA}</a:tableStyleId>
              </a:tblPr>
              <a:tblGrid>
                <a:gridCol w="1639824"/>
                <a:gridCol w="1533928"/>
                <a:gridCol w="1745721"/>
              </a:tblGrid>
              <a:tr h="381726">
                <a:tc>
                  <a:txBody>
                    <a:bodyPr/>
                    <a:lstStyle/>
                    <a:p>
                      <a:pPr marL="0" marR="0">
                        <a:lnSpc>
                          <a:spcPct val="107000"/>
                        </a:lnSpc>
                        <a:spcBef>
                          <a:spcPts val="1700"/>
                        </a:spcBef>
                        <a:spcAft>
                          <a:spcPts val="1700"/>
                        </a:spcAft>
                      </a:pPr>
                      <a:r>
                        <a:rPr lang="en-US" sz="1600" dirty="0">
                          <a:effectLst/>
                        </a:rPr>
                        <a:t>info</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P(info | 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dirty="0">
                          <a:effectLst/>
                        </a:rPr>
                        <a:t>good news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0.7</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bad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0.3</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good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0.1</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81726">
                <a:tc>
                  <a:txBody>
                    <a:bodyPr/>
                    <a:lstStyle/>
                    <a:p>
                      <a:pPr marL="0" marR="0">
                        <a:lnSpc>
                          <a:spcPct val="107000"/>
                        </a:lnSpc>
                        <a:spcBef>
                          <a:spcPts val="1700"/>
                        </a:spcBef>
                        <a:spcAft>
                          <a:spcPts val="1700"/>
                        </a:spcAft>
                      </a:pPr>
                      <a:r>
                        <a:rPr lang="en-US" sz="1600">
                          <a:effectLst/>
                        </a:rPr>
                        <a:t>bad news</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0.9</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023491497"/>
              </p:ext>
            </p:extLst>
          </p:nvPr>
        </p:nvGraphicFramePr>
        <p:xfrm>
          <a:off x="330708" y="3768024"/>
          <a:ext cx="4221480" cy="973488"/>
        </p:xfrm>
        <a:graphic>
          <a:graphicData uri="http://schemas.openxmlformats.org/drawingml/2006/table">
            <a:tbl>
              <a:tblPr firstRow="1" bandRow="1">
                <a:tableStyleId>{5940675A-B579-460E-94D1-54222C63F5DA}</a:tableStyleId>
              </a:tblPr>
              <a:tblGrid>
                <a:gridCol w="2162596"/>
                <a:gridCol w="2058884"/>
              </a:tblGrid>
              <a:tr h="324496">
                <a:tc>
                  <a:txBody>
                    <a:bodyPr/>
                    <a:lstStyle/>
                    <a:p>
                      <a:pPr marL="342900" marR="0" lvl="1" algn="l">
                        <a:lnSpc>
                          <a:spcPct val="107000"/>
                        </a:lnSpc>
                        <a:spcBef>
                          <a:spcPts val="1700"/>
                        </a:spcBef>
                        <a:spcAft>
                          <a:spcPts val="1700"/>
                        </a:spcAft>
                      </a:pPr>
                      <a:r>
                        <a:rPr lang="en-US" sz="1600" dirty="0">
                          <a:effectLst/>
                        </a:rPr>
                        <a:t>Google outcome</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a:effectLst/>
                        </a:rPr>
                        <a:t>P(Google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0.25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24496">
                <a:tc>
                  <a:txBody>
                    <a:bodyPr/>
                    <a:lstStyle/>
                    <a:p>
                      <a:pPr marL="342900" marR="0" lvl="1" algn="l">
                        <a:lnSpc>
                          <a:spcPct val="107000"/>
                        </a:lnSpc>
                        <a:spcBef>
                          <a:spcPts val="1700"/>
                        </a:spcBef>
                        <a:spcAft>
                          <a:spcPts val="1700"/>
                        </a:spcAft>
                      </a:pPr>
                      <a:r>
                        <a:rPr lang="en-US" sz="1600" dirty="0">
                          <a:effectLst/>
                        </a:rPr>
                        <a:t>not 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342900" marR="0" lvl="1">
                        <a:lnSpc>
                          <a:spcPct val="107000"/>
                        </a:lnSpc>
                        <a:spcBef>
                          <a:spcPts val="1700"/>
                        </a:spcBef>
                        <a:spcAft>
                          <a:spcPts val="1700"/>
                        </a:spcAft>
                      </a:pPr>
                      <a:r>
                        <a:rPr lang="en-US" sz="1600" dirty="0">
                          <a:effectLst/>
                        </a:rPr>
                        <a:t>0.75</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840945076"/>
              </p:ext>
            </p:extLst>
          </p:nvPr>
        </p:nvGraphicFramePr>
        <p:xfrm>
          <a:off x="5187632" y="4081079"/>
          <a:ext cx="3860355" cy="2704465"/>
        </p:xfrm>
        <a:graphic>
          <a:graphicData uri="http://schemas.openxmlformats.org/drawingml/2006/table">
            <a:tbl>
              <a:tblPr firstRow="1" bandRow="1">
                <a:tableStyleId>{5940675A-B579-460E-94D1-54222C63F5DA}</a:tableStyleId>
              </a:tblPr>
              <a:tblGrid>
                <a:gridCol w="1286785"/>
                <a:gridCol w="1286785"/>
                <a:gridCol w="1286785"/>
              </a:tblGrid>
              <a:tr h="392398">
                <a:tc>
                  <a:txBody>
                    <a:bodyPr/>
                    <a:lstStyle/>
                    <a:p>
                      <a:pPr marL="0" marR="0">
                        <a:lnSpc>
                          <a:spcPct val="107000"/>
                        </a:lnSpc>
                        <a:spcBef>
                          <a:spcPts val="1700"/>
                        </a:spcBef>
                        <a:spcAft>
                          <a:spcPts val="1700"/>
                        </a:spcAft>
                      </a:pPr>
                      <a:r>
                        <a:rPr lang="en-US" sz="1600" dirty="0">
                          <a:effectLst/>
                        </a:rPr>
                        <a:t>Action</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Google outcome</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U</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accept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hired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2000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accept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8000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reject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10000</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r h="392398">
                <a:tc>
                  <a:txBody>
                    <a:bodyPr/>
                    <a:lstStyle/>
                    <a:p>
                      <a:pPr marL="0" marR="0">
                        <a:lnSpc>
                          <a:spcPct val="107000"/>
                        </a:lnSpc>
                        <a:spcBef>
                          <a:spcPts val="1700"/>
                        </a:spcBef>
                        <a:spcAft>
                          <a:spcPts val="1700"/>
                        </a:spcAft>
                      </a:pPr>
                      <a:r>
                        <a:rPr lang="en-US" sz="1600">
                          <a:effectLst/>
                        </a:rPr>
                        <a:t>reject Acme offer</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a:effectLst/>
                        </a:rPr>
                        <a:t>not hired</a:t>
                      </a:r>
                      <a:endParaRPr lang="en-US" sz="140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c>
                  <a:txBody>
                    <a:bodyPr/>
                    <a:lstStyle/>
                    <a:p>
                      <a:pPr marL="0" marR="0">
                        <a:lnSpc>
                          <a:spcPct val="107000"/>
                        </a:lnSpc>
                        <a:spcBef>
                          <a:spcPts val="1700"/>
                        </a:spcBef>
                        <a:spcAft>
                          <a:spcPts val="1700"/>
                        </a:spcAft>
                      </a:pPr>
                      <a:r>
                        <a:rPr lang="en-US" sz="1600" dirty="0">
                          <a:effectLst/>
                        </a:rPr>
                        <a:t>0</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9525" anchor="ctr"/>
                </a:tc>
              </a:tr>
            </a:tbl>
          </a:graphicData>
        </a:graphic>
      </p:graphicFrame>
    </p:spTree>
    <p:extLst>
      <p:ext uri="{BB962C8B-B14F-4D97-AF65-F5344CB8AC3E}">
        <p14:creationId xmlns:p14="http://schemas.microsoft.com/office/powerpoint/2010/main" val="3190901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 – </a:t>
            </a:r>
            <a:r>
              <a:rPr lang="en-US" dirty="0" err="1" smtClean="0"/>
              <a:t>cnt</a:t>
            </a:r>
            <a:r>
              <a:rPr lang="en-US" dirty="0" smtClean="0"/>
              <a:t>. </a:t>
            </a:r>
            <a:endParaRPr lang="en-US" dirty="0"/>
          </a:p>
        </p:txBody>
      </p:sp>
      <p:sp>
        <p:nvSpPr>
          <p:cNvPr id="3" name="Content Placeholder 2"/>
          <p:cNvSpPr>
            <a:spLocks noGrp="1"/>
          </p:cNvSpPr>
          <p:nvPr>
            <p:ph sz="quarter" idx="1"/>
          </p:nvPr>
        </p:nvSpPr>
        <p:spPr/>
        <p:txBody>
          <a:bodyPr/>
          <a:lstStyle/>
          <a:p>
            <a:r>
              <a:rPr lang="en-US" dirty="0"/>
              <a:t>What is the maximum expected utility for each type of information we could be given</a:t>
            </a:r>
            <a:r>
              <a:rPr lang="en-US" dirty="0" smtClean="0"/>
              <a:t>?</a:t>
            </a:r>
          </a:p>
          <a:p>
            <a:pPr lvl="1"/>
            <a:r>
              <a:rPr lang="en-US" dirty="0" smtClean="0"/>
              <a:t>MEU ( good news) = ? </a:t>
            </a:r>
          </a:p>
          <a:p>
            <a:pPr lvl="1"/>
            <a:r>
              <a:rPr lang="en-US" dirty="0" smtClean="0"/>
              <a:t>MEU (bad news) =? </a:t>
            </a:r>
          </a:p>
          <a:p>
            <a:r>
              <a:rPr lang="en-US" dirty="0"/>
              <a:t>If we are given the inside information, what is the expected value of MEU?</a:t>
            </a:r>
          </a:p>
          <a:p>
            <a:r>
              <a:rPr lang="en-US" dirty="0"/>
              <a:t>What is the value of perfect information of the random variable Inside Info?</a:t>
            </a:r>
          </a:p>
          <a:p>
            <a:endParaRPr lang="en-US" dirty="0"/>
          </a:p>
          <a:p>
            <a:endParaRPr lang="en-US" dirty="0"/>
          </a:p>
        </p:txBody>
      </p:sp>
    </p:spTree>
    <p:extLst>
      <p:ext uri="{BB962C8B-B14F-4D97-AF65-F5344CB8AC3E}">
        <p14:creationId xmlns:p14="http://schemas.microsoft.com/office/powerpoint/2010/main" val="1637922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Properties of </a:t>
            </a:r>
            <a:r>
              <a:rPr lang="en-US" dirty="0" smtClean="0"/>
              <a:t>VPI</a:t>
            </a:r>
            <a:endParaRPr lang="en-US" dirty="0"/>
          </a:p>
        </p:txBody>
      </p:sp>
      <p:sp>
        <p:nvSpPr>
          <p:cNvPr id="3" name="Content Placeholder 2"/>
          <p:cNvSpPr>
            <a:spLocks noGrp="1"/>
          </p:cNvSpPr>
          <p:nvPr>
            <p:ph sz="quarter" idx="1"/>
          </p:nvPr>
        </p:nvSpPr>
        <p:spPr/>
        <p:txBody>
          <a:bodyPr/>
          <a:lstStyle/>
          <a:p>
            <a:pPr lvl="0"/>
            <a:r>
              <a:rPr lang="en-US" dirty="0" smtClean="0"/>
              <a:t>VPI </a:t>
            </a:r>
            <a:r>
              <a:rPr lang="en-US" dirty="0"/>
              <a:t>is guaranteed to be nonnegative (≥0).</a:t>
            </a:r>
          </a:p>
          <a:p>
            <a:pPr lvl="0"/>
            <a:r>
              <a:rPr lang="en-US" dirty="0"/>
              <a:t>The MEU after observing a node could potentially be less than the MEU before observing that node.</a:t>
            </a:r>
          </a:p>
          <a:p>
            <a:pPr lvl="0"/>
            <a:r>
              <a:rPr lang="en-US" dirty="0"/>
              <a:t>VPI is guaranteed to be exactly zero for any node that is conditionally independent (given the evidence so far) of all parents of the utility node.</a:t>
            </a:r>
          </a:p>
          <a:p>
            <a:endParaRPr lang="en-US" dirty="0"/>
          </a:p>
        </p:txBody>
      </p:sp>
    </p:spTree>
    <p:extLst>
      <p:ext uri="{BB962C8B-B14F-4D97-AF65-F5344CB8AC3E}">
        <p14:creationId xmlns:p14="http://schemas.microsoft.com/office/powerpoint/2010/main" val="42581246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Markov Models</a:t>
            </a:r>
            <a:endParaRPr lang="en-US" dirty="0"/>
          </a:p>
        </p:txBody>
      </p:sp>
      <p:pic>
        <p:nvPicPr>
          <p:cNvPr id="5" name="Content Placeholder 4"/>
          <p:cNvPicPr>
            <a:picLocks noGrp="1" noChangeAspect="1"/>
          </p:cNvPicPr>
          <p:nvPr>
            <p:ph sz="quarter" idx="1"/>
          </p:nvPr>
        </p:nvPicPr>
        <p:blipFill rotWithShape="1">
          <a:blip r:embed="rId2" cstate="email">
            <a:extLst>
              <a:ext uri="{28A0092B-C50C-407E-A947-70E740481C1C}">
                <a14:useLocalDpi xmlns:a14="http://schemas.microsoft.com/office/drawing/2010/main" val="0"/>
              </a:ext>
            </a:extLst>
          </a:blip>
          <a:srcRect/>
          <a:stretch/>
        </p:blipFill>
        <p:spPr>
          <a:xfrm>
            <a:off x="252217" y="1902542"/>
            <a:ext cx="7700896" cy="4055806"/>
          </a:xfrm>
          <a:prstGeom prst="rect">
            <a:avLst/>
          </a:prstGeom>
        </p:spPr>
      </p:pic>
      <p:cxnSp>
        <p:nvCxnSpPr>
          <p:cNvPr id="7" name="Straight Arrow Connector 6"/>
          <p:cNvCxnSpPr/>
          <p:nvPr/>
        </p:nvCxnSpPr>
        <p:spPr>
          <a:xfrm flipH="1" flipV="1">
            <a:off x="7728155" y="5737123"/>
            <a:ext cx="339214" cy="398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079226" y="6091084"/>
            <a:ext cx="1873045" cy="369332"/>
          </a:xfrm>
          <a:prstGeom prst="rect">
            <a:avLst/>
          </a:prstGeom>
          <a:noFill/>
        </p:spPr>
        <p:txBody>
          <a:bodyPr wrap="square" rtlCol="0">
            <a:spAutoFit/>
          </a:bodyPr>
          <a:lstStyle/>
          <a:p>
            <a:r>
              <a:rPr lang="en-US" dirty="0" smtClean="0"/>
              <a:t>Emission model </a:t>
            </a:r>
            <a:endParaRPr lang="en-US" dirty="0"/>
          </a:p>
        </p:txBody>
      </p:sp>
      <p:sp>
        <p:nvSpPr>
          <p:cNvPr id="9" name="TextBox 8"/>
          <p:cNvSpPr txBox="1"/>
          <p:nvPr/>
        </p:nvSpPr>
        <p:spPr>
          <a:xfrm>
            <a:off x="7436919" y="1717876"/>
            <a:ext cx="1873045" cy="369332"/>
          </a:xfrm>
          <a:prstGeom prst="rect">
            <a:avLst/>
          </a:prstGeom>
          <a:noFill/>
        </p:spPr>
        <p:txBody>
          <a:bodyPr wrap="square" rtlCol="0">
            <a:spAutoFit/>
          </a:bodyPr>
          <a:lstStyle/>
          <a:p>
            <a:r>
              <a:rPr lang="en-US" dirty="0" smtClean="0"/>
              <a:t>Transition  model </a:t>
            </a:r>
            <a:endParaRPr lang="en-US" dirty="0"/>
          </a:p>
        </p:txBody>
      </p:sp>
      <p:cxnSp>
        <p:nvCxnSpPr>
          <p:cNvPr id="11" name="Straight Arrow Connector 10"/>
          <p:cNvCxnSpPr>
            <a:stCxn id="9" idx="1"/>
          </p:cNvCxnSpPr>
          <p:nvPr/>
        </p:nvCxnSpPr>
        <p:spPr>
          <a:xfrm flipH="1">
            <a:off x="7073718" y="1902542"/>
            <a:ext cx="363201" cy="265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6274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Models </a:t>
            </a:r>
            <a:endParaRPr lang="en-US" dirty="0"/>
          </a:p>
        </p:txBody>
      </p:sp>
      <p:sp>
        <p:nvSpPr>
          <p:cNvPr id="3" name="Content Placeholder 2"/>
          <p:cNvSpPr>
            <a:spLocks noGrp="1"/>
          </p:cNvSpPr>
          <p:nvPr>
            <p:ph sz="quarter" idx="1"/>
          </p:nvPr>
        </p:nvSpPr>
        <p:spPr/>
        <p:txBody>
          <a:bodyPr/>
          <a:lstStyle/>
          <a:p>
            <a:r>
              <a:rPr lang="en-US" dirty="0"/>
              <a:t>A Markov model is a chain‐structured BN</a:t>
            </a:r>
          </a:p>
          <a:p>
            <a:r>
              <a:rPr lang="en-US" dirty="0" smtClean="0"/>
              <a:t>Each </a:t>
            </a:r>
            <a:r>
              <a:rPr lang="en-US" dirty="0"/>
              <a:t>node is identically distributed (stationarity)</a:t>
            </a:r>
          </a:p>
          <a:p>
            <a:r>
              <a:rPr lang="en-US" dirty="0" smtClean="0"/>
              <a:t>Value </a:t>
            </a:r>
            <a:r>
              <a:rPr lang="en-US" dirty="0"/>
              <a:t>of X at a given time is called the state</a:t>
            </a:r>
          </a:p>
          <a:p>
            <a:r>
              <a:rPr lang="en-US" dirty="0" smtClean="0"/>
              <a:t>As </a:t>
            </a:r>
            <a:r>
              <a:rPr lang="en-US" dirty="0"/>
              <a:t>a Bayes’ net:</a:t>
            </a:r>
          </a:p>
          <a:p>
            <a:pPr lvl="1"/>
            <a:r>
              <a:rPr lang="en-US" dirty="0" smtClean="0"/>
              <a:t>Parameters</a:t>
            </a:r>
            <a:r>
              <a:rPr lang="en-US" dirty="0"/>
              <a:t>: called </a:t>
            </a:r>
            <a:r>
              <a:rPr lang="en-US" b="1" dirty="0"/>
              <a:t>transition probabilities or dynamics</a:t>
            </a:r>
            <a:r>
              <a:rPr lang="en-US" dirty="0"/>
              <a:t>, specify how the </a:t>
            </a:r>
            <a:r>
              <a:rPr lang="en-US" dirty="0" smtClean="0"/>
              <a:t>state evolves </a:t>
            </a:r>
            <a:r>
              <a:rPr lang="en-US" dirty="0"/>
              <a:t>over time (also, initial state probabilities)</a:t>
            </a:r>
          </a:p>
          <a:p>
            <a:r>
              <a:rPr lang="en-US" dirty="0" smtClean="0"/>
              <a:t>Same </a:t>
            </a:r>
            <a:r>
              <a:rPr lang="en-US" dirty="0"/>
              <a:t>as MDP transition model, but no choice of action</a:t>
            </a:r>
          </a:p>
        </p:txBody>
      </p:sp>
      <p:sp>
        <p:nvSpPr>
          <p:cNvPr id="4" name="Oval 3"/>
          <p:cNvSpPr/>
          <p:nvPr/>
        </p:nvSpPr>
        <p:spPr>
          <a:xfrm>
            <a:off x="1645920"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smtClean="0"/>
              <a:t>1</a:t>
            </a:r>
            <a:r>
              <a:rPr lang="en-US" dirty="0" smtClean="0"/>
              <a:t> </a:t>
            </a:r>
            <a:endParaRPr lang="en-US" dirty="0"/>
          </a:p>
        </p:txBody>
      </p:sp>
      <p:sp>
        <p:nvSpPr>
          <p:cNvPr id="5" name="Oval 4"/>
          <p:cNvSpPr/>
          <p:nvPr/>
        </p:nvSpPr>
        <p:spPr>
          <a:xfrm>
            <a:off x="2679192"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2</a:t>
            </a:r>
            <a:endParaRPr lang="en-US" dirty="0"/>
          </a:p>
        </p:txBody>
      </p:sp>
      <p:sp>
        <p:nvSpPr>
          <p:cNvPr id="6" name="Oval 5"/>
          <p:cNvSpPr/>
          <p:nvPr/>
        </p:nvSpPr>
        <p:spPr>
          <a:xfrm>
            <a:off x="3803904"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3</a:t>
            </a:r>
            <a:r>
              <a:rPr lang="en-US" dirty="0" smtClean="0"/>
              <a:t> </a:t>
            </a:r>
            <a:endParaRPr lang="en-US" dirty="0"/>
          </a:p>
        </p:txBody>
      </p:sp>
      <p:sp>
        <p:nvSpPr>
          <p:cNvPr id="7" name="Oval 6"/>
          <p:cNvSpPr/>
          <p:nvPr/>
        </p:nvSpPr>
        <p:spPr>
          <a:xfrm>
            <a:off x="4928616"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4</a:t>
            </a:r>
            <a:endParaRPr lang="en-US" dirty="0"/>
          </a:p>
        </p:txBody>
      </p:sp>
      <p:cxnSp>
        <p:nvCxnSpPr>
          <p:cNvPr id="10" name="Straight Arrow Connector 9"/>
          <p:cNvCxnSpPr>
            <a:stCxn id="4" idx="6"/>
            <a:endCxn id="5" idx="2"/>
          </p:cNvCxnSpPr>
          <p:nvPr/>
        </p:nvCxnSpPr>
        <p:spPr>
          <a:xfrm>
            <a:off x="2346960" y="5143500"/>
            <a:ext cx="33223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 name="Straight Arrow Connector 10"/>
          <p:cNvCxnSpPr>
            <a:stCxn id="5" idx="6"/>
            <a:endCxn id="6" idx="2"/>
          </p:cNvCxnSpPr>
          <p:nvPr/>
        </p:nvCxnSpPr>
        <p:spPr>
          <a:xfrm>
            <a:off x="3380232" y="514350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4" name="Straight Arrow Connector 13"/>
          <p:cNvCxnSpPr>
            <a:stCxn id="6" idx="6"/>
            <a:endCxn id="7" idx="2"/>
          </p:cNvCxnSpPr>
          <p:nvPr/>
        </p:nvCxnSpPr>
        <p:spPr>
          <a:xfrm>
            <a:off x="4504944" y="514350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8" name="Straight Arrow Connector 17"/>
          <p:cNvCxnSpPr>
            <a:stCxn id="7" idx="6"/>
          </p:cNvCxnSpPr>
          <p:nvPr/>
        </p:nvCxnSpPr>
        <p:spPr>
          <a:xfrm>
            <a:off x="5629656" y="5143500"/>
            <a:ext cx="1426464" cy="0"/>
          </a:xfrm>
          <a:prstGeom prst="straightConnector1">
            <a:avLst/>
          </a:prstGeom>
          <a:ln>
            <a:prstDash val="dash"/>
            <a:tailEnd type="triangle"/>
          </a:ln>
        </p:spPr>
        <p:style>
          <a:lnRef idx="2">
            <a:schemeClr val="accent4"/>
          </a:lnRef>
          <a:fillRef idx="1">
            <a:schemeClr val="lt1"/>
          </a:fillRef>
          <a:effectRef idx="0">
            <a:schemeClr val="accent4"/>
          </a:effectRef>
          <a:fontRef idx="minor">
            <a:schemeClr val="dk1"/>
          </a:fontRef>
        </p:style>
      </p:cxnSp>
      <p:sp>
        <p:nvSpPr>
          <p:cNvPr id="19" name="TextBox 18"/>
          <p:cNvSpPr txBox="1"/>
          <p:nvPr/>
        </p:nvSpPr>
        <p:spPr>
          <a:xfrm>
            <a:off x="1325880" y="5669280"/>
            <a:ext cx="822960" cy="369332"/>
          </a:xfrm>
          <a:prstGeom prst="rect">
            <a:avLst/>
          </a:prstGeom>
          <a:noFill/>
        </p:spPr>
        <p:txBody>
          <a:bodyPr wrap="square" rtlCol="0">
            <a:spAutoFit/>
          </a:bodyPr>
          <a:lstStyle/>
          <a:p>
            <a:r>
              <a:rPr lang="en-US" dirty="0" smtClean="0"/>
              <a:t>P(X</a:t>
            </a:r>
            <a:r>
              <a:rPr lang="en-US" baseline="-25000" dirty="0" smtClean="0"/>
              <a:t>1</a:t>
            </a:r>
            <a:r>
              <a:rPr lang="en-US" dirty="0" smtClean="0"/>
              <a:t>)</a:t>
            </a:r>
            <a:endParaRPr lang="en-US" baseline="-25000" dirty="0"/>
          </a:p>
        </p:txBody>
      </p:sp>
      <p:sp>
        <p:nvSpPr>
          <p:cNvPr id="20" name="TextBox 19"/>
          <p:cNvSpPr txBox="1"/>
          <p:nvPr/>
        </p:nvSpPr>
        <p:spPr>
          <a:xfrm>
            <a:off x="4305300" y="5697974"/>
            <a:ext cx="1196340" cy="369332"/>
          </a:xfrm>
          <a:prstGeom prst="rect">
            <a:avLst/>
          </a:prstGeom>
          <a:noFill/>
        </p:spPr>
        <p:txBody>
          <a:bodyPr wrap="square" rtlCol="0">
            <a:spAutoFit/>
          </a:bodyPr>
          <a:lstStyle/>
          <a:p>
            <a:r>
              <a:rPr lang="en-US" dirty="0" smtClean="0"/>
              <a:t>P(X</a:t>
            </a:r>
            <a:r>
              <a:rPr lang="en-US" baseline="-25000" dirty="0" smtClean="0"/>
              <a:t>t</a:t>
            </a:r>
            <a:r>
              <a:rPr lang="en-US" dirty="0" smtClean="0"/>
              <a:t>|X</a:t>
            </a:r>
            <a:r>
              <a:rPr lang="en-US" baseline="-25000" dirty="0" smtClean="0"/>
              <a:t>t-1</a:t>
            </a:r>
            <a:r>
              <a:rPr lang="en-US" dirty="0" smtClean="0"/>
              <a:t>)</a:t>
            </a:r>
            <a:endParaRPr lang="en-US" baseline="-25000" dirty="0"/>
          </a:p>
        </p:txBody>
      </p:sp>
    </p:spTree>
    <p:extLst>
      <p:ext uri="{BB962C8B-B14F-4D97-AF65-F5344CB8AC3E}">
        <p14:creationId xmlns:p14="http://schemas.microsoft.com/office/powerpoint/2010/main" val="142141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networks </a:t>
            </a:r>
            <a:endParaRPr lang="en-US" dirty="0"/>
          </a:p>
        </p:txBody>
      </p:sp>
      <p:sp>
        <p:nvSpPr>
          <p:cNvPr id="5" name="Content Placeholder 4"/>
          <p:cNvSpPr>
            <a:spLocks noGrp="1"/>
          </p:cNvSpPr>
          <p:nvPr>
            <p:ph sz="quarter" idx="1"/>
          </p:nvPr>
        </p:nvSpPr>
        <p:spPr/>
        <p:txBody>
          <a:bodyPr/>
          <a:lstStyle/>
          <a:p>
            <a:r>
              <a:rPr lang="en-US" dirty="0" smtClean="0"/>
              <a:t>Bayes nets + nodes for utility and actions </a:t>
            </a:r>
          </a:p>
          <a:p>
            <a:pPr marL="0" indent="0">
              <a:buNone/>
            </a:pPr>
            <a:r>
              <a:rPr lang="en-US" dirty="0" smtClean="0"/>
              <a:t> </a:t>
            </a:r>
          </a:p>
          <a:p>
            <a:endParaRPr lang="en-US" dirty="0"/>
          </a:p>
        </p:txBody>
      </p:sp>
      <p:sp>
        <p:nvSpPr>
          <p:cNvPr id="6" name="Rectangle 5"/>
          <p:cNvSpPr/>
          <p:nvPr/>
        </p:nvSpPr>
        <p:spPr>
          <a:xfrm>
            <a:off x="4645742" y="2772697"/>
            <a:ext cx="1386348" cy="604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Umbrella </a:t>
            </a:r>
            <a:endParaRPr lang="en-US" dirty="0"/>
          </a:p>
        </p:txBody>
      </p:sp>
      <p:sp>
        <p:nvSpPr>
          <p:cNvPr id="7" name="Oval 6"/>
          <p:cNvSpPr/>
          <p:nvPr/>
        </p:nvSpPr>
        <p:spPr>
          <a:xfrm>
            <a:off x="4704735" y="4011561"/>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Forecast  </a:t>
            </a:r>
            <a:endParaRPr lang="en-US" dirty="0"/>
          </a:p>
        </p:txBody>
      </p:sp>
      <p:sp>
        <p:nvSpPr>
          <p:cNvPr id="8" name="Oval 7"/>
          <p:cNvSpPr/>
          <p:nvPr/>
        </p:nvSpPr>
        <p:spPr>
          <a:xfrm>
            <a:off x="4704735" y="5427406"/>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Weather </a:t>
            </a:r>
            <a:endParaRPr lang="en-US" dirty="0"/>
          </a:p>
        </p:txBody>
      </p:sp>
      <p:sp>
        <p:nvSpPr>
          <p:cNvPr id="9" name="Flowchart: Decision 8"/>
          <p:cNvSpPr/>
          <p:nvPr/>
        </p:nvSpPr>
        <p:spPr>
          <a:xfrm>
            <a:off x="7064476" y="3441905"/>
            <a:ext cx="1312607" cy="81239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11" name="Straight Arrow Connector 10"/>
          <p:cNvCxnSpPr>
            <a:stCxn id="6" idx="3"/>
          </p:cNvCxnSpPr>
          <p:nvPr/>
        </p:nvCxnSpPr>
        <p:spPr>
          <a:xfrm>
            <a:off x="6032090" y="3075039"/>
            <a:ext cx="1047136" cy="7300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6179574" y="3893574"/>
            <a:ext cx="929149" cy="5088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7" idx="4"/>
            <a:endCxn id="8" idx="0"/>
          </p:cNvCxnSpPr>
          <p:nvPr/>
        </p:nvCxnSpPr>
        <p:spPr>
          <a:xfrm>
            <a:off x="5442155" y="4793226"/>
            <a:ext cx="0" cy="6341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6622025" y="4999773"/>
            <a:ext cx="1002891" cy="646331"/>
          </a:xfrm>
          <a:prstGeom prst="rect">
            <a:avLst/>
          </a:prstGeom>
          <a:noFill/>
        </p:spPr>
        <p:txBody>
          <a:bodyPr wrap="square" rtlCol="0">
            <a:spAutoFit/>
          </a:bodyPr>
          <a:lstStyle/>
          <a:p>
            <a:r>
              <a:rPr lang="en-US" dirty="0" smtClean="0"/>
              <a:t>Chance node </a:t>
            </a:r>
            <a:endParaRPr lang="en-US" dirty="0"/>
          </a:p>
        </p:txBody>
      </p:sp>
      <p:cxnSp>
        <p:nvCxnSpPr>
          <p:cNvPr id="20" name="Straight Arrow Connector 19"/>
          <p:cNvCxnSpPr/>
          <p:nvPr/>
        </p:nvCxnSpPr>
        <p:spPr>
          <a:xfrm flipH="1">
            <a:off x="6369681" y="5523718"/>
            <a:ext cx="278203" cy="138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6179575" y="4712725"/>
            <a:ext cx="468309" cy="397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957639" y="4877387"/>
            <a:ext cx="1002891" cy="646331"/>
          </a:xfrm>
          <a:prstGeom prst="rect">
            <a:avLst/>
          </a:prstGeom>
          <a:noFill/>
        </p:spPr>
        <p:txBody>
          <a:bodyPr wrap="square" rtlCol="0">
            <a:spAutoFit/>
          </a:bodyPr>
          <a:lstStyle/>
          <a:p>
            <a:r>
              <a:rPr lang="en-US" dirty="0" smtClean="0"/>
              <a:t>Utility node </a:t>
            </a:r>
            <a:endParaRPr lang="en-US" dirty="0"/>
          </a:p>
        </p:txBody>
      </p:sp>
      <p:cxnSp>
        <p:nvCxnSpPr>
          <p:cNvPr id="28" name="Straight Arrow Connector 27"/>
          <p:cNvCxnSpPr>
            <a:stCxn id="25" idx="0"/>
          </p:cNvCxnSpPr>
          <p:nvPr/>
        </p:nvCxnSpPr>
        <p:spPr>
          <a:xfrm flipH="1" flipV="1">
            <a:off x="8096862" y="4254295"/>
            <a:ext cx="362223" cy="623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07275" y="2022513"/>
            <a:ext cx="1002891" cy="646331"/>
          </a:xfrm>
          <a:prstGeom prst="rect">
            <a:avLst/>
          </a:prstGeom>
          <a:noFill/>
        </p:spPr>
        <p:txBody>
          <a:bodyPr wrap="square" rtlCol="0">
            <a:spAutoFit/>
          </a:bodyPr>
          <a:lstStyle/>
          <a:p>
            <a:r>
              <a:rPr lang="en-US" dirty="0" smtClean="0"/>
              <a:t>Action  node </a:t>
            </a:r>
            <a:endParaRPr lang="en-US" dirty="0"/>
          </a:p>
        </p:txBody>
      </p:sp>
      <p:cxnSp>
        <p:nvCxnSpPr>
          <p:cNvPr id="33" name="Straight Arrow Connector 32"/>
          <p:cNvCxnSpPr/>
          <p:nvPr/>
        </p:nvCxnSpPr>
        <p:spPr>
          <a:xfrm flipH="1">
            <a:off x="6138085" y="2409092"/>
            <a:ext cx="463193" cy="363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p:cNvSpPr txBox="1">
            <a:spLocks/>
          </p:cNvSpPr>
          <p:nvPr/>
        </p:nvSpPr>
        <p:spPr>
          <a:xfrm>
            <a:off x="464478" y="2772697"/>
            <a:ext cx="3738813" cy="3190567"/>
          </a:xfrm>
          <a:prstGeom prst="rect">
            <a:avLst/>
          </a:prstGeom>
        </p:spPr>
        <p:txBody>
          <a:bodyPr vert="horz">
            <a:normAutofit/>
          </a:bodyPr>
          <a:lst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a:lstStyle>
          <a:p>
            <a:r>
              <a:rPr lang="en-US" dirty="0" smtClean="0"/>
              <a:t>Action selection </a:t>
            </a:r>
          </a:p>
          <a:p>
            <a:pPr lvl="1"/>
            <a:r>
              <a:rPr lang="en-US" dirty="0" smtClean="0"/>
              <a:t>Instantiate all evidence</a:t>
            </a:r>
          </a:p>
          <a:p>
            <a:pPr lvl="1"/>
            <a:r>
              <a:rPr lang="en-US" dirty="0" smtClean="0"/>
              <a:t>Calculate posterior of all parents of utility nodes given the evidence </a:t>
            </a:r>
          </a:p>
          <a:p>
            <a:pPr lvl="1"/>
            <a:r>
              <a:rPr lang="en-US" dirty="0" smtClean="0"/>
              <a:t>Calculate expected utility for each action </a:t>
            </a:r>
          </a:p>
          <a:p>
            <a:pPr lvl="1"/>
            <a:r>
              <a:rPr lang="en-US" dirty="0" smtClean="0"/>
              <a:t>Choose maximizing action </a:t>
            </a:r>
          </a:p>
          <a:p>
            <a:pPr lvl="1"/>
            <a:endParaRPr lang="en-US" dirty="0" smtClean="0"/>
          </a:p>
          <a:p>
            <a:pPr lvl="1"/>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22429796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Markov Models </a:t>
            </a:r>
            <a:endParaRPr lang="en-US" dirty="0"/>
          </a:p>
        </p:txBody>
      </p:sp>
      <p:sp>
        <p:nvSpPr>
          <p:cNvPr id="3" name="Content Placeholder 2"/>
          <p:cNvSpPr>
            <a:spLocks noGrp="1"/>
          </p:cNvSpPr>
          <p:nvPr>
            <p:ph sz="quarter" idx="1"/>
          </p:nvPr>
        </p:nvSpPr>
        <p:spPr/>
        <p:txBody>
          <a:bodyPr/>
          <a:lstStyle/>
          <a:p>
            <a:r>
              <a:rPr lang="en-US" dirty="0"/>
              <a:t>Past and future </a:t>
            </a:r>
            <a:r>
              <a:rPr lang="en-US" dirty="0" smtClean="0"/>
              <a:t>are independent given </a:t>
            </a:r>
            <a:r>
              <a:rPr lang="en-US" dirty="0"/>
              <a:t>the present</a:t>
            </a:r>
          </a:p>
          <a:p>
            <a:r>
              <a:rPr lang="en-US" dirty="0" smtClean="0"/>
              <a:t>Each </a:t>
            </a:r>
            <a:r>
              <a:rPr lang="en-US" dirty="0"/>
              <a:t>time step only depends on the </a:t>
            </a:r>
            <a:r>
              <a:rPr lang="en-US" dirty="0" smtClean="0"/>
              <a:t>previous </a:t>
            </a:r>
          </a:p>
          <a:p>
            <a:pPr marL="0" indent="0">
              <a:buNone/>
            </a:pPr>
            <a:r>
              <a:rPr lang="en-US" dirty="0"/>
              <a:t>	</a:t>
            </a:r>
            <a:r>
              <a:rPr lang="en-US" dirty="0" smtClean="0"/>
              <a:t>This </a:t>
            </a:r>
            <a:r>
              <a:rPr lang="en-US" dirty="0"/>
              <a:t>is called the (first order) Markov </a:t>
            </a:r>
            <a:r>
              <a:rPr lang="en-US" dirty="0" smtClean="0"/>
              <a:t>property</a:t>
            </a:r>
          </a:p>
          <a:p>
            <a:r>
              <a:rPr lang="en-US" dirty="0"/>
              <a:t>the chain is just a (</a:t>
            </a:r>
            <a:r>
              <a:rPr lang="en-US" dirty="0" err="1"/>
              <a:t>growable</a:t>
            </a:r>
            <a:r>
              <a:rPr lang="en-US" dirty="0"/>
              <a:t>) </a:t>
            </a:r>
            <a:r>
              <a:rPr lang="en-US" dirty="0" smtClean="0"/>
              <a:t>BN, so we can </a:t>
            </a:r>
            <a:r>
              <a:rPr lang="en-US" dirty="0"/>
              <a:t>always use generic BN reasoning on it if </a:t>
            </a:r>
            <a:r>
              <a:rPr lang="en-US" dirty="0" smtClean="0"/>
              <a:t>we truncate </a:t>
            </a:r>
            <a:r>
              <a:rPr lang="en-US" dirty="0"/>
              <a:t>the chain at a fixed length</a:t>
            </a:r>
          </a:p>
        </p:txBody>
      </p:sp>
      <p:sp>
        <p:nvSpPr>
          <p:cNvPr id="4" name="Oval 3"/>
          <p:cNvSpPr/>
          <p:nvPr/>
        </p:nvSpPr>
        <p:spPr>
          <a:xfrm>
            <a:off x="1645920"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smtClean="0"/>
              <a:t>1</a:t>
            </a:r>
            <a:r>
              <a:rPr lang="en-US" dirty="0" smtClean="0"/>
              <a:t> </a:t>
            </a:r>
            <a:endParaRPr lang="en-US" dirty="0"/>
          </a:p>
        </p:txBody>
      </p:sp>
      <p:sp>
        <p:nvSpPr>
          <p:cNvPr id="5" name="Oval 4"/>
          <p:cNvSpPr/>
          <p:nvPr/>
        </p:nvSpPr>
        <p:spPr>
          <a:xfrm>
            <a:off x="2679192"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2</a:t>
            </a:r>
            <a:endParaRPr lang="en-US" dirty="0"/>
          </a:p>
        </p:txBody>
      </p:sp>
      <p:sp>
        <p:nvSpPr>
          <p:cNvPr id="6" name="Oval 5"/>
          <p:cNvSpPr/>
          <p:nvPr/>
        </p:nvSpPr>
        <p:spPr>
          <a:xfrm>
            <a:off x="3803904"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3</a:t>
            </a:r>
            <a:r>
              <a:rPr lang="en-US" dirty="0" smtClean="0"/>
              <a:t> </a:t>
            </a:r>
            <a:endParaRPr lang="en-US" dirty="0"/>
          </a:p>
        </p:txBody>
      </p:sp>
      <p:sp>
        <p:nvSpPr>
          <p:cNvPr id="7" name="Oval 6"/>
          <p:cNvSpPr/>
          <p:nvPr/>
        </p:nvSpPr>
        <p:spPr>
          <a:xfrm>
            <a:off x="4928616" y="478536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4</a:t>
            </a:r>
            <a:endParaRPr lang="en-US" dirty="0"/>
          </a:p>
        </p:txBody>
      </p:sp>
      <p:cxnSp>
        <p:nvCxnSpPr>
          <p:cNvPr id="10" name="Straight Arrow Connector 9"/>
          <p:cNvCxnSpPr>
            <a:stCxn id="4" idx="6"/>
            <a:endCxn id="5" idx="2"/>
          </p:cNvCxnSpPr>
          <p:nvPr/>
        </p:nvCxnSpPr>
        <p:spPr>
          <a:xfrm>
            <a:off x="2346960" y="5143500"/>
            <a:ext cx="33223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 name="Straight Arrow Connector 10"/>
          <p:cNvCxnSpPr>
            <a:stCxn id="5" idx="6"/>
            <a:endCxn id="6" idx="2"/>
          </p:cNvCxnSpPr>
          <p:nvPr/>
        </p:nvCxnSpPr>
        <p:spPr>
          <a:xfrm>
            <a:off x="3380232" y="514350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4" name="Straight Arrow Connector 13"/>
          <p:cNvCxnSpPr>
            <a:stCxn id="6" idx="6"/>
            <a:endCxn id="7" idx="2"/>
          </p:cNvCxnSpPr>
          <p:nvPr/>
        </p:nvCxnSpPr>
        <p:spPr>
          <a:xfrm>
            <a:off x="4504944" y="514350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8" name="Straight Arrow Connector 17"/>
          <p:cNvCxnSpPr>
            <a:stCxn id="7" idx="6"/>
          </p:cNvCxnSpPr>
          <p:nvPr/>
        </p:nvCxnSpPr>
        <p:spPr>
          <a:xfrm>
            <a:off x="5629656" y="5143500"/>
            <a:ext cx="1426464" cy="0"/>
          </a:xfrm>
          <a:prstGeom prst="straightConnector1">
            <a:avLst/>
          </a:prstGeom>
          <a:ln>
            <a:prstDash val="dash"/>
            <a:tailEnd type="triangle"/>
          </a:ln>
        </p:spPr>
        <p:style>
          <a:lnRef idx="2">
            <a:schemeClr val="accent4"/>
          </a:lnRef>
          <a:fillRef idx="1">
            <a:schemeClr val="lt1"/>
          </a:fillRef>
          <a:effectRef idx="0">
            <a:schemeClr val="accent4"/>
          </a:effectRef>
          <a:fontRef idx="minor">
            <a:schemeClr val="dk1"/>
          </a:fontRef>
        </p:style>
      </p:cxnSp>
      <p:sp>
        <p:nvSpPr>
          <p:cNvPr id="19" name="TextBox 18"/>
          <p:cNvSpPr txBox="1"/>
          <p:nvPr/>
        </p:nvSpPr>
        <p:spPr>
          <a:xfrm>
            <a:off x="1325880" y="5669280"/>
            <a:ext cx="822960" cy="369332"/>
          </a:xfrm>
          <a:prstGeom prst="rect">
            <a:avLst/>
          </a:prstGeom>
          <a:noFill/>
        </p:spPr>
        <p:txBody>
          <a:bodyPr wrap="square" rtlCol="0">
            <a:spAutoFit/>
          </a:bodyPr>
          <a:lstStyle/>
          <a:p>
            <a:r>
              <a:rPr lang="en-US" dirty="0" smtClean="0"/>
              <a:t>P(X</a:t>
            </a:r>
            <a:r>
              <a:rPr lang="en-US" baseline="-25000" dirty="0" smtClean="0"/>
              <a:t>1</a:t>
            </a:r>
            <a:r>
              <a:rPr lang="en-US" dirty="0" smtClean="0"/>
              <a:t>)</a:t>
            </a:r>
            <a:endParaRPr lang="en-US" baseline="-25000" dirty="0"/>
          </a:p>
        </p:txBody>
      </p:sp>
      <p:sp>
        <p:nvSpPr>
          <p:cNvPr id="20" name="TextBox 19"/>
          <p:cNvSpPr txBox="1"/>
          <p:nvPr/>
        </p:nvSpPr>
        <p:spPr>
          <a:xfrm>
            <a:off x="4305300" y="5697974"/>
            <a:ext cx="1196340" cy="369332"/>
          </a:xfrm>
          <a:prstGeom prst="rect">
            <a:avLst/>
          </a:prstGeom>
          <a:noFill/>
        </p:spPr>
        <p:txBody>
          <a:bodyPr wrap="square" rtlCol="0">
            <a:spAutoFit/>
          </a:bodyPr>
          <a:lstStyle/>
          <a:p>
            <a:r>
              <a:rPr lang="en-US" dirty="0" smtClean="0"/>
              <a:t>P(X</a:t>
            </a:r>
            <a:r>
              <a:rPr lang="en-US" baseline="-25000" dirty="0" smtClean="0"/>
              <a:t>t</a:t>
            </a:r>
            <a:r>
              <a:rPr lang="en-US" dirty="0" smtClean="0"/>
              <a:t>|X</a:t>
            </a:r>
            <a:r>
              <a:rPr lang="en-US" baseline="-25000" dirty="0" smtClean="0"/>
              <a:t>t-1</a:t>
            </a:r>
            <a:r>
              <a:rPr lang="en-US" dirty="0" smtClean="0"/>
              <a:t>)</a:t>
            </a:r>
            <a:endParaRPr lang="en-US" baseline="-25000" dirty="0"/>
          </a:p>
        </p:txBody>
      </p:sp>
    </p:spTree>
    <p:extLst>
      <p:ext uri="{BB962C8B-B14F-4D97-AF65-F5344CB8AC3E}">
        <p14:creationId xmlns:p14="http://schemas.microsoft.com/office/powerpoint/2010/main" val="2025901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Sunny / Rainy </a:t>
            </a:r>
            <a:endParaRPr lang="en-US" dirty="0"/>
          </a:p>
        </p:txBody>
      </p:sp>
      <p:sp>
        <p:nvSpPr>
          <p:cNvPr id="3" name="Content Placeholder 2"/>
          <p:cNvSpPr>
            <a:spLocks noGrp="1"/>
          </p:cNvSpPr>
          <p:nvPr>
            <p:ph sz="quarter" idx="1"/>
          </p:nvPr>
        </p:nvSpPr>
        <p:spPr/>
        <p:txBody>
          <a:bodyPr/>
          <a:lstStyle/>
          <a:p>
            <a:r>
              <a:rPr lang="en-US" dirty="0" smtClean="0"/>
              <a:t>States = {Rain , Sun}</a:t>
            </a:r>
          </a:p>
          <a:p>
            <a:r>
              <a:rPr lang="en-US" dirty="0" smtClean="0"/>
              <a:t>CPT: </a:t>
            </a:r>
          </a:p>
          <a:p>
            <a:endParaRPr lang="en-US" dirty="0"/>
          </a:p>
          <a:p>
            <a:endParaRPr lang="en-US" dirty="0" smtClean="0"/>
          </a:p>
          <a:p>
            <a:endParaRPr lang="en-US" dirty="0"/>
          </a:p>
          <a:p>
            <a:endParaRPr lang="en-US" dirty="0" smtClean="0"/>
          </a:p>
          <a:p>
            <a:endParaRPr lang="en-US" dirty="0"/>
          </a:p>
          <a:p>
            <a:endParaRPr lang="en-US" dirty="0" smtClean="0"/>
          </a:p>
          <a:p>
            <a:r>
              <a:rPr lang="en-US" dirty="0" smtClean="0"/>
              <a:t>Day 1: Sun</a:t>
            </a:r>
          </a:p>
        </p:txBody>
      </p:sp>
      <p:pic>
        <p:nvPicPr>
          <p:cNvPr id="4" name="Picture 3"/>
          <p:cNvPicPr>
            <a:picLocks noChangeAspect="1"/>
          </p:cNvPicPr>
          <p:nvPr/>
        </p:nvPicPr>
        <p:blipFill rotWithShape="1">
          <a:blip r:embed="rId2" cstate="email">
            <a:extLst>
              <a:ext uri="{28A0092B-C50C-407E-A947-70E740481C1C}">
                <a14:useLocalDpi xmlns:a14="http://schemas.microsoft.com/office/drawing/2010/main" val="0"/>
              </a:ext>
            </a:extLst>
          </a:blip>
          <a:srcRect/>
          <a:stretch/>
        </p:blipFill>
        <p:spPr>
          <a:xfrm>
            <a:off x="3203448" y="4019550"/>
            <a:ext cx="5562600" cy="2076450"/>
          </a:xfrm>
          <a:prstGeom prst="rect">
            <a:avLst/>
          </a:prstGeom>
        </p:spPr>
      </p:pic>
      <p:sp>
        <p:nvSpPr>
          <p:cNvPr id="9" name="TextBox 8"/>
          <p:cNvSpPr txBox="1"/>
          <p:nvPr/>
        </p:nvSpPr>
        <p:spPr>
          <a:xfrm>
            <a:off x="7429500" y="3638550"/>
            <a:ext cx="1714500" cy="646331"/>
          </a:xfrm>
          <a:prstGeom prst="rect">
            <a:avLst/>
          </a:prstGeom>
          <a:noFill/>
        </p:spPr>
        <p:txBody>
          <a:bodyPr wrap="square" rtlCol="0">
            <a:spAutoFit/>
          </a:bodyPr>
          <a:lstStyle/>
          <a:p>
            <a:r>
              <a:rPr lang="en-US" dirty="0" smtClean="0"/>
              <a:t>Viterbi or trellis diagram </a:t>
            </a:r>
            <a:endParaRPr lang="en-US" dirty="0"/>
          </a:p>
        </p:txBody>
      </p:sp>
      <p:sp>
        <p:nvSpPr>
          <p:cNvPr id="10" name="TextBox 9"/>
          <p:cNvSpPr txBox="1"/>
          <p:nvPr/>
        </p:nvSpPr>
        <p:spPr>
          <a:xfrm>
            <a:off x="1333500" y="5943600"/>
            <a:ext cx="2609850" cy="646331"/>
          </a:xfrm>
          <a:prstGeom prst="rect">
            <a:avLst/>
          </a:prstGeom>
          <a:noFill/>
        </p:spPr>
        <p:txBody>
          <a:bodyPr wrap="square" rtlCol="0">
            <a:spAutoFit/>
          </a:bodyPr>
          <a:lstStyle/>
          <a:p>
            <a:r>
              <a:rPr lang="en-US" dirty="0" smtClean="0"/>
              <a:t>Automaton or finite state machine diagram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319362636"/>
              </p:ext>
            </p:extLst>
          </p:nvPr>
        </p:nvGraphicFramePr>
        <p:xfrm>
          <a:off x="412623" y="2611219"/>
          <a:ext cx="3054477" cy="1828800"/>
        </p:xfrm>
        <a:graphic>
          <a:graphicData uri="http://schemas.openxmlformats.org/drawingml/2006/table">
            <a:tbl>
              <a:tblPr firstRow="1" bandRow="1">
                <a:tableStyleId>{2D5ABB26-0587-4C30-8999-92F81FD0307C}</a:tableStyleId>
              </a:tblPr>
              <a:tblGrid>
                <a:gridCol w="730377"/>
                <a:gridCol w="800100"/>
                <a:gridCol w="1524000"/>
              </a:tblGrid>
              <a:tr h="231140">
                <a:tc>
                  <a:txBody>
                    <a:bodyPr/>
                    <a:lstStyle/>
                    <a:p>
                      <a:r>
                        <a:rPr lang="en-US" dirty="0" smtClean="0"/>
                        <a:t>X</a:t>
                      </a:r>
                      <a:r>
                        <a:rPr lang="en-US" baseline="-25000" dirty="0" smtClean="0"/>
                        <a:t>t-1</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X</a:t>
                      </a:r>
                      <a:r>
                        <a:rPr lang="en-US" baseline="-25000" dirty="0" err="1" smtClean="0"/>
                        <a:t>t</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P(Xt-1|X</a:t>
                      </a:r>
                      <a:r>
                        <a:rPr lang="en-US" baseline="-25000" dirty="0" smtClean="0"/>
                        <a:t>t</a:t>
                      </a:r>
                      <a:r>
                        <a:rPr lang="en-US" baseline="0" dirty="0" smtClean="0"/>
                        <a:t>)</a:t>
                      </a:r>
                      <a:endParaRPr lang="en-US"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31140">
                <a:tc>
                  <a:txBody>
                    <a:bodyPr/>
                    <a:lstStyle/>
                    <a:p>
                      <a:r>
                        <a:rPr lang="en-US" dirty="0" smtClean="0"/>
                        <a:t>Sun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Sun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dirty="0" smtClean="0"/>
                        <a:t>0.9</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31140">
                <a:tc>
                  <a:txBody>
                    <a:bodyPr/>
                    <a:lstStyle/>
                    <a:p>
                      <a:r>
                        <a:rPr lang="en-US" dirty="0" smtClean="0"/>
                        <a:t>Sun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Rain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0.1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31140">
                <a:tc>
                  <a:txBody>
                    <a:bodyPr/>
                    <a:lstStyle/>
                    <a:p>
                      <a:r>
                        <a:rPr lang="en-US" dirty="0" smtClean="0"/>
                        <a:t>Rain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Sun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smtClean="0"/>
                        <a:t>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r>
              <a:tr h="231140">
                <a:tc>
                  <a:txBody>
                    <a:bodyPr/>
                    <a:lstStyle/>
                    <a:p>
                      <a:r>
                        <a:rPr lang="en-US" dirty="0" smtClean="0"/>
                        <a:t>Rain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Rain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smtClean="0"/>
                        <a:t>0.7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12207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Mini-forward algorithm </a:t>
            </a:r>
            <a:endParaRPr lang="en-US" dirty="0"/>
          </a:p>
        </p:txBody>
      </p:sp>
      <p:sp>
        <p:nvSpPr>
          <p:cNvPr id="3" name="Content Placeholder 2"/>
          <p:cNvSpPr>
            <a:spLocks noGrp="1"/>
          </p:cNvSpPr>
          <p:nvPr>
            <p:ph sz="quarter" idx="1"/>
          </p:nvPr>
        </p:nvSpPr>
        <p:spPr/>
        <p:txBody>
          <a:bodyPr/>
          <a:lstStyle/>
          <a:p>
            <a:r>
              <a:rPr lang="en-US" dirty="0"/>
              <a:t>Question: What’s </a:t>
            </a:r>
            <a:r>
              <a:rPr lang="en-US" dirty="0" smtClean="0"/>
              <a:t>P(</a:t>
            </a:r>
            <a:r>
              <a:rPr lang="en-US" dirty="0" err="1" smtClean="0"/>
              <a:t>X</a:t>
            </a:r>
            <a:r>
              <a:rPr lang="en-US" baseline="-25000" dirty="0" err="1" smtClean="0"/>
              <a:t>t</a:t>
            </a:r>
            <a:r>
              <a:rPr lang="en-US" dirty="0" smtClean="0"/>
              <a:t>) </a:t>
            </a:r>
            <a:r>
              <a:rPr lang="en-US" dirty="0"/>
              <a:t>on some day t?</a:t>
            </a:r>
          </a:p>
          <a:p>
            <a:r>
              <a:rPr lang="en-US" dirty="0" smtClean="0"/>
              <a:t>An </a:t>
            </a:r>
            <a:r>
              <a:rPr lang="en-US" dirty="0"/>
              <a:t>instance of variable elimination! (In order X</a:t>
            </a:r>
            <a:r>
              <a:rPr lang="en-US" baseline="-25000" dirty="0"/>
              <a:t>1</a:t>
            </a:r>
            <a:r>
              <a:rPr lang="en-US" dirty="0"/>
              <a:t>, X</a:t>
            </a:r>
            <a:r>
              <a:rPr lang="en-US" baseline="-25000" dirty="0"/>
              <a:t>2</a:t>
            </a:r>
            <a:r>
              <a:rPr lang="en-US" dirty="0"/>
              <a:t>, … </a:t>
            </a:r>
            <a:r>
              <a:rPr lang="en-US" dirty="0" smtClean="0"/>
              <a:t>)</a:t>
            </a:r>
          </a:p>
          <a:p>
            <a:r>
              <a:rPr lang="en-US" dirty="0" smtClean="0"/>
              <a:t>Forward simulation: </a:t>
            </a:r>
          </a:p>
          <a:p>
            <a:endParaRPr lang="en-US" dirty="0"/>
          </a:p>
        </p:txBody>
      </p:sp>
      <p:sp>
        <p:nvSpPr>
          <p:cNvPr id="4" name="Oval 3"/>
          <p:cNvSpPr/>
          <p:nvPr/>
        </p:nvSpPr>
        <p:spPr>
          <a:xfrm>
            <a:off x="1937004" y="4534654"/>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smtClean="0"/>
              <a:t>1</a:t>
            </a:r>
            <a:r>
              <a:rPr lang="en-US" dirty="0" smtClean="0"/>
              <a:t> </a:t>
            </a:r>
            <a:endParaRPr lang="en-US" dirty="0"/>
          </a:p>
        </p:txBody>
      </p:sp>
      <p:sp>
        <p:nvSpPr>
          <p:cNvPr id="5" name="Oval 4"/>
          <p:cNvSpPr/>
          <p:nvPr/>
        </p:nvSpPr>
        <p:spPr>
          <a:xfrm>
            <a:off x="2970276" y="4534654"/>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2</a:t>
            </a:r>
            <a:endParaRPr lang="en-US" dirty="0"/>
          </a:p>
        </p:txBody>
      </p:sp>
      <p:sp>
        <p:nvSpPr>
          <p:cNvPr id="6" name="Oval 5"/>
          <p:cNvSpPr/>
          <p:nvPr/>
        </p:nvSpPr>
        <p:spPr>
          <a:xfrm>
            <a:off x="4094988" y="4534654"/>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3</a:t>
            </a:r>
            <a:r>
              <a:rPr lang="en-US" dirty="0" smtClean="0"/>
              <a:t> </a:t>
            </a:r>
            <a:endParaRPr lang="en-US" dirty="0"/>
          </a:p>
        </p:txBody>
      </p:sp>
      <p:sp>
        <p:nvSpPr>
          <p:cNvPr id="7" name="Oval 6"/>
          <p:cNvSpPr/>
          <p:nvPr/>
        </p:nvSpPr>
        <p:spPr>
          <a:xfrm>
            <a:off x="5219700" y="4534654"/>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4</a:t>
            </a:r>
            <a:endParaRPr lang="en-US" dirty="0"/>
          </a:p>
        </p:txBody>
      </p:sp>
      <p:cxnSp>
        <p:nvCxnSpPr>
          <p:cNvPr id="8" name="Straight Arrow Connector 7"/>
          <p:cNvCxnSpPr>
            <a:stCxn id="4" idx="6"/>
            <a:endCxn id="5" idx="2"/>
          </p:cNvCxnSpPr>
          <p:nvPr/>
        </p:nvCxnSpPr>
        <p:spPr>
          <a:xfrm>
            <a:off x="2638044" y="4892794"/>
            <a:ext cx="33223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9" name="Straight Arrow Connector 8"/>
          <p:cNvCxnSpPr>
            <a:stCxn id="5" idx="6"/>
            <a:endCxn id="6" idx="2"/>
          </p:cNvCxnSpPr>
          <p:nvPr/>
        </p:nvCxnSpPr>
        <p:spPr>
          <a:xfrm>
            <a:off x="3671316" y="4892794"/>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0" name="Straight Arrow Connector 9"/>
          <p:cNvCxnSpPr>
            <a:stCxn id="6" idx="6"/>
            <a:endCxn id="7" idx="2"/>
          </p:cNvCxnSpPr>
          <p:nvPr/>
        </p:nvCxnSpPr>
        <p:spPr>
          <a:xfrm>
            <a:off x="4796028" y="4892794"/>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 name="Straight Arrow Connector 10"/>
          <p:cNvCxnSpPr>
            <a:stCxn id="7" idx="6"/>
          </p:cNvCxnSpPr>
          <p:nvPr/>
        </p:nvCxnSpPr>
        <p:spPr>
          <a:xfrm>
            <a:off x="5920740" y="4892794"/>
            <a:ext cx="1426464"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sp>
        <p:nvSpPr>
          <p:cNvPr id="12" name="TextBox 11"/>
          <p:cNvSpPr txBox="1"/>
          <p:nvPr/>
        </p:nvSpPr>
        <p:spPr>
          <a:xfrm>
            <a:off x="1616964" y="5418574"/>
            <a:ext cx="822960" cy="369332"/>
          </a:xfrm>
          <a:prstGeom prst="rect">
            <a:avLst/>
          </a:prstGeom>
          <a:noFill/>
        </p:spPr>
        <p:txBody>
          <a:bodyPr wrap="square" rtlCol="0">
            <a:spAutoFit/>
          </a:bodyPr>
          <a:lstStyle/>
          <a:p>
            <a:r>
              <a:rPr lang="en-US" dirty="0" smtClean="0"/>
              <a:t>P(X</a:t>
            </a:r>
            <a:r>
              <a:rPr lang="en-US" baseline="-25000" dirty="0" smtClean="0"/>
              <a:t>1</a:t>
            </a:r>
            <a:r>
              <a:rPr lang="en-US" dirty="0" smtClean="0"/>
              <a:t>)</a:t>
            </a:r>
            <a:endParaRPr lang="en-US" baseline="-25000" dirty="0"/>
          </a:p>
        </p:txBody>
      </p:sp>
      <p:sp>
        <p:nvSpPr>
          <p:cNvPr id="13" name="TextBox 12"/>
          <p:cNvSpPr txBox="1"/>
          <p:nvPr/>
        </p:nvSpPr>
        <p:spPr>
          <a:xfrm>
            <a:off x="4596384" y="5447268"/>
            <a:ext cx="1196340" cy="369332"/>
          </a:xfrm>
          <a:prstGeom prst="rect">
            <a:avLst/>
          </a:prstGeom>
          <a:noFill/>
        </p:spPr>
        <p:txBody>
          <a:bodyPr wrap="square" rtlCol="0">
            <a:spAutoFit/>
          </a:bodyPr>
          <a:lstStyle/>
          <a:p>
            <a:r>
              <a:rPr lang="en-US" dirty="0" smtClean="0"/>
              <a:t>P(X</a:t>
            </a:r>
            <a:r>
              <a:rPr lang="en-US" baseline="-25000" dirty="0" smtClean="0"/>
              <a:t>t</a:t>
            </a:r>
            <a:r>
              <a:rPr lang="en-US" dirty="0" smtClean="0"/>
              <a:t>|X</a:t>
            </a:r>
            <a:r>
              <a:rPr lang="en-US" baseline="-25000" dirty="0" smtClean="0"/>
              <a:t>t-1</a:t>
            </a:r>
            <a:r>
              <a:rPr lang="en-US" dirty="0" smtClean="0"/>
              <a:t>)</a:t>
            </a:r>
            <a:endParaRPr lang="en-US" baseline="-250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78870" y="3084470"/>
            <a:ext cx="3941870" cy="539162"/>
          </a:xfrm>
          <a:prstGeom prst="rect">
            <a:avLst/>
          </a:prstGeom>
        </p:spPr>
      </p:pic>
    </p:spTree>
    <p:extLst>
      <p:ext uri="{BB962C8B-B14F-4D97-AF65-F5344CB8AC3E}">
        <p14:creationId xmlns:p14="http://schemas.microsoft.com/office/powerpoint/2010/main" val="15331543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run of the mini forward algorithm</a:t>
            </a:r>
            <a:endParaRPr lang="en-US" dirty="0"/>
          </a:p>
        </p:txBody>
      </p:sp>
      <p:sp>
        <p:nvSpPr>
          <p:cNvPr id="3" name="Content Placeholder 2"/>
          <p:cNvSpPr>
            <a:spLocks noGrp="1"/>
          </p:cNvSpPr>
          <p:nvPr>
            <p:ph sz="quarter" idx="1"/>
          </p:nvPr>
        </p:nvSpPr>
        <p:spPr/>
        <p:txBody>
          <a:bodyPr/>
          <a:lstStyle/>
          <a:p>
            <a:r>
              <a:rPr lang="en-US" dirty="0"/>
              <a:t>From initial observation of </a:t>
            </a:r>
            <a:r>
              <a:rPr lang="en-US" dirty="0" smtClean="0"/>
              <a:t>sun:</a:t>
            </a:r>
            <a:endParaRPr lang="en-US" dirty="0"/>
          </a:p>
          <a:p>
            <a:endParaRPr lang="en-US" dirty="0"/>
          </a:p>
          <a:p>
            <a:endParaRPr lang="en-US" dirty="0" smtClean="0"/>
          </a:p>
          <a:p>
            <a:endParaRPr lang="en-US" dirty="0"/>
          </a:p>
          <a:p>
            <a:endParaRPr lang="en-US" sz="1400" dirty="0" smtClean="0"/>
          </a:p>
          <a:p>
            <a:r>
              <a:rPr lang="en-US" dirty="0" smtClean="0"/>
              <a:t>From </a:t>
            </a:r>
            <a:r>
              <a:rPr lang="en-US" dirty="0"/>
              <a:t>initial observation of </a:t>
            </a:r>
            <a:r>
              <a:rPr lang="en-US" dirty="0" smtClean="0"/>
              <a:t>rain:</a:t>
            </a:r>
          </a:p>
          <a:p>
            <a:endParaRPr lang="en-US" dirty="0" smtClean="0"/>
          </a:p>
          <a:p>
            <a:endParaRPr lang="en-US" dirty="0" smtClean="0"/>
          </a:p>
          <a:p>
            <a:endParaRPr lang="en-US" dirty="0"/>
          </a:p>
          <a:p>
            <a:endParaRPr lang="en-US" sz="1000" dirty="0" smtClean="0"/>
          </a:p>
          <a:p>
            <a:r>
              <a:rPr lang="en-US" dirty="0" smtClean="0"/>
              <a:t>From </a:t>
            </a:r>
            <a:r>
              <a:rPr lang="en-US" dirty="0"/>
              <a:t>yet another initial distribution </a:t>
            </a:r>
            <a:r>
              <a:rPr lang="en-US" dirty="0" smtClean="0"/>
              <a:t>P(X</a:t>
            </a:r>
            <a:r>
              <a:rPr lang="en-US" baseline="-25000" dirty="0" smtClean="0"/>
              <a:t>1</a:t>
            </a:r>
            <a:r>
              <a:rPr lang="en-US" dirty="0" smtClean="0"/>
              <a:t>):</a:t>
            </a: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03840364"/>
              </p:ext>
            </p:extLst>
          </p:nvPr>
        </p:nvGraphicFramePr>
        <p:xfrm>
          <a:off x="1234440" y="2137410"/>
          <a:ext cx="6096000" cy="11125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370840">
                <a:tc>
                  <a:txBody>
                    <a:bodyPr/>
                    <a:lstStyle/>
                    <a:p>
                      <a:r>
                        <a:rPr lang="en-US" dirty="0" smtClean="0"/>
                        <a:t>1.0</a:t>
                      </a:r>
                      <a:endParaRPr lang="en-US" dirty="0"/>
                    </a:p>
                  </a:txBody>
                  <a:tcPr/>
                </a:tc>
                <a:tc>
                  <a:txBody>
                    <a:bodyPr/>
                    <a:lstStyle/>
                    <a:p>
                      <a:r>
                        <a:rPr lang="en-US" dirty="0" smtClean="0"/>
                        <a:t>0.9</a:t>
                      </a:r>
                      <a:endParaRPr lang="en-US" dirty="0"/>
                    </a:p>
                  </a:txBody>
                  <a:tcPr/>
                </a:tc>
                <a:tc>
                  <a:txBody>
                    <a:bodyPr/>
                    <a:lstStyle/>
                    <a:p>
                      <a:r>
                        <a:rPr lang="en-US" dirty="0" smtClean="0"/>
                        <a:t>0.84</a:t>
                      </a:r>
                      <a:endParaRPr lang="en-US" dirty="0"/>
                    </a:p>
                  </a:txBody>
                  <a:tcPr/>
                </a:tc>
                <a:tc>
                  <a:txBody>
                    <a:bodyPr/>
                    <a:lstStyle/>
                    <a:p>
                      <a:r>
                        <a:rPr lang="en-US" dirty="0" smtClean="0"/>
                        <a:t>0.804</a:t>
                      </a:r>
                      <a:endParaRPr lang="en-US" dirty="0"/>
                    </a:p>
                  </a:txBody>
                  <a:tcPr/>
                </a:tc>
                <a:tc>
                  <a:txBody>
                    <a:bodyPr/>
                    <a:lstStyle/>
                    <a:p>
                      <a:r>
                        <a:rPr lang="en-US" dirty="0" smtClean="0"/>
                        <a:t>…</a:t>
                      </a:r>
                      <a:endParaRPr lang="en-US" dirty="0"/>
                    </a:p>
                  </a:txBody>
                  <a:tcPr/>
                </a:tc>
                <a:tc>
                  <a:txBody>
                    <a:bodyPr/>
                    <a:lstStyle/>
                    <a:p>
                      <a:r>
                        <a:rPr lang="en-US" dirty="0" smtClean="0"/>
                        <a:t>0.75</a:t>
                      </a:r>
                      <a:endParaRPr lang="en-US" dirty="0"/>
                    </a:p>
                  </a:txBody>
                  <a:tcPr/>
                </a:tc>
              </a:tr>
              <a:tr h="370840">
                <a:tc>
                  <a:txBody>
                    <a:bodyPr/>
                    <a:lstStyle/>
                    <a:p>
                      <a:r>
                        <a:rPr lang="en-US" dirty="0" smtClean="0"/>
                        <a:t>0</a:t>
                      </a:r>
                      <a:endParaRPr lang="en-US" dirty="0"/>
                    </a:p>
                  </a:txBody>
                  <a:tcPr/>
                </a:tc>
                <a:tc>
                  <a:txBody>
                    <a:bodyPr/>
                    <a:lstStyle/>
                    <a:p>
                      <a:r>
                        <a:rPr lang="en-US" dirty="0" smtClean="0"/>
                        <a:t>0.1</a:t>
                      </a:r>
                      <a:endParaRPr lang="en-US" dirty="0"/>
                    </a:p>
                  </a:txBody>
                  <a:tcPr/>
                </a:tc>
                <a:tc>
                  <a:txBody>
                    <a:bodyPr/>
                    <a:lstStyle/>
                    <a:p>
                      <a:r>
                        <a:rPr lang="en-US" dirty="0" smtClean="0"/>
                        <a:t>0.16</a:t>
                      </a:r>
                      <a:endParaRPr lang="en-US" dirty="0"/>
                    </a:p>
                  </a:txBody>
                  <a:tcPr/>
                </a:tc>
                <a:tc>
                  <a:txBody>
                    <a:bodyPr/>
                    <a:lstStyle/>
                    <a:p>
                      <a:r>
                        <a:rPr lang="en-US" dirty="0" smtClean="0"/>
                        <a:t>0.196</a:t>
                      </a:r>
                      <a:endParaRPr lang="en-US" dirty="0"/>
                    </a:p>
                  </a:txBody>
                  <a:tcPr/>
                </a:tc>
                <a:tc>
                  <a:txBody>
                    <a:bodyPr/>
                    <a:lstStyle/>
                    <a:p>
                      <a:r>
                        <a:rPr lang="en-US" dirty="0" smtClean="0"/>
                        <a:t>…</a:t>
                      </a:r>
                      <a:endParaRPr lang="en-US" dirty="0"/>
                    </a:p>
                  </a:txBody>
                  <a:tcPr/>
                </a:tc>
                <a:tc>
                  <a:txBody>
                    <a:bodyPr/>
                    <a:lstStyle/>
                    <a:p>
                      <a:r>
                        <a:rPr lang="en-US" dirty="0" smtClean="0"/>
                        <a:t>0.25</a:t>
                      </a:r>
                      <a:endParaRPr lang="en-US" dirty="0"/>
                    </a:p>
                  </a:txBody>
                  <a:tcPr/>
                </a:tc>
              </a:tr>
              <a:tr h="370840">
                <a:tc>
                  <a:txBody>
                    <a:bodyPr/>
                    <a:lstStyle/>
                    <a:p>
                      <a:r>
                        <a:rPr lang="en-US" dirty="0" smtClean="0"/>
                        <a:t>P(X</a:t>
                      </a:r>
                      <a:r>
                        <a:rPr lang="en-US" baseline="-25000" dirty="0" smtClean="0"/>
                        <a:t>1</a:t>
                      </a:r>
                      <a:r>
                        <a:rPr lang="en-US" dirty="0" smtClean="0"/>
                        <a:t>) </a:t>
                      </a:r>
                      <a:endParaRPr lang="en-US" dirty="0"/>
                    </a:p>
                  </a:txBody>
                  <a:tcPr/>
                </a:tc>
                <a:tc>
                  <a:txBody>
                    <a:bodyPr/>
                    <a:lstStyle/>
                    <a:p>
                      <a:r>
                        <a:rPr lang="en-US" dirty="0" smtClean="0"/>
                        <a:t>P(X</a:t>
                      </a:r>
                      <a:r>
                        <a:rPr lang="en-US" baseline="-25000" dirty="0" smtClean="0"/>
                        <a:t>2</a:t>
                      </a:r>
                      <a:r>
                        <a:rPr lang="en-US" dirty="0" smtClean="0"/>
                        <a:t>) </a:t>
                      </a:r>
                      <a:endParaRPr lang="en-US" dirty="0"/>
                    </a:p>
                  </a:txBody>
                  <a:tcPr/>
                </a:tc>
                <a:tc>
                  <a:txBody>
                    <a:bodyPr/>
                    <a:lstStyle/>
                    <a:p>
                      <a:r>
                        <a:rPr lang="en-US" dirty="0" smtClean="0"/>
                        <a:t>P(X</a:t>
                      </a:r>
                      <a:r>
                        <a:rPr lang="en-US" baseline="-25000" dirty="0" smtClean="0"/>
                        <a:t>3</a:t>
                      </a:r>
                      <a:r>
                        <a:rPr lang="en-US" dirty="0" smtClean="0"/>
                        <a:t>) </a:t>
                      </a:r>
                      <a:endParaRPr lang="en-US" dirty="0"/>
                    </a:p>
                  </a:txBody>
                  <a:tcPr/>
                </a:tc>
                <a:tc>
                  <a:txBody>
                    <a:bodyPr/>
                    <a:lstStyle/>
                    <a:p>
                      <a:r>
                        <a:rPr lang="en-US" dirty="0" smtClean="0"/>
                        <a:t>P(X</a:t>
                      </a:r>
                      <a:r>
                        <a:rPr lang="en-US" baseline="-25000" dirty="0" smtClean="0"/>
                        <a:t>4</a:t>
                      </a:r>
                      <a:r>
                        <a:rPr lang="en-US" dirty="0" smtClean="0"/>
                        <a:t>) </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P(X</a:t>
                      </a:r>
                      <a:r>
                        <a:rPr lang="en-US" baseline="-25000" dirty="0" smtClean="0"/>
                        <a:t>∞</a:t>
                      </a:r>
                      <a:r>
                        <a:rPr lang="en-US" dirty="0" smtClean="0"/>
                        <a:t>)</a:t>
                      </a:r>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48404682"/>
              </p:ext>
            </p:extLst>
          </p:nvPr>
        </p:nvGraphicFramePr>
        <p:xfrm>
          <a:off x="1234440" y="3990340"/>
          <a:ext cx="6096000" cy="111252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370840">
                <a:tc>
                  <a:txBody>
                    <a:bodyPr/>
                    <a:lstStyle/>
                    <a:p>
                      <a:r>
                        <a:rPr lang="en-US" dirty="0" smtClean="0"/>
                        <a:t>0</a:t>
                      </a:r>
                      <a:endParaRPr lang="en-US" dirty="0"/>
                    </a:p>
                  </a:txBody>
                  <a:tcPr/>
                </a:tc>
                <a:tc>
                  <a:txBody>
                    <a:bodyPr/>
                    <a:lstStyle/>
                    <a:p>
                      <a:r>
                        <a:rPr lang="en-US" dirty="0" smtClean="0"/>
                        <a:t>0.3</a:t>
                      </a:r>
                      <a:endParaRPr lang="en-US" dirty="0"/>
                    </a:p>
                  </a:txBody>
                  <a:tcPr/>
                </a:tc>
                <a:tc>
                  <a:txBody>
                    <a:bodyPr/>
                    <a:lstStyle/>
                    <a:p>
                      <a:r>
                        <a:rPr lang="en-US" dirty="0" smtClean="0"/>
                        <a:t>0.48</a:t>
                      </a:r>
                      <a:endParaRPr lang="en-US" dirty="0"/>
                    </a:p>
                  </a:txBody>
                  <a:tcPr/>
                </a:tc>
                <a:tc>
                  <a:txBody>
                    <a:bodyPr/>
                    <a:lstStyle/>
                    <a:p>
                      <a:r>
                        <a:rPr lang="en-US" dirty="0" smtClean="0"/>
                        <a:t>0.588</a:t>
                      </a:r>
                      <a:endParaRPr lang="en-US" dirty="0"/>
                    </a:p>
                  </a:txBody>
                  <a:tcPr/>
                </a:tc>
                <a:tc>
                  <a:txBody>
                    <a:bodyPr/>
                    <a:lstStyle/>
                    <a:p>
                      <a:r>
                        <a:rPr lang="en-US" dirty="0" smtClean="0"/>
                        <a:t>…</a:t>
                      </a:r>
                      <a:endParaRPr lang="en-US" dirty="0"/>
                    </a:p>
                  </a:txBody>
                  <a:tcPr/>
                </a:tc>
                <a:tc>
                  <a:txBody>
                    <a:bodyPr/>
                    <a:lstStyle/>
                    <a:p>
                      <a:r>
                        <a:rPr lang="en-US" dirty="0" smtClean="0"/>
                        <a:t>0.75</a:t>
                      </a:r>
                      <a:endParaRPr lang="en-US" dirty="0"/>
                    </a:p>
                  </a:txBody>
                  <a:tcPr/>
                </a:tc>
              </a:tr>
              <a:tr h="370840">
                <a:tc>
                  <a:txBody>
                    <a:bodyPr/>
                    <a:lstStyle/>
                    <a:p>
                      <a:r>
                        <a:rPr lang="en-US" dirty="0" smtClean="0"/>
                        <a:t>1.0</a:t>
                      </a:r>
                      <a:endParaRPr lang="en-US" dirty="0"/>
                    </a:p>
                  </a:txBody>
                  <a:tcPr/>
                </a:tc>
                <a:tc>
                  <a:txBody>
                    <a:bodyPr/>
                    <a:lstStyle/>
                    <a:p>
                      <a:r>
                        <a:rPr lang="en-US" dirty="0" smtClean="0"/>
                        <a:t>0.7</a:t>
                      </a:r>
                      <a:endParaRPr lang="en-US" dirty="0"/>
                    </a:p>
                  </a:txBody>
                  <a:tcPr/>
                </a:tc>
                <a:tc>
                  <a:txBody>
                    <a:bodyPr/>
                    <a:lstStyle/>
                    <a:p>
                      <a:r>
                        <a:rPr lang="en-US" dirty="0" smtClean="0"/>
                        <a:t>0.52</a:t>
                      </a:r>
                      <a:endParaRPr lang="en-US" dirty="0"/>
                    </a:p>
                  </a:txBody>
                  <a:tcPr/>
                </a:tc>
                <a:tc>
                  <a:txBody>
                    <a:bodyPr/>
                    <a:lstStyle/>
                    <a:p>
                      <a:r>
                        <a:rPr lang="en-US" dirty="0" smtClean="0"/>
                        <a:t>0.412</a:t>
                      </a:r>
                      <a:endParaRPr lang="en-US" dirty="0"/>
                    </a:p>
                  </a:txBody>
                  <a:tcPr/>
                </a:tc>
                <a:tc>
                  <a:txBody>
                    <a:bodyPr/>
                    <a:lstStyle/>
                    <a:p>
                      <a:r>
                        <a:rPr lang="en-US" dirty="0" smtClean="0"/>
                        <a:t>…</a:t>
                      </a:r>
                      <a:endParaRPr lang="en-US" dirty="0"/>
                    </a:p>
                  </a:txBody>
                  <a:tcPr/>
                </a:tc>
                <a:tc>
                  <a:txBody>
                    <a:bodyPr/>
                    <a:lstStyle/>
                    <a:p>
                      <a:r>
                        <a:rPr lang="en-US" dirty="0" smtClean="0"/>
                        <a:t>0.25</a:t>
                      </a:r>
                      <a:endParaRPr lang="en-US" dirty="0"/>
                    </a:p>
                  </a:txBody>
                  <a:tcPr/>
                </a:tc>
              </a:tr>
              <a:tr h="370840">
                <a:tc>
                  <a:txBody>
                    <a:bodyPr/>
                    <a:lstStyle/>
                    <a:p>
                      <a:r>
                        <a:rPr lang="en-US" dirty="0" smtClean="0"/>
                        <a:t>P(X</a:t>
                      </a:r>
                      <a:r>
                        <a:rPr lang="en-US" baseline="-25000" dirty="0" smtClean="0"/>
                        <a:t>1</a:t>
                      </a:r>
                      <a:r>
                        <a:rPr lang="en-US" dirty="0" smtClean="0"/>
                        <a:t>) </a:t>
                      </a:r>
                      <a:endParaRPr lang="en-US" dirty="0"/>
                    </a:p>
                  </a:txBody>
                  <a:tcPr/>
                </a:tc>
                <a:tc>
                  <a:txBody>
                    <a:bodyPr/>
                    <a:lstStyle/>
                    <a:p>
                      <a:r>
                        <a:rPr lang="en-US" dirty="0" smtClean="0"/>
                        <a:t>P(X</a:t>
                      </a:r>
                      <a:r>
                        <a:rPr lang="en-US" baseline="-25000" dirty="0" smtClean="0"/>
                        <a:t>2</a:t>
                      </a:r>
                      <a:r>
                        <a:rPr lang="en-US" dirty="0" smtClean="0"/>
                        <a:t>) </a:t>
                      </a:r>
                      <a:endParaRPr lang="en-US" dirty="0"/>
                    </a:p>
                  </a:txBody>
                  <a:tcPr/>
                </a:tc>
                <a:tc>
                  <a:txBody>
                    <a:bodyPr/>
                    <a:lstStyle/>
                    <a:p>
                      <a:r>
                        <a:rPr lang="en-US" dirty="0" smtClean="0"/>
                        <a:t>P(X</a:t>
                      </a:r>
                      <a:r>
                        <a:rPr lang="en-US" baseline="-25000" dirty="0" smtClean="0"/>
                        <a:t>3</a:t>
                      </a:r>
                      <a:r>
                        <a:rPr lang="en-US" dirty="0" smtClean="0"/>
                        <a:t>) </a:t>
                      </a:r>
                      <a:endParaRPr lang="en-US" dirty="0"/>
                    </a:p>
                  </a:txBody>
                  <a:tcPr/>
                </a:tc>
                <a:tc>
                  <a:txBody>
                    <a:bodyPr/>
                    <a:lstStyle/>
                    <a:p>
                      <a:r>
                        <a:rPr lang="en-US" dirty="0" smtClean="0"/>
                        <a:t>P(X</a:t>
                      </a:r>
                      <a:r>
                        <a:rPr lang="en-US" baseline="-25000" dirty="0" smtClean="0"/>
                        <a:t>4</a:t>
                      </a:r>
                      <a:r>
                        <a:rPr lang="en-US" dirty="0" smtClean="0"/>
                        <a:t>) </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P(X</a:t>
                      </a:r>
                      <a:r>
                        <a:rPr lang="en-US" baseline="-25000" dirty="0" smtClean="0"/>
                        <a:t>∞</a:t>
                      </a:r>
                      <a:r>
                        <a:rPr lang="en-US" dirty="0" smtClean="0"/>
                        <a:t>)</a:t>
                      </a:r>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108624673"/>
              </p:ext>
            </p:extLst>
          </p:nvPr>
        </p:nvGraphicFramePr>
        <p:xfrm>
          <a:off x="1234440" y="5739130"/>
          <a:ext cx="6096000" cy="1097280"/>
        </p:xfrm>
        <a:graphic>
          <a:graphicData uri="http://schemas.openxmlformats.org/drawingml/2006/table">
            <a:tbl>
              <a:tblPr firstRow="1" bandRow="1">
                <a:tableStyleId>{2D5ABB26-0587-4C30-8999-92F81FD0307C}</a:tableStyleId>
              </a:tblPr>
              <a:tblGrid>
                <a:gridCol w="1016000"/>
                <a:gridCol w="1016000"/>
                <a:gridCol w="1016000"/>
                <a:gridCol w="1016000"/>
                <a:gridCol w="1016000"/>
                <a:gridCol w="1016000"/>
              </a:tblGrid>
              <a:tr h="322580">
                <a:tc>
                  <a:txBody>
                    <a:bodyPr/>
                    <a:lstStyle/>
                    <a:p>
                      <a:r>
                        <a:rPr lang="en-US" dirty="0" smtClean="0"/>
                        <a:t>P</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0.75</a:t>
                      </a:r>
                      <a:endParaRPr lang="en-US" dirty="0"/>
                    </a:p>
                  </a:txBody>
                  <a:tcPr/>
                </a:tc>
              </a:tr>
              <a:tr h="322580">
                <a:tc>
                  <a:txBody>
                    <a:bodyPr/>
                    <a:lstStyle/>
                    <a:p>
                      <a:r>
                        <a:rPr lang="en-US" dirty="0" smtClean="0"/>
                        <a:t>1-p</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0.25</a:t>
                      </a:r>
                      <a:endParaRPr lang="en-US" dirty="0"/>
                    </a:p>
                  </a:txBody>
                  <a:tcPr/>
                </a:tc>
              </a:tr>
              <a:tr h="322580">
                <a:tc>
                  <a:txBody>
                    <a:bodyPr/>
                    <a:lstStyle/>
                    <a:p>
                      <a:r>
                        <a:rPr lang="en-US" dirty="0" smtClean="0"/>
                        <a:t>P(X</a:t>
                      </a:r>
                      <a:r>
                        <a:rPr lang="en-US" baseline="-25000" dirty="0" smtClean="0"/>
                        <a:t>1</a:t>
                      </a:r>
                      <a:r>
                        <a:rPr lang="en-US" dirty="0" smtClean="0"/>
                        <a:t>) </a:t>
                      </a:r>
                      <a:endParaRPr lang="en-US" dirty="0"/>
                    </a:p>
                  </a:txBody>
                  <a:tcPr/>
                </a:tc>
                <a:tc>
                  <a:txBody>
                    <a:bodyPr/>
                    <a:lstStyle/>
                    <a:p>
                      <a:r>
                        <a:rPr lang="en-US" dirty="0" smtClean="0"/>
                        <a:t>P(X</a:t>
                      </a:r>
                      <a:r>
                        <a:rPr lang="en-US" baseline="-25000" dirty="0" smtClean="0"/>
                        <a:t>2</a:t>
                      </a:r>
                      <a:r>
                        <a:rPr lang="en-US" dirty="0" smtClean="0"/>
                        <a:t>) </a:t>
                      </a:r>
                      <a:endParaRPr lang="en-US" dirty="0"/>
                    </a:p>
                  </a:txBody>
                  <a:tcPr/>
                </a:tc>
                <a:tc>
                  <a:txBody>
                    <a:bodyPr/>
                    <a:lstStyle/>
                    <a:p>
                      <a:r>
                        <a:rPr lang="en-US" dirty="0" smtClean="0"/>
                        <a:t>P(X</a:t>
                      </a:r>
                      <a:r>
                        <a:rPr lang="en-US" baseline="-25000" dirty="0" smtClean="0"/>
                        <a:t>3</a:t>
                      </a:r>
                      <a:r>
                        <a:rPr lang="en-US" dirty="0" smtClean="0"/>
                        <a:t>) </a:t>
                      </a:r>
                      <a:endParaRPr lang="en-US" dirty="0"/>
                    </a:p>
                  </a:txBody>
                  <a:tcPr/>
                </a:tc>
                <a:tc>
                  <a:txBody>
                    <a:bodyPr/>
                    <a:lstStyle/>
                    <a:p>
                      <a:r>
                        <a:rPr lang="en-US" dirty="0" smtClean="0"/>
                        <a:t>P(X</a:t>
                      </a:r>
                      <a:r>
                        <a:rPr lang="en-US" baseline="-25000" dirty="0" smtClean="0"/>
                        <a:t>4</a:t>
                      </a:r>
                      <a:r>
                        <a:rPr lang="en-US" dirty="0" smtClean="0"/>
                        <a:t>) </a:t>
                      </a:r>
                      <a:endParaRPr lang="en-US" dirty="0"/>
                    </a:p>
                  </a:txBody>
                  <a:tcPr/>
                </a:tc>
                <a:tc>
                  <a:txBody>
                    <a:bodyPr/>
                    <a:lstStyle/>
                    <a:p>
                      <a:r>
                        <a:rPr lang="en-US" dirty="0" smtClean="0"/>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P(X</a:t>
                      </a:r>
                      <a:r>
                        <a:rPr lang="en-US" baseline="-25000" dirty="0" smtClean="0"/>
                        <a:t>∞</a:t>
                      </a:r>
                      <a:r>
                        <a:rPr lang="en-US" dirty="0" smtClean="0"/>
                        <a:t>)</a:t>
                      </a:r>
                    </a:p>
                  </a:txBody>
                  <a:tcPr/>
                </a:tc>
              </a:tr>
            </a:tbl>
          </a:graphicData>
        </a:graphic>
      </p:graphicFrame>
    </p:spTree>
    <p:extLst>
      <p:ext uri="{BB962C8B-B14F-4D97-AF65-F5344CB8AC3E}">
        <p14:creationId xmlns:p14="http://schemas.microsoft.com/office/powerpoint/2010/main" val="22438632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Stationary distributions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lstStyle/>
              <a:p>
                <a:r>
                  <a:rPr lang="en-US" dirty="0" smtClean="0"/>
                  <a:t>For most chains:</a:t>
                </a:r>
              </a:p>
              <a:p>
                <a:pPr lvl="1"/>
                <a:r>
                  <a:rPr lang="en-US" dirty="0" smtClean="0"/>
                  <a:t>Influence </a:t>
                </a:r>
                <a:r>
                  <a:rPr lang="en-US" dirty="0"/>
                  <a:t>of the initial </a:t>
                </a:r>
                <a:r>
                  <a:rPr lang="en-US" dirty="0" smtClean="0"/>
                  <a:t>distribution gets </a:t>
                </a:r>
                <a:r>
                  <a:rPr lang="en-US" dirty="0"/>
                  <a:t>less and less over time.</a:t>
                </a:r>
              </a:p>
              <a:p>
                <a:pPr lvl="1"/>
                <a:r>
                  <a:rPr lang="en-US" dirty="0" smtClean="0"/>
                  <a:t>The </a:t>
                </a:r>
                <a:r>
                  <a:rPr lang="en-US" dirty="0"/>
                  <a:t>distribution we end up in </a:t>
                </a:r>
                <a:r>
                  <a:rPr lang="en-US" dirty="0" smtClean="0"/>
                  <a:t>is independent </a:t>
                </a:r>
                <a:r>
                  <a:rPr lang="en-US" dirty="0"/>
                  <a:t>of the initial </a:t>
                </a:r>
                <a:r>
                  <a:rPr lang="en-US" dirty="0" smtClean="0"/>
                  <a:t>distribution</a:t>
                </a:r>
              </a:p>
              <a:p>
                <a:r>
                  <a:rPr lang="en-US" dirty="0" smtClean="0"/>
                  <a:t>The </a:t>
                </a:r>
                <a:r>
                  <a:rPr lang="en-US" dirty="0"/>
                  <a:t>distribution we end up with is </a:t>
                </a:r>
                <a:r>
                  <a:rPr lang="en-US" dirty="0" smtClean="0"/>
                  <a:t>called the </a:t>
                </a:r>
                <a:r>
                  <a:rPr lang="en-US" dirty="0"/>
                  <a:t>stationary </a:t>
                </a:r>
                <a:r>
                  <a:rPr lang="en-US" dirty="0" smtClean="0"/>
                  <a:t>distribution </a:t>
                </a:r>
                <a:r>
                  <a:rPr lang="en-US" dirty="0"/>
                  <a:t>of </a:t>
                </a:r>
                <a:r>
                  <a:rPr lang="en-US" dirty="0" smtClean="0"/>
                  <a:t>the chain. It satisfies: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𝑡</m:t>
                              </m:r>
                              <m:r>
                                <a:rPr lang="en-US" i="1">
                                  <a:latin typeface="Cambria Math" panose="02040503050406030204" pitchFamily="18" charset="0"/>
                                </a:rPr>
                                <m:t>+1|</m:t>
                              </m:r>
                              <m:r>
                                <a:rPr lang="en-US" i="1">
                                  <a:latin typeface="Cambria Math" panose="02040503050406030204" pitchFamily="18" charset="0"/>
                                </a:rPr>
                                <m:t>𝑡</m:t>
                              </m:r>
                            </m:sub>
                          </m:sSub>
                          <m:d>
                            <m:dPr>
                              <m:ctrlPr>
                                <a:rPr lang="en-US" i="1">
                                  <a:latin typeface="Cambria Math" panose="02040503050406030204" pitchFamily="18" charset="0"/>
                                </a:rPr>
                              </m:ctrlPr>
                            </m:dPr>
                            <m:e>
                              <m:r>
                                <a:rPr lang="en-US" i="1">
                                  <a:latin typeface="Cambria Math" panose="02040503050406030204" pitchFamily="18" charset="0"/>
                                </a:rPr>
                                <m:t>𝑋</m:t>
                              </m:r>
                            </m:e>
                            <m:e>
                              <m:r>
                                <a:rPr lang="en-US" i="1">
                                  <a:latin typeface="Cambria Math" panose="02040503050406030204" pitchFamily="18" charset="0"/>
                                </a:rPr>
                                <m:t>𝑥</m:t>
                              </m:r>
                            </m:e>
                          </m:d>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e>
                          </m:d>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l="-75" t="-950"/>
                </a:stretch>
              </a:blipFill>
            </p:spPr>
            <p:txBody>
              <a:bodyPr/>
              <a:lstStyle/>
              <a:p>
                <a:r>
                  <a:rPr lang="en-US">
                    <a:noFill/>
                  </a:rPr>
                  <a:t> </a:t>
                </a:r>
              </a:p>
            </p:txBody>
          </p:sp>
        </mc:Fallback>
      </mc:AlternateContent>
    </p:spTree>
    <p:extLst>
      <p:ext uri="{BB962C8B-B14F-4D97-AF65-F5344CB8AC3E}">
        <p14:creationId xmlns:p14="http://schemas.microsoft.com/office/powerpoint/2010/main" val="38710058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Hidden </a:t>
            </a:r>
            <a:r>
              <a:rPr lang="en-US" dirty="0"/>
              <a:t>M</a:t>
            </a:r>
            <a:r>
              <a:rPr lang="en-US" dirty="0" smtClean="0"/>
              <a:t>arkov models </a:t>
            </a:r>
            <a:endParaRPr lang="en-US" dirty="0"/>
          </a:p>
        </p:txBody>
      </p:sp>
      <p:sp>
        <p:nvSpPr>
          <p:cNvPr id="3" name="Content Placeholder 2"/>
          <p:cNvSpPr>
            <a:spLocks noGrp="1"/>
          </p:cNvSpPr>
          <p:nvPr>
            <p:ph sz="quarter" idx="1"/>
          </p:nvPr>
        </p:nvSpPr>
        <p:spPr/>
        <p:txBody>
          <a:bodyPr/>
          <a:lstStyle/>
          <a:p>
            <a:r>
              <a:rPr lang="en-US" dirty="0" smtClean="0"/>
              <a:t>Need to introduce time in our models </a:t>
            </a:r>
          </a:p>
          <a:p>
            <a:r>
              <a:rPr lang="en-US" dirty="0"/>
              <a:t>Need observations to update your beliefs</a:t>
            </a:r>
          </a:p>
          <a:p>
            <a:r>
              <a:rPr lang="en-US" dirty="0" smtClean="0"/>
              <a:t>HMMs are defined by: </a:t>
            </a:r>
          </a:p>
          <a:p>
            <a:pPr lvl="1"/>
            <a:r>
              <a:rPr lang="en-US" dirty="0" smtClean="0"/>
              <a:t>States X </a:t>
            </a:r>
          </a:p>
          <a:p>
            <a:pPr lvl="1"/>
            <a:r>
              <a:rPr lang="en-US" dirty="0" smtClean="0"/>
              <a:t>Observations E </a:t>
            </a:r>
          </a:p>
          <a:p>
            <a:pPr lvl="1"/>
            <a:r>
              <a:rPr lang="en-US" dirty="0" smtClean="0"/>
              <a:t>Initial distribution P(X</a:t>
            </a:r>
            <a:r>
              <a:rPr lang="en-US" baseline="-25000" dirty="0" smtClean="0"/>
              <a:t>1</a:t>
            </a:r>
            <a:r>
              <a:rPr lang="en-US" dirty="0" smtClean="0"/>
              <a:t>) </a:t>
            </a:r>
          </a:p>
          <a:p>
            <a:pPr lvl="1"/>
            <a:r>
              <a:rPr lang="en-US" dirty="0" smtClean="0"/>
              <a:t>Transition model P( </a:t>
            </a:r>
            <a:r>
              <a:rPr lang="en-US" dirty="0" err="1" smtClean="0"/>
              <a:t>X</a:t>
            </a:r>
            <a:r>
              <a:rPr lang="en-US" baseline="-25000" dirty="0" err="1" smtClean="0"/>
              <a:t>t</a:t>
            </a:r>
            <a:r>
              <a:rPr lang="en-US" dirty="0" smtClean="0"/>
              <a:t>| X</a:t>
            </a:r>
            <a:r>
              <a:rPr lang="en-US" baseline="-25000" dirty="0" smtClean="0"/>
              <a:t>t-1</a:t>
            </a:r>
            <a:r>
              <a:rPr lang="en-US" dirty="0" smtClean="0"/>
              <a:t> ) </a:t>
            </a:r>
          </a:p>
          <a:p>
            <a:pPr lvl="1"/>
            <a:r>
              <a:rPr lang="en-US" dirty="0" smtClean="0"/>
              <a:t>Emission model P(</a:t>
            </a:r>
            <a:r>
              <a:rPr lang="en-US" dirty="0" err="1" smtClean="0"/>
              <a:t>E</a:t>
            </a:r>
            <a:r>
              <a:rPr lang="en-US" baseline="-25000" dirty="0" err="1" smtClean="0"/>
              <a:t>t</a:t>
            </a:r>
            <a:r>
              <a:rPr lang="en-US" dirty="0" err="1" smtClean="0"/>
              <a:t>|X</a:t>
            </a:r>
            <a:r>
              <a:rPr lang="en-US" baseline="-25000" dirty="0" err="1" smtClean="0"/>
              <a:t>t</a:t>
            </a:r>
            <a:r>
              <a:rPr lang="en-US" dirty="0" smtClean="0"/>
              <a:t>)</a:t>
            </a:r>
            <a:endParaRPr lang="en-US" dirty="0"/>
          </a:p>
        </p:txBody>
      </p:sp>
      <p:sp>
        <p:nvSpPr>
          <p:cNvPr id="4" name="Oval 3"/>
          <p:cNvSpPr/>
          <p:nvPr/>
        </p:nvSpPr>
        <p:spPr>
          <a:xfrm>
            <a:off x="4223004" y="289824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smtClean="0"/>
              <a:t>1</a:t>
            </a:r>
            <a:r>
              <a:rPr lang="en-US" dirty="0" smtClean="0"/>
              <a:t> </a:t>
            </a:r>
            <a:endParaRPr lang="en-US" dirty="0"/>
          </a:p>
        </p:txBody>
      </p:sp>
      <p:sp>
        <p:nvSpPr>
          <p:cNvPr id="5" name="Oval 4"/>
          <p:cNvSpPr/>
          <p:nvPr/>
        </p:nvSpPr>
        <p:spPr>
          <a:xfrm>
            <a:off x="5256276" y="289824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2</a:t>
            </a:r>
            <a:endParaRPr lang="en-US" dirty="0"/>
          </a:p>
        </p:txBody>
      </p:sp>
      <p:sp>
        <p:nvSpPr>
          <p:cNvPr id="6" name="Oval 5"/>
          <p:cNvSpPr/>
          <p:nvPr/>
        </p:nvSpPr>
        <p:spPr>
          <a:xfrm>
            <a:off x="6380988" y="289824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3</a:t>
            </a:r>
            <a:r>
              <a:rPr lang="en-US" dirty="0" smtClean="0"/>
              <a:t> </a:t>
            </a:r>
            <a:endParaRPr lang="en-US" dirty="0"/>
          </a:p>
        </p:txBody>
      </p:sp>
      <p:sp>
        <p:nvSpPr>
          <p:cNvPr id="7" name="Oval 6"/>
          <p:cNvSpPr/>
          <p:nvPr/>
        </p:nvSpPr>
        <p:spPr>
          <a:xfrm>
            <a:off x="7505700" y="2898240"/>
            <a:ext cx="701040" cy="716280"/>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t>X</a:t>
            </a:r>
            <a:r>
              <a:rPr lang="en-US" baseline="-25000" dirty="0"/>
              <a:t>4</a:t>
            </a:r>
            <a:endParaRPr lang="en-US" dirty="0"/>
          </a:p>
        </p:txBody>
      </p:sp>
      <p:cxnSp>
        <p:nvCxnSpPr>
          <p:cNvPr id="8" name="Straight Arrow Connector 7"/>
          <p:cNvCxnSpPr>
            <a:stCxn id="4" idx="6"/>
            <a:endCxn id="5" idx="2"/>
          </p:cNvCxnSpPr>
          <p:nvPr/>
        </p:nvCxnSpPr>
        <p:spPr>
          <a:xfrm>
            <a:off x="4924044" y="3256380"/>
            <a:ext cx="33223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9" name="Straight Arrow Connector 8"/>
          <p:cNvCxnSpPr>
            <a:stCxn id="5" idx="6"/>
            <a:endCxn id="6" idx="2"/>
          </p:cNvCxnSpPr>
          <p:nvPr/>
        </p:nvCxnSpPr>
        <p:spPr>
          <a:xfrm>
            <a:off x="5957316" y="325638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0" name="Straight Arrow Connector 9"/>
          <p:cNvCxnSpPr>
            <a:stCxn id="6" idx="6"/>
            <a:endCxn id="7" idx="2"/>
          </p:cNvCxnSpPr>
          <p:nvPr/>
        </p:nvCxnSpPr>
        <p:spPr>
          <a:xfrm>
            <a:off x="7082028" y="3256380"/>
            <a:ext cx="423672" cy="0"/>
          </a:xfrm>
          <a:prstGeom prst="straightConnector1">
            <a:avLst/>
          </a:prstGeom>
          <a:ln>
            <a:tailEnd type="triangle"/>
          </a:ln>
        </p:spPr>
        <p:style>
          <a:lnRef idx="2">
            <a:schemeClr val="accent4"/>
          </a:lnRef>
          <a:fillRef idx="1">
            <a:schemeClr val="lt1"/>
          </a:fillRef>
          <a:effectRef idx="0">
            <a:schemeClr val="accent4"/>
          </a:effectRef>
          <a:fontRef idx="minor">
            <a:schemeClr val="dk1"/>
          </a:fontRef>
        </p:style>
      </p:cxnSp>
      <p:cxnSp>
        <p:nvCxnSpPr>
          <p:cNvPr id="11" name="Straight Arrow Connector 10"/>
          <p:cNvCxnSpPr>
            <a:stCxn id="7" idx="6"/>
          </p:cNvCxnSpPr>
          <p:nvPr/>
        </p:nvCxnSpPr>
        <p:spPr>
          <a:xfrm>
            <a:off x="8206740" y="3256380"/>
            <a:ext cx="559308" cy="0"/>
          </a:xfrm>
          <a:prstGeom prst="straightConnector1">
            <a:avLst/>
          </a:prstGeom>
          <a:ln>
            <a:prstDash val="dash"/>
            <a:tailEnd type="triangle"/>
          </a:ln>
        </p:spPr>
        <p:style>
          <a:lnRef idx="2">
            <a:schemeClr val="accent4"/>
          </a:lnRef>
          <a:fillRef idx="1">
            <a:schemeClr val="lt1"/>
          </a:fillRef>
          <a:effectRef idx="0">
            <a:schemeClr val="accent4"/>
          </a:effectRef>
          <a:fontRef idx="minor">
            <a:schemeClr val="dk1"/>
          </a:fontRef>
        </p:style>
      </p:cxnSp>
      <p:sp>
        <p:nvSpPr>
          <p:cNvPr id="12" name="Oval 11"/>
          <p:cNvSpPr/>
          <p:nvPr/>
        </p:nvSpPr>
        <p:spPr>
          <a:xfrm>
            <a:off x="4223004" y="4055348"/>
            <a:ext cx="701040" cy="6705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a:t>
            </a:r>
            <a:r>
              <a:rPr lang="en-US" baseline="-25000" dirty="0" smtClean="0"/>
              <a:t>1</a:t>
            </a:r>
            <a:endParaRPr lang="en-US" baseline="-25000" dirty="0"/>
          </a:p>
        </p:txBody>
      </p:sp>
      <p:sp>
        <p:nvSpPr>
          <p:cNvPr id="13" name="Oval 12"/>
          <p:cNvSpPr/>
          <p:nvPr/>
        </p:nvSpPr>
        <p:spPr>
          <a:xfrm>
            <a:off x="5256276" y="4055348"/>
            <a:ext cx="701040" cy="6705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a:t>
            </a:r>
            <a:r>
              <a:rPr lang="en-US" baseline="-25000" dirty="0" smtClean="0"/>
              <a:t>2</a:t>
            </a:r>
            <a:endParaRPr lang="en-US" baseline="-25000" dirty="0"/>
          </a:p>
        </p:txBody>
      </p:sp>
      <p:sp>
        <p:nvSpPr>
          <p:cNvPr id="14" name="Oval 13"/>
          <p:cNvSpPr/>
          <p:nvPr/>
        </p:nvSpPr>
        <p:spPr>
          <a:xfrm>
            <a:off x="6380988" y="4055348"/>
            <a:ext cx="701040" cy="6705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a:t>
            </a:r>
            <a:r>
              <a:rPr lang="en-US" baseline="-25000" dirty="0"/>
              <a:t>3</a:t>
            </a:r>
          </a:p>
        </p:txBody>
      </p:sp>
      <p:sp>
        <p:nvSpPr>
          <p:cNvPr id="15" name="Oval 14"/>
          <p:cNvSpPr/>
          <p:nvPr/>
        </p:nvSpPr>
        <p:spPr>
          <a:xfrm>
            <a:off x="7505700" y="4055348"/>
            <a:ext cx="701040" cy="67056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E</a:t>
            </a:r>
            <a:r>
              <a:rPr lang="en-US" baseline="-25000" dirty="0"/>
              <a:t>4</a:t>
            </a:r>
          </a:p>
        </p:txBody>
      </p:sp>
      <p:cxnSp>
        <p:nvCxnSpPr>
          <p:cNvPr id="17" name="Straight Arrow Connector 16"/>
          <p:cNvCxnSpPr>
            <a:stCxn id="12" idx="0"/>
            <a:endCxn id="4" idx="4"/>
          </p:cNvCxnSpPr>
          <p:nvPr/>
        </p:nvCxnSpPr>
        <p:spPr>
          <a:xfrm flipV="1">
            <a:off x="4573524" y="3614520"/>
            <a:ext cx="0" cy="440828"/>
          </a:xfrm>
          <a:prstGeom prst="straightConnector1">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cxnSp>
        <p:nvCxnSpPr>
          <p:cNvPr id="18" name="Straight Arrow Connector 17"/>
          <p:cNvCxnSpPr>
            <a:stCxn id="13" idx="0"/>
            <a:endCxn id="5" idx="4"/>
          </p:cNvCxnSpPr>
          <p:nvPr/>
        </p:nvCxnSpPr>
        <p:spPr>
          <a:xfrm flipV="1">
            <a:off x="5606796" y="3614520"/>
            <a:ext cx="0" cy="440828"/>
          </a:xfrm>
          <a:prstGeom prst="straightConnector1">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cxnSp>
        <p:nvCxnSpPr>
          <p:cNvPr id="21" name="Straight Arrow Connector 20"/>
          <p:cNvCxnSpPr>
            <a:stCxn id="14" idx="0"/>
            <a:endCxn id="6" idx="4"/>
          </p:cNvCxnSpPr>
          <p:nvPr/>
        </p:nvCxnSpPr>
        <p:spPr>
          <a:xfrm flipV="1">
            <a:off x="6731508" y="3614520"/>
            <a:ext cx="0" cy="440828"/>
          </a:xfrm>
          <a:prstGeom prst="straightConnector1">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cxnSp>
        <p:nvCxnSpPr>
          <p:cNvPr id="24" name="Straight Arrow Connector 23"/>
          <p:cNvCxnSpPr>
            <a:stCxn id="15" idx="0"/>
            <a:endCxn id="7" idx="4"/>
          </p:cNvCxnSpPr>
          <p:nvPr/>
        </p:nvCxnSpPr>
        <p:spPr>
          <a:xfrm flipV="1">
            <a:off x="7856220" y="3614520"/>
            <a:ext cx="0" cy="440828"/>
          </a:xfrm>
          <a:prstGeom prst="straightConnector1">
            <a:avLst/>
          </a:prstGeom>
          <a:ln>
            <a:headEnd type="triangle" w="med" len="med"/>
            <a:tailEnd type="none" w="med" len="med"/>
          </a:ln>
        </p:spPr>
        <p:style>
          <a:lnRef idx="2">
            <a:schemeClr val="accent1"/>
          </a:lnRef>
          <a:fillRef idx="1">
            <a:schemeClr val="lt1"/>
          </a:fillRef>
          <a:effectRef idx="0">
            <a:schemeClr val="accent1"/>
          </a:effectRef>
          <a:fontRef idx="minor">
            <a:schemeClr val="dk1"/>
          </a:fontRef>
        </p:style>
      </p:cxnSp>
      <p:sp>
        <p:nvSpPr>
          <p:cNvPr id="27" name="Rectangle 26"/>
          <p:cNvSpPr/>
          <p:nvPr/>
        </p:nvSpPr>
        <p:spPr>
          <a:xfrm>
            <a:off x="359664" y="4968676"/>
            <a:ext cx="5462016" cy="1569660"/>
          </a:xfrm>
          <a:prstGeom prst="rect">
            <a:avLst/>
          </a:prstGeom>
        </p:spPr>
        <p:txBody>
          <a:bodyPr wrap="square">
            <a:spAutoFit/>
          </a:bodyPr>
          <a:lstStyle/>
          <a:p>
            <a:r>
              <a:rPr lang="en-US" sz="2400" dirty="0" smtClean="0">
                <a:solidFill>
                  <a:srgbClr val="33339B"/>
                </a:solidFill>
                <a:latin typeface="Calibri" panose="020F0502020204030204" pitchFamily="34" charset="0"/>
              </a:rPr>
              <a:t>Two </a:t>
            </a:r>
            <a:r>
              <a:rPr lang="en-US" sz="2400" dirty="0">
                <a:solidFill>
                  <a:srgbClr val="33339B"/>
                </a:solidFill>
                <a:latin typeface="Calibri" panose="020F0502020204030204" pitchFamily="34" charset="0"/>
              </a:rPr>
              <a:t>important independence properties:</a:t>
            </a:r>
          </a:p>
          <a:p>
            <a:pPr marL="285750" indent="-285750">
              <a:buFont typeface="Arial" panose="020B0604020202020204" pitchFamily="34" charset="0"/>
              <a:buChar char="•"/>
            </a:pPr>
            <a:r>
              <a:rPr lang="en-US" dirty="0" smtClean="0">
                <a:solidFill>
                  <a:srgbClr val="000000"/>
                </a:solidFill>
                <a:latin typeface="Calibri" panose="020F0502020204030204" pitchFamily="34" charset="0"/>
              </a:rPr>
              <a:t>Markov </a:t>
            </a:r>
            <a:r>
              <a:rPr lang="en-US" dirty="0">
                <a:solidFill>
                  <a:srgbClr val="000000"/>
                </a:solidFill>
                <a:latin typeface="Calibri" panose="020F0502020204030204" pitchFamily="34" charset="0"/>
              </a:rPr>
              <a:t>hidden process: future depends on past via the present</a:t>
            </a:r>
          </a:p>
          <a:p>
            <a:pPr marL="285750" indent="-285750">
              <a:buFont typeface="Arial" panose="020B0604020202020204" pitchFamily="34" charset="0"/>
              <a:buChar char="•"/>
            </a:pPr>
            <a:r>
              <a:rPr lang="en-US" dirty="0" smtClean="0">
                <a:solidFill>
                  <a:srgbClr val="000000"/>
                </a:solidFill>
                <a:latin typeface="Calibri" panose="020F0502020204030204" pitchFamily="34" charset="0"/>
              </a:rPr>
              <a:t>Current </a:t>
            </a:r>
            <a:r>
              <a:rPr lang="en-US" dirty="0">
                <a:solidFill>
                  <a:srgbClr val="000000"/>
                </a:solidFill>
                <a:latin typeface="Calibri" panose="020F0502020204030204" pitchFamily="34" charset="0"/>
              </a:rPr>
              <a:t>observation independent of all else given current state</a:t>
            </a:r>
            <a:endParaRPr lang="en-US" dirty="0"/>
          </a:p>
        </p:txBody>
      </p:sp>
    </p:spTree>
    <p:extLst>
      <p:ext uri="{BB962C8B-B14F-4D97-AF65-F5344CB8AC3E}">
        <p14:creationId xmlns:p14="http://schemas.microsoft.com/office/powerpoint/2010/main" val="235195660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Filtering / monitoring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r>
                  <a:rPr lang="en-US" dirty="0" smtClean="0"/>
                  <a:t>Filtering, or monitoring, is the task of tracking the belief state over time:</a:t>
                </a: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𝐵</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b="0" i="1" dirty="0" smtClean="0">
                                  <a:latin typeface="Cambria Math" panose="02040503050406030204" pitchFamily="18" charset="0"/>
                                </a:rPr>
                                <m:t>𝑡</m:t>
                              </m:r>
                            </m:sub>
                          </m:sSub>
                        </m:e>
                      </m:d>
                      <m:r>
                        <a:rPr lang="en-US" i="1" dirty="0">
                          <a:latin typeface="Cambria Math" panose="02040503050406030204" pitchFamily="18" charset="0"/>
                        </a:rPr>
                        <m:t>=</m:t>
                      </m:r>
                      <m:r>
                        <a:rPr lang="en-US" b="0" i="1" dirty="0" smtClean="0">
                          <a:latin typeface="Cambria Math" panose="02040503050406030204" pitchFamily="18" charset="0"/>
                        </a:rPr>
                        <m:t>𝑃</m:t>
                      </m:r>
                      <m:d>
                        <m:dPr>
                          <m:endChr m:val="|"/>
                          <m:ctrlPr>
                            <a:rPr lang="en-US" b="0"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𝑋</m:t>
                              </m:r>
                            </m:e>
                            <m:sub>
                              <m:r>
                                <a:rPr lang="en-US" i="1" dirty="0" err="1">
                                  <a:latin typeface="Cambria Math" panose="02040503050406030204" pitchFamily="18" charset="0"/>
                                </a:rPr>
                                <m:t>𝑡</m:t>
                              </m:r>
                            </m:sub>
                          </m:sSub>
                          <m:r>
                            <a:rPr lang="en-US" i="1" dirty="0">
                              <a:latin typeface="Cambria Math" panose="02040503050406030204" pitchFamily="18" charset="0"/>
                            </a:rPr>
                            <m:t> </m:t>
                          </m:r>
                        </m:e>
                      </m:d>
                      <m:sSub>
                        <m:sSubPr>
                          <m:ctrlPr>
                            <a:rPr lang="en-US" b="0" i="1" dirty="0" smtClean="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1</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𝑒</m:t>
                          </m:r>
                        </m:e>
                        <m:sub>
                          <m:r>
                            <a:rPr lang="en-US" i="1" dirty="0">
                              <a:latin typeface="Cambria Math" panose="02040503050406030204" pitchFamily="18" charset="0"/>
                            </a:rPr>
                            <m:t>𝑡</m:t>
                          </m:r>
                        </m:sub>
                      </m:sSub>
                      <m:r>
                        <a:rPr lang="en-US" i="1" dirty="0">
                          <a:latin typeface="Cambria Math" panose="02040503050406030204" pitchFamily="18" charset="0"/>
                        </a:rPr>
                        <m:t>) </m:t>
                      </m:r>
                    </m:oMath>
                  </m:oMathPara>
                </a14:m>
                <a:endParaRPr lang="en-US" dirty="0" smtClean="0"/>
              </a:p>
              <a:p>
                <a:r>
                  <a:rPr lang="en-US" dirty="0"/>
                  <a:t>Assume we have current belief P(X | evidence to date</a:t>
                </a:r>
                <a:r>
                  <a:rPr lang="en-US" dirty="0" smtClean="0"/>
                  <a:t>)</a:t>
                </a:r>
              </a:p>
              <a:p>
                <a:endParaRPr lang="en-US" dirty="0"/>
              </a:p>
              <a:p>
                <a:endParaRPr lang="en-US" dirty="0" smtClean="0"/>
              </a:p>
              <a:p>
                <a:r>
                  <a:rPr lang="en-US" dirty="0"/>
                  <a:t>Then, after one time step </a:t>
                </a:r>
                <a:r>
                  <a:rPr lang="en-US" dirty="0" smtClean="0"/>
                  <a:t>passes</a:t>
                </a:r>
              </a:p>
              <a:p>
                <a:endParaRPr lang="en-US" dirty="0" smtClean="0"/>
              </a:p>
              <a:p>
                <a:pPr marL="0" indent="0">
                  <a:buNone/>
                </a:pPr>
                <a14:m>
                  <m:oMathPara xmlns:m="http://schemas.openxmlformats.org/officeDocument/2006/math">
                    <m:oMathParaPr>
                      <m:jc m:val="left"/>
                    </m:oMathParaPr>
                    <m:oMath xmlns:m="http://schemas.openxmlformats.org/officeDocument/2006/math">
                      <m:r>
                        <a:rPr lang="en-US" i="1" dirty="0">
                          <a:solidFill>
                            <a:srgbClr val="00B050"/>
                          </a:solidFill>
                          <a:latin typeface="Cambria Math" panose="02040503050406030204" pitchFamily="18" charset="0"/>
                        </a:rPr>
                        <m:t>𝐵</m:t>
                      </m:r>
                      <m:r>
                        <a:rPr lang="en-US" i="1" dirty="0">
                          <a:solidFill>
                            <a:srgbClr val="00B050"/>
                          </a:solidFill>
                          <a:latin typeface="Cambria Math" panose="02040503050406030204" pitchFamily="18" charset="0"/>
                        </a:rPr>
                        <m:t>’</m:t>
                      </m:r>
                      <m:d>
                        <m:dPr>
                          <m:ctrlPr>
                            <a:rPr lang="en-US" i="1" dirty="0">
                              <a:solidFill>
                                <a:srgbClr val="00B050"/>
                              </a:solidFill>
                              <a:latin typeface="Cambria Math" panose="02040503050406030204" pitchFamily="18" charset="0"/>
                            </a:rPr>
                          </m:ctrlPr>
                        </m:dPr>
                        <m:e>
                          <m:sSub>
                            <m:sSubPr>
                              <m:ctrlPr>
                                <a:rPr lang="en-US" i="1" dirty="0">
                                  <a:solidFill>
                                    <a:srgbClr val="00B050"/>
                                  </a:solidFill>
                                  <a:latin typeface="Cambria Math" panose="02040503050406030204" pitchFamily="18" charset="0"/>
                                </a:rPr>
                              </m:ctrlPr>
                            </m:sSubPr>
                            <m:e>
                              <m:r>
                                <a:rPr lang="en-US" i="1" dirty="0">
                                  <a:solidFill>
                                    <a:srgbClr val="00B050"/>
                                  </a:solidFill>
                                  <a:latin typeface="Cambria Math" panose="02040503050406030204" pitchFamily="18" charset="0"/>
                                </a:rPr>
                                <m:t>𝑋</m:t>
                              </m:r>
                            </m:e>
                            <m:sub>
                              <m:r>
                                <a:rPr lang="en-US" i="1" dirty="0">
                                  <a:solidFill>
                                    <a:srgbClr val="00B050"/>
                                  </a:solidFill>
                                  <a:latin typeface="Cambria Math" panose="02040503050406030204" pitchFamily="18" charset="0"/>
                                </a:rPr>
                                <m:t>𝑡</m:t>
                              </m:r>
                              <m:r>
                                <a:rPr lang="en-US" b="0" i="1" dirty="0" smtClean="0">
                                  <a:solidFill>
                                    <a:srgbClr val="00B050"/>
                                  </a:solidFill>
                                  <a:latin typeface="Cambria Math" panose="02040503050406030204" pitchFamily="18" charset="0"/>
                                </a:rPr>
                                <m:t>+1</m:t>
                              </m:r>
                            </m:sub>
                          </m:sSub>
                        </m:e>
                      </m:d>
                      <m:r>
                        <a:rPr lang="en-US" i="1" dirty="0" smtClean="0">
                          <a:solidFill>
                            <a:schemeClr val="tx1"/>
                          </a:solidFill>
                          <a:latin typeface="Cambria Math" panose="02040503050406030204" pitchFamily="18" charset="0"/>
                        </a:rPr>
                        <m:t>=</m:t>
                      </m:r>
                      <m:r>
                        <m:rPr>
                          <m:sty m:val="p"/>
                        </m:rPr>
                        <a:rPr lang="en-US" smtClean="0">
                          <a:solidFill>
                            <a:srgbClr val="00B050"/>
                          </a:solidFill>
                          <a:latin typeface="Cambria Math" panose="02040503050406030204" pitchFamily="18" charset="0"/>
                          <a:ea typeface="Cambria Math" panose="02040503050406030204" pitchFamily="18" charset="0"/>
                        </a:rPr>
                        <m:t>P</m:t>
                      </m:r>
                      <m:d>
                        <m:dPr>
                          <m:ctrlPr>
                            <a:rPr lang="en-US" i="1">
                              <a:solidFill>
                                <a:srgbClr val="00B050"/>
                              </a:solidFill>
                              <a:latin typeface="Cambria Math" panose="02040503050406030204" pitchFamily="18" charset="0"/>
                              <a:ea typeface="Cambria Math" panose="02040503050406030204" pitchFamily="18" charset="0"/>
                            </a:rPr>
                          </m:ctrlPr>
                        </m:dPr>
                        <m:e>
                          <m:sSub>
                            <m:sSubPr>
                              <m:ctrlPr>
                                <a:rPr lang="en-US" i="1">
                                  <a:solidFill>
                                    <a:srgbClr val="00B050"/>
                                  </a:solidFill>
                                  <a:latin typeface="Cambria Math" panose="02040503050406030204" pitchFamily="18" charset="0"/>
                                  <a:ea typeface="Cambria Math" panose="02040503050406030204" pitchFamily="18" charset="0"/>
                                </a:rPr>
                              </m:ctrlPr>
                            </m:sSubPr>
                            <m:e>
                              <m:r>
                                <m:rPr>
                                  <m:sty m:val="p"/>
                                </m:rPr>
                                <a:rPr lang="en-US">
                                  <a:solidFill>
                                    <a:srgbClr val="00B050"/>
                                  </a:solidFill>
                                  <a:latin typeface="Cambria Math" panose="02040503050406030204" pitchFamily="18" charset="0"/>
                                  <a:ea typeface="Cambria Math" panose="02040503050406030204" pitchFamily="18" charset="0"/>
                                </a:rPr>
                                <m:t>X</m:t>
                              </m:r>
                            </m:e>
                            <m:sub>
                              <m:r>
                                <m:rPr>
                                  <m:sty m:val="p"/>
                                </m:rPr>
                                <a:rPr lang="en-US">
                                  <a:solidFill>
                                    <a:srgbClr val="00B050"/>
                                  </a:solidFill>
                                  <a:latin typeface="Cambria Math" panose="02040503050406030204" pitchFamily="18" charset="0"/>
                                  <a:ea typeface="Cambria Math" panose="02040503050406030204" pitchFamily="18" charset="0"/>
                                </a:rPr>
                                <m:t>t</m:t>
                              </m:r>
                              <m:r>
                                <a:rPr lang="en-US">
                                  <a:solidFill>
                                    <a:srgbClr val="00B050"/>
                                  </a:solidFill>
                                  <a:latin typeface="Cambria Math" panose="02040503050406030204" pitchFamily="18" charset="0"/>
                                  <a:ea typeface="Cambria Math" panose="02040503050406030204" pitchFamily="18" charset="0"/>
                                </a:rPr>
                                <m:t>+1</m:t>
                              </m:r>
                            </m:sub>
                          </m:sSub>
                        </m:e>
                        <m:e>
                          <m:sSub>
                            <m:sSubPr>
                              <m:ctrlPr>
                                <a:rPr lang="en-US" i="1">
                                  <a:solidFill>
                                    <a:srgbClr val="00B050"/>
                                  </a:solidFill>
                                  <a:latin typeface="Cambria Math" panose="02040503050406030204" pitchFamily="18" charset="0"/>
                                  <a:ea typeface="Cambria Math" panose="02040503050406030204" pitchFamily="18" charset="0"/>
                                </a:rPr>
                              </m:ctrlPr>
                            </m:sSubPr>
                            <m:e>
                              <m:r>
                                <m:rPr>
                                  <m:sty m:val="p"/>
                                </m:rPr>
                                <a:rPr lang="en-US">
                                  <a:solidFill>
                                    <a:srgbClr val="00B050"/>
                                  </a:solidFill>
                                  <a:latin typeface="Cambria Math" panose="02040503050406030204" pitchFamily="18" charset="0"/>
                                  <a:ea typeface="Cambria Math" panose="02040503050406030204" pitchFamily="18" charset="0"/>
                                </a:rPr>
                                <m:t>e</m:t>
                              </m:r>
                            </m:e>
                            <m:sub>
                              <m:r>
                                <a:rPr lang="en-US">
                                  <a:solidFill>
                                    <a:srgbClr val="00B050"/>
                                  </a:solidFill>
                                  <a:latin typeface="Cambria Math" panose="02040503050406030204" pitchFamily="18" charset="0"/>
                                  <a:ea typeface="Cambria Math" panose="02040503050406030204" pitchFamily="18" charset="0"/>
                                </a:rPr>
                                <m:t>1:</m:t>
                              </m:r>
                              <m:r>
                                <m:rPr>
                                  <m:sty m:val="p"/>
                                </m:rPr>
                                <a:rPr lang="en-US">
                                  <a:solidFill>
                                    <a:srgbClr val="00B050"/>
                                  </a:solidFill>
                                  <a:latin typeface="Cambria Math" panose="02040503050406030204" pitchFamily="18" charset="0"/>
                                  <a:ea typeface="Cambria Math" panose="02040503050406030204" pitchFamily="18" charset="0"/>
                                </a:rPr>
                                <m:t>t</m:t>
                              </m:r>
                            </m:sub>
                          </m:sSub>
                        </m:e>
                      </m:d>
                      <m:r>
                        <a:rPr lang="en-US" b="0" i="1" smtClean="0">
                          <a:latin typeface="Cambria Math" panose="02040503050406030204" pitchFamily="18" charset="0"/>
                          <a:ea typeface="Cambria Math" panose="02040503050406030204" pitchFamily="18" charset="0"/>
                        </a:rPr>
                        <m:t>=</m:t>
                      </m:r>
                      <m:nary>
                        <m:naryPr>
                          <m:chr m:val="∑"/>
                          <m:supHide m:val="on"/>
                          <m:ctrlPr>
                            <a:rPr lang="en-US" b="0" i="1" dirty="0" smtClean="0">
                              <a:solidFill>
                                <a:schemeClr val="tx1"/>
                              </a:solidFill>
                              <a:latin typeface="Cambria Math" panose="02040503050406030204" pitchFamily="18" charset="0"/>
                            </a:rPr>
                          </m:ctrlPr>
                        </m:naryPr>
                        <m:sub>
                          <m:sSub>
                            <m:sSubPr>
                              <m:ctrlPr>
                                <a:rPr lang="en-US" b="0" i="1" dirty="0" smtClean="0">
                                  <a:solidFill>
                                    <a:schemeClr val="tx1"/>
                                  </a:solidFill>
                                  <a:latin typeface="Cambria Math" panose="02040503050406030204" pitchFamily="18" charset="0"/>
                                </a:rPr>
                              </m:ctrlPr>
                            </m:sSubPr>
                            <m:e>
                              <m:r>
                                <a:rPr lang="en-US" b="0" i="1" dirty="0" smtClean="0">
                                  <a:solidFill>
                                    <a:schemeClr val="tx1"/>
                                  </a:solidFill>
                                  <a:latin typeface="Cambria Math" panose="02040503050406030204" pitchFamily="18" charset="0"/>
                                </a:rPr>
                                <m:t>𝑥</m:t>
                              </m:r>
                            </m:e>
                            <m:sub>
                              <m:r>
                                <a:rPr lang="en-US" b="0" i="1" dirty="0" smtClean="0">
                                  <a:solidFill>
                                    <a:schemeClr val="tx1"/>
                                  </a:solidFill>
                                  <a:latin typeface="Cambria Math" panose="02040503050406030204" pitchFamily="18" charset="0"/>
                                </a:rPr>
                                <m:t>𝑡</m:t>
                              </m:r>
                            </m:sub>
                          </m:sSub>
                        </m:sub>
                        <m:sup/>
                        <m:e>
                          <m:r>
                            <a:rPr lang="en-US" i="1" dirty="0">
                              <a:solidFill>
                                <a:schemeClr val="tx1"/>
                              </a:solidFill>
                              <a:latin typeface="Cambria Math" panose="02040503050406030204" pitchFamily="18" charset="0"/>
                            </a:rPr>
                            <m:t>𝑃</m:t>
                          </m:r>
                          <m:d>
                            <m:dPr>
                              <m:ctrlPr>
                                <a:rPr lang="en-US" i="1" dirty="0">
                                  <a:solidFill>
                                    <a:schemeClr val="tx1"/>
                                  </a:solidFill>
                                  <a:latin typeface="Cambria Math" panose="02040503050406030204" pitchFamily="18" charset="0"/>
                                </a:rPr>
                              </m:ctrlPr>
                            </m:dPr>
                            <m:e>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𝑋</m:t>
                                  </m:r>
                                </m:e>
                                <m:sub>
                                  <m:r>
                                    <a:rPr lang="en-US" i="1" dirty="0">
                                      <a:solidFill>
                                        <a:schemeClr val="tx1"/>
                                      </a:solidFill>
                                      <a:latin typeface="Cambria Math" panose="02040503050406030204" pitchFamily="18" charset="0"/>
                                    </a:rPr>
                                    <m:t>𝑡</m:t>
                                  </m:r>
                                  <m:r>
                                    <a:rPr lang="en-US" i="1" dirty="0">
                                      <a:solidFill>
                                        <a:schemeClr val="tx1"/>
                                      </a:solidFill>
                                      <a:latin typeface="Cambria Math" panose="02040503050406030204" pitchFamily="18" charset="0"/>
                                    </a:rPr>
                                    <m:t>+1</m:t>
                                  </m:r>
                                </m:sub>
                              </m:sSub>
                            </m:e>
                            <m:e>
                              <m:sSub>
                                <m:sSubPr>
                                  <m:ctrlPr>
                                    <a:rPr lang="en-US" i="1" dirty="0">
                                      <a:solidFill>
                                        <a:schemeClr val="tx1"/>
                                      </a:solidFill>
                                      <a:latin typeface="Cambria Math" panose="02040503050406030204" pitchFamily="18" charset="0"/>
                                    </a:rPr>
                                  </m:ctrlPr>
                                </m:sSubPr>
                                <m:e>
                                  <m:r>
                                    <a:rPr lang="en-US" i="1" dirty="0">
                                      <a:solidFill>
                                        <a:schemeClr val="tx1"/>
                                      </a:solidFill>
                                      <a:latin typeface="Cambria Math" panose="02040503050406030204" pitchFamily="18" charset="0"/>
                                    </a:rPr>
                                    <m:t>𝑥</m:t>
                                  </m:r>
                                </m:e>
                                <m:sub>
                                  <m:r>
                                    <a:rPr lang="en-US" i="1" dirty="0">
                                      <a:solidFill>
                                        <a:schemeClr val="tx1"/>
                                      </a:solidFill>
                                      <a:latin typeface="Cambria Math" panose="02040503050406030204" pitchFamily="18" charset="0"/>
                                    </a:rPr>
                                    <m:t>𝑡</m:t>
                                  </m:r>
                                </m:sub>
                              </m:sSub>
                            </m:e>
                          </m:d>
                        </m:e>
                      </m:nary>
                      <m:r>
                        <a:rPr lang="en-US" b="0" i="1" dirty="0" smtClean="0">
                          <a:solidFill>
                            <a:srgbClr val="FF0000"/>
                          </a:solidFill>
                          <a:latin typeface="Cambria Math" panose="02040503050406030204" pitchFamily="18" charset="0"/>
                        </a:rPr>
                        <m:t>𝑃</m:t>
                      </m:r>
                      <m:r>
                        <a:rPr lang="en-US" b="0" i="1" dirty="0"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b="0" i="1" dirty="0" smtClean="0">
                              <a:solidFill>
                                <a:srgbClr val="FF0000"/>
                              </a:solidFill>
                              <a:latin typeface="Cambria Math" panose="02040503050406030204" pitchFamily="18" charset="0"/>
                            </a:rPr>
                            <m:t>𝑡</m:t>
                          </m:r>
                        </m:sub>
                      </m:sSub>
                      <m:r>
                        <a:rPr lang="en-US" b="0" i="1" dirty="0" smtClean="0">
                          <a:solidFill>
                            <a:srgbClr val="FF0000"/>
                          </a:solidFill>
                          <a:latin typeface="Cambria Math" panose="02040503050406030204" pitchFamily="18" charset="0"/>
                        </a:rPr>
                        <m:t>|</m:t>
                      </m:r>
                      <m:sSub>
                        <m:sSubPr>
                          <m:ctrlPr>
                            <a:rPr lang="en-US" b="0"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𝑒</m:t>
                          </m:r>
                        </m:e>
                        <m:sub>
                          <m:r>
                            <a:rPr lang="en-US" b="0" i="1" dirty="0" smtClean="0">
                              <a:solidFill>
                                <a:srgbClr val="FF0000"/>
                              </a:solidFill>
                              <a:latin typeface="Cambria Math" panose="02040503050406030204" pitchFamily="18" charset="0"/>
                            </a:rPr>
                            <m:t>1:</m:t>
                          </m:r>
                          <m:r>
                            <a:rPr lang="en-US" b="0" i="1" dirty="0" smtClean="0">
                              <a:solidFill>
                                <a:srgbClr val="FF0000"/>
                              </a:solidFill>
                              <a:latin typeface="Cambria Math" panose="02040503050406030204" pitchFamily="18" charset="0"/>
                            </a:rPr>
                            <m:t>𝑡</m:t>
                          </m:r>
                        </m:sub>
                      </m:sSub>
                      <m:r>
                        <a:rPr lang="en-US" b="0" i="1" dirty="0" smtClean="0">
                          <a:solidFill>
                            <a:srgbClr val="FF0000"/>
                          </a:solidFill>
                          <a:latin typeface="Cambria Math" panose="02040503050406030204" pitchFamily="18" charset="0"/>
                        </a:rPr>
                        <m:t>)</m:t>
                      </m:r>
                    </m:oMath>
                  </m:oMathPara>
                </a14:m>
                <a:endParaRPr lang="en-US" dirty="0">
                  <a:solidFill>
                    <a:srgbClr val="FF0000"/>
                  </a:solidFill>
                </a:endParaRPr>
              </a:p>
              <a:p>
                <a:endParaRPr lang="en-US" dirty="0"/>
              </a:p>
              <a:p>
                <a:r>
                  <a:rPr lang="en-US" dirty="0"/>
                  <a:t>beliefs “reweighted” by likelihood of </a:t>
                </a:r>
                <a:r>
                  <a:rPr lang="en-US" dirty="0" smtClean="0"/>
                  <a:t>evidence</a:t>
                </a:r>
              </a:p>
              <a:p>
                <a:pPr marL="0" indent="0">
                  <a:buNone/>
                </a:pPr>
                <a:endParaRPr lang="en-US" i="1" dirty="0" smtClean="0">
                  <a:solidFill>
                    <a:srgbClr val="00B050"/>
                  </a:solidFill>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b="0" i="1" smtClean="0">
                          <a:solidFill>
                            <a:srgbClr val="FF0000"/>
                          </a:solidFill>
                          <a:latin typeface="Cambria Math" panose="02040503050406030204" pitchFamily="18" charset="0"/>
                        </a:rPr>
                        <m:t>𝐵</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sub>
                          </m:sSub>
                        </m:e>
                      </m:d>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𝑃</m:t>
                      </m:r>
                      <m:d>
                        <m:dPr>
                          <m:ctrlPr>
                            <a:rPr lang="en-US" b="0" i="1" smtClean="0">
                              <a:solidFill>
                                <a:srgbClr val="FF0000"/>
                              </a:solidFill>
                              <a:latin typeface="Cambria Math" panose="02040503050406030204" pitchFamily="18" charset="0"/>
                            </a:rPr>
                          </m:ctrlPr>
                        </m:dPr>
                        <m:e>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sub>
                          </m:sSub>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𝑒</m:t>
                              </m:r>
                            </m:e>
                            <m:sub>
                              <m:r>
                                <a:rPr lang="en-US" b="0" i="1" smtClean="0">
                                  <a:solidFill>
                                    <a:srgbClr val="FF0000"/>
                                  </a:solidFill>
                                  <a:latin typeface="Cambria Math" panose="02040503050406030204" pitchFamily="18" charset="0"/>
                                </a:rPr>
                                <m:t>1:</m:t>
                              </m:r>
                              <m:r>
                                <a:rPr lang="en-US" b="0" i="1" smtClean="0">
                                  <a:solidFill>
                                    <a:srgbClr val="FF0000"/>
                                  </a:solidFill>
                                  <a:latin typeface="Cambria Math" panose="02040503050406030204" pitchFamily="18" charset="0"/>
                                </a:rPr>
                                <m:t>𝑡</m:t>
                              </m:r>
                              <m:r>
                                <a:rPr lang="en-US" b="0" i="1" smtClean="0">
                                  <a:solidFill>
                                    <a:srgbClr val="FF0000"/>
                                  </a:solidFill>
                                  <a:latin typeface="Cambria Math" panose="02040503050406030204" pitchFamily="18" charset="0"/>
                                </a:rPr>
                                <m:t>+1</m:t>
                              </m:r>
                            </m:sub>
                          </m:sSub>
                        </m:e>
                      </m:d>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𝑃</m:t>
                      </m:r>
                      <m:d>
                        <m:dPr>
                          <m:ctrlPr>
                            <a:rPr lang="en-US" b="0" i="1" smtClean="0">
                              <a:solidFill>
                                <a:schemeClr val="tx1"/>
                              </a:solidFill>
                              <a:latin typeface="Cambria Math" panose="02040503050406030204" pitchFamily="18" charset="0"/>
                              <a:ea typeface="Cambria Math" panose="02040503050406030204" pitchFamily="18" charset="0"/>
                            </a:rPr>
                          </m:ctrlPr>
                        </m:dPr>
                        <m:e>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𝑒</m:t>
                              </m:r>
                            </m:e>
                            <m:sub>
                              <m:r>
                                <m:rPr>
                                  <m:sty m:val="p"/>
                                </m:rPr>
                                <a:rPr lang="en-US" b="0" i="0" smtClean="0">
                                  <a:solidFill>
                                    <a:schemeClr val="tx1"/>
                                  </a:solidFill>
                                  <a:latin typeface="Cambria Math" panose="02040503050406030204" pitchFamily="18" charset="0"/>
                                  <a:ea typeface="Cambria Math" panose="02040503050406030204" pitchFamily="18" charset="0"/>
                                </a:rPr>
                                <m:t>t</m:t>
                              </m:r>
                              <m:r>
                                <a:rPr lang="en-US" b="0" i="0" smtClean="0">
                                  <a:solidFill>
                                    <a:schemeClr val="tx1"/>
                                  </a:solidFill>
                                  <a:latin typeface="Cambria Math" panose="02040503050406030204" pitchFamily="18" charset="0"/>
                                  <a:ea typeface="Cambria Math" panose="02040503050406030204" pitchFamily="18" charset="0"/>
                                </a:rPr>
                                <m:t>+1</m:t>
                              </m:r>
                            </m:sub>
                          </m:sSub>
                        </m:e>
                        <m:e>
                          <m:sSub>
                            <m:sSubPr>
                              <m:ctrlPr>
                                <a:rPr lang="en-US" b="0" i="1" smtClean="0">
                                  <a:solidFill>
                                    <a:schemeClr val="tx1"/>
                                  </a:solidFill>
                                  <a:latin typeface="Cambria Math" panose="02040503050406030204" pitchFamily="18" charset="0"/>
                                  <a:ea typeface="Cambria Math" panose="02040503050406030204" pitchFamily="18" charset="0"/>
                                </a:rPr>
                              </m:ctrlPr>
                            </m:sSubPr>
                            <m:e>
                              <m:r>
                                <m:rPr>
                                  <m:sty m:val="p"/>
                                </m:rPr>
                                <a:rPr lang="en-US" b="0" i="0" smtClean="0">
                                  <a:solidFill>
                                    <a:schemeClr val="tx1"/>
                                  </a:solidFill>
                                  <a:latin typeface="Cambria Math" panose="02040503050406030204" pitchFamily="18" charset="0"/>
                                  <a:ea typeface="Cambria Math" panose="02040503050406030204" pitchFamily="18" charset="0"/>
                                </a:rPr>
                                <m:t>X</m:t>
                              </m:r>
                            </m:e>
                            <m:sub>
                              <m:r>
                                <m:rPr>
                                  <m:sty m:val="p"/>
                                </m:rPr>
                                <a:rPr lang="en-US" b="0" i="0" smtClean="0">
                                  <a:solidFill>
                                    <a:schemeClr val="tx1"/>
                                  </a:solidFill>
                                  <a:latin typeface="Cambria Math" panose="02040503050406030204" pitchFamily="18" charset="0"/>
                                  <a:ea typeface="Cambria Math" panose="02040503050406030204" pitchFamily="18" charset="0"/>
                                </a:rPr>
                                <m:t>t</m:t>
                              </m:r>
                              <m:r>
                                <a:rPr lang="en-US" b="0" i="0" smtClean="0">
                                  <a:solidFill>
                                    <a:schemeClr val="tx1"/>
                                  </a:solidFill>
                                  <a:latin typeface="Cambria Math" panose="02040503050406030204" pitchFamily="18" charset="0"/>
                                  <a:ea typeface="Cambria Math" panose="02040503050406030204" pitchFamily="18" charset="0"/>
                                </a:rPr>
                                <m:t>+1</m:t>
                              </m:r>
                            </m:sub>
                          </m:sSub>
                        </m:e>
                      </m:d>
                      <m:r>
                        <m:rPr>
                          <m:sty m:val="p"/>
                        </m:rPr>
                        <a:rPr lang="en-US" b="0" i="0" smtClean="0">
                          <a:solidFill>
                            <a:srgbClr val="00B050"/>
                          </a:solidFill>
                          <a:latin typeface="Cambria Math" panose="02040503050406030204" pitchFamily="18" charset="0"/>
                          <a:ea typeface="Cambria Math" panose="02040503050406030204" pitchFamily="18" charset="0"/>
                        </a:rPr>
                        <m:t>P</m:t>
                      </m:r>
                      <m:d>
                        <m:dPr>
                          <m:ctrlPr>
                            <a:rPr lang="en-US" b="0" i="1" smtClean="0">
                              <a:solidFill>
                                <a:srgbClr val="00B050"/>
                              </a:solidFill>
                              <a:latin typeface="Cambria Math" panose="02040503050406030204" pitchFamily="18" charset="0"/>
                              <a:ea typeface="Cambria Math" panose="02040503050406030204" pitchFamily="18" charset="0"/>
                            </a:rPr>
                          </m:ctrlPr>
                        </m:dPr>
                        <m:e>
                          <m:sSub>
                            <m:sSubPr>
                              <m:ctrlPr>
                                <a:rPr lang="en-US" b="0" i="1" smtClean="0">
                                  <a:solidFill>
                                    <a:srgbClr val="00B050"/>
                                  </a:solidFill>
                                  <a:latin typeface="Cambria Math" panose="02040503050406030204" pitchFamily="18" charset="0"/>
                                  <a:ea typeface="Cambria Math" panose="02040503050406030204" pitchFamily="18" charset="0"/>
                                </a:rPr>
                              </m:ctrlPr>
                            </m:sSubPr>
                            <m:e>
                              <m:r>
                                <m:rPr>
                                  <m:sty m:val="p"/>
                                </m:rPr>
                                <a:rPr lang="en-US" b="0" i="0" smtClean="0">
                                  <a:solidFill>
                                    <a:srgbClr val="00B050"/>
                                  </a:solidFill>
                                  <a:latin typeface="Cambria Math" panose="02040503050406030204" pitchFamily="18" charset="0"/>
                                  <a:ea typeface="Cambria Math" panose="02040503050406030204" pitchFamily="18" charset="0"/>
                                </a:rPr>
                                <m:t>X</m:t>
                              </m:r>
                            </m:e>
                            <m:sub>
                              <m:r>
                                <m:rPr>
                                  <m:sty m:val="p"/>
                                </m:rPr>
                                <a:rPr lang="en-US" b="0" i="0" smtClean="0">
                                  <a:solidFill>
                                    <a:srgbClr val="00B050"/>
                                  </a:solidFill>
                                  <a:latin typeface="Cambria Math" panose="02040503050406030204" pitchFamily="18" charset="0"/>
                                  <a:ea typeface="Cambria Math" panose="02040503050406030204" pitchFamily="18" charset="0"/>
                                </a:rPr>
                                <m:t>t</m:t>
                              </m:r>
                              <m:r>
                                <a:rPr lang="en-US" b="0" i="0" smtClean="0">
                                  <a:solidFill>
                                    <a:srgbClr val="00B050"/>
                                  </a:solidFill>
                                  <a:latin typeface="Cambria Math" panose="02040503050406030204" pitchFamily="18" charset="0"/>
                                  <a:ea typeface="Cambria Math" panose="02040503050406030204" pitchFamily="18" charset="0"/>
                                </a:rPr>
                                <m:t>+1</m:t>
                              </m:r>
                            </m:sub>
                          </m:sSub>
                        </m:e>
                        <m:e>
                          <m:sSub>
                            <m:sSubPr>
                              <m:ctrlPr>
                                <a:rPr lang="en-US" b="0" i="1" smtClean="0">
                                  <a:solidFill>
                                    <a:srgbClr val="00B050"/>
                                  </a:solidFill>
                                  <a:latin typeface="Cambria Math" panose="02040503050406030204" pitchFamily="18" charset="0"/>
                                  <a:ea typeface="Cambria Math" panose="02040503050406030204" pitchFamily="18" charset="0"/>
                                </a:rPr>
                              </m:ctrlPr>
                            </m:sSubPr>
                            <m:e>
                              <m:r>
                                <m:rPr>
                                  <m:sty m:val="p"/>
                                </m:rPr>
                                <a:rPr lang="en-US" b="0" i="0" smtClean="0">
                                  <a:solidFill>
                                    <a:srgbClr val="00B050"/>
                                  </a:solidFill>
                                  <a:latin typeface="Cambria Math" panose="02040503050406030204" pitchFamily="18" charset="0"/>
                                  <a:ea typeface="Cambria Math" panose="02040503050406030204" pitchFamily="18" charset="0"/>
                                </a:rPr>
                                <m:t>e</m:t>
                              </m:r>
                            </m:e>
                            <m:sub>
                              <m:r>
                                <a:rPr lang="en-US" b="0" i="0" smtClean="0">
                                  <a:solidFill>
                                    <a:srgbClr val="00B050"/>
                                  </a:solidFill>
                                  <a:latin typeface="Cambria Math" panose="02040503050406030204" pitchFamily="18" charset="0"/>
                                  <a:ea typeface="Cambria Math" panose="02040503050406030204" pitchFamily="18" charset="0"/>
                                </a:rPr>
                                <m:t>1:</m:t>
                              </m:r>
                              <m:r>
                                <m:rPr>
                                  <m:sty m:val="p"/>
                                </m:rPr>
                                <a:rPr lang="en-US" b="0" i="0" smtClean="0">
                                  <a:solidFill>
                                    <a:srgbClr val="00B050"/>
                                  </a:solidFill>
                                  <a:latin typeface="Cambria Math" panose="02040503050406030204" pitchFamily="18" charset="0"/>
                                  <a:ea typeface="Cambria Math" panose="02040503050406030204" pitchFamily="18" charset="0"/>
                                </a:rPr>
                                <m:t>t</m:t>
                              </m:r>
                            </m:sub>
                          </m:sSub>
                        </m:e>
                      </m:d>
                    </m:oMath>
                  </m:oMathPara>
                </a14:m>
                <a:endParaRPr lang="en-US" i="0" dirty="0" smtClean="0">
                  <a:solidFill>
                    <a:srgbClr val="00B050"/>
                  </a:solidFill>
                  <a:latin typeface="+mj-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t="-1493" b="-407"/>
                </a:stretch>
              </a:blipFill>
            </p:spPr>
            <p:txBody>
              <a:bodyPr/>
              <a:lstStyle/>
              <a:p>
                <a:r>
                  <a:rPr lang="en-US">
                    <a:noFill/>
                  </a:rPr>
                  <a:t> </a:t>
                </a:r>
              </a:p>
            </p:txBody>
          </p:sp>
        </mc:Fallback>
      </mc:AlternateContent>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17732" y="2692849"/>
            <a:ext cx="3009874" cy="343781"/>
          </a:xfrm>
          <a:prstGeom prst="rect">
            <a:avLst/>
          </a:prstGeom>
        </p:spPr>
      </p:pic>
    </p:spTree>
    <p:extLst>
      <p:ext uri="{BB962C8B-B14F-4D97-AF65-F5344CB8AC3E}">
        <p14:creationId xmlns:p14="http://schemas.microsoft.com/office/powerpoint/2010/main" val="3774058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he forward algorithm – example  </a:t>
            </a:r>
            <a:endParaRPr lang="en-US" dirty="0"/>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val="0"/>
              </a:ext>
            </a:extLst>
          </a:blip>
          <a:srcRect/>
          <a:stretch/>
        </p:blipFill>
        <p:spPr>
          <a:xfrm>
            <a:off x="612648" y="2197509"/>
            <a:ext cx="5823721" cy="1932039"/>
          </a:xfrm>
          <a:prstGeom prst="rect">
            <a:avLst/>
          </a:prstGeom>
        </p:spPr>
      </p:pic>
      <p:pic>
        <p:nvPicPr>
          <p:cNvPr id="5" name="Picture 4"/>
          <p:cNvPicPr>
            <a:picLocks noChangeAspect="1"/>
          </p:cNvPicPr>
          <p:nvPr/>
        </p:nvPicPr>
        <p:blipFill rotWithShape="1">
          <a:blip r:embed="rId3" cstate="email">
            <a:extLst>
              <a:ext uri="{28A0092B-C50C-407E-A947-70E740481C1C}">
                <a14:useLocalDpi xmlns:a14="http://schemas.microsoft.com/office/drawing/2010/main" val="0"/>
              </a:ext>
            </a:extLst>
          </a:blip>
          <a:srcRect/>
          <a:stretch/>
        </p:blipFill>
        <p:spPr>
          <a:xfrm>
            <a:off x="450439" y="4383957"/>
            <a:ext cx="8315609" cy="2037737"/>
          </a:xfrm>
          <a:prstGeom prst="rect">
            <a:avLst/>
          </a:prstGeom>
        </p:spPr>
      </p:pic>
    </p:spTree>
    <p:extLst>
      <p:ext uri="{BB962C8B-B14F-4D97-AF65-F5344CB8AC3E}">
        <p14:creationId xmlns:p14="http://schemas.microsoft.com/office/powerpoint/2010/main" val="32704060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forward algorithm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12648" y="1600200"/>
                <a:ext cx="8153400" cy="6010620"/>
              </a:xfrm>
              <a:prstGeom prst="rect">
                <a:avLst/>
              </a:prstGeom>
            </p:spPr>
            <p:txBody>
              <a:bodyPr wrap="square">
                <a:spAutoFit/>
              </a:bodyPr>
              <a:lstStyle/>
              <a:p>
                <a:r>
                  <a:rPr lang="en-US" dirty="0" smtClean="0">
                    <a:solidFill>
                      <a:srgbClr val="33339B"/>
                    </a:solidFill>
                    <a:latin typeface="Calibri" panose="020F0502020204030204" pitchFamily="34" charset="0"/>
                  </a:rPr>
                  <a:t>We are given evidence at each time and want to know </a:t>
                </a:r>
                <a14:m>
                  <m:oMath xmlns:m="http://schemas.openxmlformats.org/officeDocument/2006/math">
                    <m:sSub>
                      <m:sSubPr>
                        <m:ctrlPr>
                          <a:rPr lang="en-US" b="0" i="1" dirty="0" smtClean="0">
                            <a:solidFill>
                              <a:srgbClr val="33339B"/>
                            </a:solidFill>
                            <a:latin typeface="Cambria Math" panose="02040503050406030204" pitchFamily="18" charset="0"/>
                          </a:rPr>
                        </m:ctrlPr>
                      </m:sSubPr>
                      <m:e>
                        <m:r>
                          <a:rPr lang="en-US" i="1" dirty="0" smtClean="0">
                            <a:solidFill>
                              <a:srgbClr val="33339B"/>
                            </a:solidFill>
                            <a:latin typeface="Cambria Math" panose="02040503050406030204" pitchFamily="18" charset="0"/>
                          </a:rPr>
                          <m:t>𝐵</m:t>
                        </m:r>
                      </m:e>
                      <m:sub>
                        <m:r>
                          <a:rPr lang="en-US" i="1" dirty="0" smtClean="0">
                            <a:solidFill>
                              <a:srgbClr val="33339B"/>
                            </a:solidFill>
                            <a:latin typeface="Cambria Math" panose="02040503050406030204" pitchFamily="18" charset="0"/>
                          </a:rPr>
                          <m:t>𝑡</m:t>
                        </m:r>
                      </m:sub>
                    </m:sSub>
                    <m:r>
                      <a:rPr lang="en-US" i="1" dirty="0" smtClean="0">
                        <a:solidFill>
                          <a:srgbClr val="33339B"/>
                        </a:solidFill>
                        <a:latin typeface="Cambria Math" panose="02040503050406030204" pitchFamily="18" charset="0"/>
                      </a:rPr>
                      <m:t>(</m:t>
                    </m:r>
                    <m:r>
                      <a:rPr lang="en-US" i="1" dirty="0" smtClean="0">
                        <a:solidFill>
                          <a:srgbClr val="33339B"/>
                        </a:solidFill>
                        <a:latin typeface="Cambria Math" panose="02040503050406030204" pitchFamily="18" charset="0"/>
                      </a:rPr>
                      <m:t>𝑋</m:t>
                    </m:r>
                    <m:r>
                      <a:rPr lang="en-US" i="1" dirty="0" smtClean="0">
                        <a:solidFill>
                          <a:srgbClr val="33339B"/>
                        </a:solidFill>
                        <a:latin typeface="Cambria Math" panose="02040503050406030204" pitchFamily="18" charset="0"/>
                      </a:rPr>
                      <m:t>)</m:t>
                    </m:r>
                  </m:oMath>
                </a14:m>
                <a:endParaRPr lang="en-US" dirty="0" smtClean="0"/>
              </a:p>
              <a:p>
                <a:r>
                  <a:rPr lang="en-US" dirty="0"/>
                  <a:t>We can derive the following </a:t>
                </a:r>
                <a:r>
                  <a:rPr lang="en-US" dirty="0" smtClean="0"/>
                  <a:t>updates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This is exactly variable elimination with order </a:t>
                </a:r>
                <a:r>
                  <a:rPr lang="en-US" dirty="0" smtClean="0"/>
                  <a:t>X</a:t>
                </a:r>
                <a:r>
                  <a:rPr lang="en-US" baseline="-25000" dirty="0" smtClean="0"/>
                  <a:t>1</a:t>
                </a:r>
                <a:r>
                  <a:rPr lang="en-US" dirty="0" smtClean="0"/>
                  <a:t> , </a:t>
                </a:r>
                <a:r>
                  <a:rPr lang="en-US" dirty="0"/>
                  <a:t>X</a:t>
                </a:r>
                <a:r>
                  <a:rPr lang="en-US" baseline="-25000" dirty="0"/>
                  <a:t>2</a:t>
                </a:r>
                <a:r>
                  <a:rPr lang="en-US" dirty="0"/>
                  <a:t>, </a:t>
                </a:r>
                <a:r>
                  <a:rPr lang="en-US" dirty="0" smtClean="0"/>
                  <a:t>…</a:t>
                </a:r>
              </a:p>
              <a:p>
                <a:r>
                  <a:rPr lang="en-US" dirty="0"/>
                  <a:t>Problem: space is |X| and time is |X|</a:t>
                </a:r>
                <a:r>
                  <a:rPr lang="en-US" baseline="30000" dirty="0"/>
                  <a:t>2</a:t>
                </a:r>
                <a:r>
                  <a:rPr lang="en-US" dirty="0"/>
                  <a:t> per time step</a:t>
                </a:r>
                <a:endParaRPr lang="en-US" dirty="0" smtClean="0"/>
              </a:p>
              <a:p>
                <a:endParaRPr lang="en-US"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12648" y="1600200"/>
                <a:ext cx="8153400" cy="6010620"/>
              </a:xfrm>
              <a:prstGeom prst="rect">
                <a:avLst/>
              </a:prstGeom>
              <a:blipFill rotWithShape="0">
                <a:blip r:embed="rId3"/>
                <a:stretch>
                  <a:fillRect l="-75" t="-609"/>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4690" y="2715753"/>
            <a:ext cx="4279099" cy="38901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04690" y="5119758"/>
            <a:ext cx="7216446" cy="75993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37858" y="4183625"/>
            <a:ext cx="7143919" cy="759938"/>
          </a:xfrm>
          <a:prstGeom prst="rect">
            <a:avLst/>
          </a:prstGeom>
        </p:spPr>
      </p:pic>
      <p:sp>
        <p:nvSpPr>
          <p:cNvPr id="8" name="Rectangle 7"/>
          <p:cNvSpPr/>
          <p:nvPr/>
        </p:nvSpPr>
        <p:spPr>
          <a:xfrm>
            <a:off x="5892008" y="2339120"/>
            <a:ext cx="3032760" cy="1200329"/>
          </a:xfrm>
          <a:prstGeom prst="rect">
            <a:avLst/>
          </a:prstGeom>
        </p:spPr>
        <p:txBody>
          <a:bodyPr wrap="square">
            <a:spAutoFit/>
          </a:bodyPr>
          <a:lstStyle/>
          <a:p>
            <a:r>
              <a:rPr lang="en-US" i="1" dirty="0">
                <a:latin typeface="Arial" panose="020B0604020202020204" pitchFamily="34" charset="0"/>
              </a:rPr>
              <a:t>We can normalize as we go if </a:t>
            </a:r>
            <a:r>
              <a:rPr lang="en-US" i="1" dirty="0" smtClean="0">
                <a:latin typeface="Arial" panose="020B0604020202020204" pitchFamily="34" charset="0"/>
              </a:rPr>
              <a:t>we want </a:t>
            </a:r>
            <a:r>
              <a:rPr lang="en-US" i="1" dirty="0">
                <a:latin typeface="Arial" panose="020B0604020202020204" pitchFamily="34" charset="0"/>
              </a:rPr>
              <a:t>to have P(</a:t>
            </a:r>
            <a:r>
              <a:rPr lang="en-US" i="1" dirty="0" err="1">
                <a:latin typeface="Arial" panose="020B0604020202020204" pitchFamily="34" charset="0"/>
              </a:rPr>
              <a:t>x|e</a:t>
            </a:r>
            <a:r>
              <a:rPr lang="en-US" i="1" dirty="0">
                <a:latin typeface="Arial" panose="020B0604020202020204" pitchFamily="34" charset="0"/>
              </a:rPr>
              <a:t>) at each </a:t>
            </a:r>
            <a:r>
              <a:rPr lang="en-US" i="1" dirty="0" smtClean="0">
                <a:latin typeface="Arial" panose="020B0604020202020204" pitchFamily="34" charset="0"/>
              </a:rPr>
              <a:t>time step</a:t>
            </a:r>
            <a:r>
              <a:rPr lang="en-US" i="1" dirty="0">
                <a:latin typeface="Arial" panose="020B0604020202020204" pitchFamily="34" charset="0"/>
              </a:rPr>
              <a:t>, or just once at the end…</a:t>
            </a:r>
            <a:endParaRPr lang="en-US" i="1" dirty="0"/>
          </a:p>
        </p:txBody>
      </p:sp>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19349" y="3280964"/>
            <a:ext cx="3693564" cy="783236"/>
          </a:xfrm>
          <a:prstGeom prst="rect">
            <a:avLst/>
          </a:prstGeom>
        </p:spPr>
      </p:pic>
    </p:spTree>
    <p:extLst>
      <p:ext uri="{BB962C8B-B14F-4D97-AF65-F5344CB8AC3E}">
        <p14:creationId xmlns:p14="http://schemas.microsoft.com/office/powerpoint/2010/main" val="29571709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p:sp>
        <p:nvSpPr>
          <p:cNvPr id="3" name="Content Placeholder 2"/>
          <p:cNvSpPr>
            <a:spLocks noGrp="1"/>
          </p:cNvSpPr>
          <p:nvPr>
            <p:ph sz="quarter" idx="1"/>
          </p:nvPr>
        </p:nvSpPr>
        <p:spPr>
          <a:xfrm>
            <a:off x="612648" y="1600200"/>
            <a:ext cx="4455795" cy="5257800"/>
          </a:xfrm>
        </p:spPr>
        <p:txBody>
          <a:bodyPr>
            <a:normAutofit lnSpcReduction="10000"/>
          </a:bodyPr>
          <a:lstStyle/>
          <a:p>
            <a:r>
              <a:rPr lang="en-US" dirty="0"/>
              <a:t>Consider the HMM shown below.</a:t>
            </a:r>
          </a:p>
          <a:p>
            <a:r>
              <a:rPr lang="en-US" dirty="0"/>
              <a:t>The prior probability P(X0), dynamics model P(Xt+1|Xt), and sensor model P(</a:t>
            </a:r>
            <a:r>
              <a:rPr lang="en-US" dirty="0" err="1"/>
              <a:t>Et|Xt</a:t>
            </a:r>
            <a:r>
              <a:rPr lang="en-US" dirty="0"/>
              <a:t>) are as follows</a:t>
            </a:r>
            <a:r>
              <a:rPr lang="en-US" dirty="0" smtClean="0"/>
              <a:t>:</a:t>
            </a:r>
          </a:p>
          <a:p>
            <a:r>
              <a:rPr lang="en-US" dirty="0" smtClean="0"/>
              <a:t>Perform </a:t>
            </a:r>
            <a:r>
              <a:rPr lang="en-US" dirty="0"/>
              <a:t>a first dynamics update, and </a:t>
            </a:r>
            <a:r>
              <a:rPr lang="en-US" dirty="0" smtClean="0"/>
              <a:t>give the </a:t>
            </a:r>
            <a:r>
              <a:rPr lang="en-US" dirty="0"/>
              <a:t>resulting belief distribution B′(X1</a:t>
            </a:r>
            <a:r>
              <a:rPr lang="en-US" dirty="0" smtClean="0"/>
              <a:t>).</a:t>
            </a:r>
          </a:p>
          <a:p>
            <a:r>
              <a:rPr lang="en-US" dirty="0"/>
              <a:t>I</a:t>
            </a:r>
            <a:r>
              <a:rPr lang="en-US" dirty="0" smtClean="0"/>
              <a:t>ncorporate </a:t>
            </a:r>
            <a:r>
              <a:rPr lang="en-US" dirty="0"/>
              <a:t>the evidence E1=c</a:t>
            </a:r>
            <a:r>
              <a:rPr lang="en-US" dirty="0" smtClean="0"/>
              <a:t>. </a:t>
            </a:r>
            <a:r>
              <a:rPr lang="en-US" dirty="0"/>
              <a:t>G</a:t>
            </a:r>
            <a:r>
              <a:rPr lang="en-US" dirty="0" smtClean="0"/>
              <a:t>ive the evidence-weighted distribution</a:t>
            </a:r>
            <a:r>
              <a:rPr lang="en-US" dirty="0"/>
              <a:t> P(E1=c|X1)B′(X1), and the (normalized) belief distribution B(X1</a:t>
            </a:r>
            <a:r>
              <a:rPr lang="en-US" dirty="0" smtClean="0"/>
              <a:t>).</a:t>
            </a:r>
          </a:p>
          <a:p>
            <a:r>
              <a:rPr lang="en-US" dirty="0"/>
              <a:t>P</a:t>
            </a:r>
            <a:r>
              <a:rPr lang="en-US" dirty="0" smtClean="0"/>
              <a:t>erform </a:t>
            </a:r>
            <a:r>
              <a:rPr lang="en-US" dirty="0"/>
              <a:t>the second dynamics </a:t>
            </a:r>
            <a:r>
              <a:rPr lang="en-US" dirty="0" smtClean="0"/>
              <a:t>update, </a:t>
            </a:r>
            <a:r>
              <a:rPr lang="en-US" dirty="0"/>
              <a:t>incorporate the evidence </a:t>
            </a:r>
            <a:r>
              <a:rPr lang="en-US" dirty="0" smtClean="0"/>
              <a:t>E2=c and give B(X2). </a:t>
            </a:r>
            <a:endParaRPr lang="en-US" dirty="0"/>
          </a:p>
          <a:p>
            <a:endParaRPr lang="en-US" dirty="0"/>
          </a:p>
          <a:p>
            <a:endParaRPr lang="en-US" dirty="0"/>
          </a:p>
          <a:p>
            <a:endParaRPr lang="en-US" dirty="0"/>
          </a:p>
        </p:txBody>
      </p:sp>
      <p:pic>
        <p:nvPicPr>
          <p:cNvPr id="5" name="Picture 4" descr="https://courses.edx.org/c4x/BerkeleyX/CS188x_1/asset/hw8_hmm.png"/>
          <p:cNvPicPr/>
          <p:nvPr/>
        </p:nvPicPr>
        <p:blipFill>
          <a:blip r:embed="rId2">
            <a:extLst>
              <a:ext uri="{28A0092B-C50C-407E-A947-70E740481C1C}">
                <a14:useLocalDpi xmlns:a14="http://schemas.microsoft.com/office/drawing/2010/main" val="0"/>
              </a:ext>
            </a:extLst>
          </a:blip>
          <a:srcRect/>
          <a:stretch>
            <a:fillRect/>
          </a:stretch>
        </p:blipFill>
        <p:spPr bwMode="auto">
          <a:xfrm>
            <a:off x="3925443" y="659070"/>
            <a:ext cx="3697605" cy="1645285"/>
          </a:xfrm>
          <a:prstGeom prst="rect">
            <a:avLst/>
          </a:prstGeom>
          <a:noFill/>
          <a:ln>
            <a:noFill/>
          </a:ln>
        </p:spPr>
      </p:pic>
      <p:sp>
        <p:nvSpPr>
          <p:cNvPr id="7" name="Rectangle 6"/>
          <p:cNvSpPr/>
          <p:nvPr/>
        </p:nvSpPr>
        <p:spPr>
          <a:xfrm>
            <a:off x="7270813" y="1965354"/>
            <a:ext cx="161544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X0	P(X0)</a:t>
            </a:r>
          </a:p>
          <a:p>
            <a:r>
              <a:rPr lang="en-US" dirty="0"/>
              <a:t>0	0.4</a:t>
            </a:r>
          </a:p>
          <a:p>
            <a:r>
              <a:rPr lang="en-US" dirty="0"/>
              <a:t>1	0.6</a:t>
            </a:r>
          </a:p>
        </p:txBody>
      </p:sp>
      <p:sp>
        <p:nvSpPr>
          <p:cNvPr id="9" name="Rectangle 8"/>
          <p:cNvSpPr/>
          <p:nvPr/>
        </p:nvSpPr>
        <p:spPr>
          <a:xfrm>
            <a:off x="5920549" y="5273992"/>
            <a:ext cx="3147251"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Xt+1	</a:t>
            </a:r>
            <a:r>
              <a:rPr lang="en-US" dirty="0" err="1"/>
              <a:t>Xt</a:t>
            </a:r>
            <a:r>
              <a:rPr lang="en-US" dirty="0"/>
              <a:t>	P(Xt+1|Xt)</a:t>
            </a:r>
          </a:p>
          <a:p>
            <a:r>
              <a:rPr lang="en-US" dirty="0"/>
              <a:t>0	0	0.15</a:t>
            </a:r>
          </a:p>
          <a:p>
            <a:r>
              <a:rPr lang="en-US" dirty="0"/>
              <a:t>1	0	0.85</a:t>
            </a:r>
          </a:p>
          <a:p>
            <a:r>
              <a:rPr lang="en-US" dirty="0"/>
              <a:t>0	1	0.3</a:t>
            </a:r>
          </a:p>
          <a:p>
            <a:r>
              <a:rPr lang="en-US" dirty="0"/>
              <a:t>1	1	0.7</a:t>
            </a:r>
          </a:p>
        </p:txBody>
      </p:sp>
      <p:sp>
        <p:nvSpPr>
          <p:cNvPr id="11" name="Rectangle 10"/>
          <p:cNvSpPr/>
          <p:nvPr/>
        </p:nvSpPr>
        <p:spPr>
          <a:xfrm>
            <a:off x="6102095" y="2980154"/>
            <a:ext cx="2784158" cy="203132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Et	</a:t>
            </a:r>
            <a:r>
              <a:rPr lang="en-US" dirty="0" err="1"/>
              <a:t>Xt</a:t>
            </a:r>
            <a:r>
              <a:rPr lang="en-US" dirty="0"/>
              <a:t>	P(</a:t>
            </a:r>
            <a:r>
              <a:rPr lang="en-US" dirty="0" err="1"/>
              <a:t>Et|Xt</a:t>
            </a:r>
            <a:r>
              <a:rPr lang="en-US" dirty="0"/>
              <a:t>)</a:t>
            </a:r>
          </a:p>
          <a:p>
            <a:r>
              <a:rPr lang="en-US" dirty="0"/>
              <a:t>a	0	0.1</a:t>
            </a:r>
          </a:p>
          <a:p>
            <a:r>
              <a:rPr lang="en-US" dirty="0"/>
              <a:t>b	0	0.25</a:t>
            </a:r>
          </a:p>
          <a:p>
            <a:r>
              <a:rPr lang="en-US" dirty="0"/>
              <a:t>c	0	0.65</a:t>
            </a:r>
          </a:p>
          <a:p>
            <a:r>
              <a:rPr lang="en-US" dirty="0"/>
              <a:t>a	1	0.2</a:t>
            </a:r>
          </a:p>
          <a:p>
            <a:r>
              <a:rPr lang="en-US" dirty="0"/>
              <a:t>b	1	0.65</a:t>
            </a:r>
          </a:p>
          <a:p>
            <a:r>
              <a:rPr lang="en-US" dirty="0"/>
              <a:t>c	1	</a:t>
            </a:r>
            <a:r>
              <a:rPr lang="en-US" dirty="0" smtClean="0"/>
              <a:t>0.15 </a:t>
            </a:r>
            <a:endParaRPr lang="en-US" dirty="0"/>
          </a:p>
        </p:txBody>
      </p:sp>
    </p:spTree>
    <p:extLst>
      <p:ext uri="{BB962C8B-B14F-4D97-AF65-F5344CB8AC3E}">
        <p14:creationId xmlns:p14="http://schemas.microsoft.com/office/powerpoint/2010/main" val="2302574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12648" y="1600200"/>
                <a:ext cx="4568952" cy="4495800"/>
              </a:xfrm>
            </p:spPr>
            <p:txBody>
              <a:bodyPr>
                <a:normAutofit/>
              </a:bodyPr>
              <a:lstStyle/>
              <a:p>
                <a:r>
                  <a:rPr lang="en-US" b="0" dirty="0" smtClean="0">
                    <a:latin typeface="Cambria Math" panose="02040503050406030204" pitchFamily="18" charset="0"/>
                  </a:rPr>
                  <a:t>Umbrella = leave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𝑙𝑒𝑎𝑣𝑒</m:t>
                          </m:r>
                        </m:e>
                      </m:d>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a:rPr lang="en-US" sz="1600" b="0" i="1" smtClean="0">
                              <a:latin typeface="Cambria Math" panose="02040503050406030204" pitchFamily="18" charset="0"/>
                            </a:rPr>
                            <m:t>𝑤</m:t>
                          </m:r>
                        </m:sub>
                        <m:sup/>
                        <m:e>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e>
                          </m:d>
                          <m:r>
                            <a:rPr lang="en-US" sz="1600" b="0" i="1" smtClean="0">
                              <a:latin typeface="Cambria Math" panose="02040503050406030204" pitchFamily="18" charset="0"/>
                            </a:rPr>
                            <m:t>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𝑙𝑒𝑎𝑣𝑒</m:t>
                              </m:r>
                              <m:r>
                                <a:rPr lang="en-US" sz="1600" b="0" i="1" smtClean="0">
                                  <a:latin typeface="Cambria Math" panose="02040503050406030204" pitchFamily="18" charset="0"/>
                                </a:rPr>
                                <m:t>,</m:t>
                              </m:r>
                              <m:r>
                                <a:rPr lang="en-US" sz="1600" b="0" i="1" smtClean="0">
                                  <a:latin typeface="Cambria Math" panose="02040503050406030204" pitchFamily="18" charset="0"/>
                                </a:rPr>
                                <m:t>𝑤</m:t>
                              </m:r>
                            </m:e>
                          </m:d>
                          <m:r>
                            <a:rPr lang="en-US" sz="1600" b="0" i="1" smtClean="0">
                              <a:latin typeface="Cambria Math" panose="02040503050406030204" pitchFamily="18" charset="0"/>
                            </a:rPr>
                            <m:t>=</m:t>
                          </m:r>
                        </m:e>
                      </m:nary>
                      <m:r>
                        <a:rPr lang="en-US" sz="1600" i="1">
                          <a:latin typeface="Cambria Math" panose="02040503050406030204" pitchFamily="18" charset="0"/>
                        </a:rPr>
                        <m:t>0.7∗100+0.3∗0=70</m:t>
                      </m:r>
                    </m:oMath>
                  </m:oMathPara>
                </a14:m>
                <a:endParaRPr lang="en-US" sz="1600" b="0" dirty="0" smtClean="0"/>
              </a:p>
              <a:p>
                <a:r>
                  <a:rPr lang="en-US" dirty="0" smtClean="0"/>
                  <a:t>Umbrella = take </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𝐸𝑈</m:t>
                      </m:r>
                      <m:d>
                        <m:dPr>
                          <m:ctrlPr>
                            <a:rPr lang="en-US" sz="1600" i="1">
                              <a:latin typeface="Cambria Math" panose="02040503050406030204" pitchFamily="18" charset="0"/>
                            </a:rPr>
                          </m:ctrlPr>
                        </m:dPr>
                        <m:e>
                          <m:r>
                            <a:rPr lang="en-US" sz="1600" b="0" i="1" smtClean="0">
                              <a:latin typeface="Cambria Math" panose="02040503050406030204" pitchFamily="18" charset="0"/>
                            </a:rPr>
                            <m:t>𝑡𝑎𝑘𝑒</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𝑤</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e>
                          </m:d>
                          <m:r>
                            <a:rPr lang="en-US" sz="1600" i="1">
                              <a:latin typeface="Cambria Math" panose="02040503050406030204" pitchFamily="18" charset="0"/>
                            </a:rPr>
                            <m:t>𝑈</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𝑡𝑎𝑘𝑒</m:t>
                              </m:r>
                              <m:r>
                                <a:rPr lang="en-US" sz="1600" i="1">
                                  <a:latin typeface="Cambria Math" panose="02040503050406030204" pitchFamily="18" charset="0"/>
                                </a:rPr>
                                <m:t>,</m:t>
                              </m:r>
                              <m:r>
                                <a:rPr lang="en-US" sz="1600" i="1">
                                  <a:latin typeface="Cambria Math" panose="02040503050406030204" pitchFamily="18" charset="0"/>
                                </a:rPr>
                                <m:t>𝑤</m:t>
                              </m:r>
                            </m:e>
                          </m:d>
                          <m:r>
                            <a:rPr lang="en-US" sz="1600" i="1">
                              <a:latin typeface="Cambria Math" panose="02040503050406030204" pitchFamily="18" charset="0"/>
                            </a:rPr>
                            <m:t>=</m:t>
                          </m:r>
                        </m:e>
                      </m:nary>
                      <m:r>
                        <a:rPr lang="en-US" sz="1600" i="1">
                          <a:latin typeface="Cambria Math" panose="02040503050406030204" pitchFamily="18" charset="0"/>
                        </a:rPr>
                        <m:t>0.7∗</m:t>
                      </m:r>
                      <m:r>
                        <a:rPr lang="en-US" sz="1600" b="0" i="1" smtClean="0">
                          <a:latin typeface="Cambria Math" panose="02040503050406030204" pitchFamily="18" charset="0"/>
                        </a:rPr>
                        <m:t>20</m:t>
                      </m:r>
                      <m:r>
                        <a:rPr lang="en-US" sz="1600" i="1">
                          <a:latin typeface="Cambria Math" panose="02040503050406030204" pitchFamily="18" charset="0"/>
                        </a:rPr>
                        <m:t>+0.3∗</m:t>
                      </m:r>
                      <m:r>
                        <a:rPr lang="en-US" sz="1600" b="0" i="1" smtClean="0">
                          <a:latin typeface="Cambria Math" panose="02040503050406030204" pitchFamily="18" charset="0"/>
                        </a:rPr>
                        <m:t>70</m:t>
                      </m:r>
                      <m:r>
                        <a:rPr lang="en-US" sz="1600" i="1">
                          <a:latin typeface="Cambria Math" panose="02040503050406030204" pitchFamily="18" charset="0"/>
                        </a:rPr>
                        <m:t>=</m:t>
                      </m:r>
                      <m:r>
                        <a:rPr lang="en-US" sz="1600" b="0" i="1" smtClean="0">
                          <a:latin typeface="Cambria Math" panose="02040503050406030204" pitchFamily="18" charset="0"/>
                        </a:rPr>
                        <m:t>35</m:t>
                      </m:r>
                    </m:oMath>
                  </m:oMathPara>
                </a14:m>
                <a:endParaRPr lang="en-US" sz="1600" dirty="0" smtClean="0"/>
              </a:p>
              <a:p>
                <a:r>
                  <a:rPr lang="en-US" dirty="0" smtClean="0"/>
                  <a:t>Optimal decision = leave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𝑀𝐸𝑈</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lim>
                          </m:limLow>
                        </m:fName>
                        <m:e>
                          <m:r>
                            <a:rPr lang="en-US" i="1">
                              <a:latin typeface="Cambria Math" panose="02040503050406030204" pitchFamily="18" charset="0"/>
                              <a:ea typeface="Cambria Math" panose="02040503050406030204" pitchFamily="18" charset="0"/>
                            </a:rPr>
                            <m:t>𝐸𝑈</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e>
                          </m:d>
                          <m:r>
                            <a:rPr lang="en-US" i="1">
                              <a:latin typeface="Cambria Math" panose="02040503050406030204" pitchFamily="18" charset="0"/>
                              <a:ea typeface="Cambria Math" panose="02040503050406030204" pitchFamily="18" charset="0"/>
                            </a:rPr>
                            <m:t>=70</m:t>
                          </m:r>
                        </m:e>
                      </m:func>
                    </m:oMath>
                  </m:oMathPara>
                </a14:m>
                <a:endParaRPr lang="en-US" dirty="0" smtClean="0"/>
              </a:p>
              <a:p>
                <a:pPr marL="0" indent="0">
                  <a:buNone/>
                </a:pPr>
                <a:endParaRPr lang="en-US" dirty="0"/>
              </a:p>
              <a:p>
                <a:endParaRPr lang="en-US" b="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12648" y="1600200"/>
                <a:ext cx="4568952" cy="4495800"/>
              </a:xfrm>
              <a:blipFill rotWithShape="0">
                <a:blip r:embed="rId2"/>
                <a:stretch>
                  <a:fillRect l="-134" t="-950"/>
                </a:stretch>
              </a:blipFill>
            </p:spPr>
            <p:txBody>
              <a:bodyPr/>
              <a:lstStyle/>
              <a:p>
                <a:r>
                  <a:rPr lang="en-US">
                    <a:noFill/>
                  </a:rPr>
                  <a:t> </a:t>
                </a:r>
              </a:p>
            </p:txBody>
          </p:sp>
        </mc:Fallback>
      </mc:AlternateContent>
      <p:sp>
        <p:nvSpPr>
          <p:cNvPr id="5" name="Rectangle 4"/>
          <p:cNvSpPr/>
          <p:nvPr/>
        </p:nvSpPr>
        <p:spPr>
          <a:xfrm>
            <a:off x="5471651" y="1814754"/>
            <a:ext cx="1327355" cy="604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Umbrella </a:t>
            </a:r>
            <a:endParaRPr lang="en-US" dirty="0"/>
          </a:p>
        </p:txBody>
      </p:sp>
      <p:sp>
        <p:nvSpPr>
          <p:cNvPr id="6" name="Oval 5"/>
          <p:cNvSpPr/>
          <p:nvPr/>
        </p:nvSpPr>
        <p:spPr>
          <a:xfrm>
            <a:off x="5471652" y="3053618"/>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Weather </a:t>
            </a:r>
            <a:endParaRPr lang="en-US" dirty="0"/>
          </a:p>
        </p:txBody>
      </p:sp>
      <p:sp>
        <p:nvSpPr>
          <p:cNvPr id="7" name="Flowchart: Decision 6"/>
          <p:cNvSpPr/>
          <p:nvPr/>
        </p:nvSpPr>
        <p:spPr>
          <a:xfrm>
            <a:off x="7831393" y="2483962"/>
            <a:ext cx="1312607" cy="81239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8" name="Straight Arrow Connector 7"/>
          <p:cNvCxnSpPr>
            <a:stCxn id="5" idx="3"/>
            <a:endCxn id="7" idx="1"/>
          </p:cNvCxnSpPr>
          <p:nvPr/>
        </p:nvCxnSpPr>
        <p:spPr>
          <a:xfrm>
            <a:off x="6799006" y="2117096"/>
            <a:ext cx="1032387" cy="773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7" idx="1"/>
          </p:cNvCxnSpPr>
          <p:nvPr/>
        </p:nvCxnSpPr>
        <p:spPr>
          <a:xfrm flipV="1">
            <a:off x="6946491" y="2890157"/>
            <a:ext cx="884902" cy="55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1133986550"/>
              </p:ext>
            </p:extLst>
          </p:nvPr>
        </p:nvGraphicFramePr>
        <p:xfrm>
          <a:off x="7075594" y="3662982"/>
          <a:ext cx="1412102" cy="1097280"/>
        </p:xfrm>
        <a:graphic>
          <a:graphicData uri="http://schemas.openxmlformats.org/drawingml/2006/table">
            <a:tbl>
              <a:tblPr firstRow="1" bandRow="1">
                <a:tableStyleId>{5940675A-B579-460E-94D1-54222C63F5DA}</a:tableStyleId>
              </a:tblPr>
              <a:tblGrid>
                <a:gridCol w="706051"/>
                <a:gridCol w="706051"/>
              </a:tblGrid>
              <a:tr h="319876">
                <a:tc>
                  <a:txBody>
                    <a:bodyPr/>
                    <a:lstStyle/>
                    <a:p>
                      <a:r>
                        <a:rPr lang="en-US" dirty="0" smtClean="0"/>
                        <a:t>W</a:t>
                      </a:r>
                      <a:endParaRPr lang="en-US" dirty="0"/>
                    </a:p>
                  </a:txBody>
                  <a:tcPr/>
                </a:tc>
                <a:tc>
                  <a:txBody>
                    <a:bodyPr/>
                    <a:lstStyle/>
                    <a:p>
                      <a:r>
                        <a:rPr lang="en-US" dirty="0" smtClean="0"/>
                        <a:t>P(W) </a:t>
                      </a:r>
                      <a:endParaRPr lang="en-US" dirty="0"/>
                    </a:p>
                  </a:txBody>
                  <a:tcPr/>
                </a:tc>
              </a:tr>
              <a:tr h="319876">
                <a:tc>
                  <a:txBody>
                    <a:bodyPr/>
                    <a:lstStyle/>
                    <a:p>
                      <a:r>
                        <a:rPr lang="en-US" dirty="0" smtClean="0"/>
                        <a:t>Sun</a:t>
                      </a:r>
                      <a:endParaRPr lang="en-US" dirty="0"/>
                    </a:p>
                  </a:txBody>
                  <a:tcPr/>
                </a:tc>
                <a:tc>
                  <a:txBody>
                    <a:bodyPr/>
                    <a:lstStyle/>
                    <a:p>
                      <a:r>
                        <a:rPr lang="en-US" dirty="0" smtClean="0"/>
                        <a:t>0.7</a:t>
                      </a:r>
                      <a:endParaRPr lang="en-US" dirty="0"/>
                    </a:p>
                  </a:txBody>
                  <a:tcPr/>
                </a:tc>
              </a:tr>
              <a:tr h="319876">
                <a:tc>
                  <a:txBody>
                    <a:bodyPr/>
                    <a:lstStyle/>
                    <a:p>
                      <a:r>
                        <a:rPr lang="en-US" dirty="0" smtClean="0"/>
                        <a:t>Rain</a:t>
                      </a:r>
                      <a:endParaRPr lang="en-US" dirty="0"/>
                    </a:p>
                  </a:txBody>
                  <a:tcPr/>
                </a:tc>
                <a:tc>
                  <a:txBody>
                    <a:bodyPr/>
                    <a:lstStyle/>
                    <a:p>
                      <a:r>
                        <a:rPr lang="en-US" dirty="0" smtClean="0"/>
                        <a:t>0.3</a:t>
                      </a:r>
                      <a:endParaRPr lang="en-US"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21255306"/>
              </p:ext>
            </p:extLst>
          </p:nvPr>
        </p:nvGraphicFramePr>
        <p:xfrm>
          <a:off x="6209071" y="4945835"/>
          <a:ext cx="2829705" cy="1828800"/>
        </p:xfrm>
        <a:graphic>
          <a:graphicData uri="http://schemas.openxmlformats.org/drawingml/2006/table">
            <a:tbl>
              <a:tblPr firstRow="1" bandRow="1">
                <a:tableStyleId>{5940675A-B579-460E-94D1-54222C63F5DA}</a:tableStyleId>
              </a:tblPr>
              <a:tblGrid>
                <a:gridCol w="943235"/>
                <a:gridCol w="943235"/>
                <a:gridCol w="943235"/>
              </a:tblGrid>
              <a:tr h="315166">
                <a:tc>
                  <a:txBody>
                    <a:bodyPr/>
                    <a:lstStyle/>
                    <a:p>
                      <a:r>
                        <a:rPr lang="en-US" dirty="0" smtClean="0"/>
                        <a:t>A</a:t>
                      </a:r>
                      <a:endParaRPr lang="en-US" dirty="0"/>
                    </a:p>
                  </a:txBody>
                  <a:tcPr/>
                </a:tc>
                <a:tc>
                  <a:txBody>
                    <a:bodyPr/>
                    <a:lstStyle/>
                    <a:p>
                      <a:r>
                        <a:rPr lang="en-US" dirty="0" smtClean="0"/>
                        <a:t>W</a:t>
                      </a:r>
                      <a:endParaRPr lang="en-US" dirty="0"/>
                    </a:p>
                  </a:txBody>
                  <a:tcPr/>
                </a:tc>
                <a:tc>
                  <a:txBody>
                    <a:bodyPr/>
                    <a:lstStyle/>
                    <a:p>
                      <a:r>
                        <a:rPr lang="en-US" dirty="0" smtClean="0"/>
                        <a:t>U(A,W)</a:t>
                      </a:r>
                      <a:endParaRPr lang="en-US" dirty="0"/>
                    </a:p>
                  </a:txBody>
                  <a:tcPr/>
                </a:tc>
              </a:tr>
              <a:tr h="315166">
                <a:tc>
                  <a:txBody>
                    <a:bodyPr/>
                    <a:lstStyle/>
                    <a:p>
                      <a:r>
                        <a:rPr lang="en-US" dirty="0" smtClean="0"/>
                        <a:t>Leave</a:t>
                      </a:r>
                      <a:endParaRPr lang="en-US" dirty="0"/>
                    </a:p>
                  </a:txBody>
                  <a:tcPr/>
                </a:tc>
                <a:tc>
                  <a:txBody>
                    <a:bodyPr/>
                    <a:lstStyle/>
                    <a:p>
                      <a:r>
                        <a:rPr lang="en-US" dirty="0" smtClean="0"/>
                        <a:t>Sun</a:t>
                      </a:r>
                      <a:endParaRPr lang="en-US" dirty="0"/>
                    </a:p>
                  </a:txBody>
                  <a:tcPr/>
                </a:tc>
                <a:tc>
                  <a:txBody>
                    <a:bodyPr/>
                    <a:lstStyle/>
                    <a:p>
                      <a:r>
                        <a:rPr lang="en-US" dirty="0" smtClean="0"/>
                        <a:t>100</a:t>
                      </a:r>
                      <a:endParaRPr lang="en-US" dirty="0"/>
                    </a:p>
                  </a:txBody>
                  <a:tcPr/>
                </a:tc>
              </a:tr>
              <a:tr h="315166">
                <a:tc>
                  <a:txBody>
                    <a:bodyPr/>
                    <a:lstStyle/>
                    <a:p>
                      <a:r>
                        <a:rPr lang="en-US" dirty="0" smtClean="0"/>
                        <a:t>Leave </a:t>
                      </a:r>
                      <a:endParaRPr lang="en-US" dirty="0"/>
                    </a:p>
                  </a:txBody>
                  <a:tcPr/>
                </a:tc>
                <a:tc>
                  <a:txBody>
                    <a:bodyPr/>
                    <a:lstStyle/>
                    <a:p>
                      <a:r>
                        <a:rPr lang="en-US" dirty="0" smtClean="0"/>
                        <a:t>Rain</a:t>
                      </a:r>
                      <a:endParaRPr lang="en-US" dirty="0"/>
                    </a:p>
                  </a:txBody>
                  <a:tcPr/>
                </a:tc>
                <a:tc>
                  <a:txBody>
                    <a:bodyPr/>
                    <a:lstStyle/>
                    <a:p>
                      <a:r>
                        <a:rPr lang="en-US" dirty="0" smtClean="0"/>
                        <a:t>0</a:t>
                      </a:r>
                      <a:endParaRPr lang="en-US" dirty="0"/>
                    </a:p>
                  </a:txBody>
                  <a:tcPr/>
                </a:tc>
              </a:tr>
              <a:tr h="315166">
                <a:tc>
                  <a:txBody>
                    <a:bodyPr/>
                    <a:lstStyle/>
                    <a:p>
                      <a:r>
                        <a:rPr lang="en-US" dirty="0" smtClean="0"/>
                        <a:t>Take</a:t>
                      </a:r>
                      <a:endParaRPr lang="en-US" dirty="0"/>
                    </a:p>
                  </a:txBody>
                  <a:tcPr/>
                </a:tc>
                <a:tc>
                  <a:txBody>
                    <a:bodyPr/>
                    <a:lstStyle/>
                    <a:p>
                      <a:r>
                        <a:rPr lang="en-US" dirty="0" smtClean="0"/>
                        <a:t>Sun</a:t>
                      </a:r>
                      <a:endParaRPr lang="en-US" dirty="0"/>
                    </a:p>
                  </a:txBody>
                  <a:tcPr/>
                </a:tc>
                <a:tc>
                  <a:txBody>
                    <a:bodyPr/>
                    <a:lstStyle/>
                    <a:p>
                      <a:r>
                        <a:rPr lang="en-US" dirty="0" smtClean="0"/>
                        <a:t>20</a:t>
                      </a:r>
                      <a:endParaRPr lang="en-US" dirty="0"/>
                    </a:p>
                  </a:txBody>
                  <a:tcPr/>
                </a:tc>
              </a:tr>
              <a:tr h="315166">
                <a:tc>
                  <a:txBody>
                    <a:bodyPr/>
                    <a:lstStyle/>
                    <a:p>
                      <a:r>
                        <a:rPr lang="en-US" dirty="0" smtClean="0"/>
                        <a:t>take</a:t>
                      </a:r>
                      <a:endParaRPr lang="en-US" dirty="0"/>
                    </a:p>
                  </a:txBody>
                  <a:tcPr/>
                </a:tc>
                <a:tc>
                  <a:txBody>
                    <a:bodyPr/>
                    <a:lstStyle/>
                    <a:p>
                      <a:r>
                        <a:rPr lang="en-US" dirty="0" smtClean="0"/>
                        <a:t>Rain</a:t>
                      </a:r>
                      <a:endParaRPr lang="en-US" dirty="0"/>
                    </a:p>
                  </a:txBody>
                  <a:tcPr/>
                </a:tc>
                <a:tc>
                  <a:txBody>
                    <a:bodyPr/>
                    <a:lstStyle/>
                    <a:p>
                      <a:r>
                        <a:rPr lang="en-US" dirty="0" smtClean="0"/>
                        <a:t>70</a:t>
                      </a:r>
                      <a:endParaRPr lang="en-US" dirty="0"/>
                    </a:p>
                  </a:txBody>
                  <a:tcPr/>
                </a:tc>
              </a:tr>
            </a:tbl>
          </a:graphicData>
        </a:graphic>
      </p:graphicFrame>
    </p:spTree>
    <p:extLst>
      <p:ext uri="{BB962C8B-B14F-4D97-AF65-F5344CB8AC3E}">
        <p14:creationId xmlns:p14="http://schemas.microsoft.com/office/powerpoint/2010/main" val="29501341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600200"/>
                <a:ext cx="4041965" cy="4495800"/>
              </a:xfrm>
            </p:spPr>
            <p:txBody>
              <a:bodyPr>
                <a:normAutofit fontScale="92500"/>
              </a:bodyPr>
              <a:lstStyle/>
              <a:p>
                <a:r>
                  <a:rPr lang="en-US" dirty="0" smtClean="0"/>
                  <a:t>In </a:t>
                </a:r>
                <a:r>
                  <a:rPr lang="en-US" dirty="0"/>
                  <a:t>this question we'll assume the sensor is broken and we get no more evidence readings. We are forced to rely on dynamics updates only going forward. In the limit as t→∞, our belief about </a:t>
                </a:r>
                <a:r>
                  <a:rPr lang="en-US" dirty="0" err="1"/>
                  <a:t>X</a:t>
                </a:r>
                <a:r>
                  <a:rPr lang="en-US" baseline="-25000" dirty="0" err="1"/>
                  <a:t>t</a:t>
                </a:r>
                <a:r>
                  <a:rPr lang="en-US" dirty="0"/>
                  <a:t> should converge to a </a:t>
                </a:r>
                <a:r>
                  <a:rPr lang="en-US" dirty="0" smtClean="0"/>
                  <a:t>stationary distribution </a:t>
                </a:r>
                <a14:m>
                  <m:oMath xmlns:m="http://schemas.openxmlformats.org/officeDocument/2006/math">
                    <m:acc>
                      <m:accPr>
                        <m:chr m:val="̃"/>
                        <m:ctrlPr>
                          <a:rPr lang="en-US" i="1" dirty="0" smtClean="0">
                            <a:latin typeface="Cambria Math" panose="02040503050406030204" pitchFamily="18" charset="0"/>
                          </a:rPr>
                        </m:ctrlPr>
                      </m:accPr>
                      <m:e>
                        <m:r>
                          <a:rPr lang="en-US" i="1" dirty="0">
                            <a:latin typeface="Cambria Math" panose="02040503050406030204" pitchFamily="18" charset="0"/>
                          </a:rPr>
                          <m:t>𝐵</m:t>
                        </m:r>
                      </m:e>
                    </m:acc>
                    <m:r>
                      <a:rPr lang="en-US" i="1" dirty="0" smtClean="0">
                        <a:latin typeface="Cambria Math" panose="02040503050406030204" pitchFamily="18" charset="0"/>
                      </a:rPr>
                      <m:t> (</m:t>
                    </m:r>
                    <m:r>
                      <a:rPr lang="en-US" i="1" dirty="0" smtClean="0">
                        <a:latin typeface="Cambria Math" panose="02040503050406030204" pitchFamily="18" charset="0"/>
                      </a:rPr>
                      <m:t>𝑋</m:t>
                    </m:r>
                    <m:r>
                      <a:rPr lang="en-US" i="1" baseline="-25000" dirty="0">
                        <a:latin typeface="Cambria Math" panose="02040503050406030204" pitchFamily="18" charset="0"/>
                      </a:rPr>
                      <m:t>∞</m:t>
                    </m:r>
                    <m:r>
                      <a:rPr lang="en-US" i="1" dirty="0">
                        <a:latin typeface="Cambria Math" panose="02040503050406030204" pitchFamily="18" charset="0"/>
                      </a:rPr>
                      <m:t>) </m:t>
                    </m:r>
                  </m:oMath>
                </a14:m>
                <a:r>
                  <a:rPr lang="en-US" dirty="0"/>
                  <a:t>defined as follows</a:t>
                </a:r>
                <a:r>
                  <a:rPr lang="en-US" dirty="0" smtClean="0"/>
                  <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𝐵</m:t>
                          </m:r>
                        </m:e>
                      </m:acc>
                      <m:r>
                        <a:rPr lang="en-US" i="1" dirty="0">
                          <a:latin typeface="Cambria Math" panose="02040503050406030204" pitchFamily="18" charset="0"/>
                        </a:rPr>
                        <m:t> </m:t>
                      </m:r>
                      <m:d>
                        <m:dPr>
                          <m:ctrlPr>
                            <a:rPr lang="en-US" i="1" dirty="0">
                              <a:latin typeface="Cambria Math" panose="02040503050406030204" pitchFamily="18" charset="0"/>
                            </a:rPr>
                          </m:ctrlPr>
                        </m:dPr>
                        <m:e>
                          <m:r>
                            <a:rPr lang="en-US" i="1" dirty="0">
                              <a:latin typeface="Cambria Math" panose="02040503050406030204" pitchFamily="18" charset="0"/>
                            </a:rPr>
                            <m:t>𝑋</m:t>
                          </m:r>
                          <m:r>
                            <a:rPr lang="en-US" i="1" baseline="-25000" dirty="0">
                              <a:latin typeface="Cambria Math" panose="02040503050406030204" pitchFamily="18" charset="0"/>
                            </a:rPr>
                            <m:t>∞</m:t>
                          </m:r>
                        </m:e>
                      </m:d>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limLow>
                            <m:limLowPr>
                              <m:ctrlPr>
                                <a:rPr lang="en-US" b="0" i="1" dirty="0" smtClean="0">
                                  <a:latin typeface="Cambria Math" panose="02040503050406030204" pitchFamily="18" charset="0"/>
                                </a:rPr>
                              </m:ctrlPr>
                            </m:limLowPr>
                            <m:e>
                              <m:r>
                                <m:rPr>
                                  <m:sty m:val="p"/>
                                </m:rPr>
                                <a:rPr lang="en-US" b="0" i="0" dirty="0" smtClean="0">
                                  <a:latin typeface="Cambria Math" panose="02040503050406030204" pitchFamily="18" charset="0"/>
                                </a:rPr>
                                <m:t>lim</m:t>
                              </m:r>
                            </m:e>
                            <m:lim>
                              <m:r>
                                <a:rPr lang="en-US" b="0" i="1" dirty="0" smtClean="0">
                                  <a:latin typeface="Cambria Math" panose="02040503050406030204" pitchFamily="18" charset="0"/>
                                </a:rPr>
                                <m:t>𝑡</m:t>
                              </m:r>
                              <m:r>
                                <a:rPr lang="en-US" b="0" i="1" dirty="0" smtClean="0">
                                  <a:latin typeface="Cambria Math" panose="02040503050406030204" pitchFamily="18" charset="0"/>
                                </a:rPr>
                                <m:t>→∞</m:t>
                              </m:r>
                            </m:lim>
                          </m:limLow>
                        </m:fName>
                        <m:e>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𝑋</m:t>
                                  </m:r>
                                </m:e>
                                <m:sub>
                                  <m:r>
                                    <a:rPr lang="en-US" b="0" i="1" dirty="0" smtClean="0">
                                      <a:latin typeface="Cambria Math" panose="02040503050406030204" pitchFamily="18" charset="0"/>
                                    </a:rPr>
                                    <m:t>𝑡</m:t>
                                  </m:r>
                                </m:sub>
                              </m:sSub>
                            </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𝐸</m:t>
                                  </m:r>
                                </m:e>
                                <m:sub>
                                  <m:r>
                                    <a:rPr lang="en-US" b="0" i="1" dirty="0" smtClean="0">
                                      <a:latin typeface="Cambria Math" panose="02040503050406030204" pitchFamily="18" charset="0"/>
                                    </a:rPr>
                                    <m:t>2</m:t>
                                  </m:r>
                                </m:sub>
                              </m:sSub>
                            </m:e>
                          </m:d>
                        </m:e>
                      </m:func>
                    </m:oMath>
                  </m:oMathPara>
                </a14:m>
                <a:endParaRPr lang="en-US" dirty="0"/>
              </a:p>
              <a:p>
                <a:r>
                  <a:rPr lang="en-US" dirty="0"/>
                  <a:t>Recall that the stationary distribution satisfies the </a:t>
                </a:r>
                <a:r>
                  <a:rPr lang="en-US" dirty="0" smtClean="0"/>
                  <a:t>equation</a:t>
                </a:r>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e>
                    </m:d>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m:t>
                            </m:r>
                          </m:sub>
                        </m:sSub>
                      </m:sub>
                      <m:sup/>
                      <m:e>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r>
                                  <a:rPr lang="en-US" b="0" i="1" smtClean="0">
                                    <a:latin typeface="Cambria Math" panose="02040503050406030204" pitchFamily="18" charset="0"/>
                                  </a:rPr>
                                  <m:t>+1</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𝑡</m:t>
                                </m:r>
                              </m:sub>
                            </m:sSub>
                          </m:e>
                        </m:d>
                      </m:e>
                    </m:nary>
                    <m:acc>
                      <m:accPr>
                        <m:chr m:val="̃"/>
                        <m:ctrlPr>
                          <a:rPr lang="en-US" i="1">
                            <a:latin typeface="Cambria Math" panose="02040503050406030204" pitchFamily="18" charset="0"/>
                          </a:rPr>
                        </m:ctrlPr>
                      </m:accPr>
                      <m:e>
                        <m:r>
                          <a:rPr lang="en-US" i="1">
                            <a:latin typeface="Cambria Math" panose="02040503050406030204" pitchFamily="18" charset="0"/>
                          </a:rPr>
                          <m:t>𝐵</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m:t>
                            </m:r>
                          </m:sub>
                        </m:sSub>
                      </m:e>
                    </m:d>
                  </m:oMath>
                </a14:m>
                <a:endParaRPr lang="en-US" dirty="0" smtClean="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600200"/>
                <a:ext cx="4041965" cy="4495800"/>
              </a:xfrm>
              <a:blipFill rotWithShape="0">
                <a:blip r:embed="rId2"/>
                <a:stretch>
                  <a:fillRect t="-814" r="-1659" b="-12890"/>
                </a:stretch>
              </a:blipFill>
            </p:spPr>
            <p:txBody>
              <a:bodyPr/>
              <a:lstStyle/>
              <a:p>
                <a:r>
                  <a:rPr lang="en-US">
                    <a:noFill/>
                  </a:rPr>
                  <a:t> </a:t>
                </a:r>
              </a:p>
            </p:txBody>
          </p:sp>
        </mc:Fallback>
      </mc:AlternateContent>
      <p:pic>
        <p:nvPicPr>
          <p:cNvPr id="5" name="Picture 4" descr="https://courses.edx.org/c4x/BerkeleyX/CS188x_1/asset/hw8_hmm.png"/>
          <p:cNvPicPr/>
          <p:nvPr/>
        </p:nvPicPr>
        <p:blipFill>
          <a:blip r:embed="rId3">
            <a:extLst>
              <a:ext uri="{28A0092B-C50C-407E-A947-70E740481C1C}">
                <a14:useLocalDpi xmlns:a14="http://schemas.microsoft.com/office/drawing/2010/main" val="0"/>
              </a:ext>
            </a:extLst>
          </a:blip>
          <a:srcRect/>
          <a:stretch>
            <a:fillRect/>
          </a:stretch>
        </p:blipFill>
        <p:spPr bwMode="auto">
          <a:xfrm>
            <a:off x="4986210" y="345122"/>
            <a:ext cx="3932555" cy="1748155"/>
          </a:xfrm>
          <a:prstGeom prst="rect">
            <a:avLst/>
          </a:prstGeom>
          <a:noFill/>
          <a:ln>
            <a:noFill/>
          </a:ln>
        </p:spPr>
      </p:pic>
      <p:sp>
        <p:nvSpPr>
          <p:cNvPr id="8" name="Rectangle 7"/>
          <p:cNvSpPr/>
          <p:nvPr/>
        </p:nvSpPr>
        <p:spPr>
          <a:xfrm>
            <a:off x="7105205" y="2324504"/>
            <a:ext cx="181356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X0	P(X0)</a:t>
            </a:r>
          </a:p>
          <a:p>
            <a:r>
              <a:rPr lang="en-US" dirty="0"/>
              <a:t>0	0.85</a:t>
            </a:r>
          </a:p>
          <a:p>
            <a:r>
              <a:rPr lang="en-US" dirty="0"/>
              <a:t>1	0.15</a:t>
            </a:r>
          </a:p>
        </p:txBody>
      </p:sp>
      <p:sp>
        <p:nvSpPr>
          <p:cNvPr id="10" name="Rectangle 9"/>
          <p:cNvSpPr/>
          <p:nvPr/>
        </p:nvSpPr>
        <p:spPr>
          <a:xfrm>
            <a:off x="5855525" y="4618672"/>
            <a:ext cx="306324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Xt+1	</a:t>
            </a:r>
            <a:r>
              <a:rPr lang="en-US" dirty="0" err="1"/>
              <a:t>Xt</a:t>
            </a:r>
            <a:r>
              <a:rPr lang="en-US" dirty="0"/>
              <a:t>	P(Xt+1|Xt)</a:t>
            </a:r>
          </a:p>
          <a:p>
            <a:r>
              <a:rPr lang="en-US" dirty="0"/>
              <a:t>0	0	0.5</a:t>
            </a:r>
          </a:p>
          <a:p>
            <a:r>
              <a:rPr lang="en-US" dirty="0"/>
              <a:t>1	</a:t>
            </a:r>
            <a:r>
              <a:rPr lang="en-US" dirty="0" smtClean="0"/>
              <a:t>0</a:t>
            </a:r>
            <a:r>
              <a:rPr lang="en-US" dirty="0"/>
              <a:t>	0.5</a:t>
            </a:r>
          </a:p>
          <a:p>
            <a:r>
              <a:rPr lang="en-US" dirty="0"/>
              <a:t>0	1	0.95</a:t>
            </a:r>
          </a:p>
          <a:p>
            <a:r>
              <a:rPr lang="en-US" dirty="0"/>
              <a:t>1	1	0.05</a:t>
            </a:r>
          </a:p>
        </p:txBody>
      </p:sp>
      <p:sp>
        <p:nvSpPr>
          <p:cNvPr id="13" name="Rectangle 12"/>
          <p:cNvSpPr/>
          <p:nvPr/>
        </p:nvSpPr>
        <p:spPr>
          <a:xfrm>
            <a:off x="4186745" y="2324504"/>
            <a:ext cx="2773680"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Et	</a:t>
            </a:r>
            <a:r>
              <a:rPr lang="en-US" dirty="0" err="1"/>
              <a:t>Xt</a:t>
            </a:r>
            <a:r>
              <a:rPr lang="en-US" dirty="0"/>
              <a:t>	P(</a:t>
            </a:r>
            <a:r>
              <a:rPr lang="en-US" dirty="0" err="1"/>
              <a:t>Et|Xt</a:t>
            </a:r>
            <a:r>
              <a:rPr lang="en-US" dirty="0"/>
              <a:t>)</a:t>
            </a:r>
          </a:p>
          <a:p>
            <a:r>
              <a:rPr lang="en-US" dirty="0"/>
              <a:t>a	0	0.7</a:t>
            </a:r>
          </a:p>
          <a:p>
            <a:r>
              <a:rPr lang="en-US" dirty="0"/>
              <a:t>b	0	0.1</a:t>
            </a:r>
          </a:p>
          <a:p>
            <a:r>
              <a:rPr lang="en-US" dirty="0"/>
              <a:t>c	0	0.2</a:t>
            </a:r>
          </a:p>
          <a:p>
            <a:r>
              <a:rPr lang="en-US" dirty="0"/>
              <a:t>a	1	0.1</a:t>
            </a:r>
          </a:p>
          <a:p>
            <a:r>
              <a:rPr lang="en-US" dirty="0"/>
              <a:t>b	1	0.25</a:t>
            </a:r>
          </a:p>
          <a:p>
            <a:r>
              <a:rPr lang="en-US" dirty="0"/>
              <a:t>c	1	0.65</a:t>
            </a:r>
          </a:p>
        </p:txBody>
      </p:sp>
    </p:spTree>
    <p:extLst>
      <p:ext uri="{BB962C8B-B14F-4D97-AF65-F5344CB8AC3E}">
        <p14:creationId xmlns:p14="http://schemas.microsoft.com/office/powerpoint/2010/main" val="9141634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 </a:t>
            </a:r>
            <a:r>
              <a:rPr lang="en-US" dirty="0" err="1" smtClean="0"/>
              <a:t>cnt</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0" y="1600200"/>
                <a:ext cx="4041965" cy="5257800"/>
              </a:xfrm>
            </p:spPr>
            <p:txBody>
              <a:bodyPr>
                <a:normAutofit/>
              </a:bodyPr>
              <a:lstStyle/>
              <a:p>
                <a:r>
                  <a:rPr lang="en-US" dirty="0" smtClean="0"/>
                  <a:t>In the case of this problem, we can write these relations as a set of linear equations of the form</a:t>
                </a:r>
              </a:p>
              <a:p>
                <a:endParaRPr lang="en-US" dirty="0"/>
              </a:p>
              <a:p>
                <a:endParaRPr lang="en-US" dirty="0" smtClean="0"/>
              </a:p>
              <a:p>
                <a:endParaRPr lang="en-US" dirty="0"/>
              </a:p>
              <a:p>
                <a:endParaRPr lang="en-US" dirty="0" smtClean="0"/>
              </a:p>
              <a:p>
                <a:r>
                  <a:rPr lang="en-US" dirty="0" smtClean="0"/>
                  <a:t>What are the beliefs over the states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𝑋</m:t>
                        </m:r>
                      </m:e>
                      <m:sub>
                        <m:r>
                          <a:rPr lang="en-US" i="1" dirty="0" smtClean="0">
                            <a:latin typeface="Cambria Math" panose="02040503050406030204" pitchFamily="18" charset="0"/>
                          </a:rPr>
                          <m:t>∞</m:t>
                        </m:r>
                      </m:sub>
                    </m:sSub>
                    <m:r>
                      <a:rPr lang="en-US" i="1" dirty="0" smtClean="0">
                        <a:latin typeface="Cambria Math" panose="02040503050406030204" pitchFamily="18" charset="0"/>
                      </a:rPr>
                      <m:t> </m:t>
                    </m:r>
                  </m:oMath>
                </a14:m>
                <a:r>
                  <a:rPr lang="en-US" dirty="0" smtClean="0"/>
                  <a:t>= 0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𝑋</m:t>
                        </m:r>
                      </m:e>
                      <m:sub>
                        <m:r>
                          <a:rPr lang="en-US" i="1" dirty="0">
                            <a:latin typeface="Cambria Math" panose="02040503050406030204" pitchFamily="18" charset="0"/>
                          </a:rPr>
                          <m:t>∞</m:t>
                        </m:r>
                      </m:sub>
                    </m:sSub>
                  </m:oMath>
                </a14:m>
                <a:r>
                  <a:rPr lang="en-US" dirty="0" smtClean="0"/>
                  <a:t> = 1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0" y="1600200"/>
                <a:ext cx="4041965" cy="5257800"/>
              </a:xfrm>
              <a:blipFill rotWithShape="0">
                <a:blip r:embed="rId3"/>
                <a:stretch>
                  <a:fillRect t="-812" r="-2715"/>
                </a:stretch>
              </a:blipFill>
            </p:spPr>
            <p:txBody>
              <a:bodyPr/>
              <a:lstStyle/>
              <a:p>
                <a:r>
                  <a:rPr lang="en-US">
                    <a:noFill/>
                  </a:rPr>
                  <a:t> </a:t>
                </a:r>
              </a:p>
            </p:txBody>
          </p:sp>
        </mc:Fallback>
      </mc:AlternateContent>
      <p:pic>
        <p:nvPicPr>
          <p:cNvPr id="5" name="Picture 4" descr="https://courses.edx.org/c4x/BerkeleyX/CS188x_1/asset/hw8_hmm.png"/>
          <p:cNvPicPr/>
          <p:nvPr/>
        </p:nvPicPr>
        <p:blipFill>
          <a:blip r:embed="rId4">
            <a:extLst>
              <a:ext uri="{28A0092B-C50C-407E-A947-70E740481C1C}">
                <a14:useLocalDpi xmlns:a14="http://schemas.microsoft.com/office/drawing/2010/main" val="0"/>
              </a:ext>
            </a:extLst>
          </a:blip>
          <a:srcRect/>
          <a:stretch>
            <a:fillRect/>
          </a:stretch>
        </p:blipFill>
        <p:spPr bwMode="auto">
          <a:xfrm>
            <a:off x="4986210" y="345122"/>
            <a:ext cx="3932555" cy="1748155"/>
          </a:xfrm>
          <a:prstGeom prst="rect">
            <a:avLst/>
          </a:prstGeom>
          <a:noFill/>
          <a:ln>
            <a:noFill/>
          </a:ln>
        </p:spPr>
      </p:pic>
      <p:sp>
        <p:nvSpPr>
          <p:cNvPr id="8" name="Rectangle 7"/>
          <p:cNvSpPr/>
          <p:nvPr/>
        </p:nvSpPr>
        <p:spPr>
          <a:xfrm>
            <a:off x="7105205" y="2324504"/>
            <a:ext cx="181356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X0	P(X0)</a:t>
            </a:r>
          </a:p>
          <a:p>
            <a:r>
              <a:rPr lang="en-US" dirty="0"/>
              <a:t>0	0.85</a:t>
            </a:r>
          </a:p>
          <a:p>
            <a:r>
              <a:rPr lang="en-US" dirty="0"/>
              <a:t>1	0.15</a:t>
            </a:r>
          </a:p>
        </p:txBody>
      </p:sp>
      <p:sp>
        <p:nvSpPr>
          <p:cNvPr id="10" name="Rectangle 9"/>
          <p:cNvSpPr/>
          <p:nvPr/>
        </p:nvSpPr>
        <p:spPr>
          <a:xfrm>
            <a:off x="5855525" y="4618672"/>
            <a:ext cx="3063240" cy="147732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t>Xt+1	</a:t>
            </a:r>
            <a:r>
              <a:rPr lang="en-US" dirty="0" err="1"/>
              <a:t>Xt</a:t>
            </a:r>
            <a:r>
              <a:rPr lang="en-US" dirty="0"/>
              <a:t>	P(Xt+1|Xt)</a:t>
            </a:r>
          </a:p>
          <a:p>
            <a:r>
              <a:rPr lang="en-US" dirty="0"/>
              <a:t>0	0	0.5</a:t>
            </a:r>
          </a:p>
          <a:p>
            <a:r>
              <a:rPr lang="en-US" dirty="0"/>
              <a:t>1	</a:t>
            </a:r>
            <a:r>
              <a:rPr lang="en-US" dirty="0" smtClean="0"/>
              <a:t>0</a:t>
            </a:r>
            <a:r>
              <a:rPr lang="en-US" dirty="0"/>
              <a:t>	0.5</a:t>
            </a:r>
          </a:p>
          <a:p>
            <a:r>
              <a:rPr lang="en-US" dirty="0"/>
              <a:t>0	1	0.95</a:t>
            </a:r>
          </a:p>
          <a:p>
            <a:r>
              <a:rPr lang="en-US" dirty="0"/>
              <a:t>1	1	0.05</a:t>
            </a:r>
          </a:p>
        </p:txBody>
      </p:sp>
      <p:sp>
        <p:nvSpPr>
          <p:cNvPr id="13" name="Rectangle 12"/>
          <p:cNvSpPr/>
          <p:nvPr/>
        </p:nvSpPr>
        <p:spPr>
          <a:xfrm>
            <a:off x="4186745" y="2324504"/>
            <a:ext cx="2773680"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Et	</a:t>
            </a:r>
            <a:r>
              <a:rPr lang="en-US" dirty="0" err="1"/>
              <a:t>Xt</a:t>
            </a:r>
            <a:r>
              <a:rPr lang="en-US" dirty="0"/>
              <a:t>	P(</a:t>
            </a:r>
            <a:r>
              <a:rPr lang="en-US" dirty="0" err="1"/>
              <a:t>Et|Xt</a:t>
            </a:r>
            <a:r>
              <a:rPr lang="en-US" dirty="0"/>
              <a:t>)</a:t>
            </a:r>
          </a:p>
          <a:p>
            <a:r>
              <a:rPr lang="en-US" dirty="0"/>
              <a:t>a	0	0.7</a:t>
            </a:r>
          </a:p>
          <a:p>
            <a:r>
              <a:rPr lang="en-US" dirty="0"/>
              <a:t>b	0	0.1</a:t>
            </a:r>
          </a:p>
          <a:p>
            <a:r>
              <a:rPr lang="en-US" dirty="0"/>
              <a:t>c	0	0.2</a:t>
            </a:r>
          </a:p>
          <a:p>
            <a:r>
              <a:rPr lang="en-US" dirty="0"/>
              <a:t>a	1	0.1</a:t>
            </a:r>
          </a:p>
          <a:p>
            <a:r>
              <a:rPr lang="en-US" dirty="0"/>
              <a:t>b	1	0.25</a:t>
            </a:r>
          </a:p>
          <a:p>
            <a:r>
              <a:rPr lang="en-US" dirty="0"/>
              <a:t>c	1	0.65</a:t>
            </a:r>
          </a:p>
        </p:txBody>
      </p:sp>
      <p:pic>
        <p:nvPicPr>
          <p:cNvPr id="3074" name="Picture 2" descr="https://courses.edx.org/c4x/BerkeleyX/CS188x_1/asset/hw8_statdist.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78" y="2947701"/>
            <a:ext cx="3631608" cy="600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4493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p:txBody>
          <a:bodyPr>
            <a:normAutofit fontScale="90000"/>
          </a:bodyPr>
          <a:lstStyle/>
          <a:p>
            <a:r>
              <a:rPr lang="en-US" altLang="en-US" sz="4000" dirty="0" smtClean="0"/>
              <a:t>Application of HMM: Robot Localization</a:t>
            </a:r>
          </a:p>
        </p:txBody>
      </p:sp>
      <p:sp>
        <p:nvSpPr>
          <p:cNvPr id="31746" name="Rectangle 3"/>
          <p:cNvSpPr>
            <a:spLocks noGrp="1" noChangeArrowheads="1"/>
          </p:cNvSpPr>
          <p:nvPr>
            <p:ph type="body" idx="1"/>
          </p:nvPr>
        </p:nvSpPr>
        <p:spPr>
          <a:xfrm>
            <a:off x="628650" y="5410200"/>
            <a:ext cx="7772400" cy="1271588"/>
          </a:xfrm>
        </p:spPr>
        <p:txBody>
          <a:bodyPr/>
          <a:lstStyle/>
          <a:p>
            <a:pPr algn="ctr">
              <a:lnSpc>
                <a:spcPct val="90000"/>
              </a:lnSpc>
              <a:buFont typeface="Wingdings" panose="05000000000000000000" pitchFamily="2" charset="2"/>
              <a:buNone/>
            </a:pPr>
            <a:r>
              <a:rPr lang="en-US" altLang="en-US" sz="2400" smtClean="0"/>
              <a:t>t=0</a:t>
            </a:r>
          </a:p>
          <a:p>
            <a:pPr algn="ctr">
              <a:lnSpc>
                <a:spcPct val="90000"/>
              </a:lnSpc>
              <a:buFont typeface="Wingdings" panose="05000000000000000000" pitchFamily="2" charset="2"/>
              <a:buNone/>
            </a:pPr>
            <a:r>
              <a:rPr lang="en-US" altLang="en-US" sz="2400" smtClean="0"/>
              <a:t>Sensor model: never more than 1 mistake</a:t>
            </a:r>
          </a:p>
          <a:p>
            <a:pPr algn="ctr">
              <a:lnSpc>
                <a:spcPct val="90000"/>
              </a:lnSpc>
              <a:buFont typeface="Wingdings" panose="05000000000000000000" pitchFamily="2" charset="2"/>
              <a:buNone/>
            </a:pPr>
            <a:r>
              <a:rPr lang="en-US" altLang="en-US" sz="2400" smtClean="0"/>
              <a:t>Motion model: may not execute action with small prob.</a:t>
            </a:r>
          </a:p>
        </p:txBody>
      </p:sp>
      <p:sp>
        <p:nvSpPr>
          <p:cNvPr id="31747" name="Rectangle 4"/>
          <p:cNvSpPr>
            <a:spLocks noChangeArrowheads="1"/>
          </p:cNvSpPr>
          <p:nvPr/>
        </p:nvSpPr>
        <p:spPr bwMode="auto">
          <a:xfrm>
            <a:off x="22860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48" name="Rectangle 5"/>
          <p:cNvSpPr>
            <a:spLocks noChangeArrowheads="1"/>
          </p:cNvSpPr>
          <p:nvPr/>
        </p:nvSpPr>
        <p:spPr bwMode="auto">
          <a:xfrm>
            <a:off x="28194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49" name="Rectangle 6"/>
          <p:cNvSpPr>
            <a:spLocks noChangeArrowheads="1"/>
          </p:cNvSpPr>
          <p:nvPr/>
        </p:nvSpPr>
        <p:spPr bwMode="auto">
          <a:xfrm>
            <a:off x="33528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0" name="Rectangle 7"/>
          <p:cNvSpPr>
            <a:spLocks noChangeArrowheads="1"/>
          </p:cNvSpPr>
          <p:nvPr/>
        </p:nvSpPr>
        <p:spPr bwMode="auto">
          <a:xfrm>
            <a:off x="38862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1" name="Rectangle 8"/>
          <p:cNvSpPr>
            <a:spLocks noChangeArrowheads="1"/>
          </p:cNvSpPr>
          <p:nvPr/>
        </p:nvSpPr>
        <p:spPr bwMode="auto">
          <a:xfrm>
            <a:off x="44196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2" name="Rectangle 9"/>
          <p:cNvSpPr>
            <a:spLocks noChangeArrowheads="1"/>
          </p:cNvSpPr>
          <p:nvPr/>
        </p:nvSpPr>
        <p:spPr bwMode="auto">
          <a:xfrm>
            <a:off x="49530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3" name="Rectangle 10"/>
          <p:cNvSpPr>
            <a:spLocks noChangeArrowheads="1"/>
          </p:cNvSpPr>
          <p:nvPr/>
        </p:nvSpPr>
        <p:spPr bwMode="auto">
          <a:xfrm>
            <a:off x="54864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4" name="Rectangle 11"/>
          <p:cNvSpPr>
            <a:spLocks noChangeArrowheads="1"/>
          </p:cNvSpPr>
          <p:nvPr/>
        </p:nvSpPr>
        <p:spPr bwMode="auto">
          <a:xfrm>
            <a:off x="6019800" y="21336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5" name="Rectangle 12"/>
          <p:cNvSpPr>
            <a:spLocks noChangeArrowheads="1"/>
          </p:cNvSpPr>
          <p:nvPr/>
        </p:nvSpPr>
        <p:spPr bwMode="auto">
          <a:xfrm>
            <a:off x="2286000" y="26670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6" name="Rectangle 13"/>
          <p:cNvSpPr>
            <a:spLocks noChangeArrowheads="1"/>
          </p:cNvSpPr>
          <p:nvPr/>
        </p:nvSpPr>
        <p:spPr bwMode="auto">
          <a:xfrm>
            <a:off x="4953000" y="26670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7" name="Rectangle 14"/>
          <p:cNvSpPr>
            <a:spLocks noChangeArrowheads="1"/>
          </p:cNvSpPr>
          <p:nvPr/>
        </p:nvSpPr>
        <p:spPr bwMode="auto">
          <a:xfrm>
            <a:off x="6019800" y="26670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8" name="Rectangle 15"/>
          <p:cNvSpPr>
            <a:spLocks noChangeArrowheads="1"/>
          </p:cNvSpPr>
          <p:nvPr/>
        </p:nvSpPr>
        <p:spPr bwMode="auto">
          <a:xfrm>
            <a:off x="2286000" y="32004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59" name="Rectangle 16"/>
          <p:cNvSpPr>
            <a:spLocks noChangeArrowheads="1"/>
          </p:cNvSpPr>
          <p:nvPr/>
        </p:nvSpPr>
        <p:spPr bwMode="auto">
          <a:xfrm>
            <a:off x="4953000" y="32004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0" name="Rectangle 17"/>
          <p:cNvSpPr>
            <a:spLocks noChangeArrowheads="1"/>
          </p:cNvSpPr>
          <p:nvPr/>
        </p:nvSpPr>
        <p:spPr bwMode="auto">
          <a:xfrm>
            <a:off x="6019800" y="32004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1" name="Rectangle 18"/>
          <p:cNvSpPr>
            <a:spLocks noChangeArrowheads="1"/>
          </p:cNvSpPr>
          <p:nvPr/>
        </p:nvSpPr>
        <p:spPr bwMode="auto">
          <a:xfrm>
            <a:off x="22860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2" name="Rectangle 19"/>
          <p:cNvSpPr>
            <a:spLocks noChangeArrowheads="1"/>
          </p:cNvSpPr>
          <p:nvPr/>
        </p:nvSpPr>
        <p:spPr bwMode="auto">
          <a:xfrm>
            <a:off x="28194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3" name="Rectangle 20"/>
          <p:cNvSpPr>
            <a:spLocks noChangeArrowheads="1"/>
          </p:cNvSpPr>
          <p:nvPr/>
        </p:nvSpPr>
        <p:spPr bwMode="auto">
          <a:xfrm>
            <a:off x="33528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4" name="Rectangle 21"/>
          <p:cNvSpPr>
            <a:spLocks noChangeArrowheads="1"/>
          </p:cNvSpPr>
          <p:nvPr/>
        </p:nvSpPr>
        <p:spPr bwMode="auto">
          <a:xfrm>
            <a:off x="38862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5" name="Rectangle 22"/>
          <p:cNvSpPr>
            <a:spLocks noChangeArrowheads="1"/>
          </p:cNvSpPr>
          <p:nvPr/>
        </p:nvSpPr>
        <p:spPr bwMode="auto">
          <a:xfrm>
            <a:off x="44196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6" name="Rectangle 23"/>
          <p:cNvSpPr>
            <a:spLocks noChangeArrowheads="1"/>
          </p:cNvSpPr>
          <p:nvPr/>
        </p:nvSpPr>
        <p:spPr bwMode="auto">
          <a:xfrm>
            <a:off x="49530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7" name="Rectangle 24"/>
          <p:cNvSpPr>
            <a:spLocks noChangeArrowheads="1"/>
          </p:cNvSpPr>
          <p:nvPr/>
        </p:nvSpPr>
        <p:spPr bwMode="auto">
          <a:xfrm>
            <a:off x="54864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8" name="Rectangle 25"/>
          <p:cNvSpPr>
            <a:spLocks noChangeArrowheads="1"/>
          </p:cNvSpPr>
          <p:nvPr/>
        </p:nvSpPr>
        <p:spPr bwMode="auto">
          <a:xfrm>
            <a:off x="6019800" y="3733800"/>
            <a:ext cx="533400" cy="533400"/>
          </a:xfrm>
          <a:prstGeom prst="rect">
            <a:avLst/>
          </a:prstGeom>
          <a:solidFill>
            <a:srgbClr val="B2B2B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69" name="Rectangle 26"/>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70" name="Rectangle 27"/>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71" name="Rectangle 28"/>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72" name="Rectangle 29"/>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73" name="Rectangle 30"/>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31774" name="Rectangle 31"/>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31775" name="Rectangle 32"/>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31776" name="Oval 33"/>
          <p:cNvSpPr>
            <a:spLocks noChangeArrowheads="1"/>
          </p:cNvSpPr>
          <p:nvPr/>
        </p:nvSpPr>
        <p:spPr bwMode="auto">
          <a:xfrm>
            <a:off x="2895600" y="2209800"/>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1777" name="Line 34"/>
          <p:cNvSpPr>
            <a:spLocks noChangeShapeType="1"/>
          </p:cNvSpPr>
          <p:nvPr/>
        </p:nvSpPr>
        <p:spPr bwMode="auto">
          <a:xfrm flipV="1">
            <a:off x="3090863" y="1876425"/>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8" name="Line 35"/>
          <p:cNvSpPr>
            <a:spLocks noChangeShapeType="1"/>
          </p:cNvSpPr>
          <p:nvPr/>
        </p:nvSpPr>
        <p:spPr bwMode="auto">
          <a:xfrm>
            <a:off x="3086100" y="2586038"/>
            <a:ext cx="0" cy="257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79" name="Line 36"/>
          <p:cNvSpPr>
            <a:spLocks noChangeShapeType="1"/>
          </p:cNvSpPr>
          <p:nvPr/>
        </p:nvSpPr>
        <p:spPr bwMode="auto">
          <a:xfrm flipH="1">
            <a:off x="2643188" y="2400300"/>
            <a:ext cx="2428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780" name="Line 37"/>
          <p:cNvSpPr>
            <a:spLocks noChangeShapeType="1"/>
          </p:cNvSpPr>
          <p:nvPr/>
        </p:nvSpPr>
        <p:spPr bwMode="auto">
          <a:xfrm flipH="1">
            <a:off x="3295650" y="2409825"/>
            <a:ext cx="24288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31781" name="Text Box 38"/>
          <p:cNvSpPr txBox="1">
            <a:spLocks noChangeArrowheads="1"/>
          </p:cNvSpPr>
          <p:nvPr/>
        </p:nvSpPr>
        <p:spPr bwMode="auto">
          <a:xfrm>
            <a:off x="7315200" y="1371600"/>
            <a:ext cx="1676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en-US" altLang="en-US" sz="1600" i="1"/>
              <a:t>Example from </a:t>
            </a:r>
            <a:r>
              <a:rPr lang="de-DE" altLang="en-US" sz="1600" i="1"/>
              <a:t>Michael Pfeiffer</a:t>
            </a:r>
            <a:endParaRPr lang="en-US" altLang="en-US" sz="1600" i="1"/>
          </a:p>
        </p:txBody>
      </p:sp>
    </p:spTree>
    <p:extLst>
      <p:ext uri="{BB962C8B-B14F-4D97-AF65-F5344CB8AC3E}">
        <p14:creationId xmlns:p14="http://schemas.microsoft.com/office/powerpoint/2010/main" val="4357455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p:txBody>
          <a:bodyPr/>
          <a:lstStyle/>
          <a:p>
            <a:r>
              <a:rPr lang="en-US" altLang="en-US" sz="4000" smtClean="0"/>
              <a:t>Example: Robot Localization</a:t>
            </a:r>
          </a:p>
        </p:txBody>
      </p:sp>
      <p:sp>
        <p:nvSpPr>
          <p:cNvPr id="33794" name="Rectangle 3"/>
          <p:cNvSpPr>
            <a:spLocks noGrp="1" noChangeArrowheads="1"/>
          </p:cNvSpPr>
          <p:nvPr>
            <p:ph type="body" idx="1"/>
          </p:nvPr>
        </p:nvSpPr>
        <p:spPr>
          <a:xfrm>
            <a:off x="628650" y="5767388"/>
            <a:ext cx="7772400" cy="914400"/>
          </a:xfrm>
        </p:spPr>
        <p:txBody>
          <a:bodyPr/>
          <a:lstStyle/>
          <a:p>
            <a:pPr algn="ctr">
              <a:buFont typeface="Wingdings" panose="05000000000000000000" pitchFamily="2" charset="2"/>
              <a:buNone/>
            </a:pPr>
            <a:r>
              <a:rPr lang="en-US" altLang="en-US" smtClean="0"/>
              <a:t>t=1</a:t>
            </a:r>
          </a:p>
        </p:txBody>
      </p:sp>
      <p:sp>
        <p:nvSpPr>
          <p:cNvPr id="33795" name="Rectangle 4"/>
          <p:cNvSpPr>
            <a:spLocks noChangeArrowheads="1"/>
          </p:cNvSpPr>
          <p:nvPr/>
        </p:nvSpPr>
        <p:spPr bwMode="auto">
          <a:xfrm>
            <a:off x="22860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796" name="Rectangle 5"/>
          <p:cNvSpPr>
            <a:spLocks noChangeArrowheads="1"/>
          </p:cNvSpPr>
          <p:nvPr/>
        </p:nvSpPr>
        <p:spPr bwMode="auto">
          <a:xfrm>
            <a:off x="2819400" y="21336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797" name="Rectangle 6"/>
          <p:cNvSpPr>
            <a:spLocks noChangeArrowheads="1"/>
          </p:cNvSpPr>
          <p:nvPr/>
        </p:nvSpPr>
        <p:spPr bwMode="auto">
          <a:xfrm>
            <a:off x="3352800" y="21336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798" name="Rectangle 7"/>
          <p:cNvSpPr>
            <a:spLocks noChangeArrowheads="1"/>
          </p:cNvSpPr>
          <p:nvPr/>
        </p:nvSpPr>
        <p:spPr bwMode="auto">
          <a:xfrm>
            <a:off x="3886200" y="21336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799" name="Rectangle 8"/>
          <p:cNvSpPr>
            <a:spLocks noChangeArrowheads="1"/>
          </p:cNvSpPr>
          <p:nvPr/>
        </p:nvSpPr>
        <p:spPr bwMode="auto">
          <a:xfrm>
            <a:off x="4419600" y="21336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0" name="Rectangle 9"/>
          <p:cNvSpPr>
            <a:spLocks noChangeArrowheads="1"/>
          </p:cNvSpPr>
          <p:nvPr/>
        </p:nvSpPr>
        <p:spPr bwMode="auto">
          <a:xfrm>
            <a:off x="49530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1" name="Rectangle 10"/>
          <p:cNvSpPr>
            <a:spLocks noChangeArrowheads="1"/>
          </p:cNvSpPr>
          <p:nvPr/>
        </p:nvSpPr>
        <p:spPr bwMode="auto">
          <a:xfrm>
            <a:off x="5486400" y="21336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2" name="Rectangle 11"/>
          <p:cNvSpPr>
            <a:spLocks noChangeArrowheads="1"/>
          </p:cNvSpPr>
          <p:nvPr/>
        </p:nvSpPr>
        <p:spPr bwMode="auto">
          <a:xfrm>
            <a:off x="60198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3" name="Rectangle 12"/>
          <p:cNvSpPr>
            <a:spLocks noChangeArrowheads="1"/>
          </p:cNvSpPr>
          <p:nvPr/>
        </p:nvSpPr>
        <p:spPr bwMode="auto">
          <a:xfrm>
            <a:off x="2286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4" name="Rectangle 13"/>
          <p:cNvSpPr>
            <a:spLocks noChangeArrowheads="1"/>
          </p:cNvSpPr>
          <p:nvPr/>
        </p:nvSpPr>
        <p:spPr bwMode="auto">
          <a:xfrm>
            <a:off x="4953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5" name="Rectangle 14"/>
          <p:cNvSpPr>
            <a:spLocks noChangeArrowheads="1"/>
          </p:cNvSpPr>
          <p:nvPr/>
        </p:nvSpPr>
        <p:spPr bwMode="auto">
          <a:xfrm>
            <a:off x="60198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6" name="Rectangle 15"/>
          <p:cNvSpPr>
            <a:spLocks noChangeArrowheads="1"/>
          </p:cNvSpPr>
          <p:nvPr/>
        </p:nvSpPr>
        <p:spPr bwMode="auto">
          <a:xfrm>
            <a:off x="2286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7" name="Rectangle 16"/>
          <p:cNvSpPr>
            <a:spLocks noChangeArrowheads="1"/>
          </p:cNvSpPr>
          <p:nvPr/>
        </p:nvSpPr>
        <p:spPr bwMode="auto">
          <a:xfrm>
            <a:off x="4953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8" name="Rectangle 17"/>
          <p:cNvSpPr>
            <a:spLocks noChangeArrowheads="1"/>
          </p:cNvSpPr>
          <p:nvPr/>
        </p:nvSpPr>
        <p:spPr bwMode="auto">
          <a:xfrm>
            <a:off x="60198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09" name="Rectangle 18"/>
          <p:cNvSpPr>
            <a:spLocks noChangeArrowheads="1"/>
          </p:cNvSpPr>
          <p:nvPr/>
        </p:nvSpPr>
        <p:spPr bwMode="auto">
          <a:xfrm>
            <a:off x="2286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0" name="Rectangle 19"/>
          <p:cNvSpPr>
            <a:spLocks noChangeArrowheads="1"/>
          </p:cNvSpPr>
          <p:nvPr/>
        </p:nvSpPr>
        <p:spPr bwMode="auto">
          <a:xfrm>
            <a:off x="2819400" y="37338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1" name="Rectangle 20"/>
          <p:cNvSpPr>
            <a:spLocks noChangeArrowheads="1"/>
          </p:cNvSpPr>
          <p:nvPr/>
        </p:nvSpPr>
        <p:spPr bwMode="auto">
          <a:xfrm>
            <a:off x="3352800" y="37338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2" name="Rectangle 21"/>
          <p:cNvSpPr>
            <a:spLocks noChangeArrowheads="1"/>
          </p:cNvSpPr>
          <p:nvPr/>
        </p:nvSpPr>
        <p:spPr bwMode="auto">
          <a:xfrm>
            <a:off x="3886200" y="37338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3" name="Rectangle 22"/>
          <p:cNvSpPr>
            <a:spLocks noChangeArrowheads="1"/>
          </p:cNvSpPr>
          <p:nvPr/>
        </p:nvSpPr>
        <p:spPr bwMode="auto">
          <a:xfrm>
            <a:off x="4419600" y="37338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4" name="Rectangle 23"/>
          <p:cNvSpPr>
            <a:spLocks noChangeArrowheads="1"/>
          </p:cNvSpPr>
          <p:nvPr/>
        </p:nvSpPr>
        <p:spPr bwMode="auto">
          <a:xfrm>
            <a:off x="49530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5" name="Rectangle 24"/>
          <p:cNvSpPr>
            <a:spLocks noChangeArrowheads="1"/>
          </p:cNvSpPr>
          <p:nvPr/>
        </p:nvSpPr>
        <p:spPr bwMode="auto">
          <a:xfrm>
            <a:off x="5486400" y="3733800"/>
            <a:ext cx="533400" cy="533400"/>
          </a:xfrm>
          <a:prstGeom prst="rect">
            <a:avLst/>
          </a:prstGeom>
          <a:solidFill>
            <a:srgbClr val="777777"/>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6" name="Rectangle 25"/>
          <p:cNvSpPr>
            <a:spLocks noChangeArrowheads="1"/>
          </p:cNvSpPr>
          <p:nvPr/>
        </p:nvSpPr>
        <p:spPr bwMode="auto">
          <a:xfrm>
            <a:off x="6019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7" name="Rectangle 26"/>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8" name="Rectangle 27"/>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19" name="Rectangle 28"/>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20" name="Line 29"/>
          <p:cNvSpPr>
            <a:spLocks noChangeShapeType="1"/>
          </p:cNvSpPr>
          <p:nvPr/>
        </p:nvSpPr>
        <p:spPr bwMode="auto">
          <a:xfrm>
            <a:off x="3300413" y="2400300"/>
            <a:ext cx="2714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1" name="Oval 30"/>
          <p:cNvSpPr>
            <a:spLocks noChangeArrowheads="1"/>
          </p:cNvSpPr>
          <p:nvPr/>
        </p:nvSpPr>
        <p:spPr bwMode="auto">
          <a:xfrm>
            <a:off x="2895600" y="2209800"/>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22" name="Line 31"/>
          <p:cNvSpPr>
            <a:spLocks noChangeShapeType="1"/>
          </p:cNvSpPr>
          <p:nvPr/>
        </p:nvSpPr>
        <p:spPr bwMode="auto">
          <a:xfrm flipV="1">
            <a:off x="3090863" y="1876425"/>
            <a:ext cx="0" cy="304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3" name="Line 32"/>
          <p:cNvSpPr>
            <a:spLocks noChangeShapeType="1"/>
          </p:cNvSpPr>
          <p:nvPr/>
        </p:nvSpPr>
        <p:spPr bwMode="auto">
          <a:xfrm>
            <a:off x="3086100" y="2586038"/>
            <a:ext cx="0" cy="257175"/>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4" name="Line 33"/>
          <p:cNvSpPr>
            <a:spLocks noChangeShapeType="1"/>
          </p:cNvSpPr>
          <p:nvPr/>
        </p:nvSpPr>
        <p:spPr bwMode="auto">
          <a:xfrm flipH="1">
            <a:off x="2643188" y="2400300"/>
            <a:ext cx="24288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25" name="Rectangle 34"/>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3826" name="Rectangle 35"/>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33827" name="Rectangle 36"/>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33828" name="Rectangle 37"/>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1199142" name="AutoShape 38"/>
          <p:cNvSpPr>
            <a:spLocks noChangeArrowheads="1"/>
          </p:cNvSpPr>
          <p:nvPr/>
        </p:nvSpPr>
        <p:spPr bwMode="auto">
          <a:xfrm>
            <a:off x="3276600" y="228600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932232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9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914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r>
              <a:rPr lang="en-US" altLang="en-US" sz="4000" smtClean="0"/>
              <a:t>Example: Robot Localization</a:t>
            </a:r>
          </a:p>
        </p:txBody>
      </p:sp>
      <p:sp>
        <p:nvSpPr>
          <p:cNvPr id="35842" name="Rectangle 3"/>
          <p:cNvSpPr>
            <a:spLocks noGrp="1" noChangeArrowheads="1"/>
          </p:cNvSpPr>
          <p:nvPr>
            <p:ph type="body" idx="1"/>
          </p:nvPr>
        </p:nvSpPr>
        <p:spPr>
          <a:xfrm>
            <a:off x="628650" y="5767388"/>
            <a:ext cx="7772400" cy="914400"/>
          </a:xfrm>
        </p:spPr>
        <p:txBody>
          <a:bodyPr/>
          <a:lstStyle/>
          <a:p>
            <a:pPr algn="ctr">
              <a:buFont typeface="Wingdings" panose="05000000000000000000" pitchFamily="2" charset="2"/>
              <a:buNone/>
            </a:pPr>
            <a:r>
              <a:rPr lang="en-US" altLang="en-US" smtClean="0"/>
              <a:t>t=2</a:t>
            </a:r>
          </a:p>
        </p:txBody>
      </p:sp>
      <p:sp>
        <p:nvSpPr>
          <p:cNvPr id="35843" name="Rectangle 4"/>
          <p:cNvSpPr>
            <a:spLocks noChangeArrowheads="1"/>
          </p:cNvSpPr>
          <p:nvPr/>
        </p:nvSpPr>
        <p:spPr bwMode="auto">
          <a:xfrm>
            <a:off x="22860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4" name="Rectangle 5"/>
          <p:cNvSpPr>
            <a:spLocks noChangeArrowheads="1"/>
          </p:cNvSpPr>
          <p:nvPr/>
        </p:nvSpPr>
        <p:spPr bwMode="auto">
          <a:xfrm>
            <a:off x="28194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5" name="Rectangle 6"/>
          <p:cNvSpPr>
            <a:spLocks noChangeArrowheads="1"/>
          </p:cNvSpPr>
          <p:nvPr/>
        </p:nvSpPr>
        <p:spPr bwMode="auto">
          <a:xfrm>
            <a:off x="3352800" y="21336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6" name="Rectangle 7"/>
          <p:cNvSpPr>
            <a:spLocks noChangeArrowheads="1"/>
          </p:cNvSpPr>
          <p:nvPr/>
        </p:nvSpPr>
        <p:spPr bwMode="auto">
          <a:xfrm>
            <a:off x="3886200" y="21336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7" name="Rectangle 8"/>
          <p:cNvSpPr>
            <a:spLocks noChangeArrowheads="1"/>
          </p:cNvSpPr>
          <p:nvPr/>
        </p:nvSpPr>
        <p:spPr bwMode="auto">
          <a:xfrm>
            <a:off x="4419600" y="21336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8" name="Rectangle 9"/>
          <p:cNvSpPr>
            <a:spLocks noChangeArrowheads="1"/>
          </p:cNvSpPr>
          <p:nvPr/>
        </p:nvSpPr>
        <p:spPr bwMode="auto">
          <a:xfrm>
            <a:off x="49530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49" name="Rectangle 10"/>
          <p:cNvSpPr>
            <a:spLocks noChangeArrowheads="1"/>
          </p:cNvSpPr>
          <p:nvPr/>
        </p:nvSpPr>
        <p:spPr bwMode="auto">
          <a:xfrm>
            <a:off x="54864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0" name="Rectangle 11"/>
          <p:cNvSpPr>
            <a:spLocks noChangeArrowheads="1"/>
          </p:cNvSpPr>
          <p:nvPr/>
        </p:nvSpPr>
        <p:spPr bwMode="auto">
          <a:xfrm>
            <a:off x="60198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1" name="Rectangle 12"/>
          <p:cNvSpPr>
            <a:spLocks noChangeArrowheads="1"/>
          </p:cNvSpPr>
          <p:nvPr/>
        </p:nvSpPr>
        <p:spPr bwMode="auto">
          <a:xfrm>
            <a:off x="2286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2" name="Rectangle 13"/>
          <p:cNvSpPr>
            <a:spLocks noChangeArrowheads="1"/>
          </p:cNvSpPr>
          <p:nvPr/>
        </p:nvSpPr>
        <p:spPr bwMode="auto">
          <a:xfrm>
            <a:off x="4953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3" name="Rectangle 14"/>
          <p:cNvSpPr>
            <a:spLocks noChangeArrowheads="1"/>
          </p:cNvSpPr>
          <p:nvPr/>
        </p:nvSpPr>
        <p:spPr bwMode="auto">
          <a:xfrm>
            <a:off x="60198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4" name="Rectangle 15"/>
          <p:cNvSpPr>
            <a:spLocks noChangeArrowheads="1"/>
          </p:cNvSpPr>
          <p:nvPr/>
        </p:nvSpPr>
        <p:spPr bwMode="auto">
          <a:xfrm>
            <a:off x="2286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5" name="Rectangle 16"/>
          <p:cNvSpPr>
            <a:spLocks noChangeArrowheads="1"/>
          </p:cNvSpPr>
          <p:nvPr/>
        </p:nvSpPr>
        <p:spPr bwMode="auto">
          <a:xfrm>
            <a:off x="4953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6" name="Rectangle 17"/>
          <p:cNvSpPr>
            <a:spLocks noChangeArrowheads="1"/>
          </p:cNvSpPr>
          <p:nvPr/>
        </p:nvSpPr>
        <p:spPr bwMode="auto">
          <a:xfrm>
            <a:off x="60198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7" name="Rectangle 18"/>
          <p:cNvSpPr>
            <a:spLocks noChangeArrowheads="1"/>
          </p:cNvSpPr>
          <p:nvPr/>
        </p:nvSpPr>
        <p:spPr bwMode="auto">
          <a:xfrm>
            <a:off x="2286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8" name="Rectangle 19"/>
          <p:cNvSpPr>
            <a:spLocks noChangeArrowheads="1"/>
          </p:cNvSpPr>
          <p:nvPr/>
        </p:nvSpPr>
        <p:spPr bwMode="auto">
          <a:xfrm>
            <a:off x="28194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59" name="Rectangle 20"/>
          <p:cNvSpPr>
            <a:spLocks noChangeArrowheads="1"/>
          </p:cNvSpPr>
          <p:nvPr/>
        </p:nvSpPr>
        <p:spPr bwMode="auto">
          <a:xfrm>
            <a:off x="3352800" y="37338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0" name="Rectangle 21"/>
          <p:cNvSpPr>
            <a:spLocks noChangeArrowheads="1"/>
          </p:cNvSpPr>
          <p:nvPr/>
        </p:nvSpPr>
        <p:spPr bwMode="auto">
          <a:xfrm>
            <a:off x="3886200" y="37338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1" name="Rectangle 22"/>
          <p:cNvSpPr>
            <a:spLocks noChangeArrowheads="1"/>
          </p:cNvSpPr>
          <p:nvPr/>
        </p:nvSpPr>
        <p:spPr bwMode="auto">
          <a:xfrm>
            <a:off x="4419600" y="3733800"/>
            <a:ext cx="533400" cy="533400"/>
          </a:xfrm>
          <a:prstGeom prst="rect">
            <a:avLst/>
          </a:prstGeom>
          <a:solidFill>
            <a:srgbClr val="5F5F5F"/>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2" name="Rectangle 23"/>
          <p:cNvSpPr>
            <a:spLocks noChangeArrowheads="1"/>
          </p:cNvSpPr>
          <p:nvPr/>
        </p:nvSpPr>
        <p:spPr bwMode="auto">
          <a:xfrm>
            <a:off x="49530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3" name="Rectangle 24"/>
          <p:cNvSpPr>
            <a:spLocks noChangeArrowheads="1"/>
          </p:cNvSpPr>
          <p:nvPr/>
        </p:nvSpPr>
        <p:spPr bwMode="auto">
          <a:xfrm>
            <a:off x="54864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4" name="Rectangle 25"/>
          <p:cNvSpPr>
            <a:spLocks noChangeArrowheads="1"/>
          </p:cNvSpPr>
          <p:nvPr/>
        </p:nvSpPr>
        <p:spPr bwMode="auto">
          <a:xfrm>
            <a:off x="6019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5" name="Rectangle 26"/>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6" name="Rectangle 27"/>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7" name="Rectangle 28"/>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68" name="Line 29"/>
          <p:cNvSpPr>
            <a:spLocks noChangeShapeType="1"/>
          </p:cNvSpPr>
          <p:nvPr/>
        </p:nvSpPr>
        <p:spPr bwMode="auto">
          <a:xfrm>
            <a:off x="3829050" y="2424113"/>
            <a:ext cx="271463"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69" name="Rectangle 30"/>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70" name="Rectangle 31"/>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35871" name="Rectangle 32"/>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35872" name="Rectangle 33"/>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35873" name="Oval 34"/>
          <p:cNvSpPr>
            <a:spLocks noChangeArrowheads="1"/>
          </p:cNvSpPr>
          <p:nvPr/>
        </p:nvSpPr>
        <p:spPr bwMode="auto">
          <a:xfrm>
            <a:off x="3452813" y="2238375"/>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5874" name="Line 35"/>
          <p:cNvSpPr>
            <a:spLocks noChangeShapeType="1"/>
          </p:cNvSpPr>
          <p:nvPr/>
        </p:nvSpPr>
        <p:spPr bwMode="auto">
          <a:xfrm flipV="1">
            <a:off x="3648075" y="1905000"/>
            <a:ext cx="0" cy="304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5" name="Line 36"/>
          <p:cNvSpPr>
            <a:spLocks noChangeShapeType="1"/>
          </p:cNvSpPr>
          <p:nvPr/>
        </p:nvSpPr>
        <p:spPr bwMode="auto">
          <a:xfrm>
            <a:off x="3643313" y="2614613"/>
            <a:ext cx="0" cy="257175"/>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876" name="Line 37"/>
          <p:cNvSpPr>
            <a:spLocks noChangeShapeType="1"/>
          </p:cNvSpPr>
          <p:nvPr/>
        </p:nvSpPr>
        <p:spPr bwMode="auto">
          <a:xfrm flipH="1">
            <a:off x="3200400" y="2428875"/>
            <a:ext cx="2428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1190" name="AutoShape 38"/>
          <p:cNvSpPr>
            <a:spLocks noChangeArrowheads="1"/>
          </p:cNvSpPr>
          <p:nvPr/>
        </p:nvSpPr>
        <p:spPr bwMode="auto">
          <a:xfrm>
            <a:off x="3833813" y="2305050"/>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558643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119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p:txBody>
          <a:bodyPr/>
          <a:lstStyle/>
          <a:p>
            <a:r>
              <a:rPr lang="en-US" altLang="en-US" sz="4000" smtClean="0"/>
              <a:t>Example: Robot Localization</a:t>
            </a:r>
          </a:p>
        </p:txBody>
      </p:sp>
      <p:sp>
        <p:nvSpPr>
          <p:cNvPr id="37890" name="Rectangle 3"/>
          <p:cNvSpPr>
            <a:spLocks noGrp="1" noChangeArrowheads="1"/>
          </p:cNvSpPr>
          <p:nvPr>
            <p:ph type="body" idx="1"/>
          </p:nvPr>
        </p:nvSpPr>
        <p:spPr>
          <a:xfrm>
            <a:off x="628650" y="5767388"/>
            <a:ext cx="7772400" cy="914400"/>
          </a:xfrm>
        </p:spPr>
        <p:txBody>
          <a:bodyPr/>
          <a:lstStyle/>
          <a:p>
            <a:pPr algn="ctr">
              <a:buFont typeface="Wingdings" panose="05000000000000000000" pitchFamily="2" charset="2"/>
              <a:buNone/>
            </a:pPr>
            <a:r>
              <a:rPr lang="en-US" altLang="en-US" smtClean="0"/>
              <a:t>t=3</a:t>
            </a:r>
          </a:p>
        </p:txBody>
      </p:sp>
      <p:sp>
        <p:nvSpPr>
          <p:cNvPr id="37891" name="Rectangle 4"/>
          <p:cNvSpPr>
            <a:spLocks noChangeArrowheads="1"/>
          </p:cNvSpPr>
          <p:nvPr/>
        </p:nvSpPr>
        <p:spPr bwMode="auto">
          <a:xfrm>
            <a:off x="22860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2" name="Rectangle 5"/>
          <p:cNvSpPr>
            <a:spLocks noChangeArrowheads="1"/>
          </p:cNvSpPr>
          <p:nvPr/>
        </p:nvSpPr>
        <p:spPr bwMode="auto">
          <a:xfrm>
            <a:off x="28194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3" name="Rectangle 6"/>
          <p:cNvSpPr>
            <a:spLocks noChangeArrowheads="1"/>
          </p:cNvSpPr>
          <p:nvPr/>
        </p:nvSpPr>
        <p:spPr bwMode="auto">
          <a:xfrm>
            <a:off x="33528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4" name="Rectangle 7"/>
          <p:cNvSpPr>
            <a:spLocks noChangeArrowheads="1"/>
          </p:cNvSpPr>
          <p:nvPr/>
        </p:nvSpPr>
        <p:spPr bwMode="auto">
          <a:xfrm>
            <a:off x="3886200" y="2133600"/>
            <a:ext cx="533400" cy="533400"/>
          </a:xfrm>
          <a:prstGeom prst="rect">
            <a:avLst/>
          </a:prstGeom>
          <a:solidFill>
            <a:srgbClr val="4D4D4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5" name="Rectangle 8"/>
          <p:cNvSpPr>
            <a:spLocks noChangeArrowheads="1"/>
          </p:cNvSpPr>
          <p:nvPr/>
        </p:nvSpPr>
        <p:spPr bwMode="auto">
          <a:xfrm>
            <a:off x="4419600" y="2133600"/>
            <a:ext cx="533400" cy="533400"/>
          </a:xfrm>
          <a:prstGeom prst="rect">
            <a:avLst/>
          </a:prstGeom>
          <a:solidFill>
            <a:srgbClr val="4D4D4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6" name="Rectangle 9"/>
          <p:cNvSpPr>
            <a:spLocks noChangeArrowheads="1"/>
          </p:cNvSpPr>
          <p:nvPr/>
        </p:nvSpPr>
        <p:spPr bwMode="auto">
          <a:xfrm>
            <a:off x="49530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7" name="Rectangle 10"/>
          <p:cNvSpPr>
            <a:spLocks noChangeArrowheads="1"/>
          </p:cNvSpPr>
          <p:nvPr/>
        </p:nvSpPr>
        <p:spPr bwMode="auto">
          <a:xfrm>
            <a:off x="54864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8" name="Rectangle 11"/>
          <p:cNvSpPr>
            <a:spLocks noChangeArrowheads="1"/>
          </p:cNvSpPr>
          <p:nvPr/>
        </p:nvSpPr>
        <p:spPr bwMode="auto">
          <a:xfrm>
            <a:off x="60198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899" name="Rectangle 12"/>
          <p:cNvSpPr>
            <a:spLocks noChangeArrowheads="1"/>
          </p:cNvSpPr>
          <p:nvPr/>
        </p:nvSpPr>
        <p:spPr bwMode="auto">
          <a:xfrm>
            <a:off x="2286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0" name="Rectangle 13"/>
          <p:cNvSpPr>
            <a:spLocks noChangeArrowheads="1"/>
          </p:cNvSpPr>
          <p:nvPr/>
        </p:nvSpPr>
        <p:spPr bwMode="auto">
          <a:xfrm>
            <a:off x="4953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1" name="Rectangle 14"/>
          <p:cNvSpPr>
            <a:spLocks noChangeArrowheads="1"/>
          </p:cNvSpPr>
          <p:nvPr/>
        </p:nvSpPr>
        <p:spPr bwMode="auto">
          <a:xfrm>
            <a:off x="60198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2" name="Rectangle 15"/>
          <p:cNvSpPr>
            <a:spLocks noChangeArrowheads="1"/>
          </p:cNvSpPr>
          <p:nvPr/>
        </p:nvSpPr>
        <p:spPr bwMode="auto">
          <a:xfrm>
            <a:off x="2286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3" name="Rectangle 16"/>
          <p:cNvSpPr>
            <a:spLocks noChangeArrowheads="1"/>
          </p:cNvSpPr>
          <p:nvPr/>
        </p:nvSpPr>
        <p:spPr bwMode="auto">
          <a:xfrm>
            <a:off x="4953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4" name="Rectangle 17"/>
          <p:cNvSpPr>
            <a:spLocks noChangeArrowheads="1"/>
          </p:cNvSpPr>
          <p:nvPr/>
        </p:nvSpPr>
        <p:spPr bwMode="auto">
          <a:xfrm>
            <a:off x="60198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5" name="Rectangle 18"/>
          <p:cNvSpPr>
            <a:spLocks noChangeArrowheads="1"/>
          </p:cNvSpPr>
          <p:nvPr/>
        </p:nvSpPr>
        <p:spPr bwMode="auto">
          <a:xfrm>
            <a:off x="2286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6" name="Rectangle 19"/>
          <p:cNvSpPr>
            <a:spLocks noChangeArrowheads="1"/>
          </p:cNvSpPr>
          <p:nvPr/>
        </p:nvSpPr>
        <p:spPr bwMode="auto">
          <a:xfrm>
            <a:off x="2819400" y="37338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7" name="Rectangle 20"/>
          <p:cNvSpPr>
            <a:spLocks noChangeArrowheads="1"/>
          </p:cNvSpPr>
          <p:nvPr/>
        </p:nvSpPr>
        <p:spPr bwMode="auto">
          <a:xfrm>
            <a:off x="33528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8" name="Rectangle 21"/>
          <p:cNvSpPr>
            <a:spLocks noChangeArrowheads="1"/>
          </p:cNvSpPr>
          <p:nvPr/>
        </p:nvSpPr>
        <p:spPr bwMode="auto">
          <a:xfrm>
            <a:off x="3886200" y="3733800"/>
            <a:ext cx="533400" cy="533400"/>
          </a:xfrm>
          <a:prstGeom prst="rect">
            <a:avLst/>
          </a:prstGeom>
          <a:solidFill>
            <a:srgbClr val="4D4D4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09" name="Rectangle 22"/>
          <p:cNvSpPr>
            <a:spLocks noChangeArrowheads="1"/>
          </p:cNvSpPr>
          <p:nvPr/>
        </p:nvSpPr>
        <p:spPr bwMode="auto">
          <a:xfrm>
            <a:off x="4419600" y="3733800"/>
            <a:ext cx="533400" cy="533400"/>
          </a:xfrm>
          <a:prstGeom prst="rect">
            <a:avLst/>
          </a:prstGeom>
          <a:solidFill>
            <a:srgbClr val="4D4D4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0" name="Rectangle 23"/>
          <p:cNvSpPr>
            <a:spLocks noChangeArrowheads="1"/>
          </p:cNvSpPr>
          <p:nvPr/>
        </p:nvSpPr>
        <p:spPr bwMode="auto">
          <a:xfrm>
            <a:off x="49530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1" name="Rectangle 24"/>
          <p:cNvSpPr>
            <a:spLocks noChangeArrowheads="1"/>
          </p:cNvSpPr>
          <p:nvPr/>
        </p:nvSpPr>
        <p:spPr bwMode="auto">
          <a:xfrm>
            <a:off x="5486400" y="37338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2" name="Rectangle 25"/>
          <p:cNvSpPr>
            <a:spLocks noChangeArrowheads="1"/>
          </p:cNvSpPr>
          <p:nvPr/>
        </p:nvSpPr>
        <p:spPr bwMode="auto">
          <a:xfrm>
            <a:off x="6019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3" name="Rectangle 26"/>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4" name="Rectangle 27"/>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5" name="Rectangle 28"/>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6" name="Line 29"/>
          <p:cNvSpPr>
            <a:spLocks noChangeShapeType="1"/>
          </p:cNvSpPr>
          <p:nvPr/>
        </p:nvSpPr>
        <p:spPr bwMode="auto">
          <a:xfrm>
            <a:off x="4376738" y="2428875"/>
            <a:ext cx="271462"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17" name="Rectangle 30"/>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18" name="Rectangle 31"/>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37919" name="Rectangle 32"/>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37920" name="Rectangle 33"/>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37921" name="Oval 34"/>
          <p:cNvSpPr>
            <a:spLocks noChangeArrowheads="1"/>
          </p:cNvSpPr>
          <p:nvPr/>
        </p:nvSpPr>
        <p:spPr bwMode="auto">
          <a:xfrm>
            <a:off x="3986213" y="2238375"/>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7922" name="Line 35"/>
          <p:cNvSpPr>
            <a:spLocks noChangeShapeType="1"/>
          </p:cNvSpPr>
          <p:nvPr/>
        </p:nvSpPr>
        <p:spPr bwMode="auto">
          <a:xfrm flipV="1">
            <a:off x="4181475" y="1905000"/>
            <a:ext cx="0" cy="304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3" name="Line 36"/>
          <p:cNvSpPr>
            <a:spLocks noChangeShapeType="1"/>
          </p:cNvSpPr>
          <p:nvPr/>
        </p:nvSpPr>
        <p:spPr bwMode="auto">
          <a:xfrm>
            <a:off x="4176713" y="2614613"/>
            <a:ext cx="0" cy="257175"/>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24" name="Line 37"/>
          <p:cNvSpPr>
            <a:spLocks noChangeShapeType="1"/>
          </p:cNvSpPr>
          <p:nvPr/>
        </p:nvSpPr>
        <p:spPr bwMode="auto">
          <a:xfrm flipH="1">
            <a:off x="3733800" y="2428875"/>
            <a:ext cx="242888"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3238" name="AutoShape 38"/>
          <p:cNvSpPr>
            <a:spLocks noChangeArrowheads="1"/>
          </p:cNvSpPr>
          <p:nvPr/>
        </p:nvSpPr>
        <p:spPr bwMode="auto">
          <a:xfrm>
            <a:off x="4362450" y="2309813"/>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754245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3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323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p:txBody>
          <a:bodyPr/>
          <a:lstStyle/>
          <a:p>
            <a:r>
              <a:rPr lang="en-US" altLang="en-US" sz="4000" smtClean="0"/>
              <a:t>Example: Robot Localization</a:t>
            </a:r>
          </a:p>
        </p:txBody>
      </p:sp>
      <p:sp>
        <p:nvSpPr>
          <p:cNvPr id="39938" name="Rectangle 3"/>
          <p:cNvSpPr>
            <a:spLocks noGrp="1" noChangeArrowheads="1"/>
          </p:cNvSpPr>
          <p:nvPr>
            <p:ph type="body" idx="1"/>
          </p:nvPr>
        </p:nvSpPr>
        <p:spPr>
          <a:xfrm>
            <a:off x="628650" y="5767388"/>
            <a:ext cx="7772400" cy="914400"/>
          </a:xfrm>
        </p:spPr>
        <p:txBody>
          <a:bodyPr/>
          <a:lstStyle/>
          <a:p>
            <a:pPr algn="ctr">
              <a:buFont typeface="Wingdings" panose="05000000000000000000" pitchFamily="2" charset="2"/>
              <a:buNone/>
            </a:pPr>
            <a:r>
              <a:rPr lang="en-US" altLang="en-US" smtClean="0"/>
              <a:t>t=4</a:t>
            </a:r>
          </a:p>
        </p:txBody>
      </p:sp>
      <p:sp>
        <p:nvSpPr>
          <p:cNvPr id="39939" name="Rectangle 4"/>
          <p:cNvSpPr>
            <a:spLocks noChangeArrowheads="1"/>
          </p:cNvSpPr>
          <p:nvPr/>
        </p:nvSpPr>
        <p:spPr bwMode="auto">
          <a:xfrm>
            <a:off x="22860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0" name="Rectangle 5"/>
          <p:cNvSpPr>
            <a:spLocks noChangeArrowheads="1"/>
          </p:cNvSpPr>
          <p:nvPr/>
        </p:nvSpPr>
        <p:spPr bwMode="auto">
          <a:xfrm>
            <a:off x="2819400" y="2133600"/>
            <a:ext cx="533400" cy="533400"/>
          </a:xfrm>
          <a:prstGeom prst="rect">
            <a:avLst/>
          </a:prstGeom>
          <a:solidFill>
            <a:srgbClr val="EAEAEA"/>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1" name="Rectangle 6"/>
          <p:cNvSpPr>
            <a:spLocks noChangeArrowheads="1"/>
          </p:cNvSpPr>
          <p:nvPr/>
        </p:nvSpPr>
        <p:spPr bwMode="auto">
          <a:xfrm>
            <a:off x="33528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2" name="Rectangle 7"/>
          <p:cNvSpPr>
            <a:spLocks noChangeArrowheads="1"/>
          </p:cNvSpPr>
          <p:nvPr/>
        </p:nvSpPr>
        <p:spPr bwMode="auto">
          <a:xfrm>
            <a:off x="38862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3" name="Rectangle 8"/>
          <p:cNvSpPr>
            <a:spLocks noChangeArrowheads="1"/>
          </p:cNvSpPr>
          <p:nvPr/>
        </p:nvSpPr>
        <p:spPr bwMode="auto">
          <a:xfrm>
            <a:off x="4419600" y="2133600"/>
            <a:ext cx="533400" cy="533400"/>
          </a:xfrm>
          <a:prstGeom prst="rect">
            <a:avLst/>
          </a:prstGeom>
          <a:solidFill>
            <a:srgbClr val="1C1C1C"/>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4" name="Rectangle 9"/>
          <p:cNvSpPr>
            <a:spLocks noChangeArrowheads="1"/>
          </p:cNvSpPr>
          <p:nvPr/>
        </p:nvSpPr>
        <p:spPr bwMode="auto">
          <a:xfrm>
            <a:off x="4953000" y="21336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5" name="Rectangle 10"/>
          <p:cNvSpPr>
            <a:spLocks noChangeArrowheads="1"/>
          </p:cNvSpPr>
          <p:nvPr/>
        </p:nvSpPr>
        <p:spPr bwMode="auto">
          <a:xfrm>
            <a:off x="54864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6" name="Rectangle 11"/>
          <p:cNvSpPr>
            <a:spLocks noChangeArrowheads="1"/>
          </p:cNvSpPr>
          <p:nvPr/>
        </p:nvSpPr>
        <p:spPr bwMode="auto">
          <a:xfrm>
            <a:off x="60198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7" name="Rectangle 12"/>
          <p:cNvSpPr>
            <a:spLocks noChangeArrowheads="1"/>
          </p:cNvSpPr>
          <p:nvPr/>
        </p:nvSpPr>
        <p:spPr bwMode="auto">
          <a:xfrm>
            <a:off x="2286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8" name="Rectangle 13"/>
          <p:cNvSpPr>
            <a:spLocks noChangeArrowheads="1"/>
          </p:cNvSpPr>
          <p:nvPr/>
        </p:nvSpPr>
        <p:spPr bwMode="auto">
          <a:xfrm>
            <a:off x="4953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49" name="Rectangle 14"/>
          <p:cNvSpPr>
            <a:spLocks noChangeArrowheads="1"/>
          </p:cNvSpPr>
          <p:nvPr/>
        </p:nvSpPr>
        <p:spPr bwMode="auto">
          <a:xfrm>
            <a:off x="60198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0" name="Rectangle 15"/>
          <p:cNvSpPr>
            <a:spLocks noChangeArrowheads="1"/>
          </p:cNvSpPr>
          <p:nvPr/>
        </p:nvSpPr>
        <p:spPr bwMode="auto">
          <a:xfrm>
            <a:off x="2286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1" name="Rectangle 16"/>
          <p:cNvSpPr>
            <a:spLocks noChangeArrowheads="1"/>
          </p:cNvSpPr>
          <p:nvPr/>
        </p:nvSpPr>
        <p:spPr bwMode="auto">
          <a:xfrm>
            <a:off x="4953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2" name="Rectangle 17"/>
          <p:cNvSpPr>
            <a:spLocks noChangeArrowheads="1"/>
          </p:cNvSpPr>
          <p:nvPr/>
        </p:nvSpPr>
        <p:spPr bwMode="auto">
          <a:xfrm>
            <a:off x="60198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3" name="Rectangle 18"/>
          <p:cNvSpPr>
            <a:spLocks noChangeArrowheads="1"/>
          </p:cNvSpPr>
          <p:nvPr/>
        </p:nvSpPr>
        <p:spPr bwMode="auto">
          <a:xfrm>
            <a:off x="2286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4" name="Rectangle 19"/>
          <p:cNvSpPr>
            <a:spLocks noChangeArrowheads="1"/>
          </p:cNvSpPr>
          <p:nvPr/>
        </p:nvSpPr>
        <p:spPr bwMode="auto">
          <a:xfrm>
            <a:off x="2819400" y="3733800"/>
            <a:ext cx="533400" cy="533400"/>
          </a:xfrm>
          <a:prstGeom prst="rect">
            <a:avLst/>
          </a:prstGeom>
          <a:solidFill>
            <a:srgbClr val="EAEAEA"/>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5" name="Rectangle 20"/>
          <p:cNvSpPr>
            <a:spLocks noChangeArrowheads="1"/>
          </p:cNvSpPr>
          <p:nvPr/>
        </p:nvSpPr>
        <p:spPr bwMode="auto">
          <a:xfrm>
            <a:off x="3352800" y="37338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6" name="Rectangle 21"/>
          <p:cNvSpPr>
            <a:spLocks noChangeArrowheads="1"/>
          </p:cNvSpPr>
          <p:nvPr/>
        </p:nvSpPr>
        <p:spPr bwMode="auto">
          <a:xfrm>
            <a:off x="38862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7" name="Rectangle 22"/>
          <p:cNvSpPr>
            <a:spLocks noChangeArrowheads="1"/>
          </p:cNvSpPr>
          <p:nvPr/>
        </p:nvSpPr>
        <p:spPr bwMode="auto">
          <a:xfrm>
            <a:off x="4419600" y="3733800"/>
            <a:ext cx="533400" cy="533400"/>
          </a:xfrm>
          <a:prstGeom prst="rect">
            <a:avLst/>
          </a:prstGeom>
          <a:solidFill>
            <a:srgbClr val="1C1C1C"/>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8" name="Rectangle 23"/>
          <p:cNvSpPr>
            <a:spLocks noChangeArrowheads="1"/>
          </p:cNvSpPr>
          <p:nvPr/>
        </p:nvSpPr>
        <p:spPr bwMode="auto">
          <a:xfrm>
            <a:off x="4953000" y="3733800"/>
            <a:ext cx="533400" cy="533400"/>
          </a:xfrm>
          <a:prstGeom prst="rect">
            <a:avLst/>
          </a:prstGeom>
          <a:solidFill>
            <a:srgbClr val="C0C0C0"/>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59" name="Rectangle 24"/>
          <p:cNvSpPr>
            <a:spLocks noChangeArrowheads="1"/>
          </p:cNvSpPr>
          <p:nvPr/>
        </p:nvSpPr>
        <p:spPr bwMode="auto">
          <a:xfrm>
            <a:off x="5486400" y="37338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0" name="Rectangle 25"/>
          <p:cNvSpPr>
            <a:spLocks noChangeArrowheads="1"/>
          </p:cNvSpPr>
          <p:nvPr/>
        </p:nvSpPr>
        <p:spPr bwMode="auto">
          <a:xfrm>
            <a:off x="6019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1" name="Rectangle 26"/>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2" name="Rectangle 27"/>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3" name="Rectangle 28"/>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4" name="Line 29"/>
          <p:cNvSpPr>
            <a:spLocks noChangeShapeType="1"/>
          </p:cNvSpPr>
          <p:nvPr/>
        </p:nvSpPr>
        <p:spPr bwMode="auto">
          <a:xfrm>
            <a:off x="4886325" y="2400300"/>
            <a:ext cx="271463"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65" name="Rectangle 30"/>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66" name="Rectangle 31"/>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39967" name="Rectangle 32"/>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39968" name="Rectangle 33"/>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39969" name="Oval 34"/>
          <p:cNvSpPr>
            <a:spLocks noChangeArrowheads="1"/>
          </p:cNvSpPr>
          <p:nvPr/>
        </p:nvSpPr>
        <p:spPr bwMode="auto">
          <a:xfrm>
            <a:off x="4495800" y="2209800"/>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39970" name="Line 35"/>
          <p:cNvSpPr>
            <a:spLocks noChangeShapeType="1"/>
          </p:cNvSpPr>
          <p:nvPr/>
        </p:nvSpPr>
        <p:spPr bwMode="auto">
          <a:xfrm flipV="1">
            <a:off x="4691063" y="1876425"/>
            <a:ext cx="0" cy="304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1" name="Line 36"/>
          <p:cNvSpPr>
            <a:spLocks noChangeShapeType="1"/>
          </p:cNvSpPr>
          <p:nvPr/>
        </p:nvSpPr>
        <p:spPr bwMode="auto">
          <a:xfrm>
            <a:off x="4686300" y="2586038"/>
            <a:ext cx="0" cy="257175"/>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972" name="Line 37"/>
          <p:cNvSpPr>
            <a:spLocks noChangeShapeType="1"/>
          </p:cNvSpPr>
          <p:nvPr/>
        </p:nvSpPr>
        <p:spPr bwMode="auto">
          <a:xfrm flipH="1">
            <a:off x="4243388" y="2400300"/>
            <a:ext cx="24288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05286" name="AutoShape 38"/>
          <p:cNvSpPr>
            <a:spLocks noChangeArrowheads="1"/>
          </p:cNvSpPr>
          <p:nvPr/>
        </p:nvSpPr>
        <p:spPr bwMode="auto">
          <a:xfrm>
            <a:off x="4872038" y="2281238"/>
            <a:ext cx="457200" cy="228600"/>
          </a:xfrm>
          <a:prstGeom prst="rightArrow">
            <a:avLst>
              <a:gd name="adj1" fmla="val 50000"/>
              <a:gd name="adj2" fmla="val 5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2294984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5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528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p:txBody>
          <a:bodyPr/>
          <a:lstStyle/>
          <a:p>
            <a:r>
              <a:rPr lang="en-US" altLang="en-US" sz="4000" smtClean="0"/>
              <a:t>Example: Robot Localization</a:t>
            </a:r>
          </a:p>
        </p:txBody>
      </p:sp>
      <p:sp>
        <p:nvSpPr>
          <p:cNvPr id="41986" name="Rectangle 3"/>
          <p:cNvSpPr>
            <a:spLocks noGrp="1" noChangeArrowheads="1"/>
          </p:cNvSpPr>
          <p:nvPr>
            <p:ph type="body" idx="1"/>
          </p:nvPr>
        </p:nvSpPr>
        <p:spPr>
          <a:xfrm>
            <a:off x="628650" y="5767388"/>
            <a:ext cx="7772400" cy="914400"/>
          </a:xfrm>
        </p:spPr>
        <p:txBody>
          <a:bodyPr/>
          <a:lstStyle/>
          <a:p>
            <a:pPr algn="ctr">
              <a:buFont typeface="Wingdings" panose="05000000000000000000" pitchFamily="2" charset="2"/>
              <a:buNone/>
            </a:pPr>
            <a:r>
              <a:rPr lang="en-US" altLang="en-US" smtClean="0"/>
              <a:t>t=5</a:t>
            </a:r>
          </a:p>
        </p:txBody>
      </p:sp>
      <p:sp>
        <p:nvSpPr>
          <p:cNvPr id="41987" name="Rectangle 4"/>
          <p:cNvSpPr>
            <a:spLocks noChangeArrowheads="1"/>
          </p:cNvSpPr>
          <p:nvPr/>
        </p:nvSpPr>
        <p:spPr bwMode="auto">
          <a:xfrm>
            <a:off x="22860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88" name="Rectangle 5"/>
          <p:cNvSpPr>
            <a:spLocks noChangeArrowheads="1"/>
          </p:cNvSpPr>
          <p:nvPr/>
        </p:nvSpPr>
        <p:spPr bwMode="auto">
          <a:xfrm>
            <a:off x="28194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89" name="Rectangle 6"/>
          <p:cNvSpPr>
            <a:spLocks noChangeArrowheads="1"/>
          </p:cNvSpPr>
          <p:nvPr/>
        </p:nvSpPr>
        <p:spPr bwMode="auto">
          <a:xfrm>
            <a:off x="33528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0" name="Rectangle 7"/>
          <p:cNvSpPr>
            <a:spLocks noChangeArrowheads="1"/>
          </p:cNvSpPr>
          <p:nvPr/>
        </p:nvSpPr>
        <p:spPr bwMode="auto">
          <a:xfrm>
            <a:off x="3886200" y="21336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1" name="Rectangle 8"/>
          <p:cNvSpPr>
            <a:spLocks noChangeArrowheads="1"/>
          </p:cNvSpPr>
          <p:nvPr/>
        </p:nvSpPr>
        <p:spPr bwMode="auto">
          <a:xfrm>
            <a:off x="44196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2" name="Rectangle 9"/>
          <p:cNvSpPr>
            <a:spLocks noChangeArrowheads="1"/>
          </p:cNvSpPr>
          <p:nvPr/>
        </p:nvSpPr>
        <p:spPr bwMode="auto">
          <a:xfrm>
            <a:off x="4953000" y="2133600"/>
            <a:ext cx="533400" cy="533400"/>
          </a:xfrm>
          <a:prstGeom prst="rect">
            <a:avLst/>
          </a:prstGeom>
          <a:solidFill>
            <a:schemeClr val="tx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3" name="Rectangle 10"/>
          <p:cNvSpPr>
            <a:spLocks noChangeArrowheads="1"/>
          </p:cNvSpPr>
          <p:nvPr/>
        </p:nvSpPr>
        <p:spPr bwMode="auto">
          <a:xfrm>
            <a:off x="5486400" y="2133600"/>
            <a:ext cx="533400" cy="533400"/>
          </a:xfrm>
          <a:prstGeom prst="rect">
            <a:avLst/>
          </a:prstGeom>
          <a:solidFill>
            <a:srgbClr val="DDDDDD"/>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4" name="Rectangle 11"/>
          <p:cNvSpPr>
            <a:spLocks noChangeArrowheads="1"/>
          </p:cNvSpPr>
          <p:nvPr/>
        </p:nvSpPr>
        <p:spPr bwMode="auto">
          <a:xfrm>
            <a:off x="6019800" y="2133600"/>
            <a:ext cx="533400" cy="533400"/>
          </a:xfrm>
          <a:prstGeom prst="rect">
            <a:avLst/>
          </a:prstGeom>
          <a:solidFill>
            <a:srgbClr val="EAEAEA"/>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5" name="Rectangle 12"/>
          <p:cNvSpPr>
            <a:spLocks noChangeArrowheads="1"/>
          </p:cNvSpPr>
          <p:nvPr/>
        </p:nvSpPr>
        <p:spPr bwMode="auto">
          <a:xfrm>
            <a:off x="2286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6" name="Rectangle 13"/>
          <p:cNvSpPr>
            <a:spLocks noChangeArrowheads="1"/>
          </p:cNvSpPr>
          <p:nvPr/>
        </p:nvSpPr>
        <p:spPr bwMode="auto">
          <a:xfrm>
            <a:off x="49530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7" name="Rectangle 14"/>
          <p:cNvSpPr>
            <a:spLocks noChangeArrowheads="1"/>
          </p:cNvSpPr>
          <p:nvPr/>
        </p:nvSpPr>
        <p:spPr bwMode="auto">
          <a:xfrm>
            <a:off x="6019800" y="26670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8" name="Rectangle 15"/>
          <p:cNvSpPr>
            <a:spLocks noChangeArrowheads="1"/>
          </p:cNvSpPr>
          <p:nvPr/>
        </p:nvSpPr>
        <p:spPr bwMode="auto">
          <a:xfrm>
            <a:off x="2286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1999" name="Rectangle 16"/>
          <p:cNvSpPr>
            <a:spLocks noChangeArrowheads="1"/>
          </p:cNvSpPr>
          <p:nvPr/>
        </p:nvSpPr>
        <p:spPr bwMode="auto">
          <a:xfrm>
            <a:off x="49530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0" name="Rectangle 17"/>
          <p:cNvSpPr>
            <a:spLocks noChangeArrowheads="1"/>
          </p:cNvSpPr>
          <p:nvPr/>
        </p:nvSpPr>
        <p:spPr bwMode="auto">
          <a:xfrm>
            <a:off x="6019800" y="32004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1" name="Rectangle 18"/>
          <p:cNvSpPr>
            <a:spLocks noChangeArrowheads="1"/>
          </p:cNvSpPr>
          <p:nvPr/>
        </p:nvSpPr>
        <p:spPr bwMode="auto">
          <a:xfrm>
            <a:off x="2286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2" name="Rectangle 19"/>
          <p:cNvSpPr>
            <a:spLocks noChangeArrowheads="1"/>
          </p:cNvSpPr>
          <p:nvPr/>
        </p:nvSpPr>
        <p:spPr bwMode="auto">
          <a:xfrm>
            <a:off x="28194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3" name="Rectangle 20"/>
          <p:cNvSpPr>
            <a:spLocks noChangeArrowheads="1"/>
          </p:cNvSpPr>
          <p:nvPr/>
        </p:nvSpPr>
        <p:spPr bwMode="auto">
          <a:xfrm>
            <a:off x="3352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4" name="Rectangle 21"/>
          <p:cNvSpPr>
            <a:spLocks noChangeArrowheads="1"/>
          </p:cNvSpPr>
          <p:nvPr/>
        </p:nvSpPr>
        <p:spPr bwMode="auto">
          <a:xfrm>
            <a:off x="38862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5" name="Rectangle 22"/>
          <p:cNvSpPr>
            <a:spLocks noChangeArrowheads="1"/>
          </p:cNvSpPr>
          <p:nvPr/>
        </p:nvSpPr>
        <p:spPr bwMode="auto">
          <a:xfrm>
            <a:off x="4419600" y="3733800"/>
            <a:ext cx="533400" cy="533400"/>
          </a:xfrm>
          <a:prstGeom prst="rect">
            <a:avLst/>
          </a:prstGeom>
          <a:solidFill>
            <a:srgbClr val="EAEAEA"/>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6" name="Rectangle 23"/>
          <p:cNvSpPr>
            <a:spLocks noChangeArrowheads="1"/>
          </p:cNvSpPr>
          <p:nvPr/>
        </p:nvSpPr>
        <p:spPr bwMode="auto">
          <a:xfrm>
            <a:off x="5486400" y="3733800"/>
            <a:ext cx="533400" cy="533400"/>
          </a:xfrm>
          <a:prstGeom prst="rect">
            <a:avLst/>
          </a:prstGeom>
          <a:solidFill>
            <a:srgbClr val="EAEAEA"/>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7" name="Rectangle 24"/>
          <p:cNvSpPr>
            <a:spLocks noChangeArrowheads="1"/>
          </p:cNvSpPr>
          <p:nvPr/>
        </p:nvSpPr>
        <p:spPr bwMode="auto">
          <a:xfrm>
            <a:off x="60198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8" name="Rectangle 25"/>
          <p:cNvSpPr>
            <a:spLocks noChangeArrowheads="1"/>
          </p:cNvSpPr>
          <p:nvPr/>
        </p:nvSpPr>
        <p:spPr bwMode="auto">
          <a:xfrm>
            <a:off x="2819400" y="2667000"/>
            <a:ext cx="2133600" cy="1066800"/>
          </a:xfrm>
          <a:prstGeom prst="rect">
            <a:avLst/>
          </a:prstGeom>
          <a:solidFill>
            <a:schemeClr val="bg1"/>
          </a:solidFill>
          <a:ln w="38100">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09" name="Rectangle 26"/>
          <p:cNvSpPr>
            <a:spLocks noChangeArrowheads="1"/>
          </p:cNvSpPr>
          <p:nvPr/>
        </p:nvSpPr>
        <p:spPr bwMode="auto">
          <a:xfrm>
            <a:off x="2286000" y="2133600"/>
            <a:ext cx="4267200" cy="2133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10" name="Rectangle 27"/>
          <p:cNvSpPr>
            <a:spLocks noChangeArrowheads="1"/>
          </p:cNvSpPr>
          <p:nvPr/>
        </p:nvSpPr>
        <p:spPr bwMode="auto">
          <a:xfrm>
            <a:off x="5486400" y="2667000"/>
            <a:ext cx="533400" cy="10668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11" name="Line 28"/>
          <p:cNvSpPr>
            <a:spLocks noChangeShapeType="1"/>
          </p:cNvSpPr>
          <p:nvPr/>
        </p:nvSpPr>
        <p:spPr bwMode="auto">
          <a:xfrm>
            <a:off x="4886325" y="2400300"/>
            <a:ext cx="271463"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2" name="Rectangle 29"/>
          <p:cNvSpPr>
            <a:spLocks noChangeArrowheads="1"/>
          </p:cNvSpPr>
          <p:nvPr/>
        </p:nvSpPr>
        <p:spPr bwMode="auto">
          <a:xfrm>
            <a:off x="2286000" y="4724400"/>
            <a:ext cx="4267200" cy="228600"/>
          </a:xfrm>
          <a:prstGeom prst="rect">
            <a:avLst/>
          </a:prstGeom>
          <a:gradFill rotWithShape="0">
            <a:gsLst>
              <a:gs pos="0">
                <a:schemeClr val="bg1"/>
              </a:gs>
              <a:gs pos="100000">
                <a:schemeClr val="tx1"/>
              </a:gs>
            </a:gsLst>
            <a:lin ang="0" scaled="1"/>
          </a:gra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13" name="Rectangle 30"/>
          <p:cNvSpPr>
            <a:spLocks noChangeArrowheads="1"/>
          </p:cNvSpPr>
          <p:nvPr/>
        </p:nvSpPr>
        <p:spPr bwMode="auto">
          <a:xfrm>
            <a:off x="44196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r" eaLnBrk="1" hangingPunct="1"/>
            <a:r>
              <a:rPr lang="de-DE" altLang="en-US" sz="2000">
                <a:latin typeface="Times New Roman" panose="02020603050405020304" pitchFamily="18" charset="0"/>
              </a:rPr>
              <a:t>1</a:t>
            </a:r>
            <a:endParaRPr lang="en-US" altLang="en-US" sz="2000">
              <a:latin typeface="Times New Roman" panose="02020603050405020304" pitchFamily="18" charset="0"/>
            </a:endParaRPr>
          </a:p>
        </p:txBody>
      </p:sp>
      <p:sp>
        <p:nvSpPr>
          <p:cNvPr id="42014" name="Rectangle 31"/>
          <p:cNvSpPr>
            <a:spLocks noChangeArrowheads="1"/>
          </p:cNvSpPr>
          <p:nvPr/>
        </p:nvSpPr>
        <p:spPr bwMode="auto">
          <a:xfrm>
            <a:off x="2286000" y="4953000"/>
            <a:ext cx="2133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de-DE" altLang="en-US" sz="2000">
                <a:latin typeface="Times New Roman" panose="02020603050405020304" pitchFamily="18" charset="0"/>
              </a:rPr>
              <a:t>0</a:t>
            </a:r>
            <a:endParaRPr lang="en-US" altLang="en-US" sz="2000">
              <a:latin typeface="Times New Roman" panose="02020603050405020304" pitchFamily="18" charset="0"/>
            </a:endParaRPr>
          </a:p>
        </p:txBody>
      </p:sp>
      <p:sp>
        <p:nvSpPr>
          <p:cNvPr id="42015" name="Rectangle 32"/>
          <p:cNvSpPr>
            <a:spLocks noChangeArrowheads="1"/>
          </p:cNvSpPr>
          <p:nvPr/>
        </p:nvSpPr>
        <p:spPr bwMode="auto">
          <a:xfrm>
            <a:off x="762000" y="49530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de-DE" altLang="en-US" sz="2000">
                <a:latin typeface="Tahoma" panose="020B0604030504040204" pitchFamily="34" charset="0"/>
              </a:rPr>
              <a:t>Prob</a:t>
            </a:r>
            <a:endParaRPr lang="en-US" altLang="en-US" sz="2000">
              <a:latin typeface="Tahoma" panose="020B0604030504040204" pitchFamily="34" charset="0"/>
            </a:endParaRPr>
          </a:p>
        </p:txBody>
      </p:sp>
      <p:sp>
        <p:nvSpPr>
          <p:cNvPr id="42016" name="Oval 33"/>
          <p:cNvSpPr>
            <a:spLocks noChangeArrowheads="1"/>
          </p:cNvSpPr>
          <p:nvPr/>
        </p:nvSpPr>
        <p:spPr bwMode="auto">
          <a:xfrm>
            <a:off x="5029200" y="2209800"/>
            <a:ext cx="381000" cy="381000"/>
          </a:xfrm>
          <a:prstGeom prst="ellipse">
            <a:avLst/>
          </a:prstGeom>
          <a:solidFill>
            <a:srgbClr val="FF0000"/>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
        <p:nvSpPr>
          <p:cNvPr id="42017" name="Line 34"/>
          <p:cNvSpPr>
            <a:spLocks noChangeShapeType="1"/>
          </p:cNvSpPr>
          <p:nvPr/>
        </p:nvSpPr>
        <p:spPr bwMode="auto">
          <a:xfrm flipV="1">
            <a:off x="5224463" y="1876425"/>
            <a:ext cx="0" cy="304800"/>
          </a:xfrm>
          <a:prstGeom prst="line">
            <a:avLst/>
          </a:prstGeom>
          <a:noFill/>
          <a:ln w="9525">
            <a:solidFill>
              <a:srgbClr val="0099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8" name="Line 35"/>
          <p:cNvSpPr>
            <a:spLocks noChangeShapeType="1"/>
          </p:cNvSpPr>
          <p:nvPr/>
        </p:nvSpPr>
        <p:spPr bwMode="auto">
          <a:xfrm>
            <a:off x="5219700" y="2586038"/>
            <a:ext cx="0" cy="257175"/>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19" name="Line 36"/>
          <p:cNvSpPr>
            <a:spLocks noChangeShapeType="1"/>
          </p:cNvSpPr>
          <p:nvPr/>
        </p:nvSpPr>
        <p:spPr bwMode="auto">
          <a:xfrm>
            <a:off x="5414963" y="2400300"/>
            <a:ext cx="242887" cy="1588"/>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0" name="Line 37"/>
          <p:cNvSpPr>
            <a:spLocks noChangeShapeType="1"/>
          </p:cNvSpPr>
          <p:nvPr/>
        </p:nvSpPr>
        <p:spPr bwMode="auto">
          <a:xfrm flipH="1">
            <a:off x="4776788" y="2400300"/>
            <a:ext cx="242887" cy="0"/>
          </a:xfrm>
          <a:prstGeom prst="line">
            <a:avLst/>
          </a:prstGeom>
          <a:noFill/>
          <a:ln w="952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021" name="Rectangle 38"/>
          <p:cNvSpPr>
            <a:spLocks noChangeArrowheads="1"/>
          </p:cNvSpPr>
          <p:nvPr/>
        </p:nvSpPr>
        <p:spPr bwMode="auto">
          <a:xfrm>
            <a:off x="4953000" y="3733800"/>
            <a:ext cx="5334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en-US" altLang="en-US" sz="1800"/>
          </a:p>
        </p:txBody>
      </p:sp>
    </p:spTree>
    <p:extLst>
      <p:ext uri="{BB962C8B-B14F-4D97-AF65-F5344CB8AC3E}">
        <p14:creationId xmlns:p14="http://schemas.microsoft.com/office/powerpoint/2010/main" val="3687902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33400" y="2438400"/>
            <a:ext cx="3200400" cy="1143000"/>
          </a:xfrm>
        </p:spPr>
        <p:txBody>
          <a:bodyPr/>
          <a:lstStyle/>
          <a:p>
            <a:r>
              <a:rPr lang="en-US" altLang="en-US" dirty="0" smtClean="0"/>
              <a:t>Example: HMMs in Robotics</a:t>
            </a:r>
          </a:p>
        </p:txBody>
      </p:sp>
      <p:pic>
        <p:nvPicPr>
          <p:cNvPr id="48133" name="Picture 3" descr="unifor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66675"/>
            <a:ext cx="5086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descr="pGive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7650" y="1200150"/>
            <a:ext cx="50863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pGivenO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2886075"/>
            <a:ext cx="5086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pGivenOA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650" y="4019550"/>
            <a:ext cx="5086350"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7" descr="pGivenOAO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7650" y="5781675"/>
            <a:ext cx="508635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17694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ou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ou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filtering </a:t>
            </a:r>
            <a:endParaRPr lang="en-US" dirty="0"/>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val="0"/>
              </a:ext>
            </a:extLst>
          </a:blip>
          <a:srcRect/>
          <a:stretch/>
        </p:blipFill>
        <p:spPr>
          <a:xfrm>
            <a:off x="172801" y="2005781"/>
            <a:ext cx="8783904" cy="4159045"/>
          </a:xfrm>
          <a:prstGeom prst="rect">
            <a:avLst/>
          </a:prstGeom>
        </p:spPr>
      </p:pic>
    </p:spTree>
    <p:extLst>
      <p:ext uri="{BB962C8B-B14F-4D97-AF65-F5344CB8AC3E}">
        <p14:creationId xmlns:p14="http://schemas.microsoft.com/office/powerpoint/2010/main" val="18212735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representation of a decision network</a:t>
            </a:r>
            <a:endParaRPr lang="en-US" dirty="0"/>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val="0"/>
              </a:ext>
            </a:extLst>
          </a:blip>
          <a:srcRect/>
          <a:stretch/>
        </p:blipFill>
        <p:spPr>
          <a:xfrm>
            <a:off x="704991" y="2162628"/>
            <a:ext cx="7968714" cy="3077030"/>
          </a:xfrm>
          <a:prstGeom prst="snip2SameRect">
            <a:avLst>
              <a:gd name="adj1" fmla="val 29666"/>
              <a:gd name="adj2" fmla="val 0"/>
            </a:avLst>
          </a:prstGeom>
        </p:spPr>
      </p:pic>
    </p:spTree>
    <p:extLst>
      <p:ext uri="{BB962C8B-B14F-4D97-AF65-F5344CB8AC3E}">
        <p14:creationId xmlns:p14="http://schemas.microsoft.com/office/powerpoint/2010/main" val="31657626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filters simulation </a:t>
            </a:r>
            <a:endParaRPr lang="en-US" dirty="0"/>
          </a:p>
        </p:txBody>
      </p:sp>
      <p:pic>
        <p:nvPicPr>
          <p:cNvPr id="4" name="Picture 2" descr="http://www.cs.washington.edu/robotics/mcl/animations/global-floor.gif"/>
          <p:cNvPicPr>
            <a:picLocks noGrp="1" noChangeAspect="1" noChangeArrowheads="1" noCrop="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165350" y="1981200"/>
            <a:ext cx="5048250"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39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Particle filter – Importance sampling (weighting )</a:t>
            </a:r>
            <a:endParaRPr lang="en-US" dirty="0"/>
          </a:p>
        </p:txBody>
      </p:sp>
      <p:pic>
        <p:nvPicPr>
          <p:cNvPr id="8" name="Picture 5" descr="pGive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62400"/>
            <a:ext cx="8610600"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descr="unifor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3" y="215265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495443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filter – resampling + elapsing time </a:t>
            </a:r>
            <a:endParaRPr lang="en-US" dirty="0"/>
          </a:p>
        </p:txBody>
      </p:sp>
      <p:pic>
        <p:nvPicPr>
          <p:cNvPr id="6" name="Picture 2" descr="pGive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90500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pGiven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449580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8641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t>
            </a:r>
            <a:r>
              <a:rPr lang="en-US" dirty="0" err="1" smtClean="0"/>
              <a:t>weigthing</a:t>
            </a:r>
            <a:r>
              <a:rPr lang="en-US" dirty="0" smtClean="0"/>
              <a:t> after new observation</a:t>
            </a:r>
            <a:endParaRPr lang="en-US" dirty="0"/>
          </a:p>
        </p:txBody>
      </p:sp>
      <p:pic>
        <p:nvPicPr>
          <p:cNvPr id="6" name="Picture 5" descr="pGivenO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79" y="3779520"/>
            <a:ext cx="8686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pGiven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111" y="192405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917295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Resampling + elapsing time </a:t>
            </a:r>
            <a:endParaRPr lang="en-US" dirty="0"/>
          </a:p>
        </p:txBody>
      </p:sp>
      <p:pic>
        <p:nvPicPr>
          <p:cNvPr id="9" name="Picture 1026" descr="pGivenOA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175641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31" descr="pGivenOAO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38" y="4389120"/>
            <a:ext cx="83899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9461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p:txBody>
              <a:bodyPr>
                <a:normAutofit fontScale="92500" lnSpcReduction="10000"/>
              </a:bodyPr>
              <a:lstStyle/>
              <a:p>
                <a:r>
                  <a:rPr lang="en-US" dirty="0" smtClean="0"/>
                  <a:t>Input : </a:t>
                </a:r>
              </a:p>
              <a:p>
                <a:pPr lvl="1"/>
                <a:r>
                  <a:rPr lang="en-US" dirty="0" smtClean="0"/>
                  <a:t>S: set of samples (</a:t>
                </a:r>
                <a:r>
                  <a:rPr lang="en-US" i="1" dirty="0" smtClean="0"/>
                  <a:t>n</a:t>
                </a:r>
                <a:r>
                  <a:rPr lang="en-US" dirty="0" smtClean="0"/>
                  <a:t> samples)  with associated weights </a:t>
                </a:r>
              </a:p>
              <a:p>
                <a:pPr lvl="1"/>
                <a:r>
                  <a:rPr lang="en-US" dirty="0" smtClean="0"/>
                  <a:t>U: control (transition model) </a:t>
                </a:r>
              </a:p>
              <a:p>
                <a:pPr lvl="1"/>
                <a:r>
                  <a:rPr lang="en-US" dirty="0" smtClean="0"/>
                  <a:t>Z: measurement vector </a:t>
                </a:r>
              </a:p>
              <a:p>
                <a14:m>
                  <m:oMath xmlns:m="http://schemas.openxmlformats.org/officeDocument/2006/math">
                    <m:r>
                      <m:rPr>
                        <m:nor/>
                      </m:rPr>
                      <a:rPr lang="en-US" dirty="0"/>
                      <m:t>S</m:t>
                    </m:r>
                    <m:r>
                      <m:rPr>
                        <m:nor/>
                      </m:rPr>
                      <a:rPr lang="en-US" dirty="0"/>
                      <m:t>’ = </m:t>
                    </m:r>
                    <m:r>
                      <a:rPr lang="en-US" i="1" dirty="0" smtClean="0">
                        <a:latin typeface="Cambria Math" panose="02040503050406030204" pitchFamily="18" charset="0"/>
                        <a:ea typeface="Cambria Math" panose="02040503050406030204" pitchFamily="18" charset="0"/>
                      </a:rPr>
                      <m:t>𝜙</m:t>
                    </m:r>
                  </m:oMath>
                </a14:m>
                <a:r>
                  <a:rPr lang="en-US" b="0" i="1" dirty="0" smtClean="0">
                    <a:latin typeface="Cambria Math" panose="02040503050406030204" pitchFamily="18" charset="0"/>
                    <a:ea typeface="Cambria Math" panose="02040503050406030204" pitchFamily="18" charset="0"/>
                  </a:rPr>
                  <a:t> </a:t>
                </a:r>
              </a:p>
              <a:p>
                <a14:m>
                  <m:oMath xmlns:m="http://schemas.openxmlformats.org/officeDocument/2006/math">
                    <m:r>
                      <a:rPr lang="en-US"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=0 </m:t>
                    </m:r>
                  </m:oMath>
                </a14:m>
                <a:r>
                  <a:rPr lang="en-US" dirty="0" smtClean="0"/>
                  <a:t>for (normalization)</a:t>
                </a:r>
              </a:p>
              <a:p>
                <a:r>
                  <a:rPr lang="en-US" i="1" dirty="0" smtClean="0"/>
                  <a:t>For </a:t>
                </a:r>
                <a:r>
                  <a:rPr lang="en-US" i="1" dirty="0" err="1" smtClean="0"/>
                  <a:t>i</a:t>
                </a:r>
                <a:r>
                  <a:rPr lang="en-US" i="1" dirty="0" smtClean="0"/>
                  <a:t> = 1 to n:</a:t>
                </a:r>
              </a:p>
              <a:p>
                <a:pPr lvl="1"/>
                <a:r>
                  <a:rPr lang="en-US" dirty="0" smtClean="0"/>
                  <a:t>Sample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 ~ {</m:t>
                    </m:r>
                    <m:r>
                      <a:rPr lang="en-US" i="1" dirty="0" smtClean="0">
                        <a:latin typeface="Cambria Math" panose="02040503050406030204" pitchFamily="18" charset="0"/>
                      </a:rPr>
                      <m:t>𝑤</m:t>
                    </m:r>
                    <m:r>
                      <a:rPr lang="en-US" i="1" dirty="0" smtClean="0">
                        <a:latin typeface="Cambria Math" panose="02040503050406030204" pitchFamily="18" charset="0"/>
                      </a:rPr>
                      <m:t>}</m:t>
                    </m:r>
                  </m:oMath>
                </a14:m>
                <a:r>
                  <a:rPr lang="en-US" dirty="0" smtClean="0"/>
                  <a:t> with replacement </a:t>
                </a:r>
              </a:p>
              <a:p>
                <a:pPr lvl="1"/>
                <a14:m>
                  <m:oMath xmlns:m="http://schemas.openxmlformats.org/officeDocument/2006/math">
                    <m:r>
                      <a:rPr lang="en-US" b="0" i="1" dirty="0" smtClean="0">
                        <a:latin typeface="Cambria Math" panose="02040503050406030204" pitchFamily="18" charset="0"/>
                      </a:rPr>
                      <m:t>𝑥</m:t>
                    </m:r>
                    <m:r>
                      <a:rPr lang="en-US" i="1" dirty="0" smtClean="0">
                        <a:latin typeface="Cambria Math" panose="02040503050406030204" pitchFamily="18" charset="0"/>
                      </a:rPr>
                      <m:t>’</m:t>
                    </m:r>
                    <m:r>
                      <a:rPr lang="en-US" b="0" i="1" dirty="0" smtClean="0">
                        <a:latin typeface="Cambria Math" panose="02040503050406030204" pitchFamily="18" charset="0"/>
                      </a:rPr>
                      <m:t> ~ </m:t>
                    </m:r>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m:t>
                            </m:r>
                          </m:sup>
                        </m:sSup>
                      </m:e>
                      <m:e>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𝑠</m:t>
                            </m:r>
                          </m:e>
                          <m:sub>
                            <m:r>
                              <a:rPr lang="en-US" b="0" i="1" dirty="0" smtClean="0">
                                <a:latin typeface="Cambria Math" panose="02040503050406030204" pitchFamily="18" charset="0"/>
                              </a:rPr>
                              <m:t>𝑗</m:t>
                            </m:r>
                          </m:sub>
                        </m:sSub>
                        <m:r>
                          <a:rPr lang="en-US" b="0" i="1" dirty="0" smtClean="0">
                            <a:latin typeface="Cambria Math" panose="02040503050406030204" pitchFamily="18" charset="0"/>
                          </a:rPr>
                          <m:t> , </m:t>
                        </m:r>
                        <m:r>
                          <a:rPr lang="en-US" b="0" i="1" dirty="0" smtClean="0">
                            <a:latin typeface="Cambria Math" panose="02040503050406030204" pitchFamily="18" charset="0"/>
                          </a:rPr>
                          <m:t>𝑈</m:t>
                        </m:r>
                      </m:e>
                    </m:d>
                    <m:r>
                      <a:rPr lang="en-US" b="0" i="1" dirty="0" smtClean="0">
                        <a:latin typeface="Cambria Math" panose="02040503050406030204" pitchFamily="18" charset="0"/>
                      </a:rPr>
                      <m:t> </m:t>
                    </m:r>
                  </m:oMath>
                </a14:m>
                <a:r>
                  <a:rPr lang="en-US" dirty="0" smtClean="0"/>
                  <a:t> // new particle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𝑤</m:t>
                        </m:r>
                      </m:e>
                      <m:sup>
                        <m:r>
                          <a:rPr lang="en-US" b="0" i="1" smtClean="0">
                            <a:latin typeface="Cambria Math" panose="02040503050406030204" pitchFamily="18" charset="0"/>
                          </a:rPr>
                          <m:t>′</m:t>
                        </m:r>
                      </m:sup>
                    </m:sSup>
                    <m:r>
                      <a:rPr lang="en-US" b="0" i="1" smtClean="0">
                        <a:latin typeface="Cambria Math" panose="02040503050406030204" pitchFamily="18" charset="0"/>
                      </a:rPr>
                      <m:t>~ </m:t>
                    </m:r>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𝑍</m:t>
                        </m:r>
                      </m:e>
                    </m:d>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smtClean="0"/>
                  <a:t> // new non-normalized weight </a:t>
                </a:r>
              </a:p>
              <a:p>
                <a:pPr lvl="1"/>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&lt;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&gt;</m:t>
                        </m:r>
                      </m:e>
                    </m:d>
                    <m:r>
                      <a:rPr lang="en-US" b="0" i="0"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𝜂</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𝜂</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𝑤</m:t>
                        </m:r>
                      </m:e>
                      <m:sup>
                        <m:r>
                          <a:rPr lang="en-US" b="0" i="1" smtClean="0">
                            <a:latin typeface="Cambria Math" panose="02040503050406030204" pitchFamily="18" charset="0"/>
                            <a:ea typeface="Cambria Math" panose="02040503050406030204" pitchFamily="18" charset="0"/>
                          </a:rPr>
                          <m:t>′</m:t>
                        </m:r>
                      </m:sup>
                    </m:sSup>
                  </m:oMath>
                </a14:m>
                <a:endParaRPr lang="en-US" b="0" dirty="0" smtClean="0">
                  <a:ea typeface="Cambria Math" panose="02040503050406030204" pitchFamily="18" charset="0"/>
                </a:endParaRPr>
              </a:p>
              <a:p>
                <a14:m>
                  <m:oMath xmlns:m="http://schemas.openxmlformats.org/officeDocument/2006/math">
                    <m:r>
                      <m:rPr>
                        <m:nor/>
                      </m:rPr>
                      <a:rPr lang="en-US" i="1" dirty="0"/>
                      <m:t>For</m:t>
                    </m:r>
                    <m:r>
                      <m:rPr>
                        <m:nor/>
                      </m:rPr>
                      <a:rPr lang="en-US" i="1" dirty="0"/>
                      <m:t> </m:t>
                    </m:r>
                    <m:r>
                      <m:rPr>
                        <m:nor/>
                      </m:rPr>
                      <a:rPr lang="en-US" i="1" dirty="0"/>
                      <m:t>i</m:t>
                    </m:r>
                    <m:r>
                      <m:rPr>
                        <m:nor/>
                      </m:rPr>
                      <a:rPr lang="en-US" i="1" dirty="0"/>
                      <m:t> = 1 </m:t>
                    </m:r>
                    <m:r>
                      <m:rPr>
                        <m:nor/>
                      </m:rPr>
                      <a:rPr lang="en-US" i="1" dirty="0"/>
                      <m:t>to</m:t>
                    </m:r>
                    <m:r>
                      <m:rPr>
                        <m:nor/>
                      </m:rPr>
                      <a:rPr lang="en-US" i="1" dirty="0"/>
                      <m:t> </m:t>
                    </m:r>
                    <m:r>
                      <m:rPr>
                        <m:nor/>
                      </m:rPr>
                      <a:rPr lang="en-US" i="1" dirty="0"/>
                      <m:t>n</m:t>
                    </m:r>
                    <m:r>
                      <m:rPr>
                        <m:nor/>
                      </m:rPr>
                      <a:rPr lang="en-US" i="1" dirty="0"/>
                      <m:t>:</m:t>
                    </m:r>
                  </m:oMath>
                </a14:m>
                <a:endParaRPr lang="en-US" i="1" dirty="0"/>
              </a:p>
              <a:p>
                <a:pPr lvl="1"/>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w</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0" smtClean="0">
                        <a:latin typeface="Cambria Math" panose="02040503050406030204" pitchFamily="18" charset="0"/>
                      </a:rPr>
                      <m:t>/</m:t>
                    </m:r>
                    <m:r>
                      <a:rPr lang="en-US" b="0" i="1" smtClean="0">
                        <a:latin typeface="Cambria Math" panose="02040503050406030204" pitchFamily="18" charset="0"/>
                      </a:rPr>
                      <m:t>𝜂</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2"/>
                <a:stretch>
                  <a:fillRect t="-1493"/>
                </a:stretch>
              </a:blipFill>
            </p:spPr>
            <p:txBody>
              <a:bodyPr/>
              <a:lstStyle/>
              <a:p>
                <a:r>
                  <a:rPr lang="en-US">
                    <a:noFill/>
                  </a:rPr>
                  <a:t> </a:t>
                </a:r>
              </a:p>
            </p:txBody>
          </p:sp>
        </mc:Fallback>
      </mc:AlternateContent>
    </p:spTree>
    <p:extLst>
      <p:ext uri="{BB962C8B-B14F-4D97-AF65-F5344CB8AC3E}">
        <p14:creationId xmlns:p14="http://schemas.microsoft.com/office/powerpoint/2010/main" val="334918237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filters pros and cons </a:t>
            </a:r>
            <a:endParaRPr lang="en-US" dirty="0"/>
          </a:p>
        </p:txBody>
      </p:sp>
      <p:sp>
        <p:nvSpPr>
          <p:cNvPr id="3" name="Content Placeholder 2"/>
          <p:cNvSpPr>
            <a:spLocks noGrp="1"/>
          </p:cNvSpPr>
          <p:nvPr>
            <p:ph sz="quarter" idx="1"/>
          </p:nvPr>
        </p:nvSpPr>
        <p:spPr/>
        <p:txBody>
          <a:bodyPr/>
          <a:lstStyle/>
          <a:p>
            <a:r>
              <a:rPr lang="en-US" dirty="0" smtClean="0"/>
              <a:t>(+) Easy to implement </a:t>
            </a:r>
          </a:p>
          <a:p>
            <a:r>
              <a:rPr lang="en-US" dirty="0" smtClean="0"/>
              <a:t>(+) Works well in many applications </a:t>
            </a:r>
          </a:p>
          <a:p>
            <a:r>
              <a:rPr lang="en-US" dirty="0" smtClean="0"/>
              <a:t>(-) Don’t work in high dimensional spaces (number of particles is exponential to the number of dimensions) </a:t>
            </a:r>
          </a:p>
          <a:p>
            <a:r>
              <a:rPr lang="en-US" dirty="0" smtClean="0"/>
              <a:t>(-) Problems with degenerate conditions ( think about having only one or two particles) </a:t>
            </a:r>
          </a:p>
          <a:p>
            <a:pPr lvl="1"/>
            <a:r>
              <a:rPr lang="en-US" dirty="0" smtClean="0"/>
              <a:t>Remix things, add some noise </a:t>
            </a:r>
            <a:endParaRPr lang="en-US" dirty="0"/>
          </a:p>
        </p:txBody>
      </p:sp>
    </p:spTree>
    <p:extLst>
      <p:ext uri="{BB962C8B-B14F-4D97-AF65-F5344CB8AC3E}">
        <p14:creationId xmlns:p14="http://schemas.microsoft.com/office/powerpoint/2010/main" val="29810079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Exercise </a:t>
            </a:r>
            <a:endParaRPr lang="en-US" dirty="0"/>
          </a:p>
        </p:txBody>
      </p:sp>
      <p:sp>
        <p:nvSpPr>
          <p:cNvPr id="3" name="Content Placeholder 2"/>
          <p:cNvSpPr>
            <a:spLocks noGrp="1"/>
          </p:cNvSpPr>
          <p:nvPr>
            <p:ph sz="quarter" idx="1"/>
          </p:nvPr>
        </p:nvSpPr>
        <p:spPr>
          <a:xfrm>
            <a:off x="612648" y="1600200"/>
            <a:ext cx="3915107" cy="4495800"/>
          </a:xfrm>
        </p:spPr>
        <p:txBody>
          <a:bodyPr/>
          <a:lstStyle/>
          <a:p>
            <a:r>
              <a:rPr lang="en-US" dirty="0"/>
              <a:t>U</a:t>
            </a:r>
            <a:r>
              <a:rPr lang="en-US" dirty="0" smtClean="0"/>
              <a:t>se </a:t>
            </a:r>
            <a:r>
              <a:rPr lang="en-US" dirty="0"/>
              <a:t>a particle filter to track the state of a robot that is lost in </a:t>
            </a:r>
            <a:r>
              <a:rPr lang="en-US" dirty="0" smtClean="0"/>
              <a:t>this map</a:t>
            </a:r>
          </a:p>
          <a:p>
            <a:r>
              <a:rPr lang="en-US" dirty="0"/>
              <a:t>The robot's state is represented by an integer 1≤Xt≤10 corresponding to its location in the map at time t. We will approximate our belief over this state with</a:t>
            </a:r>
            <a:r>
              <a:rPr lang="en-US" b="1" dirty="0"/>
              <a:t> N=8 </a:t>
            </a:r>
            <a:r>
              <a:rPr lang="en-US" dirty="0"/>
              <a:t>particles.</a:t>
            </a:r>
          </a:p>
        </p:txBody>
      </p:sp>
      <p:pic>
        <p:nvPicPr>
          <p:cNvPr id="1028" name="Picture 4" descr="https://courses.edx.org/c4x/BerkeleyX/CS188x_1/asset/smallpfma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348" y="1954161"/>
            <a:ext cx="3905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48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 model </a:t>
            </a:r>
            <a:endParaRPr lang="en-US" dirty="0"/>
          </a:p>
        </p:txBody>
      </p:sp>
      <p:sp>
        <p:nvSpPr>
          <p:cNvPr id="3" name="Content Placeholder 2"/>
          <p:cNvSpPr>
            <a:spLocks noGrp="1"/>
          </p:cNvSpPr>
          <p:nvPr>
            <p:ph sz="quarter" idx="1"/>
          </p:nvPr>
        </p:nvSpPr>
        <p:spPr>
          <a:xfrm>
            <a:off x="612648" y="1600200"/>
            <a:ext cx="3915107" cy="4495800"/>
          </a:xfrm>
        </p:spPr>
        <p:txBody>
          <a:bodyPr>
            <a:normAutofit fontScale="92500"/>
          </a:bodyPr>
          <a:lstStyle/>
          <a:p>
            <a:r>
              <a:rPr lang="en-US" dirty="0"/>
              <a:t>You have no control over the robot's actions. At each </a:t>
            </a:r>
            <a:r>
              <a:rPr lang="en-US" dirty="0" smtClean="0"/>
              <a:t>time step</a:t>
            </a:r>
            <a:r>
              <a:rPr lang="en-US" dirty="0"/>
              <a:t>, the robot either stays in place, or moves to any one of its neighboring locations, all with equal probability. For example, if the robot starts in state </a:t>
            </a:r>
            <a:r>
              <a:rPr lang="en-US" dirty="0" err="1"/>
              <a:t>Xt</a:t>
            </a:r>
            <a:r>
              <a:rPr lang="en-US" dirty="0"/>
              <a:t>=7, it will move to state Xt+1=6 with probability </a:t>
            </a:r>
            <a:r>
              <a:rPr lang="en-US" dirty="0" smtClean="0"/>
              <a:t>1/2 </a:t>
            </a:r>
            <a:r>
              <a:rPr lang="en-US" dirty="0"/>
              <a:t>or Xt+1=7 with probability </a:t>
            </a:r>
            <a:r>
              <a:rPr lang="en-US" dirty="0" smtClean="0"/>
              <a:t>1/2</a:t>
            </a:r>
            <a:r>
              <a:rPr lang="en-US" dirty="0"/>
              <a:t>. Similarly, if the robot starts in state </a:t>
            </a:r>
            <a:r>
              <a:rPr lang="en-US" dirty="0" err="1"/>
              <a:t>Xt</a:t>
            </a:r>
            <a:r>
              <a:rPr lang="en-US" dirty="0"/>
              <a:t>=2, the next state Xt+1 can be any element of {1,2,3,10}, and each occurs with probability </a:t>
            </a:r>
            <a:r>
              <a:rPr lang="en-US" dirty="0" smtClean="0"/>
              <a:t>1/4.</a:t>
            </a:r>
          </a:p>
        </p:txBody>
      </p:sp>
      <p:pic>
        <p:nvPicPr>
          <p:cNvPr id="1028" name="Picture 4" descr="https://courses.edx.org/c4x/BerkeleyX/CS188x_1/asset/smallpfma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348" y="1954161"/>
            <a:ext cx="3905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31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Sensing </a:t>
            </a:r>
            <a:endParaRPr lang="en-US" dirty="0"/>
          </a:p>
        </p:txBody>
      </p:sp>
      <p:sp>
        <p:nvSpPr>
          <p:cNvPr id="3" name="Content Placeholder 2"/>
          <p:cNvSpPr>
            <a:spLocks noGrp="1"/>
          </p:cNvSpPr>
          <p:nvPr>
            <p:ph sz="quarter" idx="1"/>
          </p:nvPr>
        </p:nvSpPr>
        <p:spPr>
          <a:xfrm>
            <a:off x="612648" y="1600200"/>
            <a:ext cx="3915107" cy="4495800"/>
          </a:xfrm>
        </p:spPr>
        <p:txBody>
          <a:bodyPr>
            <a:normAutofit lnSpcReduction="10000"/>
          </a:bodyPr>
          <a:lstStyle/>
          <a:p>
            <a:r>
              <a:rPr lang="en-US" dirty="0"/>
              <a:t>At each time step, a sensor on the robot gives a reading </a:t>
            </a:r>
            <a:r>
              <a:rPr lang="en-US" dirty="0" smtClean="0"/>
              <a:t>Et∈{</a:t>
            </a:r>
            <a:r>
              <a:rPr lang="en-US" dirty="0"/>
              <a:t>H,C,T,D} corresponding to the type of state the robot is in. The possible types are</a:t>
            </a:r>
            <a:r>
              <a:rPr lang="en-US" dirty="0" smtClean="0"/>
              <a:t>:</a:t>
            </a:r>
            <a:endParaRPr lang="en-US" dirty="0"/>
          </a:p>
          <a:p>
            <a:pPr lvl="1"/>
            <a:r>
              <a:rPr lang="en-US" dirty="0"/>
              <a:t>Hallway (H) for states bordered by two parallel walls (4,9).</a:t>
            </a:r>
          </a:p>
          <a:p>
            <a:pPr lvl="1"/>
            <a:r>
              <a:rPr lang="en-US" dirty="0"/>
              <a:t>Corner (C) for states bordered by two orthogonal walls (3,5,8,10).</a:t>
            </a:r>
          </a:p>
          <a:p>
            <a:pPr lvl="1"/>
            <a:r>
              <a:rPr lang="en-US" dirty="0"/>
              <a:t>Tee (T) for states bordered by one wall (2,6).</a:t>
            </a:r>
          </a:p>
          <a:p>
            <a:pPr lvl="1"/>
            <a:r>
              <a:rPr lang="en-US" dirty="0"/>
              <a:t>Dead End (D) for states bordered by three walls (1,7).</a:t>
            </a:r>
          </a:p>
        </p:txBody>
      </p:sp>
      <p:pic>
        <p:nvPicPr>
          <p:cNvPr id="1028" name="Picture 4" descr="https://courses.edx.org/c4x/BerkeleyX/CS188x_1/asset/smallpfma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348" y="1954161"/>
            <a:ext cx="3905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681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a:xfrm>
                <a:off x="612648" y="1600200"/>
                <a:ext cx="4568952" cy="4495800"/>
              </a:xfrm>
            </p:spPr>
            <p:txBody>
              <a:bodyPr>
                <a:normAutofit/>
              </a:bodyPr>
              <a:lstStyle/>
              <a:p>
                <a:r>
                  <a:rPr lang="en-US" b="0" dirty="0" smtClean="0">
                    <a:latin typeface="Cambria Math" panose="02040503050406030204" pitchFamily="18" charset="0"/>
                  </a:rPr>
                  <a:t>Umbrella = leave </a:t>
                </a: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𝑙𝑒𝑎𝑣𝑒</m:t>
                          </m:r>
                          <m:r>
                            <a:rPr lang="en-US" sz="1600" b="0" i="1" smtClean="0">
                              <a:latin typeface="Cambria Math" panose="02040503050406030204" pitchFamily="18" charset="0"/>
                            </a:rPr>
                            <m:t>|</m:t>
                          </m:r>
                          <m:r>
                            <a:rPr lang="en-US" sz="1600" b="0" i="1" smtClean="0">
                              <a:latin typeface="Cambria Math" panose="02040503050406030204" pitchFamily="18" charset="0"/>
                            </a:rPr>
                            <m:t>𝑏𝑎𝑑</m:t>
                          </m:r>
                        </m:e>
                      </m:d>
                      <m:r>
                        <a:rPr lang="en-US" sz="1600" b="0" i="1" smtClean="0">
                          <a:latin typeface="Cambria Math" panose="02040503050406030204" pitchFamily="18" charset="0"/>
                        </a:rPr>
                        <m:t>=</m:t>
                      </m:r>
                      <m:nary>
                        <m:naryPr>
                          <m:chr m:val="∑"/>
                          <m:supHide m:val="on"/>
                          <m:ctrlPr>
                            <a:rPr lang="en-US" sz="1600" b="0" i="1" smtClean="0">
                              <a:latin typeface="Cambria Math" panose="02040503050406030204" pitchFamily="18" charset="0"/>
                            </a:rPr>
                          </m:ctrlPr>
                        </m:naryPr>
                        <m:sub>
                          <m:r>
                            <a:rPr lang="en-US" sz="1600" b="0" i="1" smtClean="0">
                              <a:latin typeface="Cambria Math" panose="02040503050406030204" pitchFamily="18" charset="0"/>
                            </a:rPr>
                            <m:t>𝑤</m:t>
                          </m:r>
                        </m:sub>
                        <m:sup/>
                        <m:e>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𝑤</m:t>
                              </m:r>
                              <m:r>
                                <a:rPr lang="en-US" sz="1600" b="0" i="1" smtClean="0">
                                  <a:latin typeface="Cambria Math" panose="02040503050406030204" pitchFamily="18" charset="0"/>
                                </a:rPr>
                                <m:t>|</m:t>
                              </m:r>
                              <m:r>
                                <a:rPr lang="en-US" sz="1600" b="0" i="1" smtClean="0">
                                  <a:latin typeface="Cambria Math" panose="02040503050406030204" pitchFamily="18" charset="0"/>
                                </a:rPr>
                                <m:t>𝑏𝑎𝑑</m:t>
                              </m:r>
                            </m:e>
                          </m:d>
                          <m:r>
                            <a:rPr lang="en-US" sz="1600" b="0" i="1" smtClean="0">
                              <a:latin typeface="Cambria Math" panose="02040503050406030204" pitchFamily="18" charset="0"/>
                            </a:rPr>
                            <m:t>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𝑙𝑒𝑎𝑣𝑒</m:t>
                              </m:r>
                              <m:r>
                                <a:rPr lang="en-US" sz="1600" b="0" i="1" smtClean="0">
                                  <a:latin typeface="Cambria Math" panose="02040503050406030204" pitchFamily="18" charset="0"/>
                                </a:rPr>
                                <m:t>,</m:t>
                              </m:r>
                              <m:r>
                                <a:rPr lang="en-US" sz="1600" b="0" i="1" smtClean="0">
                                  <a:latin typeface="Cambria Math" panose="02040503050406030204" pitchFamily="18" charset="0"/>
                                </a:rPr>
                                <m:t>𝑤</m:t>
                              </m:r>
                            </m:e>
                          </m:d>
                          <m:r>
                            <a:rPr lang="en-US" sz="1600" b="0" i="1" smtClean="0">
                              <a:latin typeface="Cambria Math" panose="02040503050406030204" pitchFamily="18" charset="0"/>
                            </a:rPr>
                            <m:t>=</m:t>
                          </m:r>
                        </m:e>
                      </m:nary>
                      <m:r>
                        <a:rPr lang="en-US" sz="1600" i="1">
                          <a:latin typeface="Cambria Math" panose="02040503050406030204" pitchFamily="18" charset="0"/>
                        </a:rPr>
                        <m:t>0.</m:t>
                      </m:r>
                      <m:r>
                        <a:rPr lang="en-US" sz="1600" b="0" i="1" smtClean="0">
                          <a:latin typeface="Cambria Math" panose="02040503050406030204" pitchFamily="18" charset="0"/>
                        </a:rPr>
                        <m:t>34</m:t>
                      </m:r>
                      <m:r>
                        <a:rPr lang="en-US" sz="1600" i="1">
                          <a:latin typeface="Cambria Math" panose="02040503050406030204" pitchFamily="18" charset="0"/>
                        </a:rPr>
                        <m:t>∗100+0.</m:t>
                      </m:r>
                      <m:r>
                        <a:rPr lang="en-US" sz="1600" b="0" i="1" smtClean="0">
                          <a:latin typeface="Cambria Math" panose="02040503050406030204" pitchFamily="18" charset="0"/>
                        </a:rPr>
                        <m:t>66</m:t>
                      </m:r>
                      <m:r>
                        <a:rPr lang="en-US" sz="1600" i="1">
                          <a:latin typeface="Cambria Math" panose="02040503050406030204" pitchFamily="18" charset="0"/>
                        </a:rPr>
                        <m:t>∗0=</m:t>
                      </m:r>
                      <m:r>
                        <a:rPr lang="en-US" sz="1600" b="0" i="1" smtClean="0">
                          <a:latin typeface="Cambria Math" panose="02040503050406030204" pitchFamily="18" charset="0"/>
                        </a:rPr>
                        <m:t>34</m:t>
                      </m:r>
                    </m:oMath>
                  </m:oMathPara>
                </a14:m>
                <a:endParaRPr lang="en-US" sz="1600" b="0" dirty="0" smtClean="0"/>
              </a:p>
              <a:p>
                <a:r>
                  <a:rPr lang="en-US" dirty="0" smtClean="0"/>
                  <a:t>Umbrella = take </a:t>
                </a:r>
              </a:p>
              <a:p>
                <a:pPr marL="0" indent="0">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𝐸𝑈</m:t>
                      </m:r>
                      <m:d>
                        <m:dPr>
                          <m:ctrlPr>
                            <a:rPr lang="en-US" sz="1600" i="1">
                              <a:latin typeface="Cambria Math" panose="02040503050406030204" pitchFamily="18" charset="0"/>
                            </a:rPr>
                          </m:ctrlPr>
                        </m:dPr>
                        <m:e>
                          <m:r>
                            <a:rPr lang="en-US" sz="1600" b="0" i="1" smtClean="0">
                              <a:latin typeface="Cambria Math" panose="02040503050406030204" pitchFamily="18" charset="0"/>
                            </a:rPr>
                            <m:t>𝑡𝑎𝑘𝑒</m:t>
                          </m:r>
                          <m:r>
                            <a:rPr lang="en-US" sz="1600" b="0" i="1" smtClean="0">
                              <a:latin typeface="Cambria Math" panose="02040503050406030204" pitchFamily="18" charset="0"/>
                            </a:rPr>
                            <m:t>|</m:t>
                          </m:r>
                          <m:r>
                            <a:rPr lang="en-US" sz="1600" b="0" i="1" smtClean="0">
                              <a:latin typeface="Cambria Math" panose="02040503050406030204" pitchFamily="18" charset="0"/>
                            </a:rPr>
                            <m:t>𝑏𝑎𝑑</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𝑤</m:t>
                          </m:r>
                        </m:sub>
                        <m:sup/>
                        <m:e>
                          <m:r>
                            <a:rPr lang="en-US" sz="1600" i="1">
                              <a:latin typeface="Cambria Math" panose="02040503050406030204" pitchFamily="18" charset="0"/>
                            </a:rPr>
                            <m:t>𝑃</m:t>
                          </m:r>
                          <m:d>
                            <m:dPr>
                              <m:ctrlPr>
                                <a:rPr lang="en-US" sz="1600" i="1">
                                  <a:latin typeface="Cambria Math" panose="02040503050406030204" pitchFamily="18" charset="0"/>
                                </a:rPr>
                              </m:ctrlPr>
                            </m:dPr>
                            <m:e>
                              <m:r>
                                <a:rPr lang="en-US" sz="1600" i="1">
                                  <a:latin typeface="Cambria Math" panose="02040503050406030204" pitchFamily="18" charset="0"/>
                                </a:rPr>
                                <m:t>𝑤</m:t>
                              </m:r>
                              <m:r>
                                <a:rPr lang="en-US" sz="1600" b="0" i="1" smtClean="0">
                                  <a:latin typeface="Cambria Math" panose="02040503050406030204" pitchFamily="18" charset="0"/>
                                </a:rPr>
                                <m:t>|</m:t>
                              </m:r>
                              <m:r>
                                <a:rPr lang="en-US" sz="1600" b="0" i="1" smtClean="0">
                                  <a:latin typeface="Cambria Math" panose="02040503050406030204" pitchFamily="18" charset="0"/>
                                </a:rPr>
                                <m:t>𝑏𝑎𝑑</m:t>
                              </m:r>
                            </m:e>
                          </m:d>
                          <m:r>
                            <a:rPr lang="en-US" sz="1600" i="1">
                              <a:latin typeface="Cambria Math" panose="02040503050406030204" pitchFamily="18" charset="0"/>
                            </a:rPr>
                            <m:t>𝑈</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𝑡𝑎𝑘𝑒</m:t>
                              </m:r>
                              <m:r>
                                <a:rPr lang="en-US" sz="1600" i="1">
                                  <a:latin typeface="Cambria Math" panose="02040503050406030204" pitchFamily="18" charset="0"/>
                                </a:rPr>
                                <m:t>,</m:t>
                              </m:r>
                              <m:r>
                                <a:rPr lang="en-US" sz="1600" i="1">
                                  <a:latin typeface="Cambria Math" panose="02040503050406030204" pitchFamily="18" charset="0"/>
                                </a:rPr>
                                <m:t>𝑤</m:t>
                              </m:r>
                            </m:e>
                          </m:d>
                          <m:r>
                            <a:rPr lang="en-US" sz="1600" i="1">
                              <a:latin typeface="Cambria Math" panose="02040503050406030204" pitchFamily="18" charset="0"/>
                            </a:rPr>
                            <m:t>=</m:t>
                          </m:r>
                        </m:e>
                      </m:nary>
                      <m:r>
                        <a:rPr lang="en-US" sz="1600" i="1">
                          <a:latin typeface="Cambria Math" panose="02040503050406030204" pitchFamily="18" charset="0"/>
                        </a:rPr>
                        <m:t>0.</m:t>
                      </m:r>
                      <m:r>
                        <a:rPr lang="en-US" sz="1600" b="0" i="1" smtClean="0">
                          <a:latin typeface="Cambria Math" panose="02040503050406030204" pitchFamily="18" charset="0"/>
                        </a:rPr>
                        <m:t>34</m:t>
                      </m:r>
                      <m:r>
                        <a:rPr lang="en-US" sz="1600" i="1">
                          <a:latin typeface="Cambria Math" panose="02040503050406030204" pitchFamily="18" charset="0"/>
                        </a:rPr>
                        <m:t>∗</m:t>
                      </m:r>
                      <m:r>
                        <a:rPr lang="en-US" sz="1600" b="0" i="1" smtClean="0">
                          <a:latin typeface="Cambria Math" panose="02040503050406030204" pitchFamily="18" charset="0"/>
                        </a:rPr>
                        <m:t>20</m:t>
                      </m:r>
                      <m:r>
                        <a:rPr lang="en-US" sz="1600" i="1">
                          <a:latin typeface="Cambria Math" panose="02040503050406030204" pitchFamily="18" charset="0"/>
                        </a:rPr>
                        <m:t>+0.</m:t>
                      </m:r>
                      <m:r>
                        <a:rPr lang="en-US" sz="1600" b="0" i="1" smtClean="0">
                          <a:latin typeface="Cambria Math" panose="02040503050406030204" pitchFamily="18" charset="0"/>
                        </a:rPr>
                        <m:t>66</m:t>
                      </m:r>
                      <m:r>
                        <a:rPr lang="en-US" sz="1600" i="1">
                          <a:latin typeface="Cambria Math" panose="02040503050406030204" pitchFamily="18" charset="0"/>
                        </a:rPr>
                        <m:t>∗</m:t>
                      </m:r>
                      <m:r>
                        <a:rPr lang="en-US" sz="1600" b="0" i="1" smtClean="0">
                          <a:latin typeface="Cambria Math" panose="02040503050406030204" pitchFamily="18" charset="0"/>
                        </a:rPr>
                        <m:t>70</m:t>
                      </m:r>
                      <m:r>
                        <a:rPr lang="en-US" sz="1600" i="1">
                          <a:latin typeface="Cambria Math" panose="02040503050406030204" pitchFamily="18" charset="0"/>
                        </a:rPr>
                        <m:t>=</m:t>
                      </m:r>
                      <m:r>
                        <a:rPr lang="en-US" sz="1600" b="0" i="1" smtClean="0">
                          <a:latin typeface="Cambria Math" panose="02040503050406030204" pitchFamily="18" charset="0"/>
                        </a:rPr>
                        <m:t>53</m:t>
                      </m:r>
                    </m:oMath>
                  </m:oMathPara>
                </a14:m>
                <a:endParaRPr lang="en-US" sz="1600" dirty="0" smtClean="0"/>
              </a:p>
              <a:p>
                <a:r>
                  <a:rPr lang="en-US" dirty="0" smtClean="0"/>
                  <a:t>Optimal decision = take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𝑀𝐸𝑈</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𝑏𝑎𝑑</m:t>
                          </m:r>
                          <m:r>
                            <a:rPr lang="en-US" b="0" i="1" smtClean="0">
                              <a:latin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m:t>
                      </m:r>
                      <m:func>
                        <m:funcPr>
                          <m:ctrlPr>
                            <a:rPr lang="en-US" i="1" smtClean="0">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max</m:t>
                              </m:r>
                            </m:e>
                            <m:lim>
                              <m:r>
                                <a:rPr lang="en-US" i="1">
                                  <a:latin typeface="Cambria Math" panose="02040503050406030204" pitchFamily="18" charset="0"/>
                                  <a:ea typeface="Cambria Math" panose="02040503050406030204" pitchFamily="18" charset="0"/>
                                </a:rPr>
                                <m:t>𝑎</m:t>
                              </m:r>
                            </m:lim>
                          </m:limLow>
                        </m:fName>
                        <m:e>
                          <m:r>
                            <a:rPr lang="en-US" i="1">
                              <a:latin typeface="Cambria Math" panose="02040503050406030204" pitchFamily="18" charset="0"/>
                              <a:ea typeface="Cambria Math" panose="02040503050406030204" pitchFamily="18" charset="0"/>
                            </a:rPr>
                            <m:t>𝐸𝑈</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𝑏𝑎𝑑</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53</m:t>
                          </m:r>
                        </m:e>
                      </m:func>
                    </m:oMath>
                  </m:oMathPara>
                </a14:m>
                <a:endParaRPr lang="en-US" dirty="0" smtClean="0"/>
              </a:p>
              <a:p>
                <a:pPr marL="0" indent="0">
                  <a:buNone/>
                </a:pPr>
                <a:endParaRPr lang="en-US" dirty="0"/>
              </a:p>
              <a:p>
                <a:endParaRPr lang="en-US" b="0" dirty="0" smtClean="0"/>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xfrm>
                <a:off x="612648" y="1600200"/>
                <a:ext cx="4568952" cy="4495800"/>
              </a:xfrm>
              <a:blipFill rotWithShape="0">
                <a:blip r:embed="rId2"/>
                <a:stretch>
                  <a:fillRect l="-134" t="-950"/>
                </a:stretch>
              </a:blipFill>
            </p:spPr>
            <p:txBody>
              <a:bodyPr/>
              <a:lstStyle/>
              <a:p>
                <a:r>
                  <a:rPr lang="en-US">
                    <a:noFill/>
                  </a:rPr>
                  <a:t> </a:t>
                </a:r>
              </a:p>
            </p:txBody>
          </p:sp>
        </mc:Fallback>
      </mc:AlternateContent>
      <p:sp>
        <p:nvSpPr>
          <p:cNvPr id="5" name="Rectangle 4"/>
          <p:cNvSpPr/>
          <p:nvPr/>
        </p:nvSpPr>
        <p:spPr>
          <a:xfrm>
            <a:off x="5471651" y="1814754"/>
            <a:ext cx="1327355" cy="604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Umbrella </a:t>
            </a:r>
            <a:endParaRPr lang="en-US" dirty="0"/>
          </a:p>
        </p:txBody>
      </p:sp>
      <p:sp>
        <p:nvSpPr>
          <p:cNvPr id="6" name="Oval 5"/>
          <p:cNvSpPr/>
          <p:nvPr/>
        </p:nvSpPr>
        <p:spPr>
          <a:xfrm>
            <a:off x="5471652" y="3053618"/>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Weather </a:t>
            </a:r>
            <a:endParaRPr lang="en-US" dirty="0"/>
          </a:p>
        </p:txBody>
      </p:sp>
      <p:sp>
        <p:nvSpPr>
          <p:cNvPr id="7" name="Flowchart: Decision 6"/>
          <p:cNvSpPr/>
          <p:nvPr/>
        </p:nvSpPr>
        <p:spPr>
          <a:xfrm>
            <a:off x="7831393" y="2483962"/>
            <a:ext cx="1312607" cy="81239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8" name="Straight Arrow Connector 7"/>
          <p:cNvCxnSpPr>
            <a:stCxn id="5" idx="3"/>
            <a:endCxn id="7" idx="1"/>
          </p:cNvCxnSpPr>
          <p:nvPr/>
        </p:nvCxnSpPr>
        <p:spPr>
          <a:xfrm>
            <a:off x="6799006" y="2117096"/>
            <a:ext cx="1032387" cy="773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endCxn id="7" idx="1"/>
          </p:cNvCxnSpPr>
          <p:nvPr/>
        </p:nvCxnSpPr>
        <p:spPr>
          <a:xfrm flipV="1">
            <a:off x="6946491" y="2890157"/>
            <a:ext cx="884902" cy="55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3279550511"/>
              </p:ext>
            </p:extLst>
          </p:nvPr>
        </p:nvGraphicFramePr>
        <p:xfrm>
          <a:off x="7075594" y="3662982"/>
          <a:ext cx="1963182" cy="1005840"/>
        </p:xfrm>
        <a:graphic>
          <a:graphicData uri="http://schemas.openxmlformats.org/drawingml/2006/table">
            <a:tbl>
              <a:tblPr firstRow="1" bandRow="1">
                <a:tableStyleId>{5940675A-B579-460E-94D1-54222C63F5DA}</a:tableStyleId>
              </a:tblPr>
              <a:tblGrid>
                <a:gridCol w="689549"/>
                <a:gridCol w="1273633"/>
              </a:tblGrid>
              <a:tr h="313932">
                <a:tc>
                  <a:txBody>
                    <a:bodyPr/>
                    <a:lstStyle/>
                    <a:p>
                      <a:r>
                        <a:rPr lang="en-US" sz="1600" dirty="0" smtClean="0"/>
                        <a:t>W</a:t>
                      </a:r>
                      <a:endParaRPr lang="en-US" sz="1600" dirty="0"/>
                    </a:p>
                  </a:txBody>
                  <a:tcPr/>
                </a:tc>
                <a:tc>
                  <a:txBody>
                    <a:bodyPr/>
                    <a:lstStyle/>
                    <a:p>
                      <a:r>
                        <a:rPr lang="en-US" sz="1600" dirty="0" smtClean="0"/>
                        <a:t>P(W|F=bad) </a:t>
                      </a:r>
                      <a:endParaRPr lang="en-US" sz="1600" dirty="0"/>
                    </a:p>
                  </a:txBody>
                  <a:tcPr/>
                </a:tc>
              </a:tr>
              <a:tr h="269498">
                <a:tc>
                  <a:txBody>
                    <a:bodyPr/>
                    <a:lstStyle/>
                    <a:p>
                      <a:r>
                        <a:rPr lang="en-US" sz="1600" dirty="0" smtClean="0"/>
                        <a:t>Sun</a:t>
                      </a:r>
                      <a:endParaRPr lang="en-US" sz="1600" dirty="0"/>
                    </a:p>
                  </a:txBody>
                  <a:tcPr/>
                </a:tc>
                <a:tc>
                  <a:txBody>
                    <a:bodyPr/>
                    <a:lstStyle/>
                    <a:p>
                      <a:r>
                        <a:rPr lang="en-US" sz="1600" dirty="0" smtClean="0"/>
                        <a:t>0.34</a:t>
                      </a:r>
                      <a:endParaRPr lang="en-US" sz="1600" dirty="0"/>
                    </a:p>
                  </a:txBody>
                  <a:tcPr/>
                </a:tc>
              </a:tr>
              <a:tr h="269498">
                <a:tc>
                  <a:txBody>
                    <a:bodyPr/>
                    <a:lstStyle/>
                    <a:p>
                      <a:r>
                        <a:rPr lang="en-US" sz="1600" dirty="0" smtClean="0"/>
                        <a:t>Rain</a:t>
                      </a:r>
                      <a:endParaRPr lang="en-US" sz="1600" dirty="0"/>
                    </a:p>
                  </a:txBody>
                  <a:tcPr/>
                </a:tc>
                <a:tc>
                  <a:txBody>
                    <a:bodyPr/>
                    <a:lstStyle/>
                    <a:p>
                      <a:r>
                        <a:rPr lang="en-US" sz="1600" dirty="0" smtClean="0"/>
                        <a:t>0.66</a:t>
                      </a:r>
                      <a:endParaRPr lang="en-US" sz="1600" dirty="0"/>
                    </a:p>
                  </a:txBody>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21255306"/>
              </p:ext>
            </p:extLst>
          </p:nvPr>
        </p:nvGraphicFramePr>
        <p:xfrm>
          <a:off x="6209071" y="4945835"/>
          <a:ext cx="2829705" cy="1828800"/>
        </p:xfrm>
        <a:graphic>
          <a:graphicData uri="http://schemas.openxmlformats.org/drawingml/2006/table">
            <a:tbl>
              <a:tblPr firstRow="1" bandRow="1">
                <a:tableStyleId>{5940675A-B579-460E-94D1-54222C63F5DA}</a:tableStyleId>
              </a:tblPr>
              <a:tblGrid>
                <a:gridCol w="943235"/>
                <a:gridCol w="943235"/>
                <a:gridCol w="943235"/>
              </a:tblGrid>
              <a:tr h="315166">
                <a:tc>
                  <a:txBody>
                    <a:bodyPr/>
                    <a:lstStyle/>
                    <a:p>
                      <a:r>
                        <a:rPr lang="en-US" dirty="0" smtClean="0"/>
                        <a:t>A</a:t>
                      </a:r>
                      <a:endParaRPr lang="en-US" dirty="0"/>
                    </a:p>
                  </a:txBody>
                  <a:tcPr/>
                </a:tc>
                <a:tc>
                  <a:txBody>
                    <a:bodyPr/>
                    <a:lstStyle/>
                    <a:p>
                      <a:r>
                        <a:rPr lang="en-US" dirty="0" smtClean="0"/>
                        <a:t>W</a:t>
                      </a:r>
                      <a:endParaRPr lang="en-US" dirty="0"/>
                    </a:p>
                  </a:txBody>
                  <a:tcPr/>
                </a:tc>
                <a:tc>
                  <a:txBody>
                    <a:bodyPr/>
                    <a:lstStyle/>
                    <a:p>
                      <a:r>
                        <a:rPr lang="en-US" dirty="0" smtClean="0"/>
                        <a:t>U(A,W)</a:t>
                      </a:r>
                      <a:endParaRPr lang="en-US" dirty="0"/>
                    </a:p>
                  </a:txBody>
                  <a:tcPr/>
                </a:tc>
              </a:tr>
              <a:tr h="315166">
                <a:tc>
                  <a:txBody>
                    <a:bodyPr/>
                    <a:lstStyle/>
                    <a:p>
                      <a:r>
                        <a:rPr lang="en-US" dirty="0" smtClean="0"/>
                        <a:t>Leave</a:t>
                      </a:r>
                      <a:endParaRPr lang="en-US" dirty="0"/>
                    </a:p>
                  </a:txBody>
                  <a:tcPr/>
                </a:tc>
                <a:tc>
                  <a:txBody>
                    <a:bodyPr/>
                    <a:lstStyle/>
                    <a:p>
                      <a:r>
                        <a:rPr lang="en-US" dirty="0" smtClean="0"/>
                        <a:t>Sun</a:t>
                      </a:r>
                      <a:endParaRPr lang="en-US" dirty="0"/>
                    </a:p>
                  </a:txBody>
                  <a:tcPr/>
                </a:tc>
                <a:tc>
                  <a:txBody>
                    <a:bodyPr/>
                    <a:lstStyle/>
                    <a:p>
                      <a:r>
                        <a:rPr lang="en-US" dirty="0" smtClean="0"/>
                        <a:t>100</a:t>
                      </a:r>
                      <a:endParaRPr lang="en-US" dirty="0"/>
                    </a:p>
                  </a:txBody>
                  <a:tcPr/>
                </a:tc>
              </a:tr>
              <a:tr h="315166">
                <a:tc>
                  <a:txBody>
                    <a:bodyPr/>
                    <a:lstStyle/>
                    <a:p>
                      <a:r>
                        <a:rPr lang="en-US" dirty="0" smtClean="0"/>
                        <a:t>Leave </a:t>
                      </a:r>
                      <a:endParaRPr lang="en-US" dirty="0"/>
                    </a:p>
                  </a:txBody>
                  <a:tcPr/>
                </a:tc>
                <a:tc>
                  <a:txBody>
                    <a:bodyPr/>
                    <a:lstStyle/>
                    <a:p>
                      <a:r>
                        <a:rPr lang="en-US" dirty="0" smtClean="0"/>
                        <a:t>Rain</a:t>
                      </a:r>
                      <a:endParaRPr lang="en-US" dirty="0"/>
                    </a:p>
                  </a:txBody>
                  <a:tcPr/>
                </a:tc>
                <a:tc>
                  <a:txBody>
                    <a:bodyPr/>
                    <a:lstStyle/>
                    <a:p>
                      <a:r>
                        <a:rPr lang="en-US" dirty="0" smtClean="0"/>
                        <a:t>0</a:t>
                      </a:r>
                      <a:endParaRPr lang="en-US" dirty="0"/>
                    </a:p>
                  </a:txBody>
                  <a:tcPr/>
                </a:tc>
              </a:tr>
              <a:tr h="315166">
                <a:tc>
                  <a:txBody>
                    <a:bodyPr/>
                    <a:lstStyle/>
                    <a:p>
                      <a:r>
                        <a:rPr lang="en-US" dirty="0" smtClean="0"/>
                        <a:t>Take</a:t>
                      </a:r>
                      <a:endParaRPr lang="en-US" dirty="0"/>
                    </a:p>
                  </a:txBody>
                  <a:tcPr/>
                </a:tc>
                <a:tc>
                  <a:txBody>
                    <a:bodyPr/>
                    <a:lstStyle/>
                    <a:p>
                      <a:r>
                        <a:rPr lang="en-US" dirty="0" smtClean="0"/>
                        <a:t>Sun</a:t>
                      </a:r>
                      <a:endParaRPr lang="en-US" dirty="0"/>
                    </a:p>
                  </a:txBody>
                  <a:tcPr/>
                </a:tc>
                <a:tc>
                  <a:txBody>
                    <a:bodyPr/>
                    <a:lstStyle/>
                    <a:p>
                      <a:r>
                        <a:rPr lang="en-US" dirty="0" smtClean="0"/>
                        <a:t>20</a:t>
                      </a:r>
                      <a:endParaRPr lang="en-US" dirty="0"/>
                    </a:p>
                  </a:txBody>
                  <a:tcPr/>
                </a:tc>
              </a:tr>
              <a:tr h="315166">
                <a:tc>
                  <a:txBody>
                    <a:bodyPr/>
                    <a:lstStyle/>
                    <a:p>
                      <a:r>
                        <a:rPr lang="en-US" dirty="0" smtClean="0"/>
                        <a:t>take</a:t>
                      </a:r>
                      <a:endParaRPr lang="en-US" dirty="0"/>
                    </a:p>
                  </a:txBody>
                  <a:tcPr/>
                </a:tc>
                <a:tc>
                  <a:txBody>
                    <a:bodyPr/>
                    <a:lstStyle/>
                    <a:p>
                      <a:r>
                        <a:rPr lang="en-US" dirty="0" smtClean="0"/>
                        <a:t>Rain</a:t>
                      </a:r>
                      <a:endParaRPr lang="en-US" dirty="0"/>
                    </a:p>
                  </a:txBody>
                  <a:tcPr/>
                </a:tc>
                <a:tc>
                  <a:txBody>
                    <a:bodyPr/>
                    <a:lstStyle/>
                    <a:p>
                      <a:r>
                        <a:rPr lang="en-US" dirty="0" smtClean="0"/>
                        <a:t>70</a:t>
                      </a:r>
                      <a:endParaRPr lang="en-US" dirty="0"/>
                    </a:p>
                  </a:txBody>
                  <a:tcPr/>
                </a:tc>
              </a:tr>
            </a:tbl>
          </a:graphicData>
        </a:graphic>
      </p:graphicFrame>
      <p:cxnSp>
        <p:nvCxnSpPr>
          <p:cNvPr id="10" name="Straight Arrow Connector 9"/>
          <p:cNvCxnSpPr>
            <a:stCxn id="6" idx="4"/>
            <a:endCxn id="15" idx="0"/>
          </p:cNvCxnSpPr>
          <p:nvPr/>
        </p:nvCxnSpPr>
        <p:spPr>
          <a:xfrm flipH="1">
            <a:off x="6209071" y="3835283"/>
            <a:ext cx="1" cy="243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Oval 14"/>
          <p:cNvSpPr/>
          <p:nvPr/>
        </p:nvSpPr>
        <p:spPr>
          <a:xfrm>
            <a:off x="5471651" y="4078630"/>
            <a:ext cx="1474839" cy="781665"/>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Forecast =bad  </a:t>
            </a:r>
            <a:endParaRPr lang="en-US" dirty="0"/>
          </a:p>
        </p:txBody>
      </p:sp>
    </p:spTree>
    <p:extLst>
      <p:ext uri="{BB962C8B-B14F-4D97-AF65-F5344CB8AC3E}">
        <p14:creationId xmlns:p14="http://schemas.microsoft.com/office/powerpoint/2010/main" val="20776626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errors </a:t>
            </a:r>
            <a:endParaRPr lang="en-US" dirty="0"/>
          </a:p>
        </p:txBody>
      </p:sp>
      <p:sp>
        <p:nvSpPr>
          <p:cNvPr id="3" name="Content Placeholder 2"/>
          <p:cNvSpPr>
            <a:spLocks noGrp="1"/>
          </p:cNvSpPr>
          <p:nvPr>
            <p:ph sz="quarter" idx="1"/>
          </p:nvPr>
        </p:nvSpPr>
        <p:spPr>
          <a:xfrm>
            <a:off x="612648" y="1600200"/>
            <a:ext cx="3915107" cy="4495800"/>
          </a:xfrm>
        </p:spPr>
        <p:txBody>
          <a:bodyPr>
            <a:normAutofit/>
          </a:bodyPr>
          <a:lstStyle/>
          <a:p>
            <a:r>
              <a:rPr lang="en-US" dirty="0"/>
              <a:t>The sensor is not very reliable: it reports the correct type with probability </a:t>
            </a:r>
            <a:r>
              <a:rPr lang="en-US" dirty="0" smtClean="0"/>
              <a:t>1/2</a:t>
            </a:r>
            <a:r>
              <a:rPr lang="en-US" dirty="0"/>
              <a:t>, but gives erroneous readings the rest of the time, with probability </a:t>
            </a:r>
            <a:r>
              <a:rPr lang="en-US" dirty="0" smtClean="0"/>
              <a:t>1/6 </a:t>
            </a:r>
            <a:r>
              <a:rPr lang="en-US" dirty="0"/>
              <a:t>for each of the three other possible readings.</a:t>
            </a:r>
          </a:p>
        </p:txBody>
      </p:sp>
      <p:pic>
        <p:nvPicPr>
          <p:cNvPr id="1028" name="Picture 4" descr="https://courses.edx.org/c4x/BerkeleyX/CS188x_1/asset/smallpfmaz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9348" y="1954161"/>
            <a:ext cx="3905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58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 model </a:t>
            </a:r>
            <a:endParaRPr lang="en-US" dirty="0"/>
          </a:p>
        </p:txBody>
      </p:sp>
      <p:graphicFrame>
        <p:nvGraphicFramePr>
          <p:cNvPr id="24" name="Content Placeholder 23"/>
          <p:cNvGraphicFramePr>
            <a:graphicFrameLocks noGrp="1"/>
          </p:cNvGraphicFramePr>
          <p:nvPr>
            <p:ph sz="quarter" idx="1"/>
            <p:extLst>
              <p:ext uri="{D42A27DB-BD31-4B8C-83A1-F6EECF244321}">
                <p14:modId xmlns:p14="http://schemas.microsoft.com/office/powerpoint/2010/main" val="221182990"/>
              </p:ext>
            </p:extLst>
          </p:nvPr>
        </p:nvGraphicFramePr>
        <p:xfrm>
          <a:off x="612775" y="2202177"/>
          <a:ext cx="3782244" cy="4051141"/>
        </p:xfrm>
        <a:graphic>
          <a:graphicData uri="http://schemas.openxmlformats.org/drawingml/2006/table">
            <a:tbl>
              <a:tblPr/>
              <a:tblGrid>
                <a:gridCol w="1260748"/>
                <a:gridCol w="1260748"/>
                <a:gridCol w="1260748"/>
              </a:tblGrid>
              <a:tr h="664973">
                <a:tc>
                  <a:txBody>
                    <a:bodyPr/>
                    <a:lstStyle/>
                    <a:p>
                      <a:pPr algn="l" fontAlgn="ctr"/>
                      <a:r>
                        <a:rPr lang="en-US" b="1" dirty="0">
                          <a:effectLst/>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b="1" dirty="0">
                          <a:effectLst/>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b="1">
                          <a:effectLst/>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dirty="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dirty="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r h="423271">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tcPr>
                </a:tc>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902358441"/>
              </p:ext>
            </p:extLst>
          </p:nvPr>
        </p:nvGraphicFramePr>
        <p:xfrm>
          <a:off x="4807973" y="2217263"/>
          <a:ext cx="3958200" cy="4036052"/>
        </p:xfrm>
        <a:graphic>
          <a:graphicData uri="http://schemas.openxmlformats.org/drawingml/2006/table">
            <a:tbl>
              <a:tblPr/>
              <a:tblGrid>
                <a:gridCol w="1319400"/>
                <a:gridCol w="1319400"/>
                <a:gridCol w="1319400"/>
              </a:tblGrid>
              <a:tr h="724420">
                <a:tc>
                  <a:txBody>
                    <a:bodyPr/>
                    <a:lstStyle/>
                    <a:p>
                      <a:pPr algn="l" fontAlgn="ctr"/>
                      <a:r>
                        <a:rPr lang="en-US" b="1" dirty="0">
                          <a:effectLst/>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1">
                          <a:effectLst/>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1">
                          <a:effectLst/>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dirty="0">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413954">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5194583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review </a:t>
            </a:r>
            <a:endParaRPr lang="en-US" dirty="0"/>
          </a:p>
        </p:txBody>
      </p:sp>
      <p:sp>
        <p:nvSpPr>
          <p:cNvPr id="3" name="Content Placeholder 2"/>
          <p:cNvSpPr>
            <a:spLocks noGrp="1"/>
          </p:cNvSpPr>
          <p:nvPr>
            <p:ph sz="quarter" idx="1"/>
          </p:nvPr>
        </p:nvSpPr>
        <p:spPr/>
        <p:txBody>
          <a:bodyPr/>
          <a:lstStyle/>
          <a:p>
            <a:r>
              <a:rPr lang="en-US" dirty="0" smtClean="0"/>
              <a:t>Suppose </a:t>
            </a:r>
            <a:r>
              <a:rPr lang="en-US" dirty="0"/>
              <a:t>that we want to sample from a set of 4 events, {A,B,C,D}, which occur with corresponding probabilities P</a:t>
            </a:r>
            <a:r>
              <a:rPr lang="en-US" baseline="-25000" dirty="0"/>
              <a:t>A</a:t>
            </a:r>
            <a:r>
              <a:rPr lang="en-US" dirty="0"/>
              <a:t>,P</a:t>
            </a:r>
            <a:r>
              <a:rPr lang="en-US" baseline="-25000" dirty="0"/>
              <a:t>B</a:t>
            </a:r>
            <a:r>
              <a:rPr lang="en-US" dirty="0"/>
              <a:t>,P</a:t>
            </a:r>
            <a:r>
              <a:rPr lang="en-US" baseline="-25000" dirty="0"/>
              <a:t>C</a:t>
            </a:r>
            <a:r>
              <a:rPr lang="en-US" dirty="0"/>
              <a:t>,P</a:t>
            </a:r>
            <a:r>
              <a:rPr lang="en-US" baseline="-25000" dirty="0"/>
              <a:t>D</a:t>
            </a:r>
            <a:r>
              <a:rPr lang="en-US" dirty="0"/>
              <a:t>. </a:t>
            </a:r>
            <a:endParaRPr lang="en-US" dirty="0" smtClean="0"/>
          </a:p>
          <a:p>
            <a:r>
              <a:rPr lang="en-US" dirty="0" smtClean="0"/>
              <a:t>First</a:t>
            </a:r>
            <a:r>
              <a:rPr lang="en-US" dirty="0"/>
              <a:t>, we form the set of cumulative weights, given by </a:t>
            </a:r>
            <a:r>
              <a:rPr lang="en-US" dirty="0" smtClean="0"/>
              <a:t>			{</a:t>
            </a:r>
            <a:r>
              <a:rPr lang="en-US" dirty="0"/>
              <a:t>0</a:t>
            </a:r>
            <a:r>
              <a:rPr lang="en-US" dirty="0" smtClean="0"/>
              <a:t>, P</a:t>
            </a:r>
            <a:r>
              <a:rPr lang="en-US" baseline="-25000" dirty="0" smtClean="0"/>
              <a:t>A</a:t>
            </a:r>
            <a:r>
              <a:rPr lang="en-US" dirty="0" smtClean="0"/>
              <a:t>, P</a:t>
            </a:r>
            <a:r>
              <a:rPr lang="en-US" baseline="-25000" dirty="0" smtClean="0"/>
              <a:t>A</a:t>
            </a:r>
            <a:r>
              <a:rPr lang="en-US" dirty="0" smtClean="0"/>
              <a:t>+P</a:t>
            </a:r>
            <a:r>
              <a:rPr lang="en-US" baseline="-25000" dirty="0" smtClean="0"/>
              <a:t>B</a:t>
            </a:r>
            <a:r>
              <a:rPr lang="en-US" dirty="0" smtClean="0"/>
              <a:t>, P</a:t>
            </a:r>
            <a:r>
              <a:rPr lang="en-US" baseline="-25000" dirty="0" smtClean="0"/>
              <a:t>A</a:t>
            </a:r>
            <a:r>
              <a:rPr lang="en-US" dirty="0" smtClean="0"/>
              <a:t>+P</a:t>
            </a:r>
            <a:r>
              <a:rPr lang="en-US" baseline="-25000" dirty="0" smtClean="0"/>
              <a:t>B</a:t>
            </a:r>
            <a:r>
              <a:rPr lang="en-US" dirty="0" smtClean="0"/>
              <a:t>+P</a:t>
            </a:r>
            <a:r>
              <a:rPr lang="en-US" baseline="-25000" dirty="0" smtClean="0"/>
              <a:t>C</a:t>
            </a:r>
            <a:r>
              <a:rPr lang="en-US" dirty="0" smtClean="0"/>
              <a:t>, 1</a:t>
            </a:r>
            <a:r>
              <a:rPr lang="en-US" dirty="0"/>
              <a:t>}. </a:t>
            </a:r>
            <a:endParaRPr lang="en-US" dirty="0" smtClean="0"/>
          </a:p>
          <a:p>
            <a:r>
              <a:rPr lang="en-US" dirty="0" smtClean="0"/>
              <a:t>These </a:t>
            </a:r>
            <a:r>
              <a:rPr lang="en-US" dirty="0"/>
              <a:t>weights partition the [</a:t>
            </a:r>
            <a:r>
              <a:rPr lang="en-US" dirty="0" smtClean="0"/>
              <a:t>0,1) </a:t>
            </a:r>
            <a:r>
              <a:rPr lang="en-US" dirty="0"/>
              <a:t>interval into </a:t>
            </a:r>
            <a:r>
              <a:rPr lang="en-US" dirty="0" smtClean="0"/>
              <a:t>bins.</a:t>
            </a:r>
          </a:p>
          <a:p>
            <a:r>
              <a:rPr lang="en-US" dirty="0" smtClean="0"/>
              <a:t>We </a:t>
            </a:r>
            <a:r>
              <a:rPr lang="en-US" dirty="0"/>
              <a:t>then draw a number r uniformly at random from [0,1) and pick A</a:t>
            </a:r>
            <a:r>
              <a:rPr lang="en-US" dirty="0" smtClean="0"/>
              <a:t>, B, C</a:t>
            </a:r>
            <a:r>
              <a:rPr lang="en-US" dirty="0"/>
              <a:t>, or D based on which bin r lands in. </a:t>
            </a:r>
            <a:endParaRPr lang="en-US" dirty="0" smtClean="0"/>
          </a:p>
        </p:txBody>
      </p:sp>
      <p:pic>
        <p:nvPicPr>
          <p:cNvPr id="6149" name="Picture 5" descr="https://courses.edx.org/c4x/BerkeleyX/CS188x_1/asset/sampling.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93063" y="4425694"/>
            <a:ext cx="5992570" cy="1903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2056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Belief State for t=0</a:t>
            </a:r>
          </a:p>
        </p:txBody>
      </p:sp>
      <p:sp>
        <p:nvSpPr>
          <p:cNvPr id="3" name="Content Placeholder 2"/>
          <p:cNvSpPr>
            <a:spLocks noGrp="1"/>
          </p:cNvSpPr>
          <p:nvPr>
            <p:ph sz="quarter" idx="1"/>
          </p:nvPr>
        </p:nvSpPr>
        <p:spPr/>
        <p:txBody>
          <a:bodyPr/>
          <a:lstStyle/>
          <a:p>
            <a:r>
              <a:rPr lang="en-US" dirty="0"/>
              <a:t>Now we will sample the starting positions for our particles. For each particle p</a:t>
            </a:r>
            <a:r>
              <a:rPr lang="en-US" baseline="-25000" dirty="0"/>
              <a:t>i</a:t>
            </a:r>
            <a:r>
              <a:rPr lang="en-US" dirty="0"/>
              <a:t>, we have generated a random number </a:t>
            </a:r>
            <a:r>
              <a:rPr lang="en-US" dirty="0" err="1"/>
              <a:t>r</a:t>
            </a:r>
            <a:r>
              <a:rPr lang="en-US" baseline="-25000" dirty="0" err="1"/>
              <a:t>i</a:t>
            </a:r>
            <a:r>
              <a:rPr lang="en-US" dirty="0"/>
              <a:t> sampled uniformly from [0,1). </a:t>
            </a:r>
            <a:endParaRPr lang="en-US" dirty="0" smtClean="0"/>
          </a:p>
          <a:p>
            <a:r>
              <a:rPr lang="en-US" dirty="0"/>
              <a:t>U</a:t>
            </a:r>
            <a:r>
              <a:rPr lang="en-US" dirty="0" smtClean="0"/>
              <a:t>se </a:t>
            </a:r>
            <a:r>
              <a:rPr lang="en-US" dirty="0"/>
              <a:t>these numbers to sample a starting location for each particle. As a reminder, locations are integers from the range [1,10], as shown in the map. You should assume that the locations go in ascending order and that each location has equal probability. </a:t>
            </a:r>
            <a:endParaRPr lang="en-US" dirty="0" smtClean="0"/>
          </a:p>
          <a:p>
            <a:pPr marL="0" indent="0">
              <a:buNone/>
            </a:pP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090165984"/>
              </p:ext>
            </p:extLst>
          </p:nvPr>
        </p:nvGraphicFramePr>
        <p:xfrm>
          <a:off x="324469" y="4417721"/>
          <a:ext cx="8441577" cy="1371600"/>
        </p:xfrm>
        <a:graphic>
          <a:graphicData uri="http://schemas.openxmlformats.org/drawingml/2006/table">
            <a:tbl>
              <a:tblPr/>
              <a:tblGrid>
                <a:gridCol w="937953"/>
                <a:gridCol w="937953"/>
                <a:gridCol w="937953"/>
                <a:gridCol w="937953"/>
                <a:gridCol w="937953"/>
                <a:gridCol w="937953"/>
                <a:gridCol w="937953"/>
                <a:gridCol w="937953"/>
                <a:gridCol w="937953"/>
              </a:tblGrid>
              <a:tr h="0">
                <a:tc>
                  <a:txBody>
                    <a:bodyPr/>
                    <a:lstStyle/>
                    <a:p>
                      <a:pPr algn="l" fontAlgn="ctr"/>
                      <a:r>
                        <a:rPr lang="en-US"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1</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2</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3</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4</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5</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6</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7</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8</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b="0" i="0" u="none" strike="noStrike" dirty="0" err="1">
                          <a:solidFill>
                            <a:srgbClr val="002060"/>
                          </a:solidFill>
                          <a:effectLst/>
                          <a:latin typeface="MathJax_Math-italic"/>
                        </a:rPr>
                        <a:t>r</a:t>
                      </a:r>
                      <a:r>
                        <a:rPr lang="en-US" b="0" i="0" u="none" strike="noStrike" baseline="-25000" dirty="0" err="1">
                          <a:solidFill>
                            <a:srgbClr val="002060"/>
                          </a:solidFill>
                          <a:effectLst/>
                          <a:latin typeface="MathJax_Math-italic"/>
                        </a:rPr>
                        <a:t>i</a:t>
                      </a:r>
                      <a:endParaRPr lang="en-US" baseline="-250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0.914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0.473</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0.679</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0.879</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0.212</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0.024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0.458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0.154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dirty="0" smtClean="0">
                          <a:effectLst/>
                        </a:rPr>
                        <a:t>Location</a:t>
                      </a:r>
                      <a:r>
                        <a:rPr lang="en-US" b="0" i="0" u="none" strike="noStrike" dirty="0" smtClean="0">
                          <a:effectLst/>
                          <a:latin typeface="MathJax_Math-italic"/>
                        </a:rPr>
                        <a:t>x</a:t>
                      </a:r>
                      <a:r>
                        <a:rPr lang="en-US" b="0" i="0" u="none" strike="noStrike" baseline="-25000" dirty="0" smtClean="0">
                          <a:effectLst/>
                          <a:latin typeface="MathJax_Main"/>
                        </a:rPr>
                        <a:t>0</a:t>
                      </a:r>
                      <a:endParaRPr lang="en-US"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735641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Time update </a:t>
            </a:r>
            <a:r>
              <a:rPr lang="en-US" dirty="0"/>
              <a:t>from t=0→</a:t>
            </a:r>
            <a:r>
              <a:rPr lang="en-US" dirty="0" smtClean="0"/>
              <a:t>t=1</a:t>
            </a:r>
            <a:endParaRPr lang="en-US" dirty="0"/>
          </a:p>
        </p:txBody>
      </p:sp>
      <p:sp>
        <p:nvSpPr>
          <p:cNvPr id="3" name="Content Placeholder 2"/>
          <p:cNvSpPr>
            <a:spLocks noGrp="1"/>
          </p:cNvSpPr>
          <p:nvPr>
            <p:ph sz="quarter" idx="1"/>
          </p:nvPr>
        </p:nvSpPr>
        <p:spPr>
          <a:xfrm>
            <a:off x="612648" y="1600200"/>
            <a:ext cx="3944604" cy="2735211"/>
          </a:xfrm>
        </p:spPr>
        <p:txBody>
          <a:bodyPr>
            <a:normAutofit/>
          </a:bodyPr>
          <a:lstStyle/>
          <a:p>
            <a:r>
              <a:rPr lang="en-US" dirty="0" smtClean="0"/>
              <a:t>Now </a:t>
            </a:r>
            <a:r>
              <a:rPr lang="en-US" dirty="0"/>
              <a:t>we'll perform a time update using the transition model. </a:t>
            </a:r>
            <a:endParaRPr lang="en-US" dirty="0" smtClean="0"/>
          </a:p>
          <a:p>
            <a:r>
              <a:rPr lang="en-US" sz="2400" dirty="0" smtClean="0"/>
              <a:t>Possible </a:t>
            </a:r>
            <a:r>
              <a:rPr lang="en-US" sz="2400" dirty="0"/>
              <a:t>locations </a:t>
            </a:r>
            <a:r>
              <a:rPr lang="en-US" sz="2400" dirty="0" smtClean="0"/>
              <a:t>are </a:t>
            </a:r>
            <a:r>
              <a:rPr lang="en-US" sz="2400" b="1" dirty="0" smtClean="0"/>
              <a:t>sorted </a:t>
            </a:r>
            <a:r>
              <a:rPr lang="en-US" sz="2400" b="1" dirty="0"/>
              <a:t>in ascending numerical order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020862064"/>
              </p:ext>
            </p:extLst>
          </p:nvPr>
        </p:nvGraphicFramePr>
        <p:xfrm>
          <a:off x="324469" y="5511683"/>
          <a:ext cx="8353098" cy="1249680"/>
        </p:xfrm>
        <a:graphic>
          <a:graphicData uri="http://schemas.openxmlformats.org/drawingml/2006/table">
            <a:tbl>
              <a:tblPr/>
              <a:tblGrid>
                <a:gridCol w="928122"/>
                <a:gridCol w="928122"/>
                <a:gridCol w="928122"/>
                <a:gridCol w="928122"/>
                <a:gridCol w="928122"/>
                <a:gridCol w="928122"/>
                <a:gridCol w="928122"/>
                <a:gridCol w="928122"/>
                <a:gridCol w="928122"/>
              </a:tblGrid>
              <a:tr h="288226">
                <a:tc>
                  <a:txBody>
                    <a:bodyPr/>
                    <a:lstStyle/>
                    <a:p>
                      <a:pPr algn="l" fontAlgn="ctr"/>
                      <a:r>
                        <a:rPr lang="en-US" sz="16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6</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8226">
                <a:tc>
                  <a:txBody>
                    <a:bodyPr/>
                    <a:lstStyle/>
                    <a:p>
                      <a:pPr algn="l" fontAlgn="ctr"/>
                      <a:r>
                        <a:rPr lang="en-US" sz="1600" b="0" i="0" u="none" strike="noStrike" dirty="0" err="1">
                          <a:solidFill>
                            <a:srgbClr val="002060"/>
                          </a:solidFill>
                          <a:effectLst/>
                          <a:latin typeface="MathJax_Math-italic"/>
                        </a:rPr>
                        <a:t>r</a:t>
                      </a:r>
                      <a:r>
                        <a:rPr lang="en-US" sz="1600" b="0" i="0" u="none" strike="noStrike" baseline="-25000" dirty="0" err="1">
                          <a:solidFill>
                            <a:srgbClr val="002060"/>
                          </a:solidFill>
                          <a:effectLst/>
                          <a:latin typeface="MathJax_Math-italic"/>
                        </a:rPr>
                        <a:t>i</a:t>
                      </a:r>
                      <a:endParaRPr lang="en-US" sz="1600" baseline="-250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0.674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0.119</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0.748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0.802</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0.357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0.736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0.425</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a:effectLst/>
                        </a:rPr>
                        <a:t>0.058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04395">
                <a:tc>
                  <a:txBody>
                    <a:bodyPr/>
                    <a:lstStyle/>
                    <a:p>
                      <a:pPr algn="l" fontAlgn="ctr"/>
                      <a:r>
                        <a:rPr lang="en-US" sz="1600" dirty="0">
                          <a:effectLst/>
                        </a:rPr>
                        <a:t>Location</a:t>
                      </a:r>
                      <a:r>
                        <a:rPr lang="en-US" sz="1600" dirty="0" smtClean="0">
                          <a:effectLst/>
                        </a:rPr>
                        <a:t>:</a:t>
                      </a:r>
                    </a:p>
                    <a:p>
                      <a:pPr algn="l" fontAlgn="ctr"/>
                      <a:r>
                        <a:rPr lang="en-US" sz="1600" b="0" i="0" u="none" strike="noStrike" dirty="0" smtClean="0">
                          <a:effectLst/>
                          <a:latin typeface="MathJax_Math-italic"/>
                        </a:rPr>
                        <a:t>x</a:t>
                      </a:r>
                      <a:r>
                        <a:rPr lang="en-US" sz="1600" b="0" i="0" u="none" strike="noStrike" baseline="-25000" dirty="0" smtClean="0">
                          <a:effectLst/>
                          <a:latin typeface="MathJax_Main"/>
                        </a:rPr>
                        <a:t>1</a:t>
                      </a:r>
                      <a:endParaRPr lang="en-US" sz="1600"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6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pic>
        <p:nvPicPr>
          <p:cNvPr id="14" name="Picture 4" descr="https://courses.edx.org/c4x/BerkeleyX/CS188x_1/asset/smallpfmaz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348" y="1954161"/>
            <a:ext cx="3905250" cy="23812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5" name="Table 14"/>
          <p:cNvGraphicFramePr>
            <a:graphicFrameLocks noGrp="1"/>
          </p:cNvGraphicFramePr>
          <p:nvPr>
            <p:extLst>
              <p:ext uri="{D42A27DB-BD31-4B8C-83A1-F6EECF244321}">
                <p14:modId xmlns:p14="http://schemas.microsoft.com/office/powerpoint/2010/main" val="2001460189"/>
              </p:ext>
            </p:extLst>
          </p:nvPr>
        </p:nvGraphicFramePr>
        <p:xfrm>
          <a:off x="324469" y="4417721"/>
          <a:ext cx="8441577" cy="822960"/>
        </p:xfrm>
        <a:graphic>
          <a:graphicData uri="http://schemas.openxmlformats.org/drawingml/2006/table">
            <a:tbl>
              <a:tblPr/>
              <a:tblGrid>
                <a:gridCol w="937953"/>
                <a:gridCol w="937953"/>
                <a:gridCol w="937953"/>
                <a:gridCol w="937953"/>
                <a:gridCol w="937953"/>
                <a:gridCol w="937953"/>
                <a:gridCol w="937953"/>
                <a:gridCol w="937953"/>
                <a:gridCol w="937953"/>
              </a:tblGrid>
              <a:tr h="211042">
                <a:tc>
                  <a:txBody>
                    <a:bodyPr/>
                    <a:lstStyle/>
                    <a:p>
                      <a:pPr algn="l" fontAlgn="ctr"/>
                      <a:r>
                        <a:rPr lang="en-US" sz="14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1</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2</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3</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4</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5</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6</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7</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b="0" i="0" u="none" strike="noStrike" dirty="0">
                          <a:solidFill>
                            <a:srgbClr val="002060"/>
                          </a:solidFill>
                          <a:effectLst/>
                          <a:latin typeface="MathJax_Math-italic"/>
                        </a:rPr>
                        <a:t>p</a:t>
                      </a:r>
                      <a:r>
                        <a:rPr lang="en-US" sz="1400" b="0" i="0" u="none" strike="noStrike" dirty="0">
                          <a:solidFill>
                            <a:srgbClr val="002060"/>
                          </a:solidFill>
                          <a:effectLst/>
                          <a:latin typeface="MathJax_Main"/>
                        </a:rPr>
                        <a:t>8</a:t>
                      </a:r>
                      <a:endParaRPr lang="en-US" sz="14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369324">
                <a:tc>
                  <a:txBody>
                    <a:bodyPr/>
                    <a:lstStyle/>
                    <a:p>
                      <a:pPr algn="l" fontAlgn="ctr"/>
                      <a:r>
                        <a:rPr lang="en-US" sz="1400" dirty="0" smtClean="0">
                          <a:effectLst/>
                        </a:rPr>
                        <a:t>Location:</a:t>
                      </a:r>
                    </a:p>
                    <a:p>
                      <a:pPr algn="l" fontAlgn="ctr"/>
                      <a:r>
                        <a:rPr lang="en-US" sz="1400" b="0" i="0" u="none" strike="noStrike" dirty="0" smtClean="0">
                          <a:effectLst/>
                          <a:latin typeface="MathJax_Math-italic"/>
                        </a:rPr>
                        <a:t>x</a:t>
                      </a:r>
                      <a:r>
                        <a:rPr lang="en-US" sz="1400" b="0" i="0" u="none" strike="noStrike" baseline="-25000" dirty="0" smtClean="0">
                          <a:effectLst/>
                          <a:latin typeface="MathJax_Main"/>
                        </a:rPr>
                        <a:t>0</a:t>
                      </a:r>
                      <a:endParaRPr lang="en-US" sz="1400"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smtClean="0">
                          <a:effectLst/>
                          <a:latin typeface="Open Sans"/>
                        </a:rPr>
                        <a:t>10</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5</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7</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9</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3</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1</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latin typeface="Open Sans"/>
                        </a:rPr>
                        <a:t>5</a:t>
                      </a:r>
                      <a:endParaRPr lang="en-US" sz="14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400" dirty="0" smtClean="0">
                          <a:effectLst/>
                        </a:rPr>
                        <a:t>2</a:t>
                      </a:r>
                      <a:endParaRPr lang="en-US" sz="14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39404208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Distribution Induced by the </a:t>
            </a:r>
            <a:r>
              <a:rPr lang="en-US" dirty="0" smtClean="0"/>
              <a:t>Particles </a:t>
            </a:r>
            <a:endParaRPr lang="en-US" dirty="0"/>
          </a:p>
        </p:txBody>
      </p:sp>
      <p:sp>
        <p:nvSpPr>
          <p:cNvPr id="3" name="Content Placeholder 2"/>
          <p:cNvSpPr>
            <a:spLocks noGrp="1"/>
          </p:cNvSpPr>
          <p:nvPr>
            <p:ph sz="quarter" idx="1"/>
          </p:nvPr>
        </p:nvSpPr>
        <p:spPr/>
        <p:txBody>
          <a:bodyPr/>
          <a:lstStyle/>
          <a:p>
            <a:r>
              <a:rPr lang="en-US" dirty="0"/>
              <a:t>Recall that a particle filter just keeps track of a list of particles, but at any given time, we can compute a probability distribution from these particles. Using the current newly updated set </a:t>
            </a:r>
            <a:r>
              <a:rPr lang="en-US" dirty="0" smtClean="0"/>
              <a:t>of particles, </a:t>
            </a:r>
            <a:r>
              <a:rPr lang="en-US" dirty="0"/>
              <a:t>give the estimated probability that the robot is in each location</a:t>
            </a:r>
            <a:r>
              <a:rPr lang="en-US" dirty="0" smtClean="0"/>
              <a:t>.</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938089432"/>
              </p:ext>
            </p:extLst>
          </p:nvPr>
        </p:nvGraphicFramePr>
        <p:xfrm>
          <a:off x="1046034" y="4908789"/>
          <a:ext cx="7286628" cy="731520"/>
        </p:xfrm>
        <a:graphic>
          <a:graphicData uri="http://schemas.openxmlformats.org/drawingml/2006/table">
            <a:tbl>
              <a:tblPr/>
              <a:tblGrid>
                <a:gridCol w="1214438"/>
                <a:gridCol w="1214438"/>
                <a:gridCol w="1214438"/>
                <a:gridCol w="1214438"/>
                <a:gridCol w="1214438"/>
                <a:gridCol w="1214438"/>
              </a:tblGrid>
              <a:tr h="0">
                <a:tc>
                  <a:txBody>
                    <a:bodyPr/>
                    <a:lstStyle/>
                    <a:p>
                      <a:pPr algn="l" fontAlgn="ctr"/>
                      <a:r>
                        <a:rPr lang="en-US" b="0" i="0" u="none" strike="noStrike" dirty="0">
                          <a:effectLst/>
                          <a:latin typeface="MathJax_Math-italic"/>
                        </a:rPr>
                        <a:t>x</a:t>
                      </a:r>
                      <a:r>
                        <a:rPr lang="en-US" b="0" i="0" u="none" strike="noStrike" dirty="0">
                          <a:effectLst/>
                          <a:latin typeface="MathJax_Main"/>
                        </a:rPr>
                        <a:t>1</a:t>
                      </a:r>
                      <a:endParaRPr lang="en-US"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1</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2</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3</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5</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a:t>
                      </a:r>
                      <a:r>
                        <a:rPr lang="en-US" b="0" i="0" u="none" strike="noStrike" dirty="0">
                          <a:solidFill>
                            <a:srgbClr val="002060"/>
                          </a:solidFill>
                          <a:effectLst/>
                          <a:latin typeface="MathJax_Math-italic"/>
                        </a:rPr>
                        <a:t>x</a:t>
                      </a:r>
                      <a:r>
                        <a:rPr lang="en-US" b="0" i="0" u="none" strike="noStrike" dirty="0">
                          <a:solidFill>
                            <a:srgbClr val="002060"/>
                          </a:solidFill>
                          <a:effectLst/>
                          <a:latin typeface="MathJax_Main"/>
                        </a:rPr>
                        <a:t>1)</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361543695"/>
              </p:ext>
            </p:extLst>
          </p:nvPr>
        </p:nvGraphicFramePr>
        <p:xfrm>
          <a:off x="1046034" y="5841206"/>
          <a:ext cx="7286628" cy="731520"/>
        </p:xfrm>
        <a:graphic>
          <a:graphicData uri="http://schemas.openxmlformats.org/drawingml/2006/table">
            <a:tbl>
              <a:tblPr/>
              <a:tblGrid>
                <a:gridCol w="1214438"/>
                <a:gridCol w="1214438"/>
                <a:gridCol w="1214438"/>
                <a:gridCol w="1214438"/>
                <a:gridCol w="1214438"/>
                <a:gridCol w="1214438"/>
              </a:tblGrid>
              <a:tr h="0">
                <a:tc>
                  <a:txBody>
                    <a:bodyPr/>
                    <a:lstStyle/>
                    <a:p>
                      <a:pPr algn="l" fontAlgn="ctr"/>
                      <a:r>
                        <a:rPr lang="en-US" b="0" i="0" u="none" strike="noStrike" dirty="0">
                          <a:solidFill>
                            <a:schemeClr val="tx1"/>
                          </a:solidFill>
                          <a:effectLst/>
                          <a:latin typeface="MathJax_Math-italic"/>
                        </a:rPr>
                        <a:t>x</a:t>
                      </a:r>
                      <a:r>
                        <a:rPr lang="en-US" b="0" i="0" u="none" strike="noStrike" dirty="0">
                          <a:solidFill>
                            <a:schemeClr val="tx1"/>
                          </a:solidFill>
                          <a:effectLst/>
                          <a:latin typeface="MathJax_Main"/>
                        </a:rPr>
                        <a:t>1</a:t>
                      </a:r>
                      <a:endParaRPr lang="en-US" dirty="0">
                        <a:solidFill>
                          <a:schemeClr val="tx1"/>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9</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10</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b="0" i="0" u="none" strike="noStrike" dirty="0">
                          <a:solidFill>
                            <a:srgbClr val="002060"/>
                          </a:solidFill>
                          <a:effectLst/>
                          <a:latin typeface="MathJax_Math-italic"/>
                        </a:rPr>
                        <a:t>P</a:t>
                      </a:r>
                      <a:r>
                        <a:rPr lang="en-US" b="0" i="0" u="none" strike="noStrike" dirty="0">
                          <a:solidFill>
                            <a:srgbClr val="002060"/>
                          </a:solidFill>
                          <a:effectLst/>
                          <a:latin typeface="MathJax_Main"/>
                        </a:rPr>
                        <a:t>(</a:t>
                      </a:r>
                      <a:r>
                        <a:rPr lang="en-US" b="0" i="0" u="none" strike="noStrike" dirty="0">
                          <a:solidFill>
                            <a:srgbClr val="002060"/>
                          </a:solidFill>
                          <a:effectLst/>
                          <a:latin typeface="MathJax_Math-italic"/>
                        </a:rPr>
                        <a:t>x</a:t>
                      </a:r>
                      <a:r>
                        <a:rPr lang="en-US" b="0" i="0" u="none" strike="noStrike" dirty="0">
                          <a:solidFill>
                            <a:srgbClr val="002060"/>
                          </a:solidFill>
                          <a:effectLst/>
                          <a:latin typeface="MathJax_Main"/>
                        </a:rPr>
                        <a:t>1)</a:t>
                      </a:r>
                      <a:endParaRPr lang="en-US"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
        <p:nvSpPr>
          <p:cNvPr id="11" name="Rectangle 6"/>
          <p:cNvSpPr>
            <a:spLocks noChangeArrowheads="1"/>
          </p:cNvSpPr>
          <p:nvPr/>
        </p:nvSpPr>
        <p:spPr bwMode="auto">
          <a:xfrm>
            <a:off x="1046163" y="3222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7" name="Table 16"/>
          <p:cNvGraphicFramePr>
            <a:graphicFrameLocks noGrp="1"/>
          </p:cNvGraphicFramePr>
          <p:nvPr>
            <p:extLst>
              <p:ext uri="{D42A27DB-BD31-4B8C-83A1-F6EECF244321}">
                <p14:modId xmlns:p14="http://schemas.microsoft.com/office/powerpoint/2010/main" val="2994843213"/>
              </p:ext>
            </p:extLst>
          </p:nvPr>
        </p:nvGraphicFramePr>
        <p:xfrm>
          <a:off x="512799" y="3517663"/>
          <a:ext cx="8353098" cy="914400"/>
        </p:xfrm>
        <a:graphic>
          <a:graphicData uri="http://schemas.openxmlformats.org/drawingml/2006/table">
            <a:tbl>
              <a:tblPr/>
              <a:tblGrid>
                <a:gridCol w="928122"/>
                <a:gridCol w="928122"/>
                <a:gridCol w="928122"/>
                <a:gridCol w="928122"/>
                <a:gridCol w="928122"/>
                <a:gridCol w="928122"/>
                <a:gridCol w="928122"/>
                <a:gridCol w="928122"/>
                <a:gridCol w="928122"/>
              </a:tblGrid>
              <a:tr h="288226">
                <a:tc>
                  <a:txBody>
                    <a:bodyPr/>
                    <a:lstStyle/>
                    <a:p>
                      <a:pPr algn="l" fontAlgn="ctr"/>
                      <a:r>
                        <a:rPr lang="en-US" sz="16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6</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04395">
                <a:tc>
                  <a:txBody>
                    <a:bodyPr/>
                    <a:lstStyle/>
                    <a:p>
                      <a:pPr algn="l" fontAlgn="ctr"/>
                      <a:r>
                        <a:rPr lang="en-US" sz="1600" dirty="0">
                          <a:effectLst/>
                        </a:rPr>
                        <a:t>Location</a:t>
                      </a:r>
                      <a:r>
                        <a:rPr lang="en-US" sz="1600" dirty="0" smtClean="0">
                          <a:effectLst/>
                        </a:rPr>
                        <a:t>:</a:t>
                      </a:r>
                    </a:p>
                    <a:p>
                      <a:pPr algn="l" fontAlgn="ctr"/>
                      <a:r>
                        <a:rPr lang="en-US" sz="1600" b="0" i="0" u="none" strike="noStrike" dirty="0" smtClean="0">
                          <a:effectLst/>
                          <a:latin typeface="MathJax_Math-italic"/>
                        </a:rPr>
                        <a:t>x</a:t>
                      </a:r>
                      <a:r>
                        <a:rPr lang="en-US" sz="1600" b="0" i="0" u="none" strike="noStrike" baseline="-25000" dirty="0" smtClean="0">
                          <a:effectLst/>
                          <a:latin typeface="MathJax_Main"/>
                        </a:rPr>
                        <a:t>1</a:t>
                      </a:r>
                      <a:endParaRPr lang="en-US" sz="1600"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4</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7</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3</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2</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5</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rPr>
                        <a:t>1</a:t>
                      </a:r>
                      <a:endParaRPr lang="en-US" sz="16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2763597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evidence at t=1</a:t>
            </a:r>
            <a:endParaRPr lang="en-US" dirty="0"/>
          </a:p>
        </p:txBody>
      </p:sp>
      <p:sp>
        <p:nvSpPr>
          <p:cNvPr id="3" name="Content Placeholder 2"/>
          <p:cNvSpPr>
            <a:spLocks noGrp="1"/>
          </p:cNvSpPr>
          <p:nvPr>
            <p:ph sz="quarter" idx="1"/>
          </p:nvPr>
        </p:nvSpPr>
        <p:spPr/>
        <p:txBody>
          <a:bodyPr/>
          <a:lstStyle/>
          <a:p>
            <a:r>
              <a:rPr lang="en-US" dirty="0"/>
              <a:t>The sensor reading at t=1 </a:t>
            </a:r>
            <a:r>
              <a:rPr lang="en-US" dirty="0" smtClean="0"/>
              <a:t>is E</a:t>
            </a:r>
            <a:r>
              <a:rPr lang="en-US" baseline="-25000" dirty="0" smtClean="0"/>
              <a:t>1</a:t>
            </a:r>
            <a:r>
              <a:rPr lang="en-US" dirty="0" smtClean="0"/>
              <a:t>=D</a:t>
            </a:r>
            <a:endParaRPr lang="en-US" dirty="0"/>
          </a:p>
          <a:p>
            <a:r>
              <a:rPr lang="en-US" dirty="0" smtClean="0"/>
              <a:t>Using </a:t>
            </a:r>
            <a:r>
              <a:rPr lang="en-US" dirty="0"/>
              <a:t>the sensor </a:t>
            </a:r>
            <a:r>
              <a:rPr lang="en-US" dirty="0" smtClean="0"/>
              <a:t>model, </a:t>
            </a:r>
            <a:r>
              <a:rPr lang="en-US" dirty="0"/>
              <a:t>incorporate the evidence by reweighting the particles. </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2339036"/>
              </p:ext>
            </p:extLst>
          </p:nvPr>
        </p:nvGraphicFramePr>
        <p:xfrm>
          <a:off x="412950" y="2793257"/>
          <a:ext cx="8353098" cy="914400"/>
        </p:xfrm>
        <a:graphic>
          <a:graphicData uri="http://schemas.openxmlformats.org/drawingml/2006/table">
            <a:tbl>
              <a:tblPr/>
              <a:tblGrid>
                <a:gridCol w="928122"/>
                <a:gridCol w="928122"/>
                <a:gridCol w="928122"/>
                <a:gridCol w="928122"/>
                <a:gridCol w="928122"/>
                <a:gridCol w="928122"/>
                <a:gridCol w="928122"/>
                <a:gridCol w="928122"/>
                <a:gridCol w="928122"/>
              </a:tblGrid>
              <a:tr h="288226">
                <a:tc>
                  <a:txBody>
                    <a:bodyPr/>
                    <a:lstStyle/>
                    <a:p>
                      <a:pPr algn="l" fontAlgn="ctr"/>
                      <a:r>
                        <a:rPr lang="en-US" sz="16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6</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04395">
                <a:tc>
                  <a:txBody>
                    <a:bodyPr/>
                    <a:lstStyle/>
                    <a:p>
                      <a:pPr algn="l" fontAlgn="ctr"/>
                      <a:r>
                        <a:rPr lang="en-US" sz="1600" dirty="0">
                          <a:effectLst/>
                        </a:rPr>
                        <a:t>Location</a:t>
                      </a:r>
                      <a:r>
                        <a:rPr lang="en-US" sz="1600" dirty="0" smtClean="0">
                          <a:effectLst/>
                        </a:rPr>
                        <a:t>:</a:t>
                      </a:r>
                    </a:p>
                    <a:p>
                      <a:pPr algn="l" fontAlgn="ctr"/>
                      <a:r>
                        <a:rPr lang="en-US" sz="1600" b="0" i="0" u="none" strike="noStrike" dirty="0" smtClean="0">
                          <a:effectLst/>
                          <a:latin typeface="MathJax_Math-italic"/>
                        </a:rPr>
                        <a:t>x</a:t>
                      </a:r>
                      <a:r>
                        <a:rPr lang="en-US" sz="1600" b="0" i="0" u="none" strike="noStrike" baseline="-25000" dirty="0" smtClean="0">
                          <a:effectLst/>
                          <a:latin typeface="MathJax_Main"/>
                        </a:rPr>
                        <a:t>1</a:t>
                      </a:r>
                      <a:endParaRPr lang="en-US" sz="1600"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4</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7</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3</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2</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5</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rPr>
                        <a:t>1</a:t>
                      </a:r>
                      <a:endParaRPr lang="en-US" sz="16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6" name="Content Placeholder 23"/>
          <p:cNvGraphicFramePr>
            <a:graphicFrameLocks/>
          </p:cNvGraphicFramePr>
          <p:nvPr>
            <p:extLst>
              <p:ext uri="{D42A27DB-BD31-4B8C-83A1-F6EECF244321}">
                <p14:modId xmlns:p14="http://schemas.microsoft.com/office/powerpoint/2010/main" val="2179161518"/>
              </p:ext>
            </p:extLst>
          </p:nvPr>
        </p:nvGraphicFramePr>
        <p:xfrm>
          <a:off x="9286293" y="560606"/>
          <a:ext cx="2741967" cy="2651760"/>
        </p:xfrm>
        <a:graphic>
          <a:graphicData uri="http://schemas.openxmlformats.org/drawingml/2006/table">
            <a:tbl>
              <a:tblPr/>
              <a:tblGrid>
                <a:gridCol w="913989"/>
                <a:gridCol w="913989"/>
                <a:gridCol w="913989"/>
              </a:tblGrid>
              <a:tr h="433674">
                <a:tc>
                  <a:txBody>
                    <a:bodyPr/>
                    <a:lstStyle/>
                    <a:p>
                      <a:pPr marL="0" algn="l" rtl="0" eaLnBrk="1" fontAlgn="ctr" latinLnBrk="0" hangingPunct="1"/>
                      <a:r>
                        <a:rPr kumimoji="0" lang="en-US" sz="1200" b="1" kern="1200" dirty="0">
                          <a:solidFill>
                            <a:schemeClr val="tx1"/>
                          </a:solidFill>
                          <a:effectLst/>
                          <a:latin typeface="+mn-lt"/>
                          <a:ea typeface="+mn-ea"/>
                          <a:cs typeface="+mn-cs"/>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1" kern="1200" dirty="0">
                          <a:solidFill>
                            <a:schemeClr val="tx1"/>
                          </a:solidFill>
                          <a:effectLst/>
                          <a:latin typeface="+mn-lt"/>
                          <a:ea typeface="+mn-ea"/>
                          <a:cs typeface="+mn-cs"/>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1" kern="1200" dirty="0">
                          <a:solidFill>
                            <a:schemeClr val="tx1"/>
                          </a:solidFill>
                          <a:effectLst/>
                          <a:latin typeface="+mn-lt"/>
                          <a:ea typeface="+mn-ea"/>
                          <a:cs typeface="+mn-cs"/>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½</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½</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7792575"/>
              </p:ext>
            </p:extLst>
          </p:nvPr>
        </p:nvGraphicFramePr>
        <p:xfrm>
          <a:off x="9286293" y="3542209"/>
          <a:ext cx="2765613" cy="2722520"/>
        </p:xfrm>
        <a:graphic>
          <a:graphicData uri="http://schemas.openxmlformats.org/drawingml/2006/table">
            <a:tbl>
              <a:tblPr/>
              <a:tblGrid>
                <a:gridCol w="921871"/>
                <a:gridCol w="921871"/>
                <a:gridCol w="921871"/>
              </a:tblGrid>
              <a:tr h="527960">
                <a:tc>
                  <a:txBody>
                    <a:bodyPr/>
                    <a:lstStyle/>
                    <a:p>
                      <a:pPr algn="l" fontAlgn="ctr"/>
                      <a:r>
                        <a:rPr lang="en-US" sz="1200" b="1" dirty="0">
                          <a:effectLst/>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1" dirty="0">
                          <a:effectLst/>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1">
                          <a:effectLst/>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dirty="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dirty="0">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½</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rPr>
                        <a:t>1/2</a:t>
                      </a:r>
                      <a:endParaRPr lang="en-US" sz="1200" b="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760381836"/>
              </p:ext>
            </p:extLst>
          </p:nvPr>
        </p:nvGraphicFramePr>
        <p:xfrm>
          <a:off x="946186" y="4064722"/>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2060"/>
                          </a:solidFill>
                          <a:effectLst/>
                          <a:latin typeface="MathJax_Math-italic"/>
                        </a:rPr>
                        <a:t>p</a:t>
                      </a:r>
                      <a:r>
                        <a:rPr lang="en-US" sz="1200" b="0" i="0" u="none" strike="noStrike">
                          <a:solidFill>
                            <a:srgbClr val="002060"/>
                          </a:solidFill>
                          <a:effectLst/>
                          <a:latin typeface="MathJax_Main"/>
                        </a:rPr>
                        <a:t>1</a:t>
                      </a:r>
                      <a:endParaRPr lang="en-US" sz="12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2060"/>
                          </a:solidFill>
                          <a:effectLst/>
                          <a:latin typeface="MathJax_Math-italic"/>
                        </a:rPr>
                        <a:t>p</a:t>
                      </a:r>
                      <a:r>
                        <a:rPr lang="en-US" sz="1200" b="0" i="0" u="none" strike="noStrike">
                          <a:solidFill>
                            <a:srgbClr val="002060"/>
                          </a:solidFill>
                          <a:effectLst/>
                          <a:latin typeface="MathJax_Main"/>
                        </a:rPr>
                        <a:t>2</a:t>
                      </a:r>
                      <a:endParaRPr lang="en-US" sz="12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3</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4</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Normalized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
        <p:nvSpPr>
          <p:cNvPr id="21" name="Rectangle 14"/>
          <p:cNvSpPr>
            <a:spLocks noChangeArrowheads="1"/>
          </p:cNvSpPr>
          <p:nvPr/>
        </p:nvSpPr>
        <p:spPr bwMode="auto">
          <a:xfrm>
            <a:off x="-4483780" y="40647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2502752121"/>
              </p:ext>
            </p:extLst>
          </p:nvPr>
        </p:nvGraphicFramePr>
        <p:xfrm>
          <a:off x="946185" y="5336188"/>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5</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6</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7</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8</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Normalized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897" y="1063254"/>
            <a:ext cx="3905250" cy="2381250"/>
          </a:xfrm>
          <a:prstGeom prst="rect">
            <a:avLst/>
          </a:prstGeom>
        </p:spPr>
      </p:pic>
      <p:sp>
        <p:nvSpPr>
          <p:cNvPr id="24" name="Rectangle 23"/>
          <p:cNvSpPr/>
          <p:nvPr/>
        </p:nvSpPr>
        <p:spPr>
          <a:xfrm>
            <a:off x="-3961897" y="3956405"/>
            <a:ext cx="3854600" cy="2308324"/>
          </a:xfrm>
          <a:prstGeom prst="rect">
            <a:avLst/>
          </a:prstGeom>
        </p:spPr>
        <p:txBody>
          <a:bodyPr wrap="square">
            <a:spAutoFit/>
          </a:bodyPr>
          <a:lstStyle/>
          <a:p>
            <a:pPr marL="285750" indent="-285750">
              <a:buFont typeface="Arial" panose="020B0604020202020204" pitchFamily="34" charset="0"/>
              <a:buChar char="•"/>
            </a:pPr>
            <a:r>
              <a:rPr lang="en-US" dirty="0"/>
              <a:t>Hallway (H) for states bordered by two parallel walls (4,9).</a:t>
            </a:r>
          </a:p>
          <a:p>
            <a:pPr marL="285750" indent="-285750">
              <a:buFont typeface="Arial" panose="020B0604020202020204" pitchFamily="34" charset="0"/>
              <a:buChar char="•"/>
            </a:pPr>
            <a:r>
              <a:rPr lang="en-US" dirty="0"/>
              <a:t>Corner (C) for states bordered by two orthogonal walls (3,5,8,10).</a:t>
            </a:r>
          </a:p>
          <a:p>
            <a:pPr marL="285750" indent="-285750">
              <a:buFont typeface="Arial" panose="020B0604020202020204" pitchFamily="34" charset="0"/>
              <a:buChar char="•"/>
            </a:pPr>
            <a:r>
              <a:rPr lang="en-US" dirty="0"/>
              <a:t>Tee (T) for states bordered by one wall (2,6).</a:t>
            </a:r>
          </a:p>
          <a:p>
            <a:pPr marL="285750" indent="-285750">
              <a:buFont typeface="Arial" panose="020B0604020202020204" pitchFamily="34" charset="0"/>
              <a:buChar char="•"/>
            </a:pPr>
            <a:r>
              <a:rPr lang="en-US" dirty="0"/>
              <a:t>Dead End (D) for states bordered by three walls (1,7).</a:t>
            </a:r>
          </a:p>
        </p:txBody>
      </p:sp>
    </p:spTree>
    <p:extLst>
      <p:ext uri="{BB962C8B-B14F-4D97-AF65-F5344CB8AC3E}">
        <p14:creationId xmlns:p14="http://schemas.microsoft.com/office/powerpoint/2010/main" val="301379724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Incorporating evidence at t=1</a:t>
            </a:r>
            <a:endParaRPr lang="en-US" dirty="0"/>
          </a:p>
        </p:txBody>
      </p:sp>
      <p:sp>
        <p:nvSpPr>
          <p:cNvPr id="3" name="Content Placeholder 2"/>
          <p:cNvSpPr>
            <a:spLocks noGrp="1"/>
          </p:cNvSpPr>
          <p:nvPr>
            <p:ph sz="quarter" idx="1"/>
          </p:nvPr>
        </p:nvSpPr>
        <p:spPr/>
        <p:txBody>
          <a:bodyPr/>
          <a:lstStyle/>
          <a:p>
            <a:r>
              <a:rPr lang="en-US" dirty="0"/>
              <a:t>The sensor reading at t=1 </a:t>
            </a:r>
            <a:r>
              <a:rPr lang="en-US" dirty="0" smtClean="0"/>
              <a:t>is E</a:t>
            </a:r>
            <a:r>
              <a:rPr lang="en-US" baseline="-25000" dirty="0" smtClean="0"/>
              <a:t>1</a:t>
            </a:r>
            <a:r>
              <a:rPr lang="en-US" dirty="0" smtClean="0"/>
              <a:t>=D</a:t>
            </a:r>
            <a:endParaRPr lang="en-US" dirty="0"/>
          </a:p>
          <a:p>
            <a:r>
              <a:rPr lang="en-US" dirty="0" smtClean="0"/>
              <a:t>Using </a:t>
            </a:r>
            <a:r>
              <a:rPr lang="en-US" dirty="0"/>
              <a:t>the sensor </a:t>
            </a:r>
            <a:r>
              <a:rPr lang="en-US" dirty="0" smtClean="0"/>
              <a:t>model, </a:t>
            </a:r>
            <a:r>
              <a:rPr lang="en-US" dirty="0"/>
              <a:t>incorporate the evidence by reweighting the particles. </a:t>
            </a:r>
            <a:endParaRPr lang="en-US" dirty="0" smtClean="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142339036"/>
              </p:ext>
            </p:extLst>
          </p:nvPr>
        </p:nvGraphicFramePr>
        <p:xfrm>
          <a:off x="412950" y="2793257"/>
          <a:ext cx="8353098" cy="914400"/>
        </p:xfrm>
        <a:graphic>
          <a:graphicData uri="http://schemas.openxmlformats.org/drawingml/2006/table">
            <a:tbl>
              <a:tblPr/>
              <a:tblGrid>
                <a:gridCol w="928122"/>
                <a:gridCol w="928122"/>
                <a:gridCol w="928122"/>
                <a:gridCol w="928122"/>
                <a:gridCol w="928122"/>
                <a:gridCol w="928122"/>
                <a:gridCol w="928122"/>
                <a:gridCol w="928122"/>
                <a:gridCol w="928122"/>
              </a:tblGrid>
              <a:tr h="288226">
                <a:tc>
                  <a:txBody>
                    <a:bodyPr/>
                    <a:lstStyle/>
                    <a:p>
                      <a:pPr algn="l" fontAlgn="ctr"/>
                      <a:r>
                        <a:rPr lang="en-US" sz="16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6</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504395">
                <a:tc>
                  <a:txBody>
                    <a:bodyPr/>
                    <a:lstStyle/>
                    <a:p>
                      <a:pPr algn="l" fontAlgn="ctr"/>
                      <a:r>
                        <a:rPr lang="en-US" sz="1600" dirty="0">
                          <a:effectLst/>
                        </a:rPr>
                        <a:t>Location</a:t>
                      </a:r>
                      <a:r>
                        <a:rPr lang="en-US" sz="1600" dirty="0" smtClean="0">
                          <a:effectLst/>
                        </a:rPr>
                        <a:t>:</a:t>
                      </a:r>
                    </a:p>
                    <a:p>
                      <a:pPr algn="l" fontAlgn="ctr"/>
                      <a:r>
                        <a:rPr lang="en-US" sz="1600" b="0" i="0" u="none" strike="noStrike" dirty="0" smtClean="0">
                          <a:effectLst/>
                          <a:latin typeface="MathJax_Math-italic"/>
                        </a:rPr>
                        <a:t>x</a:t>
                      </a:r>
                      <a:r>
                        <a:rPr lang="en-US" sz="1600" b="0" i="0" u="none" strike="noStrike" baseline="-25000" dirty="0" smtClean="0">
                          <a:effectLst/>
                          <a:latin typeface="MathJax_Main"/>
                        </a:rPr>
                        <a:t>1</a:t>
                      </a:r>
                      <a:endParaRPr lang="en-US" sz="1600" baseline="-250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4</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7</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10</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3</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2</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latin typeface="Open Sans"/>
                        </a:rPr>
                        <a:t>5</a:t>
                      </a:r>
                      <a:endParaRPr lang="en-US" sz="16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effectLst/>
                        </a:rPr>
                        <a:t>1</a:t>
                      </a:r>
                      <a:endParaRPr lang="en-US" sz="160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6" name="Content Placeholder 23"/>
          <p:cNvGraphicFramePr>
            <a:graphicFrameLocks/>
          </p:cNvGraphicFramePr>
          <p:nvPr>
            <p:extLst>
              <p:ext uri="{D42A27DB-BD31-4B8C-83A1-F6EECF244321}">
                <p14:modId xmlns:p14="http://schemas.microsoft.com/office/powerpoint/2010/main" val="2179161518"/>
              </p:ext>
            </p:extLst>
          </p:nvPr>
        </p:nvGraphicFramePr>
        <p:xfrm>
          <a:off x="9286293" y="560606"/>
          <a:ext cx="2741967" cy="2651760"/>
        </p:xfrm>
        <a:graphic>
          <a:graphicData uri="http://schemas.openxmlformats.org/drawingml/2006/table">
            <a:tbl>
              <a:tblPr/>
              <a:tblGrid>
                <a:gridCol w="913989"/>
                <a:gridCol w="913989"/>
                <a:gridCol w="913989"/>
              </a:tblGrid>
              <a:tr h="433674">
                <a:tc>
                  <a:txBody>
                    <a:bodyPr/>
                    <a:lstStyle/>
                    <a:p>
                      <a:pPr marL="0" algn="l" rtl="0" eaLnBrk="1" fontAlgn="ctr" latinLnBrk="0" hangingPunct="1"/>
                      <a:r>
                        <a:rPr kumimoji="0" lang="en-US" sz="1200" b="1" kern="1200" dirty="0">
                          <a:solidFill>
                            <a:schemeClr val="tx1"/>
                          </a:solidFill>
                          <a:effectLst/>
                          <a:latin typeface="+mn-lt"/>
                          <a:ea typeface="+mn-ea"/>
                          <a:cs typeface="+mn-cs"/>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1" kern="1200" dirty="0">
                          <a:solidFill>
                            <a:schemeClr val="tx1"/>
                          </a:solidFill>
                          <a:effectLst/>
                          <a:latin typeface="+mn-lt"/>
                          <a:ea typeface="+mn-ea"/>
                          <a:cs typeface="+mn-cs"/>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1" kern="1200" dirty="0">
                          <a:solidFill>
                            <a:schemeClr val="tx1"/>
                          </a:solidFill>
                          <a:effectLst/>
                          <a:latin typeface="+mn-lt"/>
                          <a:ea typeface="+mn-ea"/>
                          <a:cs typeface="+mn-cs"/>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½</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½</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r h="235955">
                <a:tc>
                  <a:txBody>
                    <a:bodyPr/>
                    <a:lstStyle/>
                    <a:p>
                      <a:pPr marL="0" algn="l" rtl="0" eaLnBrk="1" fontAlgn="ctr" latinLnBrk="0" hangingPunct="1"/>
                      <a:r>
                        <a:rPr kumimoji="0" lang="en-US" sz="1200" b="0" kern="1200">
                          <a:solidFill>
                            <a:schemeClr val="tx1"/>
                          </a:solidFill>
                          <a:effectLst/>
                          <a:latin typeface="+mn-lt"/>
                          <a:ea typeface="+mn-ea"/>
                          <a:cs typeface="+mn-cs"/>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a:solidFill>
                            <a:schemeClr val="tx1"/>
                          </a:solidFill>
                          <a:effectLst/>
                          <a:latin typeface="+mn-lt"/>
                          <a:ea typeface="+mn-ea"/>
                          <a:cs typeface="+mn-cs"/>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c>
                  <a:txBody>
                    <a:bodyPr/>
                    <a:lstStyle/>
                    <a:p>
                      <a:pPr marL="0" algn="l" rtl="0" eaLnBrk="1" fontAlgn="ctr" latinLnBrk="0" hangingPunct="1"/>
                      <a:r>
                        <a:rPr kumimoji="0" lang="en-US" sz="1200" b="0" kern="1200" dirty="0" smtClean="0">
                          <a:solidFill>
                            <a:schemeClr val="tx1"/>
                          </a:solidFill>
                          <a:effectLst/>
                          <a:latin typeface="+mn-lt"/>
                          <a:ea typeface="+mn-ea"/>
                          <a:cs typeface="+mn-cs"/>
                        </a:rPr>
                        <a:t>1/6</a:t>
                      </a:r>
                      <a:endParaRPr kumimoji="0" lang="en-US" sz="1200" b="0" kern="1200" dirty="0">
                        <a:solidFill>
                          <a:schemeClr val="tx1"/>
                        </a:solidFill>
                        <a:effectLst/>
                        <a:latin typeface="+mn-lt"/>
                        <a:ea typeface="+mn-ea"/>
                        <a:cs typeface="+mn-c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457792575"/>
              </p:ext>
            </p:extLst>
          </p:nvPr>
        </p:nvGraphicFramePr>
        <p:xfrm>
          <a:off x="9286293" y="3542209"/>
          <a:ext cx="2765613" cy="2722520"/>
        </p:xfrm>
        <a:graphic>
          <a:graphicData uri="http://schemas.openxmlformats.org/drawingml/2006/table">
            <a:tbl>
              <a:tblPr/>
              <a:tblGrid>
                <a:gridCol w="921871"/>
                <a:gridCol w="921871"/>
                <a:gridCol w="921871"/>
              </a:tblGrid>
              <a:tr h="527960">
                <a:tc>
                  <a:txBody>
                    <a:bodyPr/>
                    <a:lstStyle/>
                    <a:p>
                      <a:pPr algn="l" fontAlgn="ctr"/>
                      <a:r>
                        <a:rPr lang="en-US" sz="1200" b="1" dirty="0">
                          <a:effectLst/>
                        </a:rPr>
                        <a:t>Sensor Reading</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1" dirty="0">
                          <a:effectLst/>
                        </a:rPr>
                        <a:t>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1">
                          <a:effectLst/>
                        </a:rPr>
                        <a:t>P(Sensor | State Type)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dirty="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dirty="0">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½</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H</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C</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latin typeface="Open Sans"/>
                        </a:rPr>
                        <a:t>1/6</a:t>
                      </a:r>
                      <a:endParaRPr lang="en-US" sz="1200" b="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65475">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a:effectLst/>
                        </a:rPr>
                        <a:t>D</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dirty="0" smtClean="0">
                          <a:effectLst/>
                        </a:rPr>
                        <a:t>1/2</a:t>
                      </a:r>
                      <a:endParaRPr lang="en-US" sz="1200" b="0"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263502681"/>
              </p:ext>
            </p:extLst>
          </p:nvPr>
        </p:nvGraphicFramePr>
        <p:xfrm>
          <a:off x="946186" y="4064722"/>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1</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2060"/>
                          </a:solidFill>
                          <a:effectLst/>
                          <a:latin typeface="MathJax_Math-italic"/>
                        </a:rPr>
                        <a:t>p</a:t>
                      </a:r>
                      <a:r>
                        <a:rPr lang="en-US" sz="1200" b="0" i="0" u="none" strike="noStrike">
                          <a:solidFill>
                            <a:srgbClr val="002060"/>
                          </a:solidFill>
                          <a:effectLst/>
                          <a:latin typeface="MathJax_Main"/>
                        </a:rPr>
                        <a:t>2</a:t>
                      </a:r>
                      <a:endParaRPr lang="en-US" sz="12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3</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4</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Normalized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¼</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2/12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5/12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6/12</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sp>
        <p:nvSpPr>
          <p:cNvPr id="21" name="Rectangle 14"/>
          <p:cNvSpPr>
            <a:spLocks noChangeArrowheads="1"/>
          </p:cNvSpPr>
          <p:nvPr/>
        </p:nvSpPr>
        <p:spPr bwMode="auto">
          <a:xfrm>
            <a:off x="-4483780" y="406472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3017905062"/>
              </p:ext>
            </p:extLst>
          </p:nvPr>
        </p:nvGraphicFramePr>
        <p:xfrm>
          <a:off x="946185" y="5336188"/>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5</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6</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7</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8</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1/6</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a:effectLst/>
                        </a:rPr>
                        <a:t>Normalized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1/12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¼ </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7/12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8/12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9/12</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12/12</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897" y="1063254"/>
            <a:ext cx="3905250" cy="2381250"/>
          </a:xfrm>
          <a:prstGeom prst="rect">
            <a:avLst/>
          </a:prstGeom>
        </p:spPr>
      </p:pic>
      <p:sp>
        <p:nvSpPr>
          <p:cNvPr id="24" name="Rectangle 23"/>
          <p:cNvSpPr/>
          <p:nvPr/>
        </p:nvSpPr>
        <p:spPr>
          <a:xfrm>
            <a:off x="-3961897" y="3956405"/>
            <a:ext cx="3854600" cy="2308324"/>
          </a:xfrm>
          <a:prstGeom prst="rect">
            <a:avLst/>
          </a:prstGeom>
        </p:spPr>
        <p:txBody>
          <a:bodyPr wrap="square">
            <a:spAutoFit/>
          </a:bodyPr>
          <a:lstStyle/>
          <a:p>
            <a:pPr marL="285750" indent="-285750">
              <a:buFont typeface="Arial" panose="020B0604020202020204" pitchFamily="34" charset="0"/>
              <a:buChar char="•"/>
            </a:pPr>
            <a:r>
              <a:rPr lang="en-US" dirty="0"/>
              <a:t>Hallway (H) for states bordered by two parallel walls (4,9).</a:t>
            </a:r>
          </a:p>
          <a:p>
            <a:pPr marL="285750" indent="-285750">
              <a:buFont typeface="Arial" panose="020B0604020202020204" pitchFamily="34" charset="0"/>
              <a:buChar char="•"/>
            </a:pPr>
            <a:r>
              <a:rPr lang="en-US" dirty="0"/>
              <a:t>Corner (C) for states bordered by two orthogonal walls (3,5,8,10).</a:t>
            </a:r>
          </a:p>
          <a:p>
            <a:pPr marL="285750" indent="-285750">
              <a:buFont typeface="Arial" panose="020B0604020202020204" pitchFamily="34" charset="0"/>
              <a:buChar char="•"/>
            </a:pPr>
            <a:r>
              <a:rPr lang="en-US" dirty="0"/>
              <a:t>Tee (T) for states bordered by one wall (2,6).</a:t>
            </a:r>
          </a:p>
          <a:p>
            <a:pPr marL="285750" indent="-285750">
              <a:buFont typeface="Arial" panose="020B0604020202020204" pitchFamily="34" charset="0"/>
              <a:buChar char="•"/>
            </a:pPr>
            <a:r>
              <a:rPr lang="en-US" dirty="0"/>
              <a:t>Dead End (D) for states bordered by three walls (1,7).</a:t>
            </a:r>
          </a:p>
        </p:txBody>
      </p:sp>
    </p:spTree>
    <p:extLst>
      <p:ext uri="{BB962C8B-B14F-4D97-AF65-F5344CB8AC3E}">
        <p14:creationId xmlns:p14="http://schemas.microsoft.com/office/powerpoint/2010/main" val="406069067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Re-sampling </a:t>
            </a:r>
            <a:endParaRPr lang="en-US" dirty="0"/>
          </a:p>
        </p:txBody>
      </p:sp>
      <p:sp>
        <p:nvSpPr>
          <p:cNvPr id="3" name="Content Placeholder 2"/>
          <p:cNvSpPr>
            <a:spLocks noGrp="1"/>
          </p:cNvSpPr>
          <p:nvPr>
            <p:ph sz="quarter" idx="1"/>
          </p:nvPr>
        </p:nvSpPr>
        <p:spPr/>
        <p:txBody>
          <a:bodyPr/>
          <a:lstStyle/>
          <a:p>
            <a:r>
              <a:rPr lang="en-US" dirty="0"/>
              <a:t>Finally, we'll resample the particles. This reallocates resources to the most relevant parts of the state space in the next time update step</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30580132"/>
              </p:ext>
            </p:extLst>
          </p:nvPr>
        </p:nvGraphicFramePr>
        <p:xfrm>
          <a:off x="348345" y="4099560"/>
          <a:ext cx="8795655" cy="2377440"/>
        </p:xfrm>
        <a:graphic>
          <a:graphicData uri="http://schemas.openxmlformats.org/drawingml/2006/table">
            <a:tbl>
              <a:tblPr/>
              <a:tblGrid>
                <a:gridCol w="977295"/>
                <a:gridCol w="977295"/>
                <a:gridCol w="977295"/>
                <a:gridCol w="977295"/>
                <a:gridCol w="977295"/>
                <a:gridCol w="991807"/>
                <a:gridCol w="962783"/>
                <a:gridCol w="977295"/>
                <a:gridCol w="977295"/>
              </a:tblGrid>
              <a:tr h="0">
                <a:tc>
                  <a:txBody>
                    <a:bodyPr/>
                    <a:lstStyle/>
                    <a:p>
                      <a:pPr algn="l" fontAlgn="ctr"/>
                      <a:r>
                        <a:rPr lang="en-US"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2</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3</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4</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5</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6</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7</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smtClean="0">
                          <a:solidFill>
                            <a:srgbClr val="002060"/>
                          </a:solidFill>
                          <a:effectLst/>
                          <a:latin typeface="MathJax_Math-italic"/>
                        </a:rPr>
                        <a:t>P</a:t>
                      </a:r>
                      <a:r>
                        <a:rPr lang="en-US" sz="1600" b="0" i="0" u="none" strike="noStrike" dirty="0" smtClean="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dirty="0" smtClean="0">
                          <a:effectLst/>
                        </a:rPr>
                        <a:t>Location </a:t>
                      </a:r>
                      <a:endParaRPr lang="en-US"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10</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10</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b="0" i="0" u="none" strike="noStrike" dirty="0" err="1">
                          <a:solidFill>
                            <a:srgbClr val="002060"/>
                          </a:solidFill>
                          <a:effectLst/>
                          <a:latin typeface="MathJax_Math-italic"/>
                        </a:rPr>
                        <a:t>r</a:t>
                      </a:r>
                      <a:r>
                        <a:rPr lang="en-US" b="0" i="0" u="none" strike="noStrike" baseline="-25000" dirty="0" err="1">
                          <a:solidFill>
                            <a:srgbClr val="002060"/>
                          </a:solidFill>
                          <a:effectLst/>
                          <a:latin typeface="MathJax_Math-italic"/>
                        </a:rPr>
                        <a:t>i</a:t>
                      </a:r>
                      <a:endParaRPr lang="en-US" baseline="-250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0.403</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0.218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0.217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0.826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0.717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0.460</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0.794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0.016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a:effectLst/>
                        </a:rPr>
                        <a:t>New 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dirty="0">
                          <a:effectLst/>
                        </a:rPr>
                        <a:t>New Location</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58641026"/>
              </p:ext>
            </p:extLst>
          </p:nvPr>
        </p:nvGraphicFramePr>
        <p:xfrm>
          <a:off x="1046035" y="2448571"/>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solidFill>
                            <a:srgbClr val="002060"/>
                          </a:solidFill>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1</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2060"/>
                          </a:solidFill>
                          <a:effectLst/>
                          <a:latin typeface="MathJax_Math-italic"/>
                        </a:rPr>
                        <a:t>p</a:t>
                      </a:r>
                      <a:r>
                        <a:rPr lang="en-US" sz="1200" b="0" i="0" u="none" strike="noStrike">
                          <a:solidFill>
                            <a:srgbClr val="002060"/>
                          </a:solidFill>
                          <a:effectLst/>
                          <a:latin typeface="MathJax_Main"/>
                        </a:rPr>
                        <a:t>2</a:t>
                      </a:r>
                      <a:endParaRPr lang="en-US" sz="12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3</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4</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0.0833</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0.167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0.4167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0.5</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solidFill>
                            <a:srgbClr val="002060"/>
                          </a:solidFill>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5</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6</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7</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8</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0.583</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0.667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0.75</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1</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897" y="1063254"/>
            <a:ext cx="3905250" cy="2381250"/>
          </a:xfrm>
          <a:prstGeom prst="rect">
            <a:avLst/>
          </a:prstGeom>
        </p:spPr>
      </p:pic>
    </p:spTree>
    <p:extLst>
      <p:ext uri="{BB962C8B-B14F-4D97-AF65-F5344CB8AC3E}">
        <p14:creationId xmlns:p14="http://schemas.microsoft.com/office/powerpoint/2010/main" val="298511848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Re-sampling </a:t>
            </a:r>
            <a:endParaRPr lang="en-US" dirty="0"/>
          </a:p>
        </p:txBody>
      </p:sp>
      <p:sp>
        <p:nvSpPr>
          <p:cNvPr id="3" name="Content Placeholder 2"/>
          <p:cNvSpPr>
            <a:spLocks noGrp="1"/>
          </p:cNvSpPr>
          <p:nvPr>
            <p:ph sz="quarter" idx="1"/>
          </p:nvPr>
        </p:nvSpPr>
        <p:spPr/>
        <p:txBody>
          <a:bodyPr/>
          <a:lstStyle/>
          <a:p>
            <a:r>
              <a:rPr lang="en-US" dirty="0"/>
              <a:t>Finally, we'll resample the particles. This reallocates resources to the most relevant parts of the state space in the next time update step</a:t>
            </a:r>
            <a:r>
              <a:rPr lang="en-US" dirty="0" smtClean="0"/>
              <a: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880681486"/>
              </p:ext>
            </p:extLst>
          </p:nvPr>
        </p:nvGraphicFramePr>
        <p:xfrm>
          <a:off x="348345" y="4099560"/>
          <a:ext cx="8795655" cy="2377440"/>
        </p:xfrm>
        <a:graphic>
          <a:graphicData uri="http://schemas.openxmlformats.org/drawingml/2006/table">
            <a:tbl>
              <a:tblPr/>
              <a:tblGrid>
                <a:gridCol w="977295"/>
                <a:gridCol w="977295"/>
                <a:gridCol w="977295"/>
                <a:gridCol w="977295"/>
                <a:gridCol w="977295"/>
                <a:gridCol w="991807"/>
                <a:gridCol w="962783"/>
                <a:gridCol w="977295"/>
                <a:gridCol w="977295"/>
              </a:tblGrid>
              <a:tr h="0">
                <a:tc>
                  <a:txBody>
                    <a:bodyPr/>
                    <a:lstStyle/>
                    <a:p>
                      <a:pPr algn="l" fontAlgn="ctr"/>
                      <a:r>
                        <a:rPr lang="en-US" dirty="0">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a:solidFill>
                            <a:srgbClr val="002060"/>
                          </a:solidFill>
                          <a:effectLst/>
                          <a:latin typeface="MathJax_Math-italic"/>
                        </a:rPr>
                        <a:t>p</a:t>
                      </a:r>
                      <a:r>
                        <a:rPr lang="en-US" sz="1600" b="0" i="0" u="none" strike="noStrike" dirty="0">
                          <a:solidFill>
                            <a:srgbClr val="002060"/>
                          </a:solidFill>
                          <a:effectLst/>
                          <a:latin typeface="MathJax_Main"/>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2</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3</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4</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5</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6</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a:solidFill>
                            <a:srgbClr val="002060"/>
                          </a:solidFill>
                          <a:effectLst/>
                          <a:latin typeface="MathJax_Math-italic"/>
                        </a:rPr>
                        <a:t>p</a:t>
                      </a:r>
                      <a:r>
                        <a:rPr lang="en-US" sz="1600" b="0" i="0" u="none" strike="noStrike">
                          <a:solidFill>
                            <a:srgbClr val="002060"/>
                          </a:solidFill>
                          <a:effectLst/>
                          <a:latin typeface="MathJax_Main"/>
                        </a:rPr>
                        <a:t>7</a:t>
                      </a:r>
                      <a:endParaRPr lang="en-US" sz="16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b="0" i="0" u="none" strike="noStrike" dirty="0" smtClean="0">
                          <a:solidFill>
                            <a:srgbClr val="002060"/>
                          </a:solidFill>
                          <a:effectLst/>
                          <a:latin typeface="MathJax_Math-italic"/>
                        </a:rPr>
                        <a:t>P</a:t>
                      </a:r>
                      <a:r>
                        <a:rPr lang="en-US" sz="1600" b="0" i="0" u="none" strike="noStrike" dirty="0" smtClean="0">
                          <a:solidFill>
                            <a:srgbClr val="002060"/>
                          </a:solidFill>
                          <a:effectLst/>
                          <a:latin typeface="MathJax_Main"/>
                        </a:rPr>
                        <a:t>8</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dirty="0" smtClean="0">
                          <a:effectLst/>
                        </a:rPr>
                        <a:t>Location </a:t>
                      </a:r>
                      <a:endParaRPr lang="en-US" dirty="0">
                        <a:effectLs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10</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4</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7</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10</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3</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2</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5</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600" dirty="0" smtClean="0">
                          <a:solidFill>
                            <a:srgbClr val="002060"/>
                          </a:solidFill>
                          <a:effectLst/>
                          <a:latin typeface="inherit"/>
                        </a:rPr>
                        <a:t>1</a:t>
                      </a:r>
                      <a:endParaRPr lang="en-US" sz="16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b="0" i="0" u="none" strike="noStrike" dirty="0" err="1">
                          <a:solidFill>
                            <a:srgbClr val="002060"/>
                          </a:solidFill>
                          <a:effectLst/>
                          <a:latin typeface="MathJax_Math-italic"/>
                        </a:rPr>
                        <a:t>r</a:t>
                      </a:r>
                      <a:r>
                        <a:rPr lang="en-US" b="0" i="0" u="none" strike="noStrike" baseline="-25000" dirty="0" err="1">
                          <a:solidFill>
                            <a:srgbClr val="002060"/>
                          </a:solidFill>
                          <a:effectLst/>
                          <a:latin typeface="MathJax_Math-italic"/>
                        </a:rPr>
                        <a:t>i</a:t>
                      </a:r>
                      <a:endParaRPr lang="en-US" baseline="-250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dirty="0">
                          <a:effectLst/>
                        </a:rPr>
                        <a:t>0.403</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0.218</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0.217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0.826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0.717</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0.460</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0.794</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a:effectLst/>
                        </a:rPr>
                        <a:t>0.016</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a:effectLst/>
                        </a:rPr>
                        <a:t>New 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p3</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p3</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p3</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p8</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p7</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p4</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p8</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p1</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0">
                <a:tc>
                  <a:txBody>
                    <a:bodyPr/>
                    <a:lstStyle/>
                    <a:p>
                      <a:pPr algn="l" fontAlgn="ctr"/>
                      <a:r>
                        <a:rPr lang="en-US" dirty="0">
                          <a:effectLst/>
                        </a:rPr>
                        <a:t>New Location</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7</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7</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7</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1</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5</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10</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1</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dirty="0" smtClean="0"/>
                        <a:t>10</a:t>
                      </a:r>
                      <a:endParaRPr lang="en-US"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158641026"/>
              </p:ext>
            </p:extLst>
          </p:nvPr>
        </p:nvGraphicFramePr>
        <p:xfrm>
          <a:off x="1046035" y="2448571"/>
          <a:ext cx="7286625" cy="1140812"/>
        </p:xfrm>
        <a:graphic>
          <a:graphicData uri="http://schemas.openxmlformats.org/drawingml/2006/table">
            <a:tbl>
              <a:tblPr/>
              <a:tblGrid>
                <a:gridCol w="1457325"/>
                <a:gridCol w="1457325"/>
                <a:gridCol w="1457325"/>
                <a:gridCol w="1457325"/>
                <a:gridCol w="1457325"/>
              </a:tblGrid>
              <a:tr h="285203">
                <a:tc>
                  <a:txBody>
                    <a:bodyPr/>
                    <a:lstStyle/>
                    <a:p>
                      <a:pPr algn="l" fontAlgn="ctr"/>
                      <a:r>
                        <a:rPr lang="en-US" sz="1200" dirty="0">
                          <a:solidFill>
                            <a:srgbClr val="002060"/>
                          </a:solidFill>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1</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a:solidFill>
                            <a:srgbClr val="002060"/>
                          </a:solidFill>
                          <a:effectLst/>
                          <a:latin typeface="MathJax_Math-italic"/>
                        </a:rPr>
                        <a:t>p</a:t>
                      </a:r>
                      <a:r>
                        <a:rPr lang="en-US" sz="1200" b="0" i="0" u="none" strike="noStrike">
                          <a:solidFill>
                            <a:srgbClr val="002060"/>
                          </a:solidFill>
                          <a:effectLst/>
                          <a:latin typeface="MathJax_Main"/>
                        </a:rPr>
                        <a:t>2</a:t>
                      </a:r>
                      <a:endParaRPr lang="en-US" sz="120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3</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a:solidFill>
                            <a:srgbClr val="002060"/>
                          </a:solidFill>
                          <a:effectLst/>
                          <a:latin typeface="MathJax_Math-italic"/>
                        </a:rPr>
                        <a:t>p</a:t>
                      </a:r>
                      <a:r>
                        <a:rPr lang="en-US" sz="1200" b="0" i="0" u="none" strike="noStrike" dirty="0">
                          <a:solidFill>
                            <a:srgbClr val="002060"/>
                          </a:solidFill>
                          <a:effectLst/>
                          <a:latin typeface="MathJax_Main"/>
                        </a:rPr>
                        <a:t>4</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0.0833</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0.167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0.4167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0.5</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solidFill>
                            <a:srgbClr val="002060"/>
                          </a:solidFill>
                          <a:effectLst/>
                        </a:rPr>
                        <a:t>Particle</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5</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6</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7</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b="0" i="0" u="none" strike="noStrike" dirty="0" smtClean="0">
                          <a:solidFill>
                            <a:srgbClr val="002060"/>
                          </a:solidFill>
                          <a:effectLst/>
                          <a:latin typeface="MathJax_Math-italic"/>
                        </a:rPr>
                        <a:t>p</a:t>
                      </a:r>
                      <a:r>
                        <a:rPr lang="en-US" sz="1200" b="0" i="0" u="none" strike="noStrike" dirty="0" smtClean="0">
                          <a:solidFill>
                            <a:srgbClr val="002060"/>
                          </a:solidFill>
                          <a:effectLst/>
                          <a:latin typeface="MathJax_Main"/>
                        </a:rPr>
                        <a:t>8</a:t>
                      </a:r>
                      <a:endParaRPr lang="en-US" sz="1200" dirty="0">
                        <a:solidFill>
                          <a:srgbClr val="002060"/>
                        </a:solidFill>
                        <a:effectLst/>
                        <a:latin typeface="inherit"/>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r h="285203">
                <a:tc>
                  <a:txBody>
                    <a:bodyPr/>
                    <a:lstStyle/>
                    <a:p>
                      <a:pPr algn="l" fontAlgn="ctr"/>
                      <a:r>
                        <a:rPr lang="en-US" sz="1200" dirty="0">
                          <a:effectLst/>
                        </a:rPr>
                        <a:t>Cumulative Weight</a:t>
                      </a: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0.583</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0.667</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pPr algn="l" fontAlgn="ctr"/>
                      <a:r>
                        <a:rPr lang="en-US" sz="1200" dirty="0" smtClean="0">
                          <a:effectLst/>
                          <a:latin typeface="Open Sans"/>
                        </a:rPr>
                        <a:t>0.75</a:t>
                      </a:r>
                      <a:endParaRPr lang="en-US" sz="1200" dirty="0">
                        <a:effectLst/>
                        <a:latin typeface="Open Sans"/>
                      </a:endParaRPr>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c>
                  <a:txBody>
                    <a:bodyPr/>
                    <a:lstStyle/>
                    <a:p>
                      <a:r>
                        <a:rPr lang="en-US" sz="1200" dirty="0" smtClean="0"/>
                        <a:t>1</a:t>
                      </a:r>
                      <a:endParaRPr lang="en-US" sz="1200" dirty="0"/>
                    </a:p>
                  </a:txBody>
                  <a:tcPr anchor="ctr">
                    <a:lnL w="9525" cap="flat" cmpd="sng" algn="ctr">
                      <a:solidFill>
                        <a:srgbClr val="C3C3C3"/>
                      </a:solidFill>
                      <a:prstDash val="solid"/>
                      <a:round/>
                      <a:headEnd type="none" w="med" len="med"/>
                      <a:tailEnd type="none" w="med" len="med"/>
                    </a:lnL>
                    <a:lnR w="9525" cap="flat" cmpd="sng" algn="ctr">
                      <a:solidFill>
                        <a:srgbClr val="C3C3C3"/>
                      </a:solidFill>
                      <a:prstDash val="solid"/>
                      <a:round/>
                      <a:headEnd type="none" w="med" len="med"/>
                      <a:tailEnd type="none" w="med" len="med"/>
                    </a:lnR>
                    <a:lnT w="9525" cap="flat" cmpd="sng" algn="ctr">
                      <a:solidFill>
                        <a:srgbClr val="C3C3C3"/>
                      </a:solidFill>
                      <a:prstDash val="solid"/>
                      <a:round/>
                      <a:headEnd type="none" w="med" len="med"/>
                      <a:tailEnd type="none" w="med" len="med"/>
                    </a:lnT>
                    <a:lnB w="9525" cap="flat" cmpd="sng" algn="ctr">
                      <a:solidFill>
                        <a:srgbClr val="C3C3C3"/>
                      </a:solidFill>
                      <a:prstDash val="solid"/>
                      <a:round/>
                      <a:headEnd type="none" w="med" len="med"/>
                      <a:tailEnd type="none" w="med" len="med"/>
                    </a:lnB>
                    <a:solidFill>
                      <a:srgbClr val="FFFFFF"/>
                    </a:solidFill>
                  </a:tcPr>
                </a:tc>
              </a:tr>
            </a:tbl>
          </a:graphicData>
        </a:graphic>
      </p:graphicFrame>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1897" y="1063254"/>
            <a:ext cx="3905250" cy="2381250"/>
          </a:xfrm>
          <a:prstGeom prst="rect">
            <a:avLst/>
          </a:prstGeom>
        </p:spPr>
      </p:pic>
    </p:spTree>
    <p:extLst>
      <p:ext uri="{BB962C8B-B14F-4D97-AF65-F5344CB8AC3E}">
        <p14:creationId xmlns:p14="http://schemas.microsoft.com/office/powerpoint/2010/main" val="4286281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 tree </a:t>
            </a:r>
            <a:endParaRPr lang="en-US" dirty="0"/>
          </a:p>
        </p:txBody>
      </p:sp>
      <p:pic>
        <p:nvPicPr>
          <p:cNvPr id="4" name="Content Placeholder 3"/>
          <p:cNvPicPr>
            <a:picLocks noGrp="1" noChangeAspect="1"/>
          </p:cNvPicPr>
          <p:nvPr>
            <p:ph sz="quarter" idx="1"/>
          </p:nvPr>
        </p:nvPicPr>
        <p:blipFill rotWithShape="1">
          <a:blip r:embed="rId2" cstate="email">
            <a:extLst>
              <a:ext uri="{28A0092B-C50C-407E-A947-70E740481C1C}">
                <a14:useLocalDpi xmlns:a14="http://schemas.microsoft.com/office/drawing/2010/main" val="0"/>
              </a:ext>
            </a:extLst>
          </a:blip>
          <a:srcRect/>
          <a:stretch/>
        </p:blipFill>
        <p:spPr>
          <a:xfrm>
            <a:off x="666543" y="2133600"/>
            <a:ext cx="8045610" cy="3164114"/>
          </a:xfrm>
          <a:prstGeom prst="rect">
            <a:avLst/>
          </a:prstGeom>
        </p:spPr>
      </p:pic>
    </p:spTree>
    <p:extLst>
      <p:ext uri="{BB962C8B-B14F-4D97-AF65-F5344CB8AC3E}">
        <p14:creationId xmlns:p14="http://schemas.microsoft.com/office/powerpoint/2010/main" val="29525162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Analysis </a:t>
            </a:r>
            <a:endParaRPr lang="en-US" dirty="0"/>
          </a:p>
        </p:txBody>
      </p:sp>
      <p:sp>
        <p:nvSpPr>
          <p:cNvPr id="3" name="Content Placeholder 2"/>
          <p:cNvSpPr>
            <a:spLocks noGrp="1"/>
          </p:cNvSpPr>
          <p:nvPr>
            <p:ph sz="quarter" idx="1"/>
          </p:nvPr>
        </p:nvSpPr>
        <p:spPr/>
        <p:txBody>
          <a:bodyPr/>
          <a:lstStyle/>
          <a:p>
            <a:r>
              <a:rPr lang="en-US" dirty="0"/>
              <a:t>The sensor provided a reading E</a:t>
            </a:r>
            <a:r>
              <a:rPr lang="en-US" baseline="-25000" dirty="0"/>
              <a:t>1</a:t>
            </a:r>
            <a:r>
              <a:rPr lang="en-US" dirty="0"/>
              <a:t>=D. What fraction of the particles are now on a dead end?</a:t>
            </a:r>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174" y="3467241"/>
            <a:ext cx="3905250" cy="2381250"/>
          </a:xfrm>
          <a:prstGeom prst="rect">
            <a:avLst/>
          </a:prstGeom>
        </p:spPr>
      </p:pic>
    </p:spTree>
    <p:extLst>
      <p:ext uri="{BB962C8B-B14F-4D97-AF65-F5344CB8AC3E}">
        <p14:creationId xmlns:p14="http://schemas.microsoft.com/office/powerpoint/2010/main" val="14685324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
          </p:nvPr>
        </p:nvSpPr>
        <p:spPr/>
        <p:txBody>
          <a:bodyPr/>
          <a:lstStyle/>
          <a:p>
            <a:r>
              <a:rPr lang="en-US" dirty="0"/>
              <a:t>This completes everything for the first time step, t=0→t=1</a:t>
            </a:r>
            <a:r>
              <a:rPr lang="en-US" dirty="0" smtClean="0"/>
              <a:t>.</a:t>
            </a:r>
          </a:p>
          <a:p>
            <a:r>
              <a:rPr lang="en-US" dirty="0" smtClean="0"/>
              <a:t> </a:t>
            </a:r>
            <a:r>
              <a:rPr lang="en-US" dirty="0"/>
              <a:t>Of course, we would now continue by </a:t>
            </a:r>
            <a:r>
              <a:rPr lang="en-US" dirty="0" smtClean="0"/>
              <a:t>repeating:</a:t>
            </a:r>
          </a:p>
          <a:p>
            <a:pPr lvl="1"/>
            <a:r>
              <a:rPr lang="en-US" dirty="0" smtClean="0"/>
              <a:t> </a:t>
            </a:r>
            <a:r>
              <a:rPr lang="en-US" dirty="0"/>
              <a:t>the time update, </a:t>
            </a:r>
            <a:endParaRPr lang="en-US" dirty="0" smtClean="0"/>
          </a:p>
          <a:p>
            <a:pPr lvl="1"/>
            <a:r>
              <a:rPr lang="en-US" dirty="0" smtClean="0"/>
              <a:t>evidence </a:t>
            </a:r>
            <a:r>
              <a:rPr lang="en-US" dirty="0"/>
              <a:t>incorporation </a:t>
            </a:r>
            <a:r>
              <a:rPr lang="en-US" dirty="0" smtClean="0"/>
              <a:t>by reweighting</a:t>
            </a:r>
            <a:r>
              <a:rPr lang="en-US" dirty="0"/>
              <a:t>, </a:t>
            </a:r>
            <a:endParaRPr lang="en-US" dirty="0" smtClean="0"/>
          </a:p>
          <a:p>
            <a:pPr lvl="1"/>
            <a:r>
              <a:rPr lang="en-US" dirty="0" smtClean="0"/>
              <a:t>and </a:t>
            </a:r>
            <a:r>
              <a:rPr lang="en-US" dirty="0"/>
              <a:t>resampling. </a:t>
            </a:r>
            <a:endParaRPr lang="en-US" dirty="0" smtClean="0"/>
          </a:p>
          <a:p>
            <a:r>
              <a:rPr lang="en-US" dirty="0" smtClean="0"/>
              <a:t>We'll </a:t>
            </a:r>
            <a:r>
              <a:rPr lang="en-US" dirty="0"/>
              <a:t>leave that to the computers, </a:t>
            </a:r>
            <a:r>
              <a:rPr lang="en-US" dirty="0" smtClean="0"/>
              <a:t>though!</a:t>
            </a:r>
            <a:endParaRPr lang="en-US" dirty="0"/>
          </a:p>
        </p:txBody>
      </p:sp>
    </p:spTree>
    <p:extLst>
      <p:ext uri="{BB962C8B-B14F-4D97-AF65-F5344CB8AC3E}">
        <p14:creationId xmlns:p14="http://schemas.microsoft.com/office/powerpoint/2010/main" val="33325778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Particle filtering implementation </a:t>
            </a:r>
            <a:endParaRPr lang="en-US" dirty="0"/>
          </a:p>
        </p:txBody>
      </p:sp>
      <p:sp>
        <p:nvSpPr>
          <p:cNvPr id="5" name="Content Placeholder 4"/>
          <p:cNvSpPr>
            <a:spLocks noGrp="1"/>
          </p:cNvSpPr>
          <p:nvPr>
            <p:ph sz="quarter" idx="2"/>
          </p:nvPr>
        </p:nvSpPr>
        <p:spPr>
          <a:xfrm>
            <a:off x="609600" y="2290920"/>
            <a:ext cx="3886200" cy="2974258"/>
          </a:xfrm>
        </p:spPr>
        <p:txBody>
          <a:bodyPr>
            <a:normAutofit/>
          </a:bodyPr>
          <a:lstStyle/>
          <a:p>
            <a:r>
              <a:rPr lang="en-US" sz="2000" dirty="0" smtClean="0"/>
              <a:t>Resample </a:t>
            </a:r>
            <a:r>
              <a:rPr lang="en-US" sz="2000" dirty="0"/>
              <a:t>after Evidence Incorporation</a:t>
            </a:r>
          </a:p>
          <a:p>
            <a:r>
              <a:rPr lang="en-US" sz="2000" dirty="0"/>
              <a:t>Initialize particles by sampling from initial state distribution.</a:t>
            </a:r>
          </a:p>
          <a:p>
            <a:r>
              <a:rPr lang="en-US" sz="2000" dirty="0"/>
              <a:t>Repeat:</a:t>
            </a:r>
          </a:p>
          <a:p>
            <a:pPr lvl="1"/>
            <a:r>
              <a:rPr lang="en-US" sz="1800" dirty="0"/>
              <a:t>Perform time update</a:t>
            </a:r>
          </a:p>
          <a:p>
            <a:pPr lvl="1"/>
            <a:r>
              <a:rPr lang="en-US" sz="1800" dirty="0"/>
              <a:t>Weight according to evidence</a:t>
            </a:r>
          </a:p>
          <a:p>
            <a:pPr lvl="1"/>
            <a:r>
              <a:rPr lang="en-US" sz="1800" dirty="0"/>
              <a:t>Resample according to </a:t>
            </a:r>
            <a:r>
              <a:rPr lang="en-US" sz="1800" dirty="0" smtClean="0"/>
              <a:t>weights</a:t>
            </a:r>
            <a:endParaRPr lang="en-US" sz="1800" dirty="0"/>
          </a:p>
        </p:txBody>
      </p:sp>
      <p:sp>
        <p:nvSpPr>
          <p:cNvPr id="7" name="Content Placeholder 6"/>
          <p:cNvSpPr>
            <a:spLocks noGrp="1"/>
          </p:cNvSpPr>
          <p:nvPr>
            <p:ph sz="quarter" idx="4"/>
          </p:nvPr>
        </p:nvSpPr>
        <p:spPr>
          <a:xfrm>
            <a:off x="4800600" y="2290920"/>
            <a:ext cx="3886200" cy="3387213"/>
          </a:xfrm>
        </p:spPr>
        <p:txBody>
          <a:bodyPr>
            <a:normAutofit/>
          </a:bodyPr>
          <a:lstStyle/>
          <a:p>
            <a:r>
              <a:rPr lang="en-US" sz="2000" dirty="0" smtClean="0"/>
              <a:t>Resample </a:t>
            </a:r>
            <a:r>
              <a:rPr lang="en-US" sz="2000" dirty="0"/>
              <a:t>after Time </a:t>
            </a:r>
            <a:r>
              <a:rPr lang="en-US" sz="2000" dirty="0" smtClean="0"/>
              <a:t>Update</a:t>
            </a:r>
          </a:p>
          <a:p>
            <a:r>
              <a:rPr lang="en-US" sz="2000" dirty="0" smtClean="0"/>
              <a:t>Initialize </a:t>
            </a:r>
            <a:r>
              <a:rPr lang="en-US" sz="2000" dirty="0"/>
              <a:t>particles by sampling from initial state distribution and assigning uniform weights.</a:t>
            </a:r>
          </a:p>
          <a:p>
            <a:r>
              <a:rPr lang="en-US" sz="2000" dirty="0"/>
              <a:t>Repeat:</a:t>
            </a:r>
          </a:p>
          <a:p>
            <a:pPr lvl="1"/>
            <a:r>
              <a:rPr lang="en-US" sz="1800" dirty="0"/>
              <a:t>Perform time update, retaining weights</a:t>
            </a:r>
          </a:p>
          <a:p>
            <a:pPr lvl="1"/>
            <a:r>
              <a:rPr lang="en-US" sz="1800" dirty="0"/>
              <a:t>Resample according to weights</a:t>
            </a:r>
          </a:p>
          <a:p>
            <a:pPr lvl="1"/>
            <a:r>
              <a:rPr lang="en-US" sz="1800" dirty="0"/>
              <a:t>Weight according to evidence</a:t>
            </a:r>
          </a:p>
          <a:p>
            <a:endParaRPr lang="en-US" dirty="0"/>
          </a:p>
        </p:txBody>
      </p:sp>
      <p:sp>
        <p:nvSpPr>
          <p:cNvPr id="4" name="Text Placeholder 3"/>
          <p:cNvSpPr>
            <a:spLocks noGrp="1"/>
          </p:cNvSpPr>
          <p:nvPr>
            <p:ph type="body" sz="quarter" idx="1"/>
          </p:nvPr>
        </p:nvSpPr>
        <p:spPr>
          <a:xfrm>
            <a:off x="609600" y="1605120"/>
            <a:ext cx="3886200" cy="640080"/>
          </a:xfrm>
        </p:spPr>
        <p:txBody>
          <a:bodyPr>
            <a:normAutofit/>
          </a:bodyPr>
          <a:lstStyle/>
          <a:p>
            <a:r>
              <a:rPr lang="en-US" sz="1800" dirty="0"/>
              <a:t>Default Implementation</a:t>
            </a:r>
          </a:p>
        </p:txBody>
      </p:sp>
      <p:sp>
        <p:nvSpPr>
          <p:cNvPr id="6" name="Text Placeholder 5"/>
          <p:cNvSpPr>
            <a:spLocks noGrp="1"/>
          </p:cNvSpPr>
          <p:nvPr>
            <p:ph type="body" sz="quarter" idx="3"/>
          </p:nvPr>
        </p:nvSpPr>
        <p:spPr>
          <a:xfrm>
            <a:off x="4800600" y="1605120"/>
            <a:ext cx="3886200" cy="640080"/>
          </a:xfrm>
        </p:spPr>
        <p:txBody>
          <a:bodyPr>
            <a:normAutofit/>
          </a:bodyPr>
          <a:lstStyle/>
          <a:p>
            <a:r>
              <a:rPr lang="en-US" sz="1800" dirty="0"/>
              <a:t>Alternative Implementation</a:t>
            </a:r>
          </a:p>
        </p:txBody>
      </p:sp>
      <p:sp>
        <p:nvSpPr>
          <p:cNvPr id="12" name="Content Placeholder 4"/>
          <p:cNvSpPr txBox="1">
            <a:spLocks/>
          </p:cNvSpPr>
          <p:nvPr/>
        </p:nvSpPr>
        <p:spPr>
          <a:xfrm>
            <a:off x="1328584" y="5561613"/>
            <a:ext cx="6944032" cy="1296387"/>
          </a:xfrm>
          <a:prstGeom prst="rect">
            <a:avLst/>
          </a:prstGeom>
        </p:spPr>
        <p:txBody>
          <a:bodyPr vert="horz">
            <a:normAutofit fontScale="92500" lnSpcReduction="10000"/>
          </a:bodyPr>
          <a:lstStyle>
            <a:lvl1pPr marL="240030" indent="-240030" algn="l" rtl="0" eaLnBrk="1" latinLnBrk="0" hangingPunct="1">
              <a:spcBef>
                <a:spcPts val="525"/>
              </a:spcBef>
              <a:buClr>
                <a:schemeClr val="accent2"/>
              </a:buClr>
              <a:buSzPct val="60000"/>
              <a:buFont typeface="Wingdings"/>
              <a:buChar char=""/>
              <a:defRPr kumimoji="0" sz="2175" kern="1200">
                <a:solidFill>
                  <a:schemeClr val="tx1"/>
                </a:solidFill>
                <a:latin typeface="+mn-lt"/>
                <a:ea typeface="+mn-ea"/>
                <a:cs typeface="+mn-cs"/>
              </a:defRPr>
            </a:lvl1pPr>
            <a:lvl2pPr marL="480060" indent="-205740" algn="l" rtl="0" eaLnBrk="1" latinLnBrk="0" hangingPunct="1">
              <a:spcBef>
                <a:spcPts val="413"/>
              </a:spcBef>
              <a:buClr>
                <a:schemeClr val="accent1"/>
              </a:buClr>
              <a:buSzPct val="70000"/>
              <a:buFont typeface="Wingdings 2"/>
              <a:buChar char=""/>
              <a:defRPr kumimoji="0" sz="1950" kern="1200">
                <a:solidFill>
                  <a:schemeClr val="tx1"/>
                </a:solidFill>
                <a:latin typeface="+mn-lt"/>
                <a:ea typeface="+mn-ea"/>
                <a:cs typeface="+mn-cs"/>
              </a:defRPr>
            </a:lvl2pPr>
            <a:lvl3pPr marL="685800" indent="-171450" algn="l" rtl="0" eaLnBrk="1" latinLnBrk="0" hangingPunct="1">
              <a:spcBef>
                <a:spcPts val="375"/>
              </a:spcBef>
              <a:buClr>
                <a:schemeClr val="accent2"/>
              </a:buClr>
              <a:buSzPct val="75000"/>
              <a:buFont typeface="Wingdings"/>
              <a:buChar char=""/>
              <a:defRPr kumimoji="0" sz="1725" kern="1200">
                <a:solidFill>
                  <a:schemeClr val="tx1"/>
                </a:solidFill>
                <a:latin typeface="+mn-lt"/>
                <a:ea typeface="+mn-ea"/>
                <a:cs typeface="+mn-cs"/>
              </a:defRPr>
            </a:lvl3pPr>
            <a:lvl4pPr marL="1028700" indent="-171450" algn="l" rtl="0" eaLnBrk="1" latinLnBrk="0" hangingPunct="1">
              <a:spcBef>
                <a:spcPts val="300"/>
              </a:spcBef>
              <a:buClr>
                <a:schemeClr val="accent3"/>
              </a:buClr>
              <a:buSzPct val="75000"/>
              <a:buFont typeface="Wingdings"/>
              <a:buChar char=""/>
              <a:defRPr kumimoji="0" sz="1500" kern="1200">
                <a:solidFill>
                  <a:schemeClr val="tx1"/>
                </a:solidFill>
                <a:latin typeface="+mn-lt"/>
                <a:ea typeface="+mn-ea"/>
                <a:cs typeface="+mn-cs"/>
              </a:defRPr>
            </a:lvl4pPr>
            <a:lvl5pPr marL="1371600" indent="-171450" algn="l" rtl="0" eaLnBrk="1" latinLnBrk="0" hangingPunct="1">
              <a:spcBef>
                <a:spcPts val="300"/>
              </a:spcBef>
              <a:buClr>
                <a:schemeClr val="accent4"/>
              </a:buClr>
              <a:buSzPct val="65000"/>
              <a:buFont typeface="Wingdings"/>
              <a:buChar char=""/>
              <a:defRPr kumimoji="0"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kumimoji="0"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kumimoji="0"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kumimoji="0"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kumimoji="0" sz="1350" kern="1200" baseline="0">
                <a:solidFill>
                  <a:schemeClr val="tx1"/>
                </a:solidFill>
                <a:latin typeface="+mn-lt"/>
                <a:ea typeface="+mn-ea"/>
                <a:cs typeface="+mn-cs"/>
              </a:defRPr>
            </a:lvl9pPr>
          </a:lstStyle>
          <a:p>
            <a:r>
              <a:rPr lang="en-US" dirty="0"/>
              <a:t>Q: The default implementation will typically provide a better estimate of the distribution than the alternate implementation?</a:t>
            </a:r>
          </a:p>
          <a:p>
            <a:pPr lvl="1"/>
            <a:r>
              <a:rPr lang="en-US" dirty="0"/>
              <a:t>What if the observation model is deterministic? </a:t>
            </a:r>
          </a:p>
          <a:p>
            <a:pPr lvl="1"/>
            <a:r>
              <a:rPr lang="en-US" dirty="0"/>
              <a:t>What is the transition model is deterministic?</a:t>
            </a:r>
          </a:p>
        </p:txBody>
      </p:sp>
    </p:spTree>
    <p:extLst>
      <p:ext uri="{BB962C8B-B14F-4D97-AF65-F5344CB8AC3E}">
        <p14:creationId xmlns:p14="http://schemas.microsoft.com/office/powerpoint/2010/main" val="2155508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information </a:t>
            </a:r>
            <a:endParaRPr lang="en-US" dirty="0"/>
          </a:p>
        </p:txBody>
      </p:sp>
      <p:sp>
        <p:nvSpPr>
          <p:cNvPr id="5" name="Content Placeholder 4"/>
          <p:cNvSpPr>
            <a:spLocks noGrp="1"/>
          </p:cNvSpPr>
          <p:nvPr>
            <p:ph sz="quarter" idx="1"/>
          </p:nvPr>
        </p:nvSpPr>
        <p:spPr>
          <a:xfrm>
            <a:off x="612648" y="1600199"/>
            <a:ext cx="4749766" cy="4940085"/>
          </a:xfrm>
        </p:spPr>
        <p:txBody>
          <a:bodyPr>
            <a:normAutofit fontScale="92500" lnSpcReduction="10000"/>
          </a:bodyPr>
          <a:lstStyle/>
          <a:p>
            <a:r>
              <a:rPr lang="en-US" dirty="0" smtClean="0"/>
              <a:t>Idea: compute value of acquiring evidence</a:t>
            </a:r>
          </a:p>
          <a:p>
            <a:r>
              <a:rPr lang="en-US" dirty="0" smtClean="0"/>
              <a:t>Example: buying oil drilling rights </a:t>
            </a:r>
          </a:p>
          <a:p>
            <a:pPr lvl="1"/>
            <a:r>
              <a:rPr lang="en-US" dirty="0" smtClean="0"/>
              <a:t>Two blocks A and B, exactly one has oil, worth k </a:t>
            </a:r>
          </a:p>
          <a:p>
            <a:pPr lvl="1"/>
            <a:r>
              <a:rPr lang="en-US" dirty="0" smtClean="0"/>
              <a:t>You can drill in one location </a:t>
            </a:r>
          </a:p>
          <a:p>
            <a:pPr lvl="1"/>
            <a:r>
              <a:rPr lang="en-US" dirty="0" smtClean="0"/>
              <a:t>Prior probabilities 0.5 each, and mutually exclusive </a:t>
            </a:r>
          </a:p>
          <a:p>
            <a:pPr lvl="1"/>
            <a:r>
              <a:rPr lang="en-US" dirty="0" smtClean="0"/>
              <a:t>Drilling in either A or B has EU = k/2 </a:t>
            </a:r>
          </a:p>
          <a:p>
            <a:pPr lvl="1"/>
            <a:r>
              <a:rPr lang="en-US" dirty="0" smtClean="0"/>
              <a:t>MEU = k/2 </a:t>
            </a:r>
          </a:p>
          <a:p>
            <a:r>
              <a:rPr lang="en-US" dirty="0" smtClean="0"/>
              <a:t>Question: what’s the value of information of the variable O (Oil location)? </a:t>
            </a:r>
          </a:p>
          <a:p>
            <a:pPr lvl="1"/>
            <a:r>
              <a:rPr lang="en-US" dirty="0" smtClean="0"/>
              <a:t>Value is expected gain in MEU from new info </a:t>
            </a:r>
          </a:p>
          <a:p>
            <a:pPr lvl="1"/>
            <a:r>
              <a:rPr lang="en-US" dirty="0" smtClean="0"/>
              <a:t>If we know </a:t>
            </a:r>
            <a:r>
              <a:rPr lang="en-US" dirty="0" err="1" smtClean="0"/>
              <a:t>OilLoc</a:t>
            </a:r>
            <a:r>
              <a:rPr lang="en-US" dirty="0" smtClean="0"/>
              <a:t>, MEU is k (either if it happens to be A or B) </a:t>
            </a:r>
          </a:p>
          <a:p>
            <a:pPr lvl="1"/>
            <a:r>
              <a:rPr lang="en-US" dirty="0" smtClean="0"/>
              <a:t>VPI (</a:t>
            </a:r>
            <a:r>
              <a:rPr lang="en-US" dirty="0" err="1" smtClean="0"/>
              <a:t>OilLoc</a:t>
            </a:r>
            <a:r>
              <a:rPr lang="en-US" dirty="0" smtClean="0"/>
              <a:t>) = k – k/2 = k/2 </a:t>
            </a:r>
          </a:p>
          <a:p>
            <a:pPr lvl="1"/>
            <a:r>
              <a:rPr lang="en-US" dirty="0" smtClean="0"/>
              <a:t>Fair price of this information = k/2  </a:t>
            </a:r>
          </a:p>
          <a:p>
            <a:pPr lvl="1"/>
            <a:endParaRPr lang="en-US" dirty="0"/>
          </a:p>
        </p:txBody>
      </p:sp>
      <p:sp>
        <p:nvSpPr>
          <p:cNvPr id="7" name="Rectangle 6"/>
          <p:cNvSpPr/>
          <p:nvPr/>
        </p:nvSpPr>
        <p:spPr>
          <a:xfrm>
            <a:off x="5471651" y="1814754"/>
            <a:ext cx="1327355" cy="60468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DrillLoc</a:t>
            </a:r>
            <a:r>
              <a:rPr lang="en-US" dirty="0" smtClean="0"/>
              <a:t> </a:t>
            </a:r>
            <a:endParaRPr lang="en-US" dirty="0"/>
          </a:p>
        </p:txBody>
      </p:sp>
      <p:sp>
        <p:nvSpPr>
          <p:cNvPr id="8" name="Oval 7"/>
          <p:cNvSpPr/>
          <p:nvPr/>
        </p:nvSpPr>
        <p:spPr>
          <a:xfrm>
            <a:off x="5471652" y="3053618"/>
            <a:ext cx="1474839" cy="78166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smtClean="0"/>
              <a:t>OilLoc</a:t>
            </a:r>
            <a:r>
              <a:rPr lang="en-US" dirty="0" smtClean="0"/>
              <a:t> </a:t>
            </a:r>
            <a:endParaRPr lang="en-US" dirty="0"/>
          </a:p>
        </p:txBody>
      </p:sp>
      <p:sp>
        <p:nvSpPr>
          <p:cNvPr id="9" name="Flowchart: Decision 8"/>
          <p:cNvSpPr/>
          <p:nvPr/>
        </p:nvSpPr>
        <p:spPr>
          <a:xfrm>
            <a:off x="7831393" y="2483962"/>
            <a:ext cx="1312607" cy="812390"/>
          </a:xfrm>
          <a:prstGeom prst="flowChartDecisi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U</a:t>
            </a:r>
            <a:endParaRPr lang="en-US" dirty="0"/>
          </a:p>
        </p:txBody>
      </p:sp>
      <p:cxnSp>
        <p:nvCxnSpPr>
          <p:cNvPr id="10" name="Straight Arrow Connector 9"/>
          <p:cNvCxnSpPr>
            <a:stCxn id="7" idx="3"/>
            <a:endCxn id="9" idx="1"/>
          </p:cNvCxnSpPr>
          <p:nvPr/>
        </p:nvCxnSpPr>
        <p:spPr>
          <a:xfrm>
            <a:off x="6799006" y="2117096"/>
            <a:ext cx="1032387" cy="7730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endCxn id="9" idx="1"/>
          </p:cNvCxnSpPr>
          <p:nvPr/>
        </p:nvCxnSpPr>
        <p:spPr>
          <a:xfrm flipV="1">
            <a:off x="6946491" y="2890157"/>
            <a:ext cx="884902" cy="5542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1752473681"/>
              </p:ext>
            </p:extLst>
          </p:nvPr>
        </p:nvGraphicFramePr>
        <p:xfrm>
          <a:off x="7075594" y="3662982"/>
          <a:ext cx="1963182" cy="1005840"/>
        </p:xfrm>
        <a:graphic>
          <a:graphicData uri="http://schemas.openxmlformats.org/drawingml/2006/table">
            <a:tbl>
              <a:tblPr firstRow="1" bandRow="1">
                <a:tableStyleId>{5940675A-B579-460E-94D1-54222C63F5DA}</a:tableStyleId>
              </a:tblPr>
              <a:tblGrid>
                <a:gridCol w="689549"/>
                <a:gridCol w="1273633"/>
              </a:tblGrid>
              <a:tr h="313932">
                <a:tc>
                  <a:txBody>
                    <a:bodyPr/>
                    <a:lstStyle/>
                    <a:p>
                      <a:r>
                        <a:rPr lang="en-US" sz="1600" dirty="0" smtClean="0"/>
                        <a:t>O</a:t>
                      </a:r>
                      <a:endParaRPr lang="en-US" sz="1600" dirty="0"/>
                    </a:p>
                  </a:txBody>
                  <a:tcPr/>
                </a:tc>
                <a:tc>
                  <a:txBody>
                    <a:bodyPr/>
                    <a:lstStyle/>
                    <a:p>
                      <a:r>
                        <a:rPr lang="en-US" sz="1600" dirty="0" smtClean="0"/>
                        <a:t>P(O) </a:t>
                      </a:r>
                      <a:endParaRPr lang="en-US" sz="1600" dirty="0"/>
                    </a:p>
                  </a:txBody>
                  <a:tcPr/>
                </a:tc>
              </a:tr>
              <a:tr h="269498">
                <a:tc>
                  <a:txBody>
                    <a:bodyPr/>
                    <a:lstStyle/>
                    <a:p>
                      <a:r>
                        <a:rPr lang="en-US" sz="1600" dirty="0" smtClean="0"/>
                        <a:t>A</a:t>
                      </a:r>
                      <a:endParaRPr lang="en-US" sz="1600" dirty="0"/>
                    </a:p>
                  </a:txBody>
                  <a:tcPr/>
                </a:tc>
                <a:tc>
                  <a:txBody>
                    <a:bodyPr/>
                    <a:lstStyle/>
                    <a:p>
                      <a:r>
                        <a:rPr lang="en-US" sz="1600" dirty="0" smtClean="0"/>
                        <a:t>0.5</a:t>
                      </a:r>
                      <a:endParaRPr lang="en-US" sz="1600" dirty="0"/>
                    </a:p>
                  </a:txBody>
                  <a:tcPr/>
                </a:tc>
              </a:tr>
              <a:tr h="269498">
                <a:tc>
                  <a:txBody>
                    <a:bodyPr/>
                    <a:lstStyle/>
                    <a:p>
                      <a:r>
                        <a:rPr lang="en-US" sz="1600" dirty="0" smtClean="0"/>
                        <a:t>B</a:t>
                      </a:r>
                      <a:endParaRPr lang="en-US" sz="1600" dirty="0"/>
                    </a:p>
                  </a:txBody>
                  <a:tcPr/>
                </a:tc>
                <a:tc>
                  <a:txBody>
                    <a:bodyPr/>
                    <a:lstStyle/>
                    <a:p>
                      <a:r>
                        <a:rPr lang="en-US" sz="1600" dirty="0" smtClean="0"/>
                        <a:t>0.5</a:t>
                      </a:r>
                      <a:endParaRPr lang="en-US" sz="1600" dirty="0"/>
                    </a:p>
                  </a:txBody>
                  <a:tcP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40453429"/>
              </p:ext>
            </p:extLst>
          </p:nvPr>
        </p:nvGraphicFramePr>
        <p:xfrm>
          <a:off x="6209071" y="4945835"/>
          <a:ext cx="2829705" cy="1828800"/>
        </p:xfrm>
        <a:graphic>
          <a:graphicData uri="http://schemas.openxmlformats.org/drawingml/2006/table">
            <a:tbl>
              <a:tblPr firstRow="1" bandRow="1">
                <a:tableStyleId>{5940675A-B579-460E-94D1-54222C63F5DA}</a:tableStyleId>
              </a:tblPr>
              <a:tblGrid>
                <a:gridCol w="943235"/>
                <a:gridCol w="943235"/>
                <a:gridCol w="943235"/>
              </a:tblGrid>
              <a:tr h="315166">
                <a:tc>
                  <a:txBody>
                    <a:bodyPr/>
                    <a:lstStyle/>
                    <a:p>
                      <a:r>
                        <a:rPr lang="en-US" dirty="0" smtClean="0"/>
                        <a:t>D</a:t>
                      </a:r>
                      <a:endParaRPr lang="en-US" dirty="0"/>
                    </a:p>
                  </a:txBody>
                  <a:tcPr/>
                </a:tc>
                <a:tc>
                  <a:txBody>
                    <a:bodyPr/>
                    <a:lstStyle/>
                    <a:p>
                      <a:r>
                        <a:rPr lang="en-US" dirty="0" smtClean="0"/>
                        <a:t>O</a:t>
                      </a:r>
                      <a:endParaRPr lang="en-US" dirty="0"/>
                    </a:p>
                  </a:txBody>
                  <a:tcPr/>
                </a:tc>
                <a:tc>
                  <a:txBody>
                    <a:bodyPr/>
                    <a:lstStyle/>
                    <a:p>
                      <a:r>
                        <a:rPr lang="en-US" dirty="0" smtClean="0"/>
                        <a:t>U(D,O)</a:t>
                      </a:r>
                      <a:endParaRPr lang="en-US" dirty="0"/>
                    </a:p>
                  </a:txBody>
                  <a:tcPr/>
                </a:tc>
              </a:tr>
              <a:tr h="315166">
                <a:tc>
                  <a:txBody>
                    <a:bodyPr/>
                    <a:lstStyle/>
                    <a:p>
                      <a:r>
                        <a:rPr lang="en-US" dirty="0" smtClean="0"/>
                        <a:t>A</a:t>
                      </a:r>
                      <a:endParaRPr lang="en-US" dirty="0"/>
                    </a:p>
                  </a:txBody>
                  <a:tcPr/>
                </a:tc>
                <a:tc>
                  <a:txBody>
                    <a:bodyPr/>
                    <a:lstStyle/>
                    <a:p>
                      <a:r>
                        <a:rPr lang="en-US" dirty="0" smtClean="0"/>
                        <a:t>A</a:t>
                      </a:r>
                      <a:endParaRPr lang="en-US" dirty="0"/>
                    </a:p>
                  </a:txBody>
                  <a:tcPr/>
                </a:tc>
                <a:tc>
                  <a:txBody>
                    <a:bodyPr/>
                    <a:lstStyle/>
                    <a:p>
                      <a:r>
                        <a:rPr lang="en-US" dirty="0" smtClean="0"/>
                        <a:t>k</a:t>
                      </a:r>
                      <a:endParaRPr lang="en-US" dirty="0"/>
                    </a:p>
                  </a:txBody>
                  <a:tcPr/>
                </a:tc>
              </a:tr>
              <a:tr h="315166">
                <a:tc>
                  <a:txBody>
                    <a:bodyPr/>
                    <a:lstStyle/>
                    <a:p>
                      <a:r>
                        <a:rPr lang="en-US" dirty="0" smtClean="0"/>
                        <a:t>A</a:t>
                      </a:r>
                      <a:endParaRPr lang="en-US" dirty="0"/>
                    </a:p>
                  </a:txBody>
                  <a:tcPr/>
                </a:tc>
                <a:tc>
                  <a:txBody>
                    <a:bodyPr/>
                    <a:lstStyle/>
                    <a:p>
                      <a:r>
                        <a:rPr lang="en-US" dirty="0" smtClean="0"/>
                        <a:t>B</a:t>
                      </a:r>
                      <a:endParaRPr lang="en-US" dirty="0"/>
                    </a:p>
                  </a:txBody>
                  <a:tcPr/>
                </a:tc>
                <a:tc>
                  <a:txBody>
                    <a:bodyPr/>
                    <a:lstStyle/>
                    <a:p>
                      <a:r>
                        <a:rPr lang="en-US" dirty="0" smtClean="0"/>
                        <a:t>0</a:t>
                      </a:r>
                      <a:endParaRPr lang="en-US" dirty="0"/>
                    </a:p>
                  </a:txBody>
                  <a:tcPr/>
                </a:tc>
              </a:tr>
              <a:tr h="315166">
                <a:tc>
                  <a:txBody>
                    <a:bodyPr/>
                    <a:lstStyle/>
                    <a:p>
                      <a:r>
                        <a:rPr lang="en-US" dirty="0" smtClean="0"/>
                        <a:t>B</a:t>
                      </a:r>
                      <a:endParaRPr lang="en-US" dirty="0"/>
                    </a:p>
                  </a:txBody>
                  <a:tcPr/>
                </a:tc>
                <a:tc>
                  <a:txBody>
                    <a:bodyPr/>
                    <a:lstStyle/>
                    <a:p>
                      <a:r>
                        <a:rPr lang="en-US" dirty="0" smtClean="0"/>
                        <a:t>A</a:t>
                      </a:r>
                      <a:endParaRPr lang="en-US" dirty="0"/>
                    </a:p>
                  </a:txBody>
                  <a:tcPr/>
                </a:tc>
                <a:tc>
                  <a:txBody>
                    <a:bodyPr/>
                    <a:lstStyle/>
                    <a:p>
                      <a:r>
                        <a:rPr lang="en-US" dirty="0" smtClean="0"/>
                        <a:t>0</a:t>
                      </a:r>
                      <a:endParaRPr lang="en-US" dirty="0"/>
                    </a:p>
                  </a:txBody>
                  <a:tcPr/>
                </a:tc>
              </a:tr>
              <a:tr h="315166">
                <a:tc>
                  <a:txBody>
                    <a:bodyPr/>
                    <a:lstStyle/>
                    <a:p>
                      <a:r>
                        <a:rPr lang="en-US" dirty="0" smtClean="0"/>
                        <a:t>B</a:t>
                      </a:r>
                      <a:endParaRPr lang="en-US" dirty="0"/>
                    </a:p>
                  </a:txBody>
                  <a:tcPr/>
                </a:tc>
                <a:tc>
                  <a:txBody>
                    <a:bodyPr/>
                    <a:lstStyle/>
                    <a:p>
                      <a:r>
                        <a:rPr lang="en-US" dirty="0" smtClean="0"/>
                        <a:t>B</a:t>
                      </a:r>
                      <a:endParaRPr lang="en-US" dirty="0"/>
                    </a:p>
                  </a:txBody>
                  <a:tcPr/>
                </a:tc>
                <a:tc>
                  <a:txBody>
                    <a:bodyPr/>
                    <a:lstStyle/>
                    <a:p>
                      <a:r>
                        <a:rPr lang="en-US" dirty="0" smtClean="0"/>
                        <a:t>k</a:t>
                      </a:r>
                      <a:endParaRPr lang="en-US" dirty="0"/>
                    </a:p>
                  </a:txBody>
                  <a:tcPr/>
                </a:tc>
              </a:tr>
            </a:tbl>
          </a:graphicData>
        </a:graphic>
      </p:graphicFrame>
    </p:spTree>
    <p:extLst>
      <p:ext uri="{BB962C8B-B14F-4D97-AF65-F5344CB8AC3E}">
        <p14:creationId xmlns:p14="http://schemas.microsoft.com/office/powerpoint/2010/main" val="4031046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Content Placeholder 2"/>
          <p:cNvSpPr>
            <a:spLocks noGrp="1"/>
          </p:cNvSpPr>
          <p:nvPr>
            <p:ph sz="quarter" idx="1"/>
          </p:nvPr>
        </p:nvSpPr>
        <p:spPr/>
        <p:txBody>
          <a:bodyPr>
            <a:normAutofit/>
          </a:bodyPr>
          <a:lstStyle/>
          <a:p>
            <a:r>
              <a:rPr lang="en-US" dirty="0" smtClean="0"/>
              <a:t>You’re playing</a:t>
            </a:r>
            <a:r>
              <a:rPr lang="en-US" dirty="0"/>
              <a:t> </a:t>
            </a:r>
            <a:r>
              <a:rPr lang="en-US" dirty="0" smtClean="0"/>
              <a:t>the lottery. The prize</a:t>
            </a:r>
            <a:r>
              <a:rPr lang="en-US" dirty="0"/>
              <a:t> w</a:t>
            </a:r>
            <a:r>
              <a:rPr lang="en-US" dirty="0" smtClean="0"/>
              <a:t>ill be</a:t>
            </a:r>
            <a:r>
              <a:rPr lang="en-US" dirty="0"/>
              <a:t> </a:t>
            </a:r>
            <a:r>
              <a:rPr lang="en-US" dirty="0" smtClean="0"/>
              <a:t>$0 or $</a:t>
            </a:r>
            <a:r>
              <a:rPr lang="en-US" dirty="0"/>
              <a:t>100</a:t>
            </a:r>
            <a:r>
              <a:rPr lang="en-US" dirty="0" smtClean="0"/>
              <a:t>. </a:t>
            </a:r>
          </a:p>
          <a:p>
            <a:r>
              <a:rPr lang="en-US" dirty="0" smtClean="0"/>
              <a:t>You can play</a:t>
            </a:r>
            <a:r>
              <a:rPr lang="en-US" dirty="0"/>
              <a:t> a</a:t>
            </a:r>
            <a:r>
              <a:rPr lang="en-US" dirty="0" smtClean="0"/>
              <a:t>ny number between 1 and 100 (chance of</a:t>
            </a:r>
            <a:r>
              <a:rPr lang="en-US" dirty="0"/>
              <a:t> w</a:t>
            </a:r>
            <a:r>
              <a:rPr lang="en-US" dirty="0" smtClean="0"/>
              <a:t>inning is 1%). </a:t>
            </a:r>
          </a:p>
          <a:p>
            <a:r>
              <a:rPr lang="en-US" dirty="0" smtClean="0"/>
              <a:t>What is The value of knowing the winning number</a:t>
            </a:r>
            <a:r>
              <a:rPr lang="en-US" dirty="0"/>
              <a:t>?</a:t>
            </a:r>
          </a:p>
        </p:txBody>
      </p:sp>
    </p:spTree>
    <p:extLst>
      <p:ext uri="{BB962C8B-B14F-4D97-AF65-F5344CB8AC3E}">
        <p14:creationId xmlns:p14="http://schemas.microsoft.com/office/powerpoint/2010/main" val="14278892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of perfect information </a:t>
            </a:r>
            <a:endParaRPr lang="en-US" dirty="0"/>
          </a:p>
        </p:txBody>
      </p:sp>
      <p:sp>
        <p:nvSpPr>
          <p:cNvPr id="5" name="Content Placeholder 4"/>
          <p:cNvSpPr>
            <a:spLocks noGrp="1"/>
          </p:cNvSpPr>
          <p:nvPr>
            <p:ph sz="quarter" idx="1"/>
          </p:nvPr>
        </p:nvSpPr>
        <p:spPr>
          <a:xfrm>
            <a:off x="612648" y="1600200"/>
            <a:ext cx="8153400" cy="4280095"/>
          </a:xfrm>
        </p:spPr>
        <p:txBody>
          <a:bodyPr>
            <a:normAutofit lnSpcReduction="10000"/>
          </a:bodyPr>
          <a:lstStyle/>
          <a:p>
            <a:r>
              <a:rPr lang="en-US" dirty="0" smtClean="0"/>
              <a:t>Assume we have evidence E=e </a:t>
            </a:r>
          </a:p>
          <a:p>
            <a:endParaRPr lang="en-US" dirty="0"/>
          </a:p>
          <a:p>
            <a:endParaRPr lang="en-US" dirty="0" smtClean="0"/>
          </a:p>
          <a:p>
            <a:r>
              <a:rPr lang="en-US" dirty="0" smtClean="0"/>
              <a:t>Assume we see another variable E’=e’</a:t>
            </a:r>
          </a:p>
          <a:p>
            <a:endParaRPr lang="en-US" dirty="0"/>
          </a:p>
          <a:p>
            <a:endParaRPr lang="en-US" dirty="0" smtClean="0"/>
          </a:p>
          <a:p>
            <a:r>
              <a:rPr lang="en-US" dirty="0" smtClean="0"/>
              <a:t>E’ is a random variable that we ignore, what is the added value if we know perfect information about E’</a:t>
            </a:r>
          </a:p>
          <a:p>
            <a:endParaRPr lang="en-US" dirty="0"/>
          </a:p>
          <a:p>
            <a:endParaRPr lang="en-US" dirty="0" smtClean="0"/>
          </a:p>
          <a:p>
            <a:r>
              <a:rPr lang="en-US" dirty="0" smtClean="0"/>
              <a:t>Value of information: how much MEU goes up by revealing E’ first than acting, over acting now </a:t>
            </a:r>
          </a:p>
          <a:p>
            <a:endParaRPr lang="en-US" dirty="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5590" y="2077135"/>
            <a:ext cx="3790466" cy="437585"/>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55589" y="3184939"/>
            <a:ext cx="4402375" cy="43931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55589" y="4679122"/>
            <a:ext cx="3945211" cy="497525"/>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455589" y="5966614"/>
            <a:ext cx="3565383" cy="249963"/>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455589" y="6302896"/>
            <a:ext cx="4128091" cy="559895"/>
          </a:xfrm>
          <a:prstGeom prst="rect">
            <a:avLst/>
          </a:prstGeom>
        </p:spPr>
      </p:pic>
    </p:spTree>
    <p:extLst>
      <p:ext uri="{BB962C8B-B14F-4D97-AF65-F5344CB8AC3E}">
        <p14:creationId xmlns:p14="http://schemas.microsoft.com/office/powerpoint/2010/main" val="426335039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6553</TotalTime>
  <Words>3464</Words>
  <Application>Microsoft Office PowerPoint</Application>
  <PresentationFormat>On-screen Show (4:3)</PresentationFormat>
  <Paragraphs>1177</Paragraphs>
  <Slides>62</Slides>
  <Notes>24</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62</vt:i4>
      </vt:variant>
    </vt:vector>
  </HeadingPairs>
  <TitlesOfParts>
    <vt:vector size="77" baseType="lpstr">
      <vt:lpstr>Arial</vt:lpstr>
      <vt:lpstr>Calibri</vt:lpstr>
      <vt:lpstr>Cambria Math</vt:lpstr>
      <vt:lpstr>inherit</vt:lpstr>
      <vt:lpstr>MathJax_Main</vt:lpstr>
      <vt:lpstr>MathJax_Math-italic</vt:lpstr>
      <vt:lpstr>MS PGothic</vt:lpstr>
      <vt:lpstr>Open Sans</vt:lpstr>
      <vt:lpstr>Tahoma</vt:lpstr>
      <vt:lpstr>Times New Roman</vt:lpstr>
      <vt:lpstr>Tw Cen MT</vt:lpstr>
      <vt:lpstr>Verdana</vt:lpstr>
      <vt:lpstr>Wingdings</vt:lpstr>
      <vt:lpstr>Wingdings 2</vt:lpstr>
      <vt:lpstr>Median</vt:lpstr>
      <vt:lpstr>Artificial Intelligence</vt:lpstr>
      <vt:lpstr>Decision networks </vt:lpstr>
      <vt:lpstr>Example </vt:lpstr>
      <vt:lpstr>Tree representation of a decision network</vt:lpstr>
      <vt:lpstr>Example </vt:lpstr>
      <vt:lpstr>Outcome tree </vt:lpstr>
      <vt:lpstr>Value of information </vt:lpstr>
      <vt:lpstr>Example </vt:lpstr>
      <vt:lpstr>Value of perfect information </vt:lpstr>
      <vt:lpstr>Example </vt:lpstr>
      <vt:lpstr>VPI properties </vt:lpstr>
      <vt:lpstr>Exercise </vt:lpstr>
      <vt:lpstr>Ex – cnt </vt:lpstr>
      <vt:lpstr>Ex – cnt.    </vt:lpstr>
      <vt:lpstr>Ex – cnt.</vt:lpstr>
      <vt:lpstr>Ex – cnt. </vt:lpstr>
      <vt:lpstr>Properties of VPI</vt:lpstr>
      <vt:lpstr>Hidden Markov Models</vt:lpstr>
      <vt:lpstr>Markov Models </vt:lpstr>
      <vt:lpstr>Markov Models </vt:lpstr>
      <vt:lpstr>Example: Sunny / Rainy </vt:lpstr>
      <vt:lpstr>Mini-forward algorithm </vt:lpstr>
      <vt:lpstr>Example run of the mini forward algorithm</vt:lpstr>
      <vt:lpstr>Stationary distributions </vt:lpstr>
      <vt:lpstr>Hidden Markov models </vt:lpstr>
      <vt:lpstr>Filtering / monitoring </vt:lpstr>
      <vt:lpstr>The forward algorithm – example  </vt:lpstr>
      <vt:lpstr>The forward algorithm </vt:lpstr>
      <vt:lpstr>Exercise </vt:lpstr>
      <vt:lpstr>Exercise </vt:lpstr>
      <vt:lpstr>Exercise – cnt  </vt:lpstr>
      <vt:lpstr>Application of HMM: Robot Localization</vt:lpstr>
      <vt:lpstr>Example: Robot Localization</vt:lpstr>
      <vt:lpstr>Example: Robot Localization</vt:lpstr>
      <vt:lpstr>Example: Robot Localization</vt:lpstr>
      <vt:lpstr>Example: Robot Localization</vt:lpstr>
      <vt:lpstr>Example: Robot Localization</vt:lpstr>
      <vt:lpstr>Example: HMMs in Robotics</vt:lpstr>
      <vt:lpstr>Particle filtering </vt:lpstr>
      <vt:lpstr>Particle filters simulation </vt:lpstr>
      <vt:lpstr>Particle filter – Importance sampling (weighting )</vt:lpstr>
      <vt:lpstr>Particle filter – resampling + elapsing time </vt:lpstr>
      <vt:lpstr>Re-weigthing after new observation</vt:lpstr>
      <vt:lpstr>Resampling + elapsing time </vt:lpstr>
      <vt:lpstr>Implementation </vt:lpstr>
      <vt:lpstr>Particle filters pros and cons </vt:lpstr>
      <vt:lpstr>Exercise </vt:lpstr>
      <vt:lpstr>Transition model </vt:lpstr>
      <vt:lpstr>Sensing </vt:lpstr>
      <vt:lpstr>Sensor errors </vt:lpstr>
      <vt:lpstr>Sensor model </vt:lpstr>
      <vt:lpstr>Sampling review </vt:lpstr>
      <vt:lpstr>Belief State for t=0</vt:lpstr>
      <vt:lpstr>Time update from t=0→t=1</vt:lpstr>
      <vt:lpstr>Probability Distribution Induced by the Particles </vt:lpstr>
      <vt:lpstr>Incorporating evidence at t=1</vt:lpstr>
      <vt:lpstr>Incorporating evidence at t=1</vt:lpstr>
      <vt:lpstr>Re-sampling </vt:lpstr>
      <vt:lpstr>Re-sampling </vt:lpstr>
      <vt:lpstr>Analysis </vt:lpstr>
      <vt:lpstr>Conclusion</vt:lpstr>
      <vt:lpstr>Particle filtering implementation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Mouhamed NASSAR</dc:creator>
  <cp:lastModifiedBy>Mouhamed NASSAR</cp:lastModifiedBy>
  <cp:revision>481</cp:revision>
  <dcterms:created xsi:type="dcterms:W3CDTF">2015-08-04T18:55:05Z</dcterms:created>
  <dcterms:modified xsi:type="dcterms:W3CDTF">2015-12-16T17:58:52Z</dcterms:modified>
</cp:coreProperties>
</file>