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258" r:id="rId4"/>
    <p:sldId id="260" r:id="rId5"/>
    <p:sldId id="261" r:id="rId6"/>
    <p:sldId id="259" r:id="rId7"/>
    <p:sldId id="267" r:id="rId8"/>
    <p:sldId id="262" r:id="rId9"/>
    <p:sldId id="263" r:id="rId10"/>
    <p:sldId id="264" r:id="rId11"/>
    <p:sldId id="265" r:id="rId12"/>
    <p:sldId id="278" r:id="rId13"/>
    <p:sldId id="279" r:id="rId14"/>
    <p:sldId id="280" r:id="rId15"/>
    <p:sldId id="281" r:id="rId16"/>
    <p:sldId id="268" r:id="rId17"/>
    <p:sldId id="269" r:id="rId18"/>
    <p:sldId id="270" r:id="rId19"/>
    <p:sldId id="288" r:id="rId20"/>
    <p:sldId id="271" r:id="rId21"/>
    <p:sldId id="274" r:id="rId22"/>
    <p:sldId id="272" r:id="rId23"/>
    <p:sldId id="273" r:id="rId24"/>
    <p:sldId id="275" r:id="rId25"/>
    <p:sldId id="276" r:id="rId26"/>
    <p:sldId id="277" r:id="rId27"/>
    <p:sldId id="282" r:id="rId28"/>
    <p:sldId id="283" r:id="rId29"/>
    <p:sldId id="284" r:id="rId30"/>
    <p:sldId id="285" r:id="rId31"/>
    <p:sldId id="286" r:id="rId32"/>
    <p:sldId id="287" r:id="rId33"/>
    <p:sldId id="289" r:id="rId34"/>
    <p:sldId id="290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71" autoAdjust="0"/>
    <p:restoredTop sz="86746" autoAdjust="0"/>
  </p:normalViewPr>
  <p:slideViewPr>
    <p:cSldViewPr snapToGrid="0">
      <p:cViewPr varScale="1">
        <p:scale>
          <a:sx n="128" d="100"/>
          <a:sy n="128" d="100"/>
        </p:scale>
        <p:origin x="1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ssar, Mohamad" userId="08c1b410-aff6-4938-ab8f-0a58fc5f7236" providerId="ADAL" clId="{B17EDD59-BE26-0E4E-ACD5-A3EB422F0DED}"/>
    <pc:docChg chg="modSld">
      <pc:chgData name="Nassar, Mohamad" userId="08c1b410-aff6-4938-ab8f-0a58fc5f7236" providerId="ADAL" clId="{B17EDD59-BE26-0E4E-ACD5-A3EB422F0DED}" dt="2022-04-07T04:56:46.759" v="26" actId="20577"/>
      <pc:docMkLst>
        <pc:docMk/>
      </pc:docMkLst>
      <pc:sldChg chg="modSp mod">
        <pc:chgData name="Nassar, Mohamad" userId="08c1b410-aff6-4938-ab8f-0a58fc5f7236" providerId="ADAL" clId="{B17EDD59-BE26-0E4E-ACD5-A3EB422F0DED}" dt="2022-04-07T04:56:46.759" v="26" actId="20577"/>
        <pc:sldMkLst>
          <pc:docMk/>
          <pc:sldMk cId="2852483801" sldId="280"/>
        </pc:sldMkLst>
        <pc:spChg chg="mod">
          <ac:chgData name="Nassar, Mohamad" userId="08c1b410-aff6-4938-ab8f-0a58fc5f7236" providerId="ADAL" clId="{B17EDD59-BE26-0E4E-ACD5-A3EB422F0DED}" dt="2022-04-07T04:56:46.759" v="26" actId="20577"/>
          <ac:spMkLst>
            <pc:docMk/>
            <pc:sldMk cId="2852483801" sldId="280"/>
            <ac:spMk id="3" creationId="{00000000-0000-0000-0000-000000000000}"/>
          </ac:spMkLst>
        </pc:spChg>
      </pc:sldChg>
      <pc:sldChg chg="modSp mod">
        <pc:chgData name="Nassar, Mohamad" userId="08c1b410-aff6-4938-ab8f-0a58fc5f7236" providerId="ADAL" clId="{B17EDD59-BE26-0E4E-ACD5-A3EB422F0DED}" dt="2022-04-07T04:28:17.435" v="7" actId="20577"/>
        <pc:sldMkLst>
          <pc:docMk/>
          <pc:sldMk cId="2491259253" sldId="281"/>
        </pc:sldMkLst>
        <pc:spChg chg="mod">
          <ac:chgData name="Nassar, Mohamad" userId="08c1b410-aff6-4938-ab8f-0a58fc5f7236" providerId="ADAL" clId="{B17EDD59-BE26-0E4E-ACD5-A3EB422F0DED}" dt="2022-04-07T04:28:17.435" v="7" actId="20577"/>
          <ac:spMkLst>
            <pc:docMk/>
            <pc:sldMk cId="2491259253" sldId="281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B8E2CD-0069-4E92-9A8B-2963B194A5FA}" type="datetimeFigureOut">
              <a:rPr lang="en-US" smtClean="0"/>
              <a:t>4/6/22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BDD45-959A-4E37-AA54-B52D8B90F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Slides and exercises are inspired by Russell &amp; </a:t>
            </a:r>
            <a:r>
              <a:rPr lang="en-US" dirty="0" err="1"/>
              <a:t>Norvig</a:t>
            </a:r>
            <a:r>
              <a:rPr lang="en-US" dirty="0"/>
              <a:t> AI Book, Stanford’s AI course and from Berkeley’s AI course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BDD45-959A-4E37-AA54-B52D8B90F1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506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4/11; 4/11; 3/11</a:t>
            </a:r>
          </a:p>
          <a:p>
            <a:r>
              <a:rPr lang="en-US" dirty="0"/>
              <a:t>5/14 ; 5/14; 4/14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BDD45-959A-4E37-AA54-B52D8B90F19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9612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12, 3/8, 3/9, 1/15, 23, 1/6, 25/26,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BDD45-959A-4E37-AA54-B52D8B90F19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6608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2/3; 7/12; 61/102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BDD45-959A-4E37-AA54-B52D8B90F19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0420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0.4, 0.6, 0.0476, 0.0740, 0.485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BDD45-959A-4E37-AA54-B52D8B90F19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53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Textbook chapter: Learning from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BDD45-959A-4E37-AA54-B52D8B90F1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235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Induction is the inference of general laws from particular instances.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BDD45-959A-4E37-AA54-B52D8B90F1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808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BDD45-959A-4E37-AA54-B52D8B90F1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552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*(Technically, solving a regression problem is finding a conditional expectation or average value of y, because the probability that we have found </a:t>
            </a:r>
            <a:r>
              <a:rPr lang="en-US" i="1" dirty="0"/>
              <a:t>exactly </a:t>
            </a:r>
            <a:r>
              <a:rPr lang="en-US" dirty="0"/>
              <a:t>the right real-valued number for y is 0.)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BDD45-959A-4E37-AA54-B52D8B90F1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193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ML: Maximum</a:t>
                </a:r>
                <a:r>
                  <a:rPr lang="en-US" baseline="0" dirty="0"/>
                  <a:t> Likelihood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: proportional to </a:t>
                </a:r>
              </a:p>
              <a:p>
                <a:endParaRPr lang="en-US" baseline="0" dirty="0"/>
              </a:p>
              <a:p>
                <a:r>
                  <a:rPr lang="en-US" baseline="0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ML: Maximum</a:t>
                </a:r>
                <a:r>
                  <a:rPr lang="en-US" baseline="0" dirty="0" smtClean="0"/>
                  <a:t> Likelihood</a:t>
                </a:r>
              </a:p>
              <a:p>
                <a:pPr/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∝</a:t>
                </a:r>
                <a:r>
                  <a:rPr lang="en-US" b="0" dirty="0" smtClean="0">
                    <a:ea typeface="Cambria Math" panose="02040503050406030204" pitchFamily="18" charset="0"/>
                  </a:rPr>
                  <a:t> : proportional to 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 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BDD45-959A-4E37-AA54-B52D8B90F19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323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</a:t>
            </a:r>
            <a:r>
              <a:rPr lang="en-US" baseline="0" dirty="0"/>
              <a:t> k = </a:t>
            </a:r>
            <a:r>
              <a:rPr lang="en-US" baseline="0" dirty="0" err="1"/>
              <a:t>inf</a:t>
            </a:r>
            <a:r>
              <a:rPr lang="en-US" baseline="0" dirty="0"/>
              <a:t> ; we’ll have a uniform distribution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BDD45-959A-4E37-AA54-B52D8B90F19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792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$dd means dollar</a:t>
            </a:r>
            <a:r>
              <a:rPr lang="en-US" baseline="0"/>
              <a:t> sign followed by two digits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BDD45-959A-4E37-AA54-B52D8B90F19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436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decision</a:t>
            </a:r>
            <a:r>
              <a:rPr lang="en-US" baseline="0" dirty="0"/>
              <a:t> is SPAM if total Spam &gt; total Ham </a:t>
            </a:r>
          </a:p>
          <a:p>
            <a:r>
              <a:rPr lang="en-US" baseline="0" dirty="0"/>
              <a:t>Here we use log base e but any other log would be good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BDD45-959A-4E37-AA54-B52D8B90F19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237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50">
                <a:solidFill>
                  <a:srgbClr val="FFFFFF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4/6/22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40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EBDDC3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srgbClr val="EBDDC3"/>
                </a:solidFill>
              </a:rPr>
              <a:pPr/>
              <a:t>‹#›</a:t>
            </a:fld>
            <a:endParaRPr lang="en-US">
              <a:solidFill>
                <a:srgbClr val="EBDDC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272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775F55"/>
                </a:solidFill>
              </a:rPr>
              <a:pPr/>
              <a:t>4/6/22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995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2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4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775F55"/>
                </a:solidFill>
              </a:rPr>
              <a:pPr/>
              <a:t>4/6/22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2" y="6248209"/>
            <a:ext cx="5573483" cy="365125"/>
          </a:xfrm>
        </p:spPr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008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775F55"/>
                </a:solidFill>
              </a:rPr>
              <a:pPr/>
              <a:t>4/6/22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14143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1" y="2743200"/>
            <a:ext cx="7123113" cy="1673225"/>
          </a:xfrm>
        </p:spPr>
        <p:txBody>
          <a:bodyPr anchor="t"/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33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775F55"/>
                </a:solidFill>
              </a:rPr>
              <a:pPr/>
              <a:t>4/6/22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796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>
                <a:solidFill>
                  <a:srgbClr val="775F55"/>
                </a:solidFill>
              </a:rPr>
              <a:pPr/>
              <a:t>4/6/22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237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>
                <a:solidFill>
                  <a:srgbClr val="775F55"/>
                </a:solidFill>
              </a:rPr>
              <a:pPr/>
              <a:t>4/6/22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15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15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4215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775F55"/>
                </a:solidFill>
              </a:rPr>
              <a:pPr/>
              <a:t>4/6/22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56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775F55"/>
                </a:solidFill>
              </a:rPr>
              <a:pPr/>
              <a:t>4/6/22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srgbClr val="775F55"/>
                </a:solidFill>
              </a:rPr>
              <a:pPr/>
              <a:t>‹#›</a:t>
            </a:fld>
            <a:endParaRPr 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512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33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775F55"/>
                </a:solidFill>
              </a:rPr>
              <a:pPr/>
              <a:t>4/6/22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750"/>
              </a:spcAft>
              <a:buNone/>
              <a:defRPr sz="1350"/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01969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275"/>
            </a:lvl1pPr>
            <a:lvl2pPr>
              <a:buFontTx/>
              <a:buNone/>
              <a:defRPr sz="900"/>
            </a:lvl2pPr>
            <a:lvl3pPr>
              <a:buFontTx/>
              <a:buNone/>
              <a:defRPr sz="750"/>
            </a:lvl3pPr>
            <a:lvl4pPr>
              <a:buFontTx/>
              <a:buNone/>
              <a:defRPr sz="675"/>
            </a:lvl4pPr>
            <a:lvl5pPr>
              <a:buFontTx/>
              <a:buNone/>
              <a:defRPr sz="675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1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2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>
                <a:solidFill>
                  <a:srgbClr val="775F55"/>
                </a:solidFill>
              </a:rPr>
              <a:pPr/>
              <a:t>4/6/22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8"/>
            <a:ext cx="4572000" cy="365125"/>
          </a:xfrm>
        </p:spPr>
        <p:txBody>
          <a:bodyPr rtlCol="0"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24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134044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2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05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srgbClr val="775F55"/>
                </a:solidFill>
              </a:rPr>
              <a:pPr/>
              <a:t>4/6/22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6248208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05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05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73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40030" indent="-240030" algn="l" rtl="0" eaLnBrk="1" latinLnBrk="0" hangingPunct="1">
        <a:spcBef>
          <a:spcPts val="525"/>
        </a:spcBef>
        <a:buClr>
          <a:schemeClr val="accent2"/>
        </a:buClr>
        <a:buSzPct val="60000"/>
        <a:buFont typeface="Wingdings"/>
        <a:buChar char=""/>
        <a:defRPr kumimoji="0" sz="2175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205740" algn="l" rtl="0" eaLnBrk="1" latinLnBrk="0" hangingPunct="1">
        <a:spcBef>
          <a:spcPts val="413"/>
        </a:spcBef>
        <a:buClr>
          <a:schemeClr val="accent1"/>
        </a:buClr>
        <a:buSzPct val="70000"/>
        <a:buFont typeface="Wingdings 2"/>
        <a:buChar char=""/>
        <a:defRPr kumimoji="0"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1450" algn="l" rtl="0" eaLnBrk="1" latinLnBrk="0" hangingPunct="1">
        <a:spcBef>
          <a:spcPts val="375"/>
        </a:spcBef>
        <a:buClr>
          <a:schemeClr val="accent2"/>
        </a:buClr>
        <a:buSzPct val="75000"/>
        <a:buFont typeface="Wingdings"/>
        <a:buChar char=""/>
        <a:defRPr kumimoji="0" sz="1725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-171450" algn="l" rtl="0" eaLnBrk="1" latinLnBrk="0" hangingPunct="1">
        <a:spcBef>
          <a:spcPts val="300"/>
        </a:spcBef>
        <a:buClr>
          <a:schemeClr val="accent3"/>
        </a:buClr>
        <a:buSzPct val="75000"/>
        <a:buFont typeface="Wingdings"/>
        <a:buChar char="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171450" algn="l" rtl="0" eaLnBrk="1" latinLnBrk="0" hangingPunct="1">
        <a:spcBef>
          <a:spcPts val="300"/>
        </a:spcBef>
        <a:buClr>
          <a:schemeClr val="accent4"/>
        </a:buClr>
        <a:buSzPct val="65000"/>
        <a:buFont typeface="Wingdings"/>
        <a:buChar char="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577340" indent="-17145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7145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988820" indent="-17145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7145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neiltrotter101@163.com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Artificial Intelligence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Naïve Bayes Classifier</a:t>
            </a:r>
          </a:p>
        </p:txBody>
      </p:sp>
    </p:spTree>
    <p:extLst>
      <p:ext uri="{BB962C8B-B14F-4D97-AF65-F5344CB8AC3E}">
        <p14:creationId xmlns:p14="http://schemas.microsoft.com/office/powerpoint/2010/main" val="2832491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a posteriori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In case where hypotheses do not have equal priors, we have to choose the </a:t>
                </a:r>
                <a:r>
                  <a:rPr lang="en-US" b="1" dirty="0"/>
                  <a:t>maximum a posteriori </a:t>
                </a:r>
                <a:r>
                  <a:rPr lang="en-US" dirty="0"/>
                  <a:t>or MAP hypothesis.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𝑀𝐴𝑃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argmax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func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argmax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75" t="-950" r="-1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7282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Laplace smoothing / Linear interpolation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1589566"/>
                <a:ext cx="3886200" cy="5156007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sz="2400" dirty="0">
                    <a:solidFill>
                      <a:srgbClr val="33339B"/>
                    </a:solidFill>
                    <a:latin typeface="Calibri" panose="020F0502020204030204" pitchFamily="34" charset="0"/>
                  </a:rPr>
                  <a:t>Pretend you saw every outcome once more than you actually did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𝐿𝐴𝑃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+1]</m:t>
                              </m:r>
                            </m:e>
                          </m:nary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𝐿𝐴𝑃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2+1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3+2</m:t>
                        </m:r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dirty="0"/>
                  <a:t>  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𝑀𝐿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sz="2400" dirty="0">
                    <a:solidFill>
                      <a:srgbClr val="33339B"/>
                    </a:solidFill>
                    <a:latin typeface="Calibri" panose="020F0502020204030204" pitchFamily="34" charset="0"/>
                  </a:rPr>
                  <a:t>Pretend you saw every outcome k extra times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𝐿𝐴𝑃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sz="2400" dirty="0">
                    <a:solidFill>
                      <a:srgbClr val="33339B"/>
                    </a:solidFill>
                    <a:latin typeface="Calibri" panose="020F0502020204030204" pitchFamily="34" charset="0"/>
                  </a:rPr>
                  <a:t>For conditionals :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𝐿𝐴𝑃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1589566"/>
                <a:ext cx="3886200" cy="5156007"/>
              </a:xfrm>
              <a:blipFill rotWithShape="0">
                <a:blip r:embed="rId3"/>
                <a:stretch>
                  <a:fillRect t="-13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58148" y="3416678"/>
            <a:ext cx="1921968" cy="7508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2"/>
              </p:nvPr>
            </p:nvSpPr>
            <p:spPr>
              <a:xfrm>
                <a:off x="4844901" y="1589567"/>
                <a:ext cx="3886200" cy="16130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solidFill>
                      <a:srgbClr val="33339B"/>
                    </a:solidFill>
                    <a:latin typeface="Calibri" panose="020F0502020204030204" pitchFamily="34" charset="0"/>
                  </a:rPr>
                  <a:t>Another option: linear interpolation</a:t>
                </a:r>
              </a:p>
              <a:p>
                <a:r>
                  <a:rPr lang="en-US" sz="18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Makes sure the estimate of P(X|Y) isn’t too different from the empirical P(X)</a:t>
                </a:r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𝛼</m:t>
                    </m:r>
                    <m:acc>
                      <m:accPr>
                        <m:chr m:val="̂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acc>
                      <m:accPr>
                        <m:chr m:val="̂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>
              <a:xfrm>
                <a:off x="4844901" y="1589567"/>
                <a:ext cx="3886200" cy="1613006"/>
              </a:xfrm>
              <a:prstGeom prst="rect">
                <a:avLst/>
              </a:prstGeom>
              <a:blipFill rotWithShape="0">
                <a:blip r:embed="rId5"/>
                <a:stretch>
                  <a:fillRect t="-2273" r="-942" b="-26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9341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941105" y="2443396"/>
            <a:ext cx="5496485" cy="286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981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Spam or ham 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This is Neil </a:t>
            </a:r>
            <a:r>
              <a:rPr lang="en-US" dirty="0" err="1"/>
              <a:t>Trotter,the</a:t>
            </a:r>
            <a:r>
              <a:rPr lang="en-US" dirty="0"/>
              <a:t> Euro Million lottery winner for 2014.I will like you to help me make some donations to cancer </a:t>
            </a:r>
            <a:r>
              <a:rPr lang="en-US" dirty="0" err="1"/>
              <a:t>pateints.please</a:t>
            </a:r>
            <a:r>
              <a:rPr lang="en-US" dirty="0"/>
              <a:t> Contact me on: </a:t>
            </a:r>
            <a:r>
              <a:rPr lang="en-US" dirty="0">
                <a:hlinkClick r:id="rId2"/>
              </a:rPr>
              <a:t>neiltrotter101@163.com</a:t>
            </a:r>
            <a:r>
              <a:rPr lang="en-US" dirty="0"/>
              <a:t> for more details or read the attachment</a:t>
            </a:r>
            <a:br>
              <a:rPr lang="en-US" dirty="0"/>
            </a:br>
            <a:r>
              <a:rPr lang="en-US" dirty="0"/>
              <a:t>for more info.</a:t>
            </a:r>
          </a:p>
        </p:txBody>
      </p:sp>
    </p:spTree>
    <p:extLst>
      <p:ext uri="{BB962C8B-B14F-4D97-AF65-F5344CB8AC3E}">
        <p14:creationId xmlns:p14="http://schemas.microsoft.com/office/powerpoint/2010/main" val="234189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Spam or ham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want a tax-free job in Dubai</a:t>
            </a:r>
            <a:br>
              <a:rPr lang="en-US" dirty="0"/>
            </a:br>
            <a:r>
              <a:rPr lang="en-US" dirty="0"/>
              <a:t>get almost 4 times more pay than your salary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email us your resume, if you want job in middle east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83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Spam or ham?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Dear Dr.,</a:t>
            </a:r>
            <a:br>
              <a:rPr lang="en-US" dirty="0"/>
            </a:br>
            <a:r>
              <a:rPr lang="en-US" dirty="0"/>
              <a:t>When is assignment 2 due to 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Best Regards,</a:t>
            </a:r>
          </a:p>
        </p:txBody>
      </p:sp>
    </p:spTree>
    <p:extLst>
      <p:ext uri="{BB962C8B-B14F-4D97-AF65-F5344CB8AC3E}">
        <p14:creationId xmlns:p14="http://schemas.microsoft.com/office/powerpoint/2010/main" val="2491259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SPAM classification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0137" y="1948721"/>
            <a:ext cx="8538421" cy="410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356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Bag‐of‐words Naïve Bayes: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Features: W</a:t>
                </a:r>
                <a:r>
                  <a:rPr lang="en-US" baseline="-25000" dirty="0"/>
                  <a:t>i</a:t>
                </a:r>
                <a:r>
                  <a:rPr lang="en-US" dirty="0"/>
                  <a:t> is the word at position </a:t>
                </a:r>
                <a:r>
                  <a:rPr lang="en-US" dirty="0" err="1"/>
                  <a:t>i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Called “bag‐of‐words” because model is insensitive to word order or reordering: </a:t>
                </a:r>
              </a:p>
              <a:p>
                <a:pPr lvl="1"/>
                <a:r>
                  <a:rPr lang="en-US" dirty="0"/>
                  <a:t>In a bag‐of‐words model, each position is identically distributed</a:t>
                </a:r>
              </a:p>
              <a:p>
                <a:r>
                  <a:rPr lang="en-US" dirty="0"/>
                  <a:t>Generative model: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Start with a bunch of probabilities: </a:t>
                </a:r>
              </a:p>
              <a:p>
                <a:pPr lvl="1"/>
                <a:r>
                  <a:rPr lang="en-US" b="1" dirty="0"/>
                  <a:t>Prior </a:t>
                </a:r>
                <a:r>
                  <a:rPr lang="en-US" dirty="0"/>
                  <a:t>distribution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and the </a:t>
                </a:r>
                <a:r>
                  <a:rPr lang="en-US" b="1" dirty="0"/>
                  <a:t>likelihood</a:t>
                </a:r>
                <a:r>
                  <a:rPr lang="en-US" dirty="0"/>
                  <a:t> probabilities (The CPT tables)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Use standard inference to compute the </a:t>
                </a:r>
                <a:r>
                  <a:rPr lang="en-US" b="1" dirty="0"/>
                  <a:t>posterior</a:t>
                </a:r>
                <a:r>
                  <a:rPr lang="en-US" dirty="0"/>
                  <a:t> probabilities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can use the normalization trick </a:t>
                </a:r>
              </a:p>
              <a:p>
                <a:r>
                  <a:rPr lang="en-US" dirty="0"/>
                  <a:t>Computing the </a:t>
                </a:r>
                <a:r>
                  <a:rPr lang="en-US" b="1" dirty="0"/>
                  <a:t>log posterior</a:t>
                </a:r>
                <a:r>
                  <a:rPr lang="en-US" dirty="0"/>
                  <a:t> (instead of the posterior) prevents numerical errors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t="-1493" b="-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7913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0746" y="1639961"/>
            <a:ext cx="7277203" cy="2317924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472392"/>
              </p:ext>
            </p:extLst>
          </p:nvPr>
        </p:nvGraphicFramePr>
        <p:xfrm>
          <a:off x="1217874" y="4183774"/>
          <a:ext cx="6538135" cy="249428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307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9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5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76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76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P(</a:t>
                      </a:r>
                      <a:r>
                        <a:rPr lang="en-US" dirty="0" err="1"/>
                        <a:t>w|spam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P(</a:t>
                      </a:r>
                      <a:r>
                        <a:rPr lang="en-US" dirty="0" err="1"/>
                        <a:t>w|ham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  <a:r>
                        <a:rPr lang="en-US" baseline="0" dirty="0"/>
                        <a:t> spam (log)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  <a:r>
                        <a:rPr lang="en-US" baseline="0" dirty="0"/>
                        <a:t> ham (log)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(prior)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-0.4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-4.27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9370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SPAM filters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Known Spamming IP ? </a:t>
            </a:r>
          </a:p>
          <a:p>
            <a:r>
              <a:rPr lang="en-US" dirty="0"/>
              <a:t>Have you emailed this person before ? </a:t>
            </a:r>
          </a:p>
          <a:p>
            <a:r>
              <a:rPr lang="en-US" dirty="0"/>
              <a:t>Have 1000 other people received the same message ? </a:t>
            </a:r>
          </a:p>
          <a:p>
            <a:r>
              <a:rPr lang="en-US" dirty="0"/>
              <a:t>Is Email header consistent ? (e.g. From header is consistent with IP address)  </a:t>
            </a:r>
          </a:p>
          <a:p>
            <a:r>
              <a:rPr lang="en-US" dirty="0"/>
              <a:t>ALL CAPS ? </a:t>
            </a:r>
          </a:p>
          <a:p>
            <a:r>
              <a:rPr lang="en-US" dirty="0"/>
              <a:t>Do inline URLs point to where they say ?</a:t>
            </a:r>
          </a:p>
          <a:p>
            <a:r>
              <a:rPr lang="en-US" dirty="0"/>
              <a:t>Are you addressed by your real name ?  </a:t>
            </a:r>
          </a:p>
          <a:p>
            <a:endParaRPr lang="en-US" dirty="0"/>
          </a:p>
          <a:p>
            <a:r>
              <a:rPr lang="en-US" dirty="0"/>
              <a:t>Emails are labeled by end-users!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979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acquire a model from data / previous experience </a:t>
            </a:r>
          </a:p>
          <a:p>
            <a:pPr lvl="1"/>
            <a:r>
              <a:rPr lang="en-US" dirty="0"/>
              <a:t>Learning parameters (i.e. CPT tables) </a:t>
            </a:r>
          </a:p>
          <a:p>
            <a:pPr lvl="1"/>
            <a:r>
              <a:rPr lang="en-US" dirty="0"/>
              <a:t>Learning structure (i.e. BN graphs)</a:t>
            </a:r>
          </a:p>
          <a:p>
            <a:pPr lvl="1"/>
            <a:r>
              <a:rPr lang="en-US" dirty="0"/>
              <a:t>Learning hidden concepts (i.e. clustering) </a:t>
            </a:r>
          </a:p>
          <a:p>
            <a:pPr lvl="1"/>
            <a:endParaRPr lang="en-US" dirty="0"/>
          </a:p>
          <a:p>
            <a:r>
              <a:rPr lang="en-US" dirty="0"/>
              <a:t>Example: handwritten digit recognition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5010" y="4437812"/>
            <a:ext cx="4834138" cy="110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7023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 vs overfitting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3837481"/>
            <a:ext cx="8153400" cy="2638269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A fundamental problem in inductive learning: </a:t>
            </a:r>
            <a:r>
              <a:rPr lang="en-US" i="1" dirty="0"/>
              <a:t>how do we choose from among multiple consistent hypotheses?</a:t>
            </a:r>
          </a:p>
          <a:p>
            <a:r>
              <a:rPr lang="en-US" dirty="0"/>
              <a:t>One answer is to prefer the </a:t>
            </a:r>
            <a:r>
              <a:rPr lang="en-US" i="1" dirty="0"/>
              <a:t>simplest </a:t>
            </a:r>
            <a:r>
              <a:rPr lang="en-US" dirty="0"/>
              <a:t>hypothesis consistent with the data. This principle is called </a:t>
            </a:r>
            <a:r>
              <a:rPr lang="en-US" b="1" dirty="0"/>
              <a:t>Ockham’s razor</a:t>
            </a:r>
            <a:r>
              <a:rPr lang="en-US" dirty="0"/>
              <a:t>, after the 14th-century English philosopher William of Ockham, who used it to argue sharply against all sorts of complications. </a:t>
            </a:r>
          </a:p>
          <a:p>
            <a:r>
              <a:rPr lang="en-US" dirty="0"/>
              <a:t>Defining simplicity is not easy, but it seems clear that a degree-1 polynomial is simpler than a degree-7 polynomial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2648" y="1570667"/>
            <a:ext cx="8149738" cy="226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690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overfitting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58312" y="1588958"/>
            <a:ext cx="6662072" cy="392742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58312" y="571412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33339B"/>
                </a:solidFill>
                <a:latin typeface="Calibri" panose="020F0502020204030204" pitchFamily="34" charset="0"/>
              </a:rPr>
              <a:t>To generalize better: we need to </a:t>
            </a:r>
            <a:r>
              <a:rPr lang="en-US" dirty="0">
                <a:solidFill>
                  <a:srgbClr val="CD0000"/>
                </a:solidFill>
                <a:latin typeface="Calibri" panose="020F0502020204030204" pitchFamily="34" charset="0"/>
              </a:rPr>
              <a:t>smooth </a:t>
            </a:r>
            <a:r>
              <a:rPr lang="en-US" dirty="0">
                <a:solidFill>
                  <a:srgbClr val="33339B"/>
                </a:solidFill>
                <a:latin typeface="Calibri" panose="020F0502020204030204" pitchFamily="34" charset="0"/>
              </a:rPr>
              <a:t>or </a:t>
            </a:r>
            <a:r>
              <a:rPr lang="en-US" dirty="0">
                <a:solidFill>
                  <a:srgbClr val="CD0000"/>
                </a:solidFill>
                <a:latin typeface="Calibri" panose="020F0502020204030204" pitchFamily="34" charset="0"/>
              </a:rPr>
              <a:t>regularize </a:t>
            </a:r>
            <a:r>
              <a:rPr lang="en-US" dirty="0">
                <a:solidFill>
                  <a:srgbClr val="33339B"/>
                </a:solidFill>
                <a:latin typeface="Calibri" panose="020F0502020204030204" pitchFamily="34" charset="0"/>
              </a:rPr>
              <a:t>the estimates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5327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Train/validate/test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5863103" cy="499547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usually divide our data set into three parts: </a:t>
            </a:r>
          </a:p>
          <a:p>
            <a:pPr lvl="1"/>
            <a:r>
              <a:rPr lang="en-US" dirty="0"/>
              <a:t>The larger part is used for </a:t>
            </a:r>
            <a:r>
              <a:rPr lang="en-US" b="1" dirty="0"/>
              <a:t>training. </a:t>
            </a:r>
            <a:r>
              <a:rPr lang="en-US" dirty="0"/>
              <a:t>E.g. learn priors and </a:t>
            </a:r>
            <a:r>
              <a:rPr lang="en-US" dirty="0" err="1"/>
              <a:t>CPTs.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The remaining data are divided into two sets; one for </a:t>
            </a:r>
            <a:r>
              <a:rPr lang="en-US" b="1" dirty="0"/>
              <a:t>validation</a:t>
            </a:r>
            <a:r>
              <a:rPr lang="en-US" dirty="0"/>
              <a:t> </a:t>
            </a:r>
            <a:r>
              <a:rPr lang="en-US" b="1" dirty="0"/>
              <a:t>(</a:t>
            </a:r>
            <a:r>
              <a:rPr lang="en-US" dirty="0"/>
              <a:t>or</a:t>
            </a:r>
            <a:r>
              <a:rPr lang="en-US" b="1" dirty="0"/>
              <a:t> held-out)</a:t>
            </a:r>
            <a:r>
              <a:rPr lang="en-US" dirty="0"/>
              <a:t> and one for </a:t>
            </a:r>
            <a:r>
              <a:rPr lang="en-US" b="1" dirty="0"/>
              <a:t>testing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r>
              <a:rPr lang="en-US" dirty="0"/>
              <a:t>In validation, we assess the performance of our trained model on the validation set. This allows us to </a:t>
            </a:r>
            <a:r>
              <a:rPr lang="en-US" b="1" dirty="0"/>
              <a:t>tune</a:t>
            </a:r>
            <a:r>
              <a:rPr lang="en-US" dirty="0"/>
              <a:t> our model </a:t>
            </a:r>
            <a:r>
              <a:rPr lang="en-US" b="1" dirty="0" err="1"/>
              <a:t>hyperparameters</a:t>
            </a:r>
            <a:r>
              <a:rPr lang="en-US" dirty="0"/>
              <a:t>: e.g. the amount / type of smoothing to do, removing or adding features, etc. </a:t>
            </a:r>
          </a:p>
          <a:p>
            <a:endParaRPr lang="en-US" dirty="0"/>
          </a:p>
          <a:p>
            <a:r>
              <a:rPr lang="en-US" dirty="0"/>
              <a:t>This cycle can be repeated many times</a:t>
            </a:r>
          </a:p>
          <a:p>
            <a:endParaRPr lang="en-US" dirty="0"/>
          </a:p>
          <a:p>
            <a:r>
              <a:rPr lang="en-US" dirty="0"/>
              <a:t>The test set is only used at the end to assess the real performance of our trained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07816" y="2684681"/>
            <a:ext cx="1958232" cy="181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236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: MLE Binomial distribution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Given samples 0, 1, 0, 0, 1, 0 from a binomial distribution </a:t>
                </a:r>
              </a:p>
              <a:p>
                <a:pPr marL="0" indent="0">
                  <a:buNone/>
                </a:pPr>
                <a:r>
                  <a:rPr lang="en-US" dirty="0"/>
                  <a:t>Which has the form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=0) = (1−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=1) 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What is the maximum likelihood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972" t="-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4076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MLE Poisson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Given samples, 5, 9, 3, 12, 14 from a Poisson distribution, </a:t>
                </a:r>
              </a:p>
              <a:p>
                <a:pPr marL="0" indent="0">
                  <a:buNone/>
                </a:pPr>
                <a:r>
                  <a:rPr lang="en-US" dirty="0"/>
                  <a:t>which has the form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What is the maximum likelihood estimate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972" t="-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71553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Laplace for single variable distribution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Given: a1, a2, a1, a2, a3, a1, a3, a2 </a:t>
            </a:r>
          </a:p>
          <a:p>
            <a:r>
              <a:rPr lang="en-US" dirty="0"/>
              <a:t>What are the Laplace-k smoothed estimate of P(A) with domain of A = {a1, a2, a3} for k=1</a:t>
            </a:r>
          </a:p>
          <a:p>
            <a:endParaRPr lang="en-US" dirty="0"/>
          </a:p>
          <a:p>
            <a:pPr lvl="1"/>
            <a:r>
              <a:rPr lang="en-US" dirty="0"/>
              <a:t>P(A=a1)=?</a:t>
            </a:r>
          </a:p>
          <a:p>
            <a:pPr lvl="1"/>
            <a:r>
              <a:rPr lang="en-US" dirty="0"/>
              <a:t>P(A=a2)=?</a:t>
            </a:r>
          </a:p>
          <a:p>
            <a:pPr lvl="1"/>
            <a:r>
              <a:rPr lang="en-US" dirty="0"/>
              <a:t>P(A=a3)=? </a:t>
            </a:r>
          </a:p>
          <a:p>
            <a:pPr lvl="1"/>
            <a:endParaRPr lang="en-US" dirty="0"/>
          </a:p>
          <a:p>
            <a:r>
              <a:rPr lang="en-US" dirty="0"/>
              <a:t>Same question for k=2 </a:t>
            </a:r>
          </a:p>
        </p:txBody>
      </p:sp>
    </p:spTree>
    <p:extLst>
      <p:ext uri="{BB962C8B-B14F-4D97-AF65-F5344CB8AC3E}">
        <p14:creationId xmlns:p14="http://schemas.microsoft.com/office/powerpoint/2010/main" val="9599265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Laplace for conditional distribution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Given (a1, b1), (a2,b2), (a1, b2), (a1,b3), (a2, b2), (a1,b1) </a:t>
            </a:r>
          </a:p>
          <a:p>
            <a:r>
              <a:rPr lang="en-US" dirty="0"/>
              <a:t>What are the Laplace-k estimates for P(B|A), for k=3 </a:t>
            </a:r>
          </a:p>
          <a:p>
            <a:pPr lvl="1"/>
            <a:r>
              <a:rPr lang="en-US" dirty="0"/>
              <a:t>P(B=b1|A=a1) = ?</a:t>
            </a:r>
          </a:p>
          <a:p>
            <a:pPr lvl="1"/>
            <a:r>
              <a:rPr lang="en-US" dirty="0"/>
              <a:t>P(B=b2|A=a1) = ?</a:t>
            </a:r>
          </a:p>
          <a:p>
            <a:pPr lvl="1"/>
            <a:r>
              <a:rPr lang="en-US" dirty="0"/>
              <a:t>P(B=b1|A=a2) = ?</a:t>
            </a:r>
          </a:p>
          <a:p>
            <a:pPr lvl="1"/>
            <a:r>
              <a:rPr lang="en-US" dirty="0"/>
              <a:t>P(B=b2|A=a2)= ?</a:t>
            </a:r>
          </a:p>
          <a:p>
            <a:pPr lvl="1"/>
            <a:r>
              <a:rPr lang="en-US" dirty="0"/>
              <a:t>P(B=b3|A=a1) = ?</a:t>
            </a:r>
          </a:p>
          <a:p>
            <a:pPr lvl="1"/>
            <a:r>
              <a:rPr lang="en-US" dirty="0"/>
              <a:t>P(B=b3|A=a2)= ?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0650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 of words exercise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Spam messages: </a:t>
            </a:r>
          </a:p>
          <a:p>
            <a:pPr lvl="1"/>
            <a:r>
              <a:rPr lang="en-US" dirty="0"/>
              <a:t>Offer is secret </a:t>
            </a:r>
          </a:p>
          <a:p>
            <a:pPr lvl="1"/>
            <a:r>
              <a:rPr lang="en-US" dirty="0"/>
              <a:t>Click secret link </a:t>
            </a:r>
          </a:p>
          <a:p>
            <a:pPr lvl="1"/>
            <a:r>
              <a:rPr lang="en-US" dirty="0"/>
              <a:t>Secret sports link </a:t>
            </a:r>
          </a:p>
          <a:p>
            <a:r>
              <a:rPr lang="en-US" dirty="0"/>
              <a:t>Ham messages:</a:t>
            </a:r>
          </a:p>
          <a:p>
            <a:pPr lvl="1"/>
            <a:r>
              <a:rPr lang="en-US" dirty="0"/>
              <a:t>Play sports today </a:t>
            </a:r>
          </a:p>
          <a:p>
            <a:pPr lvl="1"/>
            <a:r>
              <a:rPr lang="en-US" dirty="0"/>
              <a:t>Went play sports </a:t>
            </a:r>
          </a:p>
          <a:p>
            <a:pPr lvl="1"/>
            <a:r>
              <a:rPr lang="en-US" dirty="0"/>
              <a:t>Secret sports event </a:t>
            </a:r>
          </a:p>
          <a:p>
            <a:pPr lvl="1"/>
            <a:r>
              <a:rPr lang="en-US" dirty="0"/>
              <a:t>Sports is today </a:t>
            </a:r>
          </a:p>
          <a:p>
            <a:pPr lvl="1"/>
            <a:r>
              <a:rPr lang="en-US" dirty="0"/>
              <a:t>Sports costs money 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/>
              <a:t>Size of vocabulary= ? </a:t>
            </a:r>
          </a:p>
          <a:p>
            <a:r>
              <a:rPr lang="en-US" dirty="0"/>
              <a:t>P(SPAM) = ? </a:t>
            </a:r>
          </a:p>
          <a:p>
            <a:r>
              <a:rPr lang="en-US" dirty="0"/>
              <a:t>P</a:t>
            </a:r>
            <a:r>
              <a:rPr lang="en-US" baseline="-25000" dirty="0"/>
              <a:t>ML</a:t>
            </a:r>
            <a:r>
              <a:rPr lang="en-US" dirty="0"/>
              <a:t>(“</a:t>
            </a:r>
            <a:r>
              <a:rPr lang="en-US" dirty="0" err="1"/>
              <a:t>Secret”|SPAM</a:t>
            </a:r>
            <a:r>
              <a:rPr lang="en-US" dirty="0"/>
              <a:t>) = ?</a:t>
            </a:r>
          </a:p>
          <a:p>
            <a:r>
              <a:rPr lang="en-US" dirty="0"/>
              <a:t> P</a:t>
            </a:r>
            <a:r>
              <a:rPr lang="en-US" baseline="-25000" dirty="0"/>
              <a:t>ML</a:t>
            </a:r>
            <a:r>
              <a:rPr lang="en-US" dirty="0"/>
              <a:t>(“</a:t>
            </a:r>
            <a:r>
              <a:rPr lang="en-US" dirty="0" err="1"/>
              <a:t>Secret”|HAM</a:t>
            </a:r>
            <a:r>
              <a:rPr lang="en-US" dirty="0"/>
              <a:t>)=?</a:t>
            </a:r>
          </a:p>
          <a:p>
            <a:r>
              <a:rPr lang="en-US" dirty="0"/>
              <a:t>how many parameters to represent the Naïve Bayes Network?</a:t>
            </a:r>
          </a:p>
          <a:p>
            <a:r>
              <a:rPr lang="en-US" dirty="0"/>
              <a:t>P(</a:t>
            </a:r>
            <a:r>
              <a:rPr lang="en-US" dirty="0" err="1"/>
              <a:t>SPAM|”Sports</a:t>
            </a:r>
            <a:r>
              <a:rPr lang="en-US" dirty="0"/>
              <a:t>”)=? </a:t>
            </a:r>
          </a:p>
          <a:p>
            <a:r>
              <a:rPr lang="en-US" dirty="0"/>
              <a:t>P(SPAM| “Secret is secret”) = ?</a:t>
            </a:r>
          </a:p>
          <a:p>
            <a:r>
              <a:rPr lang="en-US" dirty="0"/>
              <a:t>P(</a:t>
            </a:r>
            <a:r>
              <a:rPr lang="en-US" dirty="0" err="1"/>
              <a:t>SPAM|”Today</a:t>
            </a:r>
            <a:r>
              <a:rPr lang="en-US" dirty="0"/>
              <a:t> is secret”)=?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9076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 of words – Laplace smoothing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35902" y="1589567"/>
            <a:ext cx="8395199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Using Laplace smoothing with K=1 for the following datasets, compute P(SPAM)</a:t>
            </a:r>
          </a:p>
          <a:p>
            <a:r>
              <a:rPr lang="en-US" dirty="0"/>
              <a:t>1 message, 1 SPAM</a:t>
            </a:r>
          </a:p>
          <a:p>
            <a:endParaRPr lang="en-US" dirty="0"/>
          </a:p>
          <a:p>
            <a:r>
              <a:rPr lang="en-US" dirty="0"/>
              <a:t>10 messages, 6 SPAM </a:t>
            </a:r>
          </a:p>
          <a:p>
            <a:endParaRPr lang="en-US" dirty="0"/>
          </a:p>
          <a:p>
            <a:r>
              <a:rPr lang="en-US" dirty="0"/>
              <a:t>100 messages, 60 SPAM   </a:t>
            </a:r>
          </a:p>
        </p:txBody>
      </p:sp>
    </p:spTree>
    <p:extLst>
      <p:ext uri="{BB962C8B-B14F-4D97-AF65-F5344CB8AC3E}">
        <p14:creationId xmlns:p14="http://schemas.microsoft.com/office/powerpoint/2010/main" val="21659256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 of words – Laplace smoothing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Spam messages: </a:t>
            </a:r>
          </a:p>
          <a:p>
            <a:pPr lvl="1"/>
            <a:r>
              <a:rPr lang="en-US" dirty="0"/>
              <a:t>Offer is secret </a:t>
            </a:r>
          </a:p>
          <a:p>
            <a:pPr lvl="1"/>
            <a:r>
              <a:rPr lang="en-US" dirty="0"/>
              <a:t>Click secret link </a:t>
            </a:r>
          </a:p>
          <a:p>
            <a:pPr lvl="1"/>
            <a:r>
              <a:rPr lang="en-US" dirty="0"/>
              <a:t>Secret sports link </a:t>
            </a:r>
          </a:p>
          <a:p>
            <a:r>
              <a:rPr lang="en-US" dirty="0"/>
              <a:t>Ham messages:</a:t>
            </a:r>
          </a:p>
          <a:p>
            <a:pPr lvl="1"/>
            <a:r>
              <a:rPr lang="en-US" dirty="0"/>
              <a:t>Play sports today </a:t>
            </a:r>
          </a:p>
          <a:p>
            <a:pPr lvl="1"/>
            <a:r>
              <a:rPr lang="en-US" dirty="0"/>
              <a:t>Went play sports </a:t>
            </a:r>
          </a:p>
          <a:p>
            <a:pPr lvl="1"/>
            <a:r>
              <a:rPr lang="en-US" dirty="0"/>
              <a:t>Secret sports event </a:t>
            </a:r>
          </a:p>
          <a:p>
            <a:pPr lvl="1"/>
            <a:r>
              <a:rPr lang="en-US" dirty="0"/>
              <a:t>Sports is today </a:t>
            </a:r>
          </a:p>
          <a:p>
            <a:pPr lvl="1"/>
            <a:r>
              <a:rPr lang="en-US" dirty="0"/>
              <a:t>Sports costs money 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K=1 </a:t>
            </a:r>
          </a:p>
          <a:p>
            <a:r>
              <a:rPr lang="en-US" dirty="0"/>
              <a:t>P(SPAM) = ?</a:t>
            </a:r>
          </a:p>
          <a:p>
            <a:r>
              <a:rPr lang="en-US" dirty="0"/>
              <a:t>P(HAM)=?</a:t>
            </a:r>
          </a:p>
          <a:p>
            <a:r>
              <a:rPr lang="en-US" dirty="0"/>
              <a:t>P(“TODAY”|SPAM) =?</a:t>
            </a:r>
          </a:p>
          <a:p>
            <a:r>
              <a:rPr lang="en-US" dirty="0"/>
              <a:t>P(“TODAY”|HAM) =?</a:t>
            </a:r>
          </a:p>
          <a:p>
            <a:pPr marL="0" indent="0">
              <a:buNone/>
            </a:pPr>
            <a:r>
              <a:rPr lang="en-US" dirty="0"/>
              <a:t>M=“Today is secret”</a:t>
            </a:r>
          </a:p>
          <a:p>
            <a:r>
              <a:rPr lang="en-US" dirty="0"/>
              <a:t>P(SPAM|M) = ? </a:t>
            </a:r>
          </a:p>
        </p:txBody>
      </p:sp>
    </p:spTree>
    <p:extLst>
      <p:ext uri="{BB962C8B-B14F-4D97-AF65-F5344CB8AC3E}">
        <p14:creationId xmlns:p14="http://schemas.microsoft.com/office/powerpoint/2010/main" val="1997229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Inductive learning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</a:t>
            </a:r>
            <a:r>
              <a:rPr lang="en-US" b="1" dirty="0"/>
              <a:t>supervised learning </a:t>
            </a:r>
            <a:r>
              <a:rPr lang="en-US" dirty="0"/>
              <a:t>the agent observes some example input–output pairs and learns a function that maps from input to output.</a:t>
            </a:r>
          </a:p>
          <a:p>
            <a:r>
              <a:rPr lang="en-US" dirty="0"/>
              <a:t>In </a:t>
            </a:r>
            <a:r>
              <a:rPr lang="en-US" b="1" dirty="0"/>
              <a:t>unsupervised learning </a:t>
            </a:r>
            <a:r>
              <a:rPr lang="en-US" dirty="0"/>
              <a:t>the agent learns patterns in the input even though no explicit feedback is supplied. The most common unsupervised learning task is </a:t>
            </a:r>
            <a:r>
              <a:rPr lang="en-US" b="1" dirty="0"/>
              <a:t>clustering</a:t>
            </a:r>
            <a:r>
              <a:rPr lang="en-US" dirty="0"/>
              <a:t>: detecting potentially useful clusters of input examples. </a:t>
            </a:r>
          </a:p>
          <a:p>
            <a:pPr lvl="1"/>
            <a:r>
              <a:rPr lang="en-US" dirty="0"/>
              <a:t>For example, a taxi agent might gradually develop a concept of “good traffic days” and “bad traffic days” without ever being given labeled examples of each by a teacher.</a:t>
            </a:r>
          </a:p>
          <a:p>
            <a:r>
              <a:rPr lang="en-US" dirty="0"/>
              <a:t>In </a:t>
            </a:r>
            <a:r>
              <a:rPr lang="en-US" b="1" dirty="0"/>
              <a:t>reinforcement learning </a:t>
            </a:r>
            <a:r>
              <a:rPr lang="en-US" dirty="0"/>
              <a:t>the agent learns from a series of reinforcements—rewards, or punishments. </a:t>
            </a:r>
          </a:p>
          <a:p>
            <a:pPr lvl="1"/>
            <a:r>
              <a:rPr lang="en-US" dirty="0"/>
              <a:t>For example, the lack of a tip at the end of the journey gives the taxi agent an indication that it did something wrong.</a:t>
            </a:r>
          </a:p>
        </p:txBody>
      </p:sp>
    </p:spTree>
    <p:extLst>
      <p:ext uri="{BB962C8B-B14F-4D97-AF65-F5344CB8AC3E}">
        <p14:creationId xmlns:p14="http://schemas.microsoft.com/office/powerpoint/2010/main" val="27583723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this question, we will train a Naive Bayes classifier to predict class labels Y as a function of input features Fi.</a:t>
            </a:r>
          </a:p>
          <a:p>
            <a:r>
              <a:rPr lang="en-US" dirty="0"/>
              <a:t>We are given the following 15 training points:</a:t>
            </a:r>
          </a:p>
          <a:p>
            <a:endParaRPr lang="en-US" dirty="0"/>
          </a:p>
        </p:txBody>
      </p:sp>
      <p:pic>
        <p:nvPicPr>
          <p:cNvPr id="11" name="Content Placeholder 10" descr="https://courses.edx.org/c4x/BerkeleyX/CS188x_1/asset/hw9_nb.png"/>
          <p:cNvPicPr>
            <a:picLocks noGrp="1"/>
          </p:cNvPicPr>
          <p:nvPr>
            <p:ph sz="quarter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92514" y="2713328"/>
            <a:ext cx="3591271" cy="232351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675662"/>
              </p:ext>
            </p:extLst>
          </p:nvPr>
        </p:nvGraphicFramePr>
        <p:xfrm>
          <a:off x="609600" y="5476367"/>
          <a:ext cx="8153392" cy="1054608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509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95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95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95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95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95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95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95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958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958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958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958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958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0958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0958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636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F</a:t>
                      </a:r>
                      <a:r>
                        <a:rPr lang="en-US" sz="10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6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F</a:t>
                      </a: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6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F</a:t>
                      </a:r>
                      <a:r>
                        <a:rPr lang="en-US" sz="10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6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13135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– continue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is the maximum likelihood estimate of the prior P(Y)?</a:t>
            </a:r>
          </a:p>
          <a:p>
            <a:r>
              <a:rPr lang="en-US" dirty="0"/>
              <a:t>What are the maximum likelihood estimates of the conditional probability distributions?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/>
              <a:t>Now consider a new data point (F1=1, F2=1, F3=0). Use your classifier to determine the joint probability of causes Y and this new data point, along with the posterior probability of Y given the new data.</a:t>
            </a:r>
          </a:p>
          <a:p>
            <a:r>
              <a:rPr lang="en-US" dirty="0"/>
              <a:t>What label does your classifier give to the new data point?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937263"/>
              </p:ext>
            </p:extLst>
          </p:nvPr>
        </p:nvGraphicFramePr>
        <p:xfrm>
          <a:off x="609600" y="5181599"/>
          <a:ext cx="8153392" cy="1565086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509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95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95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95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95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95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95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95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958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958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958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958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958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0958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0958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219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F</a:t>
                      </a: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9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F</a:t>
                      </a: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9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F</a:t>
                      </a: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3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Y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10417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– continue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Now use Laplace Smoothing with strength k = 2 to estimate the prior P(Y) for the same data.</a:t>
            </a:r>
          </a:p>
          <a:p>
            <a:r>
              <a:rPr lang="en-US" dirty="0"/>
              <a:t>Use Laplace Smoothing with strength k = 2 to estimate the conditional probability distributions below.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337431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Now consider again the new data point (F1=1, F2=1, F3=0). Use the Laplace-Smoothed version of your classifier to determine the joint probability of causes Y and this new data point, along with the posterior probability of Y given the new data.</a:t>
            </a:r>
          </a:p>
          <a:p>
            <a:r>
              <a:rPr lang="en-US" dirty="0"/>
              <a:t>What label does your (Laplace-Smoothed) classifier give to the new data point?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921344"/>
              </p:ext>
            </p:extLst>
          </p:nvPr>
        </p:nvGraphicFramePr>
        <p:xfrm>
          <a:off x="609600" y="5109028"/>
          <a:ext cx="8153392" cy="1565086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509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95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95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95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95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95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95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95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958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958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958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958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958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0958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0958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219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F</a:t>
                      </a: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9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F</a:t>
                      </a: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9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F</a:t>
                      </a: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3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Y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85593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MLE exercise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a probability distribution with a domain that consists of |X| different values. We get to observe N total samples from this distribution. We use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 to represent the number of the N samples for which outcome </a:t>
                </a:r>
                <a:r>
                  <a:rPr lang="en-US" dirty="0" err="1"/>
                  <a:t>i</a:t>
                </a:r>
                <a:r>
                  <a:rPr lang="en-US" dirty="0"/>
                  <a:t> occurs. </a:t>
                </a:r>
              </a:p>
              <a:p>
                <a:r>
                  <a:rPr lang="en-US" dirty="0"/>
                  <a:t>Our goal is to estimate the probabilities </a:t>
                </a:r>
                <a:r>
                  <a:rPr lang="en-US" dirty="0" err="1"/>
                  <a:t>θi</a:t>
                </a:r>
                <a:r>
                  <a:rPr lang="en-US" dirty="0"/>
                  <a:t>, </a:t>
                </a:r>
                <a:r>
                  <a:rPr lang="en-US" dirty="0" err="1"/>
                  <a:t>i</a:t>
                </a:r>
                <a:r>
                  <a:rPr lang="en-US" dirty="0"/>
                  <a:t>=1,2…,|X|−1 of each of the events. The probability of the last outcome, |X|, equals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1−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Find the </a:t>
                </a:r>
                <a:r>
                  <a:rPr lang="en-US" dirty="0" err="1"/>
                  <a:t>θi</a:t>
                </a:r>
                <a:r>
                  <a:rPr lang="en-US" dirty="0"/>
                  <a:t> that maximize the likelihood of the observed samples,</a:t>
                </a:r>
              </a:p>
              <a:p>
                <a:pPr marL="0" indent="0">
                  <a:buNone/>
                </a:pPr>
                <a:r>
                  <a:rPr lang="fr-FR" dirty="0"/>
                  <a:t>	L(</a:t>
                </a:r>
                <a:r>
                  <a:rPr lang="fr-FR" dirty="0" err="1"/>
                  <a:t>samples</a:t>
                </a:r>
                <a:r>
                  <a:rPr lang="fr-FR" dirty="0"/>
                  <a:t> | </a:t>
                </a:r>
                <a:r>
                  <a:rPr lang="en-US" dirty="0"/>
                  <a:t>θ</a:t>
                </a:r>
                <a:r>
                  <a:rPr lang="fr-FR" dirty="0"/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−…−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sub>
                        </m:sSub>
                      </m:sup>
                    </m:sSup>
                    <m:nary>
                      <m:naryPr>
                        <m:chr m:val="∏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fr-F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bSup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Hint: use the log likelihood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75" t="-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72306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MLE exercise – </a:t>
            </a:r>
            <a:r>
              <a:rPr lang="en-US" dirty="0" err="1"/>
              <a:t>cnt</a:t>
            </a:r>
            <a:r>
              <a:rPr lang="en-US" dirty="0"/>
              <a:t>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Consider a sampling process with 3 possible outcomes: R, G, and B. We observe the following sample counts: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is the total sample count N?	</a:t>
            </a:r>
          </a:p>
          <a:p>
            <a:r>
              <a:rPr lang="en-US" dirty="0"/>
              <a:t>What are the maximum likelihood estimates for the probabilities of each outcome?</a:t>
            </a:r>
          </a:p>
          <a:p>
            <a:r>
              <a:rPr lang="en-US" dirty="0"/>
              <a:t>Use </a:t>
            </a:r>
            <a:r>
              <a:rPr lang="en-US" i="1" dirty="0"/>
              <a:t>Laplace smoothing</a:t>
            </a:r>
            <a:r>
              <a:rPr lang="en-US" dirty="0"/>
              <a:t> with strength k=2 to estimate the probabilities of each outcome.</a:t>
            </a:r>
          </a:p>
          <a:p>
            <a:r>
              <a:rPr lang="en-US" dirty="0"/>
              <a:t>What are the estimated probabilities if we consider Laplace smoothing in the limit k→∞.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576301"/>
              </p:ext>
            </p:extLst>
          </p:nvPr>
        </p:nvGraphicFramePr>
        <p:xfrm>
          <a:off x="2728210" y="2587264"/>
          <a:ext cx="3432974" cy="6330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8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7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86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79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outcome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B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count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13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0101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15590"/>
          </a:xfrm>
        </p:spPr>
        <p:txBody>
          <a:bodyPr>
            <a:normAutofit/>
          </a:bodyPr>
          <a:lstStyle/>
          <a:p>
            <a:r>
              <a:rPr lang="en-US" dirty="0"/>
              <a:t>The task of supervised learning is this:</a:t>
            </a:r>
          </a:p>
          <a:p>
            <a:pPr lvl="1"/>
            <a:r>
              <a:rPr lang="en-US" dirty="0"/>
              <a:t>Given a </a:t>
            </a:r>
            <a:r>
              <a:rPr lang="en-US" b="1" dirty="0"/>
              <a:t>training set </a:t>
            </a:r>
            <a:r>
              <a:rPr lang="en-US" dirty="0"/>
              <a:t>of N example input–output pairs </a:t>
            </a:r>
            <a:r>
              <a:rPr lang="es-ES" dirty="0"/>
              <a:t>(x</a:t>
            </a:r>
            <a:r>
              <a:rPr lang="es-ES" baseline="-25000" dirty="0"/>
              <a:t>1</a:t>
            </a:r>
            <a:r>
              <a:rPr lang="es-ES" dirty="0"/>
              <a:t>, y</a:t>
            </a:r>
            <a:r>
              <a:rPr lang="es-ES" baseline="-25000" dirty="0"/>
              <a:t>1</a:t>
            </a:r>
            <a:r>
              <a:rPr lang="es-ES" dirty="0"/>
              <a:t>), (x</a:t>
            </a:r>
            <a:r>
              <a:rPr lang="es-ES" baseline="-25000" dirty="0"/>
              <a:t>2</a:t>
            </a:r>
            <a:r>
              <a:rPr lang="es-ES" dirty="0"/>
              <a:t>, y</a:t>
            </a:r>
            <a:r>
              <a:rPr lang="es-ES" baseline="-25000" dirty="0"/>
              <a:t>2</a:t>
            </a:r>
            <a:r>
              <a:rPr lang="es-ES" dirty="0"/>
              <a:t>), . . . (</a:t>
            </a:r>
            <a:r>
              <a:rPr lang="es-ES" dirty="0" err="1"/>
              <a:t>x</a:t>
            </a:r>
            <a:r>
              <a:rPr lang="es-ES" baseline="-25000" dirty="0" err="1"/>
              <a:t>N</a:t>
            </a:r>
            <a:r>
              <a:rPr lang="es-ES" dirty="0"/>
              <a:t>, </a:t>
            </a:r>
            <a:r>
              <a:rPr lang="es-ES" dirty="0" err="1"/>
              <a:t>y</a:t>
            </a:r>
            <a:r>
              <a:rPr lang="es-ES" baseline="-25000" dirty="0" err="1"/>
              <a:t>N</a:t>
            </a:r>
            <a:r>
              <a:rPr lang="es-ES" dirty="0"/>
              <a:t>) , </a:t>
            </a:r>
            <a:r>
              <a:rPr lang="en-US" dirty="0"/>
              <a:t>where each </a:t>
            </a:r>
            <a:r>
              <a:rPr lang="en-US" dirty="0" err="1"/>
              <a:t>y</a:t>
            </a:r>
            <a:r>
              <a:rPr lang="en-US" baseline="-25000" dirty="0" err="1"/>
              <a:t>j</a:t>
            </a:r>
            <a:r>
              <a:rPr lang="en-US" dirty="0"/>
              <a:t> was generated by an unknown function y = f(x), discover a function h (so called </a:t>
            </a:r>
            <a:r>
              <a:rPr lang="en-US" b="1" dirty="0"/>
              <a:t>hypothesis</a:t>
            </a:r>
            <a:r>
              <a:rPr lang="en-US" dirty="0"/>
              <a:t>) that approximates the true function f.</a:t>
            </a:r>
          </a:p>
          <a:p>
            <a:pPr lvl="1"/>
            <a:endParaRPr lang="en-US" dirty="0"/>
          </a:p>
          <a:p>
            <a:r>
              <a:rPr lang="en-US" dirty="0"/>
              <a:t>Learning is a search through the space of possible hypotheses for one that will perform well, even on new examples beyond the training set. </a:t>
            </a:r>
          </a:p>
          <a:p>
            <a:endParaRPr lang="en-US" dirty="0"/>
          </a:p>
          <a:p>
            <a:r>
              <a:rPr lang="en-US" dirty="0"/>
              <a:t>To measure the accuracy of a hypothesis we give it a </a:t>
            </a:r>
            <a:r>
              <a:rPr lang="en-US" b="1" dirty="0"/>
              <a:t>test set </a:t>
            </a:r>
            <a:r>
              <a:rPr lang="en-US" dirty="0"/>
              <a:t>of examples that are distinct from the training set.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294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vs.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When the output y is one of a finite set of values (such as </a:t>
            </a:r>
            <a:r>
              <a:rPr lang="en-US" i="1" dirty="0"/>
              <a:t>sunny, cloudy </a:t>
            </a:r>
            <a:r>
              <a:rPr lang="en-US" dirty="0"/>
              <a:t>or </a:t>
            </a:r>
            <a:r>
              <a:rPr lang="en-US" i="1" dirty="0"/>
              <a:t>rainy</a:t>
            </a:r>
            <a:r>
              <a:rPr lang="en-US" dirty="0"/>
              <a:t>), the learning problem is called </a:t>
            </a:r>
            <a:r>
              <a:rPr lang="en-US" b="1" dirty="0"/>
              <a:t>classification</a:t>
            </a:r>
            <a:r>
              <a:rPr lang="en-US" dirty="0"/>
              <a:t>, and is called Boolean or binary classification if there are only two values. </a:t>
            </a:r>
          </a:p>
          <a:p>
            <a:r>
              <a:rPr lang="en-US" dirty="0"/>
              <a:t>When y is a number (such as tomorrow’s temperature), the learning problem is called </a:t>
            </a:r>
            <a:r>
              <a:rPr lang="en-US" b="1" dirty="0"/>
              <a:t>regression*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29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5713056" cy="44958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We assume that the structure is known </a:t>
                </a:r>
              </a:p>
              <a:p>
                <a:r>
                  <a:rPr lang="en-US" dirty="0"/>
                  <a:t>We want to learn the parameters</a:t>
                </a:r>
              </a:p>
              <a:p>
                <a:endParaRPr lang="en-US" dirty="0"/>
              </a:p>
              <a:p>
                <a:r>
                  <a:rPr lang="en-US" dirty="0"/>
                  <a:t>How to estimate the distribution of a random variable? </a:t>
                </a:r>
              </a:p>
              <a:p>
                <a:pPr lvl="1"/>
                <a:r>
                  <a:rPr lang="en-US" dirty="0"/>
                  <a:t>Elicitation (ask a human expert of the domain)</a:t>
                </a:r>
              </a:p>
              <a:p>
                <a:pPr lvl="1"/>
                <a:r>
                  <a:rPr lang="en-US" dirty="0"/>
                  <a:t>Empirically: using training data</a:t>
                </a:r>
              </a:p>
              <a:p>
                <a:r>
                  <a:rPr lang="en-US" dirty="0"/>
                  <a:t>The empirical rate of an outcome x is: </a:t>
                </a:r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𝑀𝐿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𝑐𝑜𝑢𝑛𝑡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𝑠𝑎𝑚𝑝𝑙𝑒𝑠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This is the estimate that maximizes the likelihood of the data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5713056" cy="4495800"/>
              </a:xfrm>
              <a:blipFill rotWithShape="0">
                <a:blip r:embed="rId3"/>
                <a:stretch>
                  <a:fillRect l="-107" t="-950" r="-20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6428295" y="2448346"/>
            <a:ext cx="472501" cy="34364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</a:t>
            </a:r>
            <a:r>
              <a:rPr lang="en-US" sz="1400" baseline="-25000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6998761" y="2894228"/>
            <a:ext cx="472501" cy="34364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F</a:t>
            </a:r>
            <a:r>
              <a:rPr lang="en-US" sz="1200" baseline="-25000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7788639" y="2883060"/>
            <a:ext cx="472501" cy="34364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 </a:t>
            </a:r>
          </a:p>
        </p:txBody>
      </p:sp>
      <p:sp>
        <p:nvSpPr>
          <p:cNvPr id="8" name="Oval 7"/>
          <p:cNvSpPr/>
          <p:nvPr/>
        </p:nvSpPr>
        <p:spPr>
          <a:xfrm>
            <a:off x="8411672" y="2448345"/>
            <a:ext cx="472501" cy="34364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F</a:t>
            </a:r>
            <a:r>
              <a:rPr lang="en-US" sz="1600" baseline="-25000" dirty="0" err="1"/>
              <a:t>n</a:t>
            </a:r>
            <a:endParaRPr lang="en-US" sz="1600" baseline="-25000" dirty="0"/>
          </a:p>
        </p:txBody>
      </p:sp>
      <p:cxnSp>
        <p:nvCxnSpPr>
          <p:cNvPr id="10" name="Straight Arrow Connector 9"/>
          <p:cNvCxnSpPr>
            <a:stCxn id="4" idx="5"/>
            <a:endCxn id="8" idx="1"/>
          </p:cNvCxnSpPr>
          <p:nvPr/>
        </p:nvCxnSpPr>
        <p:spPr>
          <a:xfrm>
            <a:off x="7900832" y="2032670"/>
            <a:ext cx="580036" cy="466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2" name="Straight Arrow Connector 11"/>
          <p:cNvCxnSpPr>
            <a:stCxn id="4" idx="4"/>
            <a:endCxn id="7" idx="0"/>
          </p:cNvCxnSpPr>
          <p:nvPr/>
        </p:nvCxnSpPr>
        <p:spPr>
          <a:xfrm>
            <a:off x="7686048" y="2086467"/>
            <a:ext cx="338842" cy="796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4" name="Straight Arrow Connector 13"/>
          <p:cNvCxnSpPr>
            <a:stCxn id="4" idx="0"/>
            <a:endCxn id="6" idx="0"/>
          </p:cNvCxnSpPr>
          <p:nvPr/>
        </p:nvCxnSpPr>
        <p:spPr>
          <a:xfrm flipH="1">
            <a:off x="7235012" y="1719120"/>
            <a:ext cx="451036" cy="117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6" name="Straight Arrow Connector 15"/>
          <p:cNvCxnSpPr>
            <a:stCxn id="4" idx="3"/>
            <a:endCxn id="5" idx="7"/>
          </p:cNvCxnSpPr>
          <p:nvPr/>
        </p:nvCxnSpPr>
        <p:spPr>
          <a:xfrm flipH="1">
            <a:off x="6831600" y="2032670"/>
            <a:ext cx="639663" cy="466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4" name="Oval 3"/>
          <p:cNvSpPr/>
          <p:nvPr/>
        </p:nvSpPr>
        <p:spPr>
          <a:xfrm>
            <a:off x="7382297" y="1719120"/>
            <a:ext cx="607501" cy="36734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2684" y="4512040"/>
            <a:ext cx="1497316" cy="7580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633203" y="3581771"/>
                <a:ext cx="2003497" cy="9492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nary>
                        <m:naryPr>
                          <m:chr m:val="∏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3203" y="3581771"/>
                <a:ext cx="2003497" cy="949234"/>
              </a:xfrm>
              <a:prstGeom prst="rect">
                <a:avLst/>
              </a:prstGeom>
              <a:blipFill rotWithShape="0">
                <a:blip r:embed="rId5"/>
                <a:stretch>
                  <a:fillRect l="-2128" r="-1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8442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9427" y="1899378"/>
            <a:ext cx="8276621" cy="400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514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likelihood estimation – example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Suppose we buy a bag of lime and cherry candy from a new manufacturer whose lime–cherry proportions are completely unknown; the fraction could be anywhere between 0 and 1. </a:t>
                </a:r>
              </a:p>
              <a:p>
                <a:r>
                  <a:rPr lang="en-US" dirty="0"/>
                  <a:t>In that case, we have a continuum of hypotheses. The </a:t>
                </a:r>
                <a:r>
                  <a:rPr lang="en-US" b="1" dirty="0"/>
                  <a:t>parameter </a:t>
                </a:r>
                <a:r>
                  <a:rPr lang="en-US" dirty="0"/>
                  <a:t>in this case, which we call θ, is the proportion of cherry candies, and the hypothesis is </a:t>
                </a:r>
                <a:r>
                  <a:rPr lang="en-US" dirty="0" err="1"/>
                  <a:t>h</a:t>
                </a:r>
                <a:r>
                  <a:rPr lang="en-US" baseline="-25000" dirty="0" err="1"/>
                  <a:t>θ</a:t>
                </a:r>
                <a:r>
                  <a:rPr lang="en-US" dirty="0"/>
                  <a:t>. (The proportion of limes is just 1 − θ.) </a:t>
                </a:r>
              </a:p>
              <a:p>
                <a:r>
                  <a:rPr lang="en-US" dirty="0"/>
                  <a:t>If we assume that all proportions are equally likely </a:t>
                </a:r>
                <a:r>
                  <a:rPr lang="en-US" i="1" dirty="0"/>
                  <a:t>a priori</a:t>
                </a:r>
                <a:r>
                  <a:rPr lang="en-US" dirty="0"/>
                  <a:t>, then a maximum likelihood approach is reasonable. </a:t>
                </a:r>
              </a:p>
              <a:p>
                <a:r>
                  <a:rPr lang="en-US" dirty="0"/>
                  <a:t>If we model the situation with a Bayesian network, we need just one random variable, Flavor (the flavor of a randomly chosen candy from the bag). It has values cherry and lime, where the probability of cherry is θ. </a:t>
                </a:r>
              </a:p>
              <a:p>
                <a:r>
                  <a:rPr lang="en-US" dirty="0"/>
                  <a:t>Now suppose we unwrap N candies, of which c are cherries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are limes. </a:t>
                </a:r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t="-814" r="-1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9596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MLE – continue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the likelihood of this particular data set is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 (if we assume samples are </a:t>
                </a:r>
                <a:r>
                  <a:rPr lang="en-US" dirty="0" err="1"/>
                  <a:t>i.i.d</a:t>
                </a:r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The maximum-likelihood hypothesis is given by the value of θ that maximizes this expression. The same value is obtained by maximizing the </a:t>
                </a:r>
                <a:r>
                  <a:rPr lang="en-US" b="1" dirty="0"/>
                  <a:t>log likelihood.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𝑛𝑒𝑔𝑎𝑡𝑖𝑣𝑒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𝑚𝑎𝑥𝑖𝑚𝑢𝑚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75" t="-2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76662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3676</TotalTime>
  <Words>2690</Words>
  <Application>Microsoft Macintosh PowerPoint</Application>
  <PresentationFormat>On-screen Show (4:3)</PresentationFormat>
  <Paragraphs>479</Paragraphs>
  <Slides>34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Calibri</vt:lpstr>
      <vt:lpstr>Cambria Math</vt:lpstr>
      <vt:lpstr>Tw Cen MT</vt:lpstr>
      <vt:lpstr>Wingdings</vt:lpstr>
      <vt:lpstr>Wingdings 2</vt:lpstr>
      <vt:lpstr>Median</vt:lpstr>
      <vt:lpstr>Artificial Intelligence</vt:lpstr>
      <vt:lpstr>Machine learning </vt:lpstr>
      <vt:lpstr>Inductive learning </vt:lpstr>
      <vt:lpstr>Supervised learning </vt:lpstr>
      <vt:lpstr>Classification vs. regression</vt:lpstr>
      <vt:lpstr>Naïve Bayes</vt:lpstr>
      <vt:lpstr>Naïve Bayes</vt:lpstr>
      <vt:lpstr>Maximum likelihood estimation – example  </vt:lpstr>
      <vt:lpstr>MLE – continue </vt:lpstr>
      <vt:lpstr>Maximum a posteriori </vt:lpstr>
      <vt:lpstr>Laplace smoothing / Linear interpolation </vt:lpstr>
      <vt:lpstr>PowerPoint Presentation</vt:lpstr>
      <vt:lpstr>Spam or ham ? </vt:lpstr>
      <vt:lpstr>Spam or ham ?</vt:lpstr>
      <vt:lpstr>Spam or ham?</vt:lpstr>
      <vt:lpstr>Example: SPAM classification</vt:lpstr>
      <vt:lpstr>Bag‐of‐words Naïve Bayes:</vt:lpstr>
      <vt:lpstr>Example </vt:lpstr>
      <vt:lpstr>Advanced SPAM filters </vt:lpstr>
      <vt:lpstr>Generalization vs overfitting </vt:lpstr>
      <vt:lpstr>Example overfitting </vt:lpstr>
      <vt:lpstr>Train/validate/test</vt:lpstr>
      <vt:lpstr>Exercise : MLE Binomial distribution  </vt:lpstr>
      <vt:lpstr>Exercise MLE Poisson distribution</vt:lpstr>
      <vt:lpstr>Laplace for single variable distribution </vt:lpstr>
      <vt:lpstr>Laplace for conditional distribution </vt:lpstr>
      <vt:lpstr>Bag of words exercise </vt:lpstr>
      <vt:lpstr>Bag of words – Laplace smoothing </vt:lpstr>
      <vt:lpstr>Bag of words – Laplace smoothing  </vt:lpstr>
      <vt:lpstr>Exercise </vt:lpstr>
      <vt:lpstr>Exercise – continue </vt:lpstr>
      <vt:lpstr>Exercise – continue </vt:lpstr>
      <vt:lpstr>MLE exercise </vt:lpstr>
      <vt:lpstr>MLE exercise – cnt.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</dc:title>
  <dc:creator>Mouhamed NASSAR</dc:creator>
  <cp:lastModifiedBy>Nassar, Mohamad</cp:lastModifiedBy>
  <cp:revision>398</cp:revision>
  <dcterms:created xsi:type="dcterms:W3CDTF">2015-08-04T18:55:05Z</dcterms:created>
  <dcterms:modified xsi:type="dcterms:W3CDTF">2022-04-07T04:56:57Z</dcterms:modified>
</cp:coreProperties>
</file>