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07053-81CF-E140-9507-BD70182B3474}" v="3" dt="2022-04-20T22:20:06.0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4"/>
    <p:restoredTop sz="84911" autoAdjust="0"/>
  </p:normalViewPr>
  <p:slideViewPr>
    <p:cSldViewPr snapToGrid="0">
      <p:cViewPr varScale="1">
        <p:scale>
          <a:sx n="125" d="100"/>
          <a:sy n="125" d="100"/>
        </p:scale>
        <p:origin x="2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ssar, Mohamad" userId="08c1b410-aff6-4938-ab8f-0a58fc5f7236" providerId="ADAL" clId="{B1507053-81CF-E140-9507-BD70182B3474}"/>
    <pc:docChg chg="custSel addSld delSld modSld">
      <pc:chgData name="Nassar, Mohamad" userId="08c1b410-aff6-4938-ab8f-0a58fc5f7236" providerId="ADAL" clId="{B1507053-81CF-E140-9507-BD70182B3474}" dt="2022-04-20T22:40:57.673" v="25" actId="20577"/>
      <pc:docMkLst>
        <pc:docMk/>
      </pc:docMkLst>
      <pc:sldChg chg="addSp delSp mod">
        <pc:chgData name="Nassar, Mohamad" userId="08c1b410-aff6-4938-ab8f-0a58fc5f7236" providerId="ADAL" clId="{B1507053-81CF-E140-9507-BD70182B3474}" dt="2022-04-20T21:40:37.721" v="2" actId="478"/>
        <pc:sldMkLst>
          <pc:docMk/>
          <pc:sldMk cId="2484646431" sldId="258"/>
        </pc:sldMkLst>
        <pc:inkChg chg="add del">
          <ac:chgData name="Nassar, Mohamad" userId="08c1b410-aff6-4938-ab8f-0a58fc5f7236" providerId="ADAL" clId="{B1507053-81CF-E140-9507-BD70182B3474}" dt="2022-04-20T21:40:37.721" v="2" actId="478"/>
          <ac:inkMkLst>
            <pc:docMk/>
            <pc:sldMk cId="2484646431" sldId="258"/>
            <ac:inkMk id="5" creationId="{3BCE9FED-7BFD-68FA-4197-ED55EAFBED33}"/>
          </ac:inkMkLst>
        </pc:inkChg>
      </pc:sldChg>
      <pc:sldChg chg="addSp delSp mod">
        <pc:chgData name="Nassar, Mohamad" userId="08c1b410-aff6-4938-ab8f-0a58fc5f7236" providerId="ADAL" clId="{B1507053-81CF-E140-9507-BD70182B3474}" dt="2022-04-20T21:40:45.971" v="3" actId="478"/>
        <pc:sldMkLst>
          <pc:docMk/>
          <pc:sldMk cId="1333568267" sldId="259"/>
        </pc:sldMkLst>
        <pc:inkChg chg="add del">
          <ac:chgData name="Nassar, Mohamad" userId="08c1b410-aff6-4938-ab8f-0a58fc5f7236" providerId="ADAL" clId="{B1507053-81CF-E140-9507-BD70182B3474}" dt="2022-04-20T21:40:45.971" v="3" actId="478"/>
          <ac:inkMkLst>
            <pc:docMk/>
            <pc:sldMk cId="1333568267" sldId="259"/>
            <ac:inkMk id="5" creationId="{DB2DB6CB-32D8-B6D6-2243-5409D41DE6A9}"/>
          </ac:inkMkLst>
        </pc:inkChg>
      </pc:sldChg>
      <pc:sldChg chg="addSp delSp modSp mod">
        <pc:chgData name="Nassar, Mohamad" userId="08c1b410-aff6-4938-ab8f-0a58fc5f7236" providerId="ADAL" clId="{B1507053-81CF-E140-9507-BD70182B3474}" dt="2022-04-20T21:43:06.438" v="6" actId="1036"/>
        <pc:sldMkLst>
          <pc:docMk/>
          <pc:sldMk cId="187386931" sldId="260"/>
        </pc:sldMkLst>
        <pc:grpChg chg="mod">
          <ac:chgData name="Nassar, Mohamad" userId="08c1b410-aff6-4938-ab8f-0a58fc5f7236" providerId="ADAL" clId="{B1507053-81CF-E140-9507-BD70182B3474}" dt="2022-04-20T21:43:06.438" v="6" actId="1036"/>
          <ac:grpSpMkLst>
            <pc:docMk/>
            <pc:sldMk cId="187386931" sldId="260"/>
            <ac:grpSpMk id="5" creationId="{00000000-0000-0000-0000-000000000000}"/>
          </ac:grpSpMkLst>
        </pc:grpChg>
        <pc:inkChg chg="add del">
          <ac:chgData name="Nassar, Mohamad" userId="08c1b410-aff6-4938-ab8f-0a58fc5f7236" providerId="ADAL" clId="{B1507053-81CF-E140-9507-BD70182B3474}" dt="2022-04-20T21:41:09.740" v="4" actId="478"/>
          <ac:inkMkLst>
            <pc:docMk/>
            <pc:sldMk cId="187386931" sldId="260"/>
            <ac:inkMk id="11" creationId="{5DE56A66-AC62-BA46-4C30-5115B84B6145}"/>
          </ac:inkMkLst>
        </pc:inkChg>
      </pc:sldChg>
      <pc:sldChg chg="modSp mod">
        <pc:chgData name="Nassar, Mohamad" userId="08c1b410-aff6-4938-ab8f-0a58fc5f7236" providerId="ADAL" clId="{B1507053-81CF-E140-9507-BD70182B3474}" dt="2022-04-20T22:40:57.673" v="25" actId="20577"/>
        <pc:sldMkLst>
          <pc:docMk/>
          <pc:sldMk cId="738113338" sldId="269"/>
        </pc:sldMkLst>
        <pc:spChg chg="mod">
          <ac:chgData name="Nassar, Mohamad" userId="08c1b410-aff6-4938-ab8f-0a58fc5f7236" providerId="ADAL" clId="{B1507053-81CF-E140-9507-BD70182B3474}" dt="2022-04-20T22:40:57.673" v="25" actId="20577"/>
          <ac:spMkLst>
            <pc:docMk/>
            <pc:sldMk cId="738113338" sldId="269"/>
            <ac:spMk id="2" creationId="{00000000-0000-0000-0000-000000000000}"/>
          </ac:spMkLst>
        </pc:spChg>
      </pc:sldChg>
      <pc:sldChg chg="del">
        <pc:chgData name="Nassar, Mohamad" userId="08c1b410-aff6-4938-ab8f-0a58fc5f7236" providerId="ADAL" clId="{B1507053-81CF-E140-9507-BD70182B3474}" dt="2022-04-20T21:35:17.829" v="1" actId="2696"/>
        <pc:sldMkLst>
          <pc:docMk/>
          <pc:sldMk cId="1730152381" sldId="272"/>
        </pc:sldMkLst>
      </pc:sldChg>
      <pc:sldChg chg="modSp new mod">
        <pc:chgData name="Nassar, Mohamad" userId="08c1b410-aff6-4938-ab8f-0a58fc5f7236" providerId="ADAL" clId="{B1507053-81CF-E140-9507-BD70182B3474}" dt="2022-04-20T22:20:06.018" v="23" actId="20577"/>
        <pc:sldMkLst>
          <pc:docMk/>
          <pc:sldMk cId="3818181186" sldId="275"/>
        </pc:sldMkLst>
        <pc:spChg chg="mod">
          <ac:chgData name="Nassar, Mohamad" userId="08c1b410-aff6-4938-ab8f-0a58fc5f7236" providerId="ADAL" clId="{B1507053-81CF-E140-9507-BD70182B3474}" dt="2022-04-20T22:20:04.034" v="21" actId="20577"/>
          <ac:spMkLst>
            <pc:docMk/>
            <pc:sldMk cId="3818181186" sldId="275"/>
            <ac:spMk id="2" creationId="{83E79943-8CFD-EEE8-B695-193DA0E5E156}"/>
          </ac:spMkLst>
        </pc:spChg>
        <pc:spChg chg="mod">
          <ac:chgData name="Nassar, Mohamad" userId="08c1b410-aff6-4938-ab8f-0a58fc5f7236" providerId="ADAL" clId="{B1507053-81CF-E140-9507-BD70182B3474}" dt="2022-04-20T22:20:06.018" v="23" actId="20577"/>
          <ac:spMkLst>
            <pc:docMk/>
            <pc:sldMk cId="3818181186" sldId="275"/>
            <ac:spMk id="3" creationId="{FF90CA40-0B36-776B-F997-55453F58EB6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8E2CD-0069-4E92-9A8B-2963B194A5FA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BDD45-959A-4E37-AA54-B52D8B90F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milarity_measure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Slides and exercises are inspired by Russell &amp; </a:t>
            </a:r>
            <a:r>
              <a:rPr lang="en-US" dirty="0" err="1"/>
              <a:t>Norvig</a:t>
            </a:r>
            <a:r>
              <a:rPr lang="en-US" dirty="0"/>
              <a:t> AI Book, Stanford’s AI course and from Berkeley’s AI course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50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value of the RBF kernel decreases with distance and ranges between zero (in the limit) and one (when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x'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it has a ready interpretation as a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imilarity measure"/>
              </a:rPr>
              <a:t>similarity measure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2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40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BDDC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EBDDC3"/>
                </a:solidFill>
              </a:rPr>
              <a:pPr/>
              <a:t>‹#›</a:t>
            </a:fld>
            <a:endParaRPr 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72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4/20/22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9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4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4/20/22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6248209"/>
            <a:ext cx="5573483" cy="365125"/>
          </a:xfrm>
        </p:spPr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0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4/20/22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414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 anchor="t"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4/20/22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96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4/20/22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23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4/20/22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421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4/20/22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5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4/20/22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775F55"/>
                </a:solidFill>
              </a:rPr>
              <a:pPr/>
              <a:t>‹#›</a:t>
            </a:fld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1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33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4/20/22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0196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2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4/20/22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8"/>
            <a:ext cx="4572000" cy="365125"/>
          </a:xfrm>
        </p:spPr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13404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2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4/20/22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8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3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0030" indent="-240030" algn="l" rtl="0" eaLnBrk="1" latinLnBrk="0" hangingPunct="1">
        <a:spcBef>
          <a:spcPts val="525"/>
        </a:spcBef>
        <a:buClr>
          <a:schemeClr val="accent2"/>
        </a:buClr>
        <a:buSzPct val="60000"/>
        <a:buFont typeface="Wingdings"/>
        <a:buChar char=""/>
        <a:defRPr kumimoji="0"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ts val="413"/>
        </a:spcBef>
        <a:buClr>
          <a:schemeClr val="accent1"/>
        </a:buClr>
        <a:buSzPct val="70000"/>
        <a:buFont typeface="Wingdings 2"/>
        <a:buChar char="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eaLnBrk="1" latinLnBrk="0" hangingPunct="1">
        <a:spcBef>
          <a:spcPts val="375"/>
        </a:spcBef>
        <a:buClr>
          <a:schemeClr val="accent2"/>
        </a:buClr>
        <a:buSzPct val="75000"/>
        <a:buFont typeface="Wingdings"/>
        <a:buChar char="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eaLnBrk="1" latinLnBrk="0" hangingPunct="1">
        <a:spcBef>
          <a:spcPts val="300"/>
        </a:spcBef>
        <a:buClr>
          <a:schemeClr val="accent3"/>
        </a:buClr>
        <a:buSzPct val="75000"/>
        <a:buFont typeface="Wingdings"/>
        <a:buChar char="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eaLnBrk="1" latinLnBrk="0" hangingPunct="1">
        <a:spcBef>
          <a:spcPts val="300"/>
        </a:spcBef>
        <a:buClr>
          <a:schemeClr val="accent4"/>
        </a:buClr>
        <a:buSzPct val="65000"/>
        <a:buFont typeface="Wingdings"/>
        <a:buChar char="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nassar/perceptron-exercis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Error-driven classification – Perceptron </a:t>
            </a:r>
          </a:p>
        </p:txBody>
      </p:sp>
    </p:spTree>
    <p:extLst>
      <p:ext uri="{BB962C8B-B14F-4D97-AF65-F5344CB8AC3E}">
        <p14:creationId xmlns:p14="http://schemas.microsoft.com/office/powerpoint/2010/main" val="283249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9943-8CFD-EEE8-B695-193DA0E5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0CA40-0B36-776B-F997-55453F58EB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https://www.kaggle.com/code/nassar/perceptron-exercise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18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dual form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03" y="1693888"/>
            <a:ext cx="7268089" cy="47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5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Kernelization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8775" y="1933731"/>
            <a:ext cx="7601145" cy="37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30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perceptron algorithm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4361" y="1897754"/>
            <a:ext cx="6655633" cy="39933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96657" y="3043004"/>
                <a:ext cx="43471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57" y="3043004"/>
                <a:ext cx="434714" cy="400110"/>
              </a:xfrm>
              <a:prstGeom prst="rect">
                <a:avLst/>
              </a:prstGeom>
              <a:blipFill rotWithShape="0">
                <a:blip r:embed="rId3"/>
                <a:stretch>
                  <a:fillRect r="-36620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27956" y="4589489"/>
                <a:ext cx="43471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 err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956" y="4589489"/>
                <a:ext cx="434714" cy="400110"/>
              </a:xfrm>
              <a:prstGeom prst="rect">
                <a:avLst/>
              </a:prstGeom>
              <a:blipFill rotWithShape="0">
                <a:blip r:embed="rId4"/>
                <a:stretch>
                  <a:fillRect r="-34722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12769" y="5114145"/>
                <a:ext cx="43471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 err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769" y="5114145"/>
                <a:ext cx="434714" cy="400110"/>
              </a:xfrm>
              <a:prstGeom prst="rect">
                <a:avLst/>
              </a:prstGeom>
              <a:blipFill rotWithShape="0">
                <a:blip r:embed="rId5"/>
                <a:stretch>
                  <a:fillRect r="-34722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51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“Kernel trick”: we can substitute the dot product by another similarity function!</a:t>
            </a:r>
          </a:p>
          <a:p>
            <a:r>
              <a:rPr lang="en-US" sz="2000" dirty="0"/>
              <a:t>The similarity function can behave as if we are adding new dimensions to the data!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20956" y="3020518"/>
            <a:ext cx="7468462" cy="383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65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separators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4435" y="2113614"/>
            <a:ext cx="7689826" cy="349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13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kernels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Quadratic kernel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New dimensions added: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Radial Basis Function (RBF) Kernel ( infinity of dimensions )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Infinity of dimensions added!  </a:t>
            </a:r>
          </a:p>
          <a:p>
            <a:endParaRPr lang="en-US" dirty="0"/>
          </a:p>
        </p:txBody>
      </p:sp>
      <p:pic>
        <p:nvPicPr>
          <p:cNvPr id="1026" name="Picture 2" descr="K(x,y) = \left(\sum_{i=1}^n x_i y_i + c\right)^2 = &#10;\sum_{i=1}^n \left(x_i^2\right) \left(y_i^2 \right) + &#10;\sum_{i=2}^n \sum_{j=1}^{i-1} \left( \sqrt{2} x_i x_j \right) &#10;                              \left( \sqrt{2} y_i y_j \right) &#10;+ \sum_{i=1}^n \left( \sqrt{2c} x_i \right) \left( \sqrt{2c} y_i \right) + c^2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648" y="2132611"/>
            <a:ext cx="76104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&#10;\varphi(x) = \langle x_n^2, \ldots, x_1^2, \sqrt{2} x_n x_{n-1}, \ldots, \sqrt{2} x_n x_1, \sqrt{2} x_{n-1} x_{n-2}, \ldots, \sqrt{2} x_{n-1} x_{1}, \ldots, \sqrt{2} x_{2} x_{1}, \sqrt{2c} x_n, \ldots, \sqrt{2c} x_1, c \rangle&#10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5960" y="3198422"/>
            <a:ext cx="84867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(\mathbf{x}, \mathbf{x'}) = \exp\left(-\frac{||\mathbf{x} - \mathbf{x'}||^2}{2\sigma^2}\right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648" y="4536346"/>
            <a:ext cx="24479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\exp\left(-\frac{1}{2}||\mathbf{x} - \mathbf{x'}||^2\right) = \sum_{j=0}^\infty \frac{(\mathbf{x}^\top \mathbf{x'})^j}{j!} \exp\left(-\frac{1}{2}||\mathbf{x}||^2\right) &#10;\exp\left(-\frac{1}{2}||\mathbf{x'}||^2\right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367" y="5547817"/>
            <a:ext cx="54673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580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kernels?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958" y="2053652"/>
            <a:ext cx="8368591" cy="384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67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19200"/>
            <a:ext cx="7307368" cy="3611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8760" y="3535680"/>
            <a:ext cx="3657600" cy="2819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47844" y="6062691"/>
            <a:ext cx="222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By small adjustments to the weights </a:t>
            </a:r>
          </a:p>
        </p:txBody>
      </p:sp>
      <p:cxnSp>
        <p:nvCxnSpPr>
          <p:cNvPr id="11" name="Straight Arrow Connector 10"/>
          <p:cNvCxnSpPr>
            <a:endCxn id="8" idx="3"/>
          </p:cNvCxnSpPr>
          <p:nvPr/>
        </p:nvCxnSpPr>
        <p:spPr>
          <a:xfrm flipH="1">
            <a:off x="4872884" y="6172200"/>
            <a:ext cx="704956" cy="18287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650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properties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5759" y="1905000"/>
            <a:ext cx="8259041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4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Problem: there’s still spam in your inbox</a:t>
            </a:r>
          </a:p>
          <a:p>
            <a:r>
              <a:rPr lang="en-US" dirty="0"/>
              <a:t>Need more features – words aren’t enough!</a:t>
            </a:r>
          </a:p>
          <a:p>
            <a:pPr lvl="1"/>
            <a:r>
              <a:rPr lang="en-US" dirty="0"/>
              <a:t>Have you emailed the sender before?</a:t>
            </a:r>
          </a:p>
          <a:p>
            <a:pPr lvl="1"/>
            <a:r>
              <a:rPr lang="en-US" dirty="0"/>
              <a:t>Have 1M other people just gotten the same email?</a:t>
            </a:r>
          </a:p>
          <a:p>
            <a:pPr lvl="1"/>
            <a:r>
              <a:rPr lang="en-US" dirty="0"/>
              <a:t>Is the sending information consistent?</a:t>
            </a:r>
          </a:p>
          <a:p>
            <a:pPr lvl="1"/>
            <a:r>
              <a:rPr lang="en-US" dirty="0"/>
              <a:t>Is the email in ALL CAPS?</a:t>
            </a:r>
          </a:p>
          <a:p>
            <a:pPr lvl="1"/>
            <a:r>
              <a:rPr lang="en-US" dirty="0"/>
              <a:t>Do inline URLs point where they say they point?</a:t>
            </a:r>
          </a:p>
          <a:p>
            <a:pPr lvl="1"/>
            <a:r>
              <a:rPr lang="en-US" dirty="0"/>
              <a:t>Does the email address you by (your) name?</a:t>
            </a:r>
          </a:p>
          <a:p>
            <a:r>
              <a:rPr lang="en-US" dirty="0"/>
              <a:t>Naïve Bayes models can incorporate a variety of features, but tend to do best in homogeneous cases (e.g. all features are word occurrences)</a:t>
            </a:r>
          </a:p>
        </p:txBody>
      </p:sp>
    </p:spTree>
    <p:extLst>
      <p:ext uri="{BB962C8B-B14F-4D97-AF65-F5344CB8AC3E}">
        <p14:creationId xmlns:p14="http://schemas.microsoft.com/office/powerpoint/2010/main" val="428170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vectors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4064" y="1908564"/>
            <a:ext cx="5914789" cy="34729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25653" y="3510106"/>
            <a:ext cx="7581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HAM</a:t>
            </a:r>
          </a:p>
        </p:txBody>
      </p:sp>
    </p:spTree>
    <p:extLst>
      <p:ext uri="{BB962C8B-B14F-4D97-AF65-F5344CB8AC3E}">
        <p14:creationId xmlns:p14="http://schemas.microsoft.com/office/powerpoint/2010/main" val="248464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Analogy with biological neurons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977" y="1874466"/>
            <a:ext cx="3878103" cy="2268370"/>
          </a:xfrm>
        </p:spPr>
      </p:pic>
      <p:sp>
        <p:nvSpPr>
          <p:cNvPr id="10" name="Rectangle 9"/>
          <p:cNvSpPr/>
          <p:nvPr/>
        </p:nvSpPr>
        <p:spPr>
          <a:xfrm>
            <a:off x="2720715" y="4462071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9B"/>
                </a:solidFill>
                <a:latin typeface="Calibri" panose="020F0502020204030204" pitchFamily="34" charset="0"/>
              </a:rPr>
              <a:t>Inputs are </a:t>
            </a:r>
            <a:r>
              <a:rPr lang="en-US" dirty="0">
                <a:solidFill>
                  <a:srgbClr val="CD0000"/>
                </a:solidFill>
                <a:latin typeface="Calibri" panose="020F0502020204030204" pitchFamily="34" charset="0"/>
              </a:rPr>
              <a:t>feature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9B"/>
                </a:solidFill>
                <a:latin typeface="Calibri" panose="020F0502020204030204" pitchFamily="34" charset="0"/>
              </a:rPr>
              <a:t>Each feature has a </a:t>
            </a:r>
            <a:r>
              <a:rPr lang="en-US" dirty="0">
                <a:solidFill>
                  <a:srgbClr val="CD0000"/>
                </a:solidFill>
                <a:latin typeface="Calibri" panose="020F0502020204030204" pitchFamily="34" charset="0"/>
              </a:rPr>
              <a:t>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9B"/>
                </a:solidFill>
                <a:latin typeface="Calibri" panose="020F0502020204030204" pitchFamily="34" charset="0"/>
              </a:rPr>
              <a:t>g(sum) is the </a:t>
            </a:r>
            <a:r>
              <a:rPr lang="en-US" dirty="0">
                <a:solidFill>
                  <a:srgbClr val="CD0000"/>
                </a:solidFill>
                <a:latin typeface="Calibri" panose="020F0502020204030204" pitchFamily="34" charset="0"/>
              </a:rPr>
              <a:t>activation</a:t>
            </a:r>
          </a:p>
          <a:p>
            <a:r>
              <a:rPr lang="en-US" dirty="0"/>
              <a:t>Activation has some threshold: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Greater than threshold, output +1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Smaller than threshold, output ‐1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6541" y="2110310"/>
            <a:ext cx="4438858" cy="179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6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824441" cy="4495800"/>
          </a:xfrm>
        </p:spPr>
        <p:txBody>
          <a:bodyPr/>
          <a:lstStyle/>
          <a:p>
            <a:r>
              <a:rPr lang="en-US" dirty="0"/>
              <a:t>Binary classification: compare features to a weight vector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44343" y="3247792"/>
            <a:ext cx="5021705" cy="2833142"/>
            <a:chOff x="2178495" y="2608289"/>
            <a:chExt cx="5021705" cy="283314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78495" y="2608289"/>
              <a:ext cx="5021705" cy="283314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 flipV="1">
              <a:off x="3762531" y="3567660"/>
              <a:ext cx="1963712" cy="122919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319453" y="4099598"/>
              <a:ext cx="272393" cy="284813"/>
            </a:xfrm>
            <a:custGeom>
              <a:avLst/>
              <a:gdLst>
                <a:gd name="connsiteX0" fmla="*/ 194872 w 194872"/>
                <a:gd name="connsiteY0" fmla="*/ 0 h 284813"/>
                <a:gd name="connsiteX1" fmla="*/ 0 w 194872"/>
                <a:gd name="connsiteY1" fmla="*/ 149902 h 284813"/>
                <a:gd name="connsiteX2" fmla="*/ 59960 w 194872"/>
                <a:gd name="connsiteY2" fmla="*/ 284813 h 284813"/>
                <a:gd name="connsiteX3" fmla="*/ 59960 w 194872"/>
                <a:gd name="connsiteY3" fmla="*/ 284813 h 28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872" h="284813">
                  <a:moveTo>
                    <a:pt x="194872" y="0"/>
                  </a:moveTo>
                  <a:lnTo>
                    <a:pt x="0" y="149902"/>
                  </a:lnTo>
                  <a:lnTo>
                    <a:pt x="59960" y="284813"/>
                  </a:lnTo>
                  <a:lnTo>
                    <a:pt x="59960" y="284813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3475" y="1510669"/>
            <a:ext cx="2867523" cy="13358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9398" y="2209727"/>
                <a:ext cx="4130939" cy="803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𝐴𝑐𝑡𝑖𝑣𝑎𝑡𝑖𝑜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98" y="2209727"/>
                <a:ext cx="4130939" cy="8032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17348" y="4003551"/>
            <a:ext cx="4572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33339B"/>
                </a:solidFill>
                <a:latin typeface="Calibri" panose="020F0502020204030204" pitchFamily="34" charset="0"/>
              </a:rPr>
              <a:t>In the space of feature vectors</a:t>
            </a:r>
          </a:p>
          <a:p>
            <a:r>
              <a:rPr lang="en-US" dirty="0">
                <a:solidFill>
                  <a:srgbClr val="000000"/>
                </a:solidFill>
                <a:latin typeface="Wingdings-Regular"/>
              </a:rPr>
              <a:t>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Examples are points</a:t>
            </a:r>
          </a:p>
          <a:p>
            <a:r>
              <a:rPr lang="en-US" dirty="0">
                <a:solidFill>
                  <a:srgbClr val="000000"/>
                </a:solidFill>
                <a:latin typeface="Wingdings-Regular"/>
              </a:rPr>
              <a:t>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Any weight vector is a hyperplane</a:t>
            </a:r>
          </a:p>
          <a:p>
            <a:r>
              <a:rPr lang="en-US" dirty="0">
                <a:solidFill>
                  <a:srgbClr val="000000"/>
                </a:solidFill>
                <a:latin typeface="Wingdings-Regular"/>
              </a:rPr>
              <a:t>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One side corresponds to Y=+1</a:t>
            </a:r>
          </a:p>
          <a:p>
            <a:r>
              <a:rPr lang="en-US" dirty="0">
                <a:solidFill>
                  <a:srgbClr val="000000"/>
                </a:solidFill>
                <a:latin typeface="Wingdings-Regular"/>
              </a:rPr>
              <a:t>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Other corresponds to Y=‐1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perceptron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Start with weights = 0</a:t>
                </a:r>
              </a:p>
              <a:p>
                <a:r>
                  <a:rPr lang="en-US" dirty="0"/>
                  <a:t>For each training instance:</a:t>
                </a:r>
              </a:p>
              <a:p>
                <a:pPr lvl="1"/>
                <a:r>
                  <a:rPr lang="en-US" dirty="0"/>
                  <a:t>Classify with current weights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If correct (i.e., y=y*), no change!</a:t>
                </a:r>
              </a:p>
              <a:p>
                <a:pPr lvl="1"/>
                <a:r>
                  <a:rPr lang="en-US" dirty="0"/>
                  <a:t>If wrong: adjust the weight vector by adding or subtracting the feature vector: 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lvl="2"/>
                <a:r>
                  <a:rPr lang="en-US" dirty="0"/>
                  <a:t>If the training instance has y*=+1, we are adding f(x) </a:t>
                </a:r>
              </a:p>
              <a:p>
                <a:pPr lvl="2"/>
                <a:r>
                  <a:rPr lang="en-US" dirty="0"/>
                  <a:t>If the training instance has y*=-1, we are subtracting f(x)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5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00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perceptron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If we have multiple classes:</a:t>
                </a:r>
              </a:p>
              <a:p>
                <a:pPr lvl="1"/>
                <a:r>
                  <a:rPr lang="en-US" dirty="0"/>
                  <a:t>A weight vector for each class: 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  <a:p>
                <a:pPr lvl="1"/>
                <a:r>
                  <a:rPr lang="en-US" dirty="0"/>
                  <a:t>Score (activation) of a class y: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Prediction highest score wins: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Start with all weights = 0</a:t>
                </a:r>
              </a:p>
              <a:p>
                <a:r>
                  <a:rPr lang="en-US" dirty="0"/>
                  <a:t>Pick up training examples one by one</a:t>
                </a:r>
              </a:p>
              <a:p>
                <a:r>
                  <a:rPr lang="en-US" dirty="0"/>
                  <a:t>Predict with current weights</a:t>
                </a:r>
              </a:p>
              <a:p>
                <a:r>
                  <a:rPr lang="en-US" dirty="0"/>
                  <a:t>If correct, no change!</a:t>
                </a:r>
              </a:p>
              <a:p>
                <a:r>
                  <a:rPr lang="en-US" dirty="0"/>
                  <a:t>If wrong: lower score of wrong answer, raise score of right answer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46" y="2206303"/>
            <a:ext cx="2071394" cy="235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1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perceptron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290" y="2549641"/>
            <a:ext cx="2864820" cy="248789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Separable case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479" y="2581306"/>
            <a:ext cx="3082401" cy="2424563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Non-separable case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5466001"/>
            <a:ext cx="7739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3339B"/>
                </a:solidFill>
                <a:latin typeface="Calibri" panose="020F0502020204030204" pitchFamily="34" charset="0"/>
              </a:rPr>
              <a:t>Separability</a:t>
            </a:r>
            <a:r>
              <a:rPr lang="en-US" dirty="0">
                <a:latin typeface="Calibri" panose="020F0502020204030204" pitchFamily="34" charset="0"/>
              </a:rPr>
              <a:t>: true if some parameters get the training set perfectly correct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9B"/>
                </a:solidFill>
                <a:latin typeface="Calibri" panose="020F0502020204030204" pitchFamily="34" charset="0"/>
              </a:rPr>
              <a:t>Convergence: </a:t>
            </a:r>
            <a:r>
              <a:rPr lang="en-US" dirty="0">
                <a:latin typeface="Calibri" panose="020F0502020204030204" pitchFamily="34" charset="0"/>
              </a:rPr>
              <a:t>if the training set is separable, perceptron will eventually converge (binary case)</a:t>
            </a:r>
          </a:p>
        </p:txBody>
      </p:sp>
    </p:spTree>
    <p:extLst>
      <p:ext uri="{BB962C8B-B14F-4D97-AF65-F5344CB8AC3E}">
        <p14:creationId xmlns:p14="http://schemas.microsoft.com/office/powerpoint/2010/main" val="361247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the perceptron algorithm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Noise: if the data isn’t separable, weights might thrash</a:t>
            </a:r>
          </a:p>
          <a:p>
            <a:pPr lvl="1"/>
            <a:r>
              <a:rPr lang="en-US" dirty="0"/>
              <a:t>Averaging weight vectors over time can help (averaged perceptron)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Mediocre generalization: finds a “barely” separating solution</a:t>
            </a:r>
          </a:p>
          <a:p>
            <a:r>
              <a:rPr lang="en-US" dirty="0"/>
              <a:t>Overtraining: test / held‐out</a:t>
            </a:r>
          </a:p>
          <a:p>
            <a:pPr marL="0" indent="0">
              <a:buNone/>
            </a:pPr>
            <a:r>
              <a:rPr lang="en-US" dirty="0"/>
              <a:t>accuracy usually rises, then falls </a:t>
            </a:r>
          </a:p>
          <a:p>
            <a:pPr lvl="1"/>
            <a:r>
              <a:rPr lang="en-US" dirty="0"/>
              <a:t>Overtraining is a kind of overfitting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229" y="2386096"/>
            <a:ext cx="3353704" cy="1301484"/>
          </a:xfrm>
          <a:prstGeom prst="rect">
            <a:avLst/>
          </a:prstGeom>
        </p:spPr>
      </p:pic>
      <p:pic>
        <p:nvPicPr>
          <p:cNvPr id="1026" name="Picture 2" descr="https://upload.wikimedia.org/wikipedia/commons/thumb/f/f9/Perceptron_cant_choose.svg/720px-Perceptron_cant_choose.svg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4265" y="4215983"/>
            <a:ext cx="3261783" cy="244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0662" y="5435578"/>
            <a:ext cx="1559333" cy="132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50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4289</TotalTime>
  <Words>629</Words>
  <Application>Microsoft Macintosh PowerPoint</Application>
  <PresentationFormat>On-screen Show (4:3)</PresentationFormat>
  <Paragraphs>101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Tw Cen MT</vt:lpstr>
      <vt:lpstr>Wingdings</vt:lpstr>
      <vt:lpstr>Wingdings 2</vt:lpstr>
      <vt:lpstr>Wingdings-Regular</vt:lpstr>
      <vt:lpstr>Median</vt:lpstr>
      <vt:lpstr>Artificial Intelligence</vt:lpstr>
      <vt:lpstr>Errors </vt:lpstr>
      <vt:lpstr>Feature vectors</vt:lpstr>
      <vt:lpstr>Analogy with biological neurons </vt:lpstr>
      <vt:lpstr>Linear classification </vt:lpstr>
      <vt:lpstr>Binary perceptron algorithm </vt:lpstr>
      <vt:lpstr>Multi-class perceptron algorithm </vt:lpstr>
      <vt:lpstr>Properties of perceptron </vt:lpstr>
      <vt:lpstr>Limitations of the perceptron algorithm </vt:lpstr>
      <vt:lpstr>Implementation</vt:lpstr>
      <vt:lpstr>Perceptron dual form </vt:lpstr>
      <vt:lpstr>Kernelization </vt:lpstr>
      <vt:lpstr>Dual perceptron algorithm </vt:lpstr>
      <vt:lpstr>Kernel trick </vt:lpstr>
      <vt:lpstr>Non-linear separators </vt:lpstr>
      <vt:lpstr>Example of kernels </vt:lpstr>
      <vt:lpstr>Why kernels? </vt:lpstr>
      <vt:lpstr>What is a neural network? </vt:lpstr>
      <vt:lpstr>Neural network properties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Mouhamed NASSAR</dc:creator>
  <cp:lastModifiedBy>Nassar, Mohamad</cp:lastModifiedBy>
  <cp:revision>410</cp:revision>
  <dcterms:created xsi:type="dcterms:W3CDTF">2015-08-04T18:55:05Z</dcterms:created>
  <dcterms:modified xsi:type="dcterms:W3CDTF">2022-04-20T22:40:59Z</dcterms:modified>
</cp:coreProperties>
</file>