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8" r:id="rId3"/>
    <p:sldId id="257" r:id="rId4"/>
    <p:sldId id="264" r:id="rId5"/>
    <p:sldId id="265" r:id="rId6"/>
    <p:sldId id="262" r:id="rId7"/>
    <p:sldId id="259" r:id="rId8"/>
    <p:sldId id="266" r:id="rId9"/>
    <p:sldId id="267" r:id="rId10"/>
    <p:sldId id="268" r:id="rId11"/>
    <p:sldId id="269" r:id="rId12"/>
    <p:sldId id="260" r:id="rId13"/>
    <p:sldId id="261" r:id="rId14"/>
    <p:sldId id="271" r:id="rId15"/>
    <p:sldId id="1014"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97"/>
    <p:restoredTop sz="84905" autoAdjust="0"/>
  </p:normalViewPr>
  <p:slideViewPr>
    <p:cSldViewPr snapToGrid="0">
      <p:cViewPr varScale="1">
        <p:scale>
          <a:sx n="124" d="100"/>
          <a:sy n="124" d="100"/>
        </p:scale>
        <p:origin x="2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ssar, Mohamad" userId="08c1b410-aff6-4938-ab8f-0a58fc5f7236" providerId="ADAL" clId="{3B5163D0-6521-684C-BDA2-96BC0A98A8EB}"/>
    <pc:docChg chg="undo custSel modSld">
      <pc:chgData name="Nassar, Mohamad" userId="08c1b410-aff6-4938-ab8f-0a58fc5f7236" providerId="ADAL" clId="{3B5163D0-6521-684C-BDA2-96BC0A98A8EB}" dt="2023-03-26T21:22:31.444" v="36" actId="20577"/>
      <pc:docMkLst>
        <pc:docMk/>
      </pc:docMkLst>
      <pc:sldChg chg="modSp mod">
        <pc:chgData name="Nassar, Mohamad" userId="08c1b410-aff6-4938-ab8f-0a58fc5f7236" providerId="ADAL" clId="{3B5163D0-6521-684C-BDA2-96BC0A98A8EB}" dt="2023-03-26T21:22:31.444" v="36" actId="20577"/>
        <pc:sldMkLst>
          <pc:docMk/>
          <pc:sldMk cId="2270271716" sldId="264"/>
        </pc:sldMkLst>
        <pc:spChg chg="mod">
          <ac:chgData name="Nassar, Mohamad" userId="08c1b410-aff6-4938-ab8f-0a58fc5f7236" providerId="ADAL" clId="{3B5163D0-6521-684C-BDA2-96BC0A98A8EB}" dt="2023-03-26T21:22:31.444" v="36" actId="20577"/>
          <ac:spMkLst>
            <pc:docMk/>
            <pc:sldMk cId="2270271716" sldId="264"/>
            <ac:spMk id="3" creationId="{00000000-0000-0000-0000-000000000000}"/>
          </ac:spMkLst>
        </pc:spChg>
      </pc:sldChg>
    </pc:docChg>
  </pc:docChgLst>
  <pc:docChgLst>
    <pc:chgData name="Nassar, Mohamad" userId="08c1b410-aff6-4938-ab8f-0a58fc5f7236" providerId="ADAL" clId="{690327B2-393C-674C-AF92-EA6C5A9981E1}"/>
    <pc:docChg chg="undo custSel addSld delSld modSld sldOrd">
      <pc:chgData name="Nassar, Mohamad" userId="08c1b410-aff6-4938-ab8f-0a58fc5f7236" providerId="ADAL" clId="{690327B2-393C-674C-AF92-EA6C5A9981E1}" dt="2022-04-14T21:03:00.287" v="433" actId="20577"/>
      <pc:docMkLst>
        <pc:docMk/>
      </pc:docMkLst>
      <pc:sldChg chg="ord">
        <pc:chgData name="Nassar, Mohamad" userId="08c1b410-aff6-4938-ab8f-0a58fc5f7236" providerId="ADAL" clId="{690327B2-393C-674C-AF92-EA6C5A9981E1}" dt="2022-04-14T10:47:07.381" v="0" actId="20578"/>
        <pc:sldMkLst>
          <pc:docMk/>
          <pc:sldMk cId="1642763373" sldId="258"/>
        </pc:sldMkLst>
      </pc:sldChg>
      <pc:sldChg chg="modSp mod">
        <pc:chgData name="Nassar, Mohamad" userId="08c1b410-aff6-4938-ab8f-0a58fc5f7236" providerId="ADAL" clId="{690327B2-393C-674C-AF92-EA6C5A9981E1}" dt="2022-04-14T11:02:18.747" v="81" actId="20577"/>
        <pc:sldMkLst>
          <pc:docMk/>
          <pc:sldMk cId="4032692273" sldId="261"/>
        </pc:sldMkLst>
        <pc:spChg chg="mod">
          <ac:chgData name="Nassar, Mohamad" userId="08c1b410-aff6-4938-ab8f-0a58fc5f7236" providerId="ADAL" clId="{690327B2-393C-674C-AF92-EA6C5A9981E1}" dt="2022-04-14T11:02:18.747" v="81" actId="20577"/>
          <ac:spMkLst>
            <pc:docMk/>
            <pc:sldMk cId="4032692273" sldId="261"/>
            <ac:spMk id="2" creationId="{00000000-0000-0000-0000-000000000000}"/>
          </ac:spMkLst>
        </pc:spChg>
      </pc:sldChg>
      <pc:sldChg chg="modSp mod">
        <pc:chgData name="Nassar, Mohamad" userId="08c1b410-aff6-4938-ab8f-0a58fc5f7236" providerId="ADAL" clId="{690327B2-393C-674C-AF92-EA6C5A9981E1}" dt="2022-04-14T10:52:33.624" v="11" actId="20577"/>
        <pc:sldMkLst>
          <pc:docMk/>
          <pc:sldMk cId="444152666" sldId="265"/>
        </pc:sldMkLst>
        <pc:spChg chg="mod">
          <ac:chgData name="Nassar, Mohamad" userId="08c1b410-aff6-4938-ab8f-0a58fc5f7236" providerId="ADAL" clId="{690327B2-393C-674C-AF92-EA6C5A9981E1}" dt="2022-04-14T10:52:33.624" v="11" actId="20577"/>
          <ac:spMkLst>
            <pc:docMk/>
            <pc:sldMk cId="444152666" sldId="265"/>
            <ac:spMk id="3" creationId="{00000000-0000-0000-0000-000000000000}"/>
          </ac:spMkLst>
        </pc:spChg>
      </pc:sldChg>
      <pc:sldChg chg="modSp mod">
        <pc:chgData name="Nassar, Mohamad" userId="08c1b410-aff6-4938-ab8f-0a58fc5f7236" providerId="ADAL" clId="{690327B2-393C-674C-AF92-EA6C5A9981E1}" dt="2022-04-14T21:03:00.287" v="433" actId="20577"/>
        <pc:sldMkLst>
          <pc:docMk/>
          <pc:sldMk cId="3810524785" sldId="266"/>
        </pc:sldMkLst>
        <pc:spChg chg="mod">
          <ac:chgData name="Nassar, Mohamad" userId="08c1b410-aff6-4938-ab8f-0a58fc5f7236" providerId="ADAL" clId="{690327B2-393C-674C-AF92-EA6C5A9981E1}" dt="2022-04-14T21:03:00.287" v="433" actId="20577"/>
          <ac:spMkLst>
            <pc:docMk/>
            <pc:sldMk cId="3810524785" sldId="266"/>
            <ac:spMk id="3" creationId="{00000000-0000-0000-0000-000000000000}"/>
          </ac:spMkLst>
        </pc:spChg>
      </pc:sldChg>
      <pc:sldChg chg="addSp delSp modSp new add del mod">
        <pc:chgData name="Nassar, Mohamad" userId="08c1b410-aff6-4938-ab8f-0a58fc5f7236" providerId="ADAL" clId="{690327B2-393C-674C-AF92-EA6C5A9981E1}" dt="2022-04-14T11:13:54.470" v="241" actId="404"/>
        <pc:sldMkLst>
          <pc:docMk/>
          <pc:sldMk cId="801112803" sldId="269"/>
        </pc:sldMkLst>
        <pc:spChg chg="mod">
          <ac:chgData name="Nassar, Mohamad" userId="08c1b410-aff6-4938-ab8f-0a58fc5f7236" providerId="ADAL" clId="{690327B2-393C-674C-AF92-EA6C5A9981E1}" dt="2022-04-14T11:06:38.920" v="142" actId="20577"/>
          <ac:spMkLst>
            <pc:docMk/>
            <pc:sldMk cId="801112803" sldId="269"/>
            <ac:spMk id="2" creationId="{5D778CE5-0CF7-BA82-5EAF-0912577FB6C5}"/>
          </ac:spMkLst>
        </pc:spChg>
        <pc:spChg chg="del">
          <ac:chgData name="Nassar, Mohamad" userId="08c1b410-aff6-4938-ab8f-0a58fc5f7236" providerId="ADAL" clId="{690327B2-393C-674C-AF92-EA6C5A9981E1}" dt="2022-04-14T11:06:43.246" v="143" actId="478"/>
          <ac:spMkLst>
            <pc:docMk/>
            <pc:sldMk cId="801112803" sldId="269"/>
            <ac:spMk id="3" creationId="{815CE2FB-41A9-5F5C-1E99-C2903E54A37D}"/>
          </ac:spMkLst>
        </pc:spChg>
        <pc:spChg chg="add del mod">
          <ac:chgData name="Nassar, Mohamad" userId="08c1b410-aff6-4938-ab8f-0a58fc5f7236" providerId="ADAL" clId="{690327B2-393C-674C-AF92-EA6C5A9981E1}" dt="2022-04-14T11:06:27.942" v="113"/>
          <ac:spMkLst>
            <pc:docMk/>
            <pc:sldMk cId="801112803" sldId="269"/>
            <ac:spMk id="4" creationId="{23D1C21B-2993-D9EA-660A-F041902B3211}"/>
          </ac:spMkLst>
        </pc:spChg>
        <pc:spChg chg="add mod">
          <ac:chgData name="Nassar, Mohamad" userId="08c1b410-aff6-4938-ab8f-0a58fc5f7236" providerId="ADAL" clId="{690327B2-393C-674C-AF92-EA6C5A9981E1}" dt="2022-04-14T11:13:54.470" v="241" actId="404"/>
          <ac:spMkLst>
            <pc:docMk/>
            <pc:sldMk cId="801112803" sldId="269"/>
            <ac:spMk id="8" creationId="{0B2F4C8E-8E03-5996-CAF5-C5081010AF6C}"/>
          </ac:spMkLst>
        </pc:spChg>
        <pc:graphicFrameChg chg="add del mod">
          <ac:chgData name="Nassar, Mohamad" userId="08c1b410-aff6-4938-ab8f-0a58fc5f7236" providerId="ADAL" clId="{690327B2-393C-674C-AF92-EA6C5A9981E1}" dt="2022-04-14T11:06:27.942" v="113"/>
          <ac:graphicFrameMkLst>
            <pc:docMk/>
            <pc:sldMk cId="801112803" sldId="269"/>
            <ac:graphicFrameMk id="5" creationId="{6A048A03-4893-7169-B490-50847CA2A487}"/>
          </ac:graphicFrameMkLst>
        </pc:graphicFrameChg>
        <pc:graphicFrameChg chg="add del mod">
          <ac:chgData name="Nassar, Mohamad" userId="08c1b410-aff6-4938-ab8f-0a58fc5f7236" providerId="ADAL" clId="{690327B2-393C-674C-AF92-EA6C5A9981E1}" dt="2022-04-14T11:06:27.942" v="113"/>
          <ac:graphicFrameMkLst>
            <pc:docMk/>
            <pc:sldMk cId="801112803" sldId="269"/>
            <ac:graphicFrameMk id="6" creationId="{7CC2F16A-D3A6-F4F4-2F3E-845CC0D11DC7}"/>
          </ac:graphicFrameMkLst>
        </pc:graphicFrameChg>
        <pc:graphicFrameChg chg="add del mod">
          <ac:chgData name="Nassar, Mohamad" userId="08c1b410-aff6-4938-ab8f-0a58fc5f7236" providerId="ADAL" clId="{690327B2-393C-674C-AF92-EA6C5A9981E1}" dt="2022-04-14T11:06:27.942" v="113"/>
          <ac:graphicFrameMkLst>
            <pc:docMk/>
            <pc:sldMk cId="801112803" sldId="269"/>
            <ac:graphicFrameMk id="7" creationId="{DCF956BF-2D84-2A31-7BF9-577B53F6DDE2}"/>
          </ac:graphicFrameMkLst>
        </pc:graphicFrameChg>
        <pc:graphicFrameChg chg="add mod">
          <ac:chgData name="Nassar, Mohamad" userId="08c1b410-aff6-4938-ab8f-0a58fc5f7236" providerId="ADAL" clId="{690327B2-393C-674C-AF92-EA6C5A9981E1}" dt="2022-04-14T11:13:41.692" v="240" actId="1076"/>
          <ac:graphicFrameMkLst>
            <pc:docMk/>
            <pc:sldMk cId="801112803" sldId="269"/>
            <ac:graphicFrameMk id="9" creationId="{CCE0FA96-9211-9F07-9E43-8E10C804DC23}"/>
          </ac:graphicFrameMkLst>
        </pc:graphicFrameChg>
        <pc:graphicFrameChg chg="add mod">
          <ac:chgData name="Nassar, Mohamad" userId="08c1b410-aff6-4938-ab8f-0a58fc5f7236" providerId="ADAL" clId="{690327B2-393C-674C-AF92-EA6C5A9981E1}" dt="2022-04-14T11:13:22.950" v="236" actId="14100"/>
          <ac:graphicFrameMkLst>
            <pc:docMk/>
            <pc:sldMk cId="801112803" sldId="269"/>
            <ac:graphicFrameMk id="10" creationId="{7BA6E895-BF70-151D-9F30-5520FCDE2E46}"/>
          </ac:graphicFrameMkLst>
        </pc:graphicFrameChg>
        <pc:graphicFrameChg chg="add mod">
          <ac:chgData name="Nassar, Mohamad" userId="08c1b410-aff6-4938-ab8f-0a58fc5f7236" providerId="ADAL" clId="{690327B2-393C-674C-AF92-EA6C5A9981E1}" dt="2022-04-14T11:13:38.857" v="239" actId="1076"/>
          <ac:graphicFrameMkLst>
            <pc:docMk/>
            <pc:sldMk cId="801112803" sldId="269"/>
            <ac:graphicFrameMk id="11" creationId="{B6997194-EB8A-D31A-50C9-9460A163E0AA}"/>
          </ac:graphicFrameMkLst>
        </pc:graphicFrameChg>
      </pc:sldChg>
      <pc:sldChg chg="new">
        <pc:chgData name="Nassar, Mohamad" userId="08c1b410-aff6-4938-ab8f-0a58fc5f7236" providerId="ADAL" clId="{690327B2-393C-674C-AF92-EA6C5A9981E1}" dt="2022-04-14T11:15:14.525" v="242" actId="680"/>
        <pc:sldMkLst>
          <pc:docMk/>
          <pc:sldMk cId="1733740392" sldId="270"/>
        </pc:sldMkLst>
      </pc:sldChg>
      <pc:sldChg chg="add">
        <pc:chgData name="Nassar, Mohamad" userId="08c1b410-aff6-4938-ab8f-0a58fc5f7236" providerId="ADAL" clId="{690327B2-393C-674C-AF92-EA6C5A9981E1}" dt="2022-04-14T11:15:17.671" v="243"/>
        <pc:sldMkLst>
          <pc:docMk/>
          <pc:sldMk cId="2865630560" sldId="271"/>
        </pc:sldMkLst>
      </pc:sldChg>
      <pc:sldChg chg="modSp add mod modTransition">
        <pc:chgData name="Nassar, Mohamad" userId="08c1b410-aff6-4938-ab8f-0a58fc5f7236" providerId="ADAL" clId="{690327B2-393C-674C-AF92-EA6C5A9981E1}" dt="2022-04-14T11:17:50.398" v="279" actId="20577"/>
        <pc:sldMkLst>
          <pc:docMk/>
          <pc:sldMk cId="0" sldId="1014"/>
        </pc:sldMkLst>
        <pc:spChg chg="mod">
          <ac:chgData name="Nassar, Mohamad" userId="08c1b410-aff6-4938-ab8f-0a58fc5f7236" providerId="ADAL" clId="{690327B2-393C-674C-AF92-EA6C5A9981E1}" dt="2022-04-14T11:15:46.543" v="244"/>
          <ac:spMkLst>
            <pc:docMk/>
            <pc:sldMk cId="0" sldId="1014"/>
            <ac:spMk id="14338" creationId="{6896EE27-939B-CEEB-74CE-76306156CFE0}"/>
          </ac:spMkLst>
        </pc:spChg>
        <pc:spChg chg="mod">
          <ac:chgData name="Nassar, Mohamad" userId="08c1b410-aff6-4938-ab8f-0a58fc5f7236" providerId="ADAL" clId="{690327B2-393C-674C-AF92-EA6C5A9981E1}" dt="2022-04-14T11:16:09.893" v="266" actId="5793"/>
          <ac:spMkLst>
            <pc:docMk/>
            <pc:sldMk cId="0" sldId="1014"/>
            <ac:spMk id="14339" creationId="{E201B81A-32FD-86F9-0343-D4B9C4E71640}"/>
          </ac:spMkLst>
        </pc:spChg>
        <pc:spChg chg="mod">
          <ac:chgData name="Nassar, Mohamad" userId="08c1b410-aff6-4938-ab8f-0a58fc5f7236" providerId="ADAL" clId="{690327B2-393C-674C-AF92-EA6C5A9981E1}" dt="2022-04-14T11:17:50.398" v="279" actId="20577"/>
          <ac:spMkLst>
            <pc:docMk/>
            <pc:sldMk cId="0" sldId="1014"/>
            <ac:spMk id="14341" creationId="{72E6BD32-4165-5990-F6D9-EF0CA9CD3282}"/>
          </ac:spMkLst>
        </pc:spChg>
        <pc:graphicFrameChg chg="mod">
          <ac:chgData name="Nassar, Mohamad" userId="08c1b410-aff6-4938-ab8f-0a58fc5f7236" providerId="ADAL" clId="{690327B2-393C-674C-AF92-EA6C5A9981E1}" dt="2022-04-14T11:17:20.663" v="268" actId="1076"/>
          <ac:graphicFrameMkLst>
            <pc:docMk/>
            <pc:sldMk cId="0" sldId="1014"/>
            <ac:graphicFrameMk id="14347" creationId="{FE836C2E-8B34-DA75-FD83-C5100C52A0C7}"/>
          </ac:graphicFrameMkLst>
        </pc:graphicFrameChg>
      </pc:sldChg>
      <pc:sldChg chg="add del modTransition">
        <pc:chgData name="Nassar, Mohamad" userId="08c1b410-aff6-4938-ab8f-0a58fc5f7236" providerId="ADAL" clId="{690327B2-393C-674C-AF92-EA6C5A9981E1}" dt="2022-04-14T11:05:24.055" v="86" actId="2696"/>
        <pc:sldMkLst>
          <pc:docMk/>
          <pc:sldMk cId="0" sldId="112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B8E2CD-0069-4E92-9A8B-2963B194A5FA}" type="datetimeFigureOut">
              <a:rPr lang="en-US" smtClean="0"/>
              <a:t>3/26/23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0BDD45-959A-4E37-AA54-B52D8B90F194}" type="slidenum">
              <a:rPr lang="en-US" smtClean="0"/>
              <a:t>‹#›</a:t>
            </a:fld>
            <a:endParaRPr lang="en-US"/>
          </a:p>
        </p:txBody>
      </p:sp>
    </p:spTree>
    <p:extLst>
      <p:ext uri="{BB962C8B-B14F-4D97-AF65-F5344CB8AC3E}">
        <p14:creationId xmlns:p14="http://schemas.microsoft.com/office/powerpoint/2010/main" val="278274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Slides and exercises are inspired by Russell &amp; </a:t>
            </a:r>
            <a:r>
              <a:rPr lang="en-US" dirty="0" err="1"/>
              <a:t>Norvig</a:t>
            </a:r>
            <a:r>
              <a:rPr lang="en-US" dirty="0"/>
              <a:t> AI Book, Stanford’s AI course and from Berkeley’s AI course </a:t>
            </a:r>
          </a:p>
          <a:p>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1</a:t>
            </a:fld>
            <a:endParaRPr lang="en-US"/>
          </a:p>
        </p:txBody>
      </p:sp>
    </p:spTree>
    <p:extLst>
      <p:ext uri="{BB962C8B-B14F-4D97-AF65-F5344CB8AC3E}">
        <p14:creationId xmlns:p14="http://schemas.microsoft.com/office/powerpoint/2010/main" val="2301650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E.g., with 6 Boolean attributes, there are 18,446,744,073,709,551,616 trees </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4</a:t>
            </a:fld>
            <a:endParaRPr lang="en-US"/>
          </a:p>
        </p:txBody>
      </p:sp>
    </p:spTree>
    <p:extLst>
      <p:ext uri="{BB962C8B-B14F-4D97-AF65-F5344CB8AC3E}">
        <p14:creationId xmlns:p14="http://schemas.microsoft.com/office/powerpoint/2010/main" val="4011333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190A7E8F-562F-78D1-E6BB-2971034B40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D831C43-BC3A-433A-A951-B5ABBF423124}" type="slidenum">
              <a:rPr lang="en-US" altLang="en-US"/>
              <a:pPr>
                <a:spcBef>
                  <a:spcPct val="0"/>
                </a:spcBef>
              </a:pPr>
              <a:t>15</a:t>
            </a:fld>
            <a:endParaRPr lang="en-US" altLang="en-US"/>
          </a:p>
        </p:txBody>
      </p:sp>
      <p:sp>
        <p:nvSpPr>
          <p:cNvPr id="34819" name="Rectangle 2">
            <a:extLst>
              <a:ext uri="{FF2B5EF4-FFF2-40B4-BE49-F238E27FC236}">
                <a16:creationId xmlns:a16="http://schemas.microsoft.com/office/drawing/2014/main" id="{D7A83E68-4B73-626C-AD9E-5D63FD79A28E}"/>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7A1B6F9C-9963-0BAE-92E9-7C8A52445A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1D8BD707-D9CF-40AE-B4C6-C98DA3205C09}" type="datetimeFigureOut">
              <a:rPr lang="en-US" smtClean="0"/>
              <a:pPr/>
              <a:t>3/26/23</a:t>
            </a:fld>
            <a:endParaRPr lang="en-US"/>
          </a:p>
        </p:txBody>
      </p:sp>
      <p:sp>
        <p:nvSpPr>
          <p:cNvPr id="17" name="Footer Placeholder 16"/>
          <p:cNvSpPr>
            <a:spLocks noGrp="1"/>
          </p:cNvSpPr>
          <p:nvPr>
            <p:ph type="ftr" sz="quarter" idx="11"/>
          </p:nvPr>
        </p:nvSpPr>
        <p:spPr>
          <a:xfrm>
            <a:off x="2085393" y="236540"/>
            <a:ext cx="5867400" cy="365125"/>
          </a:xfrm>
        </p:spPr>
        <p:txBody>
          <a:bodyPr/>
          <a:lstStyle>
            <a:lvl1pPr algn="r">
              <a:defRPr>
                <a:solidFill>
                  <a:schemeClr val="tx2"/>
                </a:solidFill>
              </a:defRPr>
            </a:lvl1pPr>
          </a:lstStyle>
          <a:p>
            <a:endParaRPr lang="en-US">
              <a:solidFill>
                <a:srgbClr val="EBDDC3"/>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solidFill>
                  <a:srgbClr val="EBDDC3"/>
                </a:solidFill>
              </a:rPr>
              <a:pPr/>
              <a:t>‹#›</a:t>
            </a:fld>
            <a:endParaRPr lang="en-US">
              <a:solidFill>
                <a:srgbClr val="EBDDC3"/>
              </a:solidFill>
            </a:endParaRPr>
          </a:p>
        </p:txBody>
      </p:sp>
    </p:spTree>
    <p:extLst>
      <p:ext uri="{BB962C8B-B14F-4D97-AF65-F5344CB8AC3E}">
        <p14:creationId xmlns:p14="http://schemas.microsoft.com/office/powerpoint/2010/main" val="37402728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775F55"/>
                </a:solidFill>
              </a:rPr>
              <a:pPr/>
              <a:t>3/26/23</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2995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2"/>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4"/>
            <a:ext cx="2209800" cy="365125"/>
          </a:xfrm>
        </p:spPr>
        <p:txBody>
          <a:bodyPr/>
          <a:lstStyle/>
          <a:p>
            <a:fld id="{1D8BD707-D9CF-40AE-B4C6-C98DA3205C09}" type="datetimeFigureOut">
              <a:rPr lang="en-US" smtClean="0">
                <a:solidFill>
                  <a:srgbClr val="775F55"/>
                </a:solidFill>
              </a:rPr>
              <a:pPr/>
              <a:t>3/26/23</a:t>
            </a:fld>
            <a:endParaRPr lang="en-US">
              <a:solidFill>
                <a:srgbClr val="775F55"/>
              </a:solidFill>
            </a:endParaRPr>
          </a:p>
        </p:txBody>
      </p:sp>
      <p:sp>
        <p:nvSpPr>
          <p:cNvPr id="5" name="Footer Placeholder 4"/>
          <p:cNvSpPr>
            <a:spLocks noGrp="1"/>
          </p:cNvSpPr>
          <p:nvPr>
            <p:ph type="ftr" sz="quarter" idx="11"/>
          </p:nvPr>
        </p:nvSpPr>
        <p:spPr>
          <a:xfrm>
            <a:off x="457202" y="6248209"/>
            <a:ext cx="5573483" cy="365125"/>
          </a:xfrm>
        </p:spPr>
        <p:txBody>
          <a:bodyPr/>
          <a:lstStyle/>
          <a:p>
            <a:endParaRPr lang="en-US">
              <a:solidFill>
                <a:srgbClr val="775F55"/>
              </a:solidFill>
            </a:endParaRP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000086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775F55"/>
                </a:solidFill>
              </a:rPr>
              <a:pPr/>
              <a:t>3/26/23</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41414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2" name="Title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solidFill>
                  <a:srgbClr val="775F55"/>
                </a:solidFill>
              </a:rPr>
              <a:pPr/>
              <a:t>3/26/23</a:t>
            </a:fld>
            <a:endParaRPr lang="en-US">
              <a:solidFill>
                <a:srgbClr val="775F55"/>
              </a:solidFill>
            </a:endParaRP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solidFill>
                <a:srgbClr val="775F55"/>
              </a:solidFill>
            </a:endParaRPr>
          </a:p>
        </p:txBody>
      </p:sp>
    </p:spTree>
    <p:extLst>
      <p:ext uri="{BB962C8B-B14F-4D97-AF65-F5344CB8AC3E}">
        <p14:creationId xmlns:p14="http://schemas.microsoft.com/office/powerpoint/2010/main" val="16197966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solidFill>
                  <a:srgbClr val="775F55"/>
                </a:solidFill>
              </a:rPr>
              <a:pPr/>
              <a:t>3/26/23</a:t>
            </a:fld>
            <a:endParaRPr lang="en-US">
              <a:solidFill>
                <a:srgbClr val="775F55"/>
              </a:solidFill>
            </a:endParaRPr>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solidFill>
                <a:srgbClr val="775F55"/>
              </a:solidFill>
            </a:endParaRPr>
          </a:p>
        </p:txBody>
      </p:sp>
    </p:spTree>
    <p:extLst>
      <p:ext uri="{BB962C8B-B14F-4D97-AF65-F5344CB8AC3E}">
        <p14:creationId xmlns:p14="http://schemas.microsoft.com/office/powerpoint/2010/main" val="358123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solidFill>
                  <a:srgbClr val="775F55"/>
                </a:solidFill>
              </a:rPr>
              <a:pPr/>
              <a:t>3/26/23</a:t>
            </a:fld>
            <a:endParaRPr lang="en-US">
              <a:solidFill>
                <a:srgbClr val="775F55"/>
              </a:solidFill>
            </a:endParaRPr>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solidFill>
                <a:srgbClr val="775F55"/>
              </a:solidFill>
            </a:endParaRP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494215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srgbClr val="775F55"/>
                </a:solidFill>
              </a:rPr>
              <a:pPr/>
              <a:t>3/26/23</a:t>
            </a:fld>
            <a:endParaRPr lang="en-US">
              <a:solidFill>
                <a:srgbClr val="775F55"/>
              </a:solidFill>
            </a:endParaRPr>
          </a:p>
        </p:txBody>
      </p:sp>
      <p:sp>
        <p:nvSpPr>
          <p:cNvPr id="4" name="Footer Placeholder 3"/>
          <p:cNvSpPr>
            <a:spLocks noGrp="1"/>
          </p:cNvSpPr>
          <p:nvPr>
            <p:ph type="ftr" sz="quarter" idx="11"/>
          </p:nvPr>
        </p:nvSpPr>
        <p:spPr/>
        <p:txBody>
          <a:bodyPr/>
          <a:lstStyle/>
          <a:p>
            <a:endParaRPr lang="en-US">
              <a:solidFill>
                <a:srgbClr val="775F55"/>
              </a:solidFill>
            </a:endParaRP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7695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srgbClr val="775F55"/>
                </a:solidFill>
              </a:rPr>
              <a:pPr/>
              <a:t>3/26/23</a:t>
            </a:fld>
            <a:endParaRPr lang="en-US">
              <a:solidFill>
                <a:srgbClr val="775F55"/>
              </a:solidFill>
            </a:endParaRPr>
          </a:p>
        </p:txBody>
      </p:sp>
      <p:sp>
        <p:nvSpPr>
          <p:cNvPr id="3" name="Footer Placeholder 2"/>
          <p:cNvSpPr>
            <a:spLocks noGrp="1"/>
          </p:cNvSpPr>
          <p:nvPr>
            <p:ph type="ftr" sz="quarter" idx="11"/>
          </p:nvPr>
        </p:nvSpPr>
        <p:spPr/>
        <p:txBody>
          <a:bodyPr/>
          <a:lstStyle/>
          <a:p>
            <a:endParaRPr lang="en-US">
              <a:solidFill>
                <a:srgbClr val="775F55"/>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solidFill>
                  <a:srgbClr val="775F55"/>
                </a:solidFill>
              </a:rPr>
              <a:pPr/>
              <a:t>‹#›</a:t>
            </a:fld>
            <a:endParaRPr lang="en-US">
              <a:solidFill>
                <a:srgbClr val="775F55"/>
              </a:solidFill>
            </a:endParaRPr>
          </a:p>
        </p:txBody>
      </p:sp>
    </p:spTree>
    <p:extLst>
      <p:ext uri="{BB962C8B-B14F-4D97-AF65-F5344CB8AC3E}">
        <p14:creationId xmlns:p14="http://schemas.microsoft.com/office/powerpoint/2010/main" val="119351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33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775F55"/>
                </a:solidFill>
              </a:rPr>
              <a:pPr/>
              <a:t>3/26/23</a:t>
            </a:fld>
            <a:endParaRPr lang="en-US">
              <a:solidFill>
                <a:srgbClr val="775F55"/>
              </a:solidFill>
            </a:endParaRPr>
          </a:p>
        </p:txBody>
      </p:sp>
      <p:sp>
        <p:nvSpPr>
          <p:cNvPr id="6" name="Footer Placeholder 5"/>
          <p:cNvSpPr>
            <a:spLocks noGrp="1"/>
          </p:cNvSpPr>
          <p:nvPr>
            <p:ph type="ftr" sz="quarter" idx="11"/>
          </p:nvPr>
        </p:nvSpPr>
        <p:spPr/>
        <p:txBody>
          <a:bodyPr/>
          <a:lstStyle/>
          <a:p>
            <a:endParaRPr lang="en-US">
              <a:solidFill>
                <a:srgbClr val="775F55"/>
              </a:solidFill>
            </a:endParaRP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10196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2" name="Title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2" name="Date Placeholder 11"/>
          <p:cNvSpPr>
            <a:spLocks noGrp="1"/>
          </p:cNvSpPr>
          <p:nvPr>
            <p:ph type="dt" sz="half" idx="10"/>
          </p:nvPr>
        </p:nvSpPr>
        <p:spPr>
          <a:xfrm>
            <a:off x="6248400" y="6248402"/>
            <a:ext cx="2667000" cy="365125"/>
          </a:xfrm>
        </p:spPr>
        <p:txBody>
          <a:bodyPr rtlCol="0"/>
          <a:lstStyle/>
          <a:p>
            <a:fld id="{1D8BD707-D9CF-40AE-B4C6-C98DA3205C09}" type="datetimeFigureOut">
              <a:rPr lang="en-US" smtClean="0">
                <a:solidFill>
                  <a:srgbClr val="775F55"/>
                </a:solidFill>
              </a:rPr>
              <a:pPr/>
              <a:t>3/26/23</a:t>
            </a:fld>
            <a:endParaRPr lang="en-US">
              <a:solidFill>
                <a:srgbClr val="775F55"/>
              </a:solidFill>
            </a:endParaRPr>
          </a:p>
        </p:txBody>
      </p:sp>
      <p:sp>
        <p:nvSpPr>
          <p:cNvPr id="13" name="Slide Number Placeholder 12"/>
          <p:cNvSpPr>
            <a:spLocks noGrp="1"/>
          </p:cNvSpPr>
          <p:nvPr>
            <p:ph type="sldNum" sz="quarter" idx="11"/>
          </p:nvPr>
        </p:nvSpPr>
        <p:spPr>
          <a:xfrm>
            <a:off x="0" y="4667249"/>
            <a:ext cx="1447800" cy="663578"/>
          </a:xfrm>
        </p:spPr>
        <p:txBody>
          <a:bodyPr rtlCol="0"/>
          <a:lstStyle>
            <a:lvl1pPr>
              <a:defRPr sz="21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8"/>
            <a:ext cx="4572000" cy="365125"/>
          </a:xfrm>
        </p:spPr>
        <p:txBody>
          <a:bodyPr rtlCol="0"/>
          <a:lstStyle/>
          <a:p>
            <a:endParaRPr lang="en-US">
              <a:solidFill>
                <a:srgbClr val="775F55"/>
              </a:solidFill>
            </a:endParaRP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en-US"/>
              <a:t>Click icon to add picture</a:t>
            </a:r>
            <a:endParaRPr kumimoji="0" lang="en-US" dirty="0"/>
          </a:p>
        </p:txBody>
      </p:sp>
    </p:spTree>
    <p:extLst>
      <p:ext uri="{BB962C8B-B14F-4D97-AF65-F5344CB8AC3E}">
        <p14:creationId xmlns:p14="http://schemas.microsoft.com/office/powerpoint/2010/main" val="381340447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2"/>
            <a:ext cx="2667000" cy="365125"/>
          </a:xfrm>
          <a:prstGeom prst="rect">
            <a:avLst/>
          </a:prstGeom>
        </p:spPr>
        <p:txBody>
          <a:bodyPr vert="horz" anchor="ctr" anchorCtr="0"/>
          <a:lstStyle>
            <a:lvl1pPr algn="l" eaLnBrk="1" latinLnBrk="0" hangingPunct="1">
              <a:defRPr kumimoji="0" sz="1050">
                <a:solidFill>
                  <a:schemeClr val="tx2"/>
                </a:solidFill>
              </a:defRPr>
            </a:lvl1pPr>
          </a:lstStyle>
          <a:p>
            <a:fld id="{1D8BD707-D9CF-40AE-B4C6-C98DA3205C09}" type="datetimeFigureOut">
              <a:rPr lang="en-US" smtClean="0">
                <a:solidFill>
                  <a:srgbClr val="775F55"/>
                </a:solidFill>
              </a:rPr>
              <a:pPr/>
              <a:t>3/26/23</a:t>
            </a:fld>
            <a:endParaRPr lang="en-US">
              <a:solidFill>
                <a:srgbClr val="775F55"/>
              </a:solidFill>
            </a:endParaRPr>
          </a:p>
        </p:txBody>
      </p:sp>
      <p:sp>
        <p:nvSpPr>
          <p:cNvPr id="3" name="Footer Placeholder 2"/>
          <p:cNvSpPr>
            <a:spLocks noGrp="1"/>
          </p:cNvSpPr>
          <p:nvPr>
            <p:ph type="ftr" sz="quarter" idx="3"/>
          </p:nvPr>
        </p:nvSpPr>
        <p:spPr>
          <a:xfrm>
            <a:off x="609601" y="6248208"/>
            <a:ext cx="5421083" cy="365125"/>
          </a:xfrm>
          <a:prstGeom prst="rect">
            <a:avLst/>
          </a:prstGeom>
        </p:spPr>
        <p:txBody>
          <a:bodyPr vert="horz" anchor="ctr"/>
          <a:lstStyle>
            <a:lvl1pPr algn="r" eaLnBrk="1" latinLnBrk="0" hangingPunct="1">
              <a:defRPr kumimoji="0" sz="1050">
                <a:solidFill>
                  <a:schemeClr val="tx2"/>
                </a:solidFill>
              </a:defRPr>
            </a:lvl1pPr>
          </a:lstStyle>
          <a:p>
            <a:endParaRPr lang="en-US">
              <a:solidFill>
                <a:srgbClr val="775F55"/>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38736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300" kern="1200">
          <a:solidFill>
            <a:schemeClr val="tx2"/>
          </a:solidFill>
          <a:latin typeface="+mj-lt"/>
          <a:ea typeface="+mj-ea"/>
          <a:cs typeface="+mj-cs"/>
        </a:defRPr>
      </a:lvl1pPr>
    </p:titleStyle>
    <p:bodyStyle>
      <a:lvl1pPr marL="240030" indent="-240030" algn="l" rtl="0" eaLnBrk="1" latinLnBrk="0" hangingPunct="1">
        <a:spcBef>
          <a:spcPts val="525"/>
        </a:spcBef>
        <a:buClr>
          <a:schemeClr val="accent2"/>
        </a:buClr>
        <a:buSzPct val="60000"/>
        <a:buFont typeface="Wingdings"/>
        <a:buChar char=""/>
        <a:defRPr kumimoji="0" sz="2175" kern="1200">
          <a:solidFill>
            <a:schemeClr val="tx1"/>
          </a:solidFill>
          <a:latin typeface="+mn-lt"/>
          <a:ea typeface="+mn-ea"/>
          <a:cs typeface="+mn-cs"/>
        </a:defRPr>
      </a:lvl1pPr>
      <a:lvl2pPr marL="480060" indent="-205740" algn="l" rtl="0" eaLnBrk="1" latinLnBrk="0" hangingPunct="1">
        <a:spcBef>
          <a:spcPts val="413"/>
        </a:spcBef>
        <a:buClr>
          <a:schemeClr val="accent1"/>
        </a:buClr>
        <a:buSzPct val="70000"/>
        <a:buFont typeface="Wingdings 2"/>
        <a:buChar char=""/>
        <a:defRPr kumimoji="0" sz="1950" kern="1200">
          <a:solidFill>
            <a:schemeClr val="tx1"/>
          </a:solidFill>
          <a:latin typeface="+mn-lt"/>
          <a:ea typeface="+mn-ea"/>
          <a:cs typeface="+mn-cs"/>
        </a:defRPr>
      </a:lvl2pPr>
      <a:lvl3pPr marL="685800" indent="-171450" algn="l" rtl="0" eaLnBrk="1" latinLnBrk="0" hangingPunct="1">
        <a:spcBef>
          <a:spcPts val="375"/>
        </a:spcBef>
        <a:buClr>
          <a:schemeClr val="accent2"/>
        </a:buClr>
        <a:buSzPct val="75000"/>
        <a:buFont typeface="Wingdings"/>
        <a:buChar char=""/>
        <a:defRPr kumimoji="0" sz="1725" kern="1200">
          <a:solidFill>
            <a:schemeClr val="tx1"/>
          </a:solidFill>
          <a:latin typeface="+mn-lt"/>
          <a:ea typeface="+mn-ea"/>
          <a:cs typeface="+mn-cs"/>
        </a:defRPr>
      </a:lvl3pPr>
      <a:lvl4pPr marL="1028700" indent="-171450" algn="l" rtl="0" eaLnBrk="1" latinLnBrk="0" hangingPunct="1">
        <a:spcBef>
          <a:spcPts val="300"/>
        </a:spcBef>
        <a:buClr>
          <a:schemeClr val="accent3"/>
        </a:buClr>
        <a:buSzPct val="75000"/>
        <a:buFont typeface="Wingdings"/>
        <a:buChar char=""/>
        <a:defRPr kumimoji="0" sz="1500" kern="1200">
          <a:solidFill>
            <a:schemeClr val="tx1"/>
          </a:solidFill>
          <a:latin typeface="+mn-lt"/>
          <a:ea typeface="+mn-ea"/>
          <a:cs typeface="+mn-cs"/>
        </a:defRPr>
      </a:lvl4pPr>
      <a:lvl5pPr marL="1371600" indent="-171450" algn="l" rtl="0" eaLnBrk="1" latinLnBrk="0" hangingPunct="1">
        <a:spcBef>
          <a:spcPts val="300"/>
        </a:spcBef>
        <a:buClr>
          <a:schemeClr val="accent4"/>
        </a:buClr>
        <a:buSzPct val="65000"/>
        <a:buFont typeface="Wingdings"/>
        <a:buChar char=""/>
        <a:defRPr kumimoji="0"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0"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0"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0"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0" sz="13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10.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9.emf"/><Relationship Id="rId2" Type="http://schemas.openxmlformats.org/officeDocument/2006/relationships/notesSlide" Target="../notesSlides/notesSlide3.xml"/><Relationship Id="rId16" Type="http://schemas.openxmlformats.org/officeDocument/2006/relationships/image" Target="../media/image21.wmf"/><Relationship Id="rId1" Type="http://schemas.openxmlformats.org/officeDocument/2006/relationships/slideLayout" Target="../slideLayouts/slideLayout4.xml"/><Relationship Id="rId6" Type="http://schemas.openxmlformats.org/officeDocument/2006/relationships/image" Target="../media/image16.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18.wmf"/><Relationship Id="rId4" Type="http://schemas.openxmlformats.org/officeDocument/2006/relationships/image" Target="../media/image15.emf"/><Relationship Id="rId9" Type="http://schemas.openxmlformats.org/officeDocument/2006/relationships/oleObject" Target="../embeddings/oleObject7.bin"/><Relationship Id="rId14" Type="http://schemas.openxmlformats.org/officeDocument/2006/relationships/image" Target="../media/image20.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Artificial Intelligence</a:t>
            </a:r>
          </a:p>
        </p:txBody>
      </p:sp>
      <p:sp>
        <p:nvSpPr>
          <p:cNvPr id="3" name="Subtitle 2"/>
          <p:cNvSpPr>
            <a:spLocks noGrp="1"/>
          </p:cNvSpPr>
          <p:nvPr>
            <p:ph type="subTitle" idx="1"/>
          </p:nvPr>
        </p:nvSpPr>
        <p:spPr/>
        <p:txBody>
          <a:bodyPr>
            <a:normAutofit/>
          </a:bodyPr>
          <a:lstStyle/>
          <a:p>
            <a:r>
              <a:rPr lang="en-US" sz="2800" dirty="0"/>
              <a:t>Decision Trees</a:t>
            </a:r>
          </a:p>
        </p:txBody>
      </p:sp>
    </p:spTree>
    <p:extLst>
      <p:ext uri="{BB962C8B-B14F-4D97-AF65-F5344CB8AC3E}">
        <p14:creationId xmlns:p14="http://schemas.microsoft.com/office/powerpoint/2010/main" val="2832491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gain </a:t>
            </a:r>
          </a:p>
        </p:txBody>
      </p:sp>
      <p:sp>
        <p:nvSpPr>
          <p:cNvPr id="3" name="Content Placeholder 2"/>
          <p:cNvSpPr>
            <a:spLocks noGrp="1"/>
          </p:cNvSpPr>
          <p:nvPr>
            <p:ph sz="quarter" idx="1"/>
          </p:nvPr>
        </p:nvSpPr>
        <p:spPr/>
        <p:txBody>
          <a:bodyPr>
            <a:normAutofit/>
          </a:bodyPr>
          <a:lstStyle/>
          <a:p>
            <a:r>
              <a:rPr lang="en-US" dirty="0"/>
              <a:t>For each split, compare entropy before and after</a:t>
            </a:r>
          </a:p>
          <a:p>
            <a:r>
              <a:rPr lang="en-US" dirty="0"/>
              <a:t>Difference is the information gain </a:t>
            </a:r>
          </a:p>
          <a:p>
            <a:r>
              <a:rPr lang="en-US" dirty="0"/>
              <a:t>Problem: there’s more than one distribution after split!</a:t>
            </a:r>
          </a:p>
          <a:p>
            <a:r>
              <a:rPr lang="en-US" dirty="0"/>
              <a:t>Solution: use expected entropy, weighted by the number of examples</a:t>
            </a:r>
          </a:p>
          <a:p>
            <a:r>
              <a:rPr lang="en-US" dirty="0"/>
              <a:t>Low resulting entropy (which is good because it means no more randomness, we know the answer) =&gt; high information gain </a:t>
            </a:r>
          </a:p>
          <a:p>
            <a:r>
              <a:rPr lang="en-US" dirty="0"/>
              <a:t>To split, choose the variable that gives the higher information gain! </a:t>
            </a:r>
          </a:p>
        </p:txBody>
      </p:sp>
    </p:spTree>
    <p:extLst>
      <p:ext uri="{BB962C8B-B14F-4D97-AF65-F5344CB8AC3E}">
        <p14:creationId xmlns:p14="http://schemas.microsoft.com/office/powerpoint/2010/main" val="351819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8CE5-0CF7-BA82-5EAF-0912577FB6C5}"/>
              </a:ext>
            </a:extLst>
          </p:cNvPr>
          <p:cNvSpPr>
            <a:spLocks noGrp="1"/>
          </p:cNvSpPr>
          <p:nvPr>
            <p:ph type="title"/>
          </p:nvPr>
        </p:nvSpPr>
        <p:spPr/>
        <p:txBody>
          <a:bodyPr/>
          <a:lstStyle/>
          <a:p>
            <a:r>
              <a:rPr lang="en-US" dirty="0"/>
              <a:t>Attribute Selection – Information gain </a:t>
            </a:r>
          </a:p>
        </p:txBody>
      </p:sp>
      <p:sp>
        <p:nvSpPr>
          <p:cNvPr id="8" name="Rectangle 3">
            <a:extLst>
              <a:ext uri="{FF2B5EF4-FFF2-40B4-BE49-F238E27FC236}">
                <a16:creationId xmlns:a16="http://schemas.microsoft.com/office/drawing/2014/main" id="{0B2F4C8E-8E03-5996-CAF5-C5081010AF6C}"/>
              </a:ext>
            </a:extLst>
          </p:cNvPr>
          <p:cNvSpPr>
            <a:spLocks noChangeArrowheads="1"/>
          </p:cNvSpPr>
          <p:nvPr/>
        </p:nvSpPr>
        <p:spPr bwMode="auto">
          <a:xfrm>
            <a:off x="307848" y="16764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lnSpc>
                <a:spcPct val="110000"/>
              </a:lnSpc>
            </a:pPr>
            <a:r>
              <a:rPr lang="en-US" altLang="en-US" sz="2000" i="1" dirty="0"/>
              <a:t>D</a:t>
            </a:r>
            <a:r>
              <a:rPr lang="en-US" altLang="en-US" sz="2000" dirty="0"/>
              <a:t>: set of examples, </a:t>
            </a:r>
            <a:r>
              <a:rPr lang="en-US" altLang="en-US" sz="2000" i="1" dirty="0"/>
              <a:t>C</a:t>
            </a:r>
            <a:r>
              <a:rPr lang="en-US" altLang="en-US" sz="2000" i="1" baseline="-25000" dirty="0"/>
              <a:t>i</a:t>
            </a:r>
            <a:r>
              <a:rPr lang="en-US" altLang="en-US" sz="2000" dirty="0"/>
              <a:t>: class </a:t>
            </a:r>
            <a:r>
              <a:rPr lang="en-US" altLang="en-US" sz="2000" i="1" dirty="0" err="1"/>
              <a:t>i</a:t>
            </a:r>
            <a:r>
              <a:rPr lang="en-US" altLang="en-US" sz="2000" dirty="0"/>
              <a:t> </a:t>
            </a:r>
          </a:p>
          <a:p>
            <a:pPr eaLnBrk="1" hangingPunct="1">
              <a:lnSpc>
                <a:spcPct val="110000"/>
              </a:lnSpc>
            </a:pPr>
            <a:r>
              <a:rPr lang="en-US" altLang="en-US" sz="2000" dirty="0"/>
              <a:t>Let </a:t>
            </a:r>
            <a:r>
              <a:rPr lang="en-US" altLang="en-US" sz="2000" i="1" dirty="0"/>
              <a:t>p</a:t>
            </a:r>
            <a:r>
              <a:rPr lang="en-US" altLang="en-US" sz="2000" i="1" baseline="-25000" dirty="0"/>
              <a:t>i</a:t>
            </a:r>
            <a:r>
              <a:rPr lang="en-US" altLang="en-US" sz="2000" dirty="0"/>
              <a:t> be the probability that an arbitrary tuple in </a:t>
            </a:r>
            <a:r>
              <a:rPr lang="en-US" altLang="en-US" sz="2000" i="1" dirty="0"/>
              <a:t>D</a:t>
            </a:r>
            <a:r>
              <a:rPr lang="en-US" altLang="en-US" sz="2000" dirty="0"/>
              <a:t> belongs to class </a:t>
            </a:r>
            <a:r>
              <a:rPr lang="en-US" altLang="en-US" sz="2000" i="1" dirty="0"/>
              <a:t>C</a:t>
            </a:r>
            <a:r>
              <a:rPr lang="en-US" altLang="en-US" sz="2000" i="1" baseline="-25000" dirty="0"/>
              <a:t>i</a:t>
            </a:r>
            <a:r>
              <a:rPr lang="en-US" altLang="en-US" sz="2000" dirty="0"/>
              <a:t>, estimated by </a:t>
            </a:r>
            <a:r>
              <a:rPr lang="en-US" altLang="en-US" sz="2000" i="1" dirty="0"/>
              <a:t>|C</a:t>
            </a:r>
            <a:r>
              <a:rPr lang="en-US" altLang="en-US" sz="2000" i="1" baseline="-25000" dirty="0"/>
              <a:t>i, D</a:t>
            </a:r>
            <a:r>
              <a:rPr lang="en-US" altLang="en-US" sz="2000" i="1" dirty="0"/>
              <a:t>|/|D|</a:t>
            </a:r>
          </a:p>
          <a:p>
            <a:pPr eaLnBrk="1" hangingPunct="1">
              <a:lnSpc>
                <a:spcPct val="110000"/>
              </a:lnSpc>
            </a:pPr>
            <a:r>
              <a:rPr lang="en-US" altLang="en-US" sz="2000" dirty="0">
                <a:solidFill>
                  <a:schemeClr val="hlink"/>
                </a:solidFill>
              </a:rPr>
              <a:t>Expected information</a:t>
            </a:r>
            <a:r>
              <a:rPr lang="en-US" altLang="en-US" sz="2000" dirty="0"/>
              <a:t> (entropy) needed to classify a tuple in </a:t>
            </a:r>
            <a:r>
              <a:rPr lang="en-US" altLang="en-US" sz="2000" i="1" dirty="0"/>
              <a:t>D</a:t>
            </a:r>
            <a:r>
              <a:rPr lang="en-US" altLang="en-US" sz="2000" dirty="0"/>
              <a:t>:</a:t>
            </a:r>
          </a:p>
          <a:p>
            <a:pPr eaLnBrk="1" hangingPunct="1">
              <a:lnSpc>
                <a:spcPct val="110000"/>
              </a:lnSpc>
            </a:pPr>
            <a:endParaRPr lang="en-US" altLang="en-US" sz="2000" dirty="0"/>
          </a:p>
          <a:p>
            <a:pPr eaLnBrk="1" hangingPunct="1">
              <a:lnSpc>
                <a:spcPct val="110000"/>
              </a:lnSpc>
            </a:pPr>
            <a:endParaRPr lang="en-US" altLang="en-US" sz="2000" dirty="0">
              <a:solidFill>
                <a:schemeClr val="hlink"/>
              </a:solidFill>
            </a:endParaRPr>
          </a:p>
          <a:p>
            <a:pPr eaLnBrk="1" hangingPunct="1">
              <a:lnSpc>
                <a:spcPct val="110000"/>
              </a:lnSpc>
            </a:pPr>
            <a:r>
              <a:rPr lang="en-US" altLang="en-US" sz="2000" dirty="0">
                <a:solidFill>
                  <a:schemeClr val="hlink"/>
                </a:solidFill>
              </a:rPr>
              <a:t>Information</a:t>
            </a:r>
            <a:r>
              <a:rPr lang="en-US" altLang="en-US" sz="2000" dirty="0"/>
              <a:t> needed (after using attribute </a:t>
            </a:r>
            <a:r>
              <a:rPr lang="en-US" altLang="en-US" sz="2000" i="1" dirty="0"/>
              <a:t>A</a:t>
            </a:r>
            <a:r>
              <a:rPr lang="en-US" altLang="en-US" sz="2000" dirty="0"/>
              <a:t> to split </a:t>
            </a:r>
            <a:r>
              <a:rPr lang="en-US" altLang="en-US" sz="2000" i="1" dirty="0"/>
              <a:t>D</a:t>
            </a:r>
            <a:r>
              <a:rPr lang="en-US" altLang="en-US" sz="2000" dirty="0"/>
              <a:t> into </a:t>
            </a:r>
            <a:r>
              <a:rPr lang="en-US" altLang="en-US" sz="2000" i="1" dirty="0"/>
              <a:t>v</a:t>
            </a:r>
            <a:r>
              <a:rPr lang="en-US" altLang="en-US" sz="2000" dirty="0"/>
              <a:t> partitions) to classify </a:t>
            </a:r>
            <a:r>
              <a:rPr lang="en-US" altLang="en-US" sz="2000" i="1" dirty="0"/>
              <a:t>D</a:t>
            </a:r>
            <a:r>
              <a:rPr lang="en-US" altLang="en-US" sz="2000" dirty="0"/>
              <a:t>:</a:t>
            </a:r>
          </a:p>
          <a:p>
            <a:pPr eaLnBrk="1" hangingPunct="1">
              <a:lnSpc>
                <a:spcPct val="110000"/>
              </a:lnSpc>
            </a:pPr>
            <a:endParaRPr lang="en-US" altLang="en-US" sz="2400" dirty="0"/>
          </a:p>
          <a:p>
            <a:pPr eaLnBrk="1" hangingPunct="1">
              <a:lnSpc>
                <a:spcPct val="110000"/>
              </a:lnSpc>
            </a:pPr>
            <a:r>
              <a:rPr lang="en-US" altLang="en-US" sz="2000" dirty="0">
                <a:solidFill>
                  <a:schemeClr val="hlink"/>
                </a:solidFill>
              </a:rPr>
              <a:t>Information gained</a:t>
            </a:r>
            <a:r>
              <a:rPr lang="en-US" altLang="en-US" sz="2000" dirty="0"/>
              <a:t> by branching on attribute A</a:t>
            </a:r>
          </a:p>
          <a:p>
            <a:pPr eaLnBrk="1" hangingPunct="1">
              <a:lnSpc>
                <a:spcPct val="110000"/>
              </a:lnSpc>
            </a:pPr>
            <a:endParaRPr lang="en-US" altLang="en-US" sz="2400" dirty="0"/>
          </a:p>
        </p:txBody>
      </p:sp>
      <p:graphicFrame>
        <p:nvGraphicFramePr>
          <p:cNvPr id="9" name="Object 4">
            <a:extLst>
              <a:ext uri="{FF2B5EF4-FFF2-40B4-BE49-F238E27FC236}">
                <a16:creationId xmlns:a16="http://schemas.microsoft.com/office/drawing/2014/main" id="{CCE0FA96-9211-9F07-9E43-8E10C804DC23}"/>
              </a:ext>
            </a:extLst>
          </p:cNvPr>
          <p:cNvGraphicFramePr>
            <a:graphicFrameLocks noChangeAspect="1"/>
          </p:cNvGraphicFramePr>
          <p:nvPr>
            <p:extLst>
              <p:ext uri="{D42A27DB-BD31-4B8C-83A1-F6EECF244321}">
                <p14:modId xmlns:p14="http://schemas.microsoft.com/office/powerpoint/2010/main" val="175918937"/>
              </p:ext>
            </p:extLst>
          </p:nvPr>
        </p:nvGraphicFramePr>
        <p:xfrm>
          <a:off x="4742927" y="3135179"/>
          <a:ext cx="2797636" cy="717480"/>
        </p:xfrm>
        <a:graphic>
          <a:graphicData uri="http://schemas.openxmlformats.org/presentationml/2006/ole">
            <mc:AlternateContent xmlns:mc="http://schemas.openxmlformats.org/markup-compatibility/2006">
              <mc:Choice xmlns:v="urn:schemas-microsoft-com:vml" Requires="v">
                <p:oleObj name="Equation" r:id="rId2" imgW="1612900" imgH="431800" progId="Equation.3">
                  <p:embed/>
                </p:oleObj>
              </mc:Choice>
              <mc:Fallback>
                <p:oleObj name="Equation" r:id="rId2" imgW="1612900" imgH="431800" progId="Equation.3">
                  <p:embed/>
                  <p:pic>
                    <p:nvPicPr>
                      <p:cNvPr id="9" name="Object 4">
                        <a:extLst>
                          <a:ext uri="{FF2B5EF4-FFF2-40B4-BE49-F238E27FC236}">
                            <a16:creationId xmlns:a16="http://schemas.microsoft.com/office/drawing/2014/main" id="{CCE0FA96-9211-9F07-9E43-8E10C804D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2927" y="3135179"/>
                        <a:ext cx="2797636" cy="717480"/>
                      </a:xfrm>
                      <a:prstGeom prst="rect">
                        <a:avLst/>
                      </a:prstGeom>
                      <a:noFill/>
                      <a:ln>
                        <a:noFill/>
                      </a:ln>
                      <a:effectLst/>
                    </p:spPr>
                  </p:pic>
                </p:oleObj>
              </mc:Fallback>
            </mc:AlternateContent>
          </a:graphicData>
        </a:graphic>
      </p:graphicFrame>
      <p:graphicFrame>
        <p:nvGraphicFramePr>
          <p:cNvPr id="10" name="Object 5">
            <a:extLst>
              <a:ext uri="{FF2B5EF4-FFF2-40B4-BE49-F238E27FC236}">
                <a16:creationId xmlns:a16="http://schemas.microsoft.com/office/drawing/2014/main" id="{7BA6E895-BF70-151D-9F30-5520FCDE2E46}"/>
              </a:ext>
            </a:extLst>
          </p:cNvPr>
          <p:cNvGraphicFramePr>
            <a:graphicFrameLocks noChangeAspect="1"/>
          </p:cNvGraphicFramePr>
          <p:nvPr>
            <p:extLst>
              <p:ext uri="{D42A27DB-BD31-4B8C-83A1-F6EECF244321}">
                <p14:modId xmlns:p14="http://schemas.microsoft.com/office/powerpoint/2010/main" val="114115995"/>
              </p:ext>
            </p:extLst>
          </p:nvPr>
        </p:nvGraphicFramePr>
        <p:xfrm>
          <a:off x="4741682" y="4372795"/>
          <a:ext cx="3556556" cy="750996"/>
        </p:xfrm>
        <a:graphic>
          <a:graphicData uri="http://schemas.openxmlformats.org/presentationml/2006/ole">
            <mc:AlternateContent xmlns:mc="http://schemas.openxmlformats.org/markup-compatibility/2006">
              <mc:Choice xmlns:v="urn:schemas-microsoft-com:vml" Requires="v">
                <p:oleObj name="Equation" r:id="rId4" imgW="1892300" imgH="457200" progId="Equation.3">
                  <p:embed/>
                </p:oleObj>
              </mc:Choice>
              <mc:Fallback>
                <p:oleObj name="Equation" r:id="rId4" imgW="1892300" imgH="457200" progId="Equation.3">
                  <p:embed/>
                  <p:pic>
                    <p:nvPicPr>
                      <p:cNvPr id="10" name="Object 5">
                        <a:extLst>
                          <a:ext uri="{FF2B5EF4-FFF2-40B4-BE49-F238E27FC236}">
                            <a16:creationId xmlns:a16="http://schemas.microsoft.com/office/drawing/2014/main" id="{7BA6E895-BF70-151D-9F30-5520FCDE2E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1682" y="4372795"/>
                        <a:ext cx="3556556" cy="750996"/>
                      </a:xfrm>
                      <a:prstGeom prst="rect">
                        <a:avLst/>
                      </a:prstGeom>
                      <a:noFill/>
                      <a:ln>
                        <a:noFill/>
                      </a:ln>
                      <a:effectLst/>
                    </p:spPr>
                  </p:pic>
                </p:oleObj>
              </mc:Fallback>
            </mc:AlternateContent>
          </a:graphicData>
        </a:graphic>
      </p:graphicFrame>
      <p:graphicFrame>
        <p:nvGraphicFramePr>
          <p:cNvPr id="11" name="Object 6">
            <a:extLst>
              <a:ext uri="{FF2B5EF4-FFF2-40B4-BE49-F238E27FC236}">
                <a16:creationId xmlns:a16="http://schemas.microsoft.com/office/drawing/2014/main" id="{B6997194-EB8A-D31A-50C9-9460A163E0AA}"/>
              </a:ext>
            </a:extLst>
          </p:cNvPr>
          <p:cNvGraphicFramePr>
            <a:graphicFrameLocks noChangeAspect="1"/>
          </p:cNvGraphicFramePr>
          <p:nvPr>
            <p:extLst>
              <p:ext uri="{D42A27DB-BD31-4B8C-83A1-F6EECF244321}">
                <p14:modId xmlns:p14="http://schemas.microsoft.com/office/powerpoint/2010/main" val="2596547257"/>
              </p:ext>
            </p:extLst>
          </p:nvPr>
        </p:nvGraphicFramePr>
        <p:xfrm>
          <a:off x="4741682" y="5782034"/>
          <a:ext cx="2798881" cy="327230"/>
        </p:xfrm>
        <a:graphic>
          <a:graphicData uri="http://schemas.openxmlformats.org/presentationml/2006/ole">
            <mc:AlternateContent xmlns:mc="http://schemas.openxmlformats.org/markup-compatibility/2006">
              <mc:Choice xmlns:v="urn:schemas-microsoft-com:vml" Requires="v">
                <p:oleObj name="Equation" r:id="rId6" imgW="1790700" imgH="215900" progId="Equation.3">
                  <p:embed/>
                </p:oleObj>
              </mc:Choice>
              <mc:Fallback>
                <p:oleObj name="Equation" r:id="rId6" imgW="1790700" imgH="215900" progId="Equation.3">
                  <p:embed/>
                  <p:pic>
                    <p:nvPicPr>
                      <p:cNvPr id="11" name="Object 6">
                        <a:extLst>
                          <a:ext uri="{FF2B5EF4-FFF2-40B4-BE49-F238E27FC236}">
                            <a16:creationId xmlns:a16="http://schemas.microsoft.com/office/drawing/2014/main" id="{B6997194-EB8A-D31A-50C9-9460A163E0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1682" y="5782034"/>
                        <a:ext cx="2798881" cy="32723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0111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t>
            </a:r>
          </a:p>
        </p:txBody>
      </p:sp>
      <p:pic>
        <p:nvPicPr>
          <p:cNvPr id="4" name="Content Placeholder 3"/>
          <p:cNvPicPr>
            <a:picLocks noGrp="1" noChangeAspect="1"/>
          </p:cNvPicPr>
          <p:nvPr>
            <p:ph sz="quarter" idx="1"/>
          </p:nvPr>
        </p:nvPicPr>
        <p:blipFill>
          <a:blip r:embed="rId2" cstate="email">
            <a:extLst>
              <a:ext uri="{28A0092B-C50C-407E-A947-70E740481C1C}">
                <a14:useLocalDpi xmlns:a14="http://schemas.microsoft.com/office/drawing/2010/main"/>
              </a:ext>
            </a:extLst>
          </a:blip>
          <a:stretch>
            <a:fillRect/>
          </a:stretch>
        </p:blipFill>
        <p:spPr>
          <a:xfrm>
            <a:off x="1712687" y="2004945"/>
            <a:ext cx="5177342" cy="3205684"/>
          </a:xfrm>
          <a:prstGeom prst="rect">
            <a:avLst/>
          </a:prstGeom>
        </p:spPr>
      </p:pic>
    </p:spTree>
    <p:extLst>
      <p:ext uri="{BB962C8B-B14F-4D97-AF65-F5344CB8AC3E}">
        <p14:creationId xmlns:p14="http://schemas.microsoft.com/office/powerpoint/2010/main" val="2458443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 of Training Set Size on Test Accuracy</a:t>
            </a:r>
          </a:p>
        </p:txBody>
      </p:sp>
      <p:sp>
        <p:nvSpPr>
          <p:cNvPr id="3" name="Content Placeholder 2"/>
          <p:cNvSpPr>
            <a:spLocks noGrp="1"/>
          </p:cNvSpPr>
          <p:nvPr>
            <p:ph sz="quarter" idx="1"/>
          </p:nvPr>
        </p:nvSpPr>
        <p:spPr/>
        <p:txBody>
          <a:bodyPr/>
          <a:lstStyle/>
          <a:p>
            <a:endParaRPr lang="en-US" dirty="0"/>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82579" y="2235853"/>
            <a:ext cx="4448849" cy="3224493"/>
          </a:xfrm>
          <a:prstGeom prst="rect">
            <a:avLst/>
          </a:prstGeom>
        </p:spPr>
      </p:pic>
    </p:spTree>
    <p:extLst>
      <p:ext uri="{BB962C8B-B14F-4D97-AF65-F5344CB8AC3E}">
        <p14:creationId xmlns:p14="http://schemas.microsoft.com/office/powerpoint/2010/main" val="4032692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017" y="1618298"/>
            <a:ext cx="8856662" cy="496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5630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6">
            <a:extLst>
              <a:ext uri="{FF2B5EF4-FFF2-40B4-BE49-F238E27FC236}">
                <a16:creationId xmlns:a16="http://schemas.microsoft.com/office/drawing/2014/main" id="{6896EE27-939B-CEEB-74CE-76306156CFE0}"/>
              </a:ext>
            </a:extLst>
          </p:cNvPr>
          <p:cNvSpPr>
            <a:spLocks noGrp="1"/>
          </p:cNvSpPr>
          <p:nvPr>
            <p:ph type="sldNum" sz="quarter" idx="10"/>
          </p:nvPr>
        </p:nvSpPr>
        <p:spPr bwMode="auto">
          <a:xfrm>
            <a:off x="7239000" y="6477000"/>
            <a:ext cx="1905000" cy="38100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pPr eaLnBrk="1" hangingPunct="1">
              <a:spcBef>
                <a:spcPct val="0"/>
              </a:spcBef>
              <a:buClrTx/>
              <a:buSzTx/>
              <a:buFontTx/>
              <a:buNone/>
            </a:pPr>
            <a:fld id="{BB7C079A-29CC-4DF0-B840-B2D6E853C616}" type="slidenum">
              <a:rPr lang="en-US" altLang="en-US" smtClean="0"/>
              <a:pPr/>
              <a:t>15</a:t>
            </a:fld>
            <a:endParaRPr lang="en-US" altLang="en-US" sz="1200">
              <a:latin typeface="Tahoma" panose="020B0604030504040204" pitchFamily="34" charset="0"/>
            </a:endParaRPr>
          </a:p>
        </p:txBody>
      </p:sp>
      <p:sp>
        <p:nvSpPr>
          <p:cNvPr id="14339" name="Rectangle 2">
            <a:extLst>
              <a:ext uri="{FF2B5EF4-FFF2-40B4-BE49-F238E27FC236}">
                <a16:creationId xmlns:a16="http://schemas.microsoft.com/office/drawing/2014/main" id="{E201B81A-32FD-86F9-0343-D4B9C4E71640}"/>
              </a:ext>
            </a:extLst>
          </p:cNvPr>
          <p:cNvSpPr>
            <a:spLocks noGrp="1" noChangeArrowheads="1"/>
          </p:cNvSpPr>
          <p:nvPr>
            <p:ph type="title"/>
          </p:nvPr>
        </p:nvSpPr>
        <p:spPr>
          <a:xfrm>
            <a:off x="152400" y="304800"/>
            <a:ext cx="8763000" cy="609600"/>
          </a:xfrm>
        </p:spPr>
        <p:txBody>
          <a:bodyPr/>
          <a:lstStyle/>
          <a:p>
            <a:pPr eaLnBrk="1" hangingPunct="1"/>
            <a:r>
              <a:rPr lang="en-US" altLang="en-US" dirty="0"/>
              <a:t>Exercise – solution </a:t>
            </a:r>
          </a:p>
        </p:txBody>
      </p:sp>
      <p:sp>
        <p:nvSpPr>
          <p:cNvPr id="14340" name="Rectangle 3">
            <a:extLst>
              <a:ext uri="{FF2B5EF4-FFF2-40B4-BE49-F238E27FC236}">
                <a16:creationId xmlns:a16="http://schemas.microsoft.com/office/drawing/2014/main" id="{453CA9B0-00DD-1EE5-025D-E9DCB802C088}"/>
              </a:ext>
            </a:extLst>
          </p:cNvPr>
          <p:cNvSpPr>
            <a:spLocks noGrp="1" noChangeArrowheads="1"/>
          </p:cNvSpPr>
          <p:nvPr>
            <p:ph type="body" sz="half" idx="1"/>
          </p:nvPr>
        </p:nvSpPr>
        <p:spPr>
          <a:xfrm>
            <a:off x="304800" y="1371600"/>
            <a:ext cx="4152900" cy="1600200"/>
          </a:xfrm>
        </p:spPr>
        <p:txBody>
          <a:bodyPr/>
          <a:lstStyle/>
          <a:p>
            <a:pPr eaLnBrk="1" hangingPunct="1">
              <a:lnSpc>
                <a:spcPct val="80000"/>
              </a:lnSpc>
              <a:spcBef>
                <a:spcPct val="30000"/>
              </a:spcBef>
              <a:buSzPct val="80000"/>
              <a:buFont typeface="Marlett" pitchFamily="2" charset="2"/>
              <a:buChar char="g"/>
            </a:pPr>
            <a:r>
              <a:rPr lang="en-US" altLang="en-US" sz="2000">
                <a:solidFill>
                  <a:srgbClr val="121328"/>
                </a:solidFill>
              </a:rPr>
              <a:t>Class P: buys_computer = “yes” 	9</a:t>
            </a:r>
          </a:p>
          <a:p>
            <a:pPr eaLnBrk="1" hangingPunct="1">
              <a:lnSpc>
                <a:spcPct val="80000"/>
              </a:lnSpc>
              <a:spcBef>
                <a:spcPct val="30000"/>
              </a:spcBef>
              <a:buSzPct val="80000"/>
              <a:buFont typeface="Marlett" pitchFamily="2" charset="2"/>
              <a:buChar char="g"/>
            </a:pPr>
            <a:r>
              <a:rPr lang="en-US" altLang="en-US" sz="2000">
                <a:solidFill>
                  <a:srgbClr val="121328"/>
                </a:solidFill>
              </a:rPr>
              <a:t>Class N: buys_computer = “no”  5</a:t>
            </a:r>
            <a:endParaRPr lang="en-US" altLang="en-US" sz="2000"/>
          </a:p>
        </p:txBody>
      </p:sp>
      <p:sp>
        <p:nvSpPr>
          <p:cNvPr id="14341" name="Rectangle 4">
            <a:extLst>
              <a:ext uri="{FF2B5EF4-FFF2-40B4-BE49-F238E27FC236}">
                <a16:creationId xmlns:a16="http://schemas.microsoft.com/office/drawing/2014/main" id="{72E6BD32-4165-5990-F6D9-EF0CA9CD3282}"/>
              </a:ext>
            </a:extLst>
          </p:cNvPr>
          <p:cNvSpPr>
            <a:spLocks noGrp="1" noChangeArrowheads="1"/>
          </p:cNvSpPr>
          <p:nvPr>
            <p:ph type="body" sz="half" idx="2"/>
          </p:nvPr>
        </p:nvSpPr>
        <p:spPr>
          <a:xfrm>
            <a:off x="4724400" y="2743200"/>
            <a:ext cx="4152900" cy="2209800"/>
          </a:xfrm>
        </p:spPr>
        <p:txBody>
          <a:bodyPr>
            <a:normAutofit lnSpcReduction="10000"/>
          </a:bodyPr>
          <a:lstStyle/>
          <a:p>
            <a:pPr eaLnBrk="1" hangingPunct="1">
              <a:lnSpc>
                <a:spcPct val="130000"/>
              </a:lnSpc>
              <a:buFont typeface="Wingdings" panose="05000000000000000000" pitchFamily="2" charset="2"/>
              <a:buNone/>
            </a:pPr>
            <a:r>
              <a:rPr lang="en-US" altLang="en-US" sz="2000" dirty="0">
                <a:solidFill>
                  <a:srgbClr val="121328"/>
                </a:solidFill>
              </a:rPr>
              <a:t>             means “age &lt;=30” has 5 out of 14 samples, with 2 yes and 3 no.   Hence</a:t>
            </a:r>
            <a:endParaRPr lang="en-US" altLang="en-US" sz="2000" dirty="0"/>
          </a:p>
          <a:p>
            <a:pPr eaLnBrk="1" hangingPunct="1">
              <a:lnSpc>
                <a:spcPct val="90000"/>
              </a:lnSpc>
              <a:buClr>
                <a:schemeClr val="accent1"/>
              </a:buClr>
              <a:buFont typeface="Wingdings 2" panose="05020102010507070707" pitchFamily="18" charset="2"/>
              <a:buNone/>
            </a:pPr>
            <a:endParaRPr lang="en-US" altLang="en-US" sz="2000" dirty="0"/>
          </a:p>
          <a:p>
            <a:pPr eaLnBrk="1" hangingPunct="1">
              <a:lnSpc>
                <a:spcPct val="90000"/>
              </a:lnSpc>
              <a:buClr>
                <a:schemeClr val="accent1"/>
              </a:buClr>
              <a:buFont typeface="Wingdings 2" panose="05020102010507070707" pitchFamily="18" charset="2"/>
              <a:buNone/>
            </a:pPr>
            <a:endParaRPr lang="en-US" altLang="en-US" sz="2000" dirty="0">
              <a:solidFill>
                <a:srgbClr val="121328"/>
              </a:solidFill>
            </a:endParaRPr>
          </a:p>
          <a:p>
            <a:pPr eaLnBrk="1" hangingPunct="1">
              <a:lnSpc>
                <a:spcPct val="90000"/>
              </a:lnSpc>
              <a:buClr>
                <a:schemeClr val="accent1"/>
              </a:buClr>
              <a:buFont typeface="Wingdings 2" panose="05020102010507070707" pitchFamily="18" charset="2"/>
              <a:buNone/>
            </a:pPr>
            <a:r>
              <a:rPr lang="en-US" altLang="en-US" sz="2000" dirty="0">
                <a:solidFill>
                  <a:srgbClr val="121328"/>
                </a:solidFill>
              </a:rPr>
              <a:t>Similarly,</a:t>
            </a:r>
          </a:p>
        </p:txBody>
      </p:sp>
      <p:graphicFrame>
        <p:nvGraphicFramePr>
          <p:cNvPr id="14342" name="Object 5">
            <a:extLst>
              <a:ext uri="{FF2B5EF4-FFF2-40B4-BE49-F238E27FC236}">
                <a16:creationId xmlns:a16="http://schemas.microsoft.com/office/drawing/2014/main" id="{A9B21836-BD4A-D57C-09E5-51467A1777C4}"/>
              </a:ext>
            </a:extLst>
          </p:cNvPr>
          <p:cNvGraphicFramePr>
            <a:graphicFrameLocks noChangeAspect="1"/>
          </p:cNvGraphicFramePr>
          <p:nvPr/>
        </p:nvGraphicFramePr>
        <p:xfrm>
          <a:off x="762000" y="2590800"/>
          <a:ext cx="3354388" cy="1439863"/>
        </p:xfrm>
        <a:graphic>
          <a:graphicData uri="http://schemas.openxmlformats.org/presentationml/2006/ole">
            <mc:AlternateContent xmlns:mc="http://schemas.openxmlformats.org/markup-compatibility/2006">
              <mc:Choice xmlns:v="urn:schemas-microsoft-com:vml" Requires="v">
                <p:oleObj name="Worksheet" r:id="rId3" imgW="3352800" imgH="1438250" progId="Excel.Sheet.8">
                  <p:embed/>
                </p:oleObj>
              </mc:Choice>
              <mc:Fallback>
                <p:oleObj name="Worksheet" r:id="rId3" imgW="3352800" imgH="1438250" progId="Excel.Sheet.8">
                  <p:embed/>
                  <p:pic>
                    <p:nvPicPr>
                      <p:cNvPr id="14342" name="Object 5">
                        <a:extLst>
                          <a:ext uri="{FF2B5EF4-FFF2-40B4-BE49-F238E27FC236}">
                            <a16:creationId xmlns:a16="http://schemas.microsoft.com/office/drawing/2014/main" id="{A9B21836-BD4A-D57C-09E5-51467A1777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590800"/>
                        <a:ext cx="3354388"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3" name="Object 6">
            <a:extLst>
              <a:ext uri="{FF2B5EF4-FFF2-40B4-BE49-F238E27FC236}">
                <a16:creationId xmlns:a16="http://schemas.microsoft.com/office/drawing/2014/main" id="{5BD79C12-F100-EC85-2BE7-D283DED78611}"/>
              </a:ext>
            </a:extLst>
          </p:cNvPr>
          <p:cNvGraphicFramePr>
            <a:graphicFrameLocks noChangeAspect="1"/>
          </p:cNvGraphicFramePr>
          <p:nvPr/>
        </p:nvGraphicFramePr>
        <p:xfrm>
          <a:off x="4876800" y="1295400"/>
          <a:ext cx="3754438" cy="1371600"/>
        </p:xfrm>
        <a:graphic>
          <a:graphicData uri="http://schemas.openxmlformats.org/presentationml/2006/ole">
            <mc:AlternateContent xmlns:mc="http://schemas.openxmlformats.org/markup-compatibility/2006">
              <mc:Choice xmlns:v="urn:schemas-microsoft-com:vml" Requires="v">
                <p:oleObj name="Equation" r:id="rId5" imgW="2044700" imgH="812800" progId="Equation.3">
                  <p:embed/>
                </p:oleObj>
              </mc:Choice>
              <mc:Fallback>
                <p:oleObj name="Equation" r:id="rId5" imgW="2044700" imgH="812800" progId="Equation.3">
                  <p:embed/>
                  <p:pic>
                    <p:nvPicPr>
                      <p:cNvPr id="14343" name="Object 6">
                        <a:extLst>
                          <a:ext uri="{FF2B5EF4-FFF2-40B4-BE49-F238E27FC236}">
                            <a16:creationId xmlns:a16="http://schemas.microsoft.com/office/drawing/2014/main" id="{5BD79C12-F100-EC85-2BE7-D283DED786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1295400"/>
                        <a:ext cx="3754438"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7">
            <a:extLst>
              <a:ext uri="{FF2B5EF4-FFF2-40B4-BE49-F238E27FC236}">
                <a16:creationId xmlns:a16="http://schemas.microsoft.com/office/drawing/2014/main" id="{69A19018-3ABA-66B9-4EF9-3374CF4B76C3}"/>
              </a:ext>
            </a:extLst>
          </p:cNvPr>
          <p:cNvGraphicFramePr>
            <a:graphicFrameLocks noChangeAspect="1"/>
          </p:cNvGraphicFramePr>
          <p:nvPr/>
        </p:nvGraphicFramePr>
        <p:xfrm>
          <a:off x="5029200" y="5257800"/>
          <a:ext cx="3594100" cy="1193800"/>
        </p:xfrm>
        <a:graphic>
          <a:graphicData uri="http://schemas.openxmlformats.org/presentationml/2006/ole">
            <mc:AlternateContent xmlns:mc="http://schemas.openxmlformats.org/markup-compatibility/2006">
              <mc:Choice xmlns:v="urn:schemas-microsoft-com:vml" Requires="v">
                <p:oleObj name="Equation" r:id="rId7" imgW="3594100" imgH="1193800" progId="Equation.3">
                  <p:embed/>
                </p:oleObj>
              </mc:Choice>
              <mc:Fallback>
                <p:oleObj name="Equation" r:id="rId7" imgW="3594100" imgH="1193800" progId="Equation.3">
                  <p:embed/>
                  <p:pic>
                    <p:nvPicPr>
                      <p:cNvPr id="14344" name="Object 7">
                        <a:extLst>
                          <a:ext uri="{FF2B5EF4-FFF2-40B4-BE49-F238E27FC236}">
                            <a16:creationId xmlns:a16="http://schemas.microsoft.com/office/drawing/2014/main" id="{69A19018-3ABA-66B9-4EF9-3374CF4B76C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5257800"/>
                        <a:ext cx="3594100"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5" name="Object 8">
            <a:extLst>
              <a:ext uri="{FF2B5EF4-FFF2-40B4-BE49-F238E27FC236}">
                <a16:creationId xmlns:a16="http://schemas.microsoft.com/office/drawing/2014/main" id="{1941DF05-F61B-960F-D242-B181BD098D70}"/>
              </a:ext>
            </a:extLst>
          </p:cNvPr>
          <p:cNvGraphicFramePr>
            <a:graphicFrameLocks noChangeAspect="1"/>
          </p:cNvGraphicFramePr>
          <p:nvPr/>
        </p:nvGraphicFramePr>
        <p:xfrm>
          <a:off x="4724400" y="4114800"/>
          <a:ext cx="4271963" cy="388938"/>
        </p:xfrm>
        <a:graphic>
          <a:graphicData uri="http://schemas.openxmlformats.org/presentationml/2006/ole">
            <mc:AlternateContent xmlns:mc="http://schemas.openxmlformats.org/markup-compatibility/2006">
              <mc:Choice xmlns:v="urn:schemas-microsoft-com:vml" Requires="v">
                <p:oleObj name="Equation" r:id="rId9" imgW="2552700" imgH="241300" progId="Equation.3">
                  <p:embed/>
                </p:oleObj>
              </mc:Choice>
              <mc:Fallback>
                <p:oleObj name="Equation" r:id="rId9" imgW="2552700" imgH="241300" progId="Equation.3">
                  <p:embed/>
                  <p:pic>
                    <p:nvPicPr>
                      <p:cNvPr id="14345" name="Object 8">
                        <a:extLst>
                          <a:ext uri="{FF2B5EF4-FFF2-40B4-BE49-F238E27FC236}">
                            <a16:creationId xmlns:a16="http://schemas.microsoft.com/office/drawing/2014/main" id="{1941DF05-F61B-960F-D242-B181BD098D7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24400" y="4114800"/>
                        <a:ext cx="4271963"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6" name="Object 9">
            <a:extLst>
              <a:ext uri="{FF2B5EF4-FFF2-40B4-BE49-F238E27FC236}">
                <a16:creationId xmlns:a16="http://schemas.microsoft.com/office/drawing/2014/main" id="{DD9A9FAE-16B7-516D-4E86-02723806DCD3}"/>
              </a:ext>
            </a:extLst>
          </p:cNvPr>
          <p:cNvGraphicFramePr>
            <a:graphicFrameLocks/>
          </p:cNvGraphicFramePr>
          <p:nvPr/>
        </p:nvGraphicFramePr>
        <p:xfrm>
          <a:off x="152400" y="4114800"/>
          <a:ext cx="4419600" cy="2667000"/>
        </p:xfrm>
        <a:graphic>
          <a:graphicData uri="http://schemas.openxmlformats.org/presentationml/2006/ole">
            <mc:AlternateContent xmlns:mc="http://schemas.openxmlformats.org/markup-compatibility/2006">
              <mc:Choice xmlns:v="urn:schemas-microsoft-com:vml" Requires="v">
                <p:oleObj name="Worksheet" r:id="rId11" imgW="6115431" imgH="4458208" progId="Excel.Sheet.8">
                  <p:embed/>
                </p:oleObj>
              </mc:Choice>
              <mc:Fallback>
                <p:oleObj name="Worksheet" r:id="rId11" imgW="6115431" imgH="4458208" progId="Excel.Sheet.8">
                  <p:embed/>
                  <p:pic>
                    <p:nvPicPr>
                      <p:cNvPr id="14346" name="Object 9">
                        <a:extLst>
                          <a:ext uri="{FF2B5EF4-FFF2-40B4-BE49-F238E27FC236}">
                            <a16:creationId xmlns:a16="http://schemas.microsoft.com/office/drawing/2014/main" id="{DD9A9FAE-16B7-516D-4E86-02723806DCD3}"/>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 y="4114800"/>
                        <a:ext cx="4419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7" name="Object 10">
            <a:extLst>
              <a:ext uri="{FF2B5EF4-FFF2-40B4-BE49-F238E27FC236}">
                <a16:creationId xmlns:a16="http://schemas.microsoft.com/office/drawing/2014/main" id="{FE836C2E-8B34-DA75-FD83-C5100C52A0C7}"/>
              </a:ext>
            </a:extLst>
          </p:cNvPr>
          <p:cNvGraphicFramePr>
            <a:graphicFrameLocks noChangeAspect="1"/>
          </p:cNvGraphicFramePr>
          <p:nvPr>
            <p:extLst>
              <p:ext uri="{D42A27DB-BD31-4B8C-83A1-F6EECF244321}">
                <p14:modId xmlns:p14="http://schemas.microsoft.com/office/powerpoint/2010/main" val="3441079249"/>
              </p:ext>
            </p:extLst>
          </p:nvPr>
        </p:nvGraphicFramePr>
        <p:xfrm>
          <a:off x="4605337" y="2655886"/>
          <a:ext cx="1073150" cy="665163"/>
        </p:xfrm>
        <a:graphic>
          <a:graphicData uri="http://schemas.openxmlformats.org/presentationml/2006/ole">
            <mc:AlternateContent xmlns:mc="http://schemas.openxmlformats.org/markup-compatibility/2006">
              <mc:Choice xmlns:v="urn:schemas-microsoft-com:vml" Requires="v">
                <p:oleObj name="Equation" r:id="rId13" imgW="583947" imgH="393529" progId="Equation.3">
                  <p:embed/>
                </p:oleObj>
              </mc:Choice>
              <mc:Fallback>
                <p:oleObj name="Equation" r:id="rId13" imgW="583947" imgH="393529" progId="Equation.3">
                  <p:embed/>
                  <p:pic>
                    <p:nvPicPr>
                      <p:cNvPr id="14347" name="Object 10">
                        <a:extLst>
                          <a:ext uri="{FF2B5EF4-FFF2-40B4-BE49-F238E27FC236}">
                            <a16:creationId xmlns:a16="http://schemas.microsoft.com/office/drawing/2014/main" id="{FE836C2E-8B34-DA75-FD83-C5100C52A0C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05337" y="2655886"/>
                        <a:ext cx="1073150"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8" name="Object 11">
            <a:extLst>
              <a:ext uri="{FF2B5EF4-FFF2-40B4-BE49-F238E27FC236}">
                <a16:creationId xmlns:a16="http://schemas.microsoft.com/office/drawing/2014/main" id="{9A56A26F-3EDE-0E6C-162E-A91C749D2945}"/>
              </a:ext>
            </a:extLst>
          </p:cNvPr>
          <p:cNvGraphicFramePr>
            <a:graphicFrameLocks noChangeAspect="1"/>
          </p:cNvGraphicFramePr>
          <p:nvPr/>
        </p:nvGraphicFramePr>
        <p:xfrm>
          <a:off x="76200" y="2057400"/>
          <a:ext cx="4800600" cy="523875"/>
        </p:xfrm>
        <a:graphic>
          <a:graphicData uri="http://schemas.openxmlformats.org/presentationml/2006/ole">
            <mc:AlternateContent xmlns:mc="http://schemas.openxmlformats.org/markup-compatibility/2006">
              <mc:Choice xmlns:v="urn:schemas-microsoft-com:vml" Requires="v">
                <p:oleObj name="Equation" r:id="rId15" imgW="3314700" imgH="393700" progId="Equation.3">
                  <p:embed/>
                </p:oleObj>
              </mc:Choice>
              <mc:Fallback>
                <p:oleObj name="Equation" r:id="rId15" imgW="3314700" imgH="393700" progId="Equation.3">
                  <p:embed/>
                  <p:pic>
                    <p:nvPicPr>
                      <p:cNvPr id="14348" name="Object 11">
                        <a:extLst>
                          <a:ext uri="{FF2B5EF4-FFF2-40B4-BE49-F238E27FC236}">
                            <a16:creationId xmlns:a16="http://schemas.microsoft.com/office/drawing/2014/main" id="{9A56A26F-3EDE-0E6C-162E-A91C749D294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200" y="2057400"/>
                        <a:ext cx="48006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B6AD-D6AF-596E-617C-25050029E4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514352-0CF3-C388-77BE-D2C0136435A6}"/>
              </a:ext>
            </a:extLst>
          </p:cNvPr>
          <p:cNvSpPr>
            <a:spLocks noGrp="1"/>
          </p:cNvSpPr>
          <p:nvPr>
            <p:ph sz="quarter" idx="1"/>
          </p:nvPr>
        </p:nvSpPr>
        <p:spPr/>
        <p:txBody>
          <a:bodyPr/>
          <a:lstStyle/>
          <a:p>
            <a:endParaRPr lang="en-US"/>
          </a:p>
        </p:txBody>
      </p:sp>
    </p:spTree>
    <p:extLst>
      <p:ext uri="{BB962C8B-B14F-4D97-AF65-F5344CB8AC3E}">
        <p14:creationId xmlns:p14="http://schemas.microsoft.com/office/powerpoint/2010/main" val="173374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data</a:t>
            </a:r>
          </a:p>
        </p:txBody>
      </p:sp>
      <p:pic>
        <p:nvPicPr>
          <p:cNvPr id="4" name="Content Placeholder 3"/>
          <p:cNvPicPr>
            <a:picLocks noGrp="1" noChangeAspect="1"/>
          </p:cNvPicPr>
          <p:nvPr>
            <p:ph sz="quarter" idx="1"/>
          </p:nvPr>
        </p:nvPicPr>
        <p:blipFill>
          <a:blip r:embed="rId2" cstate="email">
            <a:extLst>
              <a:ext uri="{28A0092B-C50C-407E-A947-70E740481C1C}">
                <a14:useLocalDpi xmlns:a14="http://schemas.microsoft.com/office/drawing/2010/main"/>
              </a:ext>
            </a:extLst>
          </a:blip>
          <a:stretch>
            <a:fillRect/>
          </a:stretch>
        </p:blipFill>
        <p:spPr>
          <a:xfrm>
            <a:off x="1414511" y="995407"/>
            <a:ext cx="7561849" cy="3523491"/>
          </a:xfrm>
          <a:prstGeom prst="rect">
            <a:avLst/>
          </a:prstGeom>
        </p:spPr>
      </p:pic>
      <p:sp>
        <p:nvSpPr>
          <p:cNvPr id="3" name="Rectangle 2"/>
          <p:cNvSpPr/>
          <p:nvPr/>
        </p:nvSpPr>
        <p:spPr>
          <a:xfrm>
            <a:off x="137160" y="4518898"/>
            <a:ext cx="9006840" cy="2246769"/>
          </a:xfrm>
          <a:prstGeom prst="rect">
            <a:avLst/>
          </a:prstGeom>
        </p:spPr>
        <p:txBody>
          <a:bodyPr wrap="square">
            <a:spAutoFit/>
          </a:bodyPr>
          <a:lstStyle/>
          <a:p>
            <a:r>
              <a:rPr lang="en-US" sz="1400" dirty="0">
                <a:latin typeface="CMTI10"/>
              </a:rPr>
              <a:t>1. Alternate</a:t>
            </a:r>
            <a:r>
              <a:rPr lang="en-US" sz="1400" dirty="0">
                <a:latin typeface="Times-Roman"/>
              </a:rPr>
              <a:t>: whether there is a suitable alternative restaurant nearby.</a:t>
            </a:r>
          </a:p>
          <a:p>
            <a:r>
              <a:rPr lang="en-US" sz="1400" dirty="0">
                <a:latin typeface="Times-Roman"/>
              </a:rPr>
              <a:t>2. </a:t>
            </a:r>
            <a:r>
              <a:rPr lang="en-US" sz="1400" dirty="0">
                <a:latin typeface="CMTI10"/>
              </a:rPr>
              <a:t>Bar </a:t>
            </a:r>
            <a:r>
              <a:rPr lang="en-US" sz="1400" dirty="0">
                <a:latin typeface="Times-Roman"/>
              </a:rPr>
              <a:t>: whether the restaurant has a comfortable bar area to wait in.</a:t>
            </a:r>
          </a:p>
          <a:p>
            <a:r>
              <a:rPr lang="en-US" sz="1400" dirty="0">
                <a:latin typeface="Times-Roman"/>
              </a:rPr>
              <a:t>3. </a:t>
            </a:r>
            <a:r>
              <a:rPr lang="en-US" sz="1400" dirty="0">
                <a:latin typeface="CMTI10"/>
              </a:rPr>
              <a:t>Fri</a:t>
            </a:r>
            <a:r>
              <a:rPr lang="en-US" sz="1400" dirty="0">
                <a:latin typeface="CMMI10"/>
              </a:rPr>
              <a:t>/</a:t>
            </a:r>
            <a:r>
              <a:rPr lang="en-US" sz="1400" dirty="0">
                <a:latin typeface="CMTI10"/>
              </a:rPr>
              <a:t>Sat</a:t>
            </a:r>
            <a:r>
              <a:rPr lang="en-US" sz="1400" dirty="0">
                <a:latin typeface="Times-Roman"/>
              </a:rPr>
              <a:t>: true on Fridays and Saturdays.</a:t>
            </a:r>
          </a:p>
          <a:p>
            <a:r>
              <a:rPr lang="en-US" sz="1400" dirty="0">
                <a:latin typeface="Times-Roman"/>
              </a:rPr>
              <a:t>4. </a:t>
            </a:r>
            <a:r>
              <a:rPr lang="en-US" sz="1400" dirty="0">
                <a:latin typeface="CMTI10"/>
              </a:rPr>
              <a:t>Hungry</a:t>
            </a:r>
            <a:r>
              <a:rPr lang="en-US" sz="1400" dirty="0">
                <a:latin typeface="Times-Roman"/>
              </a:rPr>
              <a:t>: whether we are hungry.</a:t>
            </a:r>
          </a:p>
          <a:p>
            <a:r>
              <a:rPr lang="en-US" sz="1400" dirty="0">
                <a:latin typeface="Times-Roman"/>
              </a:rPr>
              <a:t>5. </a:t>
            </a:r>
            <a:r>
              <a:rPr lang="en-US" sz="1400" dirty="0">
                <a:latin typeface="CMTI10"/>
              </a:rPr>
              <a:t>Patrons</a:t>
            </a:r>
            <a:r>
              <a:rPr lang="en-US" sz="1400" dirty="0">
                <a:latin typeface="Times-Roman"/>
              </a:rPr>
              <a:t>: how many people are in the restaurant (values are </a:t>
            </a:r>
            <a:r>
              <a:rPr lang="en-US" sz="1400" dirty="0">
                <a:latin typeface="CMTI10"/>
              </a:rPr>
              <a:t>None</a:t>
            </a:r>
            <a:r>
              <a:rPr lang="en-US" sz="1400" dirty="0">
                <a:latin typeface="Times-Roman"/>
              </a:rPr>
              <a:t>, </a:t>
            </a:r>
            <a:r>
              <a:rPr lang="en-US" sz="1400" dirty="0">
                <a:latin typeface="CMTI10"/>
              </a:rPr>
              <a:t>Some</a:t>
            </a:r>
            <a:r>
              <a:rPr lang="en-US" sz="1400" dirty="0">
                <a:latin typeface="Times-Roman"/>
              </a:rPr>
              <a:t>, and </a:t>
            </a:r>
            <a:r>
              <a:rPr lang="en-US" sz="1400" dirty="0">
                <a:latin typeface="CMTI10"/>
              </a:rPr>
              <a:t>Full </a:t>
            </a:r>
            <a:r>
              <a:rPr lang="en-US" sz="1400" dirty="0">
                <a:latin typeface="Times-Roman"/>
              </a:rPr>
              <a:t>).</a:t>
            </a:r>
          </a:p>
          <a:p>
            <a:r>
              <a:rPr lang="en-US" sz="1400" dirty="0">
                <a:latin typeface="Times-Roman"/>
              </a:rPr>
              <a:t>6. </a:t>
            </a:r>
            <a:r>
              <a:rPr lang="en-US" sz="1400" dirty="0">
                <a:latin typeface="CMTI10"/>
              </a:rPr>
              <a:t>Price</a:t>
            </a:r>
            <a:r>
              <a:rPr lang="en-US" sz="1400" dirty="0">
                <a:latin typeface="Times-Roman"/>
              </a:rPr>
              <a:t>: the restaurant’s price range ($, $$, $$$).</a:t>
            </a:r>
          </a:p>
          <a:p>
            <a:r>
              <a:rPr lang="en-US" sz="1400" dirty="0">
                <a:latin typeface="Times-Roman"/>
              </a:rPr>
              <a:t>7. </a:t>
            </a:r>
            <a:r>
              <a:rPr lang="en-US" sz="1400" dirty="0">
                <a:latin typeface="CMTI10"/>
              </a:rPr>
              <a:t>Raining</a:t>
            </a:r>
            <a:r>
              <a:rPr lang="en-US" sz="1400" dirty="0">
                <a:latin typeface="Times-Roman"/>
              </a:rPr>
              <a:t>: whether it is raining outside.</a:t>
            </a:r>
          </a:p>
          <a:p>
            <a:r>
              <a:rPr lang="en-US" sz="1400" dirty="0">
                <a:latin typeface="Times-Roman"/>
              </a:rPr>
              <a:t>8. </a:t>
            </a:r>
            <a:r>
              <a:rPr lang="en-US" sz="1400" dirty="0">
                <a:latin typeface="CMTI10"/>
              </a:rPr>
              <a:t>Reservation</a:t>
            </a:r>
            <a:r>
              <a:rPr lang="en-US" sz="1400" dirty="0">
                <a:latin typeface="Times-Roman"/>
              </a:rPr>
              <a:t>: whether we made a reservation.</a:t>
            </a:r>
          </a:p>
          <a:p>
            <a:r>
              <a:rPr lang="en-US" sz="1400" dirty="0">
                <a:latin typeface="Times-Roman"/>
              </a:rPr>
              <a:t>9. </a:t>
            </a:r>
            <a:r>
              <a:rPr lang="en-US" sz="1400" dirty="0">
                <a:latin typeface="CMTI10"/>
              </a:rPr>
              <a:t>Type</a:t>
            </a:r>
            <a:r>
              <a:rPr lang="en-US" sz="1400" dirty="0">
                <a:latin typeface="Times-Roman"/>
              </a:rPr>
              <a:t>: the kind of restaurant (French, Italian, Thai, or burger).</a:t>
            </a:r>
          </a:p>
          <a:p>
            <a:r>
              <a:rPr lang="en-US" sz="1400" dirty="0">
                <a:latin typeface="Times-Roman"/>
              </a:rPr>
              <a:t>10. </a:t>
            </a:r>
            <a:r>
              <a:rPr lang="en-US" sz="1400" dirty="0" err="1">
                <a:latin typeface="Times-Roman"/>
              </a:rPr>
              <a:t>WaitEstimate</a:t>
            </a:r>
            <a:r>
              <a:rPr lang="en-US" sz="1400" dirty="0">
                <a:latin typeface="Times-Roman"/>
              </a:rPr>
              <a:t>: the wait estimated by the host (0–10 minutes, 10–30, 30–60, or &gt;60).</a:t>
            </a:r>
          </a:p>
        </p:txBody>
      </p:sp>
    </p:spTree>
    <p:extLst>
      <p:ext uri="{BB962C8B-B14F-4D97-AF65-F5344CB8AC3E}">
        <p14:creationId xmlns:p14="http://schemas.microsoft.com/office/powerpoint/2010/main" val="1642763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Wait at restaurant? </a:t>
            </a:r>
          </a:p>
        </p:txBody>
      </p:sp>
      <p:pic>
        <p:nvPicPr>
          <p:cNvPr id="4" name="Content Placeholder 3"/>
          <p:cNvPicPr>
            <a:picLocks noGrp="1" noChangeAspect="1"/>
          </p:cNvPicPr>
          <p:nvPr>
            <p:ph sz="quarter" idx="1"/>
          </p:nvPr>
        </p:nvPicPr>
        <p:blipFill>
          <a:blip r:embed="rId2" cstate="email">
            <a:extLst>
              <a:ext uri="{28A0092B-C50C-407E-A947-70E740481C1C}">
                <a14:useLocalDpi xmlns:a14="http://schemas.microsoft.com/office/drawing/2010/main"/>
              </a:ext>
            </a:extLst>
          </a:blip>
          <a:stretch>
            <a:fillRect/>
          </a:stretch>
        </p:blipFill>
        <p:spPr>
          <a:xfrm>
            <a:off x="1519428" y="1923285"/>
            <a:ext cx="6339840" cy="4062374"/>
          </a:xfrm>
          <a:prstGeom prst="rect">
            <a:avLst/>
          </a:prstGeom>
        </p:spPr>
      </p:pic>
      <p:sp>
        <p:nvSpPr>
          <p:cNvPr id="3" name="Rectangle 2"/>
          <p:cNvSpPr/>
          <p:nvPr/>
        </p:nvSpPr>
        <p:spPr>
          <a:xfrm>
            <a:off x="4689348" y="1685836"/>
            <a:ext cx="4572000" cy="923330"/>
          </a:xfrm>
          <a:prstGeom prst="rect">
            <a:avLst/>
          </a:prstGeom>
        </p:spPr>
        <p:txBody>
          <a:bodyPr>
            <a:spAutoFit/>
          </a:bodyPr>
          <a:lstStyle/>
          <a:p>
            <a:r>
              <a:rPr lang="en-US" dirty="0">
                <a:latin typeface="Times-Roman"/>
              </a:rPr>
              <a:t>Decision tree induction is one of the simplest and yet most successful forms of machine learning.</a:t>
            </a:r>
            <a:endParaRPr lang="en-US" dirty="0"/>
          </a:p>
        </p:txBody>
      </p:sp>
      <p:sp>
        <p:nvSpPr>
          <p:cNvPr id="6" name="Rectangle 5"/>
          <p:cNvSpPr/>
          <p:nvPr/>
        </p:nvSpPr>
        <p:spPr>
          <a:xfrm>
            <a:off x="914400" y="6043413"/>
            <a:ext cx="4876800" cy="646331"/>
          </a:xfrm>
          <a:prstGeom prst="rect">
            <a:avLst/>
          </a:prstGeom>
        </p:spPr>
        <p:txBody>
          <a:bodyPr wrap="square">
            <a:spAutoFit/>
          </a:bodyPr>
          <a:lstStyle/>
          <a:p>
            <a:r>
              <a:rPr lang="en-US" dirty="0">
                <a:latin typeface="Times-Roman"/>
              </a:rPr>
              <a:t>We want a tree that is consistent with the training examples and is as small as possible</a:t>
            </a:r>
            <a:endParaRPr lang="en-US" dirty="0"/>
          </a:p>
        </p:txBody>
      </p:sp>
    </p:spTree>
    <p:extLst>
      <p:ext uri="{BB962C8B-B14F-4D97-AF65-F5344CB8AC3E}">
        <p14:creationId xmlns:p14="http://schemas.microsoft.com/office/powerpoint/2010/main" val="401484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p:txBody>
              <a:bodyPr>
                <a:normAutofit fontScale="92500" lnSpcReduction="10000"/>
              </a:bodyPr>
              <a:lstStyle/>
              <a:p>
                <a:r>
                  <a:rPr lang="en-US" dirty="0"/>
                  <a:t>A Boolean decision tree is logically equivalent to the assertion that the goal attribute is true if and only if the input attributes satisfy one of the paths leading to a leaf with value true.</a:t>
                </a:r>
              </a:p>
              <a:p>
                <a:r>
                  <a:rPr lang="en-US" dirty="0"/>
                  <a:t>Writing this out in propositional logic, we have</a:t>
                </a:r>
              </a:p>
              <a:p>
                <a:pPr marL="0" indent="0">
                  <a:buNone/>
                </a:pPr>
                <a:r>
                  <a:rPr lang="en-US" dirty="0"/>
                  <a:t>	Goal ⇔ (Path1 ∨ Path2 ∨ </a:t>
                </a:r>
                <a:r>
                  <a:rPr lang="en-US" b="1" dirty="0"/>
                  <a:t>. . .</a:t>
                </a:r>
                <a:r>
                  <a:rPr lang="en-US" dirty="0"/>
                  <a:t>) ,</a:t>
                </a:r>
              </a:p>
              <a:p>
                <a:pPr marL="0" indent="0">
                  <a:buNone/>
                </a:pPr>
                <a:r>
                  <a:rPr lang="en-US" dirty="0"/>
                  <a:t>where each Path is a conjunction of attribute-value tests required to follow that path</a:t>
                </a:r>
              </a:p>
              <a:p>
                <a:r>
                  <a:rPr lang="en-US" dirty="0"/>
                  <a:t>Consider the set of all Boolean functions on n attributes. How many different functions are in this set? </a:t>
                </a:r>
              </a:p>
              <a:p>
                <a:r>
                  <a:rPr lang="en-US" dirty="0"/>
                  <a:t>This is just the number of different truth tables that we can write down, because the function is defined by its truth table. A truth table over n attributes has 2</a:t>
                </a:r>
                <a:r>
                  <a:rPr lang="en-US" baseline="30000" dirty="0"/>
                  <a:t>n</a:t>
                </a:r>
                <a:r>
                  <a:rPr lang="en-US" dirty="0"/>
                  <a:t> rows, one for each combination of values of the attributes. We can consider the “answer” column of the table as a 2</a:t>
                </a:r>
                <a:r>
                  <a:rPr lang="en-US" baseline="30000" dirty="0"/>
                  <a:t>n</a:t>
                </a:r>
                <a:r>
                  <a:rPr lang="en-US" dirty="0"/>
                  <a:t>-bit number that defines the function. That means there are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sup>
                    </m:sSup>
                  </m:oMath>
                </a14:m>
                <a:r>
                  <a:rPr lang="en-US" dirty="0"/>
                  <a:t>different functions!</a:t>
                </a:r>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blipFill>
                <a:blip r:embed="rId3"/>
                <a:stretch>
                  <a:fillRect l="-778" t="-1690" r="-933"/>
                </a:stretch>
              </a:blipFill>
            </p:spPr>
            <p:txBody>
              <a:bodyPr/>
              <a:lstStyle/>
              <a:p>
                <a:r>
                  <a:rPr lang="en-US">
                    <a:noFill/>
                  </a:rPr>
                  <a:t> </a:t>
                </a:r>
              </a:p>
            </p:txBody>
          </p:sp>
        </mc:Fallback>
      </mc:AlternateContent>
    </p:spTree>
    <p:extLst>
      <p:ext uri="{BB962C8B-B14F-4D97-AF65-F5344CB8AC3E}">
        <p14:creationId xmlns:p14="http://schemas.microsoft.com/office/powerpoint/2010/main" val="2270271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Smaller hypothesis space</a:t>
            </a:r>
          </a:p>
        </p:txBody>
      </p:sp>
      <p:sp>
        <p:nvSpPr>
          <p:cNvPr id="3" name="Content Placeholder 2"/>
          <p:cNvSpPr>
            <a:spLocks noGrp="1"/>
          </p:cNvSpPr>
          <p:nvPr>
            <p:ph sz="quarter" idx="1"/>
          </p:nvPr>
        </p:nvSpPr>
        <p:spPr/>
        <p:txBody>
          <a:bodyPr>
            <a:normAutofit fontScale="85000" lnSpcReduction="20000"/>
          </a:bodyPr>
          <a:lstStyle/>
          <a:p>
            <a:r>
              <a:rPr lang="en-US" dirty="0"/>
              <a:t>Choose a variable, split up the data according to this variable, repeat … </a:t>
            </a:r>
          </a:p>
          <a:p>
            <a:r>
              <a:rPr lang="en-US" dirty="0"/>
              <a:t>For a tree of depth 1 (splitting on one variable): </a:t>
            </a:r>
          </a:p>
          <a:p>
            <a:pPr lvl="1"/>
            <a:r>
              <a:rPr lang="en-US" dirty="0"/>
              <a:t>A truth table with 2 rows </a:t>
            </a:r>
            <a:r>
              <a:rPr lang="en-US" dirty="0">
                <a:sym typeface="Wingdings" panose="05000000000000000000" pitchFamily="2" charset="2"/>
              </a:rPr>
              <a:t>=&gt; 2</a:t>
            </a:r>
            <a:r>
              <a:rPr lang="en-US" baseline="30000" dirty="0">
                <a:sym typeface="Wingdings" panose="05000000000000000000" pitchFamily="2" charset="2"/>
              </a:rPr>
              <a:t>2 </a:t>
            </a:r>
            <a:r>
              <a:rPr lang="en-US" dirty="0">
                <a:sym typeface="Wingdings" panose="05000000000000000000" pitchFamily="2" charset="2"/>
              </a:rPr>
              <a:t>functions </a:t>
            </a:r>
          </a:p>
          <a:p>
            <a:pPr lvl="1"/>
            <a:r>
              <a:rPr lang="en-US" dirty="0">
                <a:sym typeface="Wingdings" panose="05000000000000000000" pitchFamily="2" charset="2"/>
              </a:rPr>
              <a:t>For depth n, we have 4n decision stumps</a:t>
            </a:r>
          </a:p>
          <a:p>
            <a:r>
              <a:rPr lang="en-US" dirty="0"/>
              <a:t>If the remaining examples are all positive (or all negative), then we are done: we can answer Yes or No. </a:t>
            </a:r>
          </a:p>
          <a:p>
            <a:pPr marL="240030" lvl="1" indent="-240030">
              <a:spcBef>
                <a:spcPts val="525"/>
              </a:spcBef>
              <a:buClr>
                <a:schemeClr val="accent2"/>
              </a:buClr>
              <a:buSzPct val="60000"/>
              <a:buFont typeface="Wingdings"/>
              <a:buChar char=""/>
            </a:pPr>
            <a:r>
              <a:rPr lang="en-US" sz="2100" dirty="0"/>
              <a:t>If there are some positive and some negative examples, then choose the best attribute to split them. </a:t>
            </a:r>
          </a:p>
          <a:p>
            <a:r>
              <a:rPr lang="en-US" dirty="0">
                <a:sym typeface="Wingdings" panose="05000000000000000000" pitchFamily="2" charset="2"/>
              </a:rPr>
              <a:t>Two special cases: </a:t>
            </a:r>
          </a:p>
          <a:p>
            <a:pPr lvl="1"/>
            <a:r>
              <a:rPr lang="en-US" dirty="0"/>
              <a:t>If there are no examples left, it means that no example has been observed for this combination of attribute-values, and we return a default value calculated from the plurality of all the examples that were used in constructing the node’s parent. </a:t>
            </a:r>
            <a:endParaRPr lang="en-US" sz="2400" dirty="0"/>
          </a:p>
          <a:p>
            <a:pPr lvl="1"/>
            <a:r>
              <a:rPr lang="en-US" sz="1900" dirty="0"/>
              <a:t>If there are no attributes left, but both positive and negative examples, it means that these examples have exactly the same description, but different classifications. This can happen because there is an error or noise in the data; because the domain is nondeterministic; or because we can’t observe an attribute that would distinguish the examples. The best we can do is to return the plurality classification of the remaining examples.</a:t>
            </a:r>
          </a:p>
          <a:p>
            <a:pPr lvl="1"/>
            <a:endParaRPr lang="en-US" dirty="0"/>
          </a:p>
        </p:txBody>
      </p:sp>
    </p:spTree>
    <p:extLst>
      <p:ext uri="{BB962C8B-B14F-4D97-AF65-F5344CB8AC3E}">
        <p14:creationId xmlns:p14="http://schemas.microsoft.com/office/powerpoint/2010/main" val="444152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algorithm </a:t>
            </a:r>
          </a:p>
        </p:txBody>
      </p:sp>
      <p:pic>
        <p:nvPicPr>
          <p:cNvPr id="4" name="Content Placeholder 3"/>
          <p:cNvPicPr>
            <a:picLocks noGrp="1" noChangeAspect="1"/>
          </p:cNvPicPr>
          <p:nvPr>
            <p:ph sz="quarter" idx="1"/>
          </p:nvPr>
        </p:nvPicPr>
        <p:blipFill>
          <a:blip r:embed="rId2" cstate="email">
            <a:extLst>
              <a:ext uri="{28A0092B-C50C-407E-A947-70E740481C1C}">
                <a14:useLocalDpi xmlns:a14="http://schemas.microsoft.com/office/drawing/2010/main"/>
              </a:ext>
            </a:extLst>
          </a:blip>
          <a:stretch>
            <a:fillRect/>
          </a:stretch>
        </p:blipFill>
        <p:spPr>
          <a:xfrm>
            <a:off x="509389" y="1760217"/>
            <a:ext cx="8359917" cy="3878583"/>
          </a:xfrm>
          <a:prstGeom prst="rect">
            <a:avLst/>
          </a:prstGeom>
        </p:spPr>
      </p:pic>
    </p:spTree>
    <p:extLst>
      <p:ext uri="{BB962C8B-B14F-4D97-AF65-F5344CB8AC3E}">
        <p14:creationId xmlns:p14="http://schemas.microsoft.com/office/powerpoint/2010/main" val="3536165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split data? </a:t>
            </a:r>
          </a:p>
        </p:txBody>
      </p:sp>
      <p:pic>
        <p:nvPicPr>
          <p:cNvPr id="4" name="Content Placeholder 3"/>
          <p:cNvPicPr>
            <a:picLocks noGrp="1" noChangeAspect="1"/>
          </p:cNvPicPr>
          <p:nvPr>
            <p:ph sz="quarter" idx="1"/>
          </p:nvPr>
        </p:nvPicPr>
        <p:blipFill>
          <a:blip r:embed="rId2" cstate="email">
            <a:extLst>
              <a:ext uri="{28A0092B-C50C-407E-A947-70E740481C1C}">
                <a14:useLocalDpi xmlns:a14="http://schemas.microsoft.com/office/drawing/2010/main"/>
              </a:ext>
            </a:extLst>
          </a:blip>
          <a:stretch>
            <a:fillRect/>
          </a:stretch>
        </p:blipFill>
        <p:spPr>
          <a:xfrm>
            <a:off x="775241" y="2293618"/>
            <a:ext cx="7395055" cy="3314702"/>
          </a:xfrm>
          <a:prstGeom prst="rect">
            <a:avLst/>
          </a:prstGeom>
        </p:spPr>
      </p:pic>
    </p:spTree>
    <p:extLst>
      <p:ext uri="{BB962C8B-B14F-4D97-AF65-F5344CB8AC3E}">
        <p14:creationId xmlns:p14="http://schemas.microsoft.com/office/powerpoint/2010/main" val="618906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Entropy </a:t>
            </a:r>
          </a:p>
        </p:txBody>
      </p:sp>
      <p:sp>
        <p:nvSpPr>
          <p:cNvPr id="3" name="Content Placeholder 2"/>
          <p:cNvSpPr>
            <a:spLocks noGrp="1"/>
          </p:cNvSpPr>
          <p:nvPr>
            <p:ph sz="quarter" idx="1"/>
          </p:nvPr>
        </p:nvSpPr>
        <p:spPr/>
        <p:txBody>
          <a:bodyPr>
            <a:normAutofit lnSpcReduction="10000"/>
          </a:bodyPr>
          <a:lstStyle/>
          <a:p>
            <a:r>
              <a:rPr lang="en-US" dirty="0"/>
              <a:t>Information questions </a:t>
            </a:r>
          </a:p>
          <a:p>
            <a:pPr lvl="1"/>
            <a:r>
              <a:rPr lang="en-US" dirty="0"/>
              <a:t>The more uncertain about the answer initially, the more information in the answer</a:t>
            </a:r>
          </a:p>
          <a:p>
            <a:pPr lvl="1"/>
            <a:r>
              <a:rPr lang="en-US" dirty="0"/>
              <a:t>Measured in bits </a:t>
            </a:r>
          </a:p>
          <a:p>
            <a:pPr lvl="1"/>
            <a:r>
              <a:rPr lang="en-US" dirty="0"/>
              <a:t>Answer to Boolean question with prior [½ , ½] ?</a:t>
            </a:r>
          </a:p>
          <a:p>
            <a:pPr lvl="1"/>
            <a:r>
              <a:rPr lang="en-US" dirty="0"/>
              <a:t>Answer to 4-way question with prior [ ¼,  ¼ , ¼ , ¼]? </a:t>
            </a:r>
          </a:p>
          <a:p>
            <a:pPr lvl="1"/>
            <a:r>
              <a:rPr lang="en-US" dirty="0"/>
              <a:t>-1/4 * log (1/4) + -1/4 * log (1/4) + -1/4 * log (1/4) + -1/4 * log (1/4)= </a:t>
            </a:r>
          </a:p>
          <a:p>
            <a:pPr lvl="1"/>
            <a:r>
              <a:rPr lang="en-US" dirty="0"/>
              <a:t>4 * 1/ 4 log(4) = log (4) = </a:t>
            </a:r>
            <a:r>
              <a:rPr lang="en-US" b="1" dirty="0"/>
              <a:t>2 </a:t>
            </a:r>
            <a:r>
              <a:rPr lang="en-US" dirty="0"/>
              <a:t> </a:t>
            </a:r>
          </a:p>
          <a:p>
            <a:pPr lvl="1"/>
            <a:r>
              <a:rPr lang="en-US" dirty="0"/>
              <a:t>Answer to 4-way question with prior [ 0,  0 , 0 , 1]?</a:t>
            </a:r>
          </a:p>
          <a:p>
            <a:pPr lvl="1"/>
            <a:r>
              <a:rPr lang="en-US" dirty="0"/>
              <a:t>0 </a:t>
            </a:r>
          </a:p>
          <a:p>
            <a:pPr lvl="1"/>
            <a:r>
              <a:rPr lang="en-US" dirty="0"/>
              <a:t>Answer to 3-way question with prior [ ½ , ¼, ¼ ]?</a:t>
            </a:r>
          </a:p>
          <a:p>
            <a:pPr lvl="1"/>
            <a:r>
              <a:rPr lang="en-US"/>
              <a:t> -1/2 log ½ - ¼ log ¼ -1/4 log ¼ = ½ + ½ + ½ = 1.5 bits </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810524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Entropy </a:t>
            </a:r>
          </a:p>
        </p:txBody>
      </p:sp>
      <p:pic>
        <p:nvPicPr>
          <p:cNvPr id="4" name="Content Placeholder 3"/>
          <p:cNvPicPr>
            <a:picLocks noGrp="1" noChangeAspect="1"/>
          </p:cNvPicPr>
          <p:nvPr>
            <p:ph sz="quarter" idx="1"/>
          </p:nvPr>
        </p:nvPicPr>
        <p:blipFill rotWithShape="1">
          <a:blip r:embed="rId2" cstate="email">
            <a:extLst>
              <a:ext uri="{28A0092B-C50C-407E-A947-70E740481C1C}">
                <a14:useLocalDpi xmlns:a14="http://schemas.microsoft.com/office/drawing/2010/main"/>
              </a:ext>
            </a:extLst>
          </a:blip>
          <a:srcRect/>
          <a:stretch/>
        </p:blipFill>
        <p:spPr>
          <a:xfrm>
            <a:off x="1524000" y="2091890"/>
            <a:ext cx="5928360" cy="4118650"/>
          </a:xfrm>
          <a:prstGeom prst="rect">
            <a:avLst/>
          </a:prstGeom>
        </p:spPr>
      </p:pic>
    </p:spTree>
    <p:extLst>
      <p:ext uri="{BB962C8B-B14F-4D97-AF65-F5344CB8AC3E}">
        <p14:creationId xmlns:p14="http://schemas.microsoft.com/office/powerpoint/2010/main" val="413890070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4487</TotalTime>
  <Words>966</Words>
  <Application>Microsoft Macintosh PowerPoint</Application>
  <PresentationFormat>On-screen Show (4:3)</PresentationFormat>
  <Paragraphs>82</Paragraphs>
  <Slides>16</Slides>
  <Notes>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30" baseType="lpstr">
      <vt:lpstr>Calibri</vt:lpstr>
      <vt:lpstr>Cambria Math</vt:lpstr>
      <vt:lpstr>CMMI10</vt:lpstr>
      <vt:lpstr>CMTI10</vt:lpstr>
      <vt:lpstr>Marlett</vt:lpstr>
      <vt:lpstr>Tahoma</vt:lpstr>
      <vt:lpstr>Times New Roman</vt:lpstr>
      <vt:lpstr>Times-Roman</vt:lpstr>
      <vt:lpstr>Tw Cen MT</vt:lpstr>
      <vt:lpstr>Wingdings</vt:lpstr>
      <vt:lpstr>Wingdings 2</vt:lpstr>
      <vt:lpstr>Median</vt:lpstr>
      <vt:lpstr>Equation</vt:lpstr>
      <vt:lpstr>Worksheet</vt:lpstr>
      <vt:lpstr>Artificial Intelligence</vt:lpstr>
      <vt:lpstr>Training data</vt:lpstr>
      <vt:lpstr>Wait at restaurant? </vt:lpstr>
      <vt:lpstr>Definition </vt:lpstr>
      <vt:lpstr>Smaller hypothesis space</vt:lpstr>
      <vt:lpstr>Decision tree algorithm </vt:lpstr>
      <vt:lpstr>How to split data? </vt:lpstr>
      <vt:lpstr>Entropy </vt:lpstr>
      <vt:lpstr>Entropy </vt:lpstr>
      <vt:lpstr>Information gain </vt:lpstr>
      <vt:lpstr>Attribute Selection – Information gain </vt:lpstr>
      <vt:lpstr>Result </vt:lpstr>
      <vt:lpstr>Effect of Training Set Size on Test Accuracy</vt:lpstr>
      <vt:lpstr>Exercise </vt:lpstr>
      <vt:lpstr>Exercise – solution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Mouhamed NASSAR</dc:creator>
  <cp:lastModifiedBy>Nassar, Mohamad</cp:lastModifiedBy>
  <cp:revision>437</cp:revision>
  <dcterms:created xsi:type="dcterms:W3CDTF">2015-08-04T18:55:05Z</dcterms:created>
  <dcterms:modified xsi:type="dcterms:W3CDTF">2023-03-26T21:22:33Z</dcterms:modified>
</cp:coreProperties>
</file>