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8" r:id="rId3"/>
    <p:sldId id="279" r:id="rId4"/>
    <p:sldId id="304" r:id="rId5"/>
    <p:sldId id="305" r:id="rId6"/>
    <p:sldId id="287" r:id="rId7"/>
    <p:sldId id="282" r:id="rId8"/>
    <p:sldId id="283" r:id="rId9"/>
    <p:sldId id="284" r:id="rId10"/>
    <p:sldId id="288" r:id="rId11"/>
    <p:sldId id="306" r:id="rId12"/>
    <p:sldId id="311" r:id="rId13"/>
    <p:sldId id="292" r:id="rId14"/>
    <p:sldId id="312" r:id="rId15"/>
    <p:sldId id="313" r:id="rId16"/>
    <p:sldId id="290" r:id="rId17"/>
    <p:sldId id="293" r:id="rId18"/>
    <p:sldId id="294" r:id="rId19"/>
    <p:sldId id="295" r:id="rId20"/>
    <p:sldId id="289" r:id="rId21"/>
    <p:sldId id="296" r:id="rId22"/>
    <p:sldId id="310" r:id="rId23"/>
    <p:sldId id="301" r:id="rId24"/>
    <p:sldId id="302" r:id="rId25"/>
    <p:sldId id="303" r:id="rId26"/>
    <p:sldId id="309" r:id="rId27"/>
    <p:sldId id="308" r:id="rId28"/>
    <p:sldId id="299" r:id="rId29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F7D"/>
    <a:srgbClr val="F7FCE8"/>
    <a:srgbClr val="FFE3B9"/>
    <a:srgbClr val="FF9900"/>
    <a:srgbClr val="EE8E00"/>
    <a:srgbClr val="CC00CC"/>
    <a:srgbClr val="D07C00"/>
    <a:srgbClr val="FFCC81"/>
    <a:srgbClr val="EEF9CF"/>
    <a:srgbClr val="EBF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2" autoAdjust="0"/>
    <p:restoredTop sz="87708" autoAdjust="0"/>
  </p:normalViewPr>
  <p:slideViewPr>
    <p:cSldViewPr>
      <p:cViewPr varScale="1">
        <p:scale>
          <a:sx n="101" d="100"/>
          <a:sy n="101" d="100"/>
        </p:scale>
        <p:origin x="-19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22" d="100"/>
        <a:sy n="122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18" Type="http://schemas.openxmlformats.org/officeDocument/2006/relationships/image" Target="../media/image42.wmf"/><Relationship Id="rId3" Type="http://schemas.openxmlformats.org/officeDocument/2006/relationships/image" Target="../media/image27.wmf"/><Relationship Id="rId21" Type="http://schemas.openxmlformats.org/officeDocument/2006/relationships/image" Target="../media/image45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17" Type="http://schemas.openxmlformats.org/officeDocument/2006/relationships/image" Target="../media/image41.wmf"/><Relationship Id="rId2" Type="http://schemas.openxmlformats.org/officeDocument/2006/relationships/image" Target="../media/image26.wmf"/><Relationship Id="rId16" Type="http://schemas.openxmlformats.org/officeDocument/2006/relationships/image" Target="../media/image40.wmf"/><Relationship Id="rId20" Type="http://schemas.openxmlformats.org/officeDocument/2006/relationships/image" Target="../media/image44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5" Type="http://schemas.openxmlformats.org/officeDocument/2006/relationships/image" Target="../media/image39.wmf"/><Relationship Id="rId10" Type="http://schemas.openxmlformats.org/officeDocument/2006/relationships/image" Target="../media/image34.wmf"/><Relationship Id="rId19" Type="http://schemas.openxmlformats.org/officeDocument/2006/relationships/image" Target="../media/image43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8.wmf"/><Relationship Id="rId22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18" Type="http://schemas.openxmlformats.org/officeDocument/2006/relationships/image" Target="../media/image42.wmf"/><Relationship Id="rId3" Type="http://schemas.openxmlformats.org/officeDocument/2006/relationships/image" Target="../media/image26.wmf"/><Relationship Id="rId21" Type="http://schemas.openxmlformats.org/officeDocument/2006/relationships/image" Target="../media/image45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17" Type="http://schemas.openxmlformats.org/officeDocument/2006/relationships/image" Target="../media/image41.wmf"/><Relationship Id="rId2" Type="http://schemas.openxmlformats.org/officeDocument/2006/relationships/image" Target="../media/image25.wmf"/><Relationship Id="rId16" Type="http://schemas.openxmlformats.org/officeDocument/2006/relationships/image" Target="../media/image40.wmf"/><Relationship Id="rId20" Type="http://schemas.openxmlformats.org/officeDocument/2006/relationships/image" Target="../media/image44.wmf"/><Relationship Id="rId1" Type="http://schemas.openxmlformats.org/officeDocument/2006/relationships/image" Target="../media/image27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5" Type="http://schemas.openxmlformats.org/officeDocument/2006/relationships/image" Target="../media/image39.wmf"/><Relationship Id="rId10" Type="http://schemas.openxmlformats.org/officeDocument/2006/relationships/image" Target="../media/image34.wmf"/><Relationship Id="rId19" Type="http://schemas.openxmlformats.org/officeDocument/2006/relationships/image" Target="../media/image43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8.wmf"/><Relationship Id="rId22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035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97CF8-21B4-4364-A4C3-2C0D14BD5C8F}" type="datetimeFigureOut">
              <a:rPr lang="zh-TW" altLang="en-US" smtClean="0"/>
              <a:pPr/>
              <a:t>2013/10/29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035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DA533-40C0-43F0-BA5C-748DA876D6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466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4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30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D445-E5AB-443E-859A-9630C4919FFF}" type="datetimeFigureOut">
              <a:rPr lang="zh-TW" altLang="en-US" smtClean="0"/>
              <a:pPr/>
              <a:t>2013/10/29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6" y="3228898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4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30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59751-80D9-4A55-812D-085E41F0CD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48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9751-80D9-4A55-812D-085E41F0CDEB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9751-80D9-4A55-812D-085E41F0CDEB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9751-80D9-4A55-812D-085E41F0CDEB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Fixed twiddle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D4E4-0ACF-4375-9CF1-826DD0A4693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Fix</a:t>
            </a:r>
            <a:r>
              <a:rPr lang="en-US" altLang="zh-TW" baseline="0" dirty="0" smtClean="0"/>
              <a:t> Fractional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D4E4-0ACF-4375-9CF1-826DD0A4693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Fix Integer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D4E4-0ACF-4375-9CF1-826DD0A4693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A55362-DAEE-40C4-8CB1-EA266F18E4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 smtClean="0"/>
              <a:t>按一下圖示以新增表格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6" name="Rectangle 4"/>
            <p:cNvSpPr>
              <a:spLocks noChangeArrowheads="1"/>
            </p:cNvSpPr>
            <p:nvPr userDrawn="1"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956550" y="6491288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/>
              <a:t>page</a:t>
            </a:r>
            <a:fld id="{7C8ADC59-A20A-46E1-B02E-8653EE84F743}" type="slidenum">
              <a:rPr lang="en-US" altLang="zh-TW" sz="1800"/>
              <a:pPr eaLnBrk="0" hangingPunct="0"/>
              <a:t>‹#›</a:t>
            </a:fld>
            <a:endParaRPr lang="en-US" altLang="zh-TW" sz="180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1"/>
        </a:buBlip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1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1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1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1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7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2.bin"/><Relationship Id="rId26" Type="http://schemas.openxmlformats.org/officeDocument/2006/relationships/oleObject" Target="../embeddings/oleObject26.bin"/><Relationship Id="rId39" Type="http://schemas.openxmlformats.org/officeDocument/2006/relationships/image" Target="../media/image41.wmf"/><Relationship Id="rId3" Type="http://schemas.openxmlformats.org/officeDocument/2006/relationships/oleObject" Target="../embeddings/oleObject13.bin"/><Relationship Id="rId21" Type="http://schemas.openxmlformats.org/officeDocument/2006/relationships/image" Target="../media/image32.wmf"/><Relationship Id="rId34" Type="http://schemas.openxmlformats.org/officeDocument/2006/relationships/oleObject" Target="../embeddings/oleObject30.bin"/><Relationship Id="rId42" Type="http://schemas.openxmlformats.org/officeDocument/2006/relationships/oleObject" Target="../embeddings/oleObject34.bin"/><Relationship Id="rId47" Type="http://schemas.openxmlformats.org/officeDocument/2006/relationships/image" Target="../media/image45.w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1.bin"/><Relationship Id="rId25" Type="http://schemas.openxmlformats.org/officeDocument/2006/relationships/image" Target="../media/image34.wmf"/><Relationship Id="rId33" Type="http://schemas.openxmlformats.org/officeDocument/2006/relationships/image" Target="../media/image38.wmf"/><Relationship Id="rId38" Type="http://schemas.openxmlformats.org/officeDocument/2006/relationships/oleObject" Target="../embeddings/oleObject32.bin"/><Relationship Id="rId46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3.bin"/><Relationship Id="rId29" Type="http://schemas.openxmlformats.org/officeDocument/2006/relationships/image" Target="../media/image36.wmf"/><Relationship Id="rId41" Type="http://schemas.openxmlformats.org/officeDocument/2006/relationships/image" Target="../media/image4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7.bin"/><Relationship Id="rId24" Type="http://schemas.openxmlformats.org/officeDocument/2006/relationships/oleObject" Target="../embeddings/oleObject25.bin"/><Relationship Id="rId32" Type="http://schemas.openxmlformats.org/officeDocument/2006/relationships/oleObject" Target="../embeddings/oleObject29.bin"/><Relationship Id="rId37" Type="http://schemas.openxmlformats.org/officeDocument/2006/relationships/image" Target="../media/image40.wmf"/><Relationship Id="rId40" Type="http://schemas.openxmlformats.org/officeDocument/2006/relationships/oleObject" Target="../embeddings/oleObject33.bin"/><Relationship Id="rId45" Type="http://schemas.openxmlformats.org/officeDocument/2006/relationships/image" Target="../media/image44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27.bin"/><Relationship Id="rId36" Type="http://schemas.openxmlformats.org/officeDocument/2006/relationships/oleObject" Target="../embeddings/oleObject31.bin"/><Relationship Id="rId49" Type="http://schemas.openxmlformats.org/officeDocument/2006/relationships/image" Target="../media/image46.wmf"/><Relationship Id="rId10" Type="http://schemas.openxmlformats.org/officeDocument/2006/relationships/image" Target="../media/image28.wmf"/><Relationship Id="rId19" Type="http://schemas.openxmlformats.org/officeDocument/2006/relationships/image" Target="../media/image31.wmf"/><Relationship Id="rId31" Type="http://schemas.openxmlformats.org/officeDocument/2006/relationships/image" Target="../media/image37.wmf"/><Relationship Id="rId44" Type="http://schemas.openxmlformats.org/officeDocument/2006/relationships/oleObject" Target="../embeddings/oleObject35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0.wmf"/><Relationship Id="rId22" Type="http://schemas.openxmlformats.org/officeDocument/2006/relationships/oleObject" Target="../embeddings/oleObject24.bin"/><Relationship Id="rId27" Type="http://schemas.openxmlformats.org/officeDocument/2006/relationships/image" Target="../media/image35.wmf"/><Relationship Id="rId30" Type="http://schemas.openxmlformats.org/officeDocument/2006/relationships/oleObject" Target="../embeddings/oleObject28.bin"/><Relationship Id="rId35" Type="http://schemas.openxmlformats.org/officeDocument/2006/relationships/image" Target="../media/image39.wmf"/><Relationship Id="rId43" Type="http://schemas.openxmlformats.org/officeDocument/2006/relationships/image" Target="../media/image43.wmf"/><Relationship Id="rId48" Type="http://schemas.openxmlformats.org/officeDocument/2006/relationships/oleObject" Target="../embeddings/oleObject37.bin"/><Relationship Id="rId8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wmf"/><Relationship Id="rId18" Type="http://schemas.openxmlformats.org/officeDocument/2006/relationships/oleObject" Target="../embeddings/oleObject47.bin"/><Relationship Id="rId26" Type="http://schemas.openxmlformats.org/officeDocument/2006/relationships/oleObject" Target="../embeddings/oleObject51.bin"/><Relationship Id="rId39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21" Type="http://schemas.openxmlformats.org/officeDocument/2006/relationships/image" Target="../media/image32.wmf"/><Relationship Id="rId34" Type="http://schemas.openxmlformats.org/officeDocument/2006/relationships/oleObject" Target="../embeddings/oleObject55.bin"/><Relationship Id="rId42" Type="http://schemas.openxmlformats.org/officeDocument/2006/relationships/oleObject" Target="../embeddings/oleObject59.bin"/><Relationship Id="rId47" Type="http://schemas.openxmlformats.org/officeDocument/2006/relationships/image" Target="../media/image45.wmf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3.bin"/><Relationship Id="rId17" Type="http://schemas.openxmlformats.org/officeDocument/2006/relationships/oleObject" Target="../embeddings/oleObject46.bin"/><Relationship Id="rId25" Type="http://schemas.openxmlformats.org/officeDocument/2006/relationships/image" Target="../media/image34.wmf"/><Relationship Id="rId33" Type="http://schemas.openxmlformats.org/officeDocument/2006/relationships/image" Target="../media/image38.wmf"/><Relationship Id="rId38" Type="http://schemas.openxmlformats.org/officeDocument/2006/relationships/oleObject" Target="../embeddings/oleObject57.bin"/><Relationship Id="rId46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8.bin"/><Relationship Id="rId29" Type="http://schemas.openxmlformats.org/officeDocument/2006/relationships/image" Target="../media/image36.wmf"/><Relationship Id="rId41" Type="http://schemas.openxmlformats.org/officeDocument/2006/relationships/image" Target="../media/image4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image" Target="../media/image28.wmf"/><Relationship Id="rId24" Type="http://schemas.openxmlformats.org/officeDocument/2006/relationships/oleObject" Target="../embeddings/oleObject50.bin"/><Relationship Id="rId32" Type="http://schemas.openxmlformats.org/officeDocument/2006/relationships/oleObject" Target="../embeddings/oleObject54.bin"/><Relationship Id="rId37" Type="http://schemas.openxmlformats.org/officeDocument/2006/relationships/image" Target="../media/image40.wmf"/><Relationship Id="rId40" Type="http://schemas.openxmlformats.org/officeDocument/2006/relationships/oleObject" Target="../embeddings/oleObject58.bin"/><Relationship Id="rId45" Type="http://schemas.openxmlformats.org/officeDocument/2006/relationships/image" Target="../media/image44.wmf"/><Relationship Id="rId5" Type="http://schemas.openxmlformats.org/officeDocument/2006/relationships/oleObject" Target="../embeddings/oleObject39.bin"/><Relationship Id="rId15" Type="http://schemas.openxmlformats.org/officeDocument/2006/relationships/image" Target="../media/image30.wmf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52.bin"/><Relationship Id="rId36" Type="http://schemas.openxmlformats.org/officeDocument/2006/relationships/oleObject" Target="../embeddings/oleObject56.bin"/><Relationship Id="rId49" Type="http://schemas.openxmlformats.org/officeDocument/2006/relationships/image" Target="../media/image46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31.wmf"/><Relationship Id="rId31" Type="http://schemas.openxmlformats.org/officeDocument/2006/relationships/image" Target="../media/image37.wmf"/><Relationship Id="rId44" Type="http://schemas.openxmlformats.org/officeDocument/2006/relationships/oleObject" Target="../embeddings/oleObject60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1.bin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9.bin"/><Relationship Id="rId27" Type="http://schemas.openxmlformats.org/officeDocument/2006/relationships/image" Target="../media/image35.wmf"/><Relationship Id="rId30" Type="http://schemas.openxmlformats.org/officeDocument/2006/relationships/oleObject" Target="../embeddings/oleObject53.bin"/><Relationship Id="rId35" Type="http://schemas.openxmlformats.org/officeDocument/2006/relationships/image" Target="../media/image39.wmf"/><Relationship Id="rId43" Type="http://schemas.openxmlformats.org/officeDocument/2006/relationships/image" Target="../media/image43.wmf"/><Relationship Id="rId48" Type="http://schemas.openxmlformats.org/officeDocument/2006/relationships/oleObject" Target="../embeddings/oleObject62.bin"/><Relationship Id="rId8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4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9512" y="1712208"/>
            <a:ext cx="8784976" cy="1428760"/>
          </a:xfrm>
        </p:spPr>
        <p:txBody>
          <a:bodyPr/>
          <a:lstStyle/>
          <a:p>
            <a:r>
              <a:rPr lang="en-US" altLang="zh-TW" dirty="0" smtClean="0"/>
              <a:t>102-1 Under-Graduate Project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2800" dirty="0" smtClean="0"/>
              <a:t>Case Study: Single-path Delay Feedback FFT</a:t>
            </a:r>
            <a:endParaRPr lang="zh-TW" altLang="en-US" sz="2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33056"/>
            <a:ext cx="6400800" cy="1417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latin typeface="+mj-lt"/>
                <a:ea typeface="標楷體" pitchFamily="65" charset="-120"/>
                <a:cs typeface="Times New Roman" pitchFamily="18" charset="0"/>
              </a:rPr>
              <a:t>Speaker:</a:t>
            </a:r>
            <a:r>
              <a:rPr lang="zh-TW" altLang="en-US" dirty="0" smtClean="0">
                <a:latin typeface="+mj-lt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/>
              <a:t>Darcy Tsai</a:t>
            </a:r>
            <a:endParaRPr lang="en-US" altLang="zh-TW" dirty="0" smtClean="0">
              <a:latin typeface="+mj-lt"/>
              <a:ea typeface="標楷體" pitchFamily="65" charset="-12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+mj-lt"/>
                <a:ea typeface="標楷體" pitchFamily="65" charset="-120"/>
                <a:cs typeface="Times New Roman" pitchFamily="18" charset="0"/>
              </a:rPr>
              <a:t>Advisor: Prof. An-</a:t>
            </a:r>
            <a:r>
              <a:rPr lang="en-US" altLang="zh-TW" dirty="0" err="1" smtClean="0">
                <a:latin typeface="+mj-lt"/>
                <a:ea typeface="標楷體" pitchFamily="65" charset="-120"/>
                <a:cs typeface="Times New Roman" pitchFamily="18" charset="0"/>
              </a:rPr>
              <a:t>Yeu</a:t>
            </a:r>
            <a:r>
              <a:rPr lang="en-US" altLang="zh-TW" dirty="0" smtClean="0">
                <a:latin typeface="+mj-lt"/>
                <a:ea typeface="標楷體" pitchFamily="65" charset="-120"/>
                <a:cs typeface="Times New Roman" pitchFamily="18" charset="0"/>
              </a:rPr>
              <a:t> Wu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+mj-lt"/>
                <a:ea typeface="標楷體" pitchFamily="65" charset="-120"/>
                <a:cs typeface="Times New Roman" pitchFamily="18" charset="0"/>
              </a:rPr>
              <a:t>Date: 2013/10/31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Hardware Implementation</a:t>
            </a:r>
            <a:endParaRPr lang="zh-TW" altLang="en-US" dirty="0"/>
          </a:p>
        </p:txBody>
      </p:sp>
      <p:graphicFrame>
        <p:nvGraphicFramePr>
          <p:cNvPr id="11" name="Object 3"/>
          <p:cNvGraphicFramePr>
            <a:graphicFrameLocks noGrp="1" noChangeAspect="1"/>
          </p:cNvGraphicFramePr>
          <p:nvPr/>
        </p:nvGraphicFramePr>
        <p:xfrm>
          <a:off x="1417438" y="4691301"/>
          <a:ext cx="6332687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Visio" r:id="rId3" imgW="11225174" imgH="2020609" progId="">
                  <p:embed/>
                </p:oleObj>
              </mc:Choice>
              <mc:Fallback>
                <p:oleObj name="Visio" r:id="rId3" imgW="11225174" imgH="2020609" progId="">
                  <p:embed/>
                  <p:pic>
                    <p:nvPicPr>
                      <p:cNvPr id="0" name="Picture 5"/>
                      <p:cNvPicPr preferRelativeResize="0"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438" y="4691301"/>
                        <a:ext cx="6332687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2811781" y="6020395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4312981" y="6012075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5824239" y="601562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1197397" y="1795362"/>
            <a:ext cx="7128791" cy="2728681"/>
            <a:chOff x="2735" y="1294"/>
            <a:chExt cx="2640" cy="2410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 b="7060"/>
            <a:stretch>
              <a:fillRect/>
            </a:stretch>
          </p:blipFill>
          <p:spPr bwMode="auto">
            <a:xfrm>
              <a:off x="2735" y="1294"/>
              <a:ext cx="2640" cy="2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2780" y="1344"/>
              <a:ext cx="590" cy="2359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3415" y="1344"/>
              <a:ext cx="590" cy="118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3415" y="2524"/>
              <a:ext cx="590" cy="118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7966149" y="5866919"/>
            <a:ext cx="422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dirty="0"/>
              <a:t>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</p:spPr>
        <p:txBody>
          <a:bodyPr/>
          <a:lstStyle/>
          <a:p>
            <a:r>
              <a:rPr lang="en-US" altLang="zh-TW" dirty="0" smtClean="0"/>
              <a:t>Radix-4 FFT Algorithm</a:t>
            </a:r>
            <a:endParaRPr lang="zh-TW" altLang="en-US" dirty="0" smtClean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09600" y="1676400"/>
            <a:ext cx="8002588" cy="4800600"/>
          </a:xfrm>
        </p:spPr>
        <p:txBody>
          <a:bodyPr/>
          <a:lstStyle/>
          <a:p>
            <a:r>
              <a:rPr lang="en-US" altLang="zh-TW" dirty="0" smtClean="0"/>
              <a:t>Radix-4: decimation into 4 groups</a:t>
            </a: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14282" y="2428868"/>
            <a:ext cx="4643470" cy="3596044"/>
            <a:chOff x="285720" y="2214554"/>
            <a:chExt cx="5250255" cy="4310424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20" y="2214554"/>
              <a:ext cx="5229234" cy="4290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圓角矩形 7"/>
            <p:cNvSpPr/>
            <p:nvPr/>
          </p:nvSpPr>
          <p:spPr>
            <a:xfrm>
              <a:off x="500034" y="4572008"/>
              <a:ext cx="2357454" cy="71438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036695" y="4558946"/>
              <a:ext cx="2357454" cy="714380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96694" y="5360457"/>
              <a:ext cx="2412309" cy="71438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3123666" y="5363088"/>
              <a:ext cx="2412309" cy="714380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500034" y="6143620"/>
              <a:ext cx="941414" cy="37006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1643042" y="6143620"/>
              <a:ext cx="916006" cy="381358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2743725" y="6142022"/>
              <a:ext cx="1034524" cy="382956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3958154" y="6129659"/>
              <a:ext cx="1028006" cy="384030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6897" y="2500306"/>
            <a:ext cx="4027103" cy="1512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4143380"/>
            <a:ext cx="3696624" cy="191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直線接點 17"/>
          <p:cNvCxnSpPr/>
          <p:nvPr/>
        </p:nvCxnSpPr>
        <p:spPr>
          <a:xfrm rot="5400000">
            <a:off x="2964645" y="4321975"/>
            <a:ext cx="407196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50825" y="4498975"/>
          <a:ext cx="8810625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Visio" r:id="rId3" imgW="11225174" imgH="2020609" progId="Visio.Drawing.11">
                  <p:embed/>
                </p:oleObj>
              </mc:Choice>
              <mc:Fallback>
                <p:oleObj name="Visio" r:id="rId3" imgW="11225174" imgH="202060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498975"/>
                        <a:ext cx="8810625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5" name="Rectangle 9"/>
          <p:cNvSpPr>
            <a:spLocks noGrp="1" noChangeArrowheads="1"/>
          </p:cNvSpPr>
          <p:nvPr>
            <p:ph type="title"/>
          </p:nvPr>
        </p:nvSpPr>
        <p:spPr>
          <a:xfrm>
            <a:off x="611560" y="908050"/>
            <a:ext cx="8132390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Radix-2 Single-path Delay Feedback for N=16</a:t>
            </a:r>
            <a:r>
              <a:rPr kumimoji="0"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kumimoji="0" lang="zh-TW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22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15950" y="1858963"/>
          <a:ext cx="79168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Visio" r:id="rId5" imgW="11225174" imgH="2020609" progId="Visio.Drawing.11">
                  <p:embed/>
                </p:oleObj>
              </mc:Choice>
              <mc:Fallback>
                <p:oleObj name="Visio" r:id="rId5" imgW="11225174" imgH="2020609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1858963"/>
                        <a:ext cx="79168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467544" y="3644900"/>
            <a:ext cx="827640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kumimoji="1" lang="en-US" altLang="zh-TW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標楷體" pitchFamily="65" charset="-120"/>
              </a:rPr>
              <a:t>Radix-4 Single-path Delay Feedback for N=256</a:t>
            </a:r>
            <a:r>
              <a:rPr lang="en-US" altLang="zh-TW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標楷體" pitchFamily="65" charset="-120"/>
              </a:rPr>
              <a:t> </a:t>
            </a:r>
            <a:endParaRPr lang="zh-TW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標楷體" pitchFamily="65" charset="-120"/>
            </a:endParaRPr>
          </a:p>
        </p:txBody>
      </p:sp>
      <p:sp>
        <p:nvSpPr>
          <p:cNvPr id="9222" name="Line 13"/>
          <p:cNvSpPr>
            <a:spLocks noChangeShapeType="1"/>
          </p:cNvSpPr>
          <p:nvPr/>
        </p:nvSpPr>
        <p:spPr bwMode="auto">
          <a:xfrm flipV="1">
            <a:off x="2365375" y="3211513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3" name="Line 14"/>
          <p:cNvSpPr>
            <a:spLocks noChangeShapeType="1"/>
          </p:cNvSpPr>
          <p:nvPr/>
        </p:nvSpPr>
        <p:spPr bwMode="auto">
          <a:xfrm flipV="1">
            <a:off x="4257675" y="3211513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4" name="Line 15"/>
          <p:cNvSpPr>
            <a:spLocks noChangeShapeType="1"/>
          </p:cNvSpPr>
          <p:nvPr/>
        </p:nvSpPr>
        <p:spPr bwMode="auto">
          <a:xfrm flipV="1">
            <a:off x="6124575" y="3198813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5" name="Line 16"/>
          <p:cNvSpPr>
            <a:spLocks noChangeShapeType="1"/>
          </p:cNvSpPr>
          <p:nvPr/>
        </p:nvSpPr>
        <p:spPr bwMode="auto">
          <a:xfrm flipV="1">
            <a:off x="2200275" y="5876925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6" name="Line 17"/>
          <p:cNvSpPr>
            <a:spLocks noChangeShapeType="1"/>
          </p:cNvSpPr>
          <p:nvPr/>
        </p:nvSpPr>
        <p:spPr bwMode="auto">
          <a:xfrm flipV="1">
            <a:off x="4283075" y="5876925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7" name="Line 18"/>
          <p:cNvSpPr>
            <a:spLocks noChangeShapeType="1"/>
          </p:cNvSpPr>
          <p:nvPr/>
        </p:nvSpPr>
        <p:spPr bwMode="auto">
          <a:xfrm flipV="1">
            <a:off x="6378575" y="5876925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8" name="Text Box 19"/>
          <p:cNvSpPr txBox="1">
            <a:spLocks noChangeArrowheads="1"/>
          </p:cNvSpPr>
          <p:nvPr/>
        </p:nvSpPr>
        <p:spPr bwMode="auto">
          <a:xfrm>
            <a:off x="8532813" y="5949950"/>
            <a:ext cx="422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itchFamily="2" charset="2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600">
                <a:latin typeface="Times New Roman" pitchFamily="18" charset="0"/>
                <a:ea typeface="新細明體" charset="-12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7787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Radix-n FFT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Radix-n FFT, the complexity is </a:t>
            </a:r>
            <a:r>
              <a:rPr lang="en-US" altLang="zh-TW" dirty="0" err="1" smtClean="0"/>
              <a:t>Nlog</a:t>
            </a:r>
            <a:r>
              <a:rPr lang="en-US" altLang="zh-TW" baseline="-25000" dirty="0" err="1" smtClean="0"/>
              <a:t>n</a:t>
            </a:r>
            <a:r>
              <a:rPr lang="en-US" altLang="zh-TW" dirty="0" err="1" smtClean="0"/>
              <a:t>N</a:t>
            </a:r>
            <a:endParaRPr lang="en-US" altLang="zh-TW" dirty="0" smtClean="0"/>
          </a:p>
          <a:p>
            <a:r>
              <a:rPr lang="en-US" altLang="zh-TW" dirty="0" smtClean="0"/>
              <a:t>Larger N	—</a:t>
            </a:r>
          </a:p>
          <a:p>
            <a:pPr lvl="1"/>
            <a:r>
              <a:rPr lang="en-US" altLang="zh-TW" dirty="0" smtClean="0"/>
              <a:t>Less complex multiplier</a:t>
            </a:r>
          </a:p>
          <a:p>
            <a:pPr lvl="1"/>
            <a:r>
              <a:rPr lang="en-US" altLang="zh-TW" dirty="0" smtClean="0"/>
              <a:t>Less stages</a:t>
            </a:r>
          </a:p>
          <a:p>
            <a:pPr lvl="1"/>
            <a:r>
              <a:rPr lang="en-US" altLang="zh-TW" dirty="0" smtClean="0"/>
              <a:t>More complex butterfly structure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Designing at algorithm level outperforms others</a:t>
            </a:r>
          </a:p>
          <a:p>
            <a:pPr lvl="1"/>
            <a:r>
              <a:rPr lang="en-US" altLang="zh-TW" dirty="0" smtClean="0"/>
              <a:t>Pipeline, Parallel, Retiming, Folding/Unfolding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Relationship of 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Radix-4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&amp; 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Radix-2</a:t>
            </a:r>
            <a:r>
              <a:rPr lang="en-US" altLang="zh-TW" sz="28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grpSp>
        <p:nvGrpSpPr>
          <p:cNvPr id="10243" name="Group 21"/>
          <p:cNvGrpSpPr>
            <a:grpSpLocks/>
          </p:cNvGrpSpPr>
          <p:nvPr/>
        </p:nvGrpSpPr>
        <p:grpSpPr bwMode="auto">
          <a:xfrm>
            <a:off x="4341813" y="1773238"/>
            <a:ext cx="4191000" cy="4106862"/>
            <a:chOff x="2735" y="1117"/>
            <a:chExt cx="2640" cy="2587"/>
          </a:xfrm>
        </p:grpSpPr>
        <p:pic>
          <p:nvPicPr>
            <p:cNvPr id="102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"/>
            <a:stretch>
              <a:fillRect/>
            </a:stretch>
          </p:blipFill>
          <p:spPr bwMode="auto">
            <a:xfrm>
              <a:off x="2735" y="1294"/>
              <a:ext cx="2640" cy="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3" name="Rectangle 5"/>
            <p:cNvSpPr>
              <a:spLocks noChangeArrowheads="1"/>
            </p:cNvSpPr>
            <p:nvPr/>
          </p:nvSpPr>
          <p:spPr bwMode="auto">
            <a:xfrm>
              <a:off x="2780" y="1344"/>
              <a:ext cx="590" cy="2359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254" name="Rectangle 6"/>
            <p:cNvSpPr>
              <a:spLocks noChangeArrowheads="1"/>
            </p:cNvSpPr>
            <p:nvPr/>
          </p:nvSpPr>
          <p:spPr bwMode="auto">
            <a:xfrm>
              <a:off x="3415" y="1344"/>
              <a:ext cx="590" cy="118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255" name="Text Box 7"/>
            <p:cNvSpPr txBox="1">
              <a:spLocks noChangeArrowheads="1"/>
            </p:cNvSpPr>
            <p:nvPr/>
          </p:nvSpPr>
          <p:spPr bwMode="auto">
            <a:xfrm>
              <a:off x="2900" y="1117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BF2i</a:t>
              </a:r>
            </a:p>
          </p:txBody>
        </p:sp>
        <p:sp>
          <p:nvSpPr>
            <p:cNvPr id="10256" name="Text Box 8"/>
            <p:cNvSpPr txBox="1">
              <a:spLocks noChangeArrowheads="1"/>
            </p:cNvSpPr>
            <p:nvPr/>
          </p:nvSpPr>
          <p:spPr bwMode="auto">
            <a:xfrm>
              <a:off x="3499" y="1117"/>
              <a:ext cx="4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BF2ii</a:t>
              </a:r>
            </a:p>
          </p:txBody>
        </p:sp>
        <p:sp>
          <p:nvSpPr>
            <p:cNvPr id="10257" name="Rectangle 9"/>
            <p:cNvSpPr>
              <a:spLocks noChangeArrowheads="1"/>
            </p:cNvSpPr>
            <p:nvPr/>
          </p:nvSpPr>
          <p:spPr bwMode="auto">
            <a:xfrm>
              <a:off x="3415" y="2524"/>
              <a:ext cx="590" cy="118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10244" name="Group 20"/>
          <p:cNvGrpSpPr>
            <a:grpSpLocks/>
          </p:cNvGrpSpPr>
          <p:nvPr/>
        </p:nvGrpSpPr>
        <p:grpSpPr bwMode="auto">
          <a:xfrm>
            <a:off x="971550" y="1773238"/>
            <a:ext cx="3024188" cy="4176712"/>
            <a:chOff x="612" y="1117"/>
            <a:chExt cx="1905" cy="2631"/>
          </a:xfrm>
        </p:grpSpPr>
        <p:grpSp>
          <p:nvGrpSpPr>
            <p:cNvPr id="10246" name="Group 14"/>
            <p:cNvGrpSpPr>
              <a:grpSpLocks/>
            </p:cNvGrpSpPr>
            <p:nvPr/>
          </p:nvGrpSpPr>
          <p:grpSpPr bwMode="auto">
            <a:xfrm>
              <a:off x="630" y="1117"/>
              <a:ext cx="1887" cy="1460"/>
              <a:chOff x="748" y="1222"/>
              <a:chExt cx="1691" cy="1664"/>
            </a:xfrm>
          </p:grpSpPr>
          <p:sp>
            <p:nvSpPr>
              <p:cNvPr id="10249" name="Rectangle 13"/>
              <p:cNvSpPr>
                <a:spLocks noChangeArrowheads="1"/>
              </p:cNvSpPr>
              <p:nvPr/>
            </p:nvSpPr>
            <p:spPr bwMode="auto">
              <a:xfrm>
                <a:off x="884" y="1434"/>
                <a:ext cx="1406" cy="145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v"/>
                  <a:defRPr kumimoji="1" sz="28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Ø"/>
                  <a:defRPr kumimoji="1" sz="20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Blip>
                    <a:blip r:embed="rId4"/>
                  </a:buBlip>
                  <a:defRPr kumimoji="1" sz="20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CC66"/>
                  </a:buClr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zh-TW" altLang="zh-TW" sz="2400">
                  <a:latin typeface="Times New Roman" pitchFamily="18" charset="0"/>
                  <a:ea typeface="新細明體" charset="-120"/>
                </a:endParaRPr>
              </a:p>
            </p:txBody>
          </p:sp>
          <p:graphicFrame>
            <p:nvGraphicFramePr>
              <p:cNvPr id="10250" name="Object 3"/>
              <p:cNvGraphicFramePr>
                <a:graphicFrameLocks noChangeAspect="1"/>
              </p:cNvGraphicFramePr>
              <p:nvPr/>
            </p:nvGraphicFramePr>
            <p:xfrm>
              <a:off x="748" y="1480"/>
              <a:ext cx="1691" cy="1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0" name="VISIO" r:id="rId6" imgW="4800600" imgH="3705225" progId="Visio.Drawing.5">
                      <p:embed/>
                    </p:oleObj>
                  </mc:Choice>
                  <mc:Fallback>
                    <p:oleObj name="VISIO" r:id="rId6" imgW="4800600" imgH="3705225" progId="Visio.Drawing.5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8" y="1480"/>
                            <a:ext cx="1691" cy="1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51" name="Text Box 12"/>
              <p:cNvSpPr txBox="1">
                <a:spLocks noChangeArrowheads="1"/>
              </p:cNvSpPr>
              <p:nvPr/>
            </p:nvSpPr>
            <p:spPr bwMode="auto">
              <a:xfrm>
                <a:off x="1358" y="1222"/>
                <a:ext cx="308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v"/>
                  <a:defRPr kumimoji="1" sz="28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Ø"/>
                  <a:defRPr kumimoji="1" sz="20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Blip>
                    <a:blip r:embed="rId4"/>
                  </a:buBlip>
                  <a:defRPr kumimoji="1" sz="20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CC66"/>
                  </a:buClr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1600" b="1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</a:rPr>
                  <a:t>BF4</a:t>
                </a:r>
              </a:p>
            </p:txBody>
          </p:sp>
        </p:grpSp>
        <p:graphicFrame>
          <p:nvGraphicFramePr>
            <p:cNvPr id="10247" name="Object 2"/>
            <p:cNvGraphicFramePr>
              <a:graphicFrameLocks noChangeAspect="1"/>
            </p:cNvGraphicFramePr>
            <p:nvPr/>
          </p:nvGraphicFramePr>
          <p:xfrm>
            <a:off x="612" y="3124"/>
            <a:ext cx="1905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" name="Visio" r:id="rId8" imgW="9621532" imgH="4360720" progId="Visio.Drawing.11">
                    <p:embed/>
                  </p:oleObj>
                </mc:Choice>
                <mc:Fallback>
                  <p:oleObj name="Visio" r:id="rId8" imgW="9621532" imgH="436072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9900" r="30420" b="56876"/>
                        <a:stretch>
                          <a:fillRect/>
                        </a:stretch>
                      </p:blipFill>
                      <p:spPr bwMode="auto">
                        <a:xfrm>
                          <a:off x="612" y="3124"/>
                          <a:ext cx="1905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8" name="AutoShape 19"/>
            <p:cNvSpPr>
              <a:spLocks noChangeArrowheads="1"/>
            </p:cNvSpPr>
            <p:nvPr/>
          </p:nvSpPr>
          <p:spPr bwMode="auto">
            <a:xfrm>
              <a:off x="1474" y="2705"/>
              <a:ext cx="227" cy="363"/>
            </a:xfrm>
            <a:prstGeom prst="upDownArrow">
              <a:avLst>
                <a:gd name="adj1" fmla="val 50000"/>
                <a:gd name="adj2" fmla="val 31982"/>
              </a:avLst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10245" name="Text Box 22"/>
          <p:cNvSpPr txBox="1">
            <a:spLocks noChangeArrowheads="1"/>
          </p:cNvSpPr>
          <p:nvPr/>
        </p:nvSpPr>
        <p:spPr bwMode="auto">
          <a:xfrm>
            <a:off x="8532813" y="5949950"/>
            <a:ext cx="422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600">
                <a:latin typeface="Times New Roman" pitchFamily="18" charset="0"/>
                <a:ea typeface="新細明體" charset="-12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7880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908050"/>
            <a:ext cx="8378825" cy="72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Radix-2</a:t>
            </a:r>
            <a:r>
              <a:rPr lang="en-US" altLang="zh-TW" sz="28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2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Single-path Delay Feedback for N=256</a:t>
            </a:r>
            <a:r>
              <a:rPr kumimoji="0"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kumimoji="0" lang="zh-TW" alt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267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381000" y="1706563"/>
          <a:ext cx="858361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Visio" r:id="rId3" imgW="22097283" imgH="3568742" progId="Visio.Drawing.11">
                  <p:embed/>
                </p:oleObj>
              </mc:Choice>
              <mc:Fallback>
                <p:oleObj name="Visio" r:id="rId3" imgW="22097283" imgH="3568742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06563"/>
                        <a:ext cx="858361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218"/>
          <p:cNvSpPr txBox="1">
            <a:spLocks noChangeArrowheads="1"/>
          </p:cNvSpPr>
          <p:nvPr/>
        </p:nvSpPr>
        <p:spPr bwMode="auto">
          <a:xfrm>
            <a:off x="8532813" y="5949950"/>
            <a:ext cx="422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600">
                <a:latin typeface="Times New Roman" pitchFamily="18" charset="0"/>
                <a:ea typeface="新細明體" charset="-120"/>
              </a:rPr>
              <a:t>[2]</a:t>
            </a:r>
          </a:p>
        </p:txBody>
      </p:sp>
      <p:grpSp>
        <p:nvGrpSpPr>
          <p:cNvPr id="2" name="Group 271"/>
          <p:cNvGrpSpPr>
            <a:grpSpLocks/>
          </p:cNvGrpSpPr>
          <p:nvPr/>
        </p:nvGrpSpPr>
        <p:grpSpPr bwMode="auto">
          <a:xfrm>
            <a:off x="25400" y="3573463"/>
            <a:ext cx="4630738" cy="2657475"/>
            <a:chOff x="16" y="2255"/>
            <a:chExt cx="2917" cy="1674"/>
          </a:xfrm>
        </p:grpSpPr>
        <p:sp>
          <p:nvSpPr>
            <p:cNvPr id="11387" name="Text Box 94"/>
            <p:cNvSpPr txBox="1">
              <a:spLocks noChangeAspect="1" noChangeArrowheads="1"/>
            </p:cNvSpPr>
            <p:nvPr/>
          </p:nvSpPr>
          <p:spPr bwMode="auto">
            <a:xfrm>
              <a:off x="1943" y="3756"/>
              <a:ext cx="1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s</a:t>
              </a:r>
            </a:p>
          </p:txBody>
        </p:sp>
        <p:sp>
          <p:nvSpPr>
            <p:cNvPr id="11388" name="Rectangle 93"/>
            <p:cNvSpPr>
              <a:spLocks noChangeAspect="1" noChangeArrowheads="1"/>
            </p:cNvSpPr>
            <p:nvPr/>
          </p:nvSpPr>
          <p:spPr bwMode="auto">
            <a:xfrm>
              <a:off x="497" y="2446"/>
              <a:ext cx="1919" cy="1265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89" name="Text Box 6"/>
            <p:cNvSpPr txBox="1">
              <a:spLocks noChangeAspect="1" noChangeArrowheads="1"/>
            </p:cNvSpPr>
            <p:nvPr/>
          </p:nvSpPr>
          <p:spPr bwMode="auto">
            <a:xfrm>
              <a:off x="1299" y="2255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600" b="1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BF2i</a:t>
              </a:r>
            </a:p>
          </p:txBody>
        </p:sp>
        <p:sp>
          <p:nvSpPr>
            <p:cNvPr id="11390" name="Line 9"/>
            <p:cNvSpPr>
              <a:spLocks noChangeAspect="1" noChangeShapeType="1"/>
            </p:cNvSpPr>
            <p:nvPr/>
          </p:nvSpPr>
          <p:spPr bwMode="auto">
            <a:xfrm>
              <a:off x="537" y="2555"/>
              <a:ext cx="13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91" name="Line 11"/>
            <p:cNvSpPr>
              <a:spLocks noChangeAspect="1" noChangeShapeType="1"/>
            </p:cNvSpPr>
            <p:nvPr/>
          </p:nvSpPr>
          <p:spPr bwMode="auto">
            <a:xfrm>
              <a:off x="537" y="2677"/>
              <a:ext cx="11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92" name="AutoShape 8"/>
            <p:cNvSpPr>
              <a:spLocks noChangeAspect="1" noChangeArrowheads="1"/>
            </p:cNvSpPr>
            <p:nvPr/>
          </p:nvSpPr>
          <p:spPr bwMode="auto">
            <a:xfrm>
              <a:off x="1640" y="2622"/>
              <a:ext cx="124" cy="122"/>
            </a:xfrm>
            <a:prstGeom prst="flowChar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93" name="Line 12"/>
            <p:cNvSpPr>
              <a:spLocks noChangeAspect="1" noChangeShapeType="1"/>
            </p:cNvSpPr>
            <p:nvPr/>
          </p:nvSpPr>
          <p:spPr bwMode="auto">
            <a:xfrm>
              <a:off x="537" y="2551"/>
              <a:ext cx="0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94" name="Line 13"/>
            <p:cNvSpPr>
              <a:spLocks noChangeAspect="1" noChangeShapeType="1"/>
            </p:cNvSpPr>
            <p:nvPr/>
          </p:nvSpPr>
          <p:spPr bwMode="auto">
            <a:xfrm>
              <a:off x="1762" y="2677"/>
              <a:ext cx="1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95" name="Line 14"/>
            <p:cNvSpPr>
              <a:spLocks noChangeAspect="1" noChangeShapeType="1"/>
            </p:cNvSpPr>
            <p:nvPr/>
          </p:nvSpPr>
          <p:spPr bwMode="auto">
            <a:xfrm>
              <a:off x="537" y="2841"/>
              <a:ext cx="13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96" name="Line 15"/>
            <p:cNvSpPr>
              <a:spLocks noChangeAspect="1" noChangeShapeType="1"/>
            </p:cNvSpPr>
            <p:nvPr/>
          </p:nvSpPr>
          <p:spPr bwMode="auto">
            <a:xfrm>
              <a:off x="537" y="2963"/>
              <a:ext cx="11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97" name="AutoShape 16"/>
            <p:cNvSpPr>
              <a:spLocks noChangeAspect="1" noChangeArrowheads="1"/>
            </p:cNvSpPr>
            <p:nvPr/>
          </p:nvSpPr>
          <p:spPr bwMode="auto">
            <a:xfrm>
              <a:off x="1640" y="2908"/>
              <a:ext cx="124" cy="123"/>
            </a:xfrm>
            <a:prstGeom prst="flowChar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98" name="Line 18"/>
            <p:cNvSpPr>
              <a:spLocks noChangeAspect="1" noChangeShapeType="1"/>
            </p:cNvSpPr>
            <p:nvPr/>
          </p:nvSpPr>
          <p:spPr bwMode="auto">
            <a:xfrm>
              <a:off x="1762" y="2963"/>
              <a:ext cx="1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99" name="Line 22"/>
            <p:cNvSpPr>
              <a:spLocks noChangeAspect="1" noChangeShapeType="1"/>
            </p:cNvSpPr>
            <p:nvPr/>
          </p:nvSpPr>
          <p:spPr bwMode="auto">
            <a:xfrm>
              <a:off x="537" y="3208"/>
              <a:ext cx="11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00" name="AutoShape 23"/>
            <p:cNvSpPr>
              <a:spLocks noChangeAspect="1" noChangeArrowheads="1"/>
            </p:cNvSpPr>
            <p:nvPr/>
          </p:nvSpPr>
          <p:spPr bwMode="auto">
            <a:xfrm>
              <a:off x="1640" y="3153"/>
              <a:ext cx="124" cy="122"/>
            </a:xfrm>
            <a:prstGeom prst="flowChar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401" name="Line 24"/>
            <p:cNvSpPr>
              <a:spLocks noChangeAspect="1" noChangeShapeType="1"/>
            </p:cNvSpPr>
            <p:nvPr/>
          </p:nvSpPr>
          <p:spPr bwMode="auto">
            <a:xfrm>
              <a:off x="1762" y="3208"/>
              <a:ext cx="1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02" name="Line 25"/>
            <p:cNvSpPr>
              <a:spLocks noChangeAspect="1" noChangeShapeType="1"/>
            </p:cNvSpPr>
            <p:nvPr/>
          </p:nvSpPr>
          <p:spPr bwMode="auto">
            <a:xfrm>
              <a:off x="537" y="3330"/>
              <a:ext cx="13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03" name="Line 27"/>
            <p:cNvSpPr>
              <a:spLocks noChangeAspect="1" noChangeShapeType="1"/>
            </p:cNvSpPr>
            <p:nvPr/>
          </p:nvSpPr>
          <p:spPr bwMode="auto">
            <a:xfrm>
              <a:off x="537" y="3494"/>
              <a:ext cx="11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04" name="AutoShape 28"/>
            <p:cNvSpPr>
              <a:spLocks noChangeAspect="1" noChangeArrowheads="1"/>
            </p:cNvSpPr>
            <p:nvPr/>
          </p:nvSpPr>
          <p:spPr bwMode="auto">
            <a:xfrm>
              <a:off x="1640" y="3439"/>
              <a:ext cx="124" cy="122"/>
            </a:xfrm>
            <a:prstGeom prst="flowChar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405" name="Line 29"/>
            <p:cNvSpPr>
              <a:spLocks noChangeAspect="1" noChangeShapeType="1"/>
            </p:cNvSpPr>
            <p:nvPr/>
          </p:nvSpPr>
          <p:spPr bwMode="auto">
            <a:xfrm>
              <a:off x="1762" y="3494"/>
              <a:ext cx="1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06" name="Line 30"/>
            <p:cNvSpPr>
              <a:spLocks noChangeAspect="1" noChangeShapeType="1"/>
            </p:cNvSpPr>
            <p:nvPr/>
          </p:nvSpPr>
          <p:spPr bwMode="auto">
            <a:xfrm>
              <a:off x="537" y="3616"/>
              <a:ext cx="13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07" name="Line 32"/>
            <p:cNvSpPr>
              <a:spLocks noChangeAspect="1" noChangeShapeType="1"/>
            </p:cNvSpPr>
            <p:nvPr/>
          </p:nvSpPr>
          <p:spPr bwMode="auto">
            <a:xfrm>
              <a:off x="660" y="2677"/>
              <a:ext cx="981" cy="4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08" name="Line 33"/>
            <p:cNvSpPr>
              <a:spLocks noChangeAspect="1" noChangeShapeType="1"/>
            </p:cNvSpPr>
            <p:nvPr/>
          </p:nvSpPr>
          <p:spPr bwMode="auto">
            <a:xfrm>
              <a:off x="660" y="2963"/>
              <a:ext cx="981" cy="4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09" name="Line 34"/>
            <p:cNvSpPr>
              <a:spLocks noChangeAspect="1" noChangeShapeType="1"/>
            </p:cNvSpPr>
            <p:nvPr/>
          </p:nvSpPr>
          <p:spPr bwMode="auto">
            <a:xfrm flipV="1">
              <a:off x="660" y="2718"/>
              <a:ext cx="980" cy="4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10" name="Line 35"/>
            <p:cNvSpPr>
              <a:spLocks noChangeAspect="1" noChangeShapeType="1"/>
            </p:cNvSpPr>
            <p:nvPr/>
          </p:nvSpPr>
          <p:spPr bwMode="auto">
            <a:xfrm flipV="1">
              <a:off x="660" y="3004"/>
              <a:ext cx="980" cy="4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11" name="Line 36"/>
            <p:cNvSpPr>
              <a:spLocks noChangeAspect="1" noChangeShapeType="1"/>
            </p:cNvSpPr>
            <p:nvPr/>
          </p:nvSpPr>
          <p:spPr bwMode="auto">
            <a:xfrm>
              <a:off x="415" y="2614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12" name="Line 40"/>
            <p:cNvSpPr>
              <a:spLocks noChangeAspect="1" noChangeShapeType="1"/>
            </p:cNvSpPr>
            <p:nvPr/>
          </p:nvSpPr>
          <p:spPr bwMode="auto">
            <a:xfrm>
              <a:off x="296" y="2614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13" name="Line 41"/>
            <p:cNvSpPr>
              <a:spLocks noChangeAspect="1" noChangeShapeType="1"/>
            </p:cNvSpPr>
            <p:nvPr/>
          </p:nvSpPr>
          <p:spPr bwMode="auto">
            <a:xfrm>
              <a:off x="537" y="2839"/>
              <a:ext cx="0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14" name="Line 42"/>
            <p:cNvSpPr>
              <a:spLocks noChangeAspect="1" noChangeShapeType="1"/>
            </p:cNvSpPr>
            <p:nvPr/>
          </p:nvSpPr>
          <p:spPr bwMode="auto">
            <a:xfrm>
              <a:off x="415" y="2902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15" name="Line 43"/>
            <p:cNvSpPr>
              <a:spLocks noChangeAspect="1" noChangeShapeType="1"/>
            </p:cNvSpPr>
            <p:nvPr/>
          </p:nvSpPr>
          <p:spPr bwMode="auto">
            <a:xfrm>
              <a:off x="296" y="2902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16" name="Line 44"/>
            <p:cNvSpPr>
              <a:spLocks noChangeAspect="1" noChangeShapeType="1"/>
            </p:cNvSpPr>
            <p:nvPr/>
          </p:nvSpPr>
          <p:spPr bwMode="auto">
            <a:xfrm>
              <a:off x="537" y="3210"/>
              <a:ext cx="0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17" name="Line 45"/>
            <p:cNvSpPr>
              <a:spLocks noChangeAspect="1" noChangeShapeType="1"/>
            </p:cNvSpPr>
            <p:nvPr/>
          </p:nvSpPr>
          <p:spPr bwMode="auto">
            <a:xfrm>
              <a:off x="415" y="3273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18" name="Line 46"/>
            <p:cNvSpPr>
              <a:spLocks noChangeAspect="1" noChangeShapeType="1"/>
            </p:cNvSpPr>
            <p:nvPr/>
          </p:nvSpPr>
          <p:spPr bwMode="auto">
            <a:xfrm>
              <a:off x="296" y="3273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19" name="Line 47"/>
            <p:cNvSpPr>
              <a:spLocks noChangeAspect="1" noChangeShapeType="1"/>
            </p:cNvSpPr>
            <p:nvPr/>
          </p:nvSpPr>
          <p:spPr bwMode="auto">
            <a:xfrm>
              <a:off x="537" y="3494"/>
              <a:ext cx="0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20" name="Line 48"/>
            <p:cNvSpPr>
              <a:spLocks noChangeAspect="1" noChangeShapeType="1"/>
            </p:cNvSpPr>
            <p:nvPr/>
          </p:nvSpPr>
          <p:spPr bwMode="auto">
            <a:xfrm>
              <a:off x="415" y="3557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21" name="Line 49"/>
            <p:cNvSpPr>
              <a:spLocks noChangeAspect="1" noChangeShapeType="1"/>
            </p:cNvSpPr>
            <p:nvPr/>
          </p:nvSpPr>
          <p:spPr bwMode="auto">
            <a:xfrm>
              <a:off x="296" y="3557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22" name="Oval 50"/>
            <p:cNvSpPr>
              <a:spLocks noChangeAspect="1" noChangeArrowheads="1"/>
            </p:cNvSpPr>
            <p:nvPr/>
          </p:nvSpPr>
          <p:spPr bwMode="auto">
            <a:xfrm>
              <a:off x="1879" y="2529"/>
              <a:ext cx="51" cy="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423" name="Oval 51"/>
            <p:cNvSpPr>
              <a:spLocks noChangeAspect="1" noChangeArrowheads="1"/>
            </p:cNvSpPr>
            <p:nvPr/>
          </p:nvSpPr>
          <p:spPr bwMode="auto">
            <a:xfrm>
              <a:off x="1883" y="2659"/>
              <a:ext cx="50" cy="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424" name="Oval 52"/>
            <p:cNvSpPr>
              <a:spLocks noChangeAspect="1" noChangeArrowheads="1"/>
            </p:cNvSpPr>
            <p:nvPr/>
          </p:nvSpPr>
          <p:spPr bwMode="auto">
            <a:xfrm>
              <a:off x="2005" y="2594"/>
              <a:ext cx="51" cy="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425" name="Line 53"/>
            <p:cNvSpPr>
              <a:spLocks noChangeAspect="1" noChangeShapeType="1"/>
            </p:cNvSpPr>
            <p:nvPr/>
          </p:nvSpPr>
          <p:spPr bwMode="auto">
            <a:xfrm>
              <a:off x="2056" y="2619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26" name="Line 55"/>
            <p:cNvSpPr>
              <a:spLocks noChangeAspect="1" noChangeShapeType="1"/>
            </p:cNvSpPr>
            <p:nvPr/>
          </p:nvSpPr>
          <p:spPr bwMode="auto">
            <a:xfrm>
              <a:off x="2366" y="2619"/>
              <a:ext cx="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27" name="Line 61"/>
            <p:cNvSpPr>
              <a:spLocks noChangeAspect="1" noChangeShapeType="1"/>
            </p:cNvSpPr>
            <p:nvPr/>
          </p:nvSpPr>
          <p:spPr bwMode="auto">
            <a:xfrm>
              <a:off x="1904" y="2576"/>
              <a:ext cx="119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28" name="Text Box 62"/>
            <p:cNvSpPr txBox="1">
              <a:spLocks noChangeAspect="1" noChangeArrowheads="1"/>
            </p:cNvSpPr>
            <p:nvPr/>
          </p:nvSpPr>
          <p:spPr bwMode="auto">
            <a:xfrm>
              <a:off x="1899" y="2467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11429" name="Text Box 63"/>
            <p:cNvSpPr txBox="1">
              <a:spLocks noChangeAspect="1" noChangeArrowheads="1"/>
            </p:cNvSpPr>
            <p:nvPr/>
          </p:nvSpPr>
          <p:spPr bwMode="auto">
            <a:xfrm>
              <a:off x="1895" y="2608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11430" name="Oval 64"/>
            <p:cNvSpPr>
              <a:spLocks noChangeAspect="1" noChangeArrowheads="1"/>
            </p:cNvSpPr>
            <p:nvPr/>
          </p:nvSpPr>
          <p:spPr bwMode="auto">
            <a:xfrm>
              <a:off x="1879" y="2814"/>
              <a:ext cx="51" cy="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431" name="Oval 65"/>
            <p:cNvSpPr>
              <a:spLocks noChangeAspect="1" noChangeArrowheads="1"/>
            </p:cNvSpPr>
            <p:nvPr/>
          </p:nvSpPr>
          <p:spPr bwMode="auto">
            <a:xfrm>
              <a:off x="1883" y="2943"/>
              <a:ext cx="50" cy="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432" name="Oval 66"/>
            <p:cNvSpPr>
              <a:spLocks noChangeAspect="1" noChangeArrowheads="1"/>
            </p:cNvSpPr>
            <p:nvPr/>
          </p:nvSpPr>
          <p:spPr bwMode="auto">
            <a:xfrm>
              <a:off x="2005" y="2879"/>
              <a:ext cx="51" cy="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433" name="Line 67"/>
            <p:cNvSpPr>
              <a:spLocks noChangeAspect="1" noChangeShapeType="1"/>
            </p:cNvSpPr>
            <p:nvPr/>
          </p:nvSpPr>
          <p:spPr bwMode="auto">
            <a:xfrm>
              <a:off x="2056" y="2904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34" name="Line 68"/>
            <p:cNvSpPr>
              <a:spLocks noChangeAspect="1" noChangeShapeType="1"/>
            </p:cNvSpPr>
            <p:nvPr/>
          </p:nvSpPr>
          <p:spPr bwMode="auto">
            <a:xfrm>
              <a:off x="2366" y="2903"/>
              <a:ext cx="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35" name="Line 69"/>
            <p:cNvSpPr>
              <a:spLocks noChangeAspect="1" noChangeShapeType="1"/>
            </p:cNvSpPr>
            <p:nvPr/>
          </p:nvSpPr>
          <p:spPr bwMode="auto">
            <a:xfrm>
              <a:off x="1904" y="2861"/>
              <a:ext cx="119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36" name="Text Box 70"/>
            <p:cNvSpPr txBox="1">
              <a:spLocks noChangeAspect="1" noChangeArrowheads="1"/>
            </p:cNvSpPr>
            <p:nvPr/>
          </p:nvSpPr>
          <p:spPr bwMode="auto">
            <a:xfrm>
              <a:off x="1899" y="275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11437" name="Text Box 71"/>
            <p:cNvSpPr txBox="1">
              <a:spLocks noChangeAspect="1" noChangeArrowheads="1"/>
            </p:cNvSpPr>
            <p:nvPr/>
          </p:nvSpPr>
          <p:spPr bwMode="auto">
            <a:xfrm>
              <a:off x="1895" y="289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11438" name="Oval 72"/>
            <p:cNvSpPr>
              <a:spLocks noChangeAspect="1" noChangeArrowheads="1"/>
            </p:cNvSpPr>
            <p:nvPr/>
          </p:nvSpPr>
          <p:spPr bwMode="auto">
            <a:xfrm>
              <a:off x="1879" y="3181"/>
              <a:ext cx="51" cy="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439" name="Oval 73"/>
            <p:cNvSpPr>
              <a:spLocks noChangeAspect="1" noChangeArrowheads="1"/>
            </p:cNvSpPr>
            <p:nvPr/>
          </p:nvSpPr>
          <p:spPr bwMode="auto">
            <a:xfrm>
              <a:off x="1883" y="3310"/>
              <a:ext cx="50" cy="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440" name="Oval 74"/>
            <p:cNvSpPr>
              <a:spLocks noChangeAspect="1" noChangeArrowheads="1"/>
            </p:cNvSpPr>
            <p:nvPr/>
          </p:nvSpPr>
          <p:spPr bwMode="auto">
            <a:xfrm>
              <a:off x="2005" y="3246"/>
              <a:ext cx="51" cy="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441" name="Line 75"/>
            <p:cNvSpPr>
              <a:spLocks noChangeAspect="1" noChangeShapeType="1"/>
            </p:cNvSpPr>
            <p:nvPr/>
          </p:nvSpPr>
          <p:spPr bwMode="auto">
            <a:xfrm>
              <a:off x="2056" y="3271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42" name="Line 76"/>
            <p:cNvSpPr>
              <a:spLocks noChangeAspect="1" noChangeShapeType="1"/>
            </p:cNvSpPr>
            <p:nvPr/>
          </p:nvSpPr>
          <p:spPr bwMode="auto">
            <a:xfrm>
              <a:off x="2366" y="3270"/>
              <a:ext cx="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43" name="Line 77"/>
            <p:cNvSpPr>
              <a:spLocks noChangeAspect="1" noChangeShapeType="1"/>
            </p:cNvSpPr>
            <p:nvPr/>
          </p:nvSpPr>
          <p:spPr bwMode="auto">
            <a:xfrm flipV="1">
              <a:off x="1901" y="3249"/>
              <a:ext cx="115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44" name="Text Box 78"/>
            <p:cNvSpPr txBox="1">
              <a:spLocks noChangeAspect="1" noChangeArrowheads="1"/>
            </p:cNvSpPr>
            <p:nvPr/>
          </p:nvSpPr>
          <p:spPr bwMode="auto">
            <a:xfrm>
              <a:off x="1895" y="3259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11445" name="Text Box 79"/>
            <p:cNvSpPr txBox="1">
              <a:spLocks noChangeAspect="1" noChangeArrowheads="1"/>
            </p:cNvSpPr>
            <p:nvPr/>
          </p:nvSpPr>
          <p:spPr bwMode="auto">
            <a:xfrm>
              <a:off x="1899" y="3119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11446" name="Oval 80"/>
            <p:cNvSpPr>
              <a:spLocks noChangeAspect="1" noChangeArrowheads="1"/>
            </p:cNvSpPr>
            <p:nvPr/>
          </p:nvSpPr>
          <p:spPr bwMode="auto">
            <a:xfrm>
              <a:off x="1879" y="3465"/>
              <a:ext cx="51" cy="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447" name="Oval 81"/>
            <p:cNvSpPr>
              <a:spLocks noChangeAspect="1" noChangeArrowheads="1"/>
            </p:cNvSpPr>
            <p:nvPr/>
          </p:nvSpPr>
          <p:spPr bwMode="auto">
            <a:xfrm>
              <a:off x="1883" y="3595"/>
              <a:ext cx="50" cy="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448" name="Oval 82"/>
            <p:cNvSpPr>
              <a:spLocks noChangeAspect="1" noChangeArrowheads="1"/>
            </p:cNvSpPr>
            <p:nvPr/>
          </p:nvSpPr>
          <p:spPr bwMode="auto">
            <a:xfrm>
              <a:off x="2005" y="3530"/>
              <a:ext cx="51" cy="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449" name="Line 83"/>
            <p:cNvSpPr>
              <a:spLocks noChangeAspect="1" noChangeShapeType="1"/>
            </p:cNvSpPr>
            <p:nvPr/>
          </p:nvSpPr>
          <p:spPr bwMode="auto">
            <a:xfrm>
              <a:off x="2056" y="3555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50" name="Line 84"/>
            <p:cNvSpPr>
              <a:spLocks noChangeAspect="1" noChangeShapeType="1"/>
            </p:cNvSpPr>
            <p:nvPr/>
          </p:nvSpPr>
          <p:spPr bwMode="auto">
            <a:xfrm>
              <a:off x="2366" y="3554"/>
              <a:ext cx="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51" name="Line 85"/>
            <p:cNvSpPr>
              <a:spLocks noChangeAspect="1" noChangeShapeType="1"/>
            </p:cNvSpPr>
            <p:nvPr/>
          </p:nvSpPr>
          <p:spPr bwMode="auto">
            <a:xfrm flipV="1">
              <a:off x="1901" y="3534"/>
              <a:ext cx="115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52" name="Text Box 86"/>
            <p:cNvSpPr txBox="1">
              <a:spLocks noChangeAspect="1" noChangeArrowheads="1"/>
            </p:cNvSpPr>
            <p:nvPr/>
          </p:nvSpPr>
          <p:spPr bwMode="auto">
            <a:xfrm>
              <a:off x="1895" y="3543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11453" name="Text Box 87"/>
            <p:cNvSpPr txBox="1">
              <a:spLocks noChangeAspect="1" noChangeArrowheads="1"/>
            </p:cNvSpPr>
            <p:nvPr/>
          </p:nvSpPr>
          <p:spPr bwMode="auto">
            <a:xfrm>
              <a:off x="1899" y="3403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11454" name="Line 88"/>
            <p:cNvSpPr>
              <a:spLocks noChangeAspect="1" noChangeShapeType="1"/>
            </p:cNvSpPr>
            <p:nvPr/>
          </p:nvSpPr>
          <p:spPr bwMode="auto">
            <a:xfrm>
              <a:off x="2146" y="2623"/>
              <a:ext cx="223" cy="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55" name="Line 89"/>
            <p:cNvSpPr>
              <a:spLocks noChangeAspect="1" noChangeShapeType="1"/>
            </p:cNvSpPr>
            <p:nvPr/>
          </p:nvSpPr>
          <p:spPr bwMode="auto">
            <a:xfrm>
              <a:off x="2146" y="2904"/>
              <a:ext cx="223" cy="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56" name="Line 90"/>
            <p:cNvSpPr>
              <a:spLocks noChangeAspect="1" noChangeShapeType="1"/>
            </p:cNvSpPr>
            <p:nvPr/>
          </p:nvSpPr>
          <p:spPr bwMode="auto">
            <a:xfrm flipH="1">
              <a:off x="2153" y="2619"/>
              <a:ext cx="219" cy="6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57" name="Line 91"/>
            <p:cNvSpPr>
              <a:spLocks noChangeAspect="1" noChangeShapeType="1"/>
            </p:cNvSpPr>
            <p:nvPr/>
          </p:nvSpPr>
          <p:spPr bwMode="auto">
            <a:xfrm flipH="1">
              <a:off x="2146" y="2904"/>
              <a:ext cx="219" cy="6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58" name="Line 92"/>
            <p:cNvSpPr>
              <a:spLocks noChangeAspect="1" noChangeShapeType="1"/>
            </p:cNvSpPr>
            <p:nvPr/>
          </p:nvSpPr>
          <p:spPr bwMode="auto">
            <a:xfrm flipH="1">
              <a:off x="2007" y="2619"/>
              <a:ext cx="2" cy="1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59" name="Text Box 95"/>
            <p:cNvSpPr txBox="1">
              <a:spLocks noChangeAspect="1" noChangeArrowheads="1"/>
            </p:cNvSpPr>
            <p:nvPr/>
          </p:nvSpPr>
          <p:spPr bwMode="auto">
            <a:xfrm>
              <a:off x="208" y="2446"/>
              <a:ext cx="3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latin typeface="Times New Roman" pitchFamily="18" charset="0"/>
                  <a:ea typeface="新細明體" charset="-120"/>
                </a:rPr>
                <a:t>Xr(n)</a:t>
              </a:r>
            </a:p>
          </p:txBody>
        </p:sp>
        <p:sp>
          <p:nvSpPr>
            <p:cNvPr id="11460" name="Text Box 96"/>
            <p:cNvSpPr txBox="1">
              <a:spLocks noChangeAspect="1" noChangeArrowheads="1"/>
            </p:cNvSpPr>
            <p:nvPr/>
          </p:nvSpPr>
          <p:spPr bwMode="auto">
            <a:xfrm>
              <a:off x="210" y="2732"/>
              <a:ext cx="3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latin typeface="Times New Roman" pitchFamily="18" charset="0"/>
                  <a:ea typeface="新細明體" charset="-120"/>
                </a:rPr>
                <a:t>Xi(n)</a:t>
              </a:r>
            </a:p>
          </p:txBody>
        </p:sp>
        <p:sp>
          <p:nvSpPr>
            <p:cNvPr id="11461" name="Text Box 97"/>
            <p:cNvSpPr txBox="1">
              <a:spLocks noChangeAspect="1" noChangeArrowheads="1"/>
            </p:cNvSpPr>
            <p:nvPr/>
          </p:nvSpPr>
          <p:spPr bwMode="auto">
            <a:xfrm>
              <a:off x="16" y="3099"/>
              <a:ext cx="5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latin typeface="Times New Roman" pitchFamily="18" charset="0"/>
                  <a:ea typeface="新細明體" charset="-120"/>
                </a:rPr>
                <a:t>Xr(n+N/2)</a:t>
              </a:r>
            </a:p>
          </p:txBody>
        </p:sp>
        <p:sp>
          <p:nvSpPr>
            <p:cNvPr id="11462" name="Text Box 98"/>
            <p:cNvSpPr txBox="1">
              <a:spLocks noChangeAspect="1" noChangeArrowheads="1"/>
            </p:cNvSpPr>
            <p:nvPr/>
          </p:nvSpPr>
          <p:spPr bwMode="auto">
            <a:xfrm>
              <a:off x="16" y="3384"/>
              <a:ext cx="5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latin typeface="Times New Roman" pitchFamily="18" charset="0"/>
                  <a:ea typeface="新細明體" charset="-120"/>
                </a:rPr>
                <a:t>Xi(n+N/2)</a:t>
              </a:r>
            </a:p>
          </p:txBody>
        </p:sp>
        <p:sp>
          <p:nvSpPr>
            <p:cNvPr id="11463" name="Text Box 99"/>
            <p:cNvSpPr txBox="1">
              <a:spLocks noChangeAspect="1" noChangeArrowheads="1"/>
            </p:cNvSpPr>
            <p:nvPr/>
          </p:nvSpPr>
          <p:spPr bwMode="auto">
            <a:xfrm>
              <a:off x="2416" y="3098"/>
              <a:ext cx="3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latin typeface="Times New Roman" pitchFamily="18" charset="0"/>
                  <a:ea typeface="新細明體" charset="-120"/>
                </a:rPr>
                <a:t>Zr(n)</a:t>
              </a:r>
            </a:p>
          </p:txBody>
        </p:sp>
        <p:sp>
          <p:nvSpPr>
            <p:cNvPr id="11464" name="Text Box 100"/>
            <p:cNvSpPr txBox="1">
              <a:spLocks noChangeAspect="1" noChangeArrowheads="1"/>
            </p:cNvSpPr>
            <p:nvPr/>
          </p:nvSpPr>
          <p:spPr bwMode="auto">
            <a:xfrm>
              <a:off x="2418" y="3384"/>
              <a:ext cx="3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latin typeface="Times New Roman" pitchFamily="18" charset="0"/>
                  <a:ea typeface="新細明體" charset="-120"/>
                </a:rPr>
                <a:t>Zi(n)</a:t>
              </a:r>
            </a:p>
          </p:txBody>
        </p:sp>
        <p:sp>
          <p:nvSpPr>
            <p:cNvPr id="11465" name="Text Box 101"/>
            <p:cNvSpPr txBox="1">
              <a:spLocks noChangeAspect="1" noChangeArrowheads="1"/>
            </p:cNvSpPr>
            <p:nvPr/>
          </p:nvSpPr>
          <p:spPr bwMode="auto">
            <a:xfrm>
              <a:off x="2416" y="2447"/>
              <a:ext cx="5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latin typeface="Times New Roman" pitchFamily="18" charset="0"/>
                  <a:ea typeface="新細明體" charset="-120"/>
                </a:rPr>
                <a:t>Zr(n+N/2)</a:t>
              </a:r>
            </a:p>
          </p:txBody>
        </p:sp>
        <p:sp>
          <p:nvSpPr>
            <p:cNvPr id="11466" name="Text Box 102"/>
            <p:cNvSpPr txBox="1">
              <a:spLocks noChangeAspect="1" noChangeArrowheads="1"/>
            </p:cNvSpPr>
            <p:nvPr/>
          </p:nvSpPr>
          <p:spPr bwMode="auto">
            <a:xfrm>
              <a:off x="2416" y="2732"/>
              <a:ext cx="5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latin typeface="Times New Roman" pitchFamily="18" charset="0"/>
                  <a:ea typeface="新細明體" charset="-120"/>
                </a:rPr>
                <a:t>Zi(n+N/2)</a:t>
              </a:r>
            </a:p>
          </p:txBody>
        </p:sp>
        <p:sp>
          <p:nvSpPr>
            <p:cNvPr id="11467" name="Text Box 219"/>
            <p:cNvSpPr txBox="1">
              <a:spLocks noChangeAspect="1" noChangeArrowheads="1"/>
            </p:cNvSpPr>
            <p:nvPr/>
          </p:nvSpPr>
          <p:spPr bwMode="auto">
            <a:xfrm>
              <a:off x="1513" y="3124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2000">
                  <a:latin typeface="Times New Roman" pitchFamily="18" charset="0"/>
                  <a:ea typeface="新細明體" charset="-120"/>
                </a:rPr>
                <a:t>-</a:t>
              </a:r>
            </a:p>
          </p:txBody>
        </p:sp>
        <p:sp>
          <p:nvSpPr>
            <p:cNvPr id="11468" name="Text Box 226"/>
            <p:cNvSpPr txBox="1">
              <a:spLocks noChangeAspect="1" noChangeArrowheads="1"/>
            </p:cNvSpPr>
            <p:nvPr/>
          </p:nvSpPr>
          <p:spPr bwMode="auto">
            <a:xfrm>
              <a:off x="1513" y="3411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2000">
                  <a:latin typeface="Times New Roman" pitchFamily="18" charset="0"/>
                  <a:ea typeface="新細明體" charset="-120"/>
                </a:rPr>
                <a:t>-</a:t>
              </a:r>
            </a:p>
          </p:txBody>
        </p:sp>
      </p:grpSp>
      <p:sp>
        <p:nvSpPr>
          <p:cNvPr id="11270" name="Text Box 239"/>
          <p:cNvSpPr txBox="1">
            <a:spLocks noChangeAspect="1" noChangeArrowheads="1"/>
          </p:cNvSpPr>
          <p:nvPr/>
        </p:nvSpPr>
        <p:spPr bwMode="auto">
          <a:xfrm>
            <a:off x="852488" y="2794000"/>
            <a:ext cx="242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s</a:t>
            </a:r>
          </a:p>
        </p:txBody>
      </p:sp>
      <p:sp>
        <p:nvSpPr>
          <p:cNvPr id="11271" name="Text Box 240"/>
          <p:cNvSpPr txBox="1">
            <a:spLocks noChangeAspect="1" noChangeArrowheads="1"/>
          </p:cNvSpPr>
          <p:nvPr/>
        </p:nvSpPr>
        <p:spPr bwMode="auto">
          <a:xfrm>
            <a:off x="1968500" y="2794000"/>
            <a:ext cx="227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11272" name="Text Box 243"/>
          <p:cNvSpPr txBox="1">
            <a:spLocks noChangeAspect="1" noChangeArrowheads="1"/>
          </p:cNvSpPr>
          <p:nvPr/>
        </p:nvSpPr>
        <p:spPr bwMode="auto">
          <a:xfrm>
            <a:off x="2941638" y="2794000"/>
            <a:ext cx="242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s</a:t>
            </a:r>
          </a:p>
        </p:txBody>
      </p:sp>
      <p:sp>
        <p:nvSpPr>
          <p:cNvPr id="11273" name="Text Box 244"/>
          <p:cNvSpPr txBox="1">
            <a:spLocks noChangeAspect="1" noChangeArrowheads="1"/>
          </p:cNvSpPr>
          <p:nvPr/>
        </p:nvSpPr>
        <p:spPr bwMode="auto">
          <a:xfrm>
            <a:off x="4057650" y="2794000"/>
            <a:ext cx="227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11274" name="Text Box 245"/>
          <p:cNvSpPr txBox="1">
            <a:spLocks noChangeAspect="1" noChangeArrowheads="1"/>
          </p:cNvSpPr>
          <p:nvPr/>
        </p:nvSpPr>
        <p:spPr bwMode="auto">
          <a:xfrm>
            <a:off x="5029200" y="2794000"/>
            <a:ext cx="242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s</a:t>
            </a:r>
          </a:p>
        </p:txBody>
      </p:sp>
      <p:sp>
        <p:nvSpPr>
          <p:cNvPr id="11275" name="Text Box 246"/>
          <p:cNvSpPr txBox="1">
            <a:spLocks noChangeAspect="1" noChangeArrowheads="1"/>
          </p:cNvSpPr>
          <p:nvPr/>
        </p:nvSpPr>
        <p:spPr bwMode="auto">
          <a:xfrm>
            <a:off x="6170613" y="2794000"/>
            <a:ext cx="2270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sp>
        <p:nvSpPr>
          <p:cNvPr id="11276" name="Text Box 247"/>
          <p:cNvSpPr txBox="1">
            <a:spLocks noChangeAspect="1" noChangeArrowheads="1"/>
          </p:cNvSpPr>
          <p:nvPr/>
        </p:nvSpPr>
        <p:spPr bwMode="auto">
          <a:xfrm>
            <a:off x="7118350" y="2794000"/>
            <a:ext cx="242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s</a:t>
            </a:r>
          </a:p>
        </p:txBody>
      </p:sp>
      <p:sp>
        <p:nvSpPr>
          <p:cNvPr id="11277" name="Text Box 248"/>
          <p:cNvSpPr txBox="1">
            <a:spLocks noChangeAspect="1" noChangeArrowheads="1"/>
          </p:cNvSpPr>
          <p:nvPr/>
        </p:nvSpPr>
        <p:spPr bwMode="auto">
          <a:xfrm>
            <a:off x="8259763" y="2794000"/>
            <a:ext cx="2270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</a:t>
            </a:r>
          </a:p>
        </p:txBody>
      </p:sp>
      <p:grpSp>
        <p:nvGrpSpPr>
          <p:cNvPr id="3" name="Group 270"/>
          <p:cNvGrpSpPr>
            <a:grpSpLocks/>
          </p:cNvGrpSpPr>
          <p:nvPr/>
        </p:nvGrpSpPr>
        <p:grpSpPr bwMode="auto">
          <a:xfrm>
            <a:off x="4406900" y="3573463"/>
            <a:ext cx="4619625" cy="2832100"/>
            <a:chOff x="2782" y="2251"/>
            <a:chExt cx="2910" cy="1784"/>
          </a:xfrm>
        </p:grpSpPr>
        <p:sp>
          <p:nvSpPr>
            <p:cNvPr id="11279" name="Text Box 230"/>
            <p:cNvSpPr txBox="1">
              <a:spLocks noChangeAspect="1" noChangeArrowheads="1"/>
            </p:cNvSpPr>
            <p:nvPr/>
          </p:nvSpPr>
          <p:spPr bwMode="auto">
            <a:xfrm>
              <a:off x="2782" y="3375"/>
              <a:ext cx="5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latin typeface="Times New Roman" pitchFamily="18" charset="0"/>
                  <a:ea typeface="新細明體" charset="-120"/>
                </a:rPr>
                <a:t>Xi(n+N/2)</a:t>
              </a:r>
            </a:p>
          </p:txBody>
        </p:sp>
        <p:sp>
          <p:nvSpPr>
            <p:cNvPr id="11280" name="Text Box 229"/>
            <p:cNvSpPr txBox="1">
              <a:spLocks noChangeAspect="1" noChangeArrowheads="1"/>
            </p:cNvSpPr>
            <p:nvPr/>
          </p:nvSpPr>
          <p:spPr bwMode="auto">
            <a:xfrm>
              <a:off x="2782" y="3090"/>
              <a:ext cx="5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latin typeface="Times New Roman" pitchFamily="18" charset="0"/>
                  <a:ea typeface="新細明體" charset="-120"/>
                </a:rPr>
                <a:t>Xr(n+N/2)</a:t>
              </a:r>
            </a:p>
          </p:txBody>
        </p:sp>
        <p:sp>
          <p:nvSpPr>
            <p:cNvPr id="11281" name="Rectangle 172"/>
            <p:cNvSpPr>
              <a:spLocks noChangeAspect="1" noChangeArrowheads="1"/>
            </p:cNvSpPr>
            <p:nvPr/>
          </p:nvSpPr>
          <p:spPr bwMode="auto">
            <a:xfrm>
              <a:off x="3256" y="2441"/>
              <a:ext cx="1919" cy="1265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282" name="Text Box 173"/>
            <p:cNvSpPr txBox="1">
              <a:spLocks noChangeAspect="1" noChangeArrowheads="1"/>
            </p:cNvSpPr>
            <p:nvPr/>
          </p:nvSpPr>
          <p:spPr bwMode="auto">
            <a:xfrm>
              <a:off x="4697" y="3862"/>
              <a:ext cx="1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  <p:sp>
          <p:nvSpPr>
            <p:cNvPr id="11283" name="Text Box 187"/>
            <p:cNvSpPr txBox="1">
              <a:spLocks noChangeAspect="1" noChangeArrowheads="1"/>
            </p:cNvSpPr>
            <p:nvPr/>
          </p:nvSpPr>
          <p:spPr bwMode="auto">
            <a:xfrm>
              <a:off x="4646" y="3862"/>
              <a:ext cx="1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s</a:t>
              </a:r>
            </a:p>
          </p:txBody>
        </p:sp>
        <p:sp>
          <p:nvSpPr>
            <p:cNvPr id="11284" name="Text Box 7"/>
            <p:cNvSpPr txBox="1">
              <a:spLocks noChangeAspect="1" noChangeArrowheads="1"/>
            </p:cNvSpPr>
            <p:nvPr/>
          </p:nvSpPr>
          <p:spPr bwMode="auto">
            <a:xfrm>
              <a:off x="4019" y="2251"/>
              <a:ext cx="4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600" b="1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BF2ii</a:t>
              </a:r>
            </a:p>
          </p:txBody>
        </p:sp>
        <p:sp>
          <p:nvSpPr>
            <p:cNvPr id="11285" name="Line 103"/>
            <p:cNvSpPr>
              <a:spLocks noChangeAspect="1" noChangeShapeType="1"/>
            </p:cNvSpPr>
            <p:nvPr/>
          </p:nvSpPr>
          <p:spPr bwMode="auto">
            <a:xfrm>
              <a:off x="3296" y="2550"/>
              <a:ext cx="13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6" name="Line 104"/>
            <p:cNvSpPr>
              <a:spLocks noChangeAspect="1" noChangeShapeType="1"/>
            </p:cNvSpPr>
            <p:nvPr/>
          </p:nvSpPr>
          <p:spPr bwMode="auto">
            <a:xfrm>
              <a:off x="3296" y="2672"/>
              <a:ext cx="11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7" name="AutoShape 105"/>
            <p:cNvSpPr>
              <a:spLocks noChangeAspect="1" noChangeArrowheads="1"/>
            </p:cNvSpPr>
            <p:nvPr/>
          </p:nvSpPr>
          <p:spPr bwMode="auto">
            <a:xfrm>
              <a:off x="4399" y="2617"/>
              <a:ext cx="124" cy="123"/>
            </a:xfrm>
            <a:prstGeom prst="flowChar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288" name="Line 106"/>
            <p:cNvSpPr>
              <a:spLocks noChangeAspect="1" noChangeShapeType="1"/>
            </p:cNvSpPr>
            <p:nvPr/>
          </p:nvSpPr>
          <p:spPr bwMode="auto">
            <a:xfrm>
              <a:off x="3296" y="2546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9" name="Line 107"/>
            <p:cNvSpPr>
              <a:spLocks noChangeAspect="1" noChangeShapeType="1"/>
            </p:cNvSpPr>
            <p:nvPr/>
          </p:nvSpPr>
          <p:spPr bwMode="auto">
            <a:xfrm>
              <a:off x="4521" y="2672"/>
              <a:ext cx="1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0" name="Line 108"/>
            <p:cNvSpPr>
              <a:spLocks noChangeAspect="1" noChangeShapeType="1"/>
            </p:cNvSpPr>
            <p:nvPr/>
          </p:nvSpPr>
          <p:spPr bwMode="auto">
            <a:xfrm>
              <a:off x="3296" y="2836"/>
              <a:ext cx="13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1" name="Line 109"/>
            <p:cNvSpPr>
              <a:spLocks noChangeAspect="1" noChangeShapeType="1"/>
            </p:cNvSpPr>
            <p:nvPr/>
          </p:nvSpPr>
          <p:spPr bwMode="auto">
            <a:xfrm>
              <a:off x="3296" y="2958"/>
              <a:ext cx="11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2" name="AutoShape 110"/>
            <p:cNvSpPr>
              <a:spLocks noChangeAspect="1" noChangeArrowheads="1"/>
            </p:cNvSpPr>
            <p:nvPr/>
          </p:nvSpPr>
          <p:spPr bwMode="auto">
            <a:xfrm>
              <a:off x="4399" y="2904"/>
              <a:ext cx="124" cy="122"/>
            </a:xfrm>
            <a:prstGeom prst="flowChar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293" name="Line 111"/>
            <p:cNvSpPr>
              <a:spLocks noChangeAspect="1" noChangeShapeType="1"/>
            </p:cNvSpPr>
            <p:nvPr/>
          </p:nvSpPr>
          <p:spPr bwMode="auto">
            <a:xfrm>
              <a:off x="4521" y="2958"/>
              <a:ext cx="1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4" name="Line 112"/>
            <p:cNvSpPr>
              <a:spLocks noChangeAspect="1" noChangeShapeType="1"/>
            </p:cNvSpPr>
            <p:nvPr/>
          </p:nvSpPr>
          <p:spPr bwMode="auto">
            <a:xfrm>
              <a:off x="3674" y="3200"/>
              <a:ext cx="72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5" name="AutoShape 113"/>
            <p:cNvSpPr>
              <a:spLocks noChangeAspect="1" noChangeArrowheads="1"/>
            </p:cNvSpPr>
            <p:nvPr/>
          </p:nvSpPr>
          <p:spPr bwMode="auto">
            <a:xfrm>
              <a:off x="4399" y="3148"/>
              <a:ext cx="124" cy="123"/>
            </a:xfrm>
            <a:prstGeom prst="flowChar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296" name="Line 114"/>
            <p:cNvSpPr>
              <a:spLocks noChangeAspect="1" noChangeShapeType="1"/>
            </p:cNvSpPr>
            <p:nvPr/>
          </p:nvSpPr>
          <p:spPr bwMode="auto">
            <a:xfrm>
              <a:off x="4521" y="3203"/>
              <a:ext cx="1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7" name="Line 115"/>
            <p:cNvSpPr>
              <a:spLocks noChangeAspect="1" noChangeShapeType="1"/>
            </p:cNvSpPr>
            <p:nvPr/>
          </p:nvSpPr>
          <p:spPr bwMode="auto">
            <a:xfrm>
              <a:off x="3674" y="3322"/>
              <a:ext cx="97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8" name="Line 116"/>
            <p:cNvSpPr>
              <a:spLocks noChangeAspect="1" noChangeShapeType="1"/>
            </p:cNvSpPr>
            <p:nvPr/>
          </p:nvSpPr>
          <p:spPr bwMode="auto">
            <a:xfrm>
              <a:off x="3671" y="3490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9" name="AutoShape 117"/>
            <p:cNvSpPr>
              <a:spLocks noChangeAspect="1" noChangeArrowheads="1"/>
            </p:cNvSpPr>
            <p:nvPr/>
          </p:nvSpPr>
          <p:spPr bwMode="auto">
            <a:xfrm>
              <a:off x="4399" y="3435"/>
              <a:ext cx="124" cy="122"/>
            </a:xfrm>
            <a:prstGeom prst="flowChar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00" name="Line 118"/>
            <p:cNvSpPr>
              <a:spLocks noChangeAspect="1" noChangeShapeType="1"/>
            </p:cNvSpPr>
            <p:nvPr/>
          </p:nvSpPr>
          <p:spPr bwMode="auto">
            <a:xfrm>
              <a:off x="4521" y="3490"/>
              <a:ext cx="1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1" name="Line 119"/>
            <p:cNvSpPr>
              <a:spLocks noChangeAspect="1" noChangeShapeType="1"/>
            </p:cNvSpPr>
            <p:nvPr/>
          </p:nvSpPr>
          <p:spPr bwMode="auto">
            <a:xfrm>
              <a:off x="3678" y="3612"/>
              <a:ext cx="9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2" name="Line 120"/>
            <p:cNvSpPr>
              <a:spLocks noChangeAspect="1" noChangeShapeType="1"/>
            </p:cNvSpPr>
            <p:nvPr/>
          </p:nvSpPr>
          <p:spPr bwMode="auto">
            <a:xfrm>
              <a:off x="3419" y="2672"/>
              <a:ext cx="981" cy="4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3" name="Line 121"/>
            <p:cNvSpPr>
              <a:spLocks noChangeAspect="1" noChangeShapeType="1"/>
            </p:cNvSpPr>
            <p:nvPr/>
          </p:nvSpPr>
          <p:spPr bwMode="auto">
            <a:xfrm>
              <a:off x="3419" y="2958"/>
              <a:ext cx="981" cy="4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4" name="Line 123"/>
            <p:cNvSpPr>
              <a:spLocks noChangeAspect="1" noChangeShapeType="1"/>
            </p:cNvSpPr>
            <p:nvPr/>
          </p:nvSpPr>
          <p:spPr bwMode="auto">
            <a:xfrm flipV="1">
              <a:off x="3779" y="2999"/>
              <a:ext cx="620" cy="4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5" name="Line 124"/>
            <p:cNvSpPr>
              <a:spLocks noChangeAspect="1" noChangeShapeType="1"/>
            </p:cNvSpPr>
            <p:nvPr/>
          </p:nvSpPr>
          <p:spPr bwMode="auto">
            <a:xfrm>
              <a:off x="3174" y="2609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6" name="Line 125"/>
            <p:cNvSpPr>
              <a:spLocks noChangeAspect="1" noChangeShapeType="1"/>
            </p:cNvSpPr>
            <p:nvPr/>
          </p:nvSpPr>
          <p:spPr bwMode="auto">
            <a:xfrm>
              <a:off x="3055" y="2609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7" name="Line 126"/>
            <p:cNvSpPr>
              <a:spLocks noChangeAspect="1" noChangeShapeType="1"/>
            </p:cNvSpPr>
            <p:nvPr/>
          </p:nvSpPr>
          <p:spPr bwMode="auto">
            <a:xfrm>
              <a:off x="3296" y="2834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8" name="Line 127"/>
            <p:cNvSpPr>
              <a:spLocks noChangeAspect="1" noChangeShapeType="1"/>
            </p:cNvSpPr>
            <p:nvPr/>
          </p:nvSpPr>
          <p:spPr bwMode="auto">
            <a:xfrm>
              <a:off x="3174" y="2897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9" name="Line 128"/>
            <p:cNvSpPr>
              <a:spLocks noChangeAspect="1" noChangeShapeType="1"/>
            </p:cNvSpPr>
            <p:nvPr/>
          </p:nvSpPr>
          <p:spPr bwMode="auto">
            <a:xfrm>
              <a:off x="3055" y="2897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10" name="Line 129"/>
            <p:cNvSpPr>
              <a:spLocks noChangeAspect="1" noChangeShapeType="1"/>
            </p:cNvSpPr>
            <p:nvPr/>
          </p:nvSpPr>
          <p:spPr bwMode="auto">
            <a:xfrm>
              <a:off x="3674" y="3198"/>
              <a:ext cx="0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11" name="Line 130"/>
            <p:cNvSpPr>
              <a:spLocks noChangeAspect="1" noChangeShapeType="1"/>
            </p:cNvSpPr>
            <p:nvPr/>
          </p:nvSpPr>
          <p:spPr bwMode="auto">
            <a:xfrm>
              <a:off x="3174" y="326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12" name="Line 131"/>
            <p:cNvSpPr>
              <a:spLocks noChangeAspect="1" noChangeShapeType="1"/>
            </p:cNvSpPr>
            <p:nvPr/>
          </p:nvSpPr>
          <p:spPr bwMode="auto">
            <a:xfrm>
              <a:off x="3055" y="3268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13" name="Oval 135"/>
            <p:cNvSpPr>
              <a:spLocks noChangeAspect="1" noChangeArrowheads="1"/>
            </p:cNvSpPr>
            <p:nvPr/>
          </p:nvSpPr>
          <p:spPr bwMode="auto">
            <a:xfrm>
              <a:off x="4638" y="2525"/>
              <a:ext cx="51" cy="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14" name="Oval 136"/>
            <p:cNvSpPr>
              <a:spLocks noChangeAspect="1" noChangeArrowheads="1"/>
            </p:cNvSpPr>
            <p:nvPr/>
          </p:nvSpPr>
          <p:spPr bwMode="auto">
            <a:xfrm>
              <a:off x="4642" y="2654"/>
              <a:ext cx="50" cy="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15" name="Oval 137"/>
            <p:cNvSpPr>
              <a:spLocks noChangeAspect="1" noChangeArrowheads="1"/>
            </p:cNvSpPr>
            <p:nvPr/>
          </p:nvSpPr>
          <p:spPr bwMode="auto">
            <a:xfrm>
              <a:off x="4764" y="2589"/>
              <a:ext cx="51" cy="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16" name="Line 138"/>
            <p:cNvSpPr>
              <a:spLocks noChangeAspect="1" noChangeShapeType="1"/>
            </p:cNvSpPr>
            <p:nvPr/>
          </p:nvSpPr>
          <p:spPr bwMode="auto">
            <a:xfrm>
              <a:off x="4815" y="2615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17" name="Line 139"/>
            <p:cNvSpPr>
              <a:spLocks noChangeAspect="1" noChangeShapeType="1"/>
            </p:cNvSpPr>
            <p:nvPr/>
          </p:nvSpPr>
          <p:spPr bwMode="auto">
            <a:xfrm>
              <a:off x="5125" y="2614"/>
              <a:ext cx="2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18" name="Line 140"/>
            <p:cNvSpPr>
              <a:spLocks noChangeAspect="1" noChangeShapeType="1"/>
            </p:cNvSpPr>
            <p:nvPr/>
          </p:nvSpPr>
          <p:spPr bwMode="auto">
            <a:xfrm>
              <a:off x="4663" y="2571"/>
              <a:ext cx="119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19" name="Text Box 141"/>
            <p:cNvSpPr txBox="1">
              <a:spLocks noChangeAspect="1" noChangeArrowheads="1"/>
            </p:cNvSpPr>
            <p:nvPr/>
          </p:nvSpPr>
          <p:spPr bwMode="auto">
            <a:xfrm>
              <a:off x="4658" y="246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11320" name="Text Box 142"/>
            <p:cNvSpPr txBox="1">
              <a:spLocks noChangeAspect="1" noChangeArrowheads="1"/>
            </p:cNvSpPr>
            <p:nvPr/>
          </p:nvSpPr>
          <p:spPr bwMode="auto">
            <a:xfrm>
              <a:off x="4654" y="2603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11321" name="Oval 143"/>
            <p:cNvSpPr>
              <a:spLocks noChangeAspect="1" noChangeArrowheads="1"/>
            </p:cNvSpPr>
            <p:nvPr/>
          </p:nvSpPr>
          <p:spPr bwMode="auto">
            <a:xfrm>
              <a:off x="4638" y="2809"/>
              <a:ext cx="51" cy="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22" name="Oval 144"/>
            <p:cNvSpPr>
              <a:spLocks noChangeAspect="1" noChangeArrowheads="1"/>
            </p:cNvSpPr>
            <p:nvPr/>
          </p:nvSpPr>
          <p:spPr bwMode="auto">
            <a:xfrm>
              <a:off x="4642" y="2939"/>
              <a:ext cx="50" cy="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23" name="Oval 145"/>
            <p:cNvSpPr>
              <a:spLocks noChangeAspect="1" noChangeArrowheads="1"/>
            </p:cNvSpPr>
            <p:nvPr/>
          </p:nvSpPr>
          <p:spPr bwMode="auto">
            <a:xfrm>
              <a:off x="4764" y="2874"/>
              <a:ext cx="51" cy="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24" name="Line 146"/>
            <p:cNvSpPr>
              <a:spLocks noChangeAspect="1" noChangeShapeType="1"/>
            </p:cNvSpPr>
            <p:nvPr/>
          </p:nvSpPr>
          <p:spPr bwMode="auto">
            <a:xfrm>
              <a:off x="4815" y="2899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25" name="Line 147"/>
            <p:cNvSpPr>
              <a:spLocks noChangeAspect="1" noChangeShapeType="1"/>
            </p:cNvSpPr>
            <p:nvPr/>
          </p:nvSpPr>
          <p:spPr bwMode="auto">
            <a:xfrm>
              <a:off x="5125" y="2898"/>
              <a:ext cx="2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26" name="Line 148"/>
            <p:cNvSpPr>
              <a:spLocks noChangeAspect="1" noChangeShapeType="1"/>
            </p:cNvSpPr>
            <p:nvPr/>
          </p:nvSpPr>
          <p:spPr bwMode="auto">
            <a:xfrm>
              <a:off x="4663" y="2856"/>
              <a:ext cx="119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27" name="Text Box 149"/>
            <p:cNvSpPr txBox="1">
              <a:spLocks noChangeAspect="1" noChangeArrowheads="1"/>
            </p:cNvSpPr>
            <p:nvPr/>
          </p:nvSpPr>
          <p:spPr bwMode="auto">
            <a:xfrm>
              <a:off x="4658" y="2747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11328" name="Text Box 150"/>
            <p:cNvSpPr txBox="1">
              <a:spLocks noChangeAspect="1" noChangeArrowheads="1"/>
            </p:cNvSpPr>
            <p:nvPr/>
          </p:nvSpPr>
          <p:spPr bwMode="auto">
            <a:xfrm>
              <a:off x="4654" y="2887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11329" name="Oval 151"/>
            <p:cNvSpPr>
              <a:spLocks noChangeAspect="1" noChangeArrowheads="1"/>
            </p:cNvSpPr>
            <p:nvPr/>
          </p:nvSpPr>
          <p:spPr bwMode="auto">
            <a:xfrm>
              <a:off x="4638" y="3176"/>
              <a:ext cx="51" cy="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30" name="Oval 152"/>
            <p:cNvSpPr>
              <a:spLocks noChangeAspect="1" noChangeArrowheads="1"/>
            </p:cNvSpPr>
            <p:nvPr/>
          </p:nvSpPr>
          <p:spPr bwMode="auto">
            <a:xfrm>
              <a:off x="4642" y="3306"/>
              <a:ext cx="50" cy="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31" name="Oval 153"/>
            <p:cNvSpPr>
              <a:spLocks noChangeAspect="1" noChangeArrowheads="1"/>
            </p:cNvSpPr>
            <p:nvPr/>
          </p:nvSpPr>
          <p:spPr bwMode="auto">
            <a:xfrm>
              <a:off x="4764" y="3241"/>
              <a:ext cx="51" cy="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32" name="Line 154"/>
            <p:cNvSpPr>
              <a:spLocks noChangeAspect="1" noChangeShapeType="1"/>
            </p:cNvSpPr>
            <p:nvPr/>
          </p:nvSpPr>
          <p:spPr bwMode="auto">
            <a:xfrm>
              <a:off x="4815" y="3266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33" name="Line 155"/>
            <p:cNvSpPr>
              <a:spLocks noChangeAspect="1" noChangeShapeType="1"/>
            </p:cNvSpPr>
            <p:nvPr/>
          </p:nvSpPr>
          <p:spPr bwMode="auto">
            <a:xfrm>
              <a:off x="5125" y="3265"/>
              <a:ext cx="2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34" name="Line 156"/>
            <p:cNvSpPr>
              <a:spLocks noChangeAspect="1" noChangeShapeType="1"/>
            </p:cNvSpPr>
            <p:nvPr/>
          </p:nvSpPr>
          <p:spPr bwMode="auto">
            <a:xfrm flipV="1">
              <a:off x="4660" y="3245"/>
              <a:ext cx="115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35" name="Text Box 157"/>
            <p:cNvSpPr txBox="1">
              <a:spLocks noChangeAspect="1" noChangeArrowheads="1"/>
            </p:cNvSpPr>
            <p:nvPr/>
          </p:nvSpPr>
          <p:spPr bwMode="auto">
            <a:xfrm>
              <a:off x="4654" y="3255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11336" name="Text Box 158"/>
            <p:cNvSpPr txBox="1">
              <a:spLocks noChangeAspect="1" noChangeArrowheads="1"/>
            </p:cNvSpPr>
            <p:nvPr/>
          </p:nvSpPr>
          <p:spPr bwMode="auto">
            <a:xfrm>
              <a:off x="4658" y="311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11337" name="Oval 159"/>
            <p:cNvSpPr>
              <a:spLocks noChangeAspect="1" noChangeArrowheads="1"/>
            </p:cNvSpPr>
            <p:nvPr/>
          </p:nvSpPr>
          <p:spPr bwMode="auto">
            <a:xfrm>
              <a:off x="4638" y="3461"/>
              <a:ext cx="51" cy="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38" name="Oval 160"/>
            <p:cNvSpPr>
              <a:spLocks noChangeAspect="1" noChangeArrowheads="1"/>
            </p:cNvSpPr>
            <p:nvPr/>
          </p:nvSpPr>
          <p:spPr bwMode="auto">
            <a:xfrm>
              <a:off x="4642" y="3590"/>
              <a:ext cx="50" cy="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39" name="Oval 161"/>
            <p:cNvSpPr>
              <a:spLocks noChangeAspect="1" noChangeArrowheads="1"/>
            </p:cNvSpPr>
            <p:nvPr/>
          </p:nvSpPr>
          <p:spPr bwMode="auto">
            <a:xfrm>
              <a:off x="4764" y="3526"/>
              <a:ext cx="51" cy="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40" name="Line 162"/>
            <p:cNvSpPr>
              <a:spLocks noChangeAspect="1" noChangeShapeType="1"/>
            </p:cNvSpPr>
            <p:nvPr/>
          </p:nvSpPr>
          <p:spPr bwMode="auto">
            <a:xfrm>
              <a:off x="4815" y="3551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41" name="Line 163"/>
            <p:cNvSpPr>
              <a:spLocks noChangeAspect="1" noChangeShapeType="1"/>
            </p:cNvSpPr>
            <p:nvPr/>
          </p:nvSpPr>
          <p:spPr bwMode="auto">
            <a:xfrm>
              <a:off x="5125" y="3550"/>
              <a:ext cx="2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42" name="Line 164"/>
            <p:cNvSpPr>
              <a:spLocks noChangeAspect="1" noChangeShapeType="1"/>
            </p:cNvSpPr>
            <p:nvPr/>
          </p:nvSpPr>
          <p:spPr bwMode="auto">
            <a:xfrm flipV="1">
              <a:off x="4660" y="3529"/>
              <a:ext cx="115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43" name="Text Box 165"/>
            <p:cNvSpPr txBox="1">
              <a:spLocks noChangeAspect="1" noChangeArrowheads="1"/>
            </p:cNvSpPr>
            <p:nvPr/>
          </p:nvSpPr>
          <p:spPr bwMode="auto">
            <a:xfrm>
              <a:off x="4654" y="3539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11344" name="Text Box 166"/>
            <p:cNvSpPr txBox="1">
              <a:spLocks noChangeAspect="1" noChangeArrowheads="1"/>
            </p:cNvSpPr>
            <p:nvPr/>
          </p:nvSpPr>
          <p:spPr bwMode="auto">
            <a:xfrm>
              <a:off x="4658" y="3399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11345" name="Line 167"/>
            <p:cNvSpPr>
              <a:spLocks noChangeAspect="1" noChangeShapeType="1"/>
            </p:cNvSpPr>
            <p:nvPr/>
          </p:nvSpPr>
          <p:spPr bwMode="auto">
            <a:xfrm>
              <a:off x="4905" y="2618"/>
              <a:ext cx="223" cy="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46" name="Line 168"/>
            <p:cNvSpPr>
              <a:spLocks noChangeAspect="1" noChangeShapeType="1"/>
            </p:cNvSpPr>
            <p:nvPr/>
          </p:nvSpPr>
          <p:spPr bwMode="auto">
            <a:xfrm>
              <a:off x="4905" y="2899"/>
              <a:ext cx="223" cy="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47" name="Line 169"/>
            <p:cNvSpPr>
              <a:spLocks noChangeAspect="1" noChangeShapeType="1"/>
            </p:cNvSpPr>
            <p:nvPr/>
          </p:nvSpPr>
          <p:spPr bwMode="auto">
            <a:xfrm flipH="1">
              <a:off x="4912" y="2615"/>
              <a:ext cx="219" cy="6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48" name="Line 170"/>
            <p:cNvSpPr>
              <a:spLocks noChangeAspect="1" noChangeShapeType="1"/>
            </p:cNvSpPr>
            <p:nvPr/>
          </p:nvSpPr>
          <p:spPr bwMode="auto">
            <a:xfrm flipH="1">
              <a:off x="4905" y="2899"/>
              <a:ext cx="219" cy="6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49" name="Line 171"/>
            <p:cNvSpPr>
              <a:spLocks noChangeAspect="1" noChangeShapeType="1"/>
            </p:cNvSpPr>
            <p:nvPr/>
          </p:nvSpPr>
          <p:spPr bwMode="auto">
            <a:xfrm flipH="1">
              <a:off x="4766" y="2615"/>
              <a:ext cx="2" cy="1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50" name="AutoShape 183"/>
            <p:cNvSpPr>
              <a:spLocks noChangeAspect="1" noChangeArrowheads="1"/>
            </p:cNvSpPr>
            <p:nvPr/>
          </p:nvSpPr>
          <p:spPr bwMode="auto">
            <a:xfrm rot="10800000">
              <a:off x="4539" y="3758"/>
              <a:ext cx="90" cy="119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51" name="Oval 184"/>
            <p:cNvSpPr>
              <a:spLocks noChangeAspect="1" noChangeArrowheads="1"/>
            </p:cNvSpPr>
            <p:nvPr/>
          </p:nvSpPr>
          <p:spPr bwMode="auto">
            <a:xfrm>
              <a:off x="4635" y="3828"/>
              <a:ext cx="36" cy="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52" name="Line 185"/>
            <p:cNvSpPr>
              <a:spLocks noChangeAspect="1" noChangeShapeType="1"/>
            </p:cNvSpPr>
            <p:nvPr/>
          </p:nvSpPr>
          <p:spPr bwMode="auto">
            <a:xfrm flipV="1">
              <a:off x="4665" y="385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53" name="Line 186"/>
            <p:cNvSpPr>
              <a:spLocks noChangeAspect="1" noChangeShapeType="1"/>
            </p:cNvSpPr>
            <p:nvPr/>
          </p:nvSpPr>
          <p:spPr bwMode="auto">
            <a:xfrm>
              <a:off x="4716" y="3855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54" name="Line 188"/>
            <p:cNvSpPr>
              <a:spLocks noChangeAspect="1" noChangeShapeType="1"/>
            </p:cNvSpPr>
            <p:nvPr/>
          </p:nvSpPr>
          <p:spPr bwMode="auto">
            <a:xfrm>
              <a:off x="4629" y="3790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55" name="Line 189"/>
            <p:cNvSpPr>
              <a:spLocks noChangeAspect="1" noChangeShapeType="1"/>
            </p:cNvSpPr>
            <p:nvPr/>
          </p:nvSpPr>
          <p:spPr bwMode="auto">
            <a:xfrm>
              <a:off x="4393" y="2960"/>
              <a:ext cx="2" cy="8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56" name="Line 190"/>
            <p:cNvSpPr>
              <a:spLocks noChangeAspect="1" noChangeShapeType="1"/>
            </p:cNvSpPr>
            <p:nvPr/>
          </p:nvSpPr>
          <p:spPr bwMode="auto">
            <a:xfrm>
              <a:off x="3563" y="3812"/>
              <a:ext cx="973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57" name="Line 191"/>
            <p:cNvSpPr>
              <a:spLocks noChangeAspect="1" noChangeShapeType="1"/>
            </p:cNvSpPr>
            <p:nvPr/>
          </p:nvSpPr>
          <p:spPr bwMode="auto">
            <a:xfrm flipV="1">
              <a:off x="3768" y="2696"/>
              <a:ext cx="620" cy="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58" name="Oval 192"/>
            <p:cNvSpPr>
              <a:spLocks noChangeAspect="1" noChangeArrowheads="1"/>
            </p:cNvSpPr>
            <p:nvPr/>
          </p:nvSpPr>
          <p:spPr bwMode="auto">
            <a:xfrm>
              <a:off x="3442" y="3236"/>
              <a:ext cx="50" cy="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59" name="Line 203"/>
            <p:cNvSpPr>
              <a:spLocks noChangeAspect="1" noChangeShapeType="1"/>
            </p:cNvSpPr>
            <p:nvPr/>
          </p:nvSpPr>
          <p:spPr bwMode="auto">
            <a:xfrm>
              <a:off x="3674" y="3490"/>
              <a:ext cx="0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60" name="Oval 207"/>
            <p:cNvSpPr>
              <a:spLocks noChangeAspect="1" noChangeArrowheads="1"/>
            </p:cNvSpPr>
            <p:nvPr/>
          </p:nvSpPr>
          <p:spPr bwMode="auto">
            <a:xfrm>
              <a:off x="3444" y="3528"/>
              <a:ext cx="50" cy="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61" name="Line 213"/>
            <p:cNvSpPr>
              <a:spLocks noChangeAspect="1" noChangeShapeType="1"/>
            </p:cNvSpPr>
            <p:nvPr/>
          </p:nvSpPr>
          <p:spPr bwMode="auto">
            <a:xfrm flipV="1">
              <a:off x="3566" y="3255"/>
              <a:ext cx="5" cy="5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62" name="Text Box 227"/>
            <p:cNvSpPr txBox="1">
              <a:spLocks noChangeAspect="1" noChangeArrowheads="1"/>
            </p:cNvSpPr>
            <p:nvPr/>
          </p:nvSpPr>
          <p:spPr bwMode="auto">
            <a:xfrm>
              <a:off x="2974" y="2437"/>
              <a:ext cx="3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latin typeface="Times New Roman" pitchFamily="18" charset="0"/>
                  <a:ea typeface="新細明體" charset="-120"/>
                </a:rPr>
                <a:t>Xr(n)</a:t>
              </a:r>
            </a:p>
          </p:txBody>
        </p:sp>
        <p:sp>
          <p:nvSpPr>
            <p:cNvPr id="11363" name="Text Box 228"/>
            <p:cNvSpPr txBox="1">
              <a:spLocks noChangeAspect="1" noChangeArrowheads="1"/>
            </p:cNvSpPr>
            <p:nvPr/>
          </p:nvSpPr>
          <p:spPr bwMode="auto">
            <a:xfrm>
              <a:off x="2976" y="2723"/>
              <a:ext cx="3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latin typeface="Times New Roman" pitchFamily="18" charset="0"/>
                  <a:ea typeface="新細明體" charset="-120"/>
                </a:rPr>
                <a:t>Xi(n)</a:t>
              </a:r>
            </a:p>
          </p:txBody>
        </p:sp>
        <p:sp>
          <p:nvSpPr>
            <p:cNvPr id="11364" name="Text Box 231"/>
            <p:cNvSpPr txBox="1">
              <a:spLocks noChangeAspect="1" noChangeArrowheads="1"/>
            </p:cNvSpPr>
            <p:nvPr/>
          </p:nvSpPr>
          <p:spPr bwMode="auto">
            <a:xfrm>
              <a:off x="5175" y="3089"/>
              <a:ext cx="3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latin typeface="Times New Roman" pitchFamily="18" charset="0"/>
                  <a:ea typeface="新細明體" charset="-120"/>
                </a:rPr>
                <a:t>Zr(n)</a:t>
              </a:r>
            </a:p>
          </p:txBody>
        </p:sp>
        <p:sp>
          <p:nvSpPr>
            <p:cNvPr id="11365" name="Text Box 232"/>
            <p:cNvSpPr txBox="1">
              <a:spLocks noChangeAspect="1" noChangeArrowheads="1"/>
            </p:cNvSpPr>
            <p:nvPr/>
          </p:nvSpPr>
          <p:spPr bwMode="auto">
            <a:xfrm>
              <a:off x="5177" y="3375"/>
              <a:ext cx="3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latin typeface="Times New Roman" pitchFamily="18" charset="0"/>
                  <a:ea typeface="新細明體" charset="-120"/>
                </a:rPr>
                <a:t>Zi(n)</a:t>
              </a:r>
            </a:p>
          </p:txBody>
        </p:sp>
        <p:sp>
          <p:nvSpPr>
            <p:cNvPr id="11366" name="Text Box 233"/>
            <p:cNvSpPr txBox="1">
              <a:spLocks noChangeAspect="1" noChangeArrowheads="1"/>
            </p:cNvSpPr>
            <p:nvPr/>
          </p:nvSpPr>
          <p:spPr bwMode="auto">
            <a:xfrm>
              <a:off x="5175" y="2438"/>
              <a:ext cx="5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latin typeface="Times New Roman" pitchFamily="18" charset="0"/>
                  <a:ea typeface="新細明體" charset="-120"/>
                </a:rPr>
                <a:t>Zr(n+N/2)</a:t>
              </a:r>
            </a:p>
          </p:txBody>
        </p:sp>
        <p:sp>
          <p:nvSpPr>
            <p:cNvPr id="11367" name="Text Box 234"/>
            <p:cNvSpPr txBox="1">
              <a:spLocks noChangeAspect="1" noChangeArrowheads="1"/>
            </p:cNvSpPr>
            <p:nvPr/>
          </p:nvSpPr>
          <p:spPr bwMode="auto">
            <a:xfrm>
              <a:off x="5175" y="2723"/>
              <a:ext cx="5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latin typeface="Times New Roman" pitchFamily="18" charset="0"/>
                  <a:ea typeface="新細明體" charset="-120"/>
                </a:rPr>
                <a:t>Zi(n+N/2)</a:t>
              </a:r>
            </a:p>
          </p:txBody>
        </p:sp>
        <p:sp>
          <p:nvSpPr>
            <p:cNvPr id="11368" name="Text Box 235"/>
            <p:cNvSpPr txBox="1">
              <a:spLocks noChangeAspect="1" noChangeArrowheads="1"/>
            </p:cNvSpPr>
            <p:nvPr/>
          </p:nvSpPr>
          <p:spPr bwMode="auto">
            <a:xfrm>
              <a:off x="4253" y="311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2000">
                  <a:latin typeface="Times New Roman" pitchFamily="18" charset="0"/>
                  <a:ea typeface="新細明體" charset="-120"/>
                </a:rPr>
                <a:t>-</a:t>
              </a:r>
            </a:p>
          </p:txBody>
        </p:sp>
        <p:sp>
          <p:nvSpPr>
            <p:cNvPr id="11369" name="Text Box 237"/>
            <p:cNvSpPr txBox="1">
              <a:spLocks noChangeAspect="1" noChangeArrowheads="1"/>
            </p:cNvSpPr>
            <p:nvPr/>
          </p:nvSpPr>
          <p:spPr bwMode="auto">
            <a:xfrm>
              <a:off x="4347" y="2982"/>
              <a:ext cx="1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400" b="1">
                  <a:latin typeface="Times New Roman" pitchFamily="18" charset="0"/>
                  <a:ea typeface="新細明體" charset="-120"/>
                </a:rPr>
                <a:t>±</a:t>
              </a:r>
            </a:p>
          </p:txBody>
        </p:sp>
        <p:sp>
          <p:nvSpPr>
            <p:cNvPr id="11370" name="Text Box 238"/>
            <p:cNvSpPr txBox="1">
              <a:spLocks noChangeAspect="1" noChangeArrowheads="1"/>
            </p:cNvSpPr>
            <p:nvPr/>
          </p:nvSpPr>
          <p:spPr bwMode="auto">
            <a:xfrm rot="10800000">
              <a:off x="4231" y="3463"/>
              <a:ext cx="1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400" b="1">
                  <a:latin typeface="Times New Roman" pitchFamily="18" charset="0"/>
                  <a:ea typeface="新細明體" charset="-120"/>
                </a:rPr>
                <a:t>±</a:t>
              </a:r>
            </a:p>
          </p:txBody>
        </p:sp>
        <p:sp>
          <p:nvSpPr>
            <p:cNvPr id="11371" name="Line 250"/>
            <p:cNvSpPr>
              <a:spLocks noChangeAspect="1" noChangeShapeType="1"/>
            </p:cNvSpPr>
            <p:nvPr/>
          </p:nvSpPr>
          <p:spPr bwMode="auto">
            <a:xfrm>
              <a:off x="3055" y="3560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72" name="Line 252"/>
            <p:cNvSpPr>
              <a:spLocks noChangeShapeType="1"/>
            </p:cNvSpPr>
            <p:nvPr/>
          </p:nvSpPr>
          <p:spPr bwMode="auto">
            <a:xfrm flipV="1">
              <a:off x="3312" y="3376"/>
              <a:ext cx="144" cy="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73" name="Line 253"/>
            <p:cNvSpPr>
              <a:spLocks noChangeAspect="1" noChangeShapeType="1"/>
            </p:cNvSpPr>
            <p:nvPr/>
          </p:nvSpPr>
          <p:spPr bwMode="auto">
            <a:xfrm>
              <a:off x="3622" y="3558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74" name="Oval 255"/>
            <p:cNvSpPr>
              <a:spLocks noChangeAspect="1" noChangeArrowheads="1"/>
            </p:cNvSpPr>
            <p:nvPr/>
          </p:nvSpPr>
          <p:spPr bwMode="auto">
            <a:xfrm>
              <a:off x="3572" y="3528"/>
              <a:ext cx="50" cy="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75" name="Oval 257"/>
            <p:cNvSpPr>
              <a:spLocks noChangeAspect="1" noChangeArrowheads="1"/>
            </p:cNvSpPr>
            <p:nvPr/>
          </p:nvSpPr>
          <p:spPr bwMode="auto">
            <a:xfrm>
              <a:off x="3445" y="3329"/>
              <a:ext cx="50" cy="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76" name="Oval 258"/>
            <p:cNvSpPr>
              <a:spLocks noChangeAspect="1" noChangeArrowheads="1"/>
            </p:cNvSpPr>
            <p:nvPr/>
          </p:nvSpPr>
          <p:spPr bwMode="auto">
            <a:xfrm>
              <a:off x="3444" y="3438"/>
              <a:ext cx="50" cy="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77" name="Line 259"/>
            <p:cNvSpPr>
              <a:spLocks noChangeShapeType="1"/>
            </p:cNvSpPr>
            <p:nvPr/>
          </p:nvSpPr>
          <p:spPr bwMode="auto">
            <a:xfrm>
              <a:off x="3318" y="3264"/>
              <a:ext cx="135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78" name="Text Box 260"/>
            <p:cNvSpPr txBox="1">
              <a:spLocks noChangeAspect="1" noChangeArrowheads="1"/>
            </p:cNvSpPr>
            <p:nvPr/>
          </p:nvSpPr>
          <p:spPr bwMode="auto">
            <a:xfrm>
              <a:off x="3446" y="3093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11379" name="Text Box 261"/>
            <p:cNvSpPr txBox="1">
              <a:spLocks noChangeAspect="1" noChangeArrowheads="1"/>
            </p:cNvSpPr>
            <p:nvPr/>
          </p:nvSpPr>
          <p:spPr bwMode="auto">
            <a:xfrm>
              <a:off x="3451" y="326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11380" name="Line 263"/>
            <p:cNvSpPr>
              <a:spLocks noChangeAspect="1" noChangeShapeType="1"/>
            </p:cNvSpPr>
            <p:nvPr/>
          </p:nvSpPr>
          <p:spPr bwMode="auto">
            <a:xfrm>
              <a:off x="3622" y="3264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81" name="Oval 264"/>
            <p:cNvSpPr>
              <a:spLocks noChangeAspect="1" noChangeArrowheads="1"/>
            </p:cNvSpPr>
            <p:nvPr/>
          </p:nvSpPr>
          <p:spPr bwMode="auto">
            <a:xfrm>
              <a:off x="3572" y="3234"/>
              <a:ext cx="50" cy="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382" name="Line 265"/>
            <p:cNvSpPr>
              <a:spLocks noChangeShapeType="1"/>
            </p:cNvSpPr>
            <p:nvPr/>
          </p:nvSpPr>
          <p:spPr bwMode="auto">
            <a:xfrm>
              <a:off x="3471" y="3579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83" name="Line 266"/>
            <p:cNvSpPr>
              <a:spLocks noChangeShapeType="1"/>
            </p:cNvSpPr>
            <p:nvPr/>
          </p:nvSpPr>
          <p:spPr bwMode="auto">
            <a:xfrm>
              <a:off x="3468" y="3234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84" name="Text Box 267"/>
            <p:cNvSpPr txBox="1">
              <a:spLocks noChangeAspect="1" noChangeArrowheads="1"/>
            </p:cNvSpPr>
            <p:nvPr/>
          </p:nvSpPr>
          <p:spPr bwMode="auto">
            <a:xfrm>
              <a:off x="3451" y="3375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11385" name="Text Box 268"/>
            <p:cNvSpPr txBox="1">
              <a:spLocks noChangeAspect="1" noChangeArrowheads="1"/>
            </p:cNvSpPr>
            <p:nvPr/>
          </p:nvSpPr>
          <p:spPr bwMode="auto">
            <a:xfrm>
              <a:off x="3449" y="354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Font typeface="Wingdings" pitchFamily="2" charset="2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2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11386" name="Line 269"/>
            <p:cNvSpPr>
              <a:spLocks noChangeAspect="1" noChangeShapeType="1"/>
            </p:cNvSpPr>
            <p:nvPr/>
          </p:nvSpPr>
          <p:spPr bwMode="auto">
            <a:xfrm>
              <a:off x="3174" y="3562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15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Design Flow</a:t>
            </a:r>
            <a:endParaRPr lang="zh-TW" altLang="en-US" dirty="0"/>
          </a:p>
        </p:txBody>
      </p:sp>
      <p:grpSp>
        <p:nvGrpSpPr>
          <p:cNvPr id="66" name="群組 65"/>
          <p:cNvGrpSpPr/>
          <p:nvPr/>
        </p:nvGrpSpPr>
        <p:grpSpPr>
          <a:xfrm>
            <a:off x="2811700" y="5736016"/>
            <a:ext cx="4929222" cy="789328"/>
            <a:chOff x="2643174" y="5572140"/>
            <a:chExt cx="4929222" cy="789328"/>
          </a:xfrm>
        </p:grpSpPr>
        <p:sp>
          <p:nvSpPr>
            <p:cNvPr id="67" name="矩形 66"/>
            <p:cNvSpPr/>
            <p:nvPr/>
          </p:nvSpPr>
          <p:spPr>
            <a:xfrm>
              <a:off x="2643174" y="5572140"/>
              <a:ext cx="3643338" cy="78581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+mn-cs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286512" y="5572140"/>
              <a:ext cx="1285884" cy="78932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rPr>
                <a:t>MATLAB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rPr>
                <a:t>Verilog</a:t>
              </a:r>
              <a:endPara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+mn-cs"/>
              </a:endParaRPr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2811700" y="2449868"/>
            <a:ext cx="5000660" cy="3214710"/>
            <a:chOff x="2643174" y="2285992"/>
            <a:chExt cx="5000660" cy="3214710"/>
          </a:xfrm>
        </p:grpSpPr>
        <p:sp>
          <p:nvSpPr>
            <p:cNvPr id="70" name="矩形 69"/>
            <p:cNvSpPr/>
            <p:nvPr/>
          </p:nvSpPr>
          <p:spPr>
            <a:xfrm>
              <a:off x="2643174" y="2285992"/>
              <a:ext cx="3643338" cy="3214710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+mn-cs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286512" y="2285992"/>
              <a:ext cx="1285884" cy="50006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+mn-cs"/>
              </a:endParaRP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6357950" y="232902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MATLAB</a:t>
              </a:r>
              <a:endPara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3" name="上彎箭號 72"/>
          <p:cNvSpPr/>
          <p:nvPr/>
        </p:nvSpPr>
        <p:spPr>
          <a:xfrm flipH="1">
            <a:off x="1845234" y="4839612"/>
            <a:ext cx="1466532" cy="324900"/>
          </a:xfrm>
          <a:prstGeom prst="bentUp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74" name="上彎箭號 73"/>
          <p:cNvSpPr/>
          <p:nvPr/>
        </p:nvSpPr>
        <p:spPr>
          <a:xfrm rot="5400000" flipH="1">
            <a:off x="2444505" y="3317129"/>
            <a:ext cx="305762" cy="1428760"/>
          </a:xfrm>
          <a:prstGeom prst="bentUp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grpSp>
        <p:nvGrpSpPr>
          <p:cNvPr id="75" name="群組 74"/>
          <p:cNvGrpSpPr/>
          <p:nvPr/>
        </p:nvGrpSpPr>
        <p:grpSpPr>
          <a:xfrm>
            <a:off x="3367810" y="1778363"/>
            <a:ext cx="2500330" cy="571504"/>
            <a:chOff x="3214678" y="1571612"/>
            <a:chExt cx="2500330" cy="571504"/>
          </a:xfrm>
        </p:grpSpPr>
        <p:sp>
          <p:nvSpPr>
            <p:cNvPr id="76" name="流程圖: 替代處理程序 75"/>
            <p:cNvSpPr/>
            <p:nvPr/>
          </p:nvSpPr>
          <p:spPr>
            <a:xfrm>
              <a:off x="3214678" y="1571612"/>
              <a:ext cx="2500330" cy="571504"/>
            </a:xfrm>
            <a:prstGeom prst="flowChartAlternateProcess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+mn-cs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3428426" y="1670011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Physical Model</a:t>
              </a:r>
              <a:endPara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8" name="向下箭號 77"/>
          <p:cNvSpPr/>
          <p:nvPr/>
        </p:nvSpPr>
        <p:spPr>
          <a:xfrm>
            <a:off x="4499176" y="2398440"/>
            <a:ext cx="285752" cy="285752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79" name="向下箭號 78"/>
          <p:cNvSpPr/>
          <p:nvPr/>
        </p:nvSpPr>
        <p:spPr>
          <a:xfrm>
            <a:off x="4499176" y="3418582"/>
            <a:ext cx="285752" cy="285752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80" name="向下箭號 79"/>
          <p:cNvSpPr/>
          <p:nvPr/>
        </p:nvSpPr>
        <p:spPr>
          <a:xfrm>
            <a:off x="4499176" y="4418714"/>
            <a:ext cx="285752" cy="285752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81" name="向下箭號 80"/>
          <p:cNvSpPr/>
          <p:nvPr/>
        </p:nvSpPr>
        <p:spPr>
          <a:xfrm>
            <a:off x="4499176" y="5418846"/>
            <a:ext cx="285752" cy="285752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grpSp>
        <p:nvGrpSpPr>
          <p:cNvPr id="82" name="群組 81"/>
          <p:cNvGrpSpPr/>
          <p:nvPr/>
        </p:nvGrpSpPr>
        <p:grpSpPr>
          <a:xfrm>
            <a:off x="3347864" y="2755630"/>
            <a:ext cx="2592288" cy="571504"/>
            <a:chOff x="3179338" y="2591754"/>
            <a:chExt cx="2592288" cy="571504"/>
          </a:xfrm>
        </p:grpSpPr>
        <p:sp>
          <p:nvSpPr>
            <p:cNvPr id="83" name="流程圖: 替代處理程序 82"/>
            <p:cNvSpPr/>
            <p:nvPr/>
          </p:nvSpPr>
          <p:spPr>
            <a:xfrm>
              <a:off x="3214678" y="2591754"/>
              <a:ext cx="2500330" cy="571504"/>
            </a:xfrm>
            <a:prstGeom prst="flowChartAlternateProcess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+mn-cs"/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3179338" y="2689175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Floating Point Model</a:t>
              </a:r>
              <a:endPara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1043608" y="4235818"/>
            <a:ext cx="1656184" cy="571504"/>
            <a:chOff x="875082" y="3591886"/>
            <a:chExt cx="1656184" cy="571504"/>
          </a:xfrm>
        </p:grpSpPr>
        <p:sp>
          <p:nvSpPr>
            <p:cNvPr id="86" name="流程圖: 替代處理程序 85"/>
            <p:cNvSpPr/>
            <p:nvPr/>
          </p:nvSpPr>
          <p:spPr>
            <a:xfrm>
              <a:off x="875082" y="3591886"/>
              <a:ext cx="1656184" cy="571504"/>
            </a:xfrm>
            <a:prstGeom prst="flowChartAlternateProcess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+mn-cs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1091106" y="3681102"/>
              <a:ext cx="1357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Optimize</a:t>
              </a:r>
              <a:endPara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3383204" y="3755762"/>
            <a:ext cx="2500330" cy="571504"/>
            <a:chOff x="3214678" y="3591886"/>
            <a:chExt cx="2500330" cy="571504"/>
          </a:xfrm>
        </p:grpSpPr>
        <p:sp>
          <p:nvSpPr>
            <p:cNvPr id="89" name="流程圖: 替代處理程序 88"/>
            <p:cNvSpPr/>
            <p:nvPr/>
          </p:nvSpPr>
          <p:spPr>
            <a:xfrm>
              <a:off x="3214678" y="3591886"/>
              <a:ext cx="2500330" cy="571504"/>
            </a:xfrm>
            <a:prstGeom prst="flowChartAlternateProcess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+mn-cs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3323354" y="3697172"/>
              <a:ext cx="2342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Fixed Point Model</a:t>
              </a:r>
              <a:endPara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1" name="群組 90"/>
          <p:cNvGrpSpPr/>
          <p:nvPr/>
        </p:nvGrpSpPr>
        <p:grpSpPr>
          <a:xfrm>
            <a:off x="3383204" y="4755894"/>
            <a:ext cx="2500330" cy="571504"/>
            <a:chOff x="3214678" y="4592018"/>
            <a:chExt cx="2500330" cy="571504"/>
          </a:xfrm>
        </p:grpSpPr>
        <p:sp>
          <p:nvSpPr>
            <p:cNvPr id="92" name="流程圖: 替代處理程序 91"/>
            <p:cNvSpPr/>
            <p:nvPr/>
          </p:nvSpPr>
          <p:spPr>
            <a:xfrm>
              <a:off x="3214678" y="4592018"/>
              <a:ext cx="2500330" cy="571504"/>
            </a:xfrm>
            <a:prstGeom prst="flowChartAlternateProcess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+mn-cs"/>
              </a:endParaRP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3767942" y="4705284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Simulation</a:t>
              </a:r>
              <a:endPara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4" name="群組 93"/>
          <p:cNvGrpSpPr/>
          <p:nvPr/>
        </p:nvGrpSpPr>
        <p:grpSpPr>
          <a:xfrm>
            <a:off x="3383204" y="5827464"/>
            <a:ext cx="2500330" cy="571504"/>
            <a:chOff x="3214678" y="5663588"/>
            <a:chExt cx="2500330" cy="571504"/>
          </a:xfrm>
        </p:grpSpPr>
        <p:sp>
          <p:nvSpPr>
            <p:cNvPr id="95" name="流程圖: 替代處理程序 94"/>
            <p:cNvSpPr/>
            <p:nvPr/>
          </p:nvSpPr>
          <p:spPr>
            <a:xfrm>
              <a:off x="3214678" y="5663588"/>
              <a:ext cx="2500330" cy="571504"/>
            </a:xfrm>
            <a:prstGeom prst="flowChartAlternateProcess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+mn-cs"/>
              </a:endParaRP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3357554" y="5745334"/>
              <a:ext cx="2286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Verification</a:t>
              </a:r>
              <a:endPara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Floating Point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Implemented with MATLAB / C code</a:t>
            </a:r>
          </a:p>
          <a:p>
            <a:r>
              <a:rPr lang="en-US" altLang="zh-TW" dirty="0" smtClean="0"/>
              <a:t>Translate physical structure to high level language</a:t>
            </a:r>
          </a:p>
          <a:p>
            <a:r>
              <a:rPr lang="en-US" altLang="zh-TW" dirty="0" smtClean="0"/>
              <a:t>Keep original signal flow intact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Floating Point Model</a:t>
            </a:r>
            <a:endParaRPr lang="zh-TW" altLang="en-US" dirty="0"/>
          </a:p>
        </p:txBody>
      </p:sp>
      <p:grpSp>
        <p:nvGrpSpPr>
          <p:cNvPr id="884" name="群組 883"/>
          <p:cNvGrpSpPr/>
          <p:nvPr/>
        </p:nvGrpSpPr>
        <p:grpSpPr>
          <a:xfrm>
            <a:off x="2895296" y="1504180"/>
            <a:ext cx="1428760" cy="4941363"/>
            <a:chOff x="2714612" y="702214"/>
            <a:chExt cx="1428760" cy="4941363"/>
          </a:xfrm>
        </p:grpSpPr>
        <p:sp>
          <p:nvSpPr>
            <p:cNvPr id="885" name="文字方塊 884"/>
            <p:cNvSpPr txBox="1"/>
            <p:nvPr/>
          </p:nvSpPr>
          <p:spPr>
            <a:xfrm>
              <a:off x="2714612" y="702214"/>
              <a:ext cx="1260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Butterfly(8)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86" name="群組 171"/>
            <p:cNvGrpSpPr/>
            <p:nvPr/>
          </p:nvGrpSpPr>
          <p:grpSpPr>
            <a:xfrm>
              <a:off x="2714612" y="1071546"/>
              <a:ext cx="1428760" cy="4572031"/>
              <a:chOff x="2714612" y="1071546"/>
              <a:chExt cx="1428760" cy="4572031"/>
            </a:xfrm>
          </p:grpSpPr>
          <p:sp>
            <p:nvSpPr>
              <p:cNvPr id="887" name="矩形 886"/>
              <p:cNvSpPr/>
              <p:nvPr/>
            </p:nvSpPr>
            <p:spPr>
              <a:xfrm>
                <a:off x="2714612" y="1071546"/>
                <a:ext cx="1428760" cy="2214578"/>
              </a:xfrm>
              <a:prstGeom prst="rect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sp>
            <p:nvSpPr>
              <p:cNvPr id="888" name="矩形 887"/>
              <p:cNvSpPr/>
              <p:nvPr/>
            </p:nvSpPr>
            <p:spPr>
              <a:xfrm>
                <a:off x="2714612" y="3446584"/>
                <a:ext cx="1428760" cy="2196993"/>
              </a:xfrm>
              <a:prstGeom prst="rect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</p:grpSp>
      </p:grpSp>
      <p:grpSp>
        <p:nvGrpSpPr>
          <p:cNvPr id="889" name="群組 888"/>
          <p:cNvGrpSpPr/>
          <p:nvPr/>
        </p:nvGrpSpPr>
        <p:grpSpPr>
          <a:xfrm>
            <a:off x="966470" y="1504180"/>
            <a:ext cx="1428760" cy="4967066"/>
            <a:chOff x="785786" y="702214"/>
            <a:chExt cx="1428760" cy="4967066"/>
          </a:xfrm>
        </p:grpSpPr>
        <p:sp>
          <p:nvSpPr>
            <p:cNvPr id="890" name="矩形 889"/>
            <p:cNvSpPr/>
            <p:nvPr/>
          </p:nvSpPr>
          <p:spPr>
            <a:xfrm>
              <a:off x="785786" y="1071546"/>
              <a:ext cx="1428760" cy="4597734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+mn-cs"/>
              </a:endParaRPr>
            </a:p>
          </p:txBody>
        </p:sp>
        <p:sp>
          <p:nvSpPr>
            <p:cNvPr id="891" name="文字方塊 890"/>
            <p:cNvSpPr txBox="1"/>
            <p:nvPr/>
          </p:nvSpPr>
          <p:spPr>
            <a:xfrm>
              <a:off x="785786" y="702214"/>
              <a:ext cx="1377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Butterfly(16)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92" name="群組 891"/>
          <p:cNvGrpSpPr/>
          <p:nvPr/>
        </p:nvGrpSpPr>
        <p:grpSpPr>
          <a:xfrm>
            <a:off x="4894234" y="1516322"/>
            <a:ext cx="1430086" cy="4927888"/>
            <a:chOff x="4642112" y="714356"/>
            <a:chExt cx="1430086" cy="4927888"/>
          </a:xfrm>
        </p:grpSpPr>
        <p:grpSp>
          <p:nvGrpSpPr>
            <p:cNvPr id="893" name="群組 172"/>
            <p:cNvGrpSpPr/>
            <p:nvPr/>
          </p:nvGrpSpPr>
          <p:grpSpPr>
            <a:xfrm>
              <a:off x="4642112" y="1071546"/>
              <a:ext cx="1430086" cy="4570698"/>
              <a:chOff x="4642112" y="1071546"/>
              <a:chExt cx="1430086" cy="4570698"/>
            </a:xfrm>
          </p:grpSpPr>
          <p:sp>
            <p:nvSpPr>
              <p:cNvPr id="895" name="矩形 894"/>
              <p:cNvSpPr/>
              <p:nvPr/>
            </p:nvSpPr>
            <p:spPr>
              <a:xfrm>
                <a:off x="4643438" y="1071546"/>
                <a:ext cx="1428760" cy="1071570"/>
              </a:xfrm>
              <a:prstGeom prst="rect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sp>
            <p:nvSpPr>
              <p:cNvPr id="896" name="矩形 895"/>
              <p:cNvSpPr/>
              <p:nvPr/>
            </p:nvSpPr>
            <p:spPr>
              <a:xfrm>
                <a:off x="4643438" y="2285992"/>
                <a:ext cx="1428760" cy="1000132"/>
              </a:xfrm>
              <a:prstGeom prst="rect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sp>
            <p:nvSpPr>
              <p:cNvPr id="897" name="矩形 896"/>
              <p:cNvSpPr/>
              <p:nvPr/>
            </p:nvSpPr>
            <p:spPr>
              <a:xfrm>
                <a:off x="4643438" y="3429000"/>
                <a:ext cx="1428760" cy="1071570"/>
              </a:xfrm>
              <a:prstGeom prst="rect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sp>
            <p:nvSpPr>
              <p:cNvPr id="898" name="矩形 897"/>
              <p:cNvSpPr/>
              <p:nvPr/>
            </p:nvSpPr>
            <p:spPr>
              <a:xfrm>
                <a:off x="4642112" y="4570674"/>
                <a:ext cx="1428760" cy="1071570"/>
              </a:xfrm>
              <a:prstGeom prst="rect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</p:grpSp>
        <p:sp>
          <p:nvSpPr>
            <p:cNvPr id="894" name="文字方塊 893"/>
            <p:cNvSpPr txBox="1"/>
            <p:nvPr/>
          </p:nvSpPr>
          <p:spPr>
            <a:xfrm>
              <a:off x="4714876" y="714356"/>
              <a:ext cx="1260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Butterfly(4)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99" name="群組 898"/>
          <p:cNvGrpSpPr/>
          <p:nvPr/>
        </p:nvGrpSpPr>
        <p:grpSpPr>
          <a:xfrm>
            <a:off x="6809146" y="1516322"/>
            <a:ext cx="1444000" cy="4891122"/>
            <a:chOff x="6628462" y="714356"/>
            <a:chExt cx="1444000" cy="4891122"/>
          </a:xfrm>
        </p:grpSpPr>
        <p:grpSp>
          <p:nvGrpSpPr>
            <p:cNvPr id="900" name="群組 174"/>
            <p:cNvGrpSpPr/>
            <p:nvPr/>
          </p:nvGrpSpPr>
          <p:grpSpPr>
            <a:xfrm>
              <a:off x="6628462" y="1071546"/>
              <a:ext cx="1444000" cy="4533932"/>
              <a:chOff x="6628462" y="1071546"/>
              <a:chExt cx="1444000" cy="4533932"/>
            </a:xfrm>
          </p:grpSpPr>
          <p:sp>
            <p:nvSpPr>
              <p:cNvPr id="902" name="矩形 901"/>
              <p:cNvSpPr/>
              <p:nvPr/>
            </p:nvSpPr>
            <p:spPr>
              <a:xfrm>
                <a:off x="6643702" y="2857496"/>
                <a:ext cx="1428760" cy="428628"/>
              </a:xfrm>
              <a:prstGeom prst="rect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grpSp>
            <p:nvGrpSpPr>
              <p:cNvPr id="903" name="群組 173"/>
              <p:cNvGrpSpPr/>
              <p:nvPr/>
            </p:nvGrpSpPr>
            <p:grpSpPr>
              <a:xfrm>
                <a:off x="6628462" y="1071546"/>
                <a:ext cx="1444000" cy="4533932"/>
                <a:chOff x="6628462" y="1071546"/>
                <a:chExt cx="1444000" cy="4533932"/>
              </a:xfrm>
            </p:grpSpPr>
            <p:sp>
              <p:nvSpPr>
                <p:cNvPr id="904" name="矩形 903"/>
                <p:cNvSpPr/>
                <p:nvPr/>
              </p:nvSpPr>
              <p:spPr>
                <a:xfrm>
                  <a:off x="6637012" y="4603430"/>
                  <a:ext cx="1428760" cy="428628"/>
                </a:xfrm>
                <a:prstGeom prst="rect">
                  <a:avLst/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新細明體"/>
                    <a:cs typeface="+mn-cs"/>
                  </a:endParaRPr>
                </a:p>
              </p:txBody>
            </p:sp>
            <p:sp>
              <p:nvSpPr>
                <p:cNvPr id="905" name="矩形 904"/>
                <p:cNvSpPr/>
                <p:nvPr/>
              </p:nvSpPr>
              <p:spPr>
                <a:xfrm>
                  <a:off x="6643702" y="1071546"/>
                  <a:ext cx="1428760" cy="500066"/>
                </a:xfrm>
                <a:prstGeom prst="rect">
                  <a:avLst/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新細明體"/>
                    <a:cs typeface="+mn-cs"/>
                  </a:endParaRPr>
                </a:p>
              </p:txBody>
            </p:sp>
            <p:sp>
              <p:nvSpPr>
                <p:cNvPr id="906" name="矩形 905"/>
                <p:cNvSpPr/>
                <p:nvPr/>
              </p:nvSpPr>
              <p:spPr>
                <a:xfrm>
                  <a:off x="6643702" y="1714488"/>
                  <a:ext cx="1428760" cy="428628"/>
                </a:xfrm>
                <a:prstGeom prst="rect">
                  <a:avLst/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新細明體"/>
                    <a:cs typeface="+mn-cs"/>
                  </a:endParaRPr>
                </a:p>
              </p:txBody>
            </p:sp>
            <p:sp>
              <p:nvSpPr>
                <p:cNvPr id="907" name="矩形 906"/>
                <p:cNvSpPr/>
                <p:nvPr/>
              </p:nvSpPr>
              <p:spPr>
                <a:xfrm>
                  <a:off x="6643702" y="2285992"/>
                  <a:ext cx="1428760" cy="428628"/>
                </a:xfrm>
                <a:prstGeom prst="rect">
                  <a:avLst/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新細明體"/>
                    <a:cs typeface="+mn-cs"/>
                  </a:endParaRPr>
                </a:p>
              </p:txBody>
            </p:sp>
            <p:sp>
              <p:nvSpPr>
                <p:cNvPr id="908" name="矩形 907"/>
                <p:cNvSpPr/>
                <p:nvPr/>
              </p:nvSpPr>
              <p:spPr>
                <a:xfrm>
                  <a:off x="6643702" y="3429000"/>
                  <a:ext cx="1428760" cy="500066"/>
                </a:xfrm>
                <a:prstGeom prst="rect">
                  <a:avLst/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新細明體"/>
                    <a:cs typeface="+mn-cs"/>
                  </a:endParaRPr>
                </a:p>
              </p:txBody>
            </p:sp>
            <p:sp>
              <p:nvSpPr>
                <p:cNvPr id="909" name="矩形 908"/>
                <p:cNvSpPr/>
                <p:nvPr/>
              </p:nvSpPr>
              <p:spPr>
                <a:xfrm>
                  <a:off x="6643702" y="4071942"/>
                  <a:ext cx="1428760" cy="428628"/>
                </a:xfrm>
                <a:prstGeom prst="rect">
                  <a:avLst/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新細明體"/>
                    <a:cs typeface="+mn-cs"/>
                  </a:endParaRPr>
                </a:p>
              </p:txBody>
            </p:sp>
            <p:sp>
              <p:nvSpPr>
                <p:cNvPr id="910" name="矩形 909"/>
                <p:cNvSpPr/>
                <p:nvPr/>
              </p:nvSpPr>
              <p:spPr>
                <a:xfrm>
                  <a:off x="6628462" y="5176850"/>
                  <a:ext cx="1428760" cy="428628"/>
                </a:xfrm>
                <a:prstGeom prst="rect">
                  <a:avLst/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新細明體"/>
                    <a:cs typeface="+mn-cs"/>
                  </a:endParaRPr>
                </a:p>
              </p:txBody>
            </p:sp>
          </p:grpSp>
        </p:grpSp>
        <p:sp>
          <p:nvSpPr>
            <p:cNvPr id="901" name="文字方塊 900"/>
            <p:cNvSpPr txBox="1"/>
            <p:nvPr/>
          </p:nvSpPr>
          <p:spPr>
            <a:xfrm>
              <a:off x="6786578" y="714356"/>
              <a:ext cx="1260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Butterfly(2)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11" name="Line 3"/>
          <p:cNvSpPr>
            <a:spLocks noChangeShapeType="1"/>
          </p:cNvSpPr>
          <p:nvPr/>
        </p:nvSpPr>
        <p:spPr bwMode="auto">
          <a:xfrm>
            <a:off x="966470" y="2016388"/>
            <a:ext cx="78486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2" name="Line 4"/>
          <p:cNvSpPr>
            <a:spLocks noChangeShapeType="1"/>
          </p:cNvSpPr>
          <p:nvPr/>
        </p:nvSpPr>
        <p:spPr bwMode="auto">
          <a:xfrm>
            <a:off x="998220" y="2271976"/>
            <a:ext cx="7848600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3" name="Line 5"/>
          <p:cNvSpPr>
            <a:spLocks noChangeShapeType="1"/>
          </p:cNvSpPr>
          <p:nvPr/>
        </p:nvSpPr>
        <p:spPr bwMode="auto">
          <a:xfrm>
            <a:off x="966470" y="2591063"/>
            <a:ext cx="78486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4" name="Line 6"/>
          <p:cNvSpPr>
            <a:spLocks noChangeShapeType="1"/>
          </p:cNvSpPr>
          <p:nvPr/>
        </p:nvSpPr>
        <p:spPr bwMode="auto">
          <a:xfrm>
            <a:off x="966470" y="2879988"/>
            <a:ext cx="7848600" cy="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5" name="Line 7"/>
          <p:cNvSpPr>
            <a:spLocks noChangeShapeType="1"/>
          </p:cNvSpPr>
          <p:nvPr/>
        </p:nvSpPr>
        <p:spPr bwMode="auto">
          <a:xfrm>
            <a:off x="966470" y="3167326"/>
            <a:ext cx="7848600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6" name="Line 8"/>
          <p:cNvSpPr>
            <a:spLocks noChangeShapeType="1"/>
          </p:cNvSpPr>
          <p:nvPr/>
        </p:nvSpPr>
        <p:spPr bwMode="auto">
          <a:xfrm>
            <a:off x="966470" y="3456251"/>
            <a:ext cx="7848600" cy="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7" name="Line 9"/>
          <p:cNvSpPr>
            <a:spLocks noChangeShapeType="1"/>
          </p:cNvSpPr>
          <p:nvPr/>
        </p:nvSpPr>
        <p:spPr bwMode="auto">
          <a:xfrm>
            <a:off x="966470" y="3743588"/>
            <a:ext cx="78486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8" name="Line 10"/>
          <p:cNvSpPr>
            <a:spLocks noChangeShapeType="1"/>
          </p:cNvSpPr>
          <p:nvPr/>
        </p:nvSpPr>
        <p:spPr bwMode="auto">
          <a:xfrm>
            <a:off x="966470" y="4030926"/>
            <a:ext cx="7848600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9" name="Line 11"/>
          <p:cNvSpPr>
            <a:spLocks noChangeShapeType="1"/>
          </p:cNvSpPr>
          <p:nvPr/>
        </p:nvSpPr>
        <p:spPr bwMode="auto">
          <a:xfrm>
            <a:off x="966470" y="4318263"/>
            <a:ext cx="78486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0" name="Line 12"/>
          <p:cNvSpPr>
            <a:spLocks noChangeShapeType="1"/>
          </p:cNvSpPr>
          <p:nvPr/>
        </p:nvSpPr>
        <p:spPr bwMode="auto">
          <a:xfrm>
            <a:off x="966470" y="4607188"/>
            <a:ext cx="78486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1" name="Line 13"/>
          <p:cNvSpPr>
            <a:spLocks noChangeShapeType="1"/>
          </p:cNvSpPr>
          <p:nvPr/>
        </p:nvSpPr>
        <p:spPr bwMode="auto">
          <a:xfrm>
            <a:off x="966470" y="4894526"/>
            <a:ext cx="7848600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2" name="Line 14"/>
          <p:cNvSpPr>
            <a:spLocks noChangeShapeType="1"/>
          </p:cNvSpPr>
          <p:nvPr/>
        </p:nvSpPr>
        <p:spPr bwMode="auto">
          <a:xfrm>
            <a:off x="966470" y="5183451"/>
            <a:ext cx="7848600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3" name="Line 15"/>
          <p:cNvSpPr>
            <a:spLocks noChangeShapeType="1"/>
          </p:cNvSpPr>
          <p:nvPr/>
        </p:nvSpPr>
        <p:spPr bwMode="auto">
          <a:xfrm>
            <a:off x="966470" y="5470788"/>
            <a:ext cx="7848600" cy="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4" name="Line 16"/>
          <p:cNvSpPr>
            <a:spLocks noChangeShapeType="1"/>
          </p:cNvSpPr>
          <p:nvPr/>
        </p:nvSpPr>
        <p:spPr bwMode="auto">
          <a:xfrm>
            <a:off x="966470" y="5758126"/>
            <a:ext cx="7848600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5" name="Line 17"/>
          <p:cNvSpPr>
            <a:spLocks noChangeShapeType="1"/>
          </p:cNvSpPr>
          <p:nvPr/>
        </p:nvSpPr>
        <p:spPr bwMode="auto">
          <a:xfrm>
            <a:off x="966470" y="6047051"/>
            <a:ext cx="7848600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6" name="Line 18"/>
          <p:cNvSpPr>
            <a:spLocks noChangeShapeType="1"/>
          </p:cNvSpPr>
          <p:nvPr/>
        </p:nvSpPr>
        <p:spPr bwMode="auto">
          <a:xfrm>
            <a:off x="966470" y="6334388"/>
            <a:ext cx="78486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27" name="群組 926"/>
          <p:cNvGrpSpPr/>
          <p:nvPr/>
        </p:nvGrpSpPr>
        <p:grpSpPr>
          <a:xfrm>
            <a:off x="1109345" y="1998941"/>
            <a:ext cx="1152525" cy="4338622"/>
            <a:chOff x="928661" y="1196975"/>
            <a:chExt cx="1152525" cy="4338622"/>
          </a:xfrm>
        </p:grpSpPr>
        <p:sp>
          <p:nvSpPr>
            <p:cNvPr id="928" name="Freeform 19"/>
            <p:cNvSpPr>
              <a:spLocks/>
            </p:cNvSpPr>
            <p:nvPr/>
          </p:nvSpPr>
          <p:spPr bwMode="auto">
            <a:xfrm>
              <a:off x="928661" y="1214422"/>
              <a:ext cx="1152525" cy="2303463"/>
            </a:xfrm>
            <a:custGeom>
              <a:avLst/>
              <a:gdLst>
                <a:gd name="T0" fmla="*/ 0 w 3202"/>
                <a:gd name="T1" fmla="*/ 0 h 8005"/>
                <a:gd name="T2" fmla="*/ 3201 w 3202"/>
                <a:gd name="T3" fmla="*/ 8004 h 8005"/>
                <a:gd name="T4" fmla="*/ 0 60000 65536"/>
                <a:gd name="T5" fmla="*/ 0 60000 65536"/>
                <a:gd name="T6" fmla="*/ 0 w 3202"/>
                <a:gd name="T7" fmla="*/ 0 h 8005"/>
                <a:gd name="T8" fmla="*/ 3202 w 3202"/>
                <a:gd name="T9" fmla="*/ 8005 h 80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02" h="8005">
                  <a:moveTo>
                    <a:pt x="0" y="0"/>
                  </a:moveTo>
                  <a:lnTo>
                    <a:pt x="3201" y="8004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9" name="Line 20"/>
            <p:cNvSpPr>
              <a:spLocks noChangeShapeType="1"/>
            </p:cNvSpPr>
            <p:nvPr/>
          </p:nvSpPr>
          <p:spPr bwMode="auto">
            <a:xfrm>
              <a:off x="928661" y="1501760"/>
              <a:ext cx="1152525" cy="23050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0" name="Line 21"/>
            <p:cNvSpPr>
              <a:spLocks noChangeShapeType="1"/>
            </p:cNvSpPr>
            <p:nvPr/>
          </p:nvSpPr>
          <p:spPr bwMode="auto">
            <a:xfrm>
              <a:off x="928661" y="1790685"/>
              <a:ext cx="1152525" cy="230346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1" name="Line 22"/>
            <p:cNvSpPr>
              <a:spLocks noChangeShapeType="1"/>
            </p:cNvSpPr>
            <p:nvPr/>
          </p:nvSpPr>
          <p:spPr bwMode="auto">
            <a:xfrm>
              <a:off x="928661" y="2078022"/>
              <a:ext cx="1152525" cy="23050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2" name="Freeform 23"/>
            <p:cNvSpPr>
              <a:spLocks/>
            </p:cNvSpPr>
            <p:nvPr/>
          </p:nvSpPr>
          <p:spPr bwMode="auto">
            <a:xfrm>
              <a:off x="928661" y="2365360"/>
              <a:ext cx="1152525" cy="2303462"/>
            </a:xfrm>
            <a:custGeom>
              <a:avLst/>
              <a:gdLst>
                <a:gd name="T0" fmla="*/ 0 w 3202"/>
                <a:gd name="T1" fmla="*/ 0 h 8004"/>
                <a:gd name="T2" fmla="*/ 3201 w 3202"/>
                <a:gd name="T3" fmla="*/ 8003 h 8004"/>
                <a:gd name="T4" fmla="*/ 0 60000 65536"/>
                <a:gd name="T5" fmla="*/ 0 60000 65536"/>
                <a:gd name="T6" fmla="*/ 0 w 3202"/>
                <a:gd name="T7" fmla="*/ 0 h 8004"/>
                <a:gd name="T8" fmla="*/ 3202 w 3202"/>
                <a:gd name="T9" fmla="*/ 8004 h 80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02" h="8004">
                  <a:moveTo>
                    <a:pt x="0" y="0"/>
                  </a:moveTo>
                  <a:lnTo>
                    <a:pt x="3201" y="8003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3" name="Line 24"/>
            <p:cNvSpPr>
              <a:spLocks noChangeShapeType="1"/>
            </p:cNvSpPr>
            <p:nvPr/>
          </p:nvSpPr>
          <p:spPr bwMode="auto">
            <a:xfrm>
              <a:off x="928661" y="2654285"/>
              <a:ext cx="1152525" cy="230346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4" name="Line 25"/>
            <p:cNvSpPr>
              <a:spLocks noChangeShapeType="1"/>
            </p:cNvSpPr>
            <p:nvPr/>
          </p:nvSpPr>
          <p:spPr bwMode="auto">
            <a:xfrm>
              <a:off x="928661" y="2941622"/>
              <a:ext cx="1152525" cy="23050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5" name="Line 26"/>
            <p:cNvSpPr>
              <a:spLocks noChangeShapeType="1"/>
            </p:cNvSpPr>
            <p:nvPr/>
          </p:nvSpPr>
          <p:spPr bwMode="auto">
            <a:xfrm>
              <a:off x="928661" y="3230547"/>
              <a:ext cx="1152525" cy="230346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6" name="Freeform 27"/>
            <p:cNvSpPr>
              <a:spLocks/>
            </p:cNvSpPr>
            <p:nvPr/>
          </p:nvSpPr>
          <p:spPr bwMode="auto">
            <a:xfrm>
              <a:off x="928661" y="1196975"/>
              <a:ext cx="1152525" cy="2303463"/>
            </a:xfrm>
            <a:custGeom>
              <a:avLst/>
              <a:gdLst>
                <a:gd name="T0" fmla="*/ 0 w 3202"/>
                <a:gd name="T1" fmla="*/ 8004 h 8005"/>
                <a:gd name="T2" fmla="*/ 3201 w 3202"/>
                <a:gd name="T3" fmla="*/ 0 h 8005"/>
                <a:gd name="T4" fmla="*/ 0 60000 65536"/>
                <a:gd name="T5" fmla="*/ 0 60000 65536"/>
                <a:gd name="T6" fmla="*/ 0 w 3202"/>
                <a:gd name="T7" fmla="*/ 0 h 8005"/>
                <a:gd name="T8" fmla="*/ 3202 w 3202"/>
                <a:gd name="T9" fmla="*/ 8005 h 80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02" h="8005">
                  <a:moveTo>
                    <a:pt x="0" y="8004"/>
                  </a:moveTo>
                  <a:lnTo>
                    <a:pt x="3201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7" name="Line 28"/>
            <p:cNvSpPr>
              <a:spLocks noChangeShapeType="1"/>
            </p:cNvSpPr>
            <p:nvPr/>
          </p:nvSpPr>
          <p:spPr bwMode="auto">
            <a:xfrm flipV="1">
              <a:off x="928661" y="1500172"/>
              <a:ext cx="1152525" cy="23066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8" name="Line 29"/>
            <p:cNvSpPr>
              <a:spLocks noChangeShapeType="1"/>
            </p:cNvSpPr>
            <p:nvPr/>
          </p:nvSpPr>
          <p:spPr bwMode="auto">
            <a:xfrm flipV="1">
              <a:off x="928661" y="1789097"/>
              <a:ext cx="1152525" cy="23066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9" name="Line 30"/>
            <p:cNvSpPr>
              <a:spLocks noChangeShapeType="1"/>
            </p:cNvSpPr>
            <p:nvPr/>
          </p:nvSpPr>
          <p:spPr bwMode="auto">
            <a:xfrm flipV="1">
              <a:off x="928661" y="2078022"/>
              <a:ext cx="1152525" cy="23066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0" name="Freeform 31"/>
            <p:cNvSpPr>
              <a:spLocks/>
            </p:cNvSpPr>
            <p:nvPr/>
          </p:nvSpPr>
          <p:spPr bwMode="auto">
            <a:xfrm>
              <a:off x="928661" y="2365360"/>
              <a:ext cx="1152525" cy="2303462"/>
            </a:xfrm>
            <a:custGeom>
              <a:avLst/>
              <a:gdLst>
                <a:gd name="T0" fmla="*/ 0 w 3202"/>
                <a:gd name="T1" fmla="*/ 8003 h 8004"/>
                <a:gd name="T2" fmla="*/ 3201 w 3202"/>
                <a:gd name="T3" fmla="*/ 0 h 8004"/>
                <a:gd name="T4" fmla="*/ 0 60000 65536"/>
                <a:gd name="T5" fmla="*/ 0 60000 65536"/>
                <a:gd name="T6" fmla="*/ 0 w 3202"/>
                <a:gd name="T7" fmla="*/ 0 h 8004"/>
                <a:gd name="T8" fmla="*/ 3202 w 3202"/>
                <a:gd name="T9" fmla="*/ 8004 h 80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02" h="8004">
                  <a:moveTo>
                    <a:pt x="0" y="8003"/>
                  </a:moveTo>
                  <a:lnTo>
                    <a:pt x="3201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1" name="Line 32"/>
            <p:cNvSpPr>
              <a:spLocks noChangeShapeType="1"/>
            </p:cNvSpPr>
            <p:nvPr/>
          </p:nvSpPr>
          <p:spPr bwMode="auto">
            <a:xfrm flipV="1">
              <a:off x="928661" y="2652697"/>
              <a:ext cx="1152525" cy="23066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2" name="Line 33"/>
            <p:cNvSpPr>
              <a:spLocks noChangeShapeType="1"/>
            </p:cNvSpPr>
            <p:nvPr/>
          </p:nvSpPr>
          <p:spPr bwMode="auto">
            <a:xfrm flipV="1">
              <a:off x="928661" y="2940035"/>
              <a:ext cx="1152525" cy="230663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3" name="Line 34"/>
            <p:cNvSpPr>
              <a:spLocks noChangeShapeType="1"/>
            </p:cNvSpPr>
            <p:nvPr/>
          </p:nvSpPr>
          <p:spPr bwMode="auto">
            <a:xfrm flipV="1">
              <a:off x="928661" y="3228960"/>
              <a:ext cx="1152525" cy="230663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44" name="群組 943"/>
          <p:cNvGrpSpPr/>
          <p:nvPr/>
        </p:nvGrpSpPr>
        <p:grpSpPr>
          <a:xfrm>
            <a:off x="2966734" y="2000527"/>
            <a:ext cx="1150938" cy="2016125"/>
            <a:chOff x="2801911" y="1214422"/>
            <a:chExt cx="1150938" cy="2016125"/>
          </a:xfrm>
        </p:grpSpPr>
        <p:sp>
          <p:nvSpPr>
            <p:cNvPr id="945" name="Freeform 35"/>
            <p:cNvSpPr>
              <a:spLocks/>
            </p:cNvSpPr>
            <p:nvPr/>
          </p:nvSpPr>
          <p:spPr bwMode="auto">
            <a:xfrm>
              <a:off x="2801911" y="1214422"/>
              <a:ext cx="1150938" cy="1150938"/>
            </a:xfrm>
            <a:custGeom>
              <a:avLst/>
              <a:gdLst>
                <a:gd name="T0" fmla="*/ 0 w 3198"/>
                <a:gd name="T1" fmla="*/ 0 h 4001"/>
                <a:gd name="T2" fmla="*/ 3197 w 3198"/>
                <a:gd name="T3" fmla="*/ 4000 h 4001"/>
                <a:gd name="T4" fmla="*/ 0 60000 65536"/>
                <a:gd name="T5" fmla="*/ 0 60000 65536"/>
                <a:gd name="T6" fmla="*/ 0 w 3198"/>
                <a:gd name="T7" fmla="*/ 0 h 4001"/>
                <a:gd name="T8" fmla="*/ 3198 w 3198"/>
                <a:gd name="T9" fmla="*/ 4001 h 40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8" h="4001">
                  <a:moveTo>
                    <a:pt x="0" y="0"/>
                  </a:moveTo>
                  <a:lnTo>
                    <a:pt x="3197" y="40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6" name="Line 36"/>
            <p:cNvSpPr>
              <a:spLocks noChangeShapeType="1"/>
            </p:cNvSpPr>
            <p:nvPr/>
          </p:nvSpPr>
          <p:spPr bwMode="auto">
            <a:xfrm>
              <a:off x="2801911" y="1501760"/>
              <a:ext cx="1150938" cy="115252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7" name="Line 37"/>
            <p:cNvSpPr>
              <a:spLocks noChangeShapeType="1"/>
            </p:cNvSpPr>
            <p:nvPr/>
          </p:nvSpPr>
          <p:spPr bwMode="auto">
            <a:xfrm>
              <a:off x="2801911" y="1790685"/>
              <a:ext cx="1150938" cy="115093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8" name="Line 38"/>
            <p:cNvSpPr>
              <a:spLocks noChangeShapeType="1"/>
            </p:cNvSpPr>
            <p:nvPr/>
          </p:nvSpPr>
          <p:spPr bwMode="auto">
            <a:xfrm>
              <a:off x="2801911" y="2078022"/>
              <a:ext cx="1150938" cy="115252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9" name="Freeform 43"/>
            <p:cNvSpPr>
              <a:spLocks/>
            </p:cNvSpPr>
            <p:nvPr/>
          </p:nvSpPr>
          <p:spPr bwMode="auto">
            <a:xfrm>
              <a:off x="2801911" y="1214422"/>
              <a:ext cx="1150938" cy="1150938"/>
            </a:xfrm>
            <a:custGeom>
              <a:avLst/>
              <a:gdLst>
                <a:gd name="T0" fmla="*/ 0 w 3198"/>
                <a:gd name="T1" fmla="*/ 4000 h 4001"/>
                <a:gd name="T2" fmla="*/ 3197 w 3198"/>
                <a:gd name="T3" fmla="*/ 0 h 4001"/>
                <a:gd name="T4" fmla="*/ 0 60000 65536"/>
                <a:gd name="T5" fmla="*/ 0 60000 65536"/>
                <a:gd name="T6" fmla="*/ 0 w 3198"/>
                <a:gd name="T7" fmla="*/ 0 h 4001"/>
                <a:gd name="T8" fmla="*/ 3198 w 3198"/>
                <a:gd name="T9" fmla="*/ 4001 h 40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8" h="4001">
                  <a:moveTo>
                    <a:pt x="0" y="4000"/>
                  </a:moveTo>
                  <a:lnTo>
                    <a:pt x="3197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0" name="Line 44"/>
            <p:cNvSpPr>
              <a:spLocks noChangeShapeType="1"/>
            </p:cNvSpPr>
            <p:nvPr/>
          </p:nvSpPr>
          <p:spPr bwMode="auto">
            <a:xfrm flipV="1">
              <a:off x="2801911" y="1500172"/>
              <a:ext cx="1150938" cy="115411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1" name="Line 45"/>
            <p:cNvSpPr>
              <a:spLocks noChangeShapeType="1"/>
            </p:cNvSpPr>
            <p:nvPr/>
          </p:nvSpPr>
          <p:spPr bwMode="auto">
            <a:xfrm flipV="1">
              <a:off x="2801911" y="1789097"/>
              <a:ext cx="1150938" cy="115411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2" name="Line 46"/>
            <p:cNvSpPr>
              <a:spLocks noChangeShapeType="1"/>
            </p:cNvSpPr>
            <p:nvPr/>
          </p:nvSpPr>
          <p:spPr bwMode="auto">
            <a:xfrm flipV="1">
              <a:off x="2801911" y="2078022"/>
              <a:ext cx="1150938" cy="115252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53" name="群組 952"/>
          <p:cNvGrpSpPr/>
          <p:nvPr/>
        </p:nvGrpSpPr>
        <p:grpSpPr>
          <a:xfrm>
            <a:off x="2982595" y="4319851"/>
            <a:ext cx="1150938" cy="2016125"/>
            <a:chOff x="2801911" y="3517885"/>
            <a:chExt cx="1150938" cy="2016125"/>
          </a:xfrm>
        </p:grpSpPr>
        <p:sp>
          <p:nvSpPr>
            <p:cNvPr id="954" name="Line 39"/>
            <p:cNvSpPr>
              <a:spLocks noChangeShapeType="1"/>
            </p:cNvSpPr>
            <p:nvPr/>
          </p:nvSpPr>
          <p:spPr bwMode="auto">
            <a:xfrm>
              <a:off x="2801911" y="4381485"/>
              <a:ext cx="1150938" cy="115093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5" name="Line 40"/>
            <p:cNvSpPr>
              <a:spLocks noChangeShapeType="1"/>
            </p:cNvSpPr>
            <p:nvPr/>
          </p:nvSpPr>
          <p:spPr bwMode="auto">
            <a:xfrm>
              <a:off x="2801911" y="4092560"/>
              <a:ext cx="1150938" cy="115252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6" name="Line 41"/>
            <p:cNvSpPr>
              <a:spLocks noChangeShapeType="1"/>
            </p:cNvSpPr>
            <p:nvPr/>
          </p:nvSpPr>
          <p:spPr bwMode="auto">
            <a:xfrm>
              <a:off x="2801911" y="3806810"/>
              <a:ext cx="1150938" cy="115093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7" name="Freeform 42"/>
            <p:cNvSpPr>
              <a:spLocks/>
            </p:cNvSpPr>
            <p:nvPr/>
          </p:nvSpPr>
          <p:spPr bwMode="auto">
            <a:xfrm>
              <a:off x="2801911" y="3517885"/>
              <a:ext cx="1150938" cy="1150937"/>
            </a:xfrm>
            <a:custGeom>
              <a:avLst/>
              <a:gdLst>
                <a:gd name="T0" fmla="*/ 0 w 3198"/>
                <a:gd name="T1" fmla="*/ 0 h 4000"/>
                <a:gd name="T2" fmla="*/ 3197 w 3198"/>
                <a:gd name="T3" fmla="*/ 3999 h 4000"/>
                <a:gd name="T4" fmla="*/ 0 60000 65536"/>
                <a:gd name="T5" fmla="*/ 0 60000 65536"/>
                <a:gd name="T6" fmla="*/ 0 w 3198"/>
                <a:gd name="T7" fmla="*/ 0 h 4000"/>
                <a:gd name="T8" fmla="*/ 3198 w 3198"/>
                <a:gd name="T9" fmla="*/ 4000 h 4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8" h="4000">
                  <a:moveTo>
                    <a:pt x="0" y="0"/>
                  </a:moveTo>
                  <a:lnTo>
                    <a:pt x="3197" y="3999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8" name="Freeform 47"/>
            <p:cNvSpPr>
              <a:spLocks/>
            </p:cNvSpPr>
            <p:nvPr/>
          </p:nvSpPr>
          <p:spPr bwMode="auto">
            <a:xfrm>
              <a:off x="2801911" y="3517885"/>
              <a:ext cx="1150938" cy="1150937"/>
            </a:xfrm>
            <a:custGeom>
              <a:avLst/>
              <a:gdLst>
                <a:gd name="T0" fmla="*/ 0 w 3198"/>
                <a:gd name="T1" fmla="*/ 3999 h 4000"/>
                <a:gd name="T2" fmla="*/ 3197 w 3198"/>
                <a:gd name="T3" fmla="*/ 0 h 4000"/>
                <a:gd name="T4" fmla="*/ 0 60000 65536"/>
                <a:gd name="T5" fmla="*/ 0 60000 65536"/>
                <a:gd name="T6" fmla="*/ 0 w 3198"/>
                <a:gd name="T7" fmla="*/ 0 h 4000"/>
                <a:gd name="T8" fmla="*/ 3198 w 3198"/>
                <a:gd name="T9" fmla="*/ 4000 h 4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8" h="4000">
                  <a:moveTo>
                    <a:pt x="0" y="3999"/>
                  </a:moveTo>
                  <a:lnTo>
                    <a:pt x="3197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9" name="Line 48"/>
            <p:cNvSpPr>
              <a:spLocks noChangeShapeType="1"/>
            </p:cNvSpPr>
            <p:nvPr/>
          </p:nvSpPr>
          <p:spPr bwMode="auto">
            <a:xfrm flipV="1">
              <a:off x="2801911" y="3803635"/>
              <a:ext cx="1150938" cy="115411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0" name="Line 49"/>
            <p:cNvSpPr>
              <a:spLocks noChangeShapeType="1"/>
            </p:cNvSpPr>
            <p:nvPr/>
          </p:nvSpPr>
          <p:spPr bwMode="auto">
            <a:xfrm flipV="1">
              <a:off x="2801911" y="4092560"/>
              <a:ext cx="1150938" cy="115411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1" name="Line 50"/>
            <p:cNvSpPr>
              <a:spLocks noChangeShapeType="1"/>
            </p:cNvSpPr>
            <p:nvPr/>
          </p:nvSpPr>
          <p:spPr bwMode="auto">
            <a:xfrm flipV="1">
              <a:off x="2801911" y="4379897"/>
              <a:ext cx="1150938" cy="115411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62" name="Group 51"/>
          <p:cNvGrpSpPr>
            <a:grpSpLocks/>
          </p:cNvGrpSpPr>
          <p:nvPr/>
        </p:nvGrpSpPr>
        <p:grpSpPr bwMode="auto">
          <a:xfrm>
            <a:off x="5028919" y="2014801"/>
            <a:ext cx="1152525" cy="4322762"/>
            <a:chOff x="3084" y="883"/>
            <a:chExt cx="726" cy="3405"/>
          </a:xfrm>
        </p:grpSpPr>
        <p:sp>
          <p:nvSpPr>
            <p:cNvPr id="963" name="Line 52"/>
            <p:cNvSpPr>
              <a:spLocks noChangeShapeType="1"/>
            </p:cNvSpPr>
            <p:nvPr/>
          </p:nvSpPr>
          <p:spPr bwMode="auto">
            <a:xfrm>
              <a:off x="3084" y="884"/>
              <a:ext cx="726" cy="4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4" name="Line 53"/>
            <p:cNvSpPr>
              <a:spLocks noChangeShapeType="1"/>
            </p:cNvSpPr>
            <p:nvPr/>
          </p:nvSpPr>
          <p:spPr bwMode="auto">
            <a:xfrm>
              <a:off x="3084" y="3833"/>
              <a:ext cx="726" cy="4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5" name="Line 54"/>
            <p:cNvSpPr>
              <a:spLocks noChangeShapeType="1"/>
            </p:cNvSpPr>
            <p:nvPr/>
          </p:nvSpPr>
          <p:spPr bwMode="auto">
            <a:xfrm>
              <a:off x="3084" y="3606"/>
              <a:ext cx="726" cy="4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6" name="Line 55"/>
            <p:cNvSpPr>
              <a:spLocks noChangeShapeType="1"/>
            </p:cNvSpPr>
            <p:nvPr/>
          </p:nvSpPr>
          <p:spPr bwMode="auto">
            <a:xfrm>
              <a:off x="3084" y="2925"/>
              <a:ext cx="726" cy="4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7" name="Line 56"/>
            <p:cNvSpPr>
              <a:spLocks noChangeShapeType="1"/>
            </p:cNvSpPr>
            <p:nvPr/>
          </p:nvSpPr>
          <p:spPr bwMode="auto">
            <a:xfrm>
              <a:off x="3084" y="2699"/>
              <a:ext cx="726" cy="4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8" name="Line 57"/>
            <p:cNvSpPr>
              <a:spLocks noChangeShapeType="1"/>
            </p:cNvSpPr>
            <p:nvPr/>
          </p:nvSpPr>
          <p:spPr bwMode="auto">
            <a:xfrm>
              <a:off x="3084" y="2018"/>
              <a:ext cx="726" cy="4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9" name="Line 58"/>
            <p:cNvSpPr>
              <a:spLocks noChangeShapeType="1"/>
            </p:cNvSpPr>
            <p:nvPr/>
          </p:nvSpPr>
          <p:spPr bwMode="auto">
            <a:xfrm>
              <a:off x="3084" y="1791"/>
              <a:ext cx="726" cy="4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0" name="Line 59"/>
            <p:cNvSpPr>
              <a:spLocks noChangeShapeType="1"/>
            </p:cNvSpPr>
            <p:nvPr/>
          </p:nvSpPr>
          <p:spPr bwMode="auto">
            <a:xfrm>
              <a:off x="3084" y="1111"/>
              <a:ext cx="726" cy="4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1" name="Line 60"/>
            <p:cNvSpPr>
              <a:spLocks noChangeShapeType="1"/>
            </p:cNvSpPr>
            <p:nvPr/>
          </p:nvSpPr>
          <p:spPr bwMode="auto">
            <a:xfrm flipV="1">
              <a:off x="3084" y="883"/>
              <a:ext cx="726" cy="4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2" name="Line 61"/>
            <p:cNvSpPr>
              <a:spLocks noChangeShapeType="1"/>
            </p:cNvSpPr>
            <p:nvPr/>
          </p:nvSpPr>
          <p:spPr bwMode="auto">
            <a:xfrm flipV="1">
              <a:off x="3084" y="1110"/>
              <a:ext cx="726" cy="4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3" name="Line 62"/>
            <p:cNvSpPr>
              <a:spLocks noChangeShapeType="1"/>
            </p:cNvSpPr>
            <p:nvPr/>
          </p:nvSpPr>
          <p:spPr bwMode="auto">
            <a:xfrm flipV="1">
              <a:off x="3084" y="1790"/>
              <a:ext cx="726" cy="4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4" name="Line 63"/>
            <p:cNvSpPr>
              <a:spLocks noChangeShapeType="1"/>
            </p:cNvSpPr>
            <p:nvPr/>
          </p:nvSpPr>
          <p:spPr bwMode="auto">
            <a:xfrm flipV="1">
              <a:off x="3084" y="2017"/>
              <a:ext cx="726" cy="4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5" name="Line 64"/>
            <p:cNvSpPr>
              <a:spLocks noChangeShapeType="1"/>
            </p:cNvSpPr>
            <p:nvPr/>
          </p:nvSpPr>
          <p:spPr bwMode="auto">
            <a:xfrm flipV="1">
              <a:off x="3084" y="2698"/>
              <a:ext cx="726" cy="4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6" name="Line 65"/>
            <p:cNvSpPr>
              <a:spLocks noChangeShapeType="1"/>
            </p:cNvSpPr>
            <p:nvPr/>
          </p:nvSpPr>
          <p:spPr bwMode="auto">
            <a:xfrm flipV="1">
              <a:off x="3084" y="3605"/>
              <a:ext cx="726" cy="4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7" name="Line 66"/>
            <p:cNvSpPr>
              <a:spLocks noChangeShapeType="1"/>
            </p:cNvSpPr>
            <p:nvPr/>
          </p:nvSpPr>
          <p:spPr bwMode="auto">
            <a:xfrm flipV="1">
              <a:off x="3084" y="2924"/>
              <a:ext cx="726" cy="4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8" name="Line 67"/>
            <p:cNvSpPr>
              <a:spLocks noChangeShapeType="1"/>
            </p:cNvSpPr>
            <p:nvPr/>
          </p:nvSpPr>
          <p:spPr bwMode="auto">
            <a:xfrm flipV="1">
              <a:off x="3084" y="3832"/>
              <a:ext cx="726" cy="4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79" name="群組 978"/>
          <p:cNvGrpSpPr/>
          <p:nvPr/>
        </p:nvGrpSpPr>
        <p:grpSpPr>
          <a:xfrm>
            <a:off x="6941820" y="2016071"/>
            <a:ext cx="1223963" cy="4318636"/>
            <a:chOff x="6761136" y="1214105"/>
            <a:chExt cx="1223963" cy="4318636"/>
          </a:xfrm>
        </p:grpSpPr>
        <p:sp>
          <p:nvSpPr>
            <p:cNvPr id="980" name="Line 69"/>
            <p:cNvSpPr>
              <a:spLocks noChangeShapeType="1"/>
            </p:cNvSpPr>
            <p:nvPr/>
          </p:nvSpPr>
          <p:spPr bwMode="auto">
            <a:xfrm>
              <a:off x="6761136" y="1214105"/>
              <a:ext cx="1195413" cy="24004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1" name="Line 70"/>
            <p:cNvSpPr>
              <a:spLocks noChangeShapeType="1"/>
            </p:cNvSpPr>
            <p:nvPr/>
          </p:nvSpPr>
          <p:spPr bwMode="auto">
            <a:xfrm>
              <a:off x="6761136" y="1790430"/>
              <a:ext cx="1223963" cy="28816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2" name="Line 71"/>
            <p:cNvSpPr>
              <a:spLocks noChangeShapeType="1"/>
            </p:cNvSpPr>
            <p:nvPr/>
          </p:nvSpPr>
          <p:spPr bwMode="auto">
            <a:xfrm>
              <a:off x="6761136" y="2365487"/>
              <a:ext cx="1223963" cy="28816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3" name="Line 72"/>
            <p:cNvSpPr>
              <a:spLocks noChangeShapeType="1"/>
            </p:cNvSpPr>
            <p:nvPr/>
          </p:nvSpPr>
          <p:spPr bwMode="auto">
            <a:xfrm>
              <a:off x="6761136" y="2941813"/>
              <a:ext cx="1223963" cy="28816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4" name="Line 73"/>
            <p:cNvSpPr>
              <a:spLocks noChangeShapeType="1"/>
            </p:cNvSpPr>
            <p:nvPr/>
          </p:nvSpPr>
          <p:spPr bwMode="auto">
            <a:xfrm>
              <a:off x="6761136" y="3518139"/>
              <a:ext cx="1223963" cy="28816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5" name="Line 74"/>
            <p:cNvSpPr>
              <a:spLocks noChangeShapeType="1"/>
            </p:cNvSpPr>
            <p:nvPr/>
          </p:nvSpPr>
          <p:spPr bwMode="auto">
            <a:xfrm>
              <a:off x="6761136" y="4093195"/>
              <a:ext cx="1223963" cy="28816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6" name="Line 75"/>
            <p:cNvSpPr>
              <a:spLocks noChangeShapeType="1"/>
            </p:cNvSpPr>
            <p:nvPr/>
          </p:nvSpPr>
          <p:spPr bwMode="auto">
            <a:xfrm>
              <a:off x="6761136" y="4669521"/>
              <a:ext cx="1223963" cy="28816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7" name="Line 76"/>
            <p:cNvSpPr>
              <a:spLocks noChangeShapeType="1"/>
            </p:cNvSpPr>
            <p:nvPr/>
          </p:nvSpPr>
          <p:spPr bwMode="auto">
            <a:xfrm>
              <a:off x="6761136" y="5244578"/>
              <a:ext cx="1223963" cy="28816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8" name="Line 77"/>
            <p:cNvSpPr>
              <a:spLocks noChangeShapeType="1"/>
            </p:cNvSpPr>
            <p:nvPr/>
          </p:nvSpPr>
          <p:spPr bwMode="auto">
            <a:xfrm flipV="1">
              <a:off x="6781800" y="1225548"/>
              <a:ext cx="1174751" cy="23495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9" name="Line 78"/>
            <p:cNvSpPr>
              <a:spLocks noChangeShapeType="1"/>
            </p:cNvSpPr>
            <p:nvPr/>
          </p:nvSpPr>
          <p:spPr bwMode="auto">
            <a:xfrm flipV="1">
              <a:off x="6761136" y="1789161"/>
              <a:ext cx="1223963" cy="29070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0" name="Line 79"/>
            <p:cNvSpPr>
              <a:spLocks noChangeShapeType="1"/>
            </p:cNvSpPr>
            <p:nvPr/>
          </p:nvSpPr>
          <p:spPr bwMode="auto">
            <a:xfrm flipV="1">
              <a:off x="6761136" y="2364217"/>
              <a:ext cx="1223963" cy="29070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1" name="Line 80"/>
            <p:cNvSpPr>
              <a:spLocks noChangeShapeType="1"/>
            </p:cNvSpPr>
            <p:nvPr/>
          </p:nvSpPr>
          <p:spPr bwMode="auto">
            <a:xfrm flipV="1">
              <a:off x="6761136" y="2940543"/>
              <a:ext cx="1223963" cy="29070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2" name="Line 81"/>
            <p:cNvSpPr>
              <a:spLocks noChangeShapeType="1"/>
            </p:cNvSpPr>
            <p:nvPr/>
          </p:nvSpPr>
          <p:spPr bwMode="auto">
            <a:xfrm flipV="1">
              <a:off x="6761136" y="3516869"/>
              <a:ext cx="1223963" cy="29070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3" name="Line 82"/>
            <p:cNvSpPr>
              <a:spLocks noChangeShapeType="1"/>
            </p:cNvSpPr>
            <p:nvPr/>
          </p:nvSpPr>
          <p:spPr bwMode="auto">
            <a:xfrm flipV="1">
              <a:off x="6761136" y="4091926"/>
              <a:ext cx="1223963" cy="29070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4" name="Line 83"/>
            <p:cNvSpPr>
              <a:spLocks noChangeShapeType="1"/>
            </p:cNvSpPr>
            <p:nvPr/>
          </p:nvSpPr>
          <p:spPr bwMode="auto">
            <a:xfrm flipV="1">
              <a:off x="6786578" y="4668252"/>
              <a:ext cx="1198521" cy="26094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5" name="Line 84"/>
            <p:cNvSpPr>
              <a:spLocks noChangeShapeType="1"/>
            </p:cNvSpPr>
            <p:nvPr/>
          </p:nvSpPr>
          <p:spPr bwMode="auto">
            <a:xfrm flipV="1">
              <a:off x="6819894" y="5257582"/>
              <a:ext cx="1127083" cy="25739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96" name="群組 995"/>
          <p:cNvGrpSpPr/>
          <p:nvPr/>
        </p:nvGrpSpPr>
        <p:grpSpPr>
          <a:xfrm>
            <a:off x="4535198" y="3445148"/>
            <a:ext cx="431800" cy="3224212"/>
            <a:chOff x="3952849" y="2365360"/>
            <a:chExt cx="431800" cy="3224212"/>
          </a:xfrm>
        </p:grpSpPr>
        <p:graphicFrame>
          <p:nvGraphicFramePr>
            <p:cNvPr id="997" name="Object 148"/>
            <p:cNvGraphicFramePr>
              <a:graphicFrameLocks noChangeAspect="1"/>
            </p:cNvGraphicFramePr>
            <p:nvPr/>
          </p:nvGraphicFramePr>
          <p:xfrm>
            <a:off x="3952849" y="3517885"/>
            <a:ext cx="4318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8" r:id="rId3" imgW="240840" imgH="240840" progId="Equation.3">
                    <p:embed/>
                  </p:oleObj>
                </mc:Choice>
                <mc:Fallback>
                  <p:oleObj r:id="rId3" imgW="240840" imgH="240840" progId="Equation.3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49" y="3517885"/>
                          <a:ext cx="43180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8" name="Object 149"/>
            <p:cNvGraphicFramePr>
              <a:graphicFrameLocks noChangeAspect="1"/>
            </p:cNvGraphicFramePr>
            <p:nvPr/>
          </p:nvGraphicFramePr>
          <p:xfrm>
            <a:off x="3952849" y="2365360"/>
            <a:ext cx="4318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9" r:id="rId5" imgW="240840" imgH="240840" progId="Equation.3">
                    <p:embed/>
                  </p:oleObj>
                </mc:Choice>
                <mc:Fallback>
                  <p:oleObj r:id="rId5" imgW="240840" imgH="240840" progId="Equation.3">
                    <p:embed/>
                    <p:pic>
                      <p:nvPicPr>
                        <p:cNvPr id="0" name="Object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49" y="2365360"/>
                          <a:ext cx="43180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9" name="Object 150"/>
            <p:cNvGraphicFramePr>
              <a:graphicFrameLocks noChangeAspect="1"/>
            </p:cNvGraphicFramePr>
            <p:nvPr/>
          </p:nvGraphicFramePr>
          <p:xfrm>
            <a:off x="3952849" y="4668822"/>
            <a:ext cx="4318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0" r:id="rId7" imgW="240840" imgH="240840" progId="Equation.3">
                    <p:embed/>
                  </p:oleObj>
                </mc:Choice>
                <mc:Fallback>
                  <p:oleObj r:id="rId7" imgW="240840" imgH="240840" progId="Equation.3">
                    <p:embed/>
                    <p:pic>
                      <p:nvPicPr>
                        <p:cNvPr id="0" name="Object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49" y="4668822"/>
                          <a:ext cx="43180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0" name="Object 151"/>
            <p:cNvGraphicFramePr>
              <a:graphicFrameLocks noChangeAspect="1"/>
            </p:cNvGraphicFramePr>
            <p:nvPr/>
          </p:nvGraphicFramePr>
          <p:xfrm>
            <a:off x="3952849" y="2654285"/>
            <a:ext cx="431800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1" r:id="rId9" imgW="240840" imgH="240840" progId="Equation.3">
                    <p:embed/>
                  </p:oleObj>
                </mc:Choice>
                <mc:Fallback>
                  <p:oleObj r:id="rId9" imgW="240840" imgH="240840" progId="Equation.3">
                    <p:embed/>
                    <p:pic>
                      <p:nvPicPr>
                        <p:cNvPr id="0" name="Object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49" y="2654285"/>
                          <a:ext cx="431800" cy="344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1" name="Object 152"/>
            <p:cNvGraphicFramePr>
              <a:graphicFrameLocks noChangeAspect="1"/>
            </p:cNvGraphicFramePr>
            <p:nvPr/>
          </p:nvGraphicFramePr>
          <p:xfrm>
            <a:off x="3952849" y="2941622"/>
            <a:ext cx="4318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2" r:id="rId11" imgW="240840" imgH="240840" progId="Equation.3">
                    <p:embed/>
                  </p:oleObj>
                </mc:Choice>
                <mc:Fallback>
                  <p:oleObj r:id="rId11" imgW="240840" imgH="240840" progId="Equation.3">
                    <p:embed/>
                    <p:pic>
                      <p:nvPicPr>
                        <p:cNvPr id="0" name="Object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49" y="2941622"/>
                          <a:ext cx="43180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2" name="Object 153"/>
            <p:cNvGraphicFramePr>
              <a:graphicFrameLocks noChangeAspect="1"/>
            </p:cNvGraphicFramePr>
            <p:nvPr/>
          </p:nvGraphicFramePr>
          <p:xfrm>
            <a:off x="3952849" y="5245085"/>
            <a:ext cx="431800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3" r:id="rId13" imgW="240840" imgH="240840" progId="Equation.3">
                    <p:embed/>
                  </p:oleObj>
                </mc:Choice>
                <mc:Fallback>
                  <p:oleObj r:id="rId13" imgW="240840" imgH="240840" progId="Equation.3">
                    <p:embed/>
                    <p:pic>
                      <p:nvPicPr>
                        <p:cNvPr id="0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49" y="5245085"/>
                          <a:ext cx="431800" cy="344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" name="Object 154"/>
            <p:cNvGraphicFramePr>
              <a:graphicFrameLocks noChangeAspect="1"/>
            </p:cNvGraphicFramePr>
            <p:nvPr/>
          </p:nvGraphicFramePr>
          <p:xfrm>
            <a:off x="3952849" y="4092560"/>
            <a:ext cx="4318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4" r:id="rId15" imgW="240840" imgH="240840" progId="Equation.3">
                    <p:embed/>
                  </p:oleObj>
                </mc:Choice>
                <mc:Fallback>
                  <p:oleObj r:id="rId15" imgW="240840" imgH="240840" progId="Equation.3">
                    <p:embed/>
                    <p:pic>
                      <p:nvPicPr>
                        <p:cNvPr id="0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49" y="4092560"/>
                          <a:ext cx="43180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4" name="Object 155"/>
            <p:cNvGraphicFramePr>
              <a:graphicFrameLocks noChangeAspect="1"/>
            </p:cNvGraphicFramePr>
            <p:nvPr/>
          </p:nvGraphicFramePr>
          <p:xfrm>
            <a:off x="3952849" y="3805222"/>
            <a:ext cx="431800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5" r:id="rId16" imgW="240840" imgH="240840" progId="Equation.3">
                    <p:embed/>
                  </p:oleObj>
                </mc:Choice>
                <mc:Fallback>
                  <p:oleObj r:id="rId16" imgW="240840" imgH="240840" progId="Equation.3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49" y="3805222"/>
                          <a:ext cx="431800" cy="344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5" name="Object 156"/>
            <p:cNvGraphicFramePr>
              <a:graphicFrameLocks noChangeAspect="1"/>
            </p:cNvGraphicFramePr>
            <p:nvPr/>
          </p:nvGraphicFramePr>
          <p:xfrm>
            <a:off x="3952849" y="4957747"/>
            <a:ext cx="431800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6" r:id="rId17" imgW="240840" imgH="240840" progId="Equation.3">
                    <p:embed/>
                  </p:oleObj>
                </mc:Choice>
                <mc:Fallback>
                  <p:oleObj r:id="rId17" imgW="240840" imgH="240840" progId="Equation.3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49" y="4957747"/>
                          <a:ext cx="431800" cy="344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6" name="群組 1005"/>
          <p:cNvGrpSpPr/>
          <p:nvPr/>
        </p:nvGrpSpPr>
        <p:grpSpPr>
          <a:xfrm>
            <a:off x="2609544" y="5373974"/>
            <a:ext cx="431800" cy="1259541"/>
            <a:chOff x="2246286" y="4427553"/>
            <a:chExt cx="431800" cy="1259541"/>
          </a:xfrm>
        </p:grpSpPr>
        <p:sp>
          <p:nvSpPr>
            <p:cNvPr id="1007" name="Text Box 120"/>
            <p:cNvSpPr txBox="1">
              <a:spLocks noChangeArrowheads="1"/>
            </p:cNvSpPr>
            <p:nvPr/>
          </p:nvSpPr>
          <p:spPr bwMode="auto">
            <a:xfrm>
              <a:off x="2246286" y="4427553"/>
              <a:ext cx="431800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GB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</a:t>
              </a:r>
              <a:r>
                <a:rPr kumimoji="0" lang="en-GB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1008" name="Text Box 121"/>
            <p:cNvSpPr txBox="1">
              <a:spLocks noChangeArrowheads="1"/>
            </p:cNvSpPr>
            <p:nvPr/>
          </p:nvSpPr>
          <p:spPr bwMode="auto">
            <a:xfrm>
              <a:off x="2246286" y="4713303"/>
              <a:ext cx="431800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GB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</a:t>
              </a:r>
              <a:r>
                <a:rPr kumimoji="0" lang="en-GB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1009" name="Text Box 122"/>
            <p:cNvSpPr txBox="1">
              <a:spLocks noChangeArrowheads="1"/>
            </p:cNvSpPr>
            <p:nvPr/>
          </p:nvSpPr>
          <p:spPr bwMode="auto">
            <a:xfrm>
              <a:off x="2246286" y="5284803"/>
              <a:ext cx="431800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GB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</a:t>
              </a:r>
              <a:r>
                <a:rPr kumimoji="0" lang="en-GB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1010" name="Text Box 123"/>
            <p:cNvSpPr txBox="1">
              <a:spLocks noChangeArrowheads="1"/>
            </p:cNvSpPr>
            <p:nvPr/>
          </p:nvSpPr>
          <p:spPr bwMode="auto">
            <a:xfrm>
              <a:off x="2246286" y="4999053"/>
              <a:ext cx="431800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GB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</a:t>
              </a:r>
              <a:r>
                <a:rPr kumimoji="0" lang="en-GB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</p:grpSp>
      <p:grpSp>
        <p:nvGrpSpPr>
          <p:cNvPr id="1011" name="群組 1010"/>
          <p:cNvGrpSpPr/>
          <p:nvPr/>
        </p:nvGrpSpPr>
        <p:grpSpPr>
          <a:xfrm>
            <a:off x="6535462" y="2730768"/>
            <a:ext cx="434972" cy="3929090"/>
            <a:chOff x="6103911" y="1928802"/>
            <a:chExt cx="434972" cy="3929090"/>
          </a:xfrm>
        </p:grpSpPr>
        <p:sp>
          <p:nvSpPr>
            <p:cNvPr id="1012" name="Text Box 124"/>
            <p:cNvSpPr txBox="1">
              <a:spLocks noChangeArrowheads="1"/>
            </p:cNvSpPr>
            <p:nvPr/>
          </p:nvSpPr>
          <p:spPr bwMode="auto">
            <a:xfrm>
              <a:off x="6107083" y="4312593"/>
              <a:ext cx="431800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GB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</a:t>
              </a:r>
              <a:r>
                <a:rPr kumimoji="0" lang="en-GB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1013" name="Text Box 125"/>
            <p:cNvSpPr txBox="1">
              <a:spLocks noChangeArrowheads="1"/>
            </p:cNvSpPr>
            <p:nvPr/>
          </p:nvSpPr>
          <p:spPr bwMode="auto">
            <a:xfrm>
              <a:off x="6103911" y="3098147"/>
              <a:ext cx="431800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GB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</a:t>
              </a:r>
              <a:r>
                <a:rPr kumimoji="0" lang="en-GB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1014" name="Text Box 126"/>
            <p:cNvSpPr txBox="1">
              <a:spLocks noChangeArrowheads="1"/>
            </p:cNvSpPr>
            <p:nvPr/>
          </p:nvSpPr>
          <p:spPr bwMode="auto">
            <a:xfrm>
              <a:off x="6103911" y="5455601"/>
              <a:ext cx="431800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GB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</a:t>
              </a:r>
              <a:r>
                <a:rPr kumimoji="0" lang="en-GB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1015" name="Text Box 127"/>
            <p:cNvSpPr txBox="1">
              <a:spLocks noChangeArrowheads="1"/>
            </p:cNvSpPr>
            <p:nvPr/>
          </p:nvSpPr>
          <p:spPr bwMode="auto">
            <a:xfrm>
              <a:off x="6103911" y="1928802"/>
              <a:ext cx="431800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GB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</a:t>
              </a:r>
              <a:r>
                <a:rPr kumimoji="0" lang="en-GB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</p:grpSp>
      <p:grpSp>
        <p:nvGrpSpPr>
          <p:cNvPr id="1016" name="群組 1015"/>
          <p:cNvGrpSpPr/>
          <p:nvPr/>
        </p:nvGrpSpPr>
        <p:grpSpPr>
          <a:xfrm>
            <a:off x="323528" y="1900501"/>
            <a:ext cx="571504" cy="4545043"/>
            <a:chOff x="142844" y="1098535"/>
            <a:chExt cx="571504" cy="4545043"/>
          </a:xfrm>
        </p:grpSpPr>
        <p:graphicFrame>
          <p:nvGraphicFramePr>
            <p:cNvPr id="1017" name="Object 132"/>
            <p:cNvGraphicFramePr>
              <a:graphicFrameLocks noChangeAspect="1"/>
            </p:cNvGraphicFramePr>
            <p:nvPr/>
          </p:nvGraphicFramePr>
          <p:xfrm>
            <a:off x="142876" y="1098535"/>
            <a:ext cx="468313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7" name="方程式" r:id="rId18" imgW="304560" imgH="203040" progId="Equation.3">
                    <p:embed/>
                  </p:oleObj>
                </mc:Choice>
                <mc:Fallback>
                  <p:oleObj name="方程式" r:id="rId18" imgW="304560" imgH="203040" progId="Equation.3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6" y="1098535"/>
                          <a:ext cx="468313" cy="252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8" name="Object 133"/>
            <p:cNvGraphicFramePr>
              <a:graphicFrameLocks noChangeAspect="1"/>
            </p:cNvGraphicFramePr>
            <p:nvPr/>
          </p:nvGraphicFramePr>
          <p:xfrm>
            <a:off x="142876" y="1387460"/>
            <a:ext cx="468313" cy="242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8" r:id="rId20" imgW="279000" imgH="203040" progId="Equation.3">
                    <p:embed/>
                  </p:oleObj>
                </mc:Choice>
                <mc:Fallback>
                  <p:oleObj r:id="rId20" imgW="279000" imgH="203040" progId="Equation.3">
                    <p:embed/>
                    <p:pic>
                      <p:nvPicPr>
                        <p:cNvPr id="0" name="Object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6" y="1387460"/>
                          <a:ext cx="468313" cy="2428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9" name="Object 134"/>
            <p:cNvGraphicFramePr>
              <a:graphicFrameLocks noChangeAspect="1"/>
            </p:cNvGraphicFramePr>
            <p:nvPr/>
          </p:nvGraphicFramePr>
          <p:xfrm>
            <a:off x="142876" y="1674797"/>
            <a:ext cx="468313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9" r:id="rId22" imgW="304200" imgH="202680" progId="Equation.3">
                    <p:embed/>
                  </p:oleObj>
                </mc:Choice>
                <mc:Fallback>
                  <p:oleObj r:id="rId22" imgW="304200" imgH="202680" progId="Equation.3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6" y="1674797"/>
                          <a:ext cx="468313" cy="249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0" name="Object 135"/>
            <p:cNvGraphicFramePr>
              <a:graphicFrameLocks noChangeAspect="1"/>
            </p:cNvGraphicFramePr>
            <p:nvPr/>
          </p:nvGraphicFramePr>
          <p:xfrm>
            <a:off x="142876" y="1963722"/>
            <a:ext cx="468313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0" r:id="rId24" imgW="304200" imgH="202680" progId="Equation.3">
                    <p:embed/>
                  </p:oleObj>
                </mc:Choice>
                <mc:Fallback>
                  <p:oleObj r:id="rId24" imgW="304200" imgH="202680" progId="Equation.3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6" y="1963722"/>
                          <a:ext cx="468313" cy="247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1" name="Object 136"/>
            <p:cNvGraphicFramePr>
              <a:graphicFrameLocks noChangeAspect="1"/>
            </p:cNvGraphicFramePr>
            <p:nvPr/>
          </p:nvGraphicFramePr>
          <p:xfrm>
            <a:off x="142876" y="2255822"/>
            <a:ext cx="468313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1" r:id="rId26" imgW="304200" imgH="202680" progId="Equation.3">
                    <p:embed/>
                  </p:oleObj>
                </mc:Choice>
                <mc:Fallback>
                  <p:oleObj r:id="rId26" imgW="304200" imgH="202680" progId="Equation.3">
                    <p:embed/>
                    <p:pic>
                      <p:nvPicPr>
                        <p:cNvPr id="0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6" y="2255822"/>
                          <a:ext cx="468313" cy="252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2" name="Object 137"/>
            <p:cNvGraphicFramePr>
              <a:graphicFrameLocks noChangeAspect="1"/>
            </p:cNvGraphicFramePr>
            <p:nvPr/>
          </p:nvGraphicFramePr>
          <p:xfrm>
            <a:off x="142876" y="2541572"/>
            <a:ext cx="468313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2" name="Equation" r:id="rId28" imgW="304200" imgH="202680" progId="Equation.3">
                    <p:embed/>
                  </p:oleObj>
                </mc:Choice>
                <mc:Fallback>
                  <p:oleObj name="Equation" r:id="rId28" imgW="304200" imgH="202680" progId="Equation.3">
                    <p:embed/>
                    <p:pic>
                      <p:nvPicPr>
                        <p:cNvPr id="0" name="Object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6" y="2541572"/>
                          <a:ext cx="468313" cy="249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3" name="Object 138"/>
            <p:cNvGraphicFramePr>
              <a:graphicFrameLocks noChangeAspect="1"/>
            </p:cNvGraphicFramePr>
            <p:nvPr/>
          </p:nvGraphicFramePr>
          <p:xfrm>
            <a:off x="142876" y="2825735"/>
            <a:ext cx="468313" cy="249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3" r:id="rId30" imgW="304200" imgH="202680" progId="Equation.3">
                    <p:embed/>
                  </p:oleObj>
                </mc:Choice>
                <mc:Fallback>
                  <p:oleObj r:id="rId30" imgW="304200" imgH="202680" progId="Equation.3">
                    <p:embed/>
                    <p:pic>
                      <p:nvPicPr>
                        <p:cNvPr id="0" name="Object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6" y="2825735"/>
                          <a:ext cx="468313" cy="249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" name="Object 139"/>
            <p:cNvGraphicFramePr>
              <a:graphicFrameLocks noChangeAspect="1"/>
            </p:cNvGraphicFramePr>
            <p:nvPr/>
          </p:nvGraphicFramePr>
          <p:xfrm>
            <a:off x="142876" y="3114660"/>
            <a:ext cx="468313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4" name="Equation" r:id="rId32" imgW="304560" imgH="203040" progId="Equation.3">
                    <p:embed/>
                  </p:oleObj>
                </mc:Choice>
                <mc:Fallback>
                  <p:oleObj name="Equation" r:id="rId32" imgW="304560" imgH="203040" progId="Equation.3">
                    <p:embed/>
                    <p:pic>
                      <p:nvPicPr>
                        <p:cNvPr id="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6" y="3114660"/>
                          <a:ext cx="468313" cy="252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" name="Object 140"/>
            <p:cNvGraphicFramePr>
              <a:graphicFrameLocks noChangeAspect="1"/>
            </p:cNvGraphicFramePr>
            <p:nvPr/>
          </p:nvGraphicFramePr>
          <p:xfrm>
            <a:off x="142876" y="3401997"/>
            <a:ext cx="468313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5" r:id="rId34" imgW="304200" imgH="202680" progId="Equation.3">
                    <p:embed/>
                  </p:oleObj>
                </mc:Choice>
                <mc:Fallback>
                  <p:oleObj r:id="rId34" imgW="304200" imgH="202680" progId="Equation.3">
                    <p:embed/>
                    <p:pic>
                      <p:nvPicPr>
                        <p:cNvPr id="0" name="Object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6" y="3401997"/>
                          <a:ext cx="468313" cy="249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" name="Object 141"/>
            <p:cNvGraphicFramePr>
              <a:graphicFrameLocks noChangeAspect="1"/>
            </p:cNvGraphicFramePr>
            <p:nvPr/>
          </p:nvGraphicFramePr>
          <p:xfrm>
            <a:off x="142876" y="3690922"/>
            <a:ext cx="468313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6" r:id="rId36" imgW="304200" imgH="202680" progId="Equation.3">
                    <p:embed/>
                  </p:oleObj>
                </mc:Choice>
                <mc:Fallback>
                  <p:oleObj r:id="rId36" imgW="304200" imgH="202680" progId="Equation.3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6" y="3690922"/>
                          <a:ext cx="468313" cy="249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147"/>
            <p:cNvGraphicFramePr>
              <a:graphicFrameLocks noChangeAspect="1"/>
            </p:cNvGraphicFramePr>
            <p:nvPr/>
          </p:nvGraphicFramePr>
          <p:xfrm>
            <a:off x="142876" y="5435615"/>
            <a:ext cx="468313" cy="207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7" name="方程式" r:id="rId38" imgW="368280" imgH="203040" progId="Equation.3">
                    <p:embed/>
                  </p:oleObj>
                </mc:Choice>
                <mc:Fallback>
                  <p:oleObj name="方程式" r:id="rId38" imgW="368280" imgH="203040" progId="Equation.3">
                    <p:embed/>
                    <p:pic>
                      <p:nvPicPr>
                        <p:cNvPr id="0" name="Object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6" y="5435615"/>
                          <a:ext cx="468313" cy="207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141"/>
            <p:cNvGraphicFramePr>
              <a:graphicFrameLocks noChangeAspect="1"/>
            </p:cNvGraphicFramePr>
            <p:nvPr/>
          </p:nvGraphicFramePr>
          <p:xfrm>
            <a:off x="149198" y="4006846"/>
            <a:ext cx="565150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8" name="Equation" r:id="rId40" imgW="368280" imgH="203040" progId="Equation.3">
                    <p:embed/>
                  </p:oleObj>
                </mc:Choice>
                <mc:Fallback>
                  <p:oleObj name="Equation" r:id="rId40" imgW="368280" imgH="203040" progId="Equation.3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198" y="4006846"/>
                          <a:ext cx="565150" cy="249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141"/>
            <p:cNvGraphicFramePr>
              <a:graphicFrameLocks noChangeAspect="1"/>
            </p:cNvGraphicFramePr>
            <p:nvPr/>
          </p:nvGraphicFramePr>
          <p:xfrm>
            <a:off x="142844" y="4256072"/>
            <a:ext cx="546100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9" name="Equation" r:id="rId42" imgW="355320" imgH="203040" progId="Equation.3">
                    <p:embed/>
                  </p:oleObj>
                </mc:Choice>
                <mc:Fallback>
                  <p:oleObj name="Equation" r:id="rId42" imgW="355320" imgH="203040" progId="Equation.3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44" y="4256072"/>
                          <a:ext cx="546100" cy="249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141"/>
            <p:cNvGraphicFramePr>
              <a:graphicFrameLocks noChangeAspect="1"/>
            </p:cNvGraphicFramePr>
            <p:nvPr/>
          </p:nvGraphicFramePr>
          <p:xfrm>
            <a:off x="142844" y="4541836"/>
            <a:ext cx="565150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0" name="Equation" r:id="rId44" imgW="368280" imgH="203040" progId="Equation.3">
                    <p:embed/>
                  </p:oleObj>
                </mc:Choice>
                <mc:Fallback>
                  <p:oleObj name="Equation" r:id="rId44" imgW="368280" imgH="203040" progId="Equation.3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44" y="4541836"/>
                          <a:ext cx="565150" cy="249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141"/>
            <p:cNvGraphicFramePr>
              <a:graphicFrameLocks noChangeAspect="1"/>
            </p:cNvGraphicFramePr>
            <p:nvPr/>
          </p:nvGraphicFramePr>
          <p:xfrm>
            <a:off x="142844" y="4827588"/>
            <a:ext cx="565150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1" name="Equation" r:id="rId46" imgW="368280" imgH="203040" progId="Equation.3">
                    <p:embed/>
                  </p:oleObj>
                </mc:Choice>
                <mc:Fallback>
                  <p:oleObj name="Equation" r:id="rId46" imgW="368280" imgH="203040" progId="Equation.3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44" y="4827588"/>
                          <a:ext cx="565150" cy="249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141"/>
            <p:cNvGraphicFramePr>
              <a:graphicFrameLocks noChangeAspect="1"/>
            </p:cNvGraphicFramePr>
            <p:nvPr/>
          </p:nvGraphicFramePr>
          <p:xfrm>
            <a:off x="142844" y="5113340"/>
            <a:ext cx="565150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2" name="方程式" r:id="rId48" imgW="368280" imgH="203040" progId="Equation.3">
                    <p:embed/>
                  </p:oleObj>
                </mc:Choice>
                <mc:Fallback>
                  <p:oleObj name="方程式" r:id="rId48" imgW="368280" imgH="203040" progId="Equation.3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44" y="5113340"/>
                          <a:ext cx="565150" cy="249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3" name="群組 1032"/>
          <p:cNvGrpSpPr/>
          <p:nvPr/>
        </p:nvGrpSpPr>
        <p:grpSpPr>
          <a:xfrm>
            <a:off x="2466668" y="5373974"/>
            <a:ext cx="214314" cy="1071570"/>
            <a:chOff x="2285984" y="4572008"/>
            <a:chExt cx="214314" cy="1071570"/>
          </a:xfrm>
        </p:grpSpPr>
        <p:grpSp>
          <p:nvGrpSpPr>
            <p:cNvPr id="1034" name="群組 157"/>
            <p:cNvGrpSpPr/>
            <p:nvPr/>
          </p:nvGrpSpPr>
          <p:grpSpPr>
            <a:xfrm>
              <a:off x="2285984" y="4572008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1047" name="橢圓 151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1048" name="直線接點 153"/>
              <p:cNvCxnSpPr/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49" name="直線接點 1048"/>
              <p:cNvCxnSpPr/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35" name="群組 191"/>
            <p:cNvGrpSpPr/>
            <p:nvPr/>
          </p:nvGrpSpPr>
          <p:grpSpPr>
            <a:xfrm>
              <a:off x="2285984" y="4857760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1044" name="橢圓 1043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1045" name="直線接點 1044"/>
              <p:cNvCxnSpPr>
                <a:stCxn id="1044" idx="1"/>
                <a:endCxn id="1044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46" name="直線接點 1045"/>
              <p:cNvCxnSpPr>
                <a:stCxn id="1044" idx="7"/>
                <a:endCxn id="1044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36" name="群組 195"/>
            <p:cNvGrpSpPr/>
            <p:nvPr/>
          </p:nvGrpSpPr>
          <p:grpSpPr>
            <a:xfrm>
              <a:off x="2285984" y="5143512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1041" name="橢圓 1040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1042" name="直線接點 1041"/>
              <p:cNvCxnSpPr>
                <a:stCxn id="1041" idx="1"/>
                <a:endCxn id="1041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43" name="直線接點 1042"/>
              <p:cNvCxnSpPr>
                <a:stCxn id="1041" idx="7"/>
                <a:endCxn id="1041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37" name="群組 199"/>
            <p:cNvGrpSpPr/>
            <p:nvPr/>
          </p:nvGrpSpPr>
          <p:grpSpPr>
            <a:xfrm>
              <a:off x="2285984" y="5429264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1038" name="橢圓 1037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1039" name="直線接點 1038"/>
              <p:cNvCxnSpPr>
                <a:stCxn id="1038" idx="1"/>
                <a:endCxn id="1038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40" name="直線接點 1039"/>
              <p:cNvCxnSpPr>
                <a:stCxn id="1038" idx="7"/>
                <a:endCxn id="1038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</p:grpSp>
      <p:grpSp>
        <p:nvGrpSpPr>
          <p:cNvPr id="1050" name="群組 1049"/>
          <p:cNvGrpSpPr/>
          <p:nvPr/>
        </p:nvGrpSpPr>
        <p:grpSpPr>
          <a:xfrm>
            <a:off x="4324056" y="3373710"/>
            <a:ext cx="214314" cy="3071834"/>
            <a:chOff x="4143372" y="2571744"/>
            <a:chExt cx="214314" cy="3071834"/>
          </a:xfrm>
        </p:grpSpPr>
        <p:grpSp>
          <p:nvGrpSpPr>
            <p:cNvPr id="1051" name="群組 203"/>
            <p:cNvGrpSpPr/>
            <p:nvPr/>
          </p:nvGrpSpPr>
          <p:grpSpPr>
            <a:xfrm>
              <a:off x="4143372" y="2571744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1084" name="橢圓 1083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1085" name="直線接點 1084"/>
              <p:cNvCxnSpPr>
                <a:stCxn id="1084" idx="1"/>
                <a:endCxn id="1084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86" name="直線接點 1085"/>
              <p:cNvCxnSpPr>
                <a:stCxn id="1084" idx="7"/>
                <a:endCxn id="1084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52" name="群組 207"/>
            <p:cNvGrpSpPr/>
            <p:nvPr/>
          </p:nvGrpSpPr>
          <p:grpSpPr>
            <a:xfrm>
              <a:off x="4143372" y="3143248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1081" name="橢圓 1080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1082" name="直線接點 1081"/>
              <p:cNvCxnSpPr>
                <a:stCxn id="1081" idx="1"/>
                <a:endCxn id="1081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83" name="直線接點 1082"/>
              <p:cNvCxnSpPr>
                <a:stCxn id="1081" idx="7"/>
                <a:endCxn id="1081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53" name="群組 211"/>
            <p:cNvGrpSpPr/>
            <p:nvPr/>
          </p:nvGrpSpPr>
          <p:grpSpPr>
            <a:xfrm>
              <a:off x="4143372" y="2857496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1078" name="橢圓 1077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1079" name="直線接點 1078"/>
              <p:cNvCxnSpPr>
                <a:stCxn id="1078" idx="1"/>
                <a:endCxn id="1078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80" name="直線接點 1079"/>
              <p:cNvCxnSpPr>
                <a:stCxn id="1078" idx="7"/>
                <a:endCxn id="1078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54" name="群組 215"/>
            <p:cNvGrpSpPr/>
            <p:nvPr/>
          </p:nvGrpSpPr>
          <p:grpSpPr>
            <a:xfrm>
              <a:off x="4143372" y="4000504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1075" name="橢圓 1074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1076" name="直線接點 1075"/>
              <p:cNvCxnSpPr>
                <a:stCxn id="1075" idx="1"/>
                <a:endCxn id="1075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77" name="直線接點 1076"/>
              <p:cNvCxnSpPr>
                <a:stCxn id="1075" idx="7"/>
                <a:endCxn id="1075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55" name="群組 219"/>
            <p:cNvGrpSpPr/>
            <p:nvPr/>
          </p:nvGrpSpPr>
          <p:grpSpPr>
            <a:xfrm>
              <a:off x="4143372" y="3714752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1072" name="橢圓 1071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1073" name="直線接點 1072"/>
              <p:cNvCxnSpPr>
                <a:stCxn id="1072" idx="1"/>
                <a:endCxn id="1072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74" name="直線接點 1073"/>
              <p:cNvCxnSpPr>
                <a:stCxn id="1072" idx="7"/>
                <a:endCxn id="1072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56" name="群組 223"/>
            <p:cNvGrpSpPr/>
            <p:nvPr/>
          </p:nvGrpSpPr>
          <p:grpSpPr>
            <a:xfrm>
              <a:off x="4143372" y="4286256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1069" name="橢圓 1068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1070" name="直線接點 1069"/>
              <p:cNvCxnSpPr>
                <a:stCxn id="1069" idx="1"/>
                <a:endCxn id="1069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71" name="直線接點 1070"/>
              <p:cNvCxnSpPr>
                <a:stCxn id="1069" idx="7"/>
                <a:endCxn id="1069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57" name="群組 227"/>
            <p:cNvGrpSpPr/>
            <p:nvPr/>
          </p:nvGrpSpPr>
          <p:grpSpPr>
            <a:xfrm>
              <a:off x="4143372" y="4857760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1066" name="橢圓 1065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1067" name="直線接點 1066"/>
              <p:cNvCxnSpPr>
                <a:stCxn id="1066" idx="1"/>
                <a:endCxn id="1066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68" name="直線接點 1067"/>
              <p:cNvCxnSpPr>
                <a:stCxn id="1066" idx="7"/>
                <a:endCxn id="1066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58" name="群組 231"/>
            <p:cNvGrpSpPr/>
            <p:nvPr/>
          </p:nvGrpSpPr>
          <p:grpSpPr>
            <a:xfrm>
              <a:off x="4143372" y="5429264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1063" name="橢圓 1062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1064" name="直線接點 1063"/>
              <p:cNvCxnSpPr>
                <a:stCxn id="1063" idx="1"/>
                <a:endCxn id="1063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65" name="直線接點 1064"/>
              <p:cNvCxnSpPr>
                <a:stCxn id="1063" idx="7"/>
                <a:endCxn id="1063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59" name="群組 235"/>
            <p:cNvGrpSpPr/>
            <p:nvPr/>
          </p:nvGrpSpPr>
          <p:grpSpPr>
            <a:xfrm>
              <a:off x="4143372" y="5143512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1060" name="橢圓 1059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1061" name="直線接點 1060"/>
              <p:cNvCxnSpPr>
                <a:stCxn id="1060" idx="1"/>
                <a:endCxn id="1060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62" name="直線接點 1061"/>
              <p:cNvCxnSpPr>
                <a:stCxn id="1060" idx="7"/>
                <a:endCxn id="1060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</p:grpSp>
      <p:grpSp>
        <p:nvGrpSpPr>
          <p:cNvPr id="1087" name="群組 1086"/>
          <p:cNvGrpSpPr/>
          <p:nvPr/>
        </p:nvGrpSpPr>
        <p:grpSpPr>
          <a:xfrm>
            <a:off x="6395758" y="2802206"/>
            <a:ext cx="214314" cy="3643338"/>
            <a:chOff x="6215074" y="2000240"/>
            <a:chExt cx="214314" cy="3643338"/>
          </a:xfrm>
        </p:grpSpPr>
        <p:grpSp>
          <p:nvGrpSpPr>
            <p:cNvPr id="1088" name="群組 239"/>
            <p:cNvGrpSpPr/>
            <p:nvPr/>
          </p:nvGrpSpPr>
          <p:grpSpPr>
            <a:xfrm>
              <a:off x="6215074" y="2000240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1101" name="橢圓 1100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1102" name="直線接點 1101"/>
              <p:cNvCxnSpPr>
                <a:stCxn id="1101" idx="1"/>
                <a:endCxn id="1101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103" name="直線接點 1102"/>
              <p:cNvCxnSpPr>
                <a:stCxn id="1101" idx="7"/>
                <a:endCxn id="1101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89" name="群組 243"/>
            <p:cNvGrpSpPr/>
            <p:nvPr/>
          </p:nvGrpSpPr>
          <p:grpSpPr>
            <a:xfrm>
              <a:off x="6215074" y="4286256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1098" name="橢圓 1097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1099" name="直線接點 1098"/>
              <p:cNvCxnSpPr>
                <a:stCxn id="1098" idx="1"/>
                <a:endCxn id="1098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100" name="直線接點 1099"/>
              <p:cNvCxnSpPr>
                <a:stCxn id="1098" idx="7"/>
                <a:endCxn id="1098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90" name="群組 247"/>
            <p:cNvGrpSpPr/>
            <p:nvPr/>
          </p:nvGrpSpPr>
          <p:grpSpPr>
            <a:xfrm>
              <a:off x="6215074" y="3143248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1095" name="橢圓 1094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1096" name="直線接點 1095"/>
              <p:cNvCxnSpPr>
                <a:stCxn id="1095" idx="1"/>
                <a:endCxn id="1095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97" name="直線接點 1096"/>
              <p:cNvCxnSpPr>
                <a:stCxn id="1095" idx="7"/>
                <a:endCxn id="1095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91" name="群組 251"/>
            <p:cNvGrpSpPr/>
            <p:nvPr/>
          </p:nvGrpSpPr>
          <p:grpSpPr>
            <a:xfrm>
              <a:off x="6215074" y="5429264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1092" name="橢圓 1091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1093" name="直線接點 1092"/>
              <p:cNvCxnSpPr>
                <a:stCxn id="1092" idx="1"/>
                <a:endCxn id="1092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94" name="直線接點 1093"/>
              <p:cNvCxnSpPr>
                <a:stCxn id="1092" idx="7"/>
                <a:endCxn id="1092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Fixed Point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3" y="1556792"/>
            <a:ext cx="7772400" cy="5040560"/>
          </a:xfrm>
        </p:spPr>
        <p:txBody>
          <a:bodyPr/>
          <a:lstStyle/>
          <a:p>
            <a:r>
              <a:rPr lang="en-US" altLang="zh-TW" sz="2400" dirty="0" smtClean="0"/>
              <a:t>Simulate truncation due to limited word-length</a:t>
            </a:r>
          </a:p>
          <a:p>
            <a:r>
              <a:rPr lang="en-US" altLang="zh-TW" sz="2400" dirty="0" smtClean="0"/>
              <a:t>Dynamic range of input is critical</a:t>
            </a:r>
          </a:p>
          <a:p>
            <a:pPr lvl="1"/>
            <a:r>
              <a:rPr lang="en-US" altLang="zh-TW" dirty="0" smtClean="0"/>
              <a:t>Ex: Only 3-bit of fractional part</a:t>
            </a:r>
          </a:p>
          <a:p>
            <a:pPr>
              <a:buNone/>
            </a:pPr>
            <a:r>
              <a:rPr lang="en-US" altLang="zh-TW" sz="2400" dirty="0" smtClean="0"/>
              <a:t>		1.422</a:t>
            </a:r>
            <a:r>
              <a:rPr lang="en-US" altLang="zh-TW" sz="2400" baseline="-25000" dirty="0" smtClean="0"/>
              <a:t>(10)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Wingdings" pitchFamily="2" charset="2"/>
              </a:rPr>
              <a:t></a:t>
            </a:r>
            <a:r>
              <a:rPr lang="en-US" altLang="zh-TW" sz="2400" dirty="0" smtClean="0"/>
              <a:t> 1.422</a:t>
            </a:r>
            <a:r>
              <a:rPr lang="en-US" altLang="zh-TW" sz="2400" baseline="-25000" dirty="0" smtClean="0"/>
              <a:t>(10)</a:t>
            </a:r>
            <a:r>
              <a:rPr lang="en-US" altLang="zh-TW" sz="2400" dirty="0" smtClean="0"/>
              <a:t>  (floating point)</a:t>
            </a:r>
          </a:p>
          <a:p>
            <a:pPr>
              <a:buNone/>
            </a:pPr>
            <a:r>
              <a:rPr lang="en-US" altLang="zh-TW" sz="2400" dirty="0" smtClean="0"/>
              <a:t>		1.422</a:t>
            </a:r>
            <a:r>
              <a:rPr lang="en-US" altLang="zh-TW" sz="2400" baseline="-25000" dirty="0" smtClean="0"/>
              <a:t>(10)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Wingdings" pitchFamily="2" charset="2"/>
              </a:rPr>
              <a:t></a:t>
            </a:r>
            <a:r>
              <a:rPr lang="en-US" altLang="zh-TW" sz="2400" dirty="0" smtClean="0"/>
              <a:t> 1.011</a:t>
            </a:r>
            <a:r>
              <a:rPr lang="en-US" altLang="zh-TW" sz="2400" strike="sngStrike" dirty="0" smtClean="0">
                <a:solidFill>
                  <a:schemeClr val="bg1">
                    <a:lumMod val="75000"/>
                  </a:schemeClr>
                </a:solidFill>
              </a:rPr>
              <a:t>011</a:t>
            </a:r>
            <a:r>
              <a:rPr lang="en-US" altLang="zh-TW" sz="2400" baseline="-25000" dirty="0" smtClean="0"/>
              <a:t>(2) </a:t>
            </a:r>
            <a:r>
              <a:rPr lang="en-US" altLang="zh-TW" sz="2400" dirty="0" smtClean="0"/>
              <a:t>= 1 + 2</a:t>
            </a:r>
            <a:r>
              <a:rPr lang="en-US" altLang="zh-TW" sz="2400" baseline="30000" dirty="0" smtClean="0"/>
              <a:t>-2</a:t>
            </a:r>
            <a:r>
              <a:rPr lang="en-US" altLang="zh-TW" sz="2400" dirty="0" smtClean="0"/>
              <a:t>+ 2</a:t>
            </a:r>
            <a:r>
              <a:rPr lang="en-US" altLang="zh-TW" sz="2400" baseline="30000" dirty="0" smtClean="0"/>
              <a:t>-3 </a:t>
            </a:r>
            <a:r>
              <a:rPr lang="en-US" altLang="zh-TW" sz="2400" dirty="0" smtClean="0"/>
              <a:t>= </a:t>
            </a:r>
            <a:r>
              <a:rPr lang="en-US" altLang="zh-TW" sz="2400" dirty="0" smtClean="0">
                <a:solidFill>
                  <a:srgbClr val="FF0000"/>
                </a:solidFill>
              </a:rPr>
              <a:t>1.375</a:t>
            </a:r>
          </a:p>
          <a:p>
            <a:pPr>
              <a:buNone/>
            </a:pPr>
            <a:endParaRPr lang="en-US" altLang="zh-TW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Input signal are truncated to limited precision</a:t>
            </a:r>
          </a:p>
          <a:p>
            <a:r>
              <a:rPr lang="en-US" altLang="zh-TW" sz="2400" dirty="0" smtClean="0"/>
              <a:t>Apply truncation where arithmetic is applied after the multiplier module</a:t>
            </a:r>
          </a:p>
          <a:p>
            <a:r>
              <a:rPr lang="en-US" altLang="zh-TW" sz="2400" dirty="0" smtClean="0"/>
              <a:t>Twiddle factors are also truncated before introduced to multiplier</a:t>
            </a:r>
          </a:p>
          <a:p>
            <a:pPr>
              <a:buNone/>
            </a:pPr>
            <a:endParaRPr lang="en-US" altLang="zh-TW" sz="2400" dirty="0" smtClean="0">
              <a:solidFill>
                <a:srgbClr val="FF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688032" y="3963144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Fixed Point Model of FFT</a:t>
            </a:r>
            <a:endParaRPr kumimoji="1" lang="zh-TW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3" y="1844674"/>
            <a:ext cx="7772400" cy="4824685"/>
          </a:xfrm>
        </p:spPr>
        <p:txBody>
          <a:bodyPr/>
          <a:lstStyle/>
          <a:p>
            <a:r>
              <a:rPr lang="en-US" altLang="zh-TW" dirty="0" smtClean="0"/>
              <a:t>Introduction of Fast Fourier Transform (FFT)</a:t>
            </a:r>
          </a:p>
          <a:p>
            <a:pPr lvl="1"/>
            <a:r>
              <a:rPr lang="en-US" altLang="zh-TW" dirty="0" smtClean="0"/>
              <a:t>DFT/IDFT &amp; FFT/IFFT</a:t>
            </a:r>
          </a:p>
          <a:p>
            <a:pPr lvl="1"/>
            <a:r>
              <a:rPr lang="en-US" altLang="zh-TW" dirty="0" smtClean="0"/>
              <a:t>Flow Graph of FFT Algorithm</a:t>
            </a:r>
          </a:p>
          <a:p>
            <a:pPr lvl="1"/>
            <a:r>
              <a:rPr lang="en-US" altLang="zh-TW" dirty="0" smtClean="0"/>
              <a:t>Hardware Implementation</a:t>
            </a:r>
          </a:p>
          <a:p>
            <a:pPr lvl="1"/>
            <a:r>
              <a:rPr lang="en-US" altLang="zh-TW" dirty="0" smtClean="0"/>
              <a:t>Radix-n FFT Algorithm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System Design Flow</a:t>
            </a:r>
          </a:p>
          <a:p>
            <a:pPr lvl="1"/>
            <a:r>
              <a:rPr lang="en-US" altLang="zh-TW" dirty="0" smtClean="0"/>
              <a:t>Floating Point Modeling</a:t>
            </a:r>
          </a:p>
          <a:p>
            <a:pPr lvl="1"/>
            <a:r>
              <a:rPr lang="en-US" altLang="zh-TW" dirty="0" smtClean="0"/>
              <a:t>Fixed Point Modeling</a:t>
            </a:r>
          </a:p>
          <a:p>
            <a:pPr lvl="1"/>
            <a:r>
              <a:rPr lang="en-US" altLang="zh-TW" dirty="0" smtClean="0"/>
              <a:t>Simulation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Fixed Point Model of FFT</a:t>
            </a:r>
            <a:endParaRPr lang="zh-TW" altLang="en-US" dirty="0"/>
          </a:p>
        </p:txBody>
      </p:sp>
      <p:grpSp>
        <p:nvGrpSpPr>
          <p:cNvPr id="201" name="群組 200"/>
          <p:cNvGrpSpPr/>
          <p:nvPr/>
        </p:nvGrpSpPr>
        <p:grpSpPr>
          <a:xfrm>
            <a:off x="4322443" y="3272572"/>
            <a:ext cx="431800" cy="3252772"/>
            <a:chOff x="4141790" y="2819434"/>
            <a:chExt cx="431800" cy="3252772"/>
          </a:xfrm>
        </p:grpSpPr>
        <p:sp>
          <p:nvSpPr>
            <p:cNvPr id="202" name="矩形 201"/>
            <p:cNvSpPr/>
            <p:nvPr/>
          </p:nvSpPr>
          <p:spPr>
            <a:xfrm>
              <a:off x="4143372" y="2857496"/>
              <a:ext cx="428628" cy="3214710"/>
            </a:xfrm>
            <a:prstGeom prst="rect">
              <a:avLst/>
            </a:prstGeom>
            <a:solidFill>
              <a:srgbClr val="C0504D">
                <a:lumMod val="40000"/>
                <a:lumOff val="60000"/>
              </a:srgbClr>
            </a:solidFill>
            <a:ln w="25400" cap="flat" cmpd="sng" algn="ctr">
              <a:solidFill>
                <a:srgbClr val="C0504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+mn-cs"/>
              </a:endParaRPr>
            </a:p>
          </p:txBody>
        </p:sp>
        <p:grpSp>
          <p:nvGrpSpPr>
            <p:cNvPr id="203" name="群組 88"/>
            <p:cNvGrpSpPr/>
            <p:nvPr/>
          </p:nvGrpSpPr>
          <p:grpSpPr>
            <a:xfrm>
              <a:off x="4141790" y="2819434"/>
              <a:ext cx="431800" cy="3224212"/>
              <a:chOff x="3952849" y="2365360"/>
              <a:chExt cx="431800" cy="3224212"/>
            </a:xfrm>
          </p:grpSpPr>
          <p:graphicFrame>
            <p:nvGraphicFramePr>
              <p:cNvPr id="204" name="Object 154"/>
              <p:cNvGraphicFramePr>
                <a:graphicFrameLocks noChangeAspect="1"/>
              </p:cNvGraphicFramePr>
              <p:nvPr/>
            </p:nvGraphicFramePr>
            <p:xfrm>
              <a:off x="3952849" y="4092560"/>
              <a:ext cx="431800" cy="346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67" r:id="rId3" imgW="240840" imgH="240840" progId="Equation.3">
                      <p:embed/>
                    </p:oleObj>
                  </mc:Choice>
                  <mc:Fallback>
                    <p:oleObj r:id="rId3" imgW="240840" imgH="240840" progId="Equation.3">
                      <p:embed/>
                      <p:pic>
                        <p:nvPicPr>
                          <p:cNvPr id="0" name="Object 1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2849" y="4092560"/>
                            <a:ext cx="431800" cy="3460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blipFill dpi="0" rotWithShape="0">
                                  <a:blip/>
                                  <a:srcRect/>
                                  <a:stretch>
                                    <a:fillRect/>
                                  </a:stretch>
                                </a:blip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" name="Object 148"/>
              <p:cNvGraphicFramePr>
                <a:graphicFrameLocks noChangeAspect="1"/>
              </p:cNvGraphicFramePr>
              <p:nvPr/>
            </p:nvGraphicFramePr>
            <p:xfrm>
              <a:off x="3952849" y="3517885"/>
              <a:ext cx="431800" cy="346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68" r:id="rId5" imgW="240840" imgH="240840" progId="Equation.3">
                      <p:embed/>
                    </p:oleObj>
                  </mc:Choice>
                  <mc:Fallback>
                    <p:oleObj r:id="rId5" imgW="240840" imgH="240840" progId="Equation.3">
                      <p:embed/>
                      <p:pic>
                        <p:nvPicPr>
                          <p:cNvPr id="0" name="Object 1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2849" y="3517885"/>
                            <a:ext cx="431800" cy="3460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blipFill dpi="0" rotWithShape="0">
                                  <a:blip/>
                                  <a:srcRect/>
                                  <a:stretch>
                                    <a:fillRect/>
                                  </a:stretch>
                                </a:blip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" name="Object 149"/>
              <p:cNvGraphicFramePr>
                <a:graphicFrameLocks noChangeAspect="1"/>
              </p:cNvGraphicFramePr>
              <p:nvPr/>
            </p:nvGraphicFramePr>
            <p:xfrm>
              <a:off x="3952849" y="2365360"/>
              <a:ext cx="431800" cy="346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69" r:id="rId7" imgW="240840" imgH="240840" progId="Equation.3">
                      <p:embed/>
                    </p:oleObj>
                  </mc:Choice>
                  <mc:Fallback>
                    <p:oleObj r:id="rId7" imgW="240840" imgH="240840" progId="Equation.3">
                      <p:embed/>
                      <p:pic>
                        <p:nvPicPr>
                          <p:cNvPr id="0" name="Object 1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2849" y="2365360"/>
                            <a:ext cx="431800" cy="3460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blipFill dpi="0" rotWithShape="0">
                                  <a:blip/>
                                  <a:srcRect/>
                                  <a:stretch>
                                    <a:fillRect/>
                                  </a:stretch>
                                </a:blip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7" name="Object 150"/>
              <p:cNvGraphicFramePr>
                <a:graphicFrameLocks noChangeAspect="1"/>
              </p:cNvGraphicFramePr>
              <p:nvPr/>
            </p:nvGraphicFramePr>
            <p:xfrm>
              <a:off x="3952849" y="4668822"/>
              <a:ext cx="431800" cy="346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70" r:id="rId9" imgW="240840" imgH="240840" progId="Equation.3">
                      <p:embed/>
                    </p:oleObj>
                  </mc:Choice>
                  <mc:Fallback>
                    <p:oleObj r:id="rId9" imgW="240840" imgH="240840" progId="Equation.3">
                      <p:embed/>
                      <p:pic>
                        <p:nvPicPr>
                          <p:cNvPr id="0" name="Object 1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2849" y="4668822"/>
                            <a:ext cx="431800" cy="3460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blipFill dpi="0" rotWithShape="0">
                                  <a:blip/>
                                  <a:srcRect/>
                                  <a:stretch>
                                    <a:fillRect/>
                                  </a:stretch>
                                </a:blip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8" name="Object 151"/>
              <p:cNvGraphicFramePr>
                <a:graphicFrameLocks noChangeAspect="1"/>
              </p:cNvGraphicFramePr>
              <p:nvPr/>
            </p:nvGraphicFramePr>
            <p:xfrm>
              <a:off x="3952849" y="2654285"/>
              <a:ext cx="431800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71" r:id="rId10" imgW="240840" imgH="240840" progId="Equation.3">
                      <p:embed/>
                    </p:oleObj>
                  </mc:Choice>
                  <mc:Fallback>
                    <p:oleObj r:id="rId10" imgW="240840" imgH="240840" progId="Equation.3">
                      <p:embed/>
                      <p:pic>
                        <p:nvPicPr>
                          <p:cNvPr id="0" name="Object 1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2849" y="2654285"/>
                            <a:ext cx="431800" cy="3444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blipFill dpi="0" rotWithShape="0">
                                  <a:blip/>
                                  <a:srcRect/>
                                  <a:stretch>
                                    <a:fillRect/>
                                  </a:stretch>
                                </a:blip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9" name="Object 152"/>
              <p:cNvGraphicFramePr>
                <a:graphicFrameLocks noChangeAspect="1"/>
              </p:cNvGraphicFramePr>
              <p:nvPr/>
            </p:nvGraphicFramePr>
            <p:xfrm>
              <a:off x="3952849" y="2941622"/>
              <a:ext cx="431800" cy="346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72" r:id="rId12" imgW="240840" imgH="240840" progId="Equation.3">
                      <p:embed/>
                    </p:oleObj>
                  </mc:Choice>
                  <mc:Fallback>
                    <p:oleObj r:id="rId12" imgW="240840" imgH="240840" progId="Equation.3">
                      <p:embed/>
                      <p:pic>
                        <p:nvPicPr>
                          <p:cNvPr id="0" name="Object 1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2849" y="2941622"/>
                            <a:ext cx="431800" cy="3460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blipFill dpi="0" rotWithShape="0">
                                  <a:blip/>
                                  <a:srcRect/>
                                  <a:stretch>
                                    <a:fillRect/>
                                  </a:stretch>
                                </a:blip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0" name="Object 153"/>
              <p:cNvGraphicFramePr>
                <a:graphicFrameLocks noChangeAspect="1"/>
              </p:cNvGraphicFramePr>
              <p:nvPr/>
            </p:nvGraphicFramePr>
            <p:xfrm>
              <a:off x="3952849" y="5245085"/>
              <a:ext cx="431800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73" r:id="rId14" imgW="240840" imgH="240840" progId="Equation.3">
                      <p:embed/>
                    </p:oleObj>
                  </mc:Choice>
                  <mc:Fallback>
                    <p:oleObj r:id="rId14" imgW="240840" imgH="240840" progId="Equation.3">
                      <p:embed/>
                      <p:pic>
                        <p:nvPicPr>
                          <p:cNvPr id="0" name="Object 1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2849" y="5245085"/>
                            <a:ext cx="431800" cy="3444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blipFill dpi="0" rotWithShape="0">
                                  <a:blip/>
                                  <a:srcRect/>
                                  <a:stretch>
                                    <a:fillRect/>
                                  </a:stretch>
                                </a:blip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1" name="Object 155"/>
              <p:cNvGraphicFramePr>
                <a:graphicFrameLocks noChangeAspect="1"/>
              </p:cNvGraphicFramePr>
              <p:nvPr/>
            </p:nvGraphicFramePr>
            <p:xfrm>
              <a:off x="3952849" y="3805222"/>
              <a:ext cx="431800" cy="344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74" r:id="rId16" imgW="240840" imgH="240840" progId="Equation.3">
                      <p:embed/>
                    </p:oleObj>
                  </mc:Choice>
                  <mc:Fallback>
                    <p:oleObj r:id="rId16" imgW="240840" imgH="240840" progId="Equation.3">
                      <p:embed/>
                      <p:pic>
                        <p:nvPicPr>
                          <p:cNvPr id="0" name="Object 1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2849" y="3805222"/>
                            <a:ext cx="431800" cy="3444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blipFill dpi="0" rotWithShape="0">
                                  <a:blip/>
                                  <a:srcRect/>
                                  <a:stretch>
                                    <a:fillRect/>
                                  </a:stretch>
                                </a:blip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2" name="Object 156"/>
              <p:cNvGraphicFramePr>
                <a:graphicFrameLocks noChangeAspect="1"/>
              </p:cNvGraphicFramePr>
              <p:nvPr/>
            </p:nvGraphicFramePr>
            <p:xfrm>
              <a:off x="3952849" y="4957747"/>
              <a:ext cx="431800" cy="344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75" r:id="rId17" imgW="240840" imgH="240840" progId="Equation.3">
                      <p:embed/>
                    </p:oleObj>
                  </mc:Choice>
                  <mc:Fallback>
                    <p:oleObj r:id="rId17" imgW="240840" imgH="240840" progId="Equation.3">
                      <p:embed/>
                      <p:pic>
                        <p:nvPicPr>
                          <p:cNvPr id="0" name="Object 1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2849" y="4957747"/>
                            <a:ext cx="431800" cy="3444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blipFill dpi="0" rotWithShape="0">
                                  <a:blip/>
                                  <a:srcRect/>
                                  <a:stretch>
                                    <a:fillRect/>
                                  </a:stretch>
                                </a:blip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13" name="Line 3"/>
          <p:cNvSpPr>
            <a:spLocks noChangeShapeType="1"/>
          </p:cNvSpPr>
          <p:nvPr/>
        </p:nvSpPr>
        <p:spPr bwMode="auto">
          <a:xfrm>
            <a:off x="895001" y="1827883"/>
            <a:ext cx="78486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4" name="Line 4"/>
          <p:cNvSpPr>
            <a:spLocks noChangeShapeType="1"/>
          </p:cNvSpPr>
          <p:nvPr/>
        </p:nvSpPr>
        <p:spPr bwMode="auto">
          <a:xfrm>
            <a:off x="895001" y="2096188"/>
            <a:ext cx="7848600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5" name="Line 5"/>
          <p:cNvSpPr>
            <a:spLocks noChangeShapeType="1"/>
          </p:cNvSpPr>
          <p:nvPr/>
        </p:nvSpPr>
        <p:spPr bwMode="auto">
          <a:xfrm>
            <a:off x="895001" y="2402558"/>
            <a:ext cx="78486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6" name="Line 6"/>
          <p:cNvSpPr>
            <a:spLocks noChangeShapeType="1"/>
          </p:cNvSpPr>
          <p:nvPr/>
        </p:nvSpPr>
        <p:spPr bwMode="auto">
          <a:xfrm>
            <a:off x="895001" y="2691483"/>
            <a:ext cx="7848600" cy="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7" name="Line 7"/>
          <p:cNvSpPr>
            <a:spLocks noChangeShapeType="1"/>
          </p:cNvSpPr>
          <p:nvPr/>
        </p:nvSpPr>
        <p:spPr bwMode="auto">
          <a:xfrm>
            <a:off x="895001" y="2978821"/>
            <a:ext cx="7848600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8" name="Line 8"/>
          <p:cNvSpPr>
            <a:spLocks noChangeShapeType="1"/>
          </p:cNvSpPr>
          <p:nvPr/>
        </p:nvSpPr>
        <p:spPr bwMode="auto">
          <a:xfrm>
            <a:off x="895001" y="3267746"/>
            <a:ext cx="7848600" cy="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9" name="Line 9"/>
          <p:cNvSpPr>
            <a:spLocks noChangeShapeType="1"/>
          </p:cNvSpPr>
          <p:nvPr/>
        </p:nvSpPr>
        <p:spPr bwMode="auto">
          <a:xfrm>
            <a:off x="895001" y="3555083"/>
            <a:ext cx="78486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0" name="Line 10"/>
          <p:cNvSpPr>
            <a:spLocks noChangeShapeType="1"/>
          </p:cNvSpPr>
          <p:nvPr/>
        </p:nvSpPr>
        <p:spPr bwMode="auto">
          <a:xfrm>
            <a:off x="895001" y="3842421"/>
            <a:ext cx="7848600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1" name="Line 11"/>
          <p:cNvSpPr>
            <a:spLocks noChangeShapeType="1"/>
          </p:cNvSpPr>
          <p:nvPr/>
        </p:nvSpPr>
        <p:spPr bwMode="auto">
          <a:xfrm>
            <a:off x="895001" y="4129758"/>
            <a:ext cx="78486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2" name="Line 12"/>
          <p:cNvSpPr>
            <a:spLocks noChangeShapeType="1"/>
          </p:cNvSpPr>
          <p:nvPr/>
        </p:nvSpPr>
        <p:spPr bwMode="auto">
          <a:xfrm>
            <a:off x="895001" y="4418683"/>
            <a:ext cx="78486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Line 13"/>
          <p:cNvSpPr>
            <a:spLocks noChangeShapeType="1"/>
          </p:cNvSpPr>
          <p:nvPr/>
        </p:nvSpPr>
        <p:spPr bwMode="auto">
          <a:xfrm>
            <a:off x="895001" y="4706021"/>
            <a:ext cx="7848600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Line 14"/>
          <p:cNvSpPr>
            <a:spLocks noChangeShapeType="1"/>
          </p:cNvSpPr>
          <p:nvPr/>
        </p:nvSpPr>
        <p:spPr bwMode="auto">
          <a:xfrm>
            <a:off x="895001" y="4994946"/>
            <a:ext cx="7848600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Line 15"/>
          <p:cNvSpPr>
            <a:spLocks noChangeShapeType="1"/>
          </p:cNvSpPr>
          <p:nvPr/>
        </p:nvSpPr>
        <p:spPr bwMode="auto">
          <a:xfrm>
            <a:off x="895001" y="5282283"/>
            <a:ext cx="7848600" cy="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Line 16"/>
          <p:cNvSpPr>
            <a:spLocks noChangeShapeType="1"/>
          </p:cNvSpPr>
          <p:nvPr/>
        </p:nvSpPr>
        <p:spPr bwMode="auto">
          <a:xfrm>
            <a:off x="895001" y="5569621"/>
            <a:ext cx="7848600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Line 17"/>
          <p:cNvSpPr>
            <a:spLocks noChangeShapeType="1"/>
          </p:cNvSpPr>
          <p:nvPr/>
        </p:nvSpPr>
        <p:spPr bwMode="auto">
          <a:xfrm>
            <a:off x="895001" y="5858546"/>
            <a:ext cx="7848600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Line 18"/>
          <p:cNvSpPr>
            <a:spLocks noChangeShapeType="1"/>
          </p:cNvSpPr>
          <p:nvPr/>
        </p:nvSpPr>
        <p:spPr bwMode="auto">
          <a:xfrm>
            <a:off x="895001" y="6145883"/>
            <a:ext cx="78486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29" name="群組 228"/>
          <p:cNvGrpSpPr/>
          <p:nvPr/>
        </p:nvGrpSpPr>
        <p:grpSpPr>
          <a:xfrm>
            <a:off x="1037876" y="1810436"/>
            <a:ext cx="1152525" cy="4338622"/>
            <a:chOff x="928661" y="1196975"/>
            <a:chExt cx="1152525" cy="4338622"/>
          </a:xfrm>
        </p:grpSpPr>
        <p:sp>
          <p:nvSpPr>
            <p:cNvPr id="230" name="Freeform 19"/>
            <p:cNvSpPr>
              <a:spLocks/>
            </p:cNvSpPr>
            <p:nvPr/>
          </p:nvSpPr>
          <p:spPr bwMode="auto">
            <a:xfrm>
              <a:off x="928661" y="1214422"/>
              <a:ext cx="1152525" cy="2303463"/>
            </a:xfrm>
            <a:custGeom>
              <a:avLst/>
              <a:gdLst>
                <a:gd name="T0" fmla="*/ 0 w 3202"/>
                <a:gd name="T1" fmla="*/ 0 h 8005"/>
                <a:gd name="T2" fmla="*/ 3201 w 3202"/>
                <a:gd name="T3" fmla="*/ 8004 h 8005"/>
                <a:gd name="T4" fmla="*/ 0 60000 65536"/>
                <a:gd name="T5" fmla="*/ 0 60000 65536"/>
                <a:gd name="T6" fmla="*/ 0 w 3202"/>
                <a:gd name="T7" fmla="*/ 0 h 8005"/>
                <a:gd name="T8" fmla="*/ 3202 w 3202"/>
                <a:gd name="T9" fmla="*/ 8005 h 80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02" h="8005">
                  <a:moveTo>
                    <a:pt x="0" y="0"/>
                  </a:moveTo>
                  <a:lnTo>
                    <a:pt x="3201" y="8004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Line 20"/>
            <p:cNvSpPr>
              <a:spLocks noChangeShapeType="1"/>
            </p:cNvSpPr>
            <p:nvPr/>
          </p:nvSpPr>
          <p:spPr bwMode="auto">
            <a:xfrm>
              <a:off x="928661" y="1501760"/>
              <a:ext cx="1152525" cy="23050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Line 21"/>
            <p:cNvSpPr>
              <a:spLocks noChangeShapeType="1"/>
            </p:cNvSpPr>
            <p:nvPr/>
          </p:nvSpPr>
          <p:spPr bwMode="auto">
            <a:xfrm>
              <a:off x="928661" y="1790685"/>
              <a:ext cx="1152525" cy="230346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Line 22"/>
            <p:cNvSpPr>
              <a:spLocks noChangeShapeType="1"/>
            </p:cNvSpPr>
            <p:nvPr/>
          </p:nvSpPr>
          <p:spPr bwMode="auto">
            <a:xfrm>
              <a:off x="928661" y="2078022"/>
              <a:ext cx="1152525" cy="23050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 23"/>
            <p:cNvSpPr>
              <a:spLocks/>
            </p:cNvSpPr>
            <p:nvPr/>
          </p:nvSpPr>
          <p:spPr bwMode="auto">
            <a:xfrm>
              <a:off x="928661" y="2365360"/>
              <a:ext cx="1152525" cy="2303462"/>
            </a:xfrm>
            <a:custGeom>
              <a:avLst/>
              <a:gdLst>
                <a:gd name="T0" fmla="*/ 0 w 3202"/>
                <a:gd name="T1" fmla="*/ 0 h 8004"/>
                <a:gd name="T2" fmla="*/ 3201 w 3202"/>
                <a:gd name="T3" fmla="*/ 8003 h 8004"/>
                <a:gd name="T4" fmla="*/ 0 60000 65536"/>
                <a:gd name="T5" fmla="*/ 0 60000 65536"/>
                <a:gd name="T6" fmla="*/ 0 w 3202"/>
                <a:gd name="T7" fmla="*/ 0 h 8004"/>
                <a:gd name="T8" fmla="*/ 3202 w 3202"/>
                <a:gd name="T9" fmla="*/ 8004 h 80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02" h="8004">
                  <a:moveTo>
                    <a:pt x="0" y="0"/>
                  </a:moveTo>
                  <a:lnTo>
                    <a:pt x="3201" y="8003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Line 24"/>
            <p:cNvSpPr>
              <a:spLocks noChangeShapeType="1"/>
            </p:cNvSpPr>
            <p:nvPr/>
          </p:nvSpPr>
          <p:spPr bwMode="auto">
            <a:xfrm>
              <a:off x="928661" y="2654285"/>
              <a:ext cx="1152525" cy="230346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Line 25"/>
            <p:cNvSpPr>
              <a:spLocks noChangeShapeType="1"/>
            </p:cNvSpPr>
            <p:nvPr/>
          </p:nvSpPr>
          <p:spPr bwMode="auto">
            <a:xfrm>
              <a:off x="928661" y="2941622"/>
              <a:ext cx="1152525" cy="23050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Line 26"/>
            <p:cNvSpPr>
              <a:spLocks noChangeShapeType="1"/>
            </p:cNvSpPr>
            <p:nvPr/>
          </p:nvSpPr>
          <p:spPr bwMode="auto">
            <a:xfrm>
              <a:off x="928661" y="3230547"/>
              <a:ext cx="1152525" cy="230346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 27"/>
            <p:cNvSpPr>
              <a:spLocks/>
            </p:cNvSpPr>
            <p:nvPr/>
          </p:nvSpPr>
          <p:spPr bwMode="auto">
            <a:xfrm>
              <a:off x="928661" y="1196975"/>
              <a:ext cx="1152525" cy="2303463"/>
            </a:xfrm>
            <a:custGeom>
              <a:avLst/>
              <a:gdLst>
                <a:gd name="T0" fmla="*/ 0 w 3202"/>
                <a:gd name="T1" fmla="*/ 8004 h 8005"/>
                <a:gd name="T2" fmla="*/ 3201 w 3202"/>
                <a:gd name="T3" fmla="*/ 0 h 8005"/>
                <a:gd name="T4" fmla="*/ 0 60000 65536"/>
                <a:gd name="T5" fmla="*/ 0 60000 65536"/>
                <a:gd name="T6" fmla="*/ 0 w 3202"/>
                <a:gd name="T7" fmla="*/ 0 h 8005"/>
                <a:gd name="T8" fmla="*/ 3202 w 3202"/>
                <a:gd name="T9" fmla="*/ 8005 h 80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02" h="8005">
                  <a:moveTo>
                    <a:pt x="0" y="8004"/>
                  </a:moveTo>
                  <a:lnTo>
                    <a:pt x="3201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Line 28"/>
            <p:cNvSpPr>
              <a:spLocks noChangeShapeType="1"/>
            </p:cNvSpPr>
            <p:nvPr/>
          </p:nvSpPr>
          <p:spPr bwMode="auto">
            <a:xfrm flipV="1">
              <a:off x="928661" y="1500172"/>
              <a:ext cx="1152525" cy="23066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Line 29"/>
            <p:cNvSpPr>
              <a:spLocks noChangeShapeType="1"/>
            </p:cNvSpPr>
            <p:nvPr/>
          </p:nvSpPr>
          <p:spPr bwMode="auto">
            <a:xfrm flipV="1">
              <a:off x="928661" y="1789097"/>
              <a:ext cx="1152525" cy="23066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Line 30"/>
            <p:cNvSpPr>
              <a:spLocks noChangeShapeType="1"/>
            </p:cNvSpPr>
            <p:nvPr/>
          </p:nvSpPr>
          <p:spPr bwMode="auto">
            <a:xfrm flipV="1">
              <a:off x="928661" y="2078022"/>
              <a:ext cx="1152525" cy="23066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Freeform 31"/>
            <p:cNvSpPr>
              <a:spLocks/>
            </p:cNvSpPr>
            <p:nvPr/>
          </p:nvSpPr>
          <p:spPr bwMode="auto">
            <a:xfrm>
              <a:off x="928661" y="2365360"/>
              <a:ext cx="1152525" cy="2303462"/>
            </a:xfrm>
            <a:custGeom>
              <a:avLst/>
              <a:gdLst>
                <a:gd name="T0" fmla="*/ 0 w 3202"/>
                <a:gd name="T1" fmla="*/ 8003 h 8004"/>
                <a:gd name="T2" fmla="*/ 3201 w 3202"/>
                <a:gd name="T3" fmla="*/ 0 h 8004"/>
                <a:gd name="T4" fmla="*/ 0 60000 65536"/>
                <a:gd name="T5" fmla="*/ 0 60000 65536"/>
                <a:gd name="T6" fmla="*/ 0 w 3202"/>
                <a:gd name="T7" fmla="*/ 0 h 8004"/>
                <a:gd name="T8" fmla="*/ 3202 w 3202"/>
                <a:gd name="T9" fmla="*/ 8004 h 80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02" h="8004">
                  <a:moveTo>
                    <a:pt x="0" y="8003"/>
                  </a:moveTo>
                  <a:lnTo>
                    <a:pt x="3201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Line 32"/>
            <p:cNvSpPr>
              <a:spLocks noChangeShapeType="1"/>
            </p:cNvSpPr>
            <p:nvPr/>
          </p:nvSpPr>
          <p:spPr bwMode="auto">
            <a:xfrm flipV="1">
              <a:off x="928661" y="2652697"/>
              <a:ext cx="1152525" cy="23066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Line 33"/>
            <p:cNvSpPr>
              <a:spLocks noChangeShapeType="1"/>
            </p:cNvSpPr>
            <p:nvPr/>
          </p:nvSpPr>
          <p:spPr bwMode="auto">
            <a:xfrm flipV="1">
              <a:off x="928661" y="2940035"/>
              <a:ext cx="1152525" cy="230663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Line 34"/>
            <p:cNvSpPr>
              <a:spLocks noChangeShapeType="1"/>
            </p:cNvSpPr>
            <p:nvPr/>
          </p:nvSpPr>
          <p:spPr bwMode="auto">
            <a:xfrm flipV="1">
              <a:off x="928661" y="3228960"/>
              <a:ext cx="1152525" cy="230663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6" name="群組 245"/>
          <p:cNvGrpSpPr/>
          <p:nvPr/>
        </p:nvGrpSpPr>
        <p:grpSpPr>
          <a:xfrm>
            <a:off x="2895265" y="1812022"/>
            <a:ext cx="1150938" cy="2016125"/>
            <a:chOff x="2801911" y="1214422"/>
            <a:chExt cx="1150938" cy="2016125"/>
          </a:xfrm>
        </p:grpSpPr>
        <p:sp>
          <p:nvSpPr>
            <p:cNvPr id="247" name="Freeform 35"/>
            <p:cNvSpPr>
              <a:spLocks/>
            </p:cNvSpPr>
            <p:nvPr/>
          </p:nvSpPr>
          <p:spPr bwMode="auto">
            <a:xfrm>
              <a:off x="2801911" y="1214422"/>
              <a:ext cx="1150938" cy="1150938"/>
            </a:xfrm>
            <a:custGeom>
              <a:avLst/>
              <a:gdLst>
                <a:gd name="T0" fmla="*/ 0 w 3198"/>
                <a:gd name="T1" fmla="*/ 0 h 4001"/>
                <a:gd name="T2" fmla="*/ 3197 w 3198"/>
                <a:gd name="T3" fmla="*/ 4000 h 4001"/>
                <a:gd name="T4" fmla="*/ 0 60000 65536"/>
                <a:gd name="T5" fmla="*/ 0 60000 65536"/>
                <a:gd name="T6" fmla="*/ 0 w 3198"/>
                <a:gd name="T7" fmla="*/ 0 h 4001"/>
                <a:gd name="T8" fmla="*/ 3198 w 3198"/>
                <a:gd name="T9" fmla="*/ 4001 h 40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8" h="4001">
                  <a:moveTo>
                    <a:pt x="0" y="0"/>
                  </a:moveTo>
                  <a:lnTo>
                    <a:pt x="3197" y="40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8" name="Line 36"/>
            <p:cNvSpPr>
              <a:spLocks noChangeShapeType="1"/>
            </p:cNvSpPr>
            <p:nvPr/>
          </p:nvSpPr>
          <p:spPr bwMode="auto">
            <a:xfrm>
              <a:off x="2801911" y="1501760"/>
              <a:ext cx="1150938" cy="115252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Line 37"/>
            <p:cNvSpPr>
              <a:spLocks noChangeShapeType="1"/>
            </p:cNvSpPr>
            <p:nvPr/>
          </p:nvSpPr>
          <p:spPr bwMode="auto">
            <a:xfrm>
              <a:off x="2801911" y="1790685"/>
              <a:ext cx="1150938" cy="115093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Line 38"/>
            <p:cNvSpPr>
              <a:spLocks noChangeShapeType="1"/>
            </p:cNvSpPr>
            <p:nvPr/>
          </p:nvSpPr>
          <p:spPr bwMode="auto">
            <a:xfrm>
              <a:off x="2801911" y="2078022"/>
              <a:ext cx="1150938" cy="115252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Freeform 43"/>
            <p:cNvSpPr>
              <a:spLocks/>
            </p:cNvSpPr>
            <p:nvPr/>
          </p:nvSpPr>
          <p:spPr bwMode="auto">
            <a:xfrm>
              <a:off x="2801911" y="1214422"/>
              <a:ext cx="1150938" cy="1150938"/>
            </a:xfrm>
            <a:custGeom>
              <a:avLst/>
              <a:gdLst>
                <a:gd name="T0" fmla="*/ 0 w 3198"/>
                <a:gd name="T1" fmla="*/ 4000 h 4001"/>
                <a:gd name="T2" fmla="*/ 3197 w 3198"/>
                <a:gd name="T3" fmla="*/ 0 h 4001"/>
                <a:gd name="T4" fmla="*/ 0 60000 65536"/>
                <a:gd name="T5" fmla="*/ 0 60000 65536"/>
                <a:gd name="T6" fmla="*/ 0 w 3198"/>
                <a:gd name="T7" fmla="*/ 0 h 4001"/>
                <a:gd name="T8" fmla="*/ 3198 w 3198"/>
                <a:gd name="T9" fmla="*/ 4001 h 40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8" h="4001">
                  <a:moveTo>
                    <a:pt x="0" y="4000"/>
                  </a:moveTo>
                  <a:lnTo>
                    <a:pt x="3197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Line 44"/>
            <p:cNvSpPr>
              <a:spLocks noChangeShapeType="1"/>
            </p:cNvSpPr>
            <p:nvPr/>
          </p:nvSpPr>
          <p:spPr bwMode="auto">
            <a:xfrm flipV="1">
              <a:off x="2801911" y="1500172"/>
              <a:ext cx="1150938" cy="115411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3" name="Line 45"/>
            <p:cNvSpPr>
              <a:spLocks noChangeShapeType="1"/>
            </p:cNvSpPr>
            <p:nvPr/>
          </p:nvSpPr>
          <p:spPr bwMode="auto">
            <a:xfrm flipV="1">
              <a:off x="2801911" y="1789097"/>
              <a:ext cx="1150938" cy="115411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4" name="Line 46"/>
            <p:cNvSpPr>
              <a:spLocks noChangeShapeType="1"/>
            </p:cNvSpPr>
            <p:nvPr/>
          </p:nvSpPr>
          <p:spPr bwMode="auto">
            <a:xfrm flipV="1">
              <a:off x="2801911" y="2078022"/>
              <a:ext cx="1150938" cy="115252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5" name="群組 254"/>
          <p:cNvGrpSpPr/>
          <p:nvPr/>
        </p:nvGrpSpPr>
        <p:grpSpPr>
          <a:xfrm>
            <a:off x="2911126" y="4131346"/>
            <a:ext cx="1150938" cy="2016125"/>
            <a:chOff x="2801911" y="3517885"/>
            <a:chExt cx="1150938" cy="2016125"/>
          </a:xfrm>
        </p:grpSpPr>
        <p:sp>
          <p:nvSpPr>
            <p:cNvPr id="256" name="Line 39"/>
            <p:cNvSpPr>
              <a:spLocks noChangeShapeType="1"/>
            </p:cNvSpPr>
            <p:nvPr/>
          </p:nvSpPr>
          <p:spPr bwMode="auto">
            <a:xfrm>
              <a:off x="2801911" y="4381485"/>
              <a:ext cx="1150938" cy="115093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" name="Line 40"/>
            <p:cNvSpPr>
              <a:spLocks noChangeShapeType="1"/>
            </p:cNvSpPr>
            <p:nvPr/>
          </p:nvSpPr>
          <p:spPr bwMode="auto">
            <a:xfrm>
              <a:off x="2801911" y="4092560"/>
              <a:ext cx="1150938" cy="115252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" name="Line 41"/>
            <p:cNvSpPr>
              <a:spLocks noChangeShapeType="1"/>
            </p:cNvSpPr>
            <p:nvPr/>
          </p:nvSpPr>
          <p:spPr bwMode="auto">
            <a:xfrm>
              <a:off x="2801911" y="3806810"/>
              <a:ext cx="1150938" cy="115093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Freeform 42"/>
            <p:cNvSpPr>
              <a:spLocks/>
            </p:cNvSpPr>
            <p:nvPr/>
          </p:nvSpPr>
          <p:spPr bwMode="auto">
            <a:xfrm>
              <a:off x="2801911" y="3517885"/>
              <a:ext cx="1150938" cy="1150937"/>
            </a:xfrm>
            <a:custGeom>
              <a:avLst/>
              <a:gdLst>
                <a:gd name="T0" fmla="*/ 0 w 3198"/>
                <a:gd name="T1" fmla="*/ 0 h 4000"/>
                <a:gd name="T2" fmla="*/ 3197 w 3198"/>
                <a:gd name="T3" fmla="*/ 3999 h 4000"/>
                <a:gd name="T4" fmla="*/ 0 60000 65536"/>
                <a:gd name="T5" fmla="*/ 0 60000 65536"/>
                <a:gd name="T6" fmla="*/ 0 w 3198"/>
                <a:gd name="T7" fmla="*/ 0 h 4000"/>
                <a:gd name="T8" fmla="*/ 3198 w 3198"/>
                <a:gd name="T9" fmla="*/ 4000 h 4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8" h="4000">
                  <a:moveTo>
                    <a:pt x="0" y="0"/>
                  </a:moveTo>
                  <a:lnTo>
                    <a:pt x="3197" y="3999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Freeform 47"/>
            <p:cNvSpPr>
              <a:spLocks/>
            </p:cNvSpPr>
            <p:nvPr/>
          </p:nvSpPr>
          <p:spPr bwMode="auto">
            <a:xfrm>
              <a:off x="2801911" y="3517885"/>
              <a:ext cx="1150938" cy="1150937"/>
            </a:xfrm>
            <a:custGeom>
              <a:avLst/>
              <a:gdLst>
                <a:gd name="T0" fmla="*/ 0 w 3198"/>
                <a:gd name="T1" fmla="*/ 3999 h 4000"/>
                <a:gd name="T2" fmla="*/ 3197 w 3198"/>
                <a:gd name="T3" fmla="*/ 0 h 4000"/>
                <a:gd name="T4" fmla="*/ 0 60000 65536"/>
                <a:gd name="T5" fmla="*/ 0 60000 65536"/>
                <a:gd name="T6" fmla="*/ 0 w 3198"/>
                <a:gd name="T7" fmla="*/ 0 h 4000"/>
                <a:gd name="T8" fmla="*/ 3198 w 3198"/>
                <a:gd name="T9" fmla="*/ 4000 h 4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8" h="4000">
                  <a:moveTo>
                    <a:pt x="0" y="3999"/>
                  </a:moveTo>
                  <a:lnTo>
                    <a:pt x="3197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Line 48"/>
            <p:cNvSpPr>
              <a:spLocks noChangeShapeType="1"/>
            </p:cNvSpPr>
            <p:nvPr/>
          </p:nvSpPr>
          <p:spPr bwMode="auto">
            <a:xfrm flipV="1">
              <a:off x="2801911" y="3803635"/>
              <a:ext cx="1150938" cy="115411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Line 49"/>
            <p:cNvSpPr>
              <a:spLocks noChangeShapeType="1"/>
            </p:cNvSpPr>
            <p:nvPr/>
          </p:nvSpPr>
          <p:spPr bwMode="auto">
            <a:xfrm flipV="1">
              <a:off x="2801911" y="4092560"/>
              <a:ext cx="1150938" cy="115411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3" name="Line 50"/>
            <p:cNvSpPr>
              <a:spLocks noChangeShapeType="1"/>
            </p:cNvSpPr>
            <p:nvPr/>
          </p:nvSpPr>
          <p:spPr bwMode="auto">
            <a:xfrm flipV="1">
              <a:off x="2801911" y="4379897"/>
              <a:ext cx="1150938" cy="115411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64" name="Group 51"/>
          <p:cNvGrpSpPr>
            <a:grpSpLocks/>
          </p:cNvGrpSpPr>
          <p:nvPr/>
        </p:nvGrpSpPr>
        <p:grpSpPr bwMode="auto">
          <a:xfrm>
            <a:off x="4957450" y="1826296"/>
            <a:ext cx="1152525" cy="4322762"/>
            <a:chOff x="3084" y="883"/>
            <a:chExt cx="726" cy="3405"/>
          </a:xfrm>
        </p:grpSpPr>
        <p:sp>
          <p:nvSpPr>
            <p:cNvPr id="265" name="Line 52"/>
            <p:cNvSpPr>
              <a:spLocks noChangeShapeType="1"/>
            </p:cNvSpPr>
            <p:nvPr/>
          </p:nvSpPr>
          <p:spPr bwMode="auto">
            <a:xfrm>
              <a:off x="3084" y="884"/>
              <a:ext cx="726" cy="4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6" name="Line 53"/>
            <p:cNvSpPr>
              <a:spLocks noChangeShapeType="1"/>
            </p:cNvSpPr>
            <p:nvPr/>
          </p:nvSpPr>
          <p:spPr bwMode="auto">
            <a:xfrm>
              <a:off x="3084" y="3833"/>
              <a:ext cx="726" cy="4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Line 54"/>
            <p:cNvSpPr>
              <a:spLocks noChangeShapeType="1"/>
            </p:cNvSpPr>
            <p:nvPr/>
          </p:nvSpPr>
          <p:spPr bwMode="auto">
            <a:xfrm>
              <a:off x="3084" y="3606"/>
              <a:ext cx="726" cy="4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8" name="Line 55"/>
            <p:cNvSpPr>
              <a:spLocks noChangeShapeType="1"/>
            </p:cNvSpPr>
            <p:nvPr/>
          </p:nvSpPr>
          <p:spPr bwMode="auto">
            <a:xfrm>
              <a:off x="3084" y="2925"/>
              <a:ext cx="726" cy="4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9" name="Line 56"/>
            <p:cNvSpPr>
              <a:spLocks noChangeShapeType="1"/>
            </p:cNvSpPr>
            <p:nvPr/>
          </p:nvSpPr>
          <p:spPr bwMode="auto">
            <a:xfrm>
              <a:off x="3084" y="2699"/>
              <a:ext cx="726" cy="4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Line 57"/>
            <p:cNvSpPr>
              <a:spLocks noChangeShapeType="1"/>
            </p:cNvSpPr>
            <p:nvPr/>
          </p:nvSpPr>
          <p:spPr bwMode="auto">
            <a:xfrm>
              <a:off x="3084" y="2018"/>
              <a:ext cx="726" cy="4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Line 58"/>
            <p:cNvSpPr>
              <a:spLocks noChangeShapeType="1"/>
            </p:cNvSpPr>
            <p:nvPr/>
          </p:nvSpPr>
          <p:spPr bwMode="auto">
            <a:xfrm>
              <a:off x="3084" y="1791"/>
              <a:ext cx="726" cy="4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Line 59"/>
            <p:cNvSpPr>
              <a:spLocks noChangeShapeType="1"/>
            </p:cNvSpPr>
            <p:nvPr/>
          </p:nvSpPr>
          <p:spPr bwMode="auto">
            <a:xfrm>
              <a:off x="3084" y="1111"/>
              <a:ext cx="726" cy="4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3" name="Line 60"/>
            <p:cNvSpPr>
              <a:spLocks noChangeShapeType="1"/>
            </p:cNvSpPr>
            <p:nvPr/>
          </p:nvSpPr>
          <p:spPr bwMode="auto">
            <a:xfrm flipV="1">
              <a:off x="3084" y="883"/>
              <a:ext cx="726" cy="4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Line 61"/>
            <p:cNvSpPr>
              <a:spLocks noChangeShapeType="1"/>
            </p:cNvSpPr>
            <p:nvPr/>
          </p:nvSpPr>
          <p:spPr bwMode="auto">
            <a:xfrm flipV="1">
              <a:off x="3084" y="1110"/>
              <a:ext cx="726" cy="4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Line 62"/>
            <p:cNvSpPr>
              <a:spLocks noChangeShapeType="1"/>
            </p:cNvSpPr>
            <p:nvPr/>
          </p:nvSpPr>
          <p:spPr bwMode="auto">
            <a:xfrm flipV="1">
              <a:off x="3084" y="1790"/>
              <a:ext cx="726" cy="4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Line 63"/>
            <p:cNvSpPr>
              <a:spLocks noChangeShapeType="1"/>
            </p:cNvSpPr>
            <p:nvPr/>
          </p:nvSpPr>
          <p:spPr bwMode="auto">
            <a:xfrm flipV="1">
              <a:off x="3084" y="2017"/>
              <a:ext cx="726" cy="4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Line 64"/>
            <p:cNvSpPr>
              <a:spLocks noChangeShapeType="1"/>
            </p:cNvSpPr>
            <p:nvPr/>
          </p:nvSpPr>
          <p:spPr bwMode="auto">
            <a:xfrm flipV="1">
              <a:off x="3084" y="2698"/>
              <a:ext cx="726" cy="4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Line 65"/>
            <p:cNvSpPr>
              <a:spLocks noChangeShapeType="1"/>
            </p:cNvSpPr>
            <p:nvPr/>
          </p:nvSpPr>
          <p:spPr bwMode="auto">
            <a:xfrm flipV="1">
              <a:off x="3084" y="3605"/>
              <a:ext cx="726" cy="4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Line 66"/>
            <p:cNvSpPr>
              <a:spLocks noChangeShapeType="1"/>
            </p:cNvSpPr>
            <p:nvPr/>
          </p:nvSpPr>
          <p:spPr bwMode="auto">
            <a:xfrm flipV="1">
              <a:off x="3084" y="2924"/>
              <a:ext cx="726" cy="4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Line 67"/>
            <p:cNvSpPr>
              <a:spLocks noChangeShapeType="1"/>
            </p:cNvSpPr>
            <p:nvPr/>
          </p:nvSpPr>
          <p:spPr bwMode="auto">
            <a:xfrm flipV="1">
              <a:off x="3084" y="3832"/>
              <a:ext cx="726" cy="4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1" name="群組 280"/>
          <p:cNvGrpSpPr/>
          <p:nvPr/>
        </p:nvGrpSpPr>
        <p:grpSpPr>
          <a:xfrm>
            <a:off x="6870351" y="1827566"/>
            <a:ext cx="1223963" cy="4318636"/>
            <a:chOff x="6761136" y="1214105"/>
            <a:chExt cx="1223963" cy="4318636"/>
          </a:xfrm>
        </p:grpSpPr>
        <p:sp>
          <p:nvSpPr>
            <p:cNvPr id="282" name="Line 69"/>
            <p:cNvSpPr>
              <a:spLocks noChangeShapeType="1"/>
            </p:cNvSpPr>
            <p:nvPr/>
          </p:nvSpPr>
          <p:spPr bwMode="auto">
            <a:xfrm>
              <a:off x="6761136" y="1214105"/>
              <a:ext cx="1195413" cy="24004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3" name="Line 70"/>
            <p:cNvSpPr>
              <a:spLocks noChangeShapeType="1"/>
            </p:cNvSpPr>
            <p:nvPr/>
          </p:nvSpPr>
          <p:spPr bwMode="auto">
            <a:xfrm>
              <a:off x="6761136" y="1790430"/>
              <a:ext cx="1223963" cy="28816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4" name="Line 71"/>
            <p:cNvSpPr>
              <a:spLocks noChangeShapeType="1"/>
            </p:cNvSpPr>
            <p:nvPr/>
          </p:nvSpPr>
          <p:spPr bwMode="auto">
            <a:xfrm>
              <a:off x="6761136" y="2365487"/>
              <a:ext cx="1223963" cy="28816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Line 72"/>
            <p:cNvSpPr>
              <a:spLocks noChangeShapeType="1"/>
            </p:cNvSpPr>
            <p:nvPr/>
          </p:nvSpPr>
          <p:spPr bwMode="auto">
            <a:xfrm>
              <a:off x="6761136" y="2941813"/>
              <a:ext cx="1223963" cy="28816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6" name="Line 73"/>
            <p:cNvSpPr>
              <a:spLocks noChangeShapeType="1"/>
            </p:cNvSpPr>
            <p:nvPr/>
          </p:nvSpPr>
          <p:spPr bwMode="auto">
            <a:xfrm>
              <a:off x="6761136" y="3518139"/>
              <a:ext cx="1223963" cy="28816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7" name="Line 74"/>
            <p:cNvSpPr>
              <a:spLocks noChangeShapeType="1"/>
            </p:cNvSpPr>
            <p:nvPr/>
          </p:nvSpPr>
          <p:spPr bwMode="auto">
            <a:xfrm>
              <a:off x="6761136" y="4093195"/>
              <a:ext cx="1223963" cy="28816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Line 75"/>
            <p:cNvSpPr>
              <a:spLocks noChangeShapeType="1"/>
            </p:cNvSpPr>
            <p:nvPr/>
          </p:nvSpPr>
          <p:spPr bwMode="auto">
            <a:xfrm>
              <a:off x="6761136" y="4669521"/>
              <a:ext cx="1223963" cy="28816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9" name="Line 76"/>
            <p:cNvSpPr>
              <a:spLocks noChangeShapeType="1"/>
            </p:cNvSpPr>
            <p:nvPr/>
          </p:nvSpPr>
          <p:spPr bwMode="auto">
            <a:xfrm>
              <a:off x="6761136" y="5244578"/>
              <a:ext cx="1223963" cy="28816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Line 77"/>
            <p:cNvSpPr>
              <a:spLocks noChangeShapeType="1"/>
            </p:cNvSpPr>
            <p:nvPr/>
          </p:nvSpPr>
          <p:spPr bwMode="auto">
            <a:xfrm flipV="1">
              <a:off x="6781800" y="1225548"/>
              <a:ext cx="1174751" cy="23495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Line 78"/>
            <p:cNvSpPr>
              <a:spLocks noChangeShapeType="1"/>
            </p:cNvSpPr>
            <p:nvPr/>
          </p:nvSpPr>
          <p:spPr bwMode="auto">
            <a:xfrm flipV="1">
              <a:off x="6761136" y="1789161"/>
              <a:ext cx="1223963" cy="29070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Line 79"/>
            <p:cNvSpPr>
              <a:spLocks noChangeShapeType="1"/>
            </p:cNvSpPr>
            <p:nvPr/>
          </p:nvSpPr>
          <p:spPr bwMode="auto">
            <a:xfrm flipV="1">
              <a:off x="6761136" y="2364217"/>
              <a:ext cx="1223963" cy="29070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Line 80"/>
            <p:cNvSpPr>
              <a:spLocks noChangeShapeType="1"/>
            </p:cNvSpPr>
            <p:nvPr/>
          </p:nvSpPr>
          <p:spPr bwMode="auto">
            <a:xfrm flipV="1">
              <a:off x="6761136" y="2940543"/>
              <a:ext cx="1223963" cy="29070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Line 81"/>
            <p:cNvSpPr>
              <a:spLocks noChangeShapeType="1"/>
            </p:cNvSpPr>
            <p:nvPr/>
          </p:nvSpPr>
          <p:spPr bwMode="auto">
            <a:xfrm flipV="1">
              <a:off x="6761136" y="3516869"/>
              <a:ext cx="1223963" cy="29070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Line 82"/>
            <p:cNvSpPr>
              <a:spLocks noChangeShapeType="1"/>
            </p:cNvSpPr>
            <p:nvPr/>
          </p:nvSpPr>
          <p:spPr bwMode="auto">
            <a:xfrm flipV="1">
              <a:off x="6761136" y="4091926"/>
              <a:ext cx="1223963" cy="29070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Line 83"/>
            <p:cNvSpPr>
              <a:spLocks noChangeShapeType="1"/>
            </p:cNvSpPr>
            <p:nvPr/>
          </p:nvSpPr>
          <p:spPr bwMode="auto">
            <a:xfrm flipV="1">
              <a:off x="6786578" y="4668252"/>
              <a:ext cx="1198521" cy="26094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Line 84"/>
            <p:cNvSpPr>
              <a:spLocks noChangeShapeType="1"/>
            </p:cNvSpPr>
            <p:nvPr/>
          </p:nvSpPr>
          <p:spPr bwMode="auto">
            <a:xfrm flipV="1">
              <a:off x="6819894" y="5257582"/>
              <a:ext cx="1127083" cy="25739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8" name="群組 297"/>
          <p:cNvGrpSpPr/>
          <p:nvPr/>
        </p:nvGrpSpPr>
        <p:grpSpPr>
          <a:xfrm>
            <a:off x="2466637" y="5194365"/>
            <a:ext cx="431800" cy="1259541"/>
            <a:chOff x="2246286" y="4427553"/>
            <a:chExt cx="431800" cy="1259541"/>
          </a:xfrm>
        </p:grpSpPr>
        <p:sp>
          <p:nvSpPr>
            <p:cNvPr id="299" name="Text Box 120"/>
            <p:cNvSpPr txBox="1">
              <a:spLocks noChangeArrowheads="1"/>
            </p:cNvSpPr>
            <p:nvPr/>
          </p:nvSpPr>
          <p:spPr bwMode="auto">
            <a:xfrm>
              <a:off x="2246286" y="4427553"/>
              <a:ext cx="431800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GB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</a:t>
              </a:r>
              <a:r>
                <a:rPr kumimoji="0" lang="en-GB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300" name="Text Box 121"/>
            <p:cNvSpPr txBox="1">
              <a:spLocks noChangeArrowheads="1"/>
            </p:cNvSpPr>
            <p:nvPr/>
          </p:nvSpPr>
          <p:spPr bwMode="auto">
            <a:xfrm>
              <a:off x="2246286" y="4713303"/>
              <a:ext cx="431800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GB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</a:t>
              </a:r>
              <a:r>
                <a:rPr kumimoji="0" lang="en-GB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301" name="Text Box 122"/>
            <p:cNvSpPr txBox="1">
              <a:spLocks noChangeArrowheads="1"/>
            </p:cNvSpPr>
            <p:nvPr/>
          </p:nvSpPr>
          <p:spPr bwMode="auto">
            <a:xfrm>
              <a:off x="2246286" y="5284803"/>
              <a:ext cx="431800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GB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</a:t>
              </a:r>
              <a:r>
                <a:rPr kumimoji="0" lang="en-GB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302" name="Text Box 123"/>
            <p:cNvSpPr txBox="1">
              <a:spLocks noChangeArrowheads="1"/>
            </p:cNvSpPr>
            <p:nvPr/>
          </p:nvSpPr>
          <p:spPr bwMode="auto">
            <a:xfrm>
              <a:off x="2246286" y="4999053"/>
              <a:ext cx="431800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GB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</a:t>
              </a:r>
              <a:r>
                <a:rPr kumimoji="0" lang="en-GB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</p:grpSp>
      <p:grpSp>
        <p:nvGrpSpPr>
          <p:cNvPr id="303" name="群組 302"/>
          <p:cNvGrpSpPr/>
          <p:nvPr/>
        </p:nvGrpSpPr>
        <p:grpSpPr>
          <a:xfrm>
            <a:off x="6392555" y="2515314"/>
            <a:ext cx="434972" cy="3929090"/>
            <a:chOff x="6103911" y="1928802"/>
            <a:chExt cx="434972" cy="3929090"/>
          </a:xfrm>
        </p:grpSpPr>
        <p:sp>
          <p:nvSpPr>
            <p:cNvPr id="304" name="Text Box 124"/>
            <p:cNvSpPr txBox="1">
              <a:spLocks noChangeArrowheads="1"/>
            </p:cNvSpPr>
            <p:nvPr/>
          </p:nvSpPr>
          <p:spPr bwMode="auto">
            <a:xfrm>
              <a:off x="6107083" y="4312593"/>
              <a:ext cx="431800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GB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</a:t>
              </a:r>
              <a:r>
                <a:rPr kumimoji="0" lang="en-GB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305" name="Text Box 125"/>
            <p:cNvSpPr txBox="1">
              <a:spLocks noChangeArrowheads="1"/>
            </p:cNvSpPr>
            <p:nvPr/>
          </p:nvSpPr>
          <p:spPr bwMode="auto">
            <a:xfrm>
              <a:off x="6103911" y="3098147"/>
              <a:ext cx="431800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GB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</a:t>
              </a:r>
              <a:r>
                <a:rPr kumimoji="0" lang="en-GB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306" name="Text Box 126"/>
            <p:cNvSpPr txBox="1">
              <a:spLocks noChangeArrowheads="1"/>
            </p:cNvSpPr>
            <p:nvPr/>
          </p:nvSpPr>
          <p:spPr bwMode="auto">
            <a:xfrm>
              <a:off x="6103911" y="5455601"/>
              <a:ext cx="431800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GB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</a:t>
              </a:r>
              <a:r>
                <a:rPr kumimoji="0" lang="en-GB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307" name="Text Box 127"/>
            <p:cNvSpPr txBox="1">
              <a:spLocks noChangeArrowheads="1"/>
            </p:cNvSpPr>
            <p:nvPr/>
          </p:nvSpPr>
          <p:spPr bwMode="auto">
            <a:xfrm>
              <a:off x="6103911" y="1928802"/>
              <a:ext cx="431800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5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GB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</a:t>
              </a:r>
              <a:r>
                <a:rPr kumimoji="0" lang="en-GB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</p:grpSp>
      <p:grpSp>
        <p:nvGrpSpPr>
          <p:cNvPr id="308" name="群組 307"/>
          <p:cNvGrpSpPr/>
          <p:nvPr/>
        </p:nvGrpSpPr>
        <p:grpSpPr>
          <a:xfrm>
            <a:off x="2323761" y="5158520"/>
            <a:ext cx="214314" cy="1071570"/>
            <a:chOff x="2285984" y="4572008"/>
            <a:chExt cx="214314" cy="1071570"/>
          </a:xfrm>
        </p:grpSpPr>
        <p:grpSp>
          <p:nvGrpSpPr>
            <p:cNvPr id="309" name="群組 157"/>
            <p:cNvGrpSpPr/>
            <p:nvPr/>
          </p:nvGrpSpPr>
          <p:grpSpPr>
            <a:xfrm>
              <a:off x="2285984" y="4572008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322" name="橢圓 321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323" name="直線接點 322"/>
              <p:cNvCxnSpPr>
                <a:stCxn id="322" idx="1"/>
                <a:endCxn id="322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24" name="直線接點 323"/>
              <p:cNvCxnSpPr>
                <a:stCxn id="322" idx="7"/>
                <a:endCxn id="322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310" name="群組 191"/>
            <p:cNvGrpSpPr/>
            <p:nvPr/>
          </p:nvGrpSpPr>
          <p:grpSpPr>
            <a:xfrm>
              <a:off x="2285984" y="4857760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319" name="橢圓 318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320" name="直線接點 319"/>
              <p:cNvCxnSpPr>
                <a:stCxn id="319" idx="1"/>
                <a:endCxn id="319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21" name="直線接點 320"/>
              <p:cNvCxnSpPr>
                <a:stCxn id="319" idx="7"/>
                <a:endCxn id="319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311" name="群組 195"/>
            <p:cNvGrpSpPr/>
            <p:nvPr/>
          </p:nvGrpSpPr>
          <p:grpSpPr>
            <a:xfrm>
              <a:off x="2285984" y="5143512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316" name="橢圓 315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317" name="直線接點 316"/>
              <p:cNvCxnSpPr>
                <a:stCxn id="316" idx="1"/>
                <a:endCxn id="316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18" name="直線接點 317"/>
              <p:cNvCxnSpPr>
                <a:stCxn id="316" idx="7"/>
                <a:endCxn id="316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312" name="群組 199"/>
            <p:cNvGrpSpPr/>
            <p:nvPr/>
          </p:nvGrpSpPr>
          <p:grpSpPr>
            <a:xfrm>
              <a:off x="2285984" y="5429264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313" name="橢圓 312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314" name="直線接點 313"/>
              <p:cNvCxnSpPr>
                <a:stCxn id="313" idx="1"/>
                <a:endCxn id="313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15" name="直線接點 314"/>
              <p:cNvCxnSpPr>
                <a:stCxn id="313" idx="7"/>
                <a:endCxn id="313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</p:grpSp>
      <p:grpSp>
        <p:nvGrpSpPr>
          <p:cNvPr id="325" name="群組 324"/>
          <p:cNvGrpSpPr/>
          <p:nvPr/>
        </p:nvGrpSpPr>
        <p:grpSpPr>
          <a:xfrm>
            <a:off x="4109711" y="3158256"/>
            <a:ext cx="214314" cy="3071834"/>
            <a:chOff x="4143372" y="2571744"/>
            <a:chExt cx="214314" cy="3071834"/>
          </a:xfrm>
        </p:grpSpPr>
        <p:grpSp>
          <p:nvGrpSpPr>
            <p:cNvPr id="326" name="群組 203"/>
            <p:cNvGrpSpPr/>
            <p:nvPr/>
          </p:nvGrpSpPr>
          <p:grpSpPr>
            <a:xfrm>
              <a:off x="4143372" y="2571744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359" name="橢圓 358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360" name="直線接點 359"/>
              <p:cNvCxnSpPr>
                <a:stCxn id="359" idx="1"/>
                <a:endCxn id="359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61" name="直線接點 360"/>
              <p:cNvCxnSpPr>
                <a:stCxn id="359" idx="7"/>
                <a:endCxn id="359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327" name="群組 207"/>
            <p:cNvGrpSpPr/>
            <p:nvPr/>
          </p:nvGrpSpPr>
          <p:grpSpPr>
            <a:xfrm>
              <a:off x="4143372" y="3143248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356" name="橢圓 355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357" name="直線接點 356"/>
              <p:cNvCxnSpPr>
                <a:stCxn id="356" idx="1"/>
                <a:endCxn id="356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58" name="直線接點 357"/>
              <p:cNvCxnSpPr>
                <a:stCxn id="356" idx="7"/>
                <a:endCxn id="356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328" name="群組 211"/>
            <p:cNvGrpSpPr/>
            <p:nvPr/>
          </p:nvGrpSpPr>
          <p:grpSpPr>
            <a:xfrm>
              <a:off x="4143372" y="2857496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353" name="橢圓 352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354" name="直線接點 353"/>
              <p:cNvCxnSpPr>
                <a:stCxn id="353" idx="1"/>
                <a:endCxn id="353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55" name="直線接點 354"/>
              <p:cNvCxnSpPr>
                <a:stCxn id="353" idx="7"/>
                <a:endCxn id="353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329" name="群組 215"/>
            <p:cNvGrpSpPr/>
            <p:nvPr/>
          </p:nvGrpSpPr>
          <p:grpSpPr>
            <a:xfrm>
              <a:off x="4143372" y="4000504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350" name="橢圓 349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351" name="直線接點 350"/>
              <p:cNvCxnSpPr>
                <a:stCxn id="350" idx="1"/>
                <a:endCxn id="350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52" name="直線接點 351"/>
              <p:cNvCxnSpPr>
                <a:stCxn id="350" idx="7"/>
                <a:endCxn id="350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330" name="群組 219"/>
            <p:cNvGrpSpPr/>
            <p:nvPr/>
          </p:nvGrpSpPr>
          <p:grpSpPr>
            <a:xfrm>
              <a:off x="4143372" y="3714752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347" name="橢圓 346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348" name="直線接點 347"/>
              <p:cNvCxnSpPr>
                <a:stCxn id="347" idx="1"/>
                <a:endCxn id="347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49" name="直線接點 348"/>
              <p:cNvCxnSpPr>
                <a:stCxn id="347" idx="7"/>
                <a:endCxn id="347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331" name="群組 223"/>
            <p:cNvGrpSpPr/>
            <p:nvPr/>
          </p:nvGrpSpPr>
          <p:grpSpPr>
            <a:xfrm>
              <a:off x="4143372" y="4286256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344" name="橢圓 343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345" name="直線接點 344"/>
              <p:cNvCxnSpPr>
                <a:stCxn id="344" idx="1"/>
                <a:endCxn id="344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46" name="直線接點 345"/>
              <p:cNvCxnSpPr>
                <a:stCxn id="344" idx="7"/>
                <a:endCxn id="344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332" name="群組 227"/>
            <p:cNvGrpSpPr/>
            <p:nvPr/>
          </p:nvGrpSpPr>
          <p:grpSpPr>
            <a:xfrm>
              <a:off x="4143372" y="4857760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341" name="橢圓 340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342" name="直線接點 341"/>
              <p:cNvCxnSpPr>
                <a:stCxn id="341" idx="1"/>
                <a:endCxn id="341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43" name="直線接點 342"/>
              <p:cNvCxnSpPr>
                <a:stCxn id="341" idx="7"/>
                <a:endCxn id="341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333" name="群組 231"/>
            <p:cNvGrpSpPr/>
            <p:nvPr/>
          </p:nvGrpSpPr>
          <p:grpSpPr>
            <a:xfrm>
              <a:off x="4143372" y="5429264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338" name="橢圓 337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339" name="直線接點 338"/>
              <p:cNvCxnSpPr>
                <a:stCxn id="338" idx="1"/>
                <a:endCxn id="338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40" name="直線接點 339"/>
              <p:cNvCxnSpPr>
                <a:stCxn id="338" idx="7"/>
                <a:endCxn id="338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334" name="群組 235"/>
            <p:cNvGrpSpPr/>
            <p:nvPr/>
          </p:nvGrpSpPr>
          <p:grpSpPr>
            <a:xfrm>
              <a:off x="4143372" y="5143512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335" name="橢圓 334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336" name="直線接點 335"/>
              <p:cNvCxnSpPr>
                <a:stCxn id="335" idx="1"/>
                <a:endCxn id="335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37" name="直線接點 336"/>
              <p:cNvCxnSpPr>
                <a:stCxn id="335" idx="7"/>
                <a:endCxn id="335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</p:grpSp>
      <p:grpSp>
        <p:nvGrpSpPr>
          <p:cNvPr id="362" name="群組 361"/>
          <p:cNvGrpSpPr/>
          <p:nvPr/>
        </p:nvGrpSpPr>
        <p:grpSpPr>
          <a:xfrm>
            <a:off x="6252851" y="2586752"/>
            <a:ext cx="214314" cy="3643338"/>
            <a:chOff x="6215074" y="2000240"/>
            <a:chExt cx="214314" cy="3643338"/>
          </a:xfrm>
        </p:grpSpPr>
        <p:grpSp>
          <p:nvGrpSpPr>
            <p:cNvPr id="363" name="群組 239"/>
            <p:cNvGrpSpPr/>
            <p:nvPr/>
          </p:nvGrpSpPr>
          <p:grpSpPr>
            <a:xfrm>
              <a:off x="6215074" y="2000240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376" name="橢圓 375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377" name="直線接點 376"/>
              <p:cNvCxnSpPr>
                <a:stCxn id="376" idx="1"/>
                <a:endCxn id="376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78" name="直線接點 377"/>
              <p:cNvCxnSpPr>
                <a:stCxn id="376" idx="7"/>
                <a:endCxn id="376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364" name="群組 243"/>
            <p:cNvGrpSpPr/>
            <p:nvPr/>
          </p:nvGrpSpPr>
          <p:grpSpPr>
            <a:xfrm>
              <a:off x="6215074" y="4286256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373" name="橢圓 372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374" name="直線接點 373"/>
              <p:cNvCxnSpPr>
                <a:stCxn id="373" idx="1"/>
                <a:endCxn id="373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75" name="直線接點 374"/>
              <p:cNvCxnSpPr>
                <a:stCxn id="373" idx="7"/>
                <a:endCxn id="373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365" name="群組 247"/>
            <p:cNvGrpSpPr/>
            <p:nvPr/>
          </p:nvGrpSpPr>
          <p:grpSpPr>
            <a:xfrm>
              <a:off x="6215074" y="3143248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370" name="橢圓 369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371" name="直線接點 370"/>
              <p:cNvCxnSpPr>
                <a:stCxn id="370" idx="1"/>
                <a:endCxn id="370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72" name="直線接點 371"/>
              <p:cNvCxnSpPr>
                <a:stCxn id="370" idx="7"/>
                <a:endCxn id="370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366" name="群組 251"/>
            <p:cNvGrpSpPr/>
            <p:nvPr/>
          </p:nvGrpSpPr>
          <p:grpSpPr>
            <a:xfrm>
              <a:off x="6215074" y="5429264"/>
              <a:ext cx="214314" cy="214314"/>
              <a:chOff x="357158" y="285728"/>
              <a:chExt cx="214314" cy="214314"/>
            </a:xfrm>
            <a:solidFill>
              <a:sysClr val="window" lastClr="FFFFFF"/>
            </a:solidFill>
          </p:grpSpPr>
          <p:sp>
            <p:nvSpPr>
              <p:cNvPr id="367" name="橢圓 366"/>
              <p:cNvSpPr/>
              <p:nvPr/>
            </p:nvSpPr>
            <p:spPr>
              <a:xfrm>
                <a:off x="357158" y="285728"/>
                <a:ext cx="214314" cy="214314"/>
              </a:xfrm>
              <a:prstGeom prst="ellipse">
                <a:avLst/>
              </a:prstGeom>
              <a:grp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endParaRPr>
              </a:p>
            </p:txBody>
          </p:sp>
          <p:cxnSp>
            <p:nvCxnSpPr>
              <p:cNvPr id="368" name="直線接點 367"/>
              <p:cNvCxnSpPr>
                <a:stCxn id="367" idx="1"/>
                <a:endCxn id="367" idx="5"/>
              </p:cNvCxnSpPr>
              <p:nvPr/>
            </p:nvCxnSpPr>
            <p:spPr>
              <a:xfrm rot="16200000" flipH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69" name="直線接點 368"/>
              <p:cNvCxnSpPr>
                <a:stCxn id="367" idx="7"/>
                <a:endCxn id="367" idx="3"/>
              </p:cNvCxnSpPr>
              <p:nvPr/>
            </p:nvCxnSpPr>
            <p:spPr>
              <a:xfrm rot="16200000" flipH="1" flipV="1">
                <a:off x="388544" y="317114"/>
                <a:ext cx="151542" cy="151542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</p:grpSp>
      <p:cxnSp>
        <p:nvCxnSpPr>
          <p:cNvPr id="379" name="直線接點 378"/>
          <p:cNvCxnSpPr/>
          <p:nvPr/>
        </p:nvCxnSpPr>
        <p:spPr>
          <a:xfrm rot="5400000">
            <a:off x="-1391809" y="3953576"/>
            <a:ext cx="4714908" cy="1588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ysDash"/>
          </a:ln>
          <a:effectLst/>
        </p:spPr>
      </p:cxnSp>
      <p:grpSp>
        <p:nvGrpSpPr>
          <p:cNvPr id="380" name="群組 379"/>
          <p:cNvGrpSpPr/>
          <p:nvPr/>
        </p:nvGrpSpPr>
        <p:grpSpPr>
          <a:xfrm>
            <a:off x="323528" y="1694579"/>
            <a:ext cx="571500" cy="4545013"/>
            <a:chOff x="142875" y="1098550"/>
            <a:chExt cx="571500" cy="4545013"/>
          </a:xfrm>
        </p:grpSpPr>
        <p:graphicFrame>
          <p:nvGraphicFramePr>
            <p:cNvPr id="381" name="Object 132"/>
            <p:cNvGraphicFramePr>
              <a:graphicFrameLocks noChangeAspect="1"/>
            </p:cNvGraphicFramePr>
            <p:nvPr/>
          </p:nvGraphicFramePr>
          <p:xfrm>
            <a:off x="142875" y="1098550"/>
            <a:ext cx="468313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6" name="方程式" r:id="rId18" imgW="304560" imgH="203040" progId="Equation.3">
                    <p:embed/>
                  </p:oleObj>
                </mc:Choice>
                <mc:Fallback>
                  <p:oleObj name="方程式" r:id="rId18" imgW="304560" imgH="203040" progId="Equation.3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5" y="1098550"/>
                          <a:ext cx="468313" cy="252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2" name="Object 133"/>
            <p:cNvGraphicFramePr>
              <a:graphicFrameLocks noChangeAspect="1"/>
            </p:cNvGraphicFramePr>
            <p:nvPr/>
          </p:nvGraphicFramePr>
          <p:xfrm>
            <a:off x="142875" y="1387475"/>
            <a:ext cx="468313" cy="242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7" r:id="rId20" imgW="279000" imgH="203040" progId="Equation.3">
                    <p:embed/>
                  </p:oleObj>
                </mc:Choice>
                <mc:Fallback>
                  <p:oleObj r:id="rId20" imgW="279000" imgH="203040" progId="Equation.3">
                    <p:embed/>
                    <p:pic>
                      <p:nvPicPr>
                        <p:cNvPr id="0" name="Object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5" y="1387475"/>
                          <a:ext cx="468313" cy="242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3" name="Object 134"/>
            <p:cNvGraphicFramePr>
              <a:graphicFrameLocks noChangeAspect="1"/>
            </p:cNvGraphicFramePr>
            <p:nvPr/>
          </p:nvGraphicFramePr>
          <p:xfrm>
            <a:off x="142875" y="1674813"/>
            <a:ext cx="468313" cy="249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8" r:id="rId22" imgW="304200" imgH="202680" progId="Equation.3">
                    <p:embed/>
                  </p:oleObj>
                </mc:Choice>
                <mc:Fallback>
                  <p:oleObj r:id="rId22" imgW="304200" imgH="202680" progId="Equation.3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5" y="1674813"/>
                          <a:ext cx="468313" cy="249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4" name="Object 135"/>
            <p:cNvGraphicFramePr>
              <a:graphicFrameLocks noChangeAspect="1"/>
            </p:cNvGraphicFramePr>
            <p:nvPr/>
          </p:nvGraphicFramePr>
          <p:xfrm>
            <a:off x="142875" y="1963738"/>
            <a:ext cx="468313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" r:id="rId24" imgW="304200" imgH="202680" progId="Equation.3">
                    <p:embed/>
                  </p:oleObj>
                </mc:Choice>
                <mc:Fallback>
                  <p:oleObj r:id="rId24" imgW="304200" imgH="202680" progId="Equation.3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5" y="1963738"/>
                          <a:ext cx="468313" cy="247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5" name="Object 136"/>
            <p:cNvGraphicFramePr>
              <a:graphicFrameLocks noChangeAspect="1"/>
            </p:cNvGraphicFramePr>
            <p:nvPr/>
          </p:nvGraphicFramePr>
          <p:xfrm>
            <a:off x="142875" y="2255838"/>
            <a:ext cx="468313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0" r:id="rId26" imgW="304200" imgH="202680" progId="Equation.3">
                    <p:embed/>
                  </p:oleObj>
                </mc:Choice>
                <mc:Fallback>
                  <p:oleObj r:id="rId26" imgW="304200" imgH="202680" progId="Equation.3">
                    <p:embed/>
                    <p:pic>
                      <p:nvPicPr>
                        <p:cNvPr id="0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5" y="2255838"/>
                          <a:ext cx="468313" cy="252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6" name="Object 137"/>
            <p:cNvGraphicFramePr>
              <a:graphicFrameLocks noChangeAspect="1"/>
            </p:cNvGraphicFramePr>
            <p:nvPr/>
          </p:nvGraphicFramePr>
          <p:xfrm>
            <a:off x="142875" y="2541588"/>
            <a:ext cx="468313" cy="249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" name="Equation" r:id="rId28" imgW="304200" imgH="202680" progId="Equation.3">
                    <p:embed/>
                  </p:oleObj>
                </mc:Choice>
                <mc:Fallback>
                  <p:oleObj name="Equation" r:id="rId28" imgW="304200" imgH="202680" progId="Equation.3">
                    <p:embed/>
                    <p:pic>
                      <p:nvPicPr>
                        <p:cNvPr id="0" name="Object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5" y="2541588"/>
                          <a:ext cx="468313" cy="249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7" name="Object 138"/>
            <p:cNvGraphicFramePr>
              <a:graphicFrameLocks noChangeAspect="1"/>
            </p:cNvGraphicFramePr>
            <p:nvPr/>
          </p:nvGraphicFramePr>
          <p:xfrm>
            <a:off x="142875" y="2825750"/>
            <a:ext cx="468313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2" r:id="rId30" imgW="304200" imgH="202680" progId="Equation.3">
                    <p:embed/>
                  </p:oleObj>
                </mc:Choice>
                <mc:Fallback>
                  <p:oleObj r:id="rId30" imgW="304200" imgH="202680" progId="Equation.3">
                    <p:embed/>
                    <p:pic>
                      <p:nvPicPr>
                        <p:cNvPr id="0" name="Object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5" y="2825750"/>
                          <a:ext cx="468313" cy="249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8" name="Object 139"/>
            <p:cNvGraphicFramePr>
              <a:graphicFrameLocks noChangeAspect="1"/>
            </p:cNvGraphicFramePr>
            <p:nvPr/>
          </p:nvGraphicFramePr>
          <p:xfrm>
            <a:off x="142875" y="3114675"/>
            <a:ext cx="468313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3" name="Equation" r:id="rId32" imgW="304560" imgH="203040" progId="Equation.3">
                    <p:embed/>
                  </p:oleObj>
                </mc:Choice>
                <mc:Fallback>
                  <p:oleObj name="Equation" r:id="rId32" imgW="304560" imgH="203040" progId="Equation.3">
                    <p:embed/>
                    <p:pic>
                      <p:nvPicPr>
                        <p:cNvPr id="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5" y="3114675"/>
                          <a:ext cx="468313" cy="252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" name="Object 140"/>
            <p:cNvGraphicFramePr>
              <a:graphicFrameLocks noChangeAspect="1"/>
            </p:cNvGraphicFramePr>
            <p:nvPr/>
          </p:nvGraphicFramePr>
          <p:xfrm>
            <a:off x="142875" y="3402013"/>
            <a:ext cx="468313" cy="249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4" r:id="rId34" imgW="304200" imgH="202680" progId="Equation.3">
                    <p:embed/>
                  </p:oleObj>
                </mc:Choice>
                <mc:Fallback>
                  <p:oleObj r:id="rId34" imgW="304200" imgH="202680" progId="Equation.3">
                    <p:embed/>
                    <p:pic>
                      <p:nvPicPr>
                        <p:cNvPr id="0" name="Object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5" y="3402013"/>
                          <a:ext cx="468313" cy="249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0" name="Object 141"/>
            <p:cNvGraphicFramePr>
              <a:graphicFrameLocks noChangeAspect="1"/>
            </p:cNvGraphicFramePr>
            <p:nvPr/>
          </p:nvGraphicFramePr>
          <p:xfrm>
            <a:off x="142875" y="3690938"/>
            <a:ext cx="468313" cy="249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5" r:id="rId36" imgW="304200" imgH="202680" progId="Equation.3">
                    <p:embed/>
                  </p:oleObj>
                </mc:Choice>
                <mc:Fallback>
                  <p:oleObj r:id="rId36" imgW="304200" imgH="202680" progId="Equation.3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5" y="3690938"/>
                          <a:ext cx="468313" cy="249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1" name="Object 147"/>
            <p:cNvGraphicFramePr>
              <a:graphicFrameLocks noChangeAspect="1"/>
            </p:cNvGraphicFramePr>
            <p:nvPr/>
          </p:nvGraphicFramePr>
          <p:xfrm>
            <a:off x="142875" y="5435600"/>
            <a:ext cx="468313" cy="207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6" name="方程式" r:id="rId38" imgW="368280" imgH="203040" progId="Equation.3">
                    <p:embed/>
                  </p:oleObj>
                </mc:Choice>
                <mc:Fallback>
                  <p:oleObj name="方程式" r:id="rId38" imgW="368280" imgH="203040" progId="Equation.3">
                    <p:embed/>
                    <p:pic>
                      <p:nvPicPr>
                        <p:cNvPr id="0" name="Object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5" y="5435600"/>
                          <a:ext cx="468313" cy="207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2" name="Object 22"/>
            <p:cNvGraphicFramePr>
              <a:graphicFrameLocks noChangeAspect="1"/>
            </p:cNvGraphicFramePr>
            <p:nvPr/>
          </p:nvGraphicFramePr>
          <p:xfrm>
            <a:off x="149225" y="4006850"/>
            <a:ext cx="565150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7" name="Equation" r:id="rId40" imgW="368280" imgH="203040" progId="Equation.3">
                    <p:embed/>
                  </p:oleObj>
                </mc:Choice>
                <mc:Fallback>
                  <p:oleObj name="Equation" r:id="rId40" imgW="368280" imgH="203040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25" y="4006850"/>
                          <a:ext cx="565150" cy="249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3" name="Object 23"/>
            <p:cNvGraphicFramePr>
              <a:graphicFrameLocks noChangeAspect="1"/>
            </p:cNvGraphicFramePr>
            <p:nvPr/>
          </p:nvGraphicFramePr>
          <p:xfrm>
            <a:off x="142875" y="4256088"/>
            <a:ext cx="546100" cy="249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8" name="Equation" r:id="rId42" imgW="355320" imgH="203040" progId="Equation.3">
                    <p:embed/>
                  </p:oleObj>
                </mc:Choice>
                <mc:Fallback>
                  <p:oleObj name="Equation" r:id="rId42" imgW="355320" imgH="20304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5" y="4256088"/>
                          <a:ext cx="546100" cy="249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" name="Object 24"/>
            <p:cNvGraphicFramePr>
              <a:graphicFrameLocks noChangeAspect="1"/>
            </p:cNvGraphicFramePr>
            <p:nvPr/>
          </p:nvGraphicFramePr>
          <p:xfrm>
            <a:off x="142875" y="4541838"/>
            <a:ext cx="565150" cy="249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9" name="Equation" r:id="rId44" imgW="368280" imgH="203040" progId="Equation.3">
                    <p:embed/>
                  </p:oleObj>
                </mc:Choice>
                <mc:Fallback>
                  <p:oleObj name="Equation" r:id="rId44" imgW="368280" imgH="203040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5" y="4541838"/>
                          <a:ext cx="565150" cy="249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5" name="Object 25"/>
            <p:cNvGraphicFramePr>
              <a:graphicFrameLocks noChangeAspect="1"/>
            </p:cNvGraphicFramePr>
            <p:nvPr/>
          </p:nvGraphicFramePr>
          <p:xfrm>
            <a:off x="142875" y="4827588"/>
            <a:ext cx="565150" cy="249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0" name="Equation" r:id="rId46" imgW="368280" imgH="203040" progId="Equation.3">
                    <p:embed/>
                  </p:oleObj>
                </mc:Choice>
                <mc:Fallback>
                  <p:oleObj name="Equation" r:id="rId46" imgW="368280" imgH="203040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5" y="4827588"/>
                          <a:ext cx="565150" cy="249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6" name="Object 26"/>
            <p:cNvGraphicFramePr>
              <a:graphicFrameLocks noChangeAspect="1"/>
            </p:cNvGraphicFramePr>
            <p:nvPr/>
          </p:nvGraphicFramePr>
          <p:xfrm>
            <a:off x="142875" y="5113338"/>
            <a:ext cx="565150" cy="249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1" name="方程式" r:id="rId48" imgW="368280" imgH="203040" progId="Equation.3">
                    <p:embed/>
                  </p:oleObj>
                </mc:Choice>
                <mc:Fallback>
                  <p:oleObj name="方程式" r:id="rId48" imgW="368280" imgH="203040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5" y="5113338"/>
                          <a:ext cx="565150" cy="249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97" name="直線接點 396"/>
          <p:cNvCxnSpPr/>
          <p:nvPr/>
        </p:nvCxnSpPr>
        <p:spPr>
          <a:xfrm rot="5400000">
            <a:off x="2465843" y="3952782"/>
            <a:ext cx="4714908" cy="1588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ysDash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Parameterize the word-lengths of input</a:t>
            </a:r>
          </a:p>
          <a:p>
            <a:pPr lvl="1"/>
            <a:r>
              <a:rPr lang="en-US" altLang="zh-TW" dirty="0" smtClean="0"/>
              <a:t>Integer word-length</a:t>
            </a:r>
          </a:p>
          <a:p>
            <a:pPr lvl="1"/>
            <a:r>
              <a:rPr lang="en-US" altLang="zh-TW" dirty="0" smtClean="0"/>
              <a:t>Fractional word-length</a:t>
            </a:r>
          </a:p>
          <a:p>
            <a:pPr lvl="1"/>
            <a:r>
              <a:rPr lang="en-US" altLang="zh-TW" dirty="0" smtClean="0"/>
              <a:t>Twiddle factor word-length</a:t>
            </a:r>
          </a:p>
          <a:p>
            <a:r>
              <a:rPr lang="en-US" altLang="zh-TW" dirty="0" smtClean="0"/>
              <a:t>Insert randomly generated floating point input </a:t>
            </a:r>
          </a:p>
          <a:p>
            <a:r>
              <a:rPr lang="en-US" altLang="zh-TW" dirty="0" smtClean="0"/>
              <a:t>Compare with floating point result from MATLAB (SQNR computing)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>
              <a:defRPr sz="2000" b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>
              <a:defRPr sz="2000" b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>
              <a:defRPr sz="2000" b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r>
              <a:rPr lang="en-US" altLang="zh-TW" sz="1400" b="0"/>
              <a:t>P. </a:t>
            </a:r>
            <a:fld id="{D29FB971-3FB7-5B40-86D3-AB0979847455}" type="slidenum">
              <a:rPr lang="en-US" altLang="zh-TW" sz="1400" b="0"/>
              <a:pPr/>
              <a:t>22</a:t>
            </a:fld>
            <a:endParaRPr lang="en-US" altLang="zh-TW" sz="1400" b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0">
                <a:effectLst/>
                <a:latin typeface="Arial" charset="0"/>
                <a:ea typeface="標楷體" charset="0"/>
                <a:cs typeface="標楷體" charset="0"/>
              </a:rPr>
              <a:t>Calculation of SQNR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17700"/>
            <a:ext cx="7773988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FF0000"/>
                </a:solidFill>
                <a:latin typeface="Tahoma" charset="0"/>
                <a:ea typeface="標楷體" charset="0"/>
                <a:cs typeface="標楷體" charset="0"/>
              </a:rPr>
              <a:t>SQNR: </a:t>
            </a:r>
            <a:r>
              <a:rPr lang="en-US" altLang="zh-TW" sz="2000" i="1">
                <a:solidFill>
                  <a:srgbClr val="FF0000"/>
                </a:solidFill>
                <a:latin typeface="Tahoma" charset="0"/>
                <a:ea typeface="標楷體" charset="0"/>
                <a:cs typeface="標楷體" charset="0"/>
              </a:rPr>
              <a:t>Signal-to-Quantization-Noise</a:t>
            </a:r>
            <a:r>
              <a:rPr lang="en-US" altLang="zh-TW" sz="2000">
                <a:solidFill>
                  <a:srgbClr val="FF0000"/>
                </a:solidFill>
                <a:latin typeface="Tahoma" charset="0"/>
                <a:ea typeface="標楷體" charset="0"/>
                <a:cs typeface="標楷體" charset="0"/>
              </a:rPr>
              <a:t> </a:t>
            </a:r>
            <a:r>
              <a:rPr lang="en-US" altLang="zh-TW" sz="2000" i="1">
                <a:solidFill>
                  <a:srgbClr val="FF0000"/>
                </a:solidFill>
                <a:latin typeface="Tahoma" charset="0"/>
                <a:ea typeface="標楷體" charset="0"/>
                <a:cs typeface="標楷體" charset="0"/>
              </a:rPr>
              <a:t>Ratio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619250" y="3860800"/>
          <a:ext cx="549275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Visio" r:id="rId3" imgW="5764492" imgH="2854300" progId="Visio.Drawing.11">
                  <p:embed/>
                </p:oleObj>
              </mc:Choice>
              <mc:Fallback>
                <p:oleObj name="Visio" r:id="rId3" imgW="5764492" imgH="28543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3814" r="8755" b="14780"/>
                      <a:stretch>
                        <a:fillRect/>
                      </a:stretch>
                    </p:blipFill>
                    <p:spPr bwMode="auto">
                      <a:xfrm>
                        <a:off x="1619250" y="3860800"/>
                        <a:ext cx="549275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617152"/>
              </p:ext>
            </p:extLst>
          </p:nvPr>
        </p:nvGraphicFramePr>
        <p:xfrm>
          <a:off x="1787525" y="2411413"/>
          <a:ext cx="5310188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方程式" r:id="rId5" imgW="3568700" imgH="876300" progId="Equation.3">
                  <p:embed/>
                </p:oleObj>
              </mc:Choice>
              <mc:Fallback>
                <p:oleObj name="方程式" r:id="rId5" imgW="35687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2411413"/>
                        <a:ext cx="5310188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878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 descr="twid_Z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829" y="1027468"/>
            <a:ext cx="8478651" cy="5497876"/>
          </a:xfrm>
          <a:prstGeom prst="rect">
            <a:avLst/>
          </a:prstGeom>
        </p:spPr>
      </p:pic>
      <p:grpSp>
        <p:nvGrpSpPr>
          <p:cNvPr id="3" name="群組 24"/>
          <p:cNvGrpSpPr/>
          <p:nvPr/>
        </p:nvGrpSpPr>
        <p:grpSpPr>
          <a:xfrm>
            <a:off x="4067944" y="2924944"/>
            <a:ext cx="3024336" cy="1584176"/>
            <a:chOff x="4000496" y="2500306"/>
            <a:chExt cx="3024336" cy="1584176"/>
          </a:xfrm>
        </p:grpSpPr>
        <p:sp>
          <p:nvSpPr>
            <p:cNvPr id="23" name="橢圓 22"/>
            <p:cNvSpPr/>
            <p:nvPr/>
          </p:nvSpPr>
          <p:spPr>
            <a:xfrm>
              <a:off x="4000496" y="2500306"/>
              <a:ext cx="785818" cy="7143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698554" y="3161152"/>
              <a:ext cx="2326278" cy="92333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Optimal set:  2+6 = 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8</a:t>
              </a:r>
            </a:p>
            <a:p>
              <a:r>
                <a:rPr lang="en-US" altLang="zh-TW" dirty="0" smtClean="0">
                  <a:solidFill>
                    <a:srgbClr val="FF0000"/>
                  </a:solidFill>
                </a:rPr>
                <a:t>Integer 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 bits</a:t>
              </a:r>
            </a:p>
            <a:p>
              <a:r>
                <a:rPr lang="en-US" altLang="zh-TW" dirty="0" smtClean="0">
                  <a:solidFill>
                    <a:srgbClr val="FF0000"/>
                  </a:solidFill>
                </a:rPr>
                <a:t>Fractional 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6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 bits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 descr="frac_Z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40" y="980728"/>
            <a:ext cx="8532440" cy="5532755"/>
          </a:xfrm>
          <a:prstGeom prst="rect">
            <a:avLst/>
          </a:prstGeom>
        </p:spPr>
      </p:pic>
      <p:grpSp>
        <p:nvGrpSpPr>
          <p:cNvPr id="4" name="群組 22"/>
          <p:cNvGrpSpPr/>
          <p:nvPr/>
        </p:nvGrpSpPr>
        <p:grpSpPr>
          <a:xfrm>
            <a:off x="3520359" y="2567582"/>
            <a:ext cx="3355897" cy="1509490"/>
            <a:chOff x="4000496" y="2500306"/>
            <a:chExt cx="3355897" cy="1509490"/>
          </a:xfrm>
        </p:grpSpPr>
        <p:sp>
          <p:nvSpPr>
            <p:cNvPr id="24" name="橢圓 23"/>
            <p:cNvSpPr/>
            <p:nvPr/>
          </p:nvSpPr>
          <p:spPr>
            <a:xfrm>
              <a:off x="4000496" y="2500306"/>
              <a:ext cx="785818" cy="7143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914634" y="3086466"/>
              <a:ext cx="2441759" cy="92333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Optimal set:  9+2 = 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11</a:t>
              </a:r>
            </a:p>
            <a:p>
              <a:r>
                <a:rPr lang="en-US" altLang="zh-TW" dirty="0" smtClean="0">
                  <a:solidFill>
                    <a:srgbClr val="FF0000"/>
                  </a:solidFill>
                </a:rPr>
                <a:t>Integer 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 bits</a:t>
              </a:r>
            </a:p>
            <a:p>
              <a:r>
                <a:rPr lang="en-US" altLang="zh-TW" dirty="0" smtClean="0">
                  <a:solidFill>
                    <a:srgbClr val="FF0000"/>
                  </a:solidFill>
                </a:rPr>
                <a:t>Twiddle 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9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 bits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 descr="int_Z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1" y="954287"/>
            <a:ext cx="8591509" cy="5571057"/>
          </a:xfrm>
          <a:prstGeom prst="rect">
            <a:avLst/>
          </a:prstGeom>
        </p:spPr>
      </p:pic>
      <p:grpSp>
        <p:nvGrpSpPr>
          <p:cNvPr id="4" name="群組 20"/>
          <p:cNvGrpSpPr/>
          <p:nvPr/>
        </p:nvGrpSpPr>
        <p:grpSpPr>
          <a:xfrm>
            <a:off x="4024415" y="2780928"/>
            <a:ext cx="3139873" cy="1584176"/>
            <a:chOff x="4000496" y="2500306"/>
            <a:chExt cx="3139873" cy="1584176"/>
          </a:xfrm>
        </p:grpSpPr>
        <p:sp>
          <p:nvSpPr>
            <p:cNvPr id="24" name="橢圓 23"/>
            <p:cNvSpPr/>
            <p:nvPr/>
          </p:nvSpPr>
          <p:spPr>
            <a:xfrm>
              <a:off x="4000496" y="2500306"/>
              <a:ext cx="785818" cy="7143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692097" y="3161152"/>
              <a:ext cx="2448272" cy="92333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Optimal set:  9+7 = 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15</a:t>
              </a:r>
            </a:p>
            <a:p>
              <a:r>
                <a:rPr lang="en-US" altLang="zh-TW" dirty="0" smtClean="0">
                  <a:solidFill>
                    <a:srgbClr val="FF0000"/>
                  </a:solidFill>
                </a:rPr>
                <a:t>Twiddle 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9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 bits</a:t>
              </a:r>
            </a:p>
            <a:p>
              <a:r>
                <a:rPr lang="en-US" altLang="zh-TW" dirty="0" smtClean="0">
                  <a:solidFill>
                    <a:srgbClr val="FF0000"/>
                  </a:solidFill>
                </a:rPr>
                <a:t>Fractional 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7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 bits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Word-lengths chosen:</a:t>
            </a:r>
          </a:p>
          <a:p>
            <a:pPr lvl="1"/>
            <a:r>
              <a:rPr lang="en-US" altLang="zh-TW" dirty="0" smtClean="0"/>
              <a:t>Integer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 bits</a:t>
            </a:r>
          </a:p>
          <a:p>
            <a:pPr lvl="1"/>
            <a:r>
              <a:rPr lang="en-US" altLang="zh-TW" dirty="0" smtClean="0"/>
              <a:t>Fractional 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r>
              <a:rPr lang="en-US" altLang="zh-TW" dirty="0" smtClean="0"/>
              <a:t> bits</a:t>
            </a:r>
          </a:p>
          <a:p>
            <a:pPr lvl="1"/>
            <a:r>
              <a:rPr lang="en-US" altLang="zh-TW" dirty="0" smtClean="0"/>
              <a:t>Twiddle </a:t>
            </a:r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r>
              <a:rPr lang="en-US" altLang="zh-TW" dirty="0" smtClean="0"/>
              <a:t> bits</a:t>
            </a:r>
          </a:p>
          <a:p>
            <a:r>
              <a:rPr lang="en-US" altLang="zh-TW" dirty="0" smtClean="0"/>
              <a:t>Run multiple random tests (</a:t>
            </a:r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5</a:t>
            </a:r>
            <a:r>
              <a:rPr lang="en-US" altLang="zh-TW" dirty="0" smtClean="0"/>
              <a:t> times) to ensure we have desired results</a:t>
            </a:r>
          </a:p>
          <a:p>
            <a:r>
              <a:rPr lang="en-US" altLang="zh-TW" dirty="0" smtClean="0"/>
              <a:t>Adjust bit lengths to ensure the SQNR ≧ 50 if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7"/>
          <p:cNvGrpSpPr/>
          <p:nvPr/>
        </p:nvGrpSpPr>
        <p:grpSpPr>
          <a:xfrm>
            <a:off x="360040" y="1196752"/>
            <a:ext cx="8316416" cy="5328592"/>
            <a:chOff x="0" y="464343"/>
            <a:chExt cx="9144000" cy="5929313"/>
          </a:xfrm>
        </p:grpSpPr>
        <p:pic>
          <p:nvPicPr>
            <p:cNvPr id="5" name="圖片 4" descr="Frac7Twid10.bmp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4343"/>
              <a:ext cx="9144000" cy="592931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57224" y="500042"/>
              <a:ext cx="571504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1285852" y="987568"/>
            <a:ext cx="4150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Fractional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7</a:t>
            </a:r>
            <a:r>
              <a:rPr lang="en-US" altLang="zh-TW" dirty="0" smtClean="0"/>
              <a:t> bits, Twiddle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9</a:t>
            </a:r>
            <a:r>
              <a:rPr lang="en-US" altLang="zh-TW" b="1" dirty="0" smtClean="0">
                <a:solidFill>
                  <a:srgbClr val="FF0000"/>
                </a:solidFill>
              </a:rPr>
              <a:t>+1</a:t>
            </a:r>
            <a:r>
              <a:rPr lang="en-US" altLang="zh-TW" dirty="0" smtClean="0"/>
              <a:t> bits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7772400" cy="762000"/>
          </a:xfrm>
        </p:spPr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None/>
            </a:pPr>
            <a:r>
              <a:rPr lang="en-US" altLang="zh-TW" sz="2000" dirty="0" smtClean="0">
                <a:ea typeface="新細明體" charset="-120"/>
              </a:rPr>
              <a:t>[1] 	Alan </a:t>
            </a:r>
            <a:r>
              <a:rPr lang="en-US" altLang="zh-TW" sz="2000" dirty="0" err="1" smtClean="0">
                <a:ea typeface="新細明體" charset="-120"/>
              </a:rPr>
              <a:t>V.Oppenheim</a:t>
            </a:r>
            <a:r>
              <a:rPr lang="en-US" altLang="zh-TW" sz="2000" dirty="0" smtClean="0">
                <a:ea typeface="新細明體" charset="-120"/>
              </a:rPr>
              <a:t>, Ronald W. Schafer,  “</a:t>
            </a:r>
            <a:r>
              <a:rPr lang="en-US" altLang="zh-TW" sz="2000" i="1" dirty="0" smtClean="0">
                <a:ea typeface="新細明體" charset="-120"/>
              </a:rPr>
              <a:t>Discrete-time signal processing</a:t>
            </a:r>
            <a:r>
              <a:rPr lang="en-US" altLang="zh-TW" sz="2000" dirty="0" smtClean="0">
                <a:ea typeface="新細明體" charset="-120"/>
              </a:rPr>
              <a:t>”  2</a:t>
            </a:r>
            <a:r>
              <a:rPr lang="en-US" altLang="zh-TW" sz="2000" baseline="30000" dirty="0" smtClean="0">
                <a:ea typeface="新細明體" charset="-120"/>
              </a:rPr>
              <a:t>nd </a:t>
            </a:r>
            <a:r>
              <a:rPr lang="en-US" altLang="zh-TW" sz="2000" dirty="0" smtClean="0">
                <a:ea typeface="新細明體" charset="-120"/>
              </a:rPr>
              <a:t>edition.</a:t>
            </a:r>
          </a:p>
          <a:p>
            <a:pPr marL="533400" indent="-533400">
              <a:buNone/>
            </a:pPr>
            <a:r>
              <a:rPr lang="en-US" altLang="zh-TW" sz="2000" dirty="0" smtClean="0"/>
              <a:t>[2] 	E.H. </a:t>
            </a:r>
            <a:r>
              <a:rPr lang="en-US" altLang="zh-TW" sz="2000" dirty="0" err="1" smtClean="0"/>
              <a:t>Wold</a:t>
            </a:r>
            <a:r>
              <a:rPr lang="en-US" altLang="zh-TW" sz="2000" dirty="0" smtClean="0"/>
              <a:t> and A.M. </a:t>
            </a:r>
            <a:r>
              <a:rPr lang="en-US" altLang="zh-TW" sz="2000" dirty="0" err="1" smtClean="0"/>
              <a:t>Despain</a:t>
            </a:r>
            <a:r>
              <a:rPr lang="en-US" altLang="zh-TW" sz="2000" dirty="0" smtClean="0"/>
              <a:t>. “Pipelined and parallel-pipelined FFT processors for VLSI implementation.,” </a:t>
            </a:r>
            <a:r>
              <a:rPr lang="en-US" altLang="zh-TW" sz="2000" i="1" dirty="0" smtClean="0"/>
              <a:t>IEEE Trans. </a:t>
            </a:r>
            <a:r>
              <a:rPr lang="en-US" altLang="zh-TW" sz="2000" i="1" dirty="0" err="1" smtClean="0"/>
              <a:t>Comput</a:t>
            </a:r>
            <a:r>
              <a:rPr lang="en-US" altLang="zh-TW" sz="2000" i="1" dirty="0" smtClean="0"/>
              <a:t>.</a:t>
            </a:r>
            <a:r>
              <a:rPr lang="en-US" altLang="zh-TW" sz="2000" dirty="0" smtClean="0"/>
              <a:t>, May 1984</a:t>
            </a:r>
            <a:endParaRPr lang="en-US" altLang="zh-TW" sz="2000" dirty="0" smtClean="0">
              <a:ea typeface="新細明體" charset="-120"/>
            </a:endParaRPr>
          </a:p>
          <a:p>
            <a:pPr marL="533400" indent="-533400">
              <a:buNone/>
            </a:pPr>
            <a:r>
              <a:rPr lang="en-US" altLang="zh-TW" sz="2000" dirty="0" smtClean="0">
                <a:ea typeface="新細明體" charset="-120"/>
              </a:rPr>
              <a:t>[3] 	</a:t>
            </a:r>
            <a:r>
              <a:rPr lang="en-US" altLang="zh-TW" sz="2000" dirty="0" err="1" smtClean="0">
                <a:ea typeface="新細明體" charset="-120"/>
              </a:rPr>
              <a:t>Shousheng</a:t>
            </a:r>
            <a:r>
              <a:rPr lang="en-US" altLang="zh-TW" sz="2000" dirty="0" smtClean="0">
                <a:ea typeface="新細明體" charset="-120"/>
              </a:rPr>
              <a:t> He and </a:t>
            </a:r>
            <a:r>
              <a:rPr lang="en-US" altLang="zh-TW" sz="2000" dirty="0" err="1" smtClean="0">
                <a:ea typeface="新細明體" charset="-120"/>
              </a:rPr>
              <a:t>Torkelson</a:t>
            </a:r>
            <a:r>
              <a:rPr lang="en-US" altLang="zh-TW" sz="2000" dirty="0" smtClean="0">
                <a:ea typeface="新細明體" charset="-120"/>
              </a:rPr>
              <a:t>, M., “A new approach to pipeline FFT processor,” </a:t>
            </a:r>
            <a:r>
              <a:rPr lang="en-US" altLang="zh-TW" sz="2000" i="1" dirty="0" smtClean="0">
                <a:ea typeface="新細明體" charset="-120"/>
              </a:rPr>
              <a:t>Proceedings of IPPS '96, </a:t>
            </a:r>
            <a:r>
              <a:rPr lang="en-US" altLang="zh-TW" sz="2000" dirty="0" smtClean="0">
                <a:ea typeface="新細明體" charset="-120"/>
              </a:rPr>
              <a:t>15-19 April 1996, pp766 –770.</a:t>
            </a:r>
            <a:endParaRPr lang="en-US" altLang="zh-TW" sz="2000" dirty="0" smtClean="0">
              <a:latin typeface="Times New Roman" charset="0"/>
              <a:ea typeface="新細明體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DFT/IDFT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844675"/>
            <a:ext cx="8352928" cy="4419600"/>
          </a:xfrm>
        </p:spPr>
        <p:txBody>
          <a:bodyPr/>
          <a:lstStyle/>
          <a:p>
            <a:r>
              <a:rPr lang="en-US" altLang="zh-TW" sz="2400" dirty="0" smtClean="0"/>
              <a:t>Definition of Discrete Fourier Transform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(DFT) and Inverse DFT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(IDFT)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79265" y="3429173"/>
            <a:ext cx="2159000" cy="1223963"/>
            <a:chOff x="158" y="1843"/>
            <a:chExt cx="1360" cy="771"/>
          </a:xfrm>
        </p:grpSpPr>
        <p:sp>
          <p:nvSpPr>
            <p:cNvPr id="5" name="Rectangle 45"/>
            <p:cNvSpPr>
              <a:spLocks noChangeArrowheads="1"/>
            </p:cNvSpPr>
            <p:nvPr/>
          </p:nvSpPr>
          <p:spPr bwMode="auto">
            <a:xfrm>
              <a:off x="249" y="1843"/>
              <a:ext cx="1179" cy="77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6" name="Rectangle 39"/>
            <p:cNvSpPr>
              <a:spLocks noChangeArrowheads="1"/>
            </p:cNvSpPr>
            <p:nvPr/>
          </p:nvSpPr>
          <p:spPr bwMode="auto">
            <a:xfrm>
              <a:off x="158" y="1888"/>
              <a:ext cx="1360" cy="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None/>
              </a:pPr>
              <a:r>
                <a:rPr kumimoji="1" lang="en-US" altLang="zh-TW" sz="1800" b="1" i="1" dirty="0">
                  <a:solidFill>
                    <a:srgbClr val="008000"/>
                  </a:solidFill>
                </a:rPr>
                <a:t>x[n]</a:t>
              </a:r>
            </a:p>
            <a:p>
              <a:pPr marL="342900" indent="-342900"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None/>
              </a:pPr>
              <a:r>
                <a:rPr kumimoji="1" lang="en-US" altLang="zh-TW" sz="1800" b="1" dirty="0">
                  <a:solidFill>
                    <a:srgbClr val="008000"/>
                  </a:solidFill>
                </a:rPr>
                <a:t> Time domain </a:t>
              </a:r>
            </a:p>
            <a:p>
              <a:pPr marL="342900" indent="-342900"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None/>
              </a:pPr>
              <a:r>
                <a:rPr kumimoji="1" lang="en-US" altLang="zh-TW" sz="1800" b="1" dirty="0">
                  <a:solidFill>
                    <a:srgbClr val="008000"/>
                  </a:solidFill>
                </a:rPr>
                <a:t>sequence</a:t>
              </a:r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6659439" y="3357017"/>
            <a:ext cx="2305049" cy="1295400"/>
            <a:chOff x="4240" y="1843"/>
            <a:chExt cx="1452" cy="816"/>
          </a:xfrm>
        </p:grpSpPr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4240" y="1843"/>
              <a:ext cx="1407" cy="81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auto">
            <a:xfrm>
              <a:off x="4240" y="1934"/>
              <a:ext cx="1452" cy="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None/>
              </a:pPr>
              <a:r>
                <a:rPr kumimoji="1" lang="en-US" altLang="zh-TW" sz="1800" b="1" i="1" dirty="0">
                  <a:solidFill>
                    <a:srgbClr val="008000"/>
                  </a:solidFill>
                </a:rPr>
                <a:t>X[k]</a:t>
              </a:r>
            </a:p>
            <a:p>
              <a:pPr marL="342900" indent="-342900"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None/>
              </a:pPr>
              <a:r>
                <a:rPr kumimoji="1" lang="en-US" altLang="zh-TW" sz="1800" b="1" dirty="0">
                  <a:solidFill>
                    <a:srgbClr val="008000"/>
                  </a:solidFill>
                </a:rPr>
                <a:t>Frequency domain </a:t>
              </a:r>
            </a:p>
            <a:p>
              <a:pPr marL="342900" indent="-342900"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None/>
              </a:pPr>
              <a:r>
                <a:rPr kumimoji="1" lang="en-US" altLang="zh-TW" sz="1800" b="1" dirty="0">
                  <a:solidFill>
                    <a:srgbClr val="008000"/>
                  </a:solidFill>
                </a:rPr>
                <a:t>spectrum</a:t>
              </a:r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2195390" y="2709317"/>
            <a:ext cx="4321175" cy="1295400"/>
            <a:chOff x="1428" y="1435"/>
            <a:chExt cx="2722" cy="816"/>
          </a:xfrm>
        </p:grpSpPr>
        <p:graphicFrame>
          <p:nvGraphicFramePr>
            <p:cNvPr id="11" name="Object 5"/>
            <p:cNvGraphicFramePr>
              <a:graphicFrameLocks noChangeAspect="1"/>
            </p:cNvGraphicFramePr>
            <p:nvPr/>
          </p:nvGraphicFramePr>
          <p:xfrm>
            <a:off x="1428" y="1435"/>
            <a:ext cx="1488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方程式" r:id="rId3" imgW="1180800" imgH="431640" progId="Equation.3">
                    <p:embed/>
                  </p:oleObj>
                </mc:Choice>
                <mc:Fallback>
                  <p:oleObj name="方程式" r:id="rId3" imgW="1180800" imgH="431640" progId="Equation.3">
                    <p:embed/>
                    <p:pic>
                      <p:nvPicPr>
                        <p:cNvPr id="0" name="Picture 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1435"/>
                          <a:ext cx="1488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21"/>
            <p:cNvSpPr txBox="1">
              <a:spLocks noChangeArrowheads="1"/>
            </p:cNvSpPr>
            <p:nvPr/>
          </p:nvSpPr>
          <p:spPr bwMode="black">
            <a:xfrm>
              <a:off x="2562" y="1963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accent2"/>
                  </a:solidFill>
                  <a:latin typeface="Arial" charset="0"/>
                </a:rPr>
                <a:t>DFT</a:t>
              </a:r>
            </a:p>
          </p:txBody>
        </p:sp>
        <p:graphicFrame>
          <p:nvGraphicFramePr>
            <p:cNvPr id="13" name="Object 6"/>
            <p:cNvGraphicFramePr>
              <a:graphicFrameLocks noChangeAspect="1"/>
            </p:cNvGraphicFramePr>
            <p:nvPr/>
          </p:nvGraphicFramePr>
          <p:xfrm>
            <a:off x="3123" y="1616"/>
            <a:ext cx="102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方程式" r:id="rId5" imgW="812520" imgH="177480" progId="Equation.3">
                    <p:embed/>
                  </p:oleObj>
                </mc:Choice>
                <mc:Fallback>
                  <p:oleObj name="方程式" r:id="rId5" imgW="812520" imgH="177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3" y="1616"/>
                          <a:ext cx="1027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43"/>
            <p:cNvSpPr>
              <a:spLocks noChangeShapeType="1"/>
            </p:cNvSpPr>
            <p:nvPr/>
          </p:nvSpPr>
          <p:spPr bwMode="auto">
            <a:xfrm flipV="1">
              <a:off x="1565" y="1979"/>
              <a:ext cx="2449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lg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2195390" y="4052342"/>
            <a:ext cx="4608513" cy="1320800"/>
            <a:chOff x="1428" y="2281"/>
            <a:chExt cx="2903" cy="832"/>
          </a:xfrm>
        </p:grpSpPr>
        <p:sp>
          <p:nvSpPr>
            <p:cNvPr id="16" name="Text Box 23"/>
            <p:cNvSpPr txBox="1">
              <a:spLocks noChangeArrowheads="1"/>
            </p:cNvSpPr>
            <p:nvPr/>
          </p:nvSpPr>
          <p:spPr bwMode="black">
            <a:xfrm>
              <a:off x="2517" y="2281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accent2"/>
                  </a:solidFill>
                  <a:latin typeface="Arial" charset="0"/>
                </a:rPr>
                <a:t>IDFT</a:t>
              </a:r>
            </a:p>
          </p:txBody>
        </p:sp>
        <p:graphicFrame>
          <p:nvGraphicFramePr>
            <p:cNvPr id="17" name="Object 3"/>
            <p:cNvGraphicFramePr>
              <a:graphicFrameLocks noChangeAspect="1"/>
            </p:cNvGraphicFramePr>
            <p:nvPr/>
          </p:nvGraphicFramePr>
          <p:xfrm>
            <a:off x="1428" y="2569"/>
            <a:ext cx="176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方程式" r:id="rId7" imgW="1396800" imgH="431640" progId="Equation.3">
                    <p:embed/>
                  </p:oleObj>
                </mc:Choice>
                <mc:Fallback>
                  <p:oleObj name="方程式" r:id="rId7" imgW="1396800" imgH="431640" progId="Equation.3">
                    <p:embed/>
                    <p:pic>
                      <p:nvPicPr>
                        <p:cNvPr id="0" name="Picture 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2569"/>
                          <a:ext cx="1760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"/>
            <p:cNvGraphicFramePr>
              <a:graphicFrameLocks noChangeAspect="1"/>
            </p:cNvGraphicFramePr>
            <p:nvPr/>
          </p:nvGraphicFramePr>
          <p:xfrm>
            <a:off x="3304" y="2750"/>
            <a:ext cx="102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方程式" r:id="rId9" imgW="812520" imgH="177480" progId="Equation.3">
                    <p:embed/>
                  </p:oleObj>
                </mc:Choice>
                <mc:Fallback>
                  <p:oleObj name="方程式" r:id="rId9" imgW="812520" imgH="1774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4" y="2750"/>
                          <a:ext cx="1027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44"/>
            <p:cNvSpPr>
              <a:spLocks noChangeShapeType="1"/>
            </p:cNvSpPr>
            <p:nvPr/>
          </p:nvSpPr>
          <p:spPr bwMode="auto">
            <a:xfrm flipH="1">
              <a:off x="1565" y="2569"/>
              <a:ext cx="244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lg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0" name="Group 53"/>
          <p:cNvGrpSpPr>
            <a:grpSpLocks/>
          </p:cNvGrpSpPr>
          <p:nvPr/>
        </p:nvGrpSpPr>
        <p:grpSpPr bwMode="auto">
          <a:xfrm>
            <a:off x="4932240" y="5300117"/>
            <a:ext cx="3889375" cy="865187"/>
            <a:chOff x="3152" y="3067"/>
            <a:chExt cx="2450" cy="545"/>
          </a:xfrm>
        </p:grpSpPr>
        <p:sp>
          <p:nvSpPr>
            <p:cNvPr id="21" name="Oval 52"/>
            <p:cNvSpPr>
              <a:spLocks noChangeArrowheads="1"/>
            </p:cNvSpPr>
            <p:nvPr/>
          </p:nvSpPr>
          <p:spPr bwMode="auto">
            <a:xfrm>
              <a:off x="3152" y="3067"/>
              <a:ext cx="2450" cy="545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grpSp>
          <p:nvGrpSpPr>
            <p:cNvPr id="22" name="Group 51"/>
            <p:cNvGrpSpPr>
              <a:grpSpLocks/>
            </p:cNvGrpSpPr>
            <p:nvPr/>
          </p:nvGrpSpPr>
          <p:grpSpPr bwMode="auto">
            <a:xfrm>
              <a:off x="3288" y="3162"/>
              <a:ext cx="2087" cy="313"/>
              <a:chOff x="3288" y="3113"/>
              <a:chExt cx="2087" cy="313"/>
            </a:xfrm>
          </p:grpSpPr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black">
              <a:xfrm>
                <a:off x="3288" y="3176"/>
                <a:ext cx="131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000" b="1">
                    <a:solidFill>
                      <a:schemeClr val="accent2"/>
                    </a:solidFill>
                  </a:rPr>
                  <a:t>Twiddle factor</a:t>
                </a:r>
                <a:r>
                  <a:rPr lang="en-US" altLang="zh-TW" sz="2000"/>
                  <a:t> : </a:t>
                </a:r>
              </a:p>
            </p:txBody>
          </p:sp>
          <p:graphicFrame>
            <p:nvGraphicFramePr>
              <p:cNvPr id="24" name="Object 2"/>
              <p:cNvGraphicFramePr>
                <a:graphicFrameLocks noChangeAspect="1"/>
              </p:cNvGraphicFramePr>
              <p:nvPr/>
            </p:nvGraphicFramePr>
            <p:xfrm>
              <a:off x="4495" y="3113"/>
              <a:ext cx="880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6" name="方程式" r:id="rId11" imgW="698400" imgH="342720" progId="Equation.3">
                      <p:embed/>
                    </p:oleObj>
                  </mc:Choice>
                  <mc:Fallback>
                    <p:oleObj name="方程式" r:id="rId11" imgW="698400" imgH="342720" progId="Equation.3">
                      <p:embed/>
                      <p:pic>
                        <p:nvPicPr>
                          <p:cNvPr id="0" name="Picture 6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5" y="3113"/>
                            <a:ext cx="880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FFT/IFFT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3" y="1628800"/>
            <a:ext cx="7772400" cy="4635475"/>
          </a:xfrm>
        </p:spPr>
        <p:txBody>
          <a:bodyPr/>
          <a:lstStyle/>
          <a:p>
            <a:r>
              <a:rPr lang="en-US" altLang="zh-TW" sz="2400" dirty="0" smtClean="0"/>
              <a:t>Fast Fourier Transform (FFT) is based on the concept of </a:t>
            </a:r>
            <a:r>
              <a:rPr lang="en-US" altLang="zh-TW" sz="2400" dirty="0" smtClean="0">
                <a:solidFill>
                  <a:srgbClr val="FF0000"/>
                </a:solidFill>
              </a:rPr>
              <a:t>“Divide-and-Conquer”</a:t>
            </a:r>
          </a:p>
          <a:p>
            <a:pPr lvl="1"/>
            <a:r>
              <a:rPr lang="en-US" altLang="zh-TW" sz="2000" dirty="0" smtClean="0"/>
              <a:t>The complexity of DFT: N</a:t>
            </a:r>
            <a:r>
              <a:rPr lang="en-US" altLang="zh-TW" sz="2000" baseline="30000" dirty="0" smtClean="0"/>
              <a:t>2</a:t>
            </a:r>
          </a:p>
          <a:p>
            <a:pPr lvl="1"/>
            <a:r>
              <a:rPr lang="en-US" altLang="zh-TW" sz="2000" dirty="0" smtClean="0"/>
              <a:t>The complexity of FFT: Nlog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N</a:t>
            </a:r>
          </a:p>
          <a:p>
            <a:pPr lvl="2"/>
            <a:endParaRPr lang="en-US" altLang="zh-TW" sz="1000" dirty="0" smtClean="0"/>
          </a:p>
          <a:p>
            <a:r>
              <a:rPr lang="en-US" altLang="zh-TW" sz="2400" dirty="0" smtClean="0"/>
              <a:t>Decimation-in-Time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(DIT) FFT Algorithm —</a:t>
            </a:r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789040"/>
            <a:ext cx="778794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 Graph of DIT FFT Algorithm </a:t>
            </a:r>
            <a:endParaRPr lang="zh-TW" altLang="en-US" dirty="0"/>
          </a:p>
        </p:txBody>
      </p:sp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17128"/>
            <a:ext cx="7560840" cy="437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" name="Text Box 107"/>
          <p:cNvSpPr txBox="1">
            <a:spLocks noChangeArrowheads="1"/>
          </p:cNvSpPr>
          <p:nvPr/>
        </p:nvSpPr>
        <p:spPr bwMode="auto">
          <a:xfrm>
            <a:off x="1514587" y="6021288"/>
            <a:ext cx="19772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kumimoji="1" lang="en-US" altLang="zh-TW" b="1" dirty="0">
                <a:solidFill>
                  <a:srgbClr val="FF0000"/>
                </a:solidFill>
                <a:latin typeface="Arial" charset="0"/>
              </a:rPr>
              <a:t>Pre</a:t>
            </a:r>
            <a:r>
              <a:rPr kumimoji="1" lang="zh-TW" altLang="en-US" b="1" dirty="0">
                <a:solidFill>
                  <a:srgbClr val="FF0000"/>
                </a:solidFill>
                <a:latin typeface="Arial" charset="0"/>
              </a:rPr>
              <a:t>-</a:t>
            </a:r>
            <a:r>
              <a:rPr kumimoji="1" lang="en-US" altLang="zh-TW" b="1" dirty="0">
                <a:solidFill>
                  <a:srgbClr val="FF0000"/>
                </a:solidFill>
                <a:latin typeface="Arial" charset="0"/>
              </a:rPr>
              <a:t>processing</a:t>
            </a:r>
          </a:p>
        </p:txBody>
      </p:sp>
      <p:sp>
        <p:nvSpPr>
          <p:cNvPr id="110" name="Text Box 109"/>
          <p:cNvSpPr txBox="1">
            <a:spLocks noChangeArrowheads="1"/>
          </p:cNvSpPr>
          <p:nvPr/>
        </p:nvSpPr>
        <p:spPr bwMode="auto">
          <a:xfrm>
            <a:off x="5625683" y="6021288"/>
            <a:ext cx="21146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kumimoji="1" lang="en-US" altLang="zh-TW" b="1" dirty="0">
                <a:solidFill>
                  <a:srgbClr val="FF0000"/>
                </a:solidFill>
                <a:latin typeface="Arial" charset="0"/>
              </a:rPr>
              <a:t>Post-processing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 Graph of DIT FFT Algorithm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Computation: </a:t>
            </a:r>
            <a:r>
              <a:rPr lang="en-US" altLang="zh-TW" sz="2400" dirty="0" smtClean="0">
                <a:solidFill>
                  <a:srgbClr val="FF0000"/>
                </a:solidFill>
              </a:rPr>
              <a:t>Nlog</a:t>
            </a:r>
            <a:r>
              <a:rPr lang="en-US" altLang="zh-TW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dirty="0" smtClean="0">
                <a:solidFill>
                  <a:srgbClr val="FF0000"/>
                </a:solidFill>
              </a:rPr>
              <a:t>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380818"/>
            <a:ext cx="5100833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3851920" y="6197242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log</a:t>
            </a:r>
            <a:r>
              <a:rPr lang="en-US" altLang="zh-TW" sz="20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2000" dirty="0" smtClean="0">
                <a:solidFill>
                  <a:srgbClr val="FF0000"/>
                </a:solidFill>
              </a:rPr>
              <a:t>N stages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03848" y="410901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99992" y="410901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40152" y="410901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 Graph of DIT FFT</a:t>
            </a:r>
            <a:r>
              <a:rPr lang="zh-TW" altLang="en-US" dirty="0" smtClean="0"/>
              <a:t> </a:t>
            </a:r>
            <a:r>
              <a:rPr lang="en-US" altLang="zh-TW" dirty="0" smtClean="0"/>
              <a:t>Algorithm</a:t>
            </a:r>
            <a:endParaRPr lang="zh-TW" altLang="en-US" dirty="0"/>
          </a:p>
        </p:txBody>
      </p:sp>
      <p:pic>
        <p:nvPicPr>
          <p:cNvPr id="128" name="Picture 4" descr="p12"/>
          <p:cNvPicPr>
            <a:picLocks noChangeAspect="1" noChangeArrowheads="1"/>
          </p:cNvPicPr>
          <p:nvPr/>
        </p:nvPicPr>
        <p:blipFill>
          <a:blip r:embed="rId2" cstate="print"/>
          <a:srcRect l="2939" r="5893" b="1480"/>
          <a:stretch>
            <a:fillRect/>
          </a:stretch>
        </p:blipFill>
        <p:spPr bwMode="auto">
          <a:xfrm>
            <a:off x="2057400" y="1905000"/>
            <a:ext cx="49530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" name="AutoShape 5"/>
          <p:cNvSpPr>
            <a:spLocks noChangeArrowheads="1"/>
          </p:cNvSpPr>
          <p:nvPr/>
        </p:nvSpPr>
        <p:spPr bwMode="auto">
          <a:xfrm>
            <a:off x="2133600" y="1981200"/>
            <a:ext cx="3124200" cy="2133600"/>
          </a:xfrm>
          <a:prstGeom prst="roundRect">
            <a:avLst>
              <a:gd name="adj" fmla="val 6528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30" name="AutoShape 6"/>
          <p:cNvSpPr>
            <a:spLocks noChangeArrowheads="1"/>
          </p:cNvSpPr>
          <p:nvPr/>
        </p:nvSpPr>
        <p:spPr bwMode="auto">
          <a:xfrm>
            <a:off x="2667000" y="2133600"/>
            <a:ext cx="1295400" cy="914400"/>
          </a:xfrm>
          <a:prstGeom prst="roundRect">
            <a:avLst>
              <a:gd name="adj" fmla="val 14287"/>
            </a:avLst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31" name="Text Box 7"/>
          <p:cNvSpPr txBox="1">
            <a:spLocks noChangeArrowheads="1"/>
          </p:cNvSpPr>
          <p:nvPr/>
        </p:nvSpPr>
        <p:spPr bwMode="auto">
          <a:xfrm>
            <a:off x="228600" y="3141663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b="1"/>
              <a:t>Bit-reverse order</a:t>
            </a:r>
          </a:p>
        </p:txBody>
      </p:sp>
      <p:sp>
        <p:nvSpPr>
          <p:cNvPr id="132" name="Text Box 8"/>
          <p:cNvSpPr txBox="1">
            <a:spLocks noChangeArrowheads="1"/>
          </p:cNvSpPr>
          <p:nvPr/>
        </p:nvSpPr>
        <p:spPr bwMode="auto">
          <a:xfrm>
            <a:off x="6877050" y="3141663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b="1" dirty="0"/>
              <a:t>Normal order</a:t>
            </a:r>
          </a:p>
        </p:txBody>
      </p:sp>
      <p:sp>
        <p:nvSpPr>
          <p:cNvPr id="133" name="AutoShape 9"/>
          <p:cNvSpPr>
            <a:spLocks noChangeArrowheads="1"/>
          </p:cNvSpPr>
          <p:nvPr/>
        </p:nvSpPr>
        <p:spPr bwMode="auto">
          <a:xfrm>
            <a:off x="2133600" y="4191000"/>
            <a:ext cx="3124200" cy="2133600"/>
          </a:xfrm>
          <a:prstGeom prst="roundRect">
            <a:avLst>
              <a:gd name="adj" fmla="val 6528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34" name="AutoShape 10"/>
          <p:cNvSpPr>
            <a:spLocks noChangeArrowheads="1"/>
          </p:cNvSpPr>
          <p:nvPr/>
        </p:nvSpPr>
        <p:spPr bwMode="auto">
          <a:xfrm>
            <a:off x="2667000" y="3124200"/>
            <a:ext cx="1295400" cy="914400"/>
          </a:xfrm>
          <a:prstGeom prst="roundRect">
            <a:avLst>
              <a:gd name="adj" fmla="val 14287"/>
            </a:avLst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35" name="AutoShape 11"/>
          <p:cNvSpPr>
            <a:spLocks noChangeArrowheads="1"/>
          </p:cNvSpPr>
          <p:nvPr/>
        </p:nvSpPr>
        <p:spPr bwMode="auto">
          <a:xfrm>
            <a:off x="2667000" y="4267200"/>
            <a:ext cx="1295400" cy="914400"/>
          </a:xfrm>
          <a:prstGeom prst="roundRect">
            <a:avLst>
              <a:gd name="adj" fmla="val 14287"/>
            </a:avLst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36" name="AutoShape 12"/>
          <p:cNvSpPr>
            <a:spLocks noChangeArrowheads="1"/>
          </p:cNvSpPr>
          <p:nvPr/>
        </p:nvSpPr>
        <p:spPr bwMode="auto">
          <a:xfrm>
            <a:off x="2667000" y="5257800"/>
            <a:ext cx="1295400" cy="914400"/>
          </a:xfrm>
          <a:prstGeom prst="roundRect">
            <a:avLst>
              <a:gd name="adj" fmla="val 14287"/>
            </a:avLst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37" name="Text Box 13"/>
          <p:cNvSpPr txBox="1">
            <a:spLocks noChangeArrowheads="1"/>
          </p:cNvSpPr>
          <p:nvPr/>
        </p:nvSpPr>
        <p:spPr bwMode="auto">
          <a:xfrm>
            <a:off x="7239000" y="1676400"/>
            <a:ext cx="1371600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>
                <a:solidFill>
                  <a:srgbClr val="FF0000"/>
                </a:solidFill>
              </a:rPr>
              <a:t>DFT-4</a:t>
            </a:r>
          </a:p>
        </p:txBody>
      </p:sp>
      <p:sp>
        <p:nvSpPr>
          <p:cNvPr id="138" name="Text Box 14"/>
          <p:cNvSpPr txBox="1">
            <a:spLocks noChangeArrowheads="1"/>
          </p:cNvSpPr>
          <p:nvPr/>
        </p:nvSpPr>
        <p:spPr bwMode="auto">
          <a:xfrm>
            <a:off x="381000" y="1981200"/>
            <a:ext cx="1371600" cy="5286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>
                <a:solidFill>
                  <a:schemeClr val="accent2"/>
                </a:solidFill>
              </a:rPr>
              <a:t>DFT-2</a:t>
            </a:r>
          </a:p>
        </p:txBody>
      </p:sp>
      <p:sp>
        <p:nvSpPr>
          <p:cNvPr id="139" name="Line 15"/>
          <p:cNvSpPr>
            <a:spLocks noChangeShapeType="1"/>
          </p:cNvSpPr>
          <p:nvPr/>
        </p:nvSpPr>
        <p:spPr bwMode="auto">
          <a:xfrm flipH="1" flipV="1">
            <a:off x="1828800" y="2133600"/>
            <a:ext cx="83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0" name="Line 16"/>
          <p:cNvSpPr>
            <a:spLocks noChangeShapeType="1"/>
          </p:cNvSpPr>
          <p:nvPr/>
        </p:nvSpPr>
        <p:spPr bwMode="auto">
          <a:xfrm flipV="1">
            <a:off x="5334000" y="1905000"/>
            <a:ext cx="18288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1" name="Text Box 17"/>
          <p:cNvSpPr txBox="1">
            <a:spLocks noChangeArrowheads="1"/>
          </p:cNvSpPr>
          <p:nvPr/>
        </p:nvSpPr>
        <p:spPr bwMode="auto">
          <a:xfrm>
            <a:off x="827088" y="3500438"/>
            <a:ext cx="533400" cy="25384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/>
              <a:t>000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100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010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110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001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101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011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111</a:t>
            </a:r>
            <a:endParaRPr lang="zh-TW" altLang="en-US" sz="1400" b="1"/>
          </a:p>
        </p:txBody>
      </p:sp>
      <p:sp>
        <p:nvSpPr>
          <p:cNvPr id="142" name="Text Box 18"/>
          <p:cNvSpPr txBox="1">
            <a:spLocks noChangeArrowheads="1"/>
          </p:cNvSpPr>
          <p:nvPr/>
        </p:nvSpPr>
        <p:spPr bwMode="auto">
          <a:xfrm>
            <a:off x="7524750" y="3500438"/>
            <a:ext cx="533400" cy="25384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/>
              <a:t>000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001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010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011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100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101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110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111</a:t>
            </a:r>
            <a:endParaRPr lang="zh-TW" altLang="en-US" sz="1400" b="1"/>
          </a:p>
        </p:txBody>
      </p:sp>
      <p:sp>
        <p:nvSpPr>
          <p:cNvPr id="143" name="Text Box 19"/>
          <p:cNvSpPr txBox="1">
            <a:spLocks noChangeArrowheads="1"/>
          </p:cNvSpPr>
          <p:nvPr/>
        </p:nvSpPr>
        <p:spPr bwMode="auto">
          <a:xfrm>
            <a:off x="8532813" y="5949950"/>
            <a:ext cx="422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dirty="0"/>
              <a:t>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 Graph of DIF FFT</a:t>
            </a:r>
            <a:r>
              <a:rPr lang="zh-TW" altLang="en-US" dirty="0" smtClean="0"/>
              <a:t> </a:t>
            </a:r>
            <a:r>
              <a:rPr lang="en-US" altLang="zh-TW" dirty="0" smtClean="0"/>
              <a:t>Algorithm</a:t>
            </a:r>
            <a:endParaRPr lang="zh-TW" altLang="en-US" dirty="0"/>
          </a:p>
        </p:txBody>
      </p:sp>
      <p:pic>
        <p:nvPicPr>
          <p:cNvPr id="19" name="Picture 4" descr="p11"/>
          <p:cNvPicPr>
            <a:picLocks noChangeAspect="1" noChangeArrowheads="1"/>
          </p:cNvPicPr>
          <p:nvPr/>
        </p:nvPicPr>
        <p:blipFill>
          <a:blip r:embed="rId2" cstate="print"/>
          <a:srcRect l="2991" t="4324" r="2832" b="2829"/>
          <a:stretch>
            <a:fillRect/>
          </a:stretch>
        </p:blipFill>
        <p:spPr bwMode="auto">
          <a:xfrm>
            <a:off x="1995736" y="2071836"/>
            <a:ext cx="4876800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672136" y="2071836"/>
            <a:ext cx="3200400" cy="2057400"/>
          </a:xfrm>
          <a:prstGeom prst="roundRect">
            <a:avLst>
              <a:gd name="adj" fmla="val 9931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5119936" y="2224236"/>
            <a:ext cx="1295400" cy="914400"/>
          </a:xfrm>
          <a:prstGeom prst="roundRect">
            <a:avLst>
              <a:gd name="adj" fmla="val 11111"/>
            </a:avLst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882061" y="3187849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b="1"/>
              <a:t>Bit-reverse order</a:t>
            </a: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5119936" y="3291036"/>
            <a:ext cx="1295400" cy="762000"/>
          </a:xfrm>
          <a:prstGeom prst="roundRect">
            <a:avLst>
              <a:gd name="adj" fmla="val 11111"/>
            </a:avLst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3824536" y="4281636"/>
            <a:ext cx="3048000" cy="1981200"/>
          </a:xfrm>
          <a:prstGeom prst="roundRect">
            <a:avLst>
              <a:gd name="adj" fmla="val 9931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" name="AutoShape 11"/>
          <p:cNvSpPr>
            <a:spLocks noChangeArrowheads="1"/>
          </p:cNvSpPr>
          <p:nvPr/>
        </p:nvSpPr>
        <p:spPr bwMode="auto">
          <a:xfrm>
            <a:off x="5119936" y="4357836"/>
            <a:ext cx="1295400" cy="838200"/>
          </a:xfrm>
          <a:prstGeom prst="roundRect">
            <a:avLst>
              <a:gd name="adj" fmla="val 11111"/>
            </a:avLst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5119936" y="5348436"/>
            <a:ext cx="1295400" cy="838200"/>
          </a:xfrm>
          <a:prstGeom prst="roundRect">
            <a:avLst>
              <a:gd name="adj" fmla="val 11111"/>
            </a:avLst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768152" y="3519636"/>
            <a:ext cx="533400" cy="25384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/>
              <a:t>000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001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010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011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100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101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110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111</a:t>
            </a:r>
            <a:endParaRPr lang="zh-TW" altLang="en-US" sz="1400" b="1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7482136" y="3595836"/>
            <a:ext cx="533400" cy="25384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/>
              <a:t>000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100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010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110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001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101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011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/>
              <a:t>111</a:t>
            </a:r>
            <a:endParaRPr lang="zh-TW" altLang="en-US" sz="1400" b="1"/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7024936" y="1767036"/>
            <a:ext cx="1371600" cy="5286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>
                <a:solidFill>
                  <a:schemeClr val="accent2"/>
                </a:solidFill>
              </a:rPr>
              <a:t>DFT-2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395536" y="1919436"/>
            <a:ext cx="1371600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>
                <a:solidFill>
                  <a:srgbClr val="FF0000"/>
                </a:solidFill>
              </a:rPr>
              <a:t>DFT-4</a:t>
            </a:r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 flipH="1" flipV="1">
            <a:off x="1843336" y="1995636"/>
            <a:ext cx="1752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 flipV="1">
            <a:off x="6415336" y="1919436"/>
            <a:ext cx="533400" cy="304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8394949" y="6116786"/>
            <a:ext cx="422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/>
              <a:t>[1]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79512" y="3164458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b="1" dirty="0"/>
              <a:t>Normal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Hardware Implementation</a:t>
            </a:r>
            <a:endParaRPr lang="zh-TW" altLang="en-US" dirty="0"/>
          </a:p>
        </p:txBody>
      </p:sp>
      <p:sp>
        <p:nvSpPr>
          <p:cNvPr id="4" name="Oval 22"/>
          <p:cNvSpPr>
            <a:spLocks noChangeArrowheads="1"/>
          </p:cNvSpPr>
          <p:nvPr/>
        </p:nvSpPr>
        <p:spPr bwMode="auto">
          <a:xfrm>
            <a:off x="6948264" y="5589240"/>
            <a:ext cx="129614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>
              <a:solidFill>
                <a:srgbClr val="FFFF66"/>
              </a:solidFill>
            </a:endParaRPr>
          </a:p>
        </p:txBody>
      </p:sp>
      <p:sp>
        <p:nvSpPr>
          <p:cNvPr id="5" name="Oval 21"/>
          <p:cNvSpPr>
            <a:spLocks noChangeArrowheads="1"/>
          </p:cNvSpPr>
          <p:nvPr/>
        </p:nvSpPr>
        <p:spPr bwMode="auto">
          <a:xfrm>
            <a:off x="1260252" y="4797152"/>
            <a:ext cx="1079500" cy="57626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6" name="Oval 20"/>
          <p:cNvSpPr>
            <a:spLocks noChangeArrowheads="1"/>
          </p:cNvSpPr>
          <p:nvPr/>
        </p:nvSpPr>
        <p:spPr bwMode="auto">
          <a:xfrm>
            <a:off x="6804249" y="4077072"/>
            <a:ext cx="1008112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3995937" y="5565775"/>
            <a:ext cx="1224136" cy="584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067944" y="4846638"/>
            <a:ext cx="1080120" cy="584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4067944" y="4125913"/>
            <a:ext cx="1080120" cy="584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7504" y="4195763"/>
            <a:ext cx="8928992" cy="455612"/>
          </a:xfrm>
          <a:prstGeom prst="rect">
            <a:avLst/>
          </a:prstGeom>
          <a:noFill/>
        </p:spPr>
        <p:txBody>
          <a:bodyPr/>
          <a:lstStyle/>
          <a:p>
            <a:pPr marL="342900" lvl="0" indent="-34290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Slow   </a:t>
            </a: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</a:t>
            </a:r>
            <a:r>
              <a:rPr lang="en-US" altLang="zh-TW" sz="2400" dirty="0" smtClean="0"/>
              <a:t> ————</a:t>
            </a: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+mn-ea"/>
                <a:cs typeface="+mn-cs"/>
                <a:sym typeface="Wingdings" charset="2"/>
              </a:rPr>
              <a:t> </a:t>
            </a:r>
            <a:r>
              <a:rPr kumimoji="1" lang="en-US" altLang="zh-TW" sz="2400" b="1" i="0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+mn-ea"/>
                <a:cs typeface="+mn-cs"/>
              </a:rPr>
              <a:t>Speed</a:t>
            </a: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+mn-ea"/>
                <a:cs typeface="+mn-cs"/>
                <a:sym typeface="Wingdings" charset="2"/>
              </a:rPr>
              <a:t> </a:t>
            </a:r>
            <a:r>
              <a:rPr lang="en-US" altLang="zh-TW" sz="2400" dirty="0" smtClean="0"/>
              <a:t>———— </a:t>
            </a: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charset="2"/>
              </a:rPr>
              <a:t></a:t>
            </a: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  <a:sym typeface="Wingdings" charset="2"/>
              </a:rPr>
              <a:t>   </a:t>
            </a:r>
            <a:r>
              <a:rPr kumimoji="1" lang="en-US" altLang="zh-TW" sz="2400" b="1" i="1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  <a:sym typeface="Wingdings" charset="2"/>
              </a:rPr>
              <a:t>Fast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98564" y="4916897"/>
            <a:ext cx="8280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TW" sz="2400" b="1" i="1" dirty="0">
                <a:solidFill>
                  <a:srgbClr val="FF0000"/>
                </a:solidFill>
              </a:rPr>
              <a:t>Small</a:t>
            </a:r>
            <a:r>
              <a:rPr kumimoji="1" lang="en-US" altLang="zh-TW" sz="2400" b="1" i="1" dirty="0">
                <a:solidFill>
                  <a:srgbClr val="008000"/>
                </a:solidFill>
              </a:rPr>
              <a:t>  </a:t>
            </a:r>
            <a:r>
              <a:rPr kumimoji="1" lang="en-US" altLang="zh-TW" sz="2400" b="1" dirty="0">
                <a:solidFill>
                  <a:srgbClr val="008000"/>
                </a:solidFill>
              </a:rPr>
              <a:t> </a:t>
            </a:r>
            <a:r>
              <a:rPr kumimoji="1" lang="en-US" altLang="zh-TW" sz="2400" b="1" dirty="0">
                <a:sym typeface="Wingdings" charset="2"/>
              </a:rPr>
              <a:t> </a:t>
            </a:r>
            <a:r>
              <a:rPr lang="en-US" altLang="zh-TW" sz="2400" dirty="0" smtClean="0"/>
              <a:t>————</a:t>
            </a:r>
            <a:r>
              <a:rPr kumimoji="1" lang="en-US" altLang="zh-TW" sz="2400" b="1" dirty="0" smtClean="0">
                <a:sym typeface="Wingdings" charset="2"/>
              </a:rPr>
              <a:t>   </a:t>
            </a:r>
            <a:r>
              <a:rPr kumimoji="1" lang="en-US" altLang="zh-TW" sz="2400" b="1" dirty="0" smtClean="0">
                <a:solidFill>
                  <a:schemeClr val="accent2"/>
                </a:solidFill>
              </a:rPr>
              <a:t>Area  </a:t>
            </a:r>
            <a:r>
              <a:rPr lang="en-US" altLang="zh-TW" sz="2400" dirty="0" smtClean="0"/>
              <a:t>————</a:t>
            </a:r>
            <a:r>
              <a:rPr kumimoji="1" lang="en-US" altLang="zh-TW" sz="2400" b="1" dirty="0" smtClean="0">
                <a:sym typeface="Wingdings" charset="2"/>
              </a:rPr>
              <a:t> </a:t>
            </a:r>
            <a:r>
              <a:rPr kumimoji="1" lang="en-US" altLang="zh-TW" sz="2400" b="1" dirty="0">
                <a:sym typeface="Wingdings" charset="2"/>
              </a:rPr>
              <a:t></a:t>
            </a:r>
            <a:r>
              <a:rPr kumimoji="1" lang="en-US" altLang="zh-TW" sz="2400" b="1" dirty="0">
                <a:solidFill>
                  <a:srgbClr val="008000"/>
                </a:solidFill>
                <a:sym typeface="Wingdings" charset="2"/>
              </a:rPr>
              <a:t>   </a:t>
            </a:r>
            <a:r>
              <a:rPr kumimoji="1" lang="en-US" altLang="zh-TW" sz="2400" b="1" dirty="0">
                <a:solidFill>
                  <a:schemeClr val="accent6"/>
                </a:solidFill>
                <a:sym typeface="Wingdings" charset="2"/>
              </a:rPr>
              <a:t>Large</a:t>
            </a:r>
          </a:p>
        </p:txBody>
      </p:sp>
      <p:graphicFrame>
        <p:nvGraphicFramePr>
          <p:cNvPr id="1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168900" y="2078038"/>
          <a:ext cx="3435350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3" imgW="7158600" imgH="5139720" progId="">
                  <p:embed/>
                </p:oleObj>
              </mc:Choice>
              <mc:Fallback>
                <p:oleObj name="VISIO" r:id="rId3" imgW="7158600" imgH="5139720" progId="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5389"/>
                      <a:stretch>
                        <a:fillRect/>
                      </a:stretch>
                    </p:blipFill>
                    <p:spPr bwMode="auto">
                      <a:xfrm>
                        <a:off x="5168900" y="2078038"/>
                        <a:ext cx="3435350" cy="190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62671" y="5661248"/>
            <a:ext cx="845978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kumimoji="1" lang="en-US" altLang="zh-TW" sz="2400" b="1" dirty="0">
                <a:solidFill>
                  <a:schemeClr val="accent6"/>
                </a:solidFill>
              </a:rPr>
              <a:t>Complex</a:t>
            </a:r>
            <a:r>
              <a:rPr kumimoji="1" lang="en-US" altLang="zh-TW" sz="2400" b="1" dirty="0">
                <a:solidFill>
                  <a:srgbClr val="008000"/>
                </a:solidFill>
              </a:rPr>
              <a:t>   </a:t>
            </a:r>
            <a:r>
              <a:rPr kumimoji="1" lang="en-US" altLang="zh-TW" sz="2400" b="1" dirty="0">
                <a:sym typeface="Wingdings" charset="2"/>
              </a:rPr>
              <a:t> </a:t>
            </a:r>
            <a:r>
              <a:rPr lang="en-US" altLang="zh-TW" sz="2400" dirty="0" smtClean="0"/>
              <a:t>———— </a:t>
            </a:r>
            <a:r>
              <a:rPr kumimoji="1" lang="en-US" altLang="zh-TW" sz="2400" b="1" dirty="0" smtClean="0">
                <a:solidFill>
                  <a:schemeClr val="accent2"/>
                </a:solidFill>
              </a:rPr>
              <a:t>Control </a:t>
            </a:r>
            <a:r>
              <a:rPr lang="en-US" altLang="zh-TW" sz="2400" dirty="0" smtClean="0"/>
              <a:t>————</a:t>
            </a:r>
            <a:r>
              <a:rPr kumimoji="1" lang="en-US" altLang="zh-TW" sz="2400" b="1" dirty="0" smtClean="0">
                <a:sym typeface="Wingdings" charset="2"/>
              </a:rPr>
              <a:t>   </a:t>
            </a:r>
            <a:r>
              <a:rPr kumimoji="1" lang="en-US" altLang="zh-TW" sz="2400" b="1" dirty="0" smtClean="0">
                <a:solidFill>
                  <a:srgbClr val="008000"/>
                </a:solidFill>
                <a:sym typeface="Wingdings" charset="2"/>
              </a:rPr>
              <a:t> </a:t>
            </a:r>
            <a:r>
              <a:rPr kumimoji="1" lang="en-US" altLang="zh-TW" sz="2400" b="1" i="1" dirty="0">
                <a:solidFill>
                  <a:srgbClr val="FF0000"/>
                </a:solidFill>
                <a:sym typeface="Wingdings" charset="2"/>
              </a:rPr>
              <a:t>Simple</a:t>
            </a:r>
          </a:p>
        </p:txBody>
      </p:sp>
      <p:grpSp>
        <p:nvGrpSpPr>
          <p:cNvPr id="14" name="Group 23"/>
          <p:cNvGrpSpPr>
            <a:grpSpLocks/>
          </p:cNvGrpSpPr>
          <p:nvPr/>
        </p:nvGrpSpPr>
        <p:grpSpPr bwMode="auto">
          <a:xfrm>
            <a:off x="1042988" y="2109788"/>
            <a:ext cx="2349500" cy="1495425"/>
            <a:chOff x="657" y="1329"/>
            <a:chExt cx="1480" cy="942"/>
          </a:xfrm>
        </p:grpSpPr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657" y="1329"/>
              <a:ext cx="148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solidFill>
                    <a:schemeClr val="accent2"/>
                  </a:solidFill>
                </a:rPr>
                <a:t>Reuse of Single Butterfly</a:t>
              </a:r>
            </a:p>
          </p:txBody>
        </p:sp>
        <p:pic>
          <p:nvPicPr>
            <p:cNvPr id="16" name="Picture 12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</a:blip>
            <a:srcRect/>
            <a:stretch>
              <a:fillRect/>
            </a:stretch>
          </p:blipFill>
          <p:spPr bwMode="auto">
            <a:xfrm>
              <a:off x="657" y="1520"/>
              <a:ext cx="1456" cy="7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081713" y="1773238"/>
            <a:ext cx="1308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solidFill>
                  <a:schemeClr val="accent2"/>
                </a:solidFill>
              </a:rPr>
              <a:t>Fully Spread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851275" y="2900363"/>
            <a:ext cx="792163" cy="0"/>
          </a:xfrm>
          <a:prstGeom prst="line">
            <a:avLst/>
          </a:prstGeom>
          <a:noFill/>
          <a:ln w="31750">
            <a:solidFill>
              <a:srgbClr val="FF0000"/>
            </a:solidFill>
            <a:miter lim="800000"/>
            <a:headEnd type="triangle" w="lg" len="lg"/>
            <a:tailEnd type="triangle" w="lg" len="lg"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ss2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Access2</Template>
  <TotalTime>16788</TotalTime>
  <Words>613</Words>
  <Application>Microsoft Office PowerPoint</Application>
  <PresentationFormat>如螢幕大小 (4:3)</PresentationFormat>
  <Paragraphs>256</Paragraphs>
  <Slides>28</Slides>
  <Notes>6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7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Access2</vt:lpstr>
      <vt:lpstr>方程式</vt:lpstr>
      <vt:lpstr>VISIO</vt:lpstr>
      <vt:lpstr>Visio</vt:lpstr>
      <vt:lpstr>Microsoft 方程式編輯器 3.0</vt:lpstr>
      <vt:lpstr>Equation</vt:lpstr>
      <vt:lpstr>Microsoft Visio 繪圖</vt:lpstr>
      <vt:lpstr>VISIO 5 繪圖</vt:lpstr>
      <vt:lpstr>102-1 Under-Graduate Project Case Study: Single-path Delay Feedback FFT</vt:lpstr>
      <vt:lpstr>Outline</vt:lpstr>
      <vt:lpstr>DFT/IDFT</vt:lpstr>
      <vt:lpstr>FFT/IFFT</vt:lpstr>
      <vt:lpstr>Flow Graph of DIT FFT Algorithm </vt:lpstr>
      <vt:lpstr>Flow Graph of DIT FFT Algorithm </vt:lpstr>
      <vt:lpstr>Flow Graph of DIT FFT Algorithm</vt:lpstr>
      <vt:lpstr>Flow Graph of DIF FFT Algorithm</vt:lpstr>
      <vt:lpstr>Hardware Implementation</vt:lpstr>
      <vt:lpstr>Hardware Implementation</vt:lpstr>
      <vt:lpstr>Radix-4 FFT Algorithm</vt:lpstr>
      <vt:lpstr>Radix-2 Single-path Delay Feedback for N=16 </vt:lpstr>
      <vt:lpstr>Radix-n FFT Algorithm</vt:lpstr>
      <vt:lpstr>Relationship of Radix-4 &amp; Radix-22</vt:lpstr>
      <vt:lpstr>Radix-22 Single-path Delay Feedback for N=256 </vt:lpstr>
      <vt:lpstr>System Design Flow</vt:lpstr>
      <vt:lpstr>Floating Point Model</vt:lpstr>
      <vt:lpstr>Floating Point Model</vt:lpstr>
      <vt:lpstr>Fixed Point Model</vt:lpstr>
      <vt:lpstr>Fixed Point Model of FFT</vt:lpstr>
      <vt:lpstr>Simulation</vt:lpstr>
      <vt:lpstr>Calculation of SQNR</vt:lpstr>
      <vt:lpstr>PowerPoint 簡報</vt:lpstr>
      <vt:lpstr>PowerPoint 簡報</vt:lpstr>
      <vt:lpstr>PowerPoint 簡報</vt:lpstr>
      <vt:lpstr>Verification</vt:lpstr>
      <vt:lpstr>PowerPoint 簡報</vt:lpstr>
      <vt:lpstr>References</vt:lpstr>
    </vt:vector>
  </TitlesOfParts>
  <Company>NTUGIEE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kuanyu</dc:creator>
  <cp:lastModifiedBy>kuanyu</cp:lastModifiedBy>
  <cp:revision>2472</cp:revision>
  <cp:lastPrinted>2012-10-22T05:31:34Z</cp:lastPrinted>
  <dcterms:created xsi:type="dcterms:W3CDTF">2009-02-27T06:20:12Z</dcterms:created>
  <dcterms:modified xsi:type="dcterms:W3CDTF">2013-10-29T11:55:05Z</dcterms:modified>
</cp:coreProperties>
</file>