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58" r:id="rId6"/>
    <p:sldId id="31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05" r:id="rId17"/>
    <p:sldId id="306" r:id="rId18"/>
    <p:sldId id="307" r:id="rId19"/>
    <p:sldId id="308" r:id="rId20"/>
    <p:sldId id="309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Single Delay Feedback Pipelined FFT Architecture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X3X2 X1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X5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547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X0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X4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X3 X2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X6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1287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X1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X5 X4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X3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X7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1287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X2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X6 X5X4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1671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X3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X7 X6X5X4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1671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X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X7X6X5X4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2351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X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>
                <a:solidFill>
                  <a:schemeClr val="accent1"/>
                </a:solidFill>
                <a:sym typeface="+mn-ea"/>
              </a:rPr>
              <a:t>X 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X7X6X5X4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81950" y="4452620"/>
            <a:ext cx="344805" cy="264160"/>
          </a:xfrm>
          <a:prstGeom prst="ellipse">
            <a:avLst/>
          </a:prstGeom>
          <a:gradFill rotWithShape="0">
            <a:gsLst>
              <a:gs pos="0">
                <a:schemeClr val="accent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2432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X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>
                <a:solidFill>
                  <a:schemeClr val="accent1"/>
                </a:solidFill>
                <a:sym typeface="+mn-ea"/>
              </a:rPr>
              <a:t>X  </a:t>
            </a:r>
            <a:r>
              <a:rPr lang="en-US">
                <a:solidFill>
                  <a:schemeClr val="accent1"/>
                </a:solidFill>
                <a:sym typeface="+mn-ea"/>
              </a:rPr>
              <a:t>X 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X7X6X5 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8357235" y="4432300"/>
            <a:ext cx="344805" cy="264160"/>
          </a:xfrm>
          <a:prstGeom prst="ellipse">
            <a:avLst/>
          </a:prstGeom>
          <a:gradFill rotWithShape="0">
            <a:gsLst>
              <a:gs pos="0">
                <a:schemeClr val="accent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2858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X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>
                <a:solidFill>
                  <a:schemeClr val="accent1"/>
                </a:solidFill>
                <a:sym typeface="+mn-ea"/>
              </a:rPr>
              <a:t>X  X  </a:t>
            </a:r>
            <a:r>
              <a:rPr lang="en-US">
                <a:solidFill>
                  <a:schemeClr val="accent1"/>
                </a:solidFill>
                <a:sym typeface="+mn-ea"/>
              </a:rPr>
              <a:t>X 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X7X6  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X5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040" y="4442460"/>
            <a:ext cx="344805" cy="264160"/>
          </a:xfrm>
          <a:prstGeom prst="ellipse">
            <a:avLst/>
          </a:prstGeom>
          <a:gradFill rotWithShape="0">
            <a:gsLst>
              <a:gs pos="0">
                <a:schemeClr val="accent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2858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X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>
                <a:solidFill>
                  <a:schemeClr val="accent1"/>
                </a:solidFill>
                <a:sym typeface="+mn-ea"/>
              </a:rPr>
              <a:t>X  X  X </a:t>
            </a:r>
            <a:r>
              <a:rPr lang="en-US">
                <a:solidFill>
                  <a:schemeClr val="accent1"/>
                </a:solidFill>
                <a:sym typeface="+mn-ea"/>
              </a:rPr>
              <a:t>X  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X7  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X6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9057005" y="4452620"/>
            <a:ext cx="344805" cy="264160"/>
          </a:xfrm>
          <a:prstGeom prst="ellipse">
            <a:avLst/>
          </a:prstGeom>
          <a:gradFill rotWithShape="0">
            <a:gsLst>
              <a:gs pos="0">
                <a:schemeClr val="accent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984375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   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solidFill>
                  <a:srgbClr val="7030A0"/>
                </a:solidFill>
                <a:sym typeface="+mn-ea"/>
              </a:rPr>
              <a:t>X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25615" y="3002280"/>
            <a:ext cx="2858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X</a:t>
            </a:r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</a:t>
            </a:r>
            <a:r>
              <a:rPr lang="en-US">
                <a:solidFill>
                  <a:schemeClr val="accent1"/>
                </a:solidFill>
                <a:sym typeface="+mn-ea"/>
              </a:rPr>
              <a:t>X  X  X X           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X7</a:t>
            </a:r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 </a:t>
            </a:r>
            <a:endParaRPr lang="en-US"/>
          </a:p>
        </p:txBody>
      </p:sp>
      <p:pic>
        <p:nvPicPr>
          <p:cNvPr id="4" name="Picture 3" descr="pipe_f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283335"/>
            <a:ext cx="11706860" cy="47637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88690" y="2961640"/>
            <a:ext cx="4848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(Radix 2) (DIF)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/>
              <a:t>Notes about FFT design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DIT vs DIF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 key difference in terms of HW implementation.</a:t>
            </a:r>
            <a:endParaRPr lang="en-US"/>
          </a:p>
          <a:p>
            <a:r>
              <a:rPr lang="en-US"/>
              <a:t>However, DIT is more popular for memory based FFTs and DIF is more popular in pipelined FFT cores.</a:t>
            </a:r>
            <a:endParaRPr lang="en-US"/>
          </a:p>
          <a:p>
            <a:r>
              <a:rPr lang="en-US"/>
              <a:t>DIT requires bit reversal at input and the twiddle factor multiplication is performed before BFU addition and subtraction.</a:t>
            </a:r>
            <a:endParaRPr lang="en-US"/>
          </a:p>
          <a:p>
            <a:r>
              <a:rPr lang="en-US">
                <a:sym typeface="+mn-ea"/>
              </a:rPr>
              <a:t>DIF requires bit reversal at output and the twiddle factor multiplication is performed after BFU addition and subtraction.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Fixed-point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simply an integer where the decimal point location is in programmer’s mind only.</a:t>
            </a:r>
            <a:endParaRPr lang="en-US"/>
          </a:p>
          <a:p>
            <a:r>
              <a:rPr lang="en-US"/>
              <a:t>Q(8,7) (or) Q7 </a:t>
            </a:r>
            <a:endParaRPr lang="en-US"/>
          </a:p>
          <a:p>
            <a:r>
              <a:rPr lang="en-US"/>
              <a:t>010111001.1101100 </a:t>
            </a:r>
            <a:endParaRPr lang="en-US"/>
          </a:p>
          <a:p>
            <a:r>
              <a:rPr lang="en-US"/>
              <a:t>0x5cec (or) 23,788 (integer representation)</a:t>
            </a:r>
            <a:endParaRPr lang="en-US"/>
          </a:p>
          <a:p>
            <a:r>
              <a:rPr lang="en-US"/>
              <a:t>in fixed representation = 23788 / 2</a:t>
            </a:r>
            <a:r>
              <a:rPr lang="en-US" baseline="30000"/>
              <a:t>7</a:t>
            </a:r>
            <a:r>
              <a:rPr lang="en-US"/>
              <a:t> = 185.84375</a:t>
            </a:r>
            <a:endParaRPr lang="en-US"/>
          </a:p>
          <a:p>
            <a:r>
              <a:rPr lang="en-US"/>
              <a:t> </a:t>
            </a:r>
            <a:r>
              <a:rPr lang="en-US" i="1"/>
              <a:t>sb</a:t>
            </a:r>
            <a:r>
              <a:rPr lang="en-US" i="1" baseline="-25000"/>
              <a:t>7</a:t>
            </a:r>
            <a:r>
              <a:rPr lang="en-US" i="1"/>
              <a:t>b</a:t>
            </a:r>
            <a:r>
              <a:rPr lang="en-US" i="1" baseline="-25000"/>
              <a:t>6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5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4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3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2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1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0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-1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-2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-3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-4</a:t>
            </a:r>
            <a:r>
              <a:rPr lang="en-US" i="1" baseline="-25000"/>
              <a:t> 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-5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-6</a:t>
            </a:r>
            <a:r>
              <a:rPr lang="en-US" i="1">
                <a:sym typeface="+mn-ea"/>
              </a:rPr>
              <a:t>b</a:t>
            </a:r>
            <a:r>
              <a:rPr lang="en-US" i="1" baseline="-25000">
                <a:sym typeface="+mn-ea"/>
              </a:rPr>
              <a:t>-7 </a:t>
            </a:r>
            <a:endParaRPr lang="en-US" i="1" baseline="-25000">
              <a:sym typeface="+mn-ea"/>
            </a:endParaRPr>
          </a:p>
          <a:p>
            <a:endParaRPr lang="en-US" i="1"/>
          </a:p>
          <a:p>
            <a:endParaRPr 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Fixed-point arithmetic rules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37105" y="902335"/>
            <a:ext cx="7717155" cy="581406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670" y="2777490"/>
            <a:ext cx="2804160" cy="1303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Fixed-point arithmetic rules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270" y="1306830"/>
            <a:ext cx="9799320" cy="34817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959350" y="2251710"/>
            <a:ext cx="6238240" cy="3692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whatever operation you want. however, to keep the decimal point location fixed the base should be “d”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here: after addition or subtraction no worries about the place of decimal point.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Q8 + Q8 = Q8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 if you do multiplication: -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Q8 x Q8 = Q16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decimal point location is shifted</a:t>
            </a:r>
            <a:r>
              <a:rPr lang="ar-E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ar-E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the left by N points where N is the number of bits on the right side of the decimal point, in this example its 8</a:t>
            </a:r>
            <a:endParaRPr lang="en-US" altLang="ar-EG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ar-E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therefore, to take the correct result we have to right shift the result 8 bits to the right to have it in the form Q8</a:t>
            </a:r>
            <a:endParaRPr lang="en-US" altLang="ar-EG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ar-EG" i="1" u="sng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 out for underflow (precesion loss) !!!</a:t>
            </a:r>
            <a:endParaRPr lang="en-US" altLang="ar-EG" i="1" u="sng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suppose we have 2 fixed point numbers stored in 16-b registers of the form Q7 or Q(8,7) with values: -</a:t>
            </a:r>
            <a:endParaRPr lang="en-US"/>
          </a:p>
          <a:p>
            <a:r>
              <a:rPr lang="en-US"/>
              <a:t>0x7fff, 0x7fff</a:t>
            </a:r>
            <a:endParaRPr lang="en-US"/>
          </a:p>
          <a:p>
            <a:r>
              <a:rPr lang="en-US"/>
              <a:t>suppose the result will be stored in 16-b reg also</a:t>
            </a:r>
            <a:endParaRPr lang="en-US"/>
          </a:p>
          <a:p>
            <a:r>
              <a:rPr lang="en-US"/>
              <a:t>then,</a:t>
            </a:r>
            <a:endParaRPr lang="en-US"/>
          </a:p>
          <a:p>
            <a:r>
              <a:rPr lang="en-US"/>
              <a:t>0x7fff + 0x7fff = 0b1111 1111 1111 1110 (OR) 0xfffe</a:t>
            </a:r>
            <a:endParaRPr lang="en-US"/>
          </a:p>
          <a:p>
            <a:r>
              <a:rPr lang="en-US"/>
              <a:t>255.9921875 + 255.9921875 = should be </a:t>
            </a:r>
            <a:r>
              <a:rPr lang="en-US" u="sng"/>
              <a:t>511.984375</a:t>
            </a:r>
            <a:endParaRPr lang="en-US" u="sng"/>
          </a:p>
          <a:p>
            <a:r>
              <a:rPr lang="en-US" u="sng"/>
              <a:t>but interpreted as -0.015628</a:t>
            </a:r>
            <a:endParaRPr lang="en-US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Avoiding overflow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#1 saturation logic: -</a:t>
            </a:r>
            <a:endParaRPr lang="en-US"/>
          </a:p>
          <a:p>
            <a:r>
              <a:rPr lang="en-US"/>
              <a:t>limit the 16-b register either to maximum positive value (0x7fff) or maximum negative value (0x8000)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95085" y="1851660"/>
            <a:ext cx="438150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Avoiding overflow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#2 adding guard bits: -</a:t>
            </a:r>
            <a:endParaRPr lang="en-US"/>
          </a:p>
          <a:p>
            <a:r>
              <a:rPr lang="en-US"/>
              <a:t>despite using 16-bit registers for input values we limit the input values (implicitly) to say for example 12-bits therefore, there are 4 guard bits used only for sign extention</a:t>
            </a:r>
            <a:endParaRPr lang="en-US"/>
          </a:p>
          <a:p>
            <a:r>
              <a:rPr lang="en-US"/>
              <a:t>maximum positive in this case: 0x07ff</a:t>
            </a:r>
            <a:endParaRPr lang="en-US"/>
          </a:p>
          <a:p>
            <a:r>
              <a:rPr lang="en-US"/>
              <a:t>maximum negative: 0xf800</a:t>
            </a:r>
            <a:endParaRPr lang="en-US"/>
          </a:p>
          <a:p>
            <a:r>
              <a:rPr lang="en-US"/>
              <a:t>0x07ff + 0x07ff = 0x0ffe</a:t>
            </a:r>
            <a:endParaRPr lang="en-US"/>
          </a:p>
          <a:p>
            <a:r>
              <a:rPr lang="en-US"/>
              <a:t>15.9921875 + 15.9921875 = 31.984375 (for Q7)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txBody>
          <a:bodyPr/>
          <a:p>
            <a:r>
              <a:rPr lang="en-US"/>
              <a:t>Minimum number of twiddle factors required for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endParaRPr lang="en-US"/>
          </a:p>
          <a:p>
            <a:r>
              <a:rPr lang="en-US"/>
              <a:t>twiddle factors with k=0 to k=N/4 are the only ones calculated.</a:t>
            </a:r>
            <a:endParaRPr lang="en-US"/>
          </a:p>
          <a:p>
            <a:r>
              <a:rPr lang="en-US"/>
              <a:t>the remaining twiddle factors are generated by simply playing with the signs of both the real and imaginary parts.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Calculating twiddle factors on the fly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by simply using LUT for both sine and cosine twiddle factors can be calculated cominationaly on the fly with acceptable percesion.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4" name="Picture 3" descr="pipe_fft"/>
          <p:cNvPicPr>
            <a:picLocks noChangeAspect="1"/>
          </p:cNvPicPr>
          <p:nvPr/>
        </p:nvPicPr>
        <p:blipFill>
          <a:blip r:embed="rId1"/>
          <a:srcRect b="60251"/>
          <a:stretch>
            <a:fillRect/>
          </a:stretch>
        </p:blipFill>
        <p:spPr>
          <a:xfrm>
            <a:off x="171450" y="1578610"/>
            <a:ext cx="11706860" cy="24815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6875" y="2886075"/>
            <a:ext cx="8420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68395" y="2886075"/>
            <a:ext cx="8420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18730" y="2886075"/>
            <a:ext cx="8420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086465" y="2886075"/>
            <a:ext cx="110553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23975" y="3879850"/>
            <a:ext cx="5067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413125" y="4240530"/>
            <a:ext cx="4006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372610" y="462153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624705" y="4989830"/>
            <a:ext cx="68516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9" name="Table 18"/>
          <p:cNvGraphicFramePr/>
          <p:nvPr/>
        </p:nvGraphicFramePr>
        <p:xfrm>
          <a:off x="1830705" y="3897630"/>
          <a:ext cx="39782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84"/>
                <a:gridCol w="497285"/>
                <a:gridCol w="497284"/>
                <a:gridCol w="497285"/>
                <a:gridCol w="497284"/>
                <a:gridCol w="497284"/>
                <a:gridCol w="497285"/>
                <a:gridCol w="49728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19"/>
          <p:cNvGraphicFramePr/>
          <p:nvPr>
            <p:ph sz="half" idx="1"/>
          </p:nvPr>
        </p:nvGraphicFramePr>
        <p:xfrm>
          <a:off x="3813810" y="4240530"/>
          <a:ext cx="39827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20"/>
          <p:cNvGraphicFramePr/>
          <p:nvPr>
            <p:ph sz="half" idx="2"/>
          </p:nvPr>
        </p:nvGraphicFramePr>
        <p:xfrm>
          <a:off x="5309870" y="4967605"/>
          <a:ext cx="39827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4803140" y="4586605"/>
          <a:ext cx="39827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  <a:gridCol w="4978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Calculating twiddle factors on the fly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79430" cy="2559050"/>
          </a:xfrm>
        </p:spPr>
        <p:txBody>
          <a:bodyPr/>
          <a:p>
            <a:r>
              <a:rPr lang="en-US"/>
              <a:t>using sine and cosine LUT with only 64 entries of 8-bits we were able to generated twiddle factors with only 76 FPGA elements and no DSP blocks.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6490" y="3176270"/>
            <a:ext cx="993902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Calculating twiddle factors on the fly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935" y="1891665"/>
            <a:ext cx="5326380" cy="7391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905760"/>
            <a:ext cx="10960100" cy="29495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Calculating twiddle factors on the fly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2314575"/>
            <a:ext cx="102870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56640"/>
          </a:xfrm>
        </p:spPr>
        <p:txBody>
          <a:bodyPr/>
          <a:p>
            <a:r>
              <a:rPr lang="en-US"/>
              <a:t>comparison between pipelined and memory based FFT architectures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9435" y="2648585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-----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pipelined (sdf r-2)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memory based (r-2)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mult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log2 (N - 2)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adds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 log2 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Throughput/ number of computation cycles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at steady state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≈ 1 sample per cycle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N/2 log2 (N + 2)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8-point radix-2 DIF FFT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9025" y="2195195"/>
            <a:ext cx="4282440" cy="29108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1040" y="2195195"/>
            <a:ext cx="5866130" cy="866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078355" y="1612900"/>
            <a:ext cx="317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butterfly diagram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906385" y="1722120"/>
            <a:ext cx="1978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BFU indices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30620" y="3529965"/>
            <a:ext cx="5329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color represents an independent butterfly operation.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notice how the indices in each stage are not repeated which means that no other BFU in each stage deals with other BFU input samples.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here we can say</a:t>
            </a:r>
            <a:r>
              <a:rPr lang="ar-EG" altLang="en-US"/>
              <a:t>  </a:t>
            </a:r>
            <a:r>
              <a:rPr lang="en-US" altLang="ar-EG"/>
              <a:t>that computations can be done in place (the same input memory can be used for output)</a:t>
            </a:r>
            <a:r>
              <a:rPr lang="en-US"/>
              <a:t>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X0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X1X0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X2X1X0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126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X3X2X1X0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SDF Pipelined FFT Architecture</a:t>
            </a:r>
            <a:endParaRPr lang="en-US"/>
          </a:p>
        </p:txBody>
      </p:sp>
      <p:pic>
        <p:nvPicPr>
          <p:cNvPr id="3" name="Picture 2" descr="PIPE_STAG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992630"/>
            <a:ext cx="833628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73755" y="30365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</a:t>
            </a:r>
            <a:r>
              <a:rPr lang="en-US" sz="1600">
                <a:solidFill>
                  <a:srgbClr val="7030A0"/>
                </a:solidFill>
              </a:rPr>
              <a:t>X </a:t>
            </a:r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X3X2X1 X0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4200" y="376174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X4</a:t>
            </a:r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                 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4842</Words>
  <Application>WPS Presentation</Application>
  <PresentationFormat>Widescreen</PresentationFormat>
  <Paragraphs>336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Microsoft YaHei</vt:lpstr>
      <vt:lpstr>Arial Unicode MS</vt:lpstr>
      <vt:lpstr>Calibri</vt:lpstr>
      <vt:lpstr>Aldhabi</vt:lpstr>
      <vt:lpstr>Arabic Typesetting</vt:lpstr>
      <vt:lpstr>Comic Sans MS</vt:lpstr>
      <vt:lpstr>Green Color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SDF Pipelined FFT Architecture</vt:lpstr>
      <vt:lpstr>PowerPoint 演示文稿</vt:lpstr>
      <vt:lpstr>PowerPoint 演示文稿</vt:lpstr>
      <vt:lpstr>PowerPoint 演示文稿</vt:lpstr>
      <vt:lpstr>PowerPoint 演示文稿</vt:lpstr>
      <vt:lpstr>Fixed-point arithmetic rules</vt:lpstr>
      <vt:lpstr>PowerPoint 演示文稿</vt:lpstr>
      <vt:lpstr>PowerPoint 演示文稿</vt:lpstr>
      <vt:lpstr>Avoiding overflow</vt:lpstr>
      <vt:lpstr>PowerPoint 演示文稿</vt:lpstr>
      <vt:lpstr>PowerPoint 演示文稿</vt:lpstr>
      <vt:lpstr>Calculating twiddle factors on the fly</vt:lpstr>
      <vt:lpstr>Calculating twiddle factors on the fly</vt:lpstr>
      <vt:lpstr>Calculating twiddle factors on the fly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14</cp:revision>
  <dcterms:created xsi:type="dcterms:W3CDTF">2023-03-02T12:49:00Z</dcterms:created>
  <dcterms:modified xsi:type="dcterms:W3CDTF">2023-03-02T21:39:22Z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65002F928990469888A619D7D280B3E9</vt:lpwstr>
  </property>
  <property fmtid="{D5CDD505-2E9C-101B-9397-08002B2CF9AE}" pid="3" name="KSOProductBuildVer">
    <vt:lpwstr>1033-11.2.0.11219</vt:lpwstr>
  </property>
</Properties>
</file>