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%C3%8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0B06B3-08B2-4726-9736-4EFEC06AC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461032" cy="2541431"/>
          </a:xfrm>
        </p:spPr>
        <p:txBody>
          <a:bodyPr>
            <a:normAutofit/>
          </a:bodyPr>
          <a:lstStyle/>
          <a:p>
            <a:r>
              <a:rPr lang="it-IT" sz="4000" dirty="0"/>
              <a:t>Università degli studi di </a:t>
            </a:r>
            <a:r>
              <a:rPr lang="it-IT" sz="4000" dirty="0" err="1"/>
              <a:t>bergamo</a:t>
            </a:r>
            <a:br>
              <a:rPr lang="it-IT" sz="4000" dirty="0"/>
            </a:br>
            <a:r>
              <a:rPr lang="it-IT" sz="2400" dirty="0"/>
              <a:t>Mobile and cloud </a:t>
            </a:r>
            <a:r>
              <a:rPr lang="it-IT" sz="2400" dirty="0" err="1"/>
              <a:t>technologies</a:t>
            </a:r>
            <a:r>
              <a:rPr lang="it-IT" sz="2400" dirty="0"/>
              <a:t> 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30229A-DFB7-46D6-856E-E87C2071F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Emanuele </a:t>
            </a:r>
            <a:r>
              <a:rPr lang="it-IT" dirty="0" err="1"/>
              <a:t>perico</a:t>
            </a:r>
            <a:r>
              <a:rPr lang="it-IT" dirty="0"/>
              <a:t> 1046601	</a:t>
            </a:r>
          </a:p>
          <a:p>
            <a:r>
              <a:rPr lang="it-IT" dirty="0"/>
              <a:t>Christian celestino 1046204</a:t>
            </a:r>
          </a:p>
        </p:txBody>
      </p:sp>
    </p:spTree>
    <p:extLst>
      <p:ext uri="{BB962C8B-B14F-4D97-AF65-F5344CB8AC3E}">
        <p14:creationId xmlns:p14="http://schemas.microsoft.com/office/powerpoint/2010/main" val="363666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026FAC-D5FD-47F1-8D6B-D79ED58B329B}"/>
              </a:ext>
            </a:extLst>
          </p:cNvPr>
          <p:cNvSpPr txBox="1"/>
          <p:nvPr/>
        </p:nvSpPr>
        <p:spPr>
          <a:xfrm>
            <a:off x="427839" y="343949"/>
            <a:ext cx="1015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DESCRIZIONE JOB PYSPARK REALIZZATO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FC71613-2B20-4F3C-A94F-13462E4BAF39}"/>
              </a:ext>
            </a:extLst>
          </p:cNvPr>
          <p:cNvCxnSpPr>
            <a:cxnSpLocks/>
          </p:cNvCxnSpPr>
          <p:nvPr/>
        </p:nvCxnSpPr>
        <p:spPr>
          <a:xfrm>
            <a:off x="503339" y="805614"/>
            <a:ext cx="61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D08B93-4C73-43B1-AD34-B6E7C4C54BDD}"/>
              </a:ext>
            </a:extLst>
          </p:cNvPr>
          <p:cNvSpPr txBox="1"/>
          <p:nvPr/>
        </p:nvSpPr>
        <p:spPr>
          <a:xfrm>
            <a:off x="425042" y="1191237"/>
            <a:ext cx="11341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job scritto è composto da tre parti principali: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Lettura del dataset </a:t>
            </a:r>
            <a:r>
              <a:rPr lang="it-IT" i="1" dirty="0"/>
              <a:t>watch_next_dataset.csv;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Creazione del modello aggregato </a:t>
            </a:r>
            <a:r>
              <a:rPr lang="it-IT" i="1" dirty="0" err="1"/>
              <a:t>watch_next_dataset_agg</a:t>
            </a:r>
            <a:r>
              <a:rPr lang="it-IT" i="1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Join di </a:t>
            </a:r>
            <a:r>
              <a:rPr lang="it-IT" i="1" dirty="0" err="1"/>
              <a:t>watch_next_dataset_agg</a:t>
            </a:r>
            <a:r>
              <a:rPr lang="it-IT" i="1" dirty="0"/>
              <a:t> </a:t>
            </a:r>
            <a:r>
              <a:rPr lang="it-IT" dirty="0"/>
              <a:t>a</a:t>
            </a:r>
            <a:r>
              <a:rPr lang="it-IT" i="1" dirty="0"/>
              <a:t> </a:t>
            </a:r>
            <a:r>
              <a:rPr lang="it-IT" i="1" dirty="0" err="1"/>
              <a:t>tedx_dataset_agg</a:t>
            </a:r>
            <a:r>
              <a:rPr lang="it-IT" i="1" dirty="0"/>
              <a:t> </a:t>
            </a:r>
            <a:r>
              <a:rPr lang="it-IT" dirty="0"/>
              <a:t>(contenente i dati del singolo </a:t>
            </a:r>
            <a:r>
              <a:rPr lang="it-IT" dirty="0" err="1"/>
              <a:t>TEDx</a:t>
            </a:r>
            <a:r>
              <a:rPr lang="it-IT" dirty="0"/>
              <a:t> talk con i relativi tag)</a:t>
            </a:r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79B1353-3068-4981-A66D-F555C5D98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8" b="6493"/>
          <a:stretch/>
        </p:blipFill>
        <p:spPr>
          <a:xfrm>
            <a:off x="425042" y="2986481"/>
            <a:ext cx="11065303" cy="20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BF7B47-3109-4215-BFE0-B9EFC5B26C98}"/>
              </a:ext>
            </a:extLst>
          </p:cNvPr>
          <p:cNvSpPr txBox="1"/>
          <p:nvPr/>
        </p:nvSpPr>
        <p:spPr>
          <a:xfrm>
            <a:off x="536896" y="427839"/>
            <a:ext cx="945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DATI TRATTATI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5592F63-2E4B-4860-99E7-0E5FE02AE808}"/>
              </a:ext>
            </a:extLst>
          </p:cNvPr>
          <p:cNvCxnSpPr/>
          <p:nvPr/>
        </p:nvCxnSpPr>
        <p:spPr>
          <a:xfrm>
            <a:off x="536896" y="889504"/>
            <a:ext cx="3783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computer, bianco&#10;&#10;Descrizione generata automaticamente">
            <a:extLst>
              <a:ext uri="{FF2B5EF4-FFF2-40B4-BE49-F238E27FC236}">
                <a16:creationId xmlns:a16="http://schemas.microsoft.com/office/drawing/2014/main" id="{D2931CDD-9C6F-4239-B21C-51D98E1FA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" t="28442" r="59346" b="62049"/>
          <a:stretch/>
        </p:blipFill>
        <p:spPr>
          <a:xfrm>
            <a:off x="536896" y="1695118"/>
            <a:ext cx="5351231" cy="8077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C09928-07AF-45B9-A946-24B0971A5CB3}"/>
              </a:ext>
            </a:extLst>
          </p:cNvPr>
          <p:cNvSpPr txBox="1"/>
          <p:nvPr/>
        </p:nvSpPr>
        <p:spPr>
          <a:xfrm>
            <a:off x="536896" y="1351169"/>
            <a:ext cx="338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err="1"/>
              <a:t>tedx_dataset_agg</a:t>
            </a:r>
            <a:endParaRPr lang="it-IT" sz="1600" dirty="0"/>
          </a:p>
        </p:txBody>
      </p:sp>
      <p:pic>
        <p:nvPicPr>
          <p:cNvPr id="14" name="Immagine 13" descr="Immagine che contiene bianco&#10;&#10;Descrizione generata automaticamente">
            <a:extLst>
              <a:ext uri="{FF2B5EF4-FFF2-40B4-BE49-F238E27FC236}">
                <a16:creationId xmlns:a16="http://schemas.microsoft.com/office/drawing/2014/main" id="{56BD536C-E8EB-44DB-9BC6-A47888FE0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32" t="28262" r="19222" b="56463"/>
          <a:stretch/>
        </p:blipFill>
        <p:spPr>
          <a:xfrm>
            <a:off x="8428692" y="1689723"/>
            <a:ext cx="1562596" cy="99281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564D9E1-02DA-4BB7-87AB-3BDF77A9B85F}"/>
              </a:ext>
            </a:extLst>
          </p:cNvPr>
          <p:cNvSpPr txBox="1"/>
          <p:nvPr/>
        </p:nvSpPr>
        <p:spPr>
          <a:xfrm>
            <a:off x="8274343" y="1320391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watch_next_dataset_agg</a:t>
            </a:r>
            <a:endParaRPr lang="it-IT" sz="1600" dirty="0"/>
          </a:p>
        </p:txBody>
      </p:sp>
      <p:pic>
        <p:nvPicPr>
          <p:cNvPr id="18" name="Immagine 17" descr="Immagine che contiene bianco&#10;&#10;Descrizione generata automaticamente">
            <a:extLst>
              <a:ext uri="{FF2B5EF4-FFF2-40B4-BE49-F238E27FC236}">
                <a16:creationId xmlns:a16="http://schemas.microsoft.com/office/drawing/2014/main" id="{285507F3-1F6F-4A1D-B91D-108E11311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9" t="47910" r="38500" b="42427"/>
          <a:stretch/>
        </p:blipFill>
        <p:spPr>
          <a:xfrm>
            <a:off x="2743153" y="4494009"/>
            <a:ext cx="6705693" cy="74068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FF028FF-6E50-4C88-8F6E-5C7B85A6CAD5}"/>
              </a:ext>
            </a:extLst>
          </p:cNvPr>
          <p:cNvSpPr txBox="1"/>
          <p:nvPr/>
        </p:nvSpPr>
        <p:spPr>
          <a:xfrm>
            <a:off x="2743153" y="4155455"/>
            <a:ext cx="2552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tedx_dataset_watch_next_agg</a:t>
            </a:r>
            <a:endParaRPr lang="it-IT" sz="1600" dirty="0"/>
          </a:p>
        </p:txBody>
      </p:sp>
      <p:sp>
        <p:nvSpPr>
          <p:cNvPr id="22" name="Freccia in giù 21">
            <a:extLst>
              <a:ext uri="{FF2B5EF4-FFF2-40B4-BE49-F238E27FC236}">
                <a16:creationId xmlns:a16="http://schemas.microsoft.com/office/drawing/2014/main" id="{8C0562AA-2687-4C56-AAFE-DB762ABC3F6D}"/>
              </a:ext>
            </a:extLst>
          </p:cNvPr>
          <p:cNvSpPr/>
          <p:nvPr/>
        </p:nvSpPr>
        <p:spPr>
          <a:xfrm rot="19583916">
            <a:off x="3881852" y="2578910"/>
            <a:ext cx="562062" cy="1117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2C9E3B65-E4C2-4434-AFF4-D8623D84E975}"/>
              </a:ext>
            </a:extLst>
          </p:cNvPr>
          <p:cNvSpPr/>
          <p:nvPr/>
        </p:nvSpPr>
        <p:spPr>
          <a:xfrm rot="1752728">
            <a:off x="7565814" y="2565764"/>
            <a:ext cx="548626" cy="1116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0EF02F-13D7-4762-9EDE-1318EBAA6B47}"/>
              </a:ext>
            </a:extLst>
          </p:cNvPr>
          <p:cNvSpPr txBox="1"/>
          <p:nvPr/>
        </p:nvSpPr>
        <p:spPr>
          <a:xfrm>
            <a:off x="4689445" y="3158947"/>
            <a:ext cx="42225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SELECT *</a:t>
            </a:r>
          </a:p>
          <a:p>
            <a:r>
              <a:rPr lang="it-IT" sz="1200" dirty="0"/>
              <a:t>FROM </a:t>
            </a:r>
            <a:r>
              <a:rPr lang="it-IT" sz="1200" dirty="0" err="1"/>
              <a:t>tedx_dataset_agg</a:t>
            </a:r>
            <a:endParaRPr lang="it-IT" sz="1200" dirty="0"/>
          </a:p>
          <a:p>
            <a:r>
              <a:rPr lang="it-IT" sz="1200" dirty="0"/>
              <a:t>LEFT JOIN </a:t>
            </a:r>
            <a:r>
              <a:rPr lang="it-IT" sz="1200" dirty="0" err="1"/>
              <a:t>watch_next_dataset_agg</a:t>
            </a:r>
            <a:endParaRPr lang="it-IT" sz="1200" dirty="0"/>
          </a:p>
          <a:p>
            <a:r>
              <a:rPr lang="it-IT" sz="1200" dirty="0"/>
              <a:t>ON </a:t>
            </a:r>
            <a:r>
              <a:rPr lang="it-IT" sz="1200" dirty="0" err="1"/>
              <a:t>tedx_dataset_agg.idx</a:t>
            </a:r>
            <a:r>
              <a:rPr lang="it-IT" sz="1200" dirty="0"/>
              <a:t>=</a:t>
            </a:r>
            <a:r>
              <a:rPr lang="it-IT" sz="1200" dirty="0" err="1"/>
              <a:t>watch_next_dataset_agg.idx</a:t>
            </a:r>
            <a:endParaRPr lang="it-IT" sz="1200" dirty="0"/>
          </a:p>
          <a:p>
            <a:endParaRPr lang="it-IT" sz="1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435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B9B163-55BC-4AF3-98A2-93E971B2C286}"/>
              </a:ext>
            </a:extLst>
          </p:cNvPr>
          <p:cNvSpPr txBox="1"/>
          <p:nvPr/>
        </p:nvSpPr>
        <p:spPr>
          <a:xfrm>
            <a:off x="444617" y="327171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SCHEMA FINALE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A913C57-A5BC-4214-B16F-2AC273887785}"/>
              </a:ext>
            </a:extLst>
          </p:cNvPr>
          <p:cNvCxnSpPr/>
          <p:nvPr/>
        </p:nvCxnSpPr>
        <p:spPr>
          <a:xfrm>
            <a:off x="528506" y="780447"/>
            <a:ext cx="5050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675763-BBA7-4DD1-9EF9-74906107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242112"/>
            <a:ext cx="3618393" cy="2940845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30A118-18C1-435D-8E76-4C39DCA3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48" y="1511300"/>
            <a:ext cx="6369050" cy="19177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F16F62-99C9-4089-AB4C-28515DB180EC}"/>
              </a:ext>
            </a:extLst>
          </p:cNvPr>
          <p:cNvSpPr txBox="1"/>
          <p:nvPr/>
        </p:nvSpPr>
        <p:spPr>
          <a:xfrm>
            <a:off x="5218448" y="11419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MongoDB</a:t>
            </a:r>
            <a:r>
              <a:rPr lang="it-IT" dirty="0"/>
              <a:t> Visual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D3AD4F7-E2A1-4728-BC79-E86542A8EC97}"/>
              </a:ext>
            </a:extLst>
          </p:cNvPr>
          <p:cNvSpPr txBox="1"/>
          <p:nvPr/>
        </p:nvSpPr>
        <p:spPr>
          <a:xfrm>
            <a:off x="528506" y="9195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Schema 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4683743-91BA-4E81-9C1F-DC2EF81F1957}"/>
              </a:ext>
            </a:extLst>
          </p:cNvPr>
          <p:cNvSpPr txBox="1"/>
          <p:nvPr/>
        </p:nvSpPr>
        <p:spPr>
          <a:xfrm>
            <a:off x="5218448" y="342900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Query </a:t>
            </a:r>
            <a:r>
              <a:rPr lang="it-IT" sz="1200" dirty="0" err="1"/>
              <a:t>result</a:t>
            </a:r>
            <a:r>
              <a:rPr lang="it-IT" sz="1200" dirty="0"/>
              <a:t> di </a:t>
            </a:r>
            <a:r>
              <a:rPr lang="it-IT" sz="1200" dirty="0" err="1"/>
              <a:t>MongoDB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34703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6D5A27-2218-4C06-92BF-3C7968F28A29}"/>
              </a:ext>
            </a:extLst>
          </p:cNvPr>
          <p:cNvSpPr txBox="1"/>
          <p:nvPr/>
        </p:nvSpPr>
        <p:spPr>
          <a:xfrm>
            <a:off x="419450" y="251670"/>
            <a:ext cx="19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EVOLUZIONI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DD65CE8-366C-47A3-9BA5-A60C998E103B}"/>
              </a:ext>
            </a:extLst>
          </p:cNvPr>
          <p:cNvCxnSpPr/>
          <p:nvPr/>
        </p:nvCxnSpPr>
        <p:spPr>
          <a:xfrm>
            <a:off x="419450" y="713335"/>
            <a:ext cx="3464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E6BE3C-7042-4027-AB27-1C914CBDBE76}"/>
              </a:ext>
            </a:extLst>
          </p:cNvPr>
          <p:cNvSpPr txBox="1"/>
          <p:nvPr/>
        </p:nvSpPr>
        <p:spPr>
          <a:xfrm>
            <a:off x="419450" y="753086"/>
            <a:ext cx="10785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comodità e semplicità sarebbe preferibile raggruppare gli URL e gli ID dei </a:t>
            </a:r>
            <a:r>
              <a:rPr lang="it-IT" dirty="0" err="1"/>
              <a:t>watch_next</a:t>
            </a:r>
            <a:r>
              <a:rPr lang="it-IT" dirty="0"/>
              <a:t> sotto un’unica matrice,</a:t>
            </a:r>
          </a:p>
          <a:p>
            <a:r>
              <a:rPr lang="it-IT" dirty="0"/>
              <a:t>in modo da avere un unico oggetto contenente entrambi i campi di interesse.</a:t>
            </a:r>
          </a:p>
          <a:p>
            <a:r>
              <a:rPr lang="it-IT" dirty="0"/>
              <a:t>Come fare?</a:t>
            </a:r>
          </a:p>
          <a:p>
            <a:r>
              <a:rPr lang="it-IT" dirty="0"/>
              <a:t>Utilizzare la funzione </a:t>
            </a:r>
            <a:r>
              <a:rPr lang="it-IT" i="1" dirty="0" err="1"/>
              <a:t>struct</a:t>
            </a:r>
            <a:r>
              <a:rPr lang="it-IT" i="1" dirty="0"/>
              <a:t> </a:t>
            </a:r>
            <a:r>
              <a:rPr lang="it-IT" dirty="0"/>
              <a:t>di </a:t>
            </a:r>
            <a:r>
              <a:rPr lang="it-IT" dirty="0" err="1"/>
              <a:t>pyspark</a:t>
            </a:r>
            <a:r>
              <a:rPr lang="it-IT" dirty="0"/>
              <a:t>:</a:t>
            </a:r>
            <a:endParaRPr lang="it-IT" i="1" dirty="0"/>
          </a:p>
        </p:txBody>
      </p:sp>
      <p:pic>
        <p:nvPicPr>
          <p:cNvPr id="7" name="Immagine 6" descr="Immagine che contiene bianco&#10;&#10;Descrizione generata automaticamente">
            <a:extLst>
              <a:ext uri="{FF2B5EF4-FFF2-40B4-BE49-F238E27FC236}">
                <a16:creationId xmlns:a16="http://schemas.microsoft.com/office/drawing/2014/main" id="{DE8E82FE-8C23-42A2-A4EC-A5EBD9521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2" t="48243" r="43727" b="41985"/>
          <a:stretch/>
        </p:blipFill>
        <p:spPr>
          <a:xfrm>
            <a:off x="419451" y="3849543"/>
            <a:ext cx="5676550" cy="684067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CC6D49F-3E48-4C88-B0DA-B508D047B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67" b="5851"/>
          <a:stretch/>
        </p:blipFill>
        <p:spPr>
          <a:xfrm>
            <a:off x="419450" y="1953415"/>
            <a:ext cx="8128000" cy="15267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BFC8C0-FB7B-47B9-8102-5A383FC58270}"/>
              </a:ext>
            </a:extLst>
          </p:cNvPr>
          <p:cNvSpPr txBox="1"/>
          <p:nvPr/>
        </p:nvSpPr>
        <p:spPr>
          <a:xfrm>
            <a:off x="419450" y="348021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Ottenendo: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D0800C3-9BBD-4D4D-9319-1CFA3A92DA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377"/>
          <a:stretch/>
        </p:blipFill>
        <p:spPr>
          <a:xfrm>
            <a:off x="6908299" y="3849543"/>
            <a:ext cx="4296862" cy="200170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CFAE65-D236-4653-9BDA-A3EBA8EF505C}"/>
              </a:ext>
            </a:extLst>
          </p:cNvPr>
          <p:cNvSpPr txBox="1"/>
          <p:nvPr/>
        </p:nvSpPr>
        <p:spPr>
          <a:xfrm>
            <a:off x="5118065" y="5481915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Visual </a:t>
            </a:r>
            <a:r>
              <a:rPr lang="it-IT" dirty="0" err="1"/>
              <a:t>MongoDB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788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3A0387-F547-4241-A1A1-27EBD87FE60B}"/>
              </a:ext>
            </a:extLst>
          </p:cNvPr>
          <p:cNvSpPr txBox="1"/>
          <p:nvPr/>
        </p:nvSpPr>
        <p:spPr>
          <a:xfrm>
            <a:off x="394283" y="226503"/>
            <a:ext cx="5327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CRITICITÀ</a:t>
            </a:r>
            <a:endParaRPr lang="it-IT" sz="2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D4A6418-B1B7-4E10-8B05-61B5EC9A77BE}"/>
              </a:ext>
            </a:extLst>
          </p:cNvPr>
          <p:cNvCxnSpPr/>
          <p:nvPr/>
        </p:nvCxnSpPr>
        <p:spPr>
          <a:xfrm>
            <a:off x="511728" y="671119"/>
            <a:ext cx="2936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4C28CA-D59A-446A-826D-50529C5F8E07}"/>
              </a:ext>
            </a:extLst>
          </p:cNvPr>
          <p:cNvSpPr txBox="1"/>
          <p:nvPr/>
        </p:nvSpPr>
        <p:spPr>
          <a:xfrm>
            <a:off x="637562" y="1098958"/>
            <a:ext cx="11164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Eventuali criticità riscontrate potrebbero essere ad esempio: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Errori nei Dataset CSV, come errori di scrittura e di separazione dei campi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Possibili duplicati che vanno ad appesantire il </a:t>
            </a:r>
            <a:r>
              <a:rPr lang="it-IT" dirty="0" err="1"/>
              <a:t>DataLake</a:t>
            </a:r>
            <a:r>
              <a:rPr lang="it-IT" dirty="0"/>
              <a:t>, risolvibili attraverso l’uso della funzione </a:t>
            </a:r>
            <a:r>
              <a:rPr lang="it-IT" i="1" dirty="0" err="1"/>
              <a:t>collect_set</a:t>
            </a:r>
            <a:r>
              <a:rPr lang="it-IT" i="1" dirty="0"/>
              <a:t> </a:t>
            </a:r>
            <a:r>
              <a:rPr lang="it-IT" dirty="0"/>
              <a:t>al posto della classica </a:t>
            </a:r>
            <a:r>
              <a:rPr lang="it-IT" i="1" dirty="0" err="1"/>
              <a:t>collect_list</a:t>
            </a:r>
            <a:r>
              <a:rPr lang="it-IT" dirty="0"/>
              <a:t> ; </a:t>
            </a:r>
          </a:p>
          <a:p>
            <a:r>
              <a:rPr lang="it-IT" i="1" dirty="0"/>
              <a:t>     </a:t>
            </a:r>
            <a:r>
              <a:rPr lang="it-IT" dirty="0"/>
              <a:t>Nel nostro caso l’uso di questa funzione riduce lo spazio del nostro </a:t>
            </a:r>
            <a:r>
              <a:rPr lang="it-IT" dirty="0" err="1"/>
              <a:t>DataLake</a:t>
            </a:r>
            <a:r>
              <a:rPr lang="it-IT" dirty="0"/>
              <a:t> di circa la metà (da 12 MB a 7 MB)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944502305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TM10001114[[fn=Raccolta]]</Template>
  <TotalTime>192</TotalTime>
  <Words>265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Raccolta</vt:lpstr>
      <vt:lpstr>Università degli studi di bergamo Mobile and cloud technologies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bergamo Mobile and cloud technologies </dc:title>
  <dc:creator>christian celestino</dc:creator>
  <cp:lastModifiedBy>christian celestino</cp:lastModifiedBy>
  <cp:revision>13</cp:revision>
  <dcterms:created xsi:type="dcterms:W3CDTF">2020-05-22T09:02:32Z</dcterms:created>
  <dcterms:modified xsi:type="dcterms:W3CDTF">2020-05-22T19:34:29Z</dcterms:modified>
</cp:coreProperties>
</file>