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irYU/zxljACZRFnWIJzgavel3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031c0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031c0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031c08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031c08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031c08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031c08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031c08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031c08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3031c08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3031c08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031c08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3031c08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031c08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031c08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031c088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031c08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031c0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3031c0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031c08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031c08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3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3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3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74" name="Google Shape;74;p3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" name="Google Shape;76;p3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77" name="Google Shape;77;p3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" name="Google Shape;79;p3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0" name="Google Shape;80;p3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4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4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2" name="Google Shape;1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4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1_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857250" y="457200"/>
            <a:ext cx="74067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body"/>
          </p:nvPr>
        </p:nvSpPr>
        <p:spPr>
          <a:xfrm>
            <a:off x="857251" y="1543050"/>
            <a:ext cx="74046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0" type="dt"/>
          </p:nvPr>
        </p:nvSpPr>
        <p:spPr>
          <a:xfrm>
            <a:off x="857247" y="4667871"/>
            <a:ext cx="17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5"/>
          <p:cNvSpPr txBox="1"/>
          <p:nvPr>
            <p:ph idx="11" type="ftr"/>
          </p:nvPr>
        </p:nvSpPr>
        <p:spPr>
          <a:xfrm>
            <a:off x="2961861" y="4667871"/>
            <a:ext cx="35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2" type="sldNum"/>
          </p:nvPr>
        </p:nvSpPr>
        <p:spPr>
          <a:xfrm>
            <a:off x="6997148" y="4667871"/>
            <a:ext cx="127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3" name="Google Shape;17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Non-bulleted text">
  <p:cSld name="Title &amp; Non-bulleted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57"/>
          <p:cNvSpPr txBox="1"/>
          <p:nvPr>
            <p:ph idx="1" type="body"/>
          </p:nvPr>
        </p:nvSpPr>
        <p:spPr>
          <a:xfrm>
            <a:off x="201930" y="891883"/>
            <a:ext cx="8741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zure.microsoft.com/en-us/services/cognitive-services/speech/" TargetMode="External"/><Relationship Id="rId4" Type="http://schemas.openxmlformats.org/officeDocument/2006/relationships/hyperlink" Target="https://w3c.github.io/speech-api/speechapi.html" TargetMode="External"/><Relationship Id="rId5" Type="http://schemas.openxmlformats.org/officeDocument/2006/relationships/hyperlink" Target="https://cloud.google.com/speech/" TargetMode="External"/><Relationship Id="rId6" Type="http://schemas.openxmlformats.org/officeDocument/2006/relationships/hyperlink" Target="https://www.ibm.com/watson/services/speech-to-text/" TargetMode="External"/><Relationship Id="rId7" Type="http://schemas.openxmlformats.org/officeDocument/2006/relationships/hyperlink" Target="https://cmusphinx.github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www.linkedin.com/in/muhammad-naufil-0554a5166/" TargetMode="External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d0qL7hHuKg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FhX52Vjss-s_-phR1rF3y23GE7DXFmFC/view" TargetMode="External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200"/>
              <a:t>Speech Recognition with Python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31c088c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Importing</a:t>
            </a:r>
            <a:endParaRPr/>
          </a:p>
        </p:txBody>
      </p:sp>
      <p:pic>
        <p:nvPicPr>
          <p:cNvPr id="243" name="Google Shape;243;g63031c08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13" y="2848900"/>
            <a:ext cx="8761376" cy="14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63031c088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25" y="1754300"/>
            <a:ext cx="8761376" cy="102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031c088c_0_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Recognizer Instance</a:t>
            </a:r>
            <a:endParaRPr/>
          </a:p>
        </p:txBody>
      </p:sp>
      <p:sp>
        <p:nvSpPr>
          <p:cNvPr id="250" name="Google Shape;250;g63031c088c_0_6"/>
          <p:cNvSpPr txBox="1"/>
          <p:nvPr>
            <p:ph idx="1" type="body"/>
          </p:nvPr>
        </p:nvSpPr>
        <p:spPr>
          <a:xfrm>
            <a:off x="471900" y="1919075"/>
            <a:ext cx="82221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purpose of a Recognizer instance is, of course, to recognize speech. Each instance comes with a variety of settings and functionality for recognizing speech from an audio source.</a:t>
            </a:r>
            <a:endParaRPr/>
          </a:p>
        </p:txBody>
      </p:sp>
      <p:pic>
        <p:nvPicPr>
          <p:cNvPr id="251" name="Google Shape;251;g63031c08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8" y="3077500"/>
            <a:ext cx="8877424" cy="1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3031c088c_0_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Recognizer Instance methods</a:t>
            </a:r>
            <a:endParaRPr/>
          </a:p>
        </p:txBody>
      </p:sp>
      <p:sp>
        <p:nvSpPr>
          <p:cNvPr id="257" name="Google Shape;257;g63031c088c_0_12"/>
          <p:cNvSpPr txBox="1"/>
          <p:nvPr>
            <p:ph idx="1" type="body"/>
          </p:nvPr>
        </p:nvSpPr>
        <p:spPr>
          <a:xfrm>
            <a:off x="471900" y="1919075"/>
            <a:ext cx="82221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Each </a:t>
            </a: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Recognizer</a:t>
            </a:r>
            <a:r>
              <a:rPr lang="en">
                <a:solidFill>
                  <a:srgbClr val="222222"/>
                </a:solidFill>
              </a:rPr>
              <a:t> instance has seven methods for recognizing speech from an audio source using various APIs. These are: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recognize_bing()</a:t>
            </a:r>
            <a:r>
              <a:rPr lang="en">
                <a:solidFill>
                  <a:srgbClr val="222222"/>
                </a:solidFill>
              </a:rPr>
              <a:t>: </a:t>
            </a:r>
            <a:r>
              <a:rPr lang="en">
                <a:solidFill>
                  <a:srgbClr val="3676AB"/>
                </a:solidFill>
                <a:uFill>
                  <a:noFill/>
                </a:uFill>
                <a:hlinkClick r:id="rId3"/>
              </a:rPr>
              <a:t>Microsoft Bing Speech</a:t>
            </a:r>
            <a:endParaRPr>
              <a:solidFill>
                <a:srgbClr val="3676A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recognize_google()</a:t>
            </a:r>
            <a:r>
              <a:rPr lang="en">
                <a:solidFill>
                  <a:srgbClr val="222222"/>
                </a:solidFill>
              </a:rPr>
              <a:t>: </a:t>
            </a:r>
            <a:r>
              <a:rPr lang="en">
                <a:solidFill>
                  <a:srgbClr val="3676AB"/>
                </a:solidFill>
                <a:uFill>
                  <a:noFill/>
                </a:uFill>
                <a:hlinkClick r:id="rId4"/>
              </a:rPr>
              <a:t>Google Web Speech API</a:t>
            </a:r>
            <a:endParaRPr>
              <a:solidFill>
                <a:srgbClr val="3676A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recognize_google_cloud()</a:t>
            </a:r>
            <a:r>
              <a:rPr lang="en">
                <a:solidFill>
                  <a:srgbClr val="222222"/>
                </a:solidFill>
              </a:rPr>
              <a:t>: </a:t>
            </a:r>
            <a:r>
              <a:rPr lang="en">
                <a:solidFill>
                  <a:srgbClr val="3676AB"/>
                </a:solidFill>
                <a:uFill>
                  <a:noFill/>
                </a:uFill>
                <a:hlinkClick r:id="rId5"/>
              </a:rPr>
              <a:t>Google Cloud Speech</a:t>
            </a:r>
            <a:r>
              <a:rPr lang="en">
                <a:solidFill>
                  <a:srgbClr val="222222"/>
                </a:solidFill>
              </a:rPr>
              <a:t> - requires installation of the google-cloud-speech package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recognize_ibm()</a:t>
            </a:r>
            <a:r>
              <a:rPr lang="en">
                <a:solidFill>
                  <a:srgbClr val="222222"/>
                </a:solidFill>
              </a:rPr>
              <a:t>: </a:t>
            </a:r>
            <a:r>
              <a:rPr lang="en">
                <a:solidFill>
                  <a:srgbClr val="3676AB"/>
                </a:solidFill>
                <a:uFill>
                  <a:noFill/>
                </a:uFill>
                <a:hlinkClick r:id="rId6"/>
              </a:rPr>
              <a:t>IBM Speech to Text</a:t>
            </a:r>
            <a:endParaRPr>
              <a:solidFill>
                <a:srgbClr val="3676A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recognize_sphinx()</a:t>
            </a:r>
            <a:r>
              <a:rPr lang="en">
                <a:solidFill>
                  <a:srgbClr val="222222"/>
                </a:solidFill>
              </a:rPr>
              <a:t>: </a:t>
            </a:r>
            <a:r>
              <a:rPr lang="en">
                <a:solidFill>
                  <a:srgbClr val="3676AB"/>
                </a:solidFill>
                <a:uFill>
                  <a:noFill/>
                </a:uFill>
                <a:hlinkClick r:id="rId7"/>
              </a:rPr>
              <a:t>CMU Sphinx</a:t>
            </a:r>
            <a:r>
              <a:rPr lang="en">
                <a:solidFill>
                  <a:srgbClr val="222222"/>
                </a:solidFill>
              </a:rPr>
              <a:t> - requires installing PocketSphinx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3031c088c_0_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record() to Capture Data From a File</a:t>
            </a:r>
            <a:endParaRPr/>
          </a:p>
        </p:txBody>
      </p:sp>
      <p:pic>
        <p:nvPicPr>
          <p:cNvPr id="263" name="Google Shape;263;g63031c088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0" y="2964225"/>
            <a:ext cx="8579125" cy="1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63031c088c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88" y="1849163"/>
            <a:ext cx="8577625" cy="10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031c088c_0_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file to Text</a:t>
            </a:r>
            <a:endParaRPr/>
          </a:p>
        </p:txBody>
      </p:sp>
      <p:pic>
        <p:nvPicPr>
          <p:cNvPr id="270" name="Google Shape;270;g63031c088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8"/>
            <a:ext cx="8222100" cy="225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031c088c_0_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 to Text? Install dependency</a:t>
            </a:r>
            <a:endParaRPr/>
          </a:p>
        </p:txBody>
      </p:sp>
      <p:sp>
        <p:nvSpPr>
          <p:cNvPr id="276" name="Google Shape;276;g63031c088c_0_39"/>
          <p:cNvSpPr txBox="1"/>
          <p:nvPr>
            <p:ph idx="1" type="body"/>
          </p:nvPr>
        </p:nvSpPr>
        <p:spPr>
          <a:xfrm>
            <a:off x="471900" y="1919075"/>
            <a:ext cx="82221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</a:t>
            </a:r>
            <a:r>
              <a:rPr lang="en"/>
              <a:t>https://github.com/mnauf/pycon-speech-applications.git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PyAudio-0.2.11-cp37-cp37m-win_amd64.whl</a:t>
            </a:r>
            <a:endParaRPr/>
          </a:p>
        </p:txBody>
      </p:sp>
      <p:sp>
        <p:nvSpPr>
          <p:cNvPr id="277" name="Google Shape;277;g63031c088c_0_39"/>
          <p:cNvSpPr txBox="1"/>
          <p:nvPr/>
        </p:nvSpPr>
        <p:spPr>
          <a:xfrm>
            <a:off x="405788" y="2925088"/>
            <a:ext cx="7907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Testing Installation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63031c088c_0_39"/>
          <p:cNvSpPr txBox="1"/>
          <p:nvPr/>
        </p:nvSpPr>
        <p:spPr>
          <a:xfrm>
            <a:off x="644475" y="3705800"/>
            <a:ext cx="8049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g63031c088c_0_39"/>
          <p:cNvPicPr preferRelativeResize="0"/>
          <p:nvPr/>
        </p:nvPicPr>
        <p:blipFill rotWithShape="1">
          <a:blip r:embed="rId3">
            <a:alphaModFix/>
          </a:blip>
          <a:srcRect b="0" l="0" r="14544" t="0"/>
          <a:stretch/>
        </p:blipFill>
        <p:spPr>
          <a:xfrm>
            <a:off x="492075" y="3594175"/>
            <a:ext cx="7821124" cy="109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63031c088c_0_48"/>
          <p:cNvPicPr preferRelativeResize="0"/>
          <p:nvPr/>
        </p:nvPicPr>
        <p:blipFill rotWithShape="1">
          <a:blip r:embed="rId3">
            <a:alphaModFix/>
          </a:blip>
          <a:srcRect b="0" l="0" r="12982" t="0"/>
          <a:stretch/>
        </p:blipFill>
        <p:spPr>
          <a:xfrm>
            <a:off x="375600" y="2118330"/>
            <a:ext cx="8392801" cy="1667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63031c088c_0_48"/>
          <p:cNvSpPr txBox="1"/>
          <p:nvPr/>
        </p:nvSpPr>
        <p:spPr>
          <a:xfrm>
            <a:off x="421400" y="1214605"/>
            <a:ext cx="83469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Make sure your default microphone is on and unmuted. If the installation worked, you should see something like this: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3031c088c_0_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 Instance</a:t>
            </a:r>
            <a:endParaRPr/>
          </a:p>
        </p:txBody>
      </p:sp>
      <p:pic>
        <p:nvPicPr>
          <p:cNvPr id="291" name="Google Shape;291;g63031c088c_0_56"/>
          <p:cNvPicPr preferRelativeResize="0"/>
          <p:nvPr/>
        </p:nvPicPr>
        <p:blipFill rotWithShape="1">
          <a:blip r:embed="rId3">
            <a:alphaModFix/>
          </a:blip>
          <a:srcRect b="-5550" l="0" r="0" t="5550"/>
          <a:stretch/>
        </p:blipFill>
        <p:spPr>
          <a:xfrm>
            <a:off x="429613" y="1984863"/>
            <a:ext cx="8284775" cy="9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63031c088c_0_56"/>
          <p:cNvSpPr txBox="1"/>
          <p:nvPr/>
        </p:nvSpPr>
        <p:spPr>
          <a:xfrm>
            <a:off x="483375" y="2958500"/>
            <a:ext cx="8284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Instead of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g63031c088c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24" y="3466775"/>
            <a:ext cx="8284774" cy="100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031c088c_0_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listen() to Capture Microphone Input</a:t>
            </a:r>
            <a:endParaRPr/>
          </a:p>
        </p:txBody>
      </p:sp>
      <p:pic>
        <p:nvPicPr>
          <p:cNvPr id="299" name="Google Shape;299;g63031c088c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71350"/>
            <a:ext cx="8222100" cy="168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2 Projects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031c088c_0_72"/>
          <p:cNvSpPr txBox="1"/>
          <p:nvPr>
            <p:ph type="title"/>
          </p:nvPr>
        </p:nvSpPr>
        <p:spPr>
          <a:xfrm>
            <a:off x="378478" y="16041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193" name="Google Shape;193;g63031c088c_0_72"/>
          <p:cNvSpPr txBox="1"/>
          <p:nvPr/>
        </p:nvSpPr>
        <p:spPr>
          <a:xfrm>
            <a:off x="3619050" y="1499660"/>
            <a:ext cx="51684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PIAIC IOT Instructor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Chatbot Developer at Islam360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Working with Rehan Allahwala on multiple projects on AI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Year Electronic Engineering Student at NED University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310" name="Google Shape;310;p14"/>
          <p:cNvSpPr txBox="1"/>
          <p:nvPr>
            <p:ph idx="1" type="body"/>
          </p:nvPr>
        </p:nvSpPr>
        <p:spPr>
          <a:xfrm>
            <a:off x="399450" y="1822500"/>
            <a:ext cx="82221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I'm thinking of one of these words: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apple, banana, grape, orange, mango, lemon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have 3 tries to guess which one.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Guess 1. Speak!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said: banana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Incorrect. Try again.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Guess 3. Speak!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said: Orange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Correct! You win!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316" name="Google Shape;316;p15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Make your own digital personal assistant.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7" name="Google Shape;3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075" y="2650100"/>
            <a:ext cx="1932892" cy="19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323" name="Google Shape;323;p16"/>
          <p:cNvSpPr txBox="1"/>
          <p:nvPr>
            <p:ph idx="1" type="body"/>
          </p:nvPr>
        </p:nvSpPr>
        <p:spPr>
          <a:xfrm>
            <a:off x="471900" y="1919075"/>
            <a:ext cx="8222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chemeClr val="dk2"/>
                </a:solidFill>
              </a:rPr>
              <a:t>Some slides are taken from PIAIC IOT slides.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Let’s get connected</a:t>
            </a:r>
            <a:endParaRPr/>
          </a:p>
        </p:txBody>
      </p:sp>
      <p:sp>
        <p:nvSpPr>
          <p:cNvPr id="329" name="Google Shape;329;p17"/>
          <p:cNvSpPr txBox="1"/>
          <p:nvPr>
            <p:ph idx="1" type="body"/>
          </p:nvPr>
        </p:nvSpPr>
        <p:spPr>
          <a:xfrm>
            <a:off x="1395260" y="2062825"/>
            <a:ext cx="72987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/muhammad.naufil</a:t>
            </a:r>
            <a:endParaRPr sz="2400"/>
          </a:p>
        </p:txBody>
      </p:sp>
      <p:pic>
        <p:nvPicPr>
          <p:cNvPr id="330" name="Google Shape;3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50" y="2062832"/>
            <a:ext cx="639300" cy="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050" y="2930732"/>
            <a:ext cx="639300" cy="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1370975" y="2934675"/>
            <a:ext cx="72987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/</a:t>
            </a:r>
            <a:r>
              <a:rPr lang="en" sz="2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in/muhammad-naufil-0554a5166</a:t>
            </a:r>
            <a:endParaRPr sz="2400"/>
          </a:p>
        </p:txBody>
      </p:sp>
      <p:pic>
        <p:nvPicPr>
          <p:cNvPr id="333" name="Google Shape;33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451" y="3759257"/>
            <a:ext cx="867900" cy="8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1395260" y="3902050"/>
            <a:ext cx="72987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/mnauf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/>
        </p:nvSpPr>
        <p:spPr>
          <a:xfrm>
            <a:off x="338075" y="2016300"/>
            <a:ext cx="8439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voice-user interface (VUI) makes spoken human interaction with computers possible, using speech recognition to understand spoken commands and answer questions, and typically text to speech to play a reply.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436925" y="495750"/>
            <a:ext cx="8241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Formal Introduction to VUI/Speech Recognition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are its Applications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7-11-04 00.50.41.png" id="209" name="Google Shape;2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63" y="424975"/>
            <a:ext cx="8955886" cy="4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Bot Examples</a:t>
            </a:r>
            <a:endParaRPr/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58" y="1268017"/>
            <a:ext cx="1590757" cy="26305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6949" y="2183999"/>
            <a:ext cx="2305175" cy="26997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4045" y="921427"/>
            <a:ext cx="2327568" cy="27259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6">
            <a:alphaModFix/>
          </a:blip>
          <a:srcRect b="0" l="0" r="58781" t="0"/>
          <a:stretch/>
        </p:blipFill>
        <p:spPr>
          <a:xfrm>
            <a:off x="6911951" y="2350562"/>
            <a:ext cx="1934574" cy="26360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How developers like us are using it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developers like us are using it</a:t>
            </a:r>
            <a:endParaRPr/>
          </a:p>
        </p:txBody>
      </p:sp>
      <p:pic>
        <p:nvPicPr>
          <p:cNvPr descr="It takes input Urdu commands and reply in English." id="229" name="Google Shape;229;p11" title="Urdu Personal Assistant using Python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75" y="738725"/>
            <a:ext cx="4443034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 title="hello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9" y="1060352"/>
            <a:ext cx="4408250" cy="268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Speech to Text Libraries/APIs</a:t>
            </a:r>
            <a:endParaRPr/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471900" y="1919075"/>
            <a:ext cx="2655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Google Speech 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IBM Watson 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SpeechAPI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Speech to Text 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Text-to-Speech 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Rev.AI 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ReadSpeaker API</a:t>
            </a:r>
            <a:b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33154"/>
                </a:solidFill>
                <a:latin typeface="Arial"/>
                <a:ea typeface="Arial"/>
                <a:cs typeface="Arial"/>
                <a:sym typeface="Arial"/>
              </a:rPr>
              <a:t>Speech2Topics API</a:t>
            </a:r>
            <a:endParaRPr>
              <a:solidFill>
                <a:srgbClr val="1331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i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825" y="1808249"/>
            <a:ext cx="2991375" cy="33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Naufil</dc:creator>
</cp:coreProperties>
</file>