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avi" ContentType="video/avi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88" r:id="rId1"/>
  </p:sldMasterIdLst>
  <p:notesMasterIdLst>
    <p:notesMasterId r:id="rId32"/>
  </p:notesMasterIdLst>
  <p:sldIdLst>
    <p:sldId id="259" r:id="rId2"/>
    <p:sldId id="263" r:id="rId3"/>
    <p:sldId id="306" r:id="rId4"/>
    <p:sldId id="280" r:id="rId5"/>
    <p:sldId id="340" r:id="rId6"/>
    <p:sldId id="341" r:id="rId7"/>
    <p:sldId id="354" r:id="rId8"/>
    <p:sldId id="330" r:id="rId9"/>
    <p:sldId id="336" r:id="rId10"/>
    <p:sldId id="337" r:id="rId11"/>
    <p:sldId id="338" r:id="rId12"/>
    <p:sldId id="339" r:id="rId13"/>
    <p:sldId id="345" r:id="rId14"/>
    <p:sldId id="342" r:id="rId15"/>
    <p:sldId id="343" r:id="rId16"/>
    <p:sldId id="344" r:id="rId17"/>
    <p:sldId id="335" r:id="rId18"/>
    <p:sldId id="346" r:id="rId19"/>
    <p:sldId id="347" r:id="rId20"/>
    <p:sldId id="352" r:id="rId21"/>
    <p:sldId id="353" r:id="rId22"/>
    <p:sldId id="349" r:id="rId23"/>
    <p:sldId id="350" r:id="rId24"/>
    <p:sldId id="348" r:id="rId25"/>
    <p:sldId id="308" r:id="rId26"/>
    <p:sldId id="320" r:id="rId27"/>
    <p:sldId id="311" r:id="rId28"/>
    <p:sldId id="290" r:id="rId29"/>
    <p:sldId id="319" r:id="rId30"/>
    <p:sldId id="307" r:id="rId3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1E53"/>
    <a:srgbClr val="FF0000"/>
    <a:srgbClr val="FF9999"/>
    <a:srgbClr val="FF99CC"/>
    <a:srgbClr val="CCECFF"/>
    <a:srgbClr val="00CCFF"/>
    <a:srgbClr val="33529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161" autoAdjust="0"/>
  </p:normalViewPr>
  <p:slideViewPr>
    <p:cSldViewPr>
      <p:cViewPr>
        <p:scale>
          <a:sx n="81" d="100"/>
          <a:sy n="81" d="100"/>
        </p:scale>
        <p:origin x="-10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6309587-FC9C-4E31-84B6-5232C3655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1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71D7C-481B-44A0-92BE-C4B53B6E5A2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882786-61E3-4D38-9449-FF726563371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0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B13F8-2086-48FA-B05D-9342BE7D7A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0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7D7E0F2-DD58-4593-82F7-9604999CAB56}" type="slidenum">
              <a:rPr lang="en-US" sz="1200"/>
              <a:pPr algn="r"/>
              <a:t>28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6F70AD-1164-4B8D-971D-1BD8A8A40D97}" type="datetimeFigureOut">
              <a:rPr lang="en-US" smtClean="0"/>
              <a:pPr>
                <a:defRPr/>
              </a:pPr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0F809-EFED-48F8-80C6-694E026A24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 descr="band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5589588"/>
            <a:ext cx="8991600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0FE192-8E16-49DD-B041-30F857B3DB80}" type="datetimeFigureOut">
              <a:rPr lang="en-US" smtClean="0"/>
              <a:pPr>
                <a:defRPr/>
              </a:pPr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8D302A-8AF7-4111-BB3B-792BB8A3F6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704391-C3C6-4AAF-BDBA-82AFAA5AD32C}" type="datetimeFigureOut">
              <a:rPr lang="en-US" smtClean="0"/>
              <a:pPr>
                <a:defRPr/>
              </a:pPr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33F34-0F16-43C1-A668-3B1505258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93E894-0C67-437B-A254-E5F147079920}" type="datetimeFigureOut">
              <a:rPr lang="en-US" smtClean="0"/>
              <a:pPr>
                <a:defRPr/>
              </a:pPr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067E0-5DDF-48E0-9DEA-3E14C8D528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6866" name="Object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7450"/>
            <a:ext cx="91440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F4E65-EF51-4F57-9A55-F43EBE3B9FE3}" type="datetimeFigureOut">
              <a:rPr lang="en-US" smtClean="0"/>
              <a:pPr>
                <a:defRPr/>
              </a:pPr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01D42C-8072-41B9-A2C9-603E02675B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9C4118-10DD-436C-A4D0-0E0E4D3FD6D9}" type="datetimeFigureOut">
              <a:rPr lang="en-US" smtClean="0"/>
              <a:pPr>
                <a:defRPr/>
              </a:pPr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5B697-CD6F-44C0-8E5C-22F0C015F5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7FD707-5392-4E83-8C55-870DA56599AE}" type="datetimeFigureOut">
              <a:rPr lang="en-US" smtClean="0"/>
              <a:pPr>
                <a:defRPr/>
              </a:pPr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4FAA4-1441-4C82-8312-04504A6341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FDF08C-F19E-4C13-80BC-FB2E546E4F40}" type="datetimeFigureOut">
              <a:rPr lang="en-US" smtClean="0"/>
              <a:pPr>
                <a:defRPr/>
              </a:pPr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41002F-630A-4F11-B5F0-A36384642E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B75AC5-5430-4648-9FCD-36ABAAE79960}" type="datetimeFigureOut">
              <a:rPr lang="en-US" smtClean="0"/>
              <a:pPr>
                <a:defRPr/>
              </a:pPr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7B647-65D3-498D-90D2-7F0A2FE225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7D3E8-D03E-49B8-8CB9-41B595678286}" type="datetimeFigureOut">
              <a:rPr lang="en-US" smtClean="0"/>
              <a:pPr>
                <a:defRPr/>
              </a:pPr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B9BE59-3992-4BF8-A55C-785AA6E669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F0FB78-9CE3-460C-A192-62806D8B0F93}" type="datetimeFigureOut">
              <a:rPr lang="en-US" smtClean="0"/>
              <a:pPr>
                <a:defRPr/>
              </a:pPr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09460-F6A2-4634-A00D-63586BA343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0C2855-B0AE-4B7F-94C9-5FA6B94FDEB9}" type="datetimeFigureOut">
              <a:rPr lang="en-US" smtClean="0"/>
              <a:pPr>
                <a:defRPr/>
              </a:pPr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C095F5-BD1B-4F3C-832D-1868E4A78B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7890" name="Object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7450"/>
            <a:ext cx="91440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8F8F8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89" r:id="rId1"/>
    <p:sldLayoutId id="2147484890" r:id="rId2"/>
    <p:sldLayoutId id="2147484891" r:id="rId3"/>
    <p:sldLayoutId id="2147484892" r:id="rId4"/>
    <p:sldLayoutId id="2147484893" r:id="rId5"/>
    <p:sldLayoutId id="2147484894" r:id="rId6"/>
    <p:sldLayoutId id="2147484895" r:id="rId7"/>
    <p:sldLayoutId id="2147484896" r:id="rId8"/>
    <p:sldLayoutId id="2147484897" r:id="rId9"/>
    <p:sldLayoutId id="2147484898" r:id="rId10"/>
    <p:sldLayoutId id="2147484899" r:id="rId11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228600" y="5105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Song Std L" panose="02020300000000000000" pitchFamily="18" charset="-128"/>
                <a:cs typeface="Times New Roman" panose="02020603050405020304" pitchFamily="18" charset="0"/>
              </a:rPr>
              <a:t>Project Guide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Dr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. R.Rajavel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, Associate Professor / ECE</a:t>
            </a: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IN" sz="3200" b="1" u="sng" dirty="0">
                <a:solidFill>
                  <a:srgbClr val="7030A0"/>
                </a:solidFill>
                <a:latin typeface="Times New Roman" panose="02020603050405020304" pitchFamily="18" charset="0"/>
                <a:ea typeface="Adobe Song Std L" panose="02020300000000000000" pitchFamily="18" charset="-128"/>
                <a:cs typeface="Times New Roman" panose="02020603050405020304" pitchFamily="18" charset="0"/>
              </a:rPr>
              <a:t>SPEECH ONSET AND OFFSET DETECTION USING VIDEO STREAM </a:t>
            </a:r>
            <a:r>
              <a:rPr lang="en-IN" sz="3200" u="sng" dirty="0">
                <a:solidFill>
                  <a:srgbClr val="7030A0"/>
                </a:solidFill>
                <a:latin typeface="Times New Roman" panose="02020603050405020304" pitchFamily="18" charset="0"/>
                <a:ea typeface="Adobe Song Std L" panose="02020300000000000000" pitchFamily="18" charset="-128"/>
                <a:cs typeface="Times New Roman" panose="02020603050405020304" pitchFamily="18" charset="0"/>
              </a:rPr>
              <a:t/>
            </a:r>
            <a:br>
              <a:rPr lang="en-IN" sz="3200" u="sng" dirty="0">
                <a:solidFill>
                  <a:srgbClr val="7030A0"/>
                </a:solidFill>
                <a:latin typeface="Times New Roman" panose="02020603050405020304" pitchFamily="18" charset="0"/>
                <a:ea typeface="Adobe Song Std L" panose="02020300000000000000" pitchFamily="18" charset="-128"/>
                <a:cs typeface="Times New Roman" panose="02020603050405020304" pitchFamily="18" charset="0"/>
              </a:rPr>
            </a:br>
            <a:endParaRPr lang="en-IN" sz="3200" u="sng" dirty="0">
              <a:solidFill>
                <a:srgbClr val="7030A0"/>
              </a:solidFill>
              <a:latin typeface="Times New Roman" panose="02020603050405020304" pitchFamily="18" charset="0"/>
              <a:ea typeface="Adobe Song Std L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04800" y="4724400"/>
            <a:ext cx="6019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endParaRPr lang="en-US">
              <a:latin typeface="Times New Roman" panose="02020603050405020304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381000" y="23622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dobe Song Std L" panose="02020300000000000000" pitchFamily="18" charset="-128"/>
                <a:cs typeface="Times New Roman" panose="02020603050405020304" pitchFamily="18" charset="0"/>
              </a:rPr>
              <a:t>Project Members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2971800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312213106111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335280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312213106315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373380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312213106314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2967334"/>
            <a:ext cx="4419600" cy="99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N.THANIGAIVEL</a:t>
            </a:r>
            <a:endParaRPr lang="en-US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S.S. RAHUL </a:t>
            </a:r>
            <a:r>
              <a:rPr lang="en-US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RANGARAJAN                  </a:t>
            </a:r>
            <a:endParaRPr lang="en-US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G. RAHUL </a:t>
            </a:r>
            <a:r>
              <a:rPr lang="en-US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KUMAR                                    </a:t>
            </a:r>
            <a:endParaRPr lang="en-US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4191000"/>
            <a:ext cx="16764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442434"/>
            <a:ext cx="16764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816717"/>
            <a:ext cx="16764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9944" y="1476069"/>
            <a:ext cx="150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Normalizing to get max.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636" y="2832280"/>
            <a:ext cx="160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 smtClean="0"/>
              <a:t>Determining </a:t>
            </a:r>
          </a:p>
          <a:p>
            <a:r>
              <a:rPr lang="en-IN" sz="1800" dirty="0" smtClean="0"/>
              <a:t>onset and </a:t>
            </a:r>
          </a:p>
          <a:p>
            <a:r>
              <a:rPr lang="en-IN" sz="1800" dirty="0" smtClean="0"/>
              <a:t>offset position</a:t>
            </a:r>
            <a:endParaRPr lang="en-IN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058284" y="443248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 smtClean="0"/>
              <a:t>Plot graph</a:t>
            </a:r>
            <a:endParaRPr lang="en-IN" sz="1800" dirty="0"/>
          </a:p>
        </p:txBody>
      </p:sp>
      <p:sp>
        <p:nvSpPr>
          <p:cNvPr id="9" name="Down Arrow 8"/>
          <p:cNvSpPr/>
          <p:nvPr/>
        </p:nvSpPr>
        <p:spPr>
          <a:xfrm>
            <a:off x="1626631" y="2452492"/>
            <a:ext cx="99538" cy="3590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1626631" y="3826582"/>
            <a:ext cx="99538" cy="3590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ular Callout 11"/>
          <p:cNvSpPr/>
          <p:nvPr/>
        </p:nvSpPr>
        <p:spPr>
          <a:xfrm>
            <a:off x="4369696" y="2547092"/>
            <a:ext cx="4012303" cy="1567708"/>
          </a:xfrm>
          <a:prstGeom prst="wedgeRoundRectCallout">
            <a:avLst>
              <a:gd name="adj1" fmla="val -57022"/>
              <a:gd name="adj2" fmla="val 10792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381419" y="2604446"/>
            <a:ext cx="4076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dirty="0" smtClean="0">
                <a:solidFill>
                  <a:srgbClr val="B21E53"/>
                </a:solidFill>
              </a:rPr>
              <a:t>Zero - Region between offset of one candidate to onset of next candidate.</a:t>
            </a:r>
          </a:p>
          <a:p>
            <a:pPr algn="l"/>
            <a:endParaRPr lang="en-IN" sz="1800" dirty="0">
              <a:solidFill>
                <a:srgbClr val="B21E53"/>
              </a:solidFill>
            </a:endParaRPr>
          </a:p>
          <a:p>
            <a:pPr algn="l"/>
            <a:r>
              <a:rPr lang="en-IN" sz="1800" dirty="0" smtClean="0">
                <a:solidFill>
                  <a:srgbClr val="B21E53"/>
                </a:solidFill>
              </a:rPr>
              <a:t>One – </a:t>
            </a:r>
            <a:r>
              <a:rPr lang="en-IN" sz="1800" dirty="0">
                <a:solidFill>
                  <a:srgbClr val="B21E53"/>
                </a:solidFill>
              </a:rPr>
              <a:t>R</a:t>
            </a:r>
            <a:r>
              <a:rPr lang="en-IN" sz="1800" dirty="0" smtClean="0">
                <a:solidFill>
                  <a:srgbClr val="B21E53"/>
                </a:solidFill>
              </a:rPr>
              <a:t>egion between onset of one candidate to offset of some candidate. </a:t>
            </a:r>
            <a:endParaRPr lang="en-IN" sz="1800" dirty="0">
              <a:solidFill>
                <a:srgbClr val="B21E53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1626631" y="1062646"/>
            <a:ext cx="99538" cy="3590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1600200" y="890788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2781219" y="4451034"/>
            <a:ext cx="1219200" cy="273366"/>
          </a:xfrm>
          <a:prstGeom prst="rightArrow">
            <a:avLst>
              <a:gd name="adj1" fmla="val 25593"/>
              <a:gd name="adj2" fmla="val 13542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2933619" y="3079434"/>
            <a:ext cx="1219200" cy="273366"/>
          </a:xfrm>
          <a:prstGeom prst="rightArrow">
            <a:avLst>
              <a:gd name="adj1" fmla="val 25593"/>
              <a:gd name="adj2" fmla="val 13542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2781219" y="1594973"/>
            <a:ext cx="1219200" cy="273366"/>
          </a:xfrm>
          <a:prstGeom prst="rightArrow">
            <a:avLst>
              <a:gd name="adj1" fmla="val 25593"/>
              <a:gd name="adj2" fmla="val 13542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16786" r="6255" b="1841"/>
          <a:stretch/>
        </p:blipFill>
        <p:spPr bwMode="auto">
          <a:xfrm>
            <a:off x="4471114" y="4413107"/>
            <a:ext cx="2463086" cy="130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808429"/>
            <a:ext cx="2404736" cy="147757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495800" y="762000"/>
            <a:ext cx="24384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4495800" y="4432480"/>
            <a:ext cx="2438400" cy="1282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032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OUTPUT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01262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Smoothing:</a:t>
            </a:r>
            <a:endParaRPr lang="en-US" sz="2400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000" y="38817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Normalization:</a:t>
            </a:r>
            <a:endParaRPr lang="en-US" sz="2400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62927"/>
            <a:ext cx="5228144" cy="18946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95800"/>
            <a:ext cx="5228144" cy="18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403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ONSET AND OFFSET OF AUDIO STREAM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2" t="17338" r="4882" b="1832"/>
          <a:stretch/>
        </p:blipFill>
        <p:spPr bwMode="auto">
          <a:xfrm>
            <a:off x="1207477" y="1430215"/>
            <a:ext cx="7022124" cy="458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95182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INPUT</a:t>
            </a:r>
            <a:endParaRPr lang="en-US" dirty="0"/>
          </a:p>
        </p:txBody>
      </p:sp>
      <p:pic>
        <p:nvPicPr>
          <p:cNvPr id="4" name="sunt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2000" y="1417638"/>
            <a:ext cx="7467600" cy="44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41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02" y="1344463"/>
            <a:ext cx="7552796" cy="493107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MOUTH DETECTION USING BOUNDING BOX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76600" y="3619499"/>
            <a:ext cx="70747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995599" y="3413971"/>
            <a:ext cx="1837796" cy="38100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37435" y="2552698"/>
            <a:ext cx="1837796" cy="38100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57600" y="2743200"/>
            <a:ext cx="78883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99446" y="2533589"/>
            <a:ext cx="1922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FF00"/>
                </a:solidFill>
              </a:rPr>
              <a:t>Target Speaker</a:t>
            </a:r>
            <a:endParaRPr lang="en-IN" dirty="0">
              <a:solidFill>
                <a:srgbClr val="00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14588" y="3409890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FF00"/>
                </a:solidFill>
              </a:rPr>
              <a:t>Bounding Box</a:t>
            </a:r>
            <a:endParaRPr lang="en-IN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325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91" y="1295400"/>
            <a:ext cx="7530017" cy="480269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HUE CHANNEL DATA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2400" y="2444182"/>
            <a:ext cx="1600200" cy="83820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018588" y="2514600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 smtClean="0">
                <a:solidFill>
                  <a:srgbClr val="FFFF00"/>
                </a:solidFill>
              </a:rPr>
              <a:t>RGB to HSV </a:t>
            </a:r>
          </a:p>
          <a:p>
            <a:r>
              <a:rPr lang="en-IN" sz="1800" dirty="0" smtClean="0">
                <a:solidFill>
                  <a:srgbClr val="FFFF00"/>
                </a:solidFill>
              </a:rPr>
              <a:t>colour space</a:t>
            </a:r>
            <a:endParaRPr lang="en-IN" sz="1800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3352800"/>
            <a:ext cx="6858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48335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9949" y="5092520"/>
            <a:ext cx="16764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FLOWCHART-VIDEO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990600"/>
            <a:ext cx="16764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4465" y="2356297"/>
            <a:ext cx="16764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4924" y="3721994"/>
            <a:ext cx="16764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9530" y="1295400"/>
            <a:ext cx="10524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800" dirty="0" smtClean="0"/>
              <a:t>AV Input</a:t>
            </a:r>
            <a:endParaRPr lang="en-IN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218117" y="2492514"/>
            <a:ext cx="153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 smtClean="0"/>
              <a:t>Extracted </a:t>
            </a:r>
          </a:p>
          <a:p>
            <a:r>
              <a:rPr lang="en-IN" sz="1800" dirty="0" smtClean="0"/>
              <a:t>Video (2 sec)</a:t>
            </a:r>
            <a:endParaRPr lang="en-IN" sz="1800" dirty="0"/>
          </a:p>
        </p:txBody>
      </p:sp>
      <p:sp>
        <p:nvSpPr>
          <p:cNvPr id="10" name="Right Arrow 9"/>
          <p:cNvSpPr/>
          <p:nvPr/>
        </p:nvSpPr>
        <p:spPr>
          <a:xfrm>
            <a:off x="2971800" y="4077614"/>
            <a:ext cx="1219200" cy="273366"/>
          </a:xfrm>
          <a:prstGeom prst="rightArrow">
            <a:avLst>
              <a:gd name="adj1" fmla="val 25593"/>
              <a:gd name="adj2" fmla="val 13542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293740" y="3886200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 smtClean="0"/>
              <a:t>Applying BB </a:t>
            </a:r>
          </a:p>
          <a:p>
            <a:r>
              <a:rPr lang="en-IN" sz="1800" dirty="0" smtClean="0"/>
              <a:t>to mouth</a:t>
            </a:r>
            <a:endParaRPr lang="en-IN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6370540" y="3914745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B21E53"/>
                </a:solidFill>
              </a:rPr>
              <a:t>Bounding Box</a:t>
            </a:r>
            <a:endParaRPr lang="en-IN" dirty="0">
              <a:solidFill>
                <a:srgbClr val="B21E5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1495" y="5245994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 smtClean="0"/>
              <a:t>Convert RGB </a:t>
            </a:r>
          </a:p>
          <a:p>
            <a:r>
              <a:rPr lang="en-IN" sz="1800" dirty="0" smtClean="0"/>
              <a:t>to HSV</a:t>
            </a:r>
            <a:endParaRPr lang="en-IN" sz="1800" dirty="0"/>
          </a:p>
        </p:txBody>
      </p:sp>
      <p:sp>
        <p:nvSpPr>
          <p:cNvPr id="14" name="Right Arrow 13"/>
          <p:cNvSpPr/>
          <p:nvPr/>
        </p:nvSpPr>
        <p:spPr>
          <a:xfrm>
            <a:off x="2971800" y="5451137"/>
            <a:ext cx="1219200" cy="273366"/>
          </a:xfrm>
          <a:prstGeom prst="rightArrow">
            <a:avLst>
              <a:gd name="adj1" fmla="val 25593"/>
              <a:gd name="adj2" fmla="val 13542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477000" y="5215216"/>
            <a:ext cx="2190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B21E53"/>
                </a:solidFill>
              </a:rPr>
              <a:t>Get the skin tone </a:t>
            </a:r>
          </a:p>
          <a:p>
            <a:r>
              <a:rPr lang="en-IN" dirty="0" smtClean="0">
                <a:solidFill>
                  <a:srgbClr val="B21E53"/>
                </a:solidFill>
              </a:rPr>
              <a:t>information</a:t>
            </a:r>
            <a:endParaRPr lang="en-IN" dirty="0">
              <a:solidFill>
                <a:srgbClr val="B21E53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922699" y="1986271"/>
            <a:ext cx="99538" cy="3590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1916785" y="4709597"/>
            <a:ext cx="105451" cy="37700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wn Arrow 17"/>
          <p:cNvSpPr/>
          <p:nvPr/>
        </p:nvSpPr>
        <p:spPr>
          <a:xfrm>
            <a:off x="1916784" y="3342068"/>
            <a:ext cx="105452" cy="37485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wn Arrow 18"/>
          <p:cNvSpPr/>
          <p:nvPr/>
        </p:nvSpPr>
        <p:spPr>
          <a:xfrm>
            <a:off x="1929011" y="6097074"/>
            <a:ext cx="93225" cy="21064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1905131" y="6321678"/>
            <a:ext cx="152269" cy="139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6475938" y="1424032"/>
            <a:ext cx="221086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BB-Bounding Box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476" y="3645198"/>
            <a:ext cx="1622671" cy="105941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311476" y="3645198"/>
            <a:ext cx="1622671" cy="1067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4701448" y="4096932"/>
            <a:ext cx="152400" cy="76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853848" y="4114800"/>
            <a:ext cx="15166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975" y="5070025"/>
            <a:ext cx="1623672" cy="103558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4310975" y="5070025"/>
            <a:ext cx="1623172" cy="1035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/>
          <p:cNvCxnSpPr>
            <a:stCxn id="26" idx="3"/>
          </p:cNvCxnSpPr>
          <p:nvPr/>
        </p:nvCxnSpPr>
        <p:spPr>
          <a:xfrm flipV="1">
            <a:off x="5934647" y="5587819"/>
            <a:ext cx="5412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840943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69934" y="889315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4026" y="1425990"/>
            <a:ext cx="16764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026" y="2808322"/>
            <a:ext cx="16764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8016" y="1471796"/>
            <a:ext cx="1236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 smtClean="0"/>
              <a:t>Histogram</a:t>
            </a:r>
          </a:p>
          <a:p>
            <a:r>
              <a:rPr lang="en-IN" sz="1800" dirty="0" smtClean="0"/>
              <a:t> based</a:t>
            </a:r>
          </a:p>
          <a:p>
            <a:r>
              <a:rPr lang="en-IN" sz="1800" dirty="0" smtClean="0"/>
              <a:t> tracker</a:t>
            </a:r>
            <a:endParaRPr lang="en-IN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169506" y="2852326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 smtClean="0"/>
              <a:t>Successive </a:t>
            </a:r>
          </a:p>
          <a:p>
            <a:r>
              <a:rPr lang="en-IN" sz="1800" dirty="0" smtClean="0"/>
              <a:t>matrix </a:t>
            </a:r>
          </a:p>
          <a:p>
            <a:r>
              <a:rPr lang="en-IN" sz="1800" dirty="0" smtClean="0"/>
              <a:t>subtraction</a:t>
            </a:r>
            <a:endParaRPr lang="en-IN" sz="1800" dirty="0"/>
          </a:p>
        </p:txBody>
      </p:sp>
      <p:sp>
        <p:nvSpPr>
          <p:cNvPr id="15" name="Rectangle 14"/>
          <p:cNvSpPr/>
          <p:nvPr/>
        </p:nvSpPr>
        <p:spPr>
          <a:xfrm>
            <a:off x="1044026" y="4147726"/>
            <a:ext cx="16764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7106" y="4147726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 smtClean="0"/>
              <a:t>Mapping onset </a:t>
            </a:r>
          </a:p>
          <a:p>
            <a:r>
              <a:rPr lang="en-IN" sz="1800" dirty="0" smtClean="0"/>
              <a:t>and </a:t>
            </a:r>
          </a:p>
          <a:p>
            <a:r>
              <a:rPr lang="en-IN" sz="1800" dirty="0" smtClean="0"/>
              <a:t>offset</a:t>
            </a:r>
            <a:endParaRPr lang="en-IN" sz="18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4402581" y="2299146"/>
            <a:ext cx="3733800" cy="1333500"/>
          </a:xfrm>
          <a:prstGeom prst="wedgeRoundRectCallout">
            <a:avLst>
              <a:gd name="adj1" fmla="val -59403"/>
              <a:gd name="adj2" fmla="val 44794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>
            <a:off x="2893806" y="3166939"/>
            <a:ext cx="1219200" cy="273366"/>
          </a:xfrm>
          <a:prstGeom prst="rightArrow">
            <a:avLst>
              <a:gd name="adj1" fmla="val 25593"/>
              <a:gd name="adj2" fmla="val 13542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4422891" y="2334161"/>
            <a:ext cx="37305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B21E53"/>
                </a:solidFill>
              </a:rPr>
              <a:t>Zero- If there is no speech </a:t>
            </a:r>
          </a:p>
          <a:p>
            <a:r>
              <a:rPr lang="en-IN" dirty="0" smtClean="0">
                <a:solidFill>
                  <a:srgbClr val="B21E53"/>
                </a:solidFill>
              </a:rPr>
              <a:t>activity </a:t>
            </a:r>
          </a:p>
          <a:p>
            <a:r>
              <a:rPr lang="en-IN" dirty="0" smtClean="0">
                <a:solidFill>
                  <a:srgbClr val="B21E53"/>
                </a:solidFill>
              </a:rPr>
              <a:t>Non-zero- Presence of speech </a:t>
            </a:r>
          </a:p>
          <a:p>
            <a:r>
              <a:rPr lang="en-IN" dirty="0" smtClean="0">
                <a:solidFill>
                  <a:srgbClr val="B21E53"/>
                </a:solidFill>
              </a:rPr>
              <a:t>activity</a:t>
            </a:r>
            <a:endParaRPr lang="en-IN" dirty="0">
              <a:solidFill>
                <a:srgbClr val="B21E53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1796365" y="1041715"/>
            <a:ext cx="99538" cy="3590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Down Arrow 23"/>
          <p:cNvSpPr/>
          <p:nvPr/>
        </p:nvSpPr>
        <p:spPr>
          <a:xfrm>
            <a:off x="1805537" y="2430546"/>
            <a:ext cx="99538" cy="3590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own Arrow 24"/>
          <p:cNvSpPr/>
          <p:nvPr/>
        </p:nvSpPr>
        <p:spPr>
          <a:xfrm>
            <a:off x="1796365" y="3790846"/>
            <a:ext cx="99538" cy="3590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103" y="3915375"/>
            <a:ext cx="2026766" cy="138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ight Arrow 16"/>
          <p:cNvSpPr/>
          <p:nvPr/>
        </p:nvSpPr>
        <p:spPr>
          <a:xfrm>
            <a:off x="2895600" y="4451034"/>
            <a:ext cx="1219200" cy="273366"/>
          </a:xfrm>
          <a:prstGeom prst="rightArrow">
            <a:avLst>
              <a:gd name="adj1" fmla="val 25593"/>
              <a:gd name="adj2" fmla="val 13542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422891" y="3915375"/>
            <a:ext cx="2046978" cy="1389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58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OUTPUT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65675"/>
            <a:ext cx="5791200" cy="396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81184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295400"/>
            <a:ext cx="68468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87574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ClrTx/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Motivation</a:t>
            </a:r>
          </a:p>
          <a:p>
            <a:pPr eaLnBrk="1" hangingPunct="1">
              <a:buClrTx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Objective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Separation </a:t>
            </a:r>
            <a:r>
              <a:rPr lang="en-US" sz="240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of audio from AV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Smoothing and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normalizing </a:t>
            </a:r>
            <a:r>
              <a:rPr lang="en-US" sz="240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audio stream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Onset and offset detection from the audio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stream</a:t>
            </a:r>
            <a:endParaRPr lang="en-US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Mouth detection using bounding box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Conversion of RGB to HSV color space</a:t>
            </a:r>
          </a:p>
          <a:p>
            <a:pPr eaLnBrk="1" hangingPunct="1">
              <a:buClrTx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Onset and offset detection from the video stream</a:t>
            </a:r>
          </a:p>
          <a:p>
            <a:pPr eaLnBrk="1" hangingPunct="1">
              <a:buClrTx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Audio onset and offset detection at various SNR</a:t>
            </a:r>
          </a:p>
          <a:p>
            <a:pPr eaLnBrk="1" hangingPunct="1">
              <a:buClrTx/>
              <a:buFont typeface="Wingdings" pitchFamily="2" charset="2"/>
              <a:buChar char="Ø"/>
            </a:pPr>
            <a:r>
              <a:rPr lang="en-US" sz="240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Performance</a:t>
            </a:r>
            <a:endParaRPr lang="en-US" sz="24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References</a:t>
            </a:r>
            <a:endParaRPr lang="en-US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OF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07169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OF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07384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AT VARIOUS SNR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01262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SNR = 10dB :</a:t>
            </a:r>
            <a:endParaRPr lang="en-US" sz="2400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62927"/>
            <a:ext cx="4800600" cy="2123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388173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SNR = 5dB :</a:t>
            </a:r>
            <a:endParaRPr lang="en-US" sz="2400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13177"/>
            <a:ext cx="4800600" cy="193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531293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AT VARIOUS SNR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301262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SNR = 0dB :</a:t>
            </a:r>
            <a:endParaRPr lang="en-US" sz="2400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791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604426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9" y="2666999"/>
            <a:ext cx="8162925" cy="271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5123" y="1338966"/>
            <a:ext cx="80016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Miss: A frame with onset presence is wrongly detected as an offset region</a:t>
            </a:r>
          </a:p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i.e., 1 is detected as 0.	</a:t>
            </a:r>
          </a:p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Hit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: A frame in the offset region is wrongly detected as an onset presence</a:t>
            </a:r>
          </a:p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i.e., 0 is detected as 1.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9591" y="5556738"/>
            <a:ext cx="5753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Accuracy can be calculated by </a:t>
            </a:r>
          </a:p>
          <a:p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Accuracy=100- [(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Miss+Hit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) / Total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frames]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216656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434809"/>
              </p:ext>
            </p:extLst>
          </p:nvPr>
        </p:nvGraphicFramePr>
        <p:xfrm>
          <a:off x="419099" y="1219200"/>
          <a:ext cx="8382001" cy="4907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92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35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492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2399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780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Auditory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Segmentation Based on Onset and Offset Analysis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Guoning Hu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DeLiang Wang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smoothes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intensity to enhance the alignment of onsets and offsets. It detects onsets and offsets in each filter channel and then generates segments by matching corresponding onset and offset fronts.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9780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-Visual Speech Activity Detector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Hana Sarbortova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Lip activity detector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estimates speech parts of a video from visual features. Canonical-Correlation Analysis(CCA) used as a test for synchrony.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76400" y="3048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26384"/>
              </p:ext>
            </p:extLst>
          </p:nvPr>
        </p:nvGraphicFramePr>
        <p:xfrm>
          <a:off x="381000" y="609600"/>
          <a:ext cx="8382001" cy="4419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92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35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492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2399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7803">
                <a:tc>
                  <a:txBody>
                    <a:bodyPr/>
                    <a:lstStyle/>
                    <a:p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Cardi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Conversation Database (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CCDb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 A Database of Natural Dyadic Conversations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A.J. Aubrey et al.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unique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2D audiovisual database containing natural conversation between pairs of people. It has been shown that non-verbal information.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97803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Mel-     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FrequencyCepstralCoecient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(MFCC) - a Novel Method for Speaker Recognition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A.Das,M.R.Jena,andK.K.Barik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speaker recognition system which can be recognize speaker from their speech.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55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71017"/>
              </p:ext>
            </p:extLst>
          </p:nvPr>
        </p:nvGraphicFramePr>
        <p:xfrm>
          <a:off x="381000" y="1066799"/>
          <a:ext cx="8305800" cy="5105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7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2110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960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Based Segmentation and Grouping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60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 lab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 for audio onset and offset detection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60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based on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and offset detection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960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One-to-one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mapping of audio and video stream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WORKPLAN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18435" name="Content Placeholder 3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5368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Guy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Brown and Martin Cooke. (1994) ‘Computational Auditory Scene Analysis’, Computer speech and language Vol. 8,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297-336.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Guoning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Wang. (2006) ‘An Auditory Scene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Approach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Monaural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Segregation’, The Ohio State University, Department of Computer Science and Engineering and Center for Cognitive Science Columbus, OH 43210.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Wang.  (2007) ‘Auditory Segmentation Based on Onset and Offset Analysis’, IEEE Transactions on Audio, Speech, and Language Processing, VOL. 15,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NO. 2,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Sarbortova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(2015)  ‘Audio-Visual Speech Activity Detector’,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PhD.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A.J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Aubrey et al.(2013) ‘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Conversation Database 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CCDb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A            Database of Natural Dyadic Conversations’. In: V &amp; L Net Workshop on Language for Vision.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Guoning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Wang.  (2010) ‘A Tandem Algorithm for pitch Estimation and Voiced Speech Segregation’, IEEE Transactions on Audio, Speech, and Language Processing, VOL. 18,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NO. 8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Clr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Clr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Clr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Clr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Clr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Clr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31837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A.Das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M.R.Jena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K.K.Barik.(2014)‘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Mel-Frequency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CepstralCoecient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(MFCC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a Novel Method for Speaker Recognition’ In: Digital Technologies 1(1), pp. 1–3.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8] 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Itzik Pima,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Mayer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Aladjem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(2004) ‘Regularised Discriminant Analysis for Face Recognition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5449227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52596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SNR is high, speech is dominant compared to noise, thus it is more reliable to detect onsets and offsets from audio stream itself.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when the SNR is very low, noise is dominant compared to speech, thus it is more reliable to detect onsets and offsets from video stream compared to audio.</a:t>
            </a:r>
          </a:p>
          <a:p>
            <a:pPr algn="just" eaLnBrk="1" hangingPunct="1">
              <a:buClrTx/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onset and offset times of video stream can be detected by tracking the lip movement of the target speaker.</a:t>
            </a:r>
          </a:p>
          <a:p>
            <a:pPr algn="just" eaLnBrk="1" hangingPunct="1">
              <a:buClrTx/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detected onset and offset time of the video stream is then plotted against that of audio stream, so that they have a one-to-one relationship.</a:t>
            </a:r>
          </a:p>
          <a:p>
            <a:pPr algn="just" eaLnBrk="1" hangingPunct="1">
              <a:buClrTx/>
              <a:buFont typeface="Arial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00B050"/>
                </a:solidFill>
                <a:latin typeface="Baskerville Old Face" pitchFamily="18" charset="0"/>
              </a:rPr>
              <a:t>Thank you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80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determine the onset and offset from the video stream.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determine the onset and offset from the audio stream.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match the detected onset and offset of video and audio streams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ClrTx/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04800" y="3276600"/>
            <a:ext cx="1447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84862" y="4891987"/>
            <a:ext cx="1447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33850" y="4892731"/>
            <a:ext cx="1447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81250" y="4891987"/>
            <a:ext cx="1447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752600" y="37338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6308" y="3352800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Speech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(Audio+video)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04318" y="5107430"/>
            <a:ext cx="1260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34284" y="4891987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Onset and Offset detection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91000" y="48768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Normalizing To Get Max. Value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itle 3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ONSET AND OFFSET DETECTION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43050" y="4434787"/>
            <a:ext cx="6858000" cy="1600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71800" y="4411271"/>
            <a:ext cx="37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– </a:t>
            </a:r>
            <a:r>
              <a:rPr lang="en-US" sz="2400" dirty="0" smtClean="0">
                <a:solidFill>
                  <a:srgbClr val="B21E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comparison </a:t>
            </a:r>
            <a:endParaRPr lang="en-US" sz="2400" dirty="0">
              <a:solidFill>
                <a:srgbClr val="B21E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Elbow Connector 47"/>
          <p:cNvCxnSpPr/>
          <p:nvPr/>
        </p:nvCxnSpPr>
        <p:spPr>
          <a:xfrm rot="16200000" flipH="1">
            <a:off x="1447800" y="4419600"/>
            <a:ext cx="1600200" cy="2286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578672" y="5266671"/>
            <a:ext cx="3048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2393285" y="3125462"/>
            <a:ext cx="4675338" cy="8325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rgbClr val="B21E53"/>
                </a:solidFill>
              </a:rPr>
              <a:t>The onset and offset detected from video stream is compared with that of audio to check one to one correspondence</a:t>
            </a:r>
            <a:endParaRPr lang="en-IN" sz="1800" dirty="0">
              <a:solidFill>
                <a:srgbClr val="B21E53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82323" y="1519439"/>
            <a:ext cx="1447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58723" y="1519439"/>
            <a:ext cx="1447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35123" y="1519439"/>
            <a:ext cx="1447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11323" y="1519439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Onset and Offset detection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58723" y="1633835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Lip movement tracking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82323" y="1595639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544123" y="1176539"/>
            <a:ext cx="6858000" cy="16002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58723" y="2353174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9" name="Straight Arrow Connector 58"/>
          <p:cNvCxnSpPr>
            <a:stCxn id="51" idx="3"/>
            <a:endCxn id="55" idx="1"/>
          </p:cNvCxnSpPr>
          <p:nvPr/>
        </p:nvCxnSpPr>
        <p:spPr>
          <a:xfrm flipV="1">
            <a:off x="3830123" y="1926223"/>
            <a:ext cx="228600" cy="12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3" idx="1"/>
          </p:cNvCxnSpPr>
          <p:nvPr/>
        </p:nvCxnSpPr>
        <p:spPr>
          <a:xfrm>
            <a:off x="5506523" y="1935922"/>
            <a:ext cx="228600" cy="2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1" idx="1"/>
          </p:cNvCxnSpPr>
          <p:nvPr/>
        </p:nvCxnSpPr>
        <p:spPr>
          <a:xfrm rot="5400000" flipH="1" flipV="1">
            <a:off x="1360331" y="2711808"/>
            <a:ext cx="1795261" cy="2487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382026" y="3153178"/>
            <a:ext cx="1447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96326" y="3233151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Separation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Elbow Connector 63"/>
          <p:cNvCxnSpPr>
            <a:stCxn id="53" idx="3"/>
            <a:endCxn id="62" idx="0"/>
          </p:cNvCxnSpPr>
          <p:nvPr/>
        </p:nvCxnSpPr>
        <p:spPr>
          <a:xfrm>
            <a:off x="7182923" y="1938539"/>
            <a:ext cx="923003" cy="1214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7" idx="3"/>
            <a:endCxn id="62" idx="2"/>
          </p:cNvCxnSpPr>
          <p:nvPr/>
        </p:nvCxnSpPr>
        <p:spPr>
          <a:xfrm flipV="1">
            <a:off x="7332662" y="3991378"/>
            <a:ext cx="773264" cy="13197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829050" y="5334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4000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AUDIO-VIDEO INPUT</a:t>
            </a:r>
            <a:endParaRPr lang="en-US" dirty="0"/>
          </a:p>
        </p:txBody>
      </p:sp>
      <p:pic>
        <p:nvPicPr>
          <p:cNvPr id="8" name="sunt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2000" y="1447800"/>
            <a:ext cx="7467600" cy="44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157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5067300"/>
            <a:ext cx="2921706" cy="9525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VIDEO(2 SEC)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96138" y="4648200"/>
            <a:ext cx="287161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AUDIO(2 SEC)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EXTRACTED AUDIO FROM AV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sunt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62000" y="1676400"/>
            <a:ext cx="4191000" cy="3352800"/>
          </a:xfrm>
          <a:prstGeom prst="rect">
            <a:avLst/>
          </a:prstGeom>
        </p:spPr>
      </p:pic>
      <p:pic>
        <p:nvPicPr>
          <p:cNvPr id="8" name="sunt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618814" y="3234971"/>
            <a:ext cx="1226257" cy="12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5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24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SPEECH INPUT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" t="17605" r="4359" b="41828"/>
          <a:stretch/>
        </p:blipFill>
        <p:spPr bwMode="auto">
          <a:xfrm>
            <a:off x="609600" y="1524000"/>
            <a:ext cx="5351586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sunt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81800" y="2819400"/>
            <a:ext cx="1226257" cy="12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140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4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ONSET AND OFFSET-AUDIO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1600200"/>
            <a:ext cx="16764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2971800"/>
            <a:ext cx="16764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1903788"/>
            <a:ext cx="10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 smtClean="0"/>
              <a:t>AV Input</a:t>
            </a:r>
            <a:endParaRPr lang="en-IN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3102114"/>
            <a:ext cx="1665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Extracted </a:t>
            </a:r>
          </a:p>
          <a:p>
            <a:r>
              <a:rPr lang="en-IN" dirty="0" smtClean="0"/>
              <a:t>audio (2 sec)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676400" y="4343400"/>
            <a:ext cx="16764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8773" y="465986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 smtClean="0"/>
              <a:t> Smoothing</a:t>
            </a:r>
            <a:endParaRPr lang="en-IN" sz="1800" dirty="0"/>
          </a:p>
        </p:txBody>
      </p:sp>
      <p:sp>
        <p:nvSpPr>
          <p:cNvPr id="15" name="Down Arrow 14"/>
          <p:cNvSpPr/>
          <p:nvPr/>
        </p:nvSpPr>
        <p:spPr>
          <a:xfrm>
            <a:off x="2456518" y="2617288"/>
            <a:ext cx="99538" cy="3590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>
            <a:off x="2456518" y="3971399"/>
            <a:ext cx="99538" cy="3590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2464830" y="5334000"/>
            <a:ext cx="99538" cy="3590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2438399" y="5693052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3733800" y="4617146"/>
            <a:ext cx="1219200" cy="273366"/>
          </a:xfrm>
          <a:prstGeom prst="rightArrow">
            <a:avLst>
              <a:gd name="adj1" fmla="val 25593"/>
              <a:gd name="adj2" fmla="val 13542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3739662" y="3252349"/>
            <a:ext cx="1219200" cy="273366"/>
          </a:xfrm>
          <a:prstGeom prst="rightArrow">
            <a:avLst>
              <a:gd name="adj1" fmla="val 25593"/>
              <a:gd name="adj2" fmla="val 13542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sunt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85139" y="2639949"/>
            <a:ext cx="1226257" cy="1226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658" y="4184383"/>
            <a:ext cx="2200141" cy="168301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334000" y="4191000"/>
            <a:ext cx="2209800" cy="1654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1804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46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10964</TotalTime>
  <Words>957</Words>
  <Application>Microsoft Office PowerPoint</Application>
  <PresentationFormat>On-screen Show (4:3)</PresentationFormat>
  <Paragraphs>165</Paragraphs>
  <Slides>30</Slides>
  <Notes>4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OUTLINE</vt:lpstr>
      <vt:lpstr>MOTIVATION</vt:lpstr>
      <vt:lpstr>OBJECTIVE</vt:lpstr>
      <vt:lpstr>ONSET AND OFFSET DETECTION</vt:lpstr>
      <vt:lpstr>AUDIO-VIDEO INPUT</vt:lpstr>
      <vt:lpstr>VIDEO(2 SEC)</vt:lpstr>
      <vt:lpstr>AUDIO SPEECH INPUT</vt:lpstr>
      <vt:lpstr>PowerPoint Presentation</vt:lpstr>
      <vt:lpstr>PowerPoint Presentation</vt:lpstr>
      <vt:lpstr>PowerPoint Presentation</vt:lpstr>
      <vt:lpstr>PowerPoint Presentation</vt:lpstr>
      <vt:lpstr>VIDEO SPEECH INPUT</vt:lpstr>
      <vt:lpstr>PowerPoint Presentation</vt:lpstr>
      <vt:lpstr>PowerPoint Presentation</vt:lpstr>
      <vt:lpstr>PowerPoint Presentation</vt:lpstr>
      <vt:lpstr>PowerPoint Presentation</vt:lpstr>
      <vt:lpstr>VIDEO OUTPUT</vt:lpstr>
      <vt:lpstr>COMPARISON</vt:lpstr>
      <vt:lpstr>ADDITION OF NOISE</vt:lpstr>
      <vt:lpstr>ADDITION OF NOISE</vt:lpstr>
      <vt:lpstr>DETECTION AT VARIOUS SNR</vt:lpstr>
      <vt:lpstr>DETECTION AT VARIOUS SNR</vt:lpstr>
      <vt:lpstr>PERFORMANCE</vt:lpstr>
      <vt:lpstr>PowerPoint Presentation</vt:lpstr>
      <vt:lpstr>PowerPoint Presentation</vt:lpstr>
      <vt:lpstr>WORKPLAN</vt:lpstr>
      <vt:lpstr>REFERENCE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</dc:creator>
  <cp:lastModifiedBy>mythily</cp:lastModifiedBy>
  <cp:revision>694</cp:revision>
  <dcterms:created xsi:type="dcterms:W3CDTF">2006-09-22T10:59:01Z</dcterms:created>
  <dcterms:modified xsi:type="dcterms:W3CDTF">2017-04-04T00:24:18Z</dcterms:modified>
</cp:coreProperties>
</file>