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4"/>
  </p:notesMasterIdLst>
  <p:sldIdLst>
    <p:sldId id="281" r:id="rId4"/>
    <p:sldId id="257" r:id="rId5"/>
    <p:sldId id="292" r:id="rId6"/>
    <p:sldId id="294" r:id="rId7"/>
    <p:sldId id="280" r:id="rId8"/>
    <p:sldId id="282" r:id="rId9"/>
    <p:sldId id="283" r:id="rId10"/>
    <p:sldId id="291" r:id="rId11"/>
    <p:sldId id="278" r:id="rId12"/>
    <p:sldId id="295" r:id="rId13"/>
    <p:sldId id="305" r:id="rId14"/>
    <p:sldId id="286" r:id="rId15"/>
    <p:sldId id="288" r:id="rId16"/>
    <p:sldId id="290" r:id="rId17"/>
    <p:sldId id="289" r:id="rId18"/>
    <p:sldId id="302" r:id="rId19"/>
    <p:sldId id="308" r:id="rId20"/>
    <p:sldId id="306" r:id="rId21"/>
    <p:sldId id="309" r:id="rId22"/>
    <p:sldId id="271" r:id="rId23"/>
    <p:sldId id="263" r:id="rId24"/>
    <p:sldId id="287" r:id="rId25"/>
    <p:sldId id="297" r:id="rId26"/>
    <p:sldId id="264" r:id="rId27"/>
    <p:sldId id="301" r:id="rId28"/>
    <p:sldId id="300" r:id="rId29"/>
    <p:sldId id="303" r:id="rId30"/>
    <p:sldId id="299" r:id="rId31"/>
    <p:sldId id="285" r:id="rId32"/>
    <p:sldId id="307" r:id="rId33"/>
  </p:sldIdLst>
  <p:sldSz cx="9144000" cy="6858000" type="screen4x3"/>
  <p:notesSz cx="7315200" cy="9601200"/>
  <p:defaultTextStyle>
    <a:defPPr>
      <a:defRPr lang="en-US"/>
    </a:defPPr>
    <a:lvl1pPr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5pPr>
    <a:lvl6pPr marL="2286000" algn="l" defTabSz="914400" rtl="0" eaLnBrk="1" latinLnBrk="0" hangingPunct="1">
      <a:defRPr sz="900" b="1" kern="1200">
        <a:solidFill>
          <a:schemeClr val="tx1"/>
        </a:solidFill>
        <a:latin typeface="Times New Roman" panose="02020603050405020304" pitchFamily="18" charset="0"/>
        <a:ea typeface="+mn-ea"/>
        <a:cs typeface="+mn-cs"/>
      </a:defRPr>
    </a:lvl6pPr>
    <a:lvl7pPr marL="2743200" algn="l" defTabSz="914400" rtl="0" eaLnBrk="1" latinLnBrk="0" hangingPunct="1">
      <a:defRPr sz="900" b="1" kern="1200">
        <a:solidFill>
          <a:schemeClr val="tx1"/>
        </a:solidFill>
        <a:latin typeface="Times New Roman" panose="02020603050405020304" pitchFamily="18" charset="0"/>
        <a:ea typeface="+mn-ea"/>
        <a:cs typeface="+mn-cs"/>
      </a:defRPr>
    </a:lvl7pPr>
    <a:lvl8pPr marL="3200400" algn="l" defTabSz="914400" rtl="0" eaLnBrk="1" latinLnBrk="0" hangingPunct="1">
      <a:defRPr sz="900" b="1" kern="1200">
        <a:solidFill>
          <a:schemeClr val="tx1"/>
        </a:solidFill>
        <a:latin typeface="Times New Roman" panose="02020603050405020304" pitchFamily="18" charset="0"/>
        <a:ea typeface="+mn-ea"/>
        <a:cs typeface="+mn-cs"/>
      </a:defRPr>
    </a:lvl8pPr>
    <a:lvl9pPr marL="3657600" algn="l" defTabSz="914400" rtl="0" eaLnBrk="1" latinLnBrk="0" hangingPunct="1">
      <a:defRPr sz="9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7D23B51-C6A9-49EA-A6CA-962BABD5D60D}" type="datetimeFigureOut">
              <a:rPr lang="en-IN" smtClean="0"/>
              <a:pPr/>
              <a:t>01-02-2018</a:t>
            </a:fld>
            <a:endParaRPr lang="en-IN"/>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1C9A384-E485-4FF9-8959-E9B38619CFC0}" type="slidenum">
              <a:rPr lang="en-IN" smtClean="0"/>
              <a:pPr/>
              <a:t>‹#›</a:t>
            </a:fld>
            <a:endParaRPr lang="en-IN"/>
          </a:p>
        </p:txBody>
      </p:sp>
    </p:spTree>
    <p:extLst>
      <p:ext uri="{BB962C8B-B14F-4D97-AF65-F5344CB8AC3E}">
        <p14:creationId xmlns:p14="http://schemas.microsoft.com/office/powerpoint/2010/main" val="3374220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785372" indent="-302066">
              <a:spcBef>
                <a:spcPct val="30000"/>
              </a:spcBef>
              <a:defRPr sz="1300">
                <a:solidFill>
                  <a:schemeClr val="tx1"/>
                </a:solidFill>
                <a:latin typeface="Arial" panose="020B0604020202020204" pitchFamily="34" charset="0"/>
              </a:defRPr>
            </a:lvl2pPr>
            <a:lvl3pPr marL="1208265" indent="-241653">
              <a:spcBef>
                <a:spcPct val="30000"/>
              </a:spcBef>
              <a:defRPr sz="1300">
                <a:solidFill>
                  <a:schemeClr val="tx1"/>
                </a:solidFill>
                <a:latin typeface="Arial" panose="020B0604020202020204" pitchFamily="34" charset="0"/>
              </a:defRPr>
            </a:lvl3pPr>
            <a:lvl4pPr marL="1691571" indent="-241653">
              <a:spcBef>
                <a:spcPct val="30000"/>
              </a:spcBef>
              <a:defRPr sz="1300">
                <a:solidFill>
                  <a:schemeClr val="tx1"/>
                </a:solidFill>
                <a:latin typeface="Arial" panose="020B0604020202020204" pitchFamily="34" charset="0"/>
              </a:defRPr>
            </a:lvl4pPr>
            <a:lvl5pPr marL="2174878" indent="-241653">
              <a:spcBef>
                <a:spcPct val="30000"/>
              </a:spcBef>
              <a:defRPr sz="1300">
                <a:solidFill>
                  <a:schemeClr val="tx1"/>
                </a:solidFill>
                <a:latin typeface="Arial" panose="020B0604020202020204" pitchFamily="34" charset="0"/>
              </a:defRPr>
            </a:lvl5pPr>
            <a:lvl6pPr marL="2658184" indent="-241653" eaLnBrk="0" fontAlgn="base" hangingPunct="0">
              <a:spcBef>
                <a:spcPct val="30000"/>
              </a:spcBef>
              <a:spcAft>
                <a:spcPct val="0"/>
              </a:spcAft>
              <a:defRPr sz="1300">
                <a:solidFill>
                  <a:schemeClr val="tx1"/>
                </a:solidFill>
                <a:latin typeface="Arial" panose="020B0604020202020204" pitchFamily="34" charset="0"/>
              </a:defRPr>
            </a:lvl6pPr>
            <a:lvl7pPr marL="3141490" indent="-241653" eaLnBrk="0" fontAlgn="base" hangingPunct="0">
              <a:spcBef>
                <a:spcPct val="30000"/>
              </a:spcBef>
              <a:spcAft>
                <a:spcPct val="0"/>
              </a:spcAft>
              <a:defRPr sz="1300">
                <a:solidFill>
                  <a:schemeClr val="tx1"/>
                </a:solidFill>
                <a:latin typeface="Arial" panose="020B0604020202020204" pitchFamily="34" charset="0"/>
              </a:defRPr>
            </a:lvl7pPr>
            <a:lvl8pPr marL="3624796" indent="-241653" eaLnBrk="0" fontAlgn="base" hangingPunct="0">
              <a:spcBef>
                <a:spcPct val="30000"/>
              </a:spcBef>
              <a:spcAft>
                <a:spcPct val="0"/>
              </a:spcAft>
              <a:defRPr sz="1300">
                <a:solidFill>
                  <a:schemeClr val="tx1"/>
                </a:solidFill>
                <a:latin typeface="Arial" panose="020B0604020202020204" pitchFamily="34" charset="0"/>
              </a:defRPr>
            </a:lvl8pPr>
            <a:lvl9pPr marL="4108102" indent="-241653"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CB3ADF47-0C2A-4E52-AF84-1B1338FE1A1A}" type="slidenum">
              <a:rPr lang="en-US" altLang="en-US" sz="1400"/>
              <a:pPr>
                <a:spcBef>
                  <a:spcPct val="0"/>
                </a:spcBef>
              </a:pPr>
              <a:t>1</a:t>
            </a:fld>
            <a:endParaRPr lang="en-US" altLang="en-US" sz="14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49395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21</a:t>
            </a:fld>
            <a:endParaRPr lang="en-IN"/>
          </a:p>
        </p:txBody>
      </p:sp>
    </p:spTree>
    <p:extLst>
      <p:ext uri="{BB962C8B-B14F-4D97-AF65-F5344CB8AC3E}">
        <p14:creationId xmlns:p14="http://schemas.microsoft.com/office/powerpoint/2010/main" val="1402749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48132"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193462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7591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77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11268"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316397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0550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653257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5234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485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1061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414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12085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9361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53957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8450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292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51204"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2933149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1529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5698974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480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2788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5616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4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7856349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57833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8363387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939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479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229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72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49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9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5749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3089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2.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2053" name="Picture 21" descr="b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74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aphicFrame>
        <p:nvGraphicFramePr>
          <p:cNvPr id="1028" name="Object 4"/>
          <p:cNvGraphicFramePr>
            <a:graphicFrameLocks noChangeAspect="1"/>
          </p:cNvGraphicFramePr>
          <p:nvPr/>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spid="_x0000_s1195" name="CorelDRAW" r:id="rId14" imgW="9570600" imgH="657720" progId="">
                  <p:embed/>
                </p:oleObj>
              </mc:Choice>
              <mc:Fallback>
                <p:oleObj name="CorelDRAW" r:id="rId14" imgW="9570600" imgH="657720" progId="">
                  <p:embed/>
                  <p:pic>
                    <p:nvPicPr>
                      <p:cNvPr id="0" name="Picture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81140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aphicFrame>
        <p:nvGraphicFramePr>
          <p:cNvPr id="3076" name="Object 4"/>
          <p:cNvGraphicFramePr>
            <a:graphicFrameLocks noChangeAspect="1"/>
          </p:cNvGraphicFramePr>
          <p:nvPr/>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spid="_x0000_s2219" name="CorelDRAW" r:id="rId14" imgW="9570600" imgH="657720" progId="">
                  <p:embed/>
                </p:oleObj>
              </mc:Choice>
              <mc:Fallback>
                <p:oleObj name="CorelDRAW" r:id="rId14" imgW="9570600" imgH="657720" progId="">
                  <p:embed/>
                  <p:pic>
                    <p:nvPicPr>
                      <p:cNvPr id="0" name="Picture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0265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Diagram1'1.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4.png"/><Relationship Id="rId5" Type="http://schemas.microsoft.com/office/2007/relationships/media" Target="../media/media3.wav"/><Relationship Id="rId10" Type="http://schemas.openxmlformats.org/officeDocument/2006/relationships/image" Target="../media/image3.png"/><Relationship Id="rId4" Type="http://schemas.openxmlformats.org/officeDocument/2006/relationships/audio" Target="../media/media2.wav"/><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9"/>
          <p:cNvSpPr>
            <a:spLocks noChangeArrowheads="1"/>
          </p:cNvSpPr>
          <p:nvPr/>
        </p:nvSpPr>
        <p:spPr bwMode="auto">
          <a:xfrm>
            <a:off x="0" y="0"/>
            <a:ext cx="9144000" cy="1752600"/>
          </a:xfrm>
          <a:prstGeom prst="rect">
            <a:avLst/>
          </a:prstGeom>
          <a:solidFill>
            <a:srgbClr val="3352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900">
              <a:latin typeface="Calibri" panose="020F0502020204030204" pitchFamily="34" charset="0"/>
              <a:cs typeface="Calibri" panose="020F0502020204030204" pitchFamily="34" charset="0"/>
            </a:endParaRPr>
          </a:p>
        </p:txBody>
      </p:sp>
      <p:sp>
        <p:nvSpPr>
          <p:cNvPr id="9" name="TextBox 8"/>
          <p:cNvSpPr txBox="1"/>
          <p:nvPr/>
        </p:nvSpPr>
        <p:spPr>
          <a:xfrm>
            <a:off x="76284" y="2033553"/>
            <a:ext cx="9036496" cy="1323439"/>
          </a:xfrm>
          <a:prstGeom prst="rect">
            <a:avLst/>
          </a:prstGeom>
          <a:noFill/>
        </p:spPr>
        <p:txBody>
          <a:bodyPr wrap="square" rtlCol="0">
            <a:spAutoFit/>
          </a:bodyPr>
          <a:lstStyle/>
          <a:p>
            <a:pPr algn="ctr"/>
            <a:r>
              <a:rPr lang="en-IN" sz="4000" b="1" dirty="0" smtClean="0">
                <a:solidFill>
                  <a:srgbClr val="00B050"/>
                </a:solidFill>
                <a:cs typeface="Times New Roman" panose="02020603050405020304" pitchFamily="18" charset="0"/>
              </a:rPr>
              <a:t>A NEW METHOD FOR MONAURAL SPEECH SEPARATION USING IBM</a:t>
            </a:r>
            <a:endParaRPr lang="en-IN" sz="4000" b="1" dirty="0">
              <a:solidFill>
                <a:srgbClr val="00B050"/>
              </a:solidFill>
              <a:cs typeface="Times New Roman" panose="02020603050405020304" pitchFamily="18" charset="0"/>
            </a:endParaRPr>
          </a:p>
        </p:txBody>
      </p:sp>
      <p:sp>
        <p:nvSpPr>
          <p:cNvPr id="11" name="TextBox 10"/>
          <p:cNvSpPr txBox="1"/>
          <p:nvPr/>
        </p:nvSpPr>
        <p:spPr>
          <a:xfrm>
            <a:off x="212725" y="3857628"/>
            <a:ext cx="4738332" cy="400110"/>
          </a:xfrm>
          <a:prstGeom prst="rect">
            <a:avLst/>
          </a:prstGeom>
          <a:noFill/>
        </p:spPr>
        <p:txBody>
          <a:bodyPr wrap="square" rtlCol="0">
            <a:spAutoFit/>
          </a:bodyPr>
          <a:lstStyle/>
          <a:p>
            <a:pPr eaLnBrk="1" fontAlgn="auto" hangingPunct="1">
              <a:spcBef>
                <a:spcPts val="0"/>
              </a:spcBef>
              <a:spcAft>
                <a:spcPts val="0"/>
              </a:spcAft>
            </a:pPr>
            <a:r>
              <a:rPr lang="en-IN" sz="2000" b="0" dirty="0">
                <a:solidFill>
                  <a:prstClr val="black"/>
                </a:solidFill>
                <a:cs typeface="Times New Roman" panose="02020603050405020304" pitchFamily="18" charset="0"/>
              </a:rPr>
              <a:t>Guide: </a:t>
            </a:r>
            <a:r>
              <a:rPr lang="en-IN" sz="2000" dirty="0">
                <a:solidFill>
                  <a:prstClr val="black"/>
                </a:solidFill>
                <a:cs typeface="Times New Roman" panose="02020603050405020304" pitchFamily="18" charset="0"/>
              </a:rPr>
              <a:t>Dr. R. Rajavel</a:t>
            </a:r>
            <a:r>
              <a:rPr lang="en-IN" sz="2000" b="0" dirty="0">
                <a:solidFill>
                  <a:prstClr val="black"/>
                </a:solidFill>
                <a:cs typeface="Times New Roman" panose="02020603050405020304" pitchFamily="18" charset="0"/>
              </a:rPr>
              <a:t>, Associate Professor</a:t>
            </a:r>
          </a:p>
        </p:txBody>
      </p:sp>
      <p:sp>
        <p:nvSpPr>
          <p:cNvPr id="13" name="TextBox 12"/>
          <p:cNvSpPr txBox="1"/>
          <p:nvPr/>
        </p:nvSpPr>
        <p:spPr>
          <a:xfrm>
            <a:off x="4980967" y="3877547"/>
            <a:ext cx="3888432" cy="1200329"/>
          </a:xfrm>
          <a:prstGeom prst="rect">
            <a:avLst/>
          </a:prstGeom>
          <a:noFill/>
        </p:spPr>
        <p:txBody>
          <a:bodyPr wrap="square" rtlCol="0">
            <a:spAutoFit/>
          </a:bodyPr>
          <a:lstStyle/>
          <a:p>
            <a:pPr eaLnBrk="1" fontAlgn="auto" hangingPunct="1">
              <a:spcBef>
                <a:spcPts val="0"/>
              </a:spcBef>
              <a:spcAft>
                <a:spcPts val="0"/>
              </a:spcAft>
            </a:pPr>
            <a:r>
              <a:rPr lang="en-IN" sz="1800" b="0" dirty="0" smtClean="0">
                <a:solidFill>
                  <a:prstClr val="black"/>
                </a:solidFill>
                <a:cs typeface="Times New Roman" panose="02020603050405020304" pitchFamily="18" charset="0"/>
              </a:rPr>
              <a:t>Project </a:t>
            </a:r>
            <a:r>
              <a:rPr lang="en-IN" sz="1800" b="0" dirty="0">
                <a:solidFill>
                  <a:prstClr val="black"/>
                </a:solidFill>
                <a:cs typeface="Times New Roman" panose="02020603050405020304" pitchFamily="18" charset="0"/>
              </a:rPr>
              <a:t>by :</a:t>
            </a:r>
          </a:p>
          <a:p>
            <a:pPr eaLnBrk="1" fontAlgn="auto" hangingPunct="1">
              <a:spcBef>
                <a:spcPts val="0"/>
              </a:spcBef>
              <a:spcAft>
                <a:spcPts val="0"/>
              </a:spcAft>
            </a:pPr>
            <a:r>
              <a:rPr lang="en-IN" sz="1800" b="0" dirty="0">
                <a:solidFill>
                  <a:prstClr val="black"/>
                </a:solidFill>
                <a:cs typeface="Times New Roman" panose="02020603050405020304" pitchFamily="18" charset="0"/>
              </a:rPr>
              <a:t>M. Naveen Narayanan - 312214106066  </a:t>
            </a:r>
          </a:p>
          <a:p>
            <a:pPr eaLnBrk="1" fontAlgn="auto" hangingPunct="1">
              <a:spcBef>
                <a:spcPts val="0"/>
              </a:spcBef>
              <a:spcAft>
                <a:spcPts val="0"/>
              </a:spcAft>
            </a:pPr>
            <a:r>
              <a:rPr lang="en-IN" sz="1800" b="0" dirty="0">
                <a:solidFill>
                  <a:prstClr val="black"/>
                </a:solidFill>
                <a:cs typeface="Times New Roman" panose="02020603050405020304" pitchFamily="18" charset="0"/>
              </a:rPr>
              <a:t>S. Somasundar - 312214106104</a:t>
            </a:r>
          </a:p>
          <a:p>
            <a:pPr eaLnBrk="1" fontAlgn="auto" hangingPunct="1">
              <a:spcBef>
                <a:spcPts val="0"/>
              </a:spcBef>
              <a:spcAft>
                <a:spcPts val="0"/>
              </a:spcAft>
            </a:pPr>
            <a:endParaRPr lang="en-IN" sz="1800" b="0" dirty="0">
              <a:solidFill>
                <a:prstClr val="black"/>
              </a:solidFill>
              <a:latin typeface="Calibri" panose="020F0502020204030204" pitchFamily="34" charset="0"/>
              <a:cs typeface="Calibri" panose="020F0502020204030204" pitchFamily="34" charset="0"/>
            </a:endParaRPr>
          </a:p>
        </p:txBody>
      </p:sp>
      <p:sp>
        <p:nvSpPr>
          <p:cNvPr id="14" name="TextBox 13"/>
          <p:cNvSpPr txBox="1"/>
          <p:nvPr/>
        </p:nvSpPr>
        <p:spPr>
          <a:xfrm>
            <a:off x="380998" y="5243468"/>
            <a:ext cx="8343374" cy="369332"/>
          </a:xfrm>
          <a:prstGeom prst="rect">
            <a:avLst/>
          </a:prstGeom>
          <a:noFill/>
        </p:spPr>
        <p:txBody>
          <a:bodyPr wrap="none" rtlCol="0">
            <a:spAutoFit/>
          </a:bodyPr>
          <a:lstStyle/>
          <a:p>
            <a:pPr algn="ctr" eaLnBrk="1" fontAlgn="auto" hangingPunct="1">
              <a:spcBef>
                <a:spcPts val="0"/>
              </a:spcBef>
              <a:spcAft>
                <a:spcPts val="0"/>
              </a:spcAft>
            </a:pPr>
            <a:r>
              <a:rPr lang="en-IN" sz="1800" dirty="0">
                <a:solidFill>
                  <a:srgbClr val="C00000"/>
                </a:solidFill>
                <a:cs typeface="Times New Roman" panose="02020603050405020304" pitchFamily="18" charset="0"/>
              </a:rPr>
              <a:t>DEPARTMENT OF ELECTRONICS AND COMMUNICATION ENGINEERING</a:t>
            </a:r>
          </a:p>
        </p:txBody>
      </p:sp>
    </p:spTree>
    <p:extLst>
      <p:ext uri="{BB962C8B-B14F-4D97-AF65-F5344CB8AC3E}">
        <p14:creationId xmlns:p14="http://schemas.microsoft.com/office/powerpoint/2010/main" val="1969956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856" y="591414"/>
            <a:ext cx="8229600" cy="5951706"/>
          </a:xfrm>
        </p:spPr>
        <p:txBody>
          <a:bodyPr/>
          <a:lstStyle/>
          <a:p>
            <a:pPr marL="0" indent="0">
              <a:buNone/>
            </a:pPr>
            <a:endParaRPr lang="en-IN" dirty="0">
              <a:latin typeface="Calibri" panose="020F0502020204030204" pitchFamily="34" charset="0"/>
              <a:cs typeface="Calibri" panose="020F0502020204030204" pitchFamily="34" charset="0"/>
            </a:endParaRPr>
          </a:p>
          <a:p>
            <a:pPr marL="0" indent="0" algn="just">
              <a:buNone/>
            </a:pPr>
            <a:r>
              <a:rPr lang="en-IN" dirty="0" smtClean="0">
                <a:latin typeface="Calibri" panose="020F0502020204030204" pitchFamily="34" charset="0"/>
                <a:cs typeface="Calibri" panose="020F0502020204030204" pitchFamily="34" charset="0"/>
              </a:rPr>
              <a:t>Proposed system to reduce computational complexity</a:t>
            </a:r>
          </a:p>
          <a:p>
            <a:pPr marL="0" indent="0">
              <a:buNone/>
            </a:pPr>
            <a:endParaRPr lang="en-IN" dirty="0">
              <a:latin typeface="Calibri" panose="020F0502020204030204" pitchFamily="34" charset="0"/>
              <a:cs typeface="Calibri" panose="020F0502020204030204" pitchFamily="34" charset="0"/>
            </a:endParaRPr>
          </a:p>
        </p:txBody>
      </p:sp>
      <p:sp>
        <p:nvSpPr>
          <p:cNvPr id="75" name="Rectangle 74"/>
          <p:cNvSpPr/>
          <p:nvPr/>
        </p:nvSpPr>
        <p:spPr>
          <a:xfrm>
            <a:off x="236300" y="50686"/>
            <a:ext cx="8688341" cy="615553"/>
          </a:xfrm>
          <a:prstGeom prst="rect">
            <a:avLst/>
          </a:prstGeom>
        </p:spPr>
        <p:txBody>
          <a:bodyPr wrap="none">
            <a:spAutoFit/>
          </a:bodyPr>
          <a:lstStyle/>
          <a:p>
            <a:pPr algn="ctr"/>
            <a:r>
              <a:rPr lang="en-IN" sz="3400" b="0" dirty="0" smtClean="0">
                <a:solidFill>
                  <a:srgbClr val="FF0000"/>
                </a:solidFill>
                <a:ea typeface="+mj-ea"/>
                <a:cs typeface="Times New Roman" panose="02020603050405020304" pitchFamily="18" charset="0"/>
              </a:rPr>
              <a:t>PROPOSED SPEECH SEPERATION SYSTEM</a:t>
            </a:r>
            <a:endParaRPr lang="en-IN" sz="3400" b="0" dirty="0">
              <a:solidFill>
                <a:srgbClr val="FF0000"/>
              </a:solidFill>
              <a:cs typeface="Times New Roman" panose="02020603050405020304" pitchFamily="18" charset="0"/>
            </a:endParaRPr>
          </a:p>
        </p:txBody>
      </p:sp>
      <p:sp>
        <p:nvSpPr>
          <p:cNvPr id="33" name="Rectangle 32"/>
          <p:cNvSpPr/>
          <p:nvPr/>
        </p:nvSpPr>
        <p:spPr>
          <a:xfrm>
            <a:off x="930977" y="3021290"/>
            <a:ext cx="93474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2558742" y="3021290"/>
            <a:ext cx="137921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6486965" y="3021290"/>
            <a:ext cx="1091912"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4473361" y="3021290"/>
            <a:ext cx="1456707" cy="1512168"/>
          </a:xfrm>
          <a:prstGeom prst="rect">
            <a:avLst/>
          </a:prstGeom>
          <a:solidFill>
            <a:srgbClr val="0070C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 name="Straight Arrow Connector 36"/>
          <p:cNvCxnSpPr/>
          <p:nvPr/>
        </p:nvCxnSpPr>
        <p:spPr>
          <a:xfrm flipV="1">
            <a:off x="1866749" y="3806700"/>
            <a:ext cx="665451" cy="8929"/>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8" name="Straight Arrow Connector 37"/>
          <p:cNvCxnSpPr/>
          <p:nvPr/>
        </p:nvCxnSpPr>
        <p:spPr>
          <a:xfrm flipV="1">
            <a:off x="3935387" y="3806699"/>
            <a:ext cx="565859" cy="3312"/>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9" name="Straight Arrow Connector 38"/>
          <p:cNvCxnSpPr/>
          <p:nvPr/>
        </p:nvCxnSpPr>
        <p:spPr>
          <a:xfrm>
            <a:off x="7578877" y="3722295"/>
            <a:ext cx="842727" cy="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0" name="Straight Arrow Connector 39"/>
          <p:cNvCxnSpPr/>
          <p:nvPr/>
        </p:nvCxnSpPr>
        <p:spPr>
          <a:xfrm flipV="1">
            <a:off x="148062" y="3828359"/>
            <a:ext cx="762000" cy="511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41" name="TextBox 40"/>
          <p:cNvSpPr txBox="1"/>
          <p:nvPr/>
        </p:nvSpPr>
        <p:spPr>
          <a:xfrm>
            <a:off x="698465" y="3295180"/>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Analysis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2" name="TextBox 41"/>
          <p:cNvSpPr txBox="1"/>
          <p:nvPr/>
        </p:nvSpPr>
        <p:spPr>
          <a:xfrm>
            <a:off x="2532200" y="3206535"/>
            <a:ext cx="1442714"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t>Binary T-F Mask </a:t>
            </a:r>
            <a:r>
              <a:rPr lang="en-US" sz="1800" b="0" dirty="0" smtClean="0"/>
              <a:t>Computation</a:t>
            </a:r>
            <a:endParaRPr lang="en-US" sz="1800" b="0" dirty="0"/>
          </a:p>
        </p:txBody>
      </p:sp>
      <p:sp>
        <p:nvSpPr>
          <p:cNvPr id="43" name="TextBox 42"/>
          <p:cNvSpPr txBox="1"/>
          <p:nvPr/>
        </p:nvSpPr>
        <p:spPr>
          <a:xfrm>
            <a:off x="6348701" y="3276880"/>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Synthesis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4" name="TextBox 43"/>
          <p:cNvSpPr txBox="1"/>
          <p:nvPr/>
        </p:nvSpPr>
        <p:spPr>
          <a:xfrm>
            <a:off x="4412400" y="3325478"/>
            <a:ext cx="1524000" cy="923330"/>
          </a:xfrm>
          <a:prstGeom prst="rect">
            <a:avLst/>
          </a:prstGeom>
          <a:noFill/>
        </p:spPr>
        <p:txBody>
          <a:bodyPr wrap="square" rtlCol="0">
            <a:spAutoFit/>
          </a:bodyPr>
          <a:lstStyle/>
          <a:p>
            <a:pPr algn="ctr"/>
            <a:r>
              <a:rPr lang="en-US" sz="1800" b="0" dirty="0"/>
              <a:t>T-F Mask based Noise Suppression </a:t>
            </a:r>
          </a:p>
        </p:txBody>
      </p:sp>
      <p:sp>
        <p:nvSpPr>
          <p:cNvPr id="46" name="TextBox 45"/>
          <p:cNvSpPr txBox="1"/>
          <p:nvPr/>
        </p:nvSpPr>
        <p:spPr>
          <a:xfrm>
            <a:off x="-134272" y="3187138"/>
            <a:ext cx="10668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Noisy Speech</a:t>
            </a:r>
          </a:p>
        </p:txBody>
      </p:sp>
      <p:sp>
        <p:nvSpPr>
          <p:cNvPr id="47" name="TextBox 46"/>
          <p:cNvSpPr txBox="1"/>
          <p:nvPr/>
        </p:nvSpPr>
        <p:spPr>
          <a:xfrm>
            <a:off x="7637071" y="3075964"/>
            <a:ext cx="1526794"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latin typeface="Calibri"/>
              </a:rPr>
              <a:t>Resynthesized </a:t>
            </a:r>
            <a:r>
              <a:rPr lang="en-US" sz="1800" b="0" dirty="0">
                <a:solidFill>
                  <a:prstClr val="black"/>
                </a:solidFill>
                <a:latin typeface="Calibri"/>
              </a:rPr>
              <a:t>Speech</a:t>
            </a:r>
          </a:p>
        </p:txBody>
      </p:sp>
      <p:cxnSp>
        <p:nvCxnSpPr>
          <p:cNvPr id="48" name="Straight Arrow Connector 47"/>
          <p:cNvCxnSpPr/>
          <p:nvPr/>
        </p:nvCxnSpPr>
        <p:spPr>
          <a:xfrm>
            <a:off x="5937028" y="3722295"/>
            <a:ext cx="533400" cy="4465"/>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2" name="Rectangle 1"/>
          <p:cNvSpPr/>
          <p:nvPr/>
        </p:nvSpPr>
        <p:spPr>
          <a:xfrm>
            <a:off x="5836532" y="5341473"/>
            <a:ext cx="2808312" cy="400110"/>
          </a:xfrm>
          <a:prstGeom prst="rect">
            <a:avLst/>
          </a:prstGeom>
        </p:spPr>
        <p:txBody>
          <a:bodyPr wrap="square">
            <a:spAutoFit/>
          </a:bodyPr>
          <a:lstStyle/>
          <a:p>
            <a:pPr marL="0" indent="0">
              <a:buNone/>
            </a:pPr>
            <a:r>
              <a:rPr lang="en-IN" sz="2000" dirty="0">
                <a:latin typeface="Calibri" panose="020F0502020204030204" pitchFamily="34" charset="0"/>
                <a:cs typeface="Calibri" panose="020F0502020204030204" pitchFamily="34" charset="0"/>
                <a:hlinkClick r:id="rId2" action="ppaction://hlinkfile"/>
              </a:rPr>
              <a:t>For expanded diagram</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52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43608"/>
            <a:ext cx="8229600" cy="5082555"/>
          </a:xfrm>
        </p:spPr>
        <p:txBody>
          <a:bodyPr/>
          <a:lstStyle/>
          <a:p>
            <a:r>
              <a:rPr lang="en-US" sz="2500" dirty="0" smtClean="0">
                <a:latin typeface="Times New Roman" panose="02020603050405020304" pitchFamily="18" charset="0"/>
                <a:cs typeface="Times New Roman" panose="02020603050405020304" pitchFamily="18" charset="0"/>
              </a:rPr>
              <a:t>Speech and Noise Database: IEEEFemale.wav [IEEE]</a:t>
            </a:r>
          </a:p>
          <a:p>
            <a:pPr marL="0" indent="0">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Speech: “The drip of the rain made a pleasant sound”</a:t>
            </a:r>
          </a:p>
          <a:p>
            <a:pPr marL="0" indent="0">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Noise: Speechshapednoise.wav (Noisex-92)</a:t>
            </a:r>
          </a:p>
          <a:p>
            <a:r>
              <a:rPr lang="en-US" sz="2500" dirty="0" smtClean="0">
                <a:latin typeface="Times New Roman" panose="02020603050405020304" pitchFamily="18" charset="0"/>
                <a:cs typeface="Times New Roman" panose="02020603050405020304" pitchFamily="18" charset="0"/>
              </a:rPr>
              <a:t>Sampling Frequency = 8000Hz</a:t>
            </a:r>
          </a:p>
          <a:p>
            <a:r>
              <a:rPr lang="en-US" sz="2500" dirty="0" smtClean="0">
                <a:latin typeface="Times New Roman" panose="02020603050405020304" pitchFamily="18" charset="0"/>
                <a:cs typeface="Times New Roman" panose="02020603050405020304" pitchFamily="18" charset="0"/>
              </a:rPr>
              <a:t>Length of Speech signal = 22004 samples</a:t>
            </a:r>
          </a:p>
          <a:p>
            <a:r>
              <a:rPr lang="en-US" sz="2500" dirty="0" smtClean="0">
                <a:latin typeface="Times New Roman" panose="02020603050405020304" pitchFamily="18" charset="0"/>
                <a:cs typeface="Times New Roman" panose="02020603050405020304" pitchFamily="18" charset="0"/>
              </a:rPr>
              <a:t>Number of Channels = 128</a:t>
            </a:r>
          </a:p>
          <a:p>
            <a:r>
              <a:rPr lang="en-US" sz="2500" dirty="0" smtClean="0">
                <a:latin typeface="Times New Roman" panose="02020603050405020304" pitchFamily="18" charset="0"/>
                <a:cs typeface="Times New Roman" panose="02020603050405020304" pitchFamily="18" charset="0"/>
              </a:rPr>
              <a:t>Number of Frames per Channel = 275</a:t>
            </a:r>
          </a:p>
          <a:p>
            <a:r>
              <a:rPr lang="en-US" sz="2500" dirty="0" smtClean="0">
                <a:latin typeface="Times New Roman" panose="02020603050405020304" pitchFamily="18" charset="0"/>
                <a:cs typeface="Times New Roman" panose="02020603050405020304" pitchFamily="18" charset="0"/>
              </a:rPr>
              <a:t>Number of samples per Frame = 160</a:t>
            </a:r>
          </a:p>
          <a:p>
            <a:r>
              <a:rPr lang="en-US" sz="2500" dirty="0" smtClean="0">
                <a:latin typeface="Times New Roman" panose="02020603050405020304" pitchFamily="18" charset="0"/>
                <a:cs typeface="Times New Roman" panose="02020603050405020304" pitchFamily="18" charset="0"/>
              </a:rPr>
              <a:t>Length of Impulse response in Gammatone Analysis and Synthesis Filter Bank = 1024 samples</a:t>
            </a:r>
          </a:p>
          <a:p>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13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RESULTS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IEEEFemale">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10" cstate="print"/>
          <a:stretch>
            <a:fillRect/>
          </a:stretch>
        </p:blipFill>
        <p:spPr>
          <a:xfrm>
            <a:off x="1373204" y="963959"/>
            <a:ext cx="609600" cy="609600"/>
          </a:xfrm>
        </p:spPr>
      </p:pic>
      <p:sp>
        <p:nvSpPr>
          <p:cNvPr id="5" name="TextBox 4"/>
          <p:cNvSpPr txBox="1"/>
          <p:nvPr/>
        </p:nvSpPr>
        <p:spPr>
          <a:xfrm>
            <a:off x="3545421" y="1101512"/>
            <a:ext cx="5501827" cy="2400657"/>
          </a:xfrm>
          <a:prstGeom prst="rect">
            <a:avLst/>
          </a:prstGeom>
          <a:noFill/>
        </p:spPr>
        <p:txBody>
          <a:bodyPr wrap="none" rtlCol="0">
            <a:spAutoFit/>
          </a:bodyPr>
          <a:lstStyle/>
          <a:p>
            <a:pPr algn="just"/>
            <a:r>
              <a:rPr lang="en-US" sz="2500" b="0" dirty="0">
                <a:cs typeface="Times New Roman" panose="02020603050405020304" pitchFamily="18" charset="0"/>
              </a:rPr>
              <a:t>Speech: “ The drip of the rain </a:t>
            </a:r>
            <a:r>
              <a:rPr lang="en-US" sz="2500" b="0" dirty="0" smtClean="0">
                <a:cs typeface="Times New Roman" panose="02020603050405020304" pitchFamily="18" charset="0"/>
              </a:rPr>
              <a:t>made a </a:t>
            </a:r>
          </a:p>
          <a:p>
            <a:pPr algn="just"/>
            <a:r>
              <a:rPr lang="en-US" sz="2500" b="0" dirty="0" smtClean="0">
                <a:cs typeface="Times New Roman" panose="02020603050405020304" pitchFamily="18" charset="0"/>
              </a:rPr>
              <a:t>	      pleasant </a:t>
            </a:r>
            <a:r>
              <a:rPr lang="en-US" sz="2500" b="0" dirty="0">
                <a:cs typeface="Times New Roman" panose="02020603050405020304" pitchFamily="18" charset="0"/>
              </a:rPr>
              <a:t>sound”</a:t>
            </a:r>
          </a:p>
          <a:p>
            <a:pPr algn="just"/>
            <a:r>
              <a:rPr lang="en-US" sz="2500" b="0" dirty="0">
                <a:cs typeface="Times New Roman" panose="02020603050405020304" pitchFamily="18" charset="0"/>
              </a:rPr>
              <a:t>Noise: Speech shaped </a:t>
            </a:r>
            <a:r>
              <a:rPr lang="en-US" sz="2500" b="0" dirty="0" smtClean="0">
                <a:cs typeface="Times New Roman" panose="02020603050405020304" pitchFamily="18" charset="0"/>
              </a:rPr>
              <a:t>noise</a:t>
            </a:r>
          </a:p>
          <a:p>
            <a:pPr algn="just"/>
            <a:r>
              <a:rPr lang="en-US" sz="2500" b="0" dirty="0" smtClean="0">
                <a:cs typeface="Times New Roman" panose="02020603050405020304" pitchFamily="18" charset="0"/>
              </a:rPr>
              <a:t>Length of speech signal = 22004 samples</a:t>
            </a:r>
          </a:p>
          <a:p>
            <a:pPr algn="just"/>
            <a:r>
              <a:rPr lang="en-US" sz="2500" b="0" dirty="0" smtClean="0">
                <a:cs typeface="Times New Roman" panose="02020603050405020304" pitchFamily="18" charset="0"/>
              </a:rPr>
              <a:t>Sampling Frequency = 8000Hz</a:t>
            </a:r>
          </a:p>
          <a:p>
            <a:pPr algn="just"/>
            <a:r>
              <a:rPr lang="en-US" sz="2500" b="0" dirty="0" smtClean="0">
                <a:cs typeface="Times New Roman" panose="02020603050405020304" pitchFamily="18" charset="0"/>
              </a:rPr>
              <a:t>SNR = </a:t>
            </a:r>
            <a:r>
              <a:rPr lang="en-US" sz="2500" b="0" dirty="0">
                <a:cs typeface="Times New Roman" panose="02020603050405020304" pitchFamily="18" charset="0"/>
              </a:rPr>
              <a:t>5</a:t>
            </a:r>
            <a:r>
              <a:rPr lang="en-US" sz="2500" b="0" dirty="0" smtClean="0">
                <a:cs typeface="Times New Roman" panose="02020603050405020304" pitchFamily="18" charset="0"/>
              </a:rPr>
              <a:t>db</a:t>
            </a:r>
            <a:endParaRPr lang="en-US" sz="2500" b="0" dirty="0" smtClean="0">
              <a:cs typeface="Times New Roman" panose="02020603050405020304" pitchFamily="18" charset="0"/>
            </a:endParaRPr>
          </a:p>
        </p:txBody>
      </p:sp>
      <p:sp>
        <p:nvSpPr>
          <p:cNvPr id="6" name="TextBox 5"/>
          <p:cNvSpPr txBox="1"/>
          <p:nvPr/>
        </p:nvSpPr>
        <p:spPr>
          <a:xfrm>
            <a:off x="959883" y="1591276"/>
            <a:ext cx="1800200" cy="477054"/>
          </a:xfrm>
          <a:prstGeom prst="rect">
            <a:avLst/>
          </a:prstGeom>
          <a:noFill/>
        </p:spPr>
        <p:txBody>
          <a:bodyPr wrap="square" rtlCol="0">
            <a:spAutoFit/>
          </a:bodyPr>
          <a:lstStyle/>
          <a:p>
            <a:pPr algn="just"/>
            <a:r>
              <a:rPr lang="en-US" sz="2500" b="0" dirty="0" smtClean="0">
                <a:cs typeface="Times New Roman" panose="02020603050405020304" pitchFamily="18" charset="0"/>
              </a:rPr>
              <a:t>Speech</a:t>
            </a:r>
            <a:endParaRPr lang="en-US" sz="2500" b="0" dirty="0">
              <a:cs typeface="Times New Roman" panose="02020603050405020304" pitchFamily="18" charset="0"/>
            </a:endParaRPr>
          </a:p>
        </p:txBody>
      </p:sp>
      <p:sp>
        <p:nvSpPr>
          <p:cNvPr id="11" name="TextBox 10"/>
          <p:cNvSpPr txBox="1"/>
          <p:nvPr/>
        </p:nvSpPr>
        <p:spPr>
          <a:xfrm>
            <a:off x="743859" y="3132614"/>
            <a:ext cx="2232248" cy="477054"/>
          </a:xfrm>
          <a:prstGeom prst="rect">
            <a:avLst/>
          </a:prstGeom>
          <a:noFill/>
        </p:spPr>
        <p:txBody>
          <a:bodyPr wrap="square" rtlCol="0">
            <a:spAutoFit/>
          </a:bodyPr>
          <a:lstStyle/>
          <a:p>
            <a:pPr algn="just"/>
            <a:r>
              <a:rPr lang="en-US" sz="2500" b="0" dirty="0" smtClean="0">
                <a:cs typeface="Times New Roman" panose="02020603050405020304" pitchFamily="18" charset="0"/>
              </a:rPr>
              <a:t>Noisy Speech</a:t>
            </a:r>
            <a:endParaRPr lang="en-US" sz="2500" b="0" dirty="0">
              <a:cs typeface="Times New Roman" panose="02020603050405020304" pitchFamily="18" charset="0"/>
            </a:endParaRPr>
          </a:p>
        </p:txBody>
      </p:sp>
      <p:sp>
        <p:nvSpPr>
          <p:cNvPr id="13" name="TextBox 12"/>
          <p:cNvSpPr txBox="1"/>
          <p:nvPr/>
        </p:nvSpPr>
        <p:spPr>
          <a:xfrm>
            <a:off x="457200" y="4775189"/>
            <a:ext cx="3280016" cy="1246495"/>
          </a:xfrm>
          <a:prstGeom prst="rect">
            <a:avLst/>
          </a:prstGeom>
          <a:noFill/>
        </p:spPr>
        <p:txBody>
          <a:bodyPr wrap="square" rtlCol="0">
            <a:spAutoFit/>
          </a:bodyPr>
          <a:lstStyle/>
          <a:p>
            <a:pPr algn="just"/>
            <a:r>
              <a:rPr lang="en-US" sz="2500" b="0" dirty="0" smtClean="0">
                <a:cs typeface="Times New Roman" panose="02020603050405020304" pitchFamily="18" charset="0"/>
              </a:rPr>
              <a:t>Resynthesized Speech using  Weintraub System</a:t>
            </a:r>
            <a:endParaRPr lang="en-US" sz="2500" b="0" dirty="0">
              <a:cs typeface="Times New Roman" panose="02020603050405020304" pitchFamily="18" charset="0"/>
            </a:endParaRPr>
          </a:p>
        </p:txBody>
      </p:sp>
      <p:pic>
        <p:nvPicPr>
          <p:cNvPr id="3" name="noisy">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1373204" y="2455214"/>
            <a:ext cx="609600" cy="609600"/>
          </a:xfrm>
          <a:prstGeom prst="rect">
            <a:avLst/>
          </a:prstGeom>
        </p:spPr>
      </p:pic>
      <p:sp>
        <p:nvSpPr>
          <p:cNvPr id="9" name="TextBox 8"/>
          <p:cNvSpPr txBox="1"/>
          <p:nvPr/>
        </p:nvSpPr>
        <p:spPr>
          <a:xfrm>
            <a:off x="5397624" y="4775189"/>
            <a:ext cx="3312368" cy="861774"/>
          </a:xfrm>
          <a:prstGeom prst="rect">
            <a:avLst/>
          </a:prstGeom>
          <a:noFill/>
        </p:spPr>
        <p:txBody>
          <a:bodyPr wrap="square" rtlCol="0">
            <a:spAutoFit/>
          </a:bodyPr>
          <a:lstStyle/>
          <a:p>
            <a:pPr algn="just"/>
            <a:r>
              <a:rPr lang="en-US" sz="2500" b="0" dirty="0" smtClean="0">
                <a:cs typeface="Times New Roman" panose="02020603050405020304" pitchFamily="18" charset="0"/>
              </a:rPr>
              <a:t>Resynthesized Speech using </a:t>
            </a:r>
            <a:r>
              <a:rPr lang="en-US" sz="2500" b="0" dirty="0">
                <a:cs typeface="Times New Roman" panose="02020603050405020304" pitchFamily="18" charset="0"/>
              </a:rPr>
              <a:t>M</a:t>
            </a:r>
            <a:r>
              <a:rPr lang="en-US" sz="2500" b="0" dirty="0" smtClean="0">
                <a:cs typeface="Times New Roman" panose="02020603050405020304" pitchFamily="18" charset="0"/>
              </a:rPr>
              <a:t>odified </a:t>
            </a:r>
            <a:r>
              <a:rPr lang="en-US" sz="2500" b="0" dirty="0">
                <a:cs typeface="Times New Roman" panose="02020603050405020304" pitchFamily="18" charset="0"/>
              </a:rPr>
              <a:t>S</a:t>
            </a:r>
            <a:r>
              <a:rPr lang="en-US" sz="2500" b="0" dirty="0" smtClean="0">
                <a:cs typeface="Times New Roman" panose="02020603050405020304" pitchFamily="18" charset="0"/>
              </a:rPr>
              <a:t>ystem</a:t>
            </a:r>
            <a:endParaRPr lang="en-US" sz="2500" b="0" dirty="0">
              <a:cs typeface="Times New Roman" panose="02020603050405020304" pitchFamily="18" charset="0"/>
            </a:endParaRPr>
          </a:p>
        </p:txBody>
      </p:sp>
      <p:pic>
        <p:nvPicPr>
          <p:cNvPr id="12" name="weintraub">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1373204" y="4165589"/>
            <a:ext cx="609600" cy="609600"/>
          </a:xfrm>
          <a:prstGeom prst="rect">
            <a:avLst/>
          </a:prstGeom>
        </p:spPr>
      </p:pic>
      <p:pic>
        <p:nvPicPr>
          <p:cNvPr id="14" name="proposed">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a:off x="6749008" y="4165589"/>
            <a:ext cx="609600" cy="609600"/>
          </a:xfrm>
          <a:prstGeom prst="rect">
            <a:avLst/>
          </a:prstGeom>
        </p:spPr>
      </p:pic>
    </p:spTree>
    <p:extLst>
      <p:ext uri="{BB962C8B-B14F-4D97-AF65-F5344CB8AC3E}">
        <p14:creationId xmlns:p14="http://schemas.microsoft.com/office/powerpoint/2010/main" val="398552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747"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747" fill="hold"/>
                                        <p:tgtEl>
                                          <p:spTgt spid="3"/>
                                        </p:tgtEl>
                                      </p:cBhvr>
                                    </p:cmd>
                                  </p:childTnLst>
                                </p:cTn>
                              </p:par>
                            </p:childTnLst>
                          </p:cTn>
                        </p:par>
                      </p:childTnLst>
                    </p:cTn>
                  </p:par>
                </p:childTnLst>
              </p:cTn>
              <p:nextCondLst>
                <p:cond evt="onClick" delay="0">
                  <p:tgtEl>
                    <p:spTgt spid="3"/>
                  </p:tgtEl>
                </p:cond>
              </p:nextCondLst>
            </p:seq>
            <p:audio>
              <p:cMediaNode vol="80000">
                <p:cTn id="13" fill="hold" display="0">
                  <p:stCondLst>
                    <p:cond delay="indefinite"/>
                  </p:stCondLst>
                  <p:endCondLst>
                    <p:cond evt="onStopAudio" delay="0">
                      <p:tgtEl>
                        <p:sldTgt/>
                      </p:tgtEl>
                    </p:cond>
                  </p:endCondLst>
                </p:cTn>
                <p:tgtEl>
                  <p:spTgt spid="3"/>
                </p:tgtEl>
              </p:cMediaNode>
            </p:audio>
            <p:seq concurrent="1" nextAc="seek">
              <p:cTn id="14" restart="whenNotActive" fill="hold" evtFilter="cancelBubble" nodeType="interactiveSeq">
                <p:stCondLst>
                  <p:cond evt="onClick" delay="0">
                    <p:tgtEl>
                      <p:spTgt spid="12"/>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747" fill="hold"/>
                                        <p:tgtEl>
                                          <p:spTgt spid="12"/>
                                        </p:tgtEl>
                                      </p:cBhvr>
                                    </p:cmd>
                                  </p:childTnLst>
                                </p:cTn>
                              </p:par>
                            </p:childTnLst>
                          </p:cTn>
                        </p:par>
                      </p:childTnLst>
                    </p:cTn>
                  </p:par>
                </p:childTnLst>
              </p:cTn>
              <p:nextCondLst>
                <p:cond evt="onClick" delay="0">
                  <p:tgtEl>
                    <p:spTgt spid="12"/>
                  </p:tgtEl>
                </p:cond>
              </p:nextCondLst>
            </p:seq>
            <p:audio>
              <p:cMediaNode vol="80000">
                <p:cTn id="19" fill="hold" display="0">
                  <p:stCondLst>
                    <p:cond delay="indefinite"/>
                  </p:stCondLst>
                  <p:endCondLst>
                    <p:cond evt="onStopAudio" delay="0">
                      <p:tgtEl>
                        <p:sldTgt/>
                      </p:tgtEl>
                    </p:cond>
                  </p:endCondLst>
                </p:cTn>
                <p:tgtEl>
                  <p:spTgt spid="12"/>
                </p:tgtEl>
              </p:cMediaNode>
            </p:audio>
            <p:seq concurrent="1" nextAc="seek">
              <p:cTn id="20" restart="whenNotActive" fill="hold" evtFilter="cancelBubble" nodeType="interactiveSeq">
                <p:stCondLst>
                  <p:cond evt="onClick" delay="0">
                    <p:tgtEl>
                      <p:spTgt spid="14"/>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2747" fill="hold"/>
                                        <p:tgtEl>
                                          <p:spTgt spid="14"/>
                                        </p:tgtEl>
                                      </p:cBhvr>
                                    </p:cmd>
                                  </p:childTnLst>
                                </p:cTn>
                              </p:par>
                            </p:childTnLst>
                          </p:cTn>
                        </p:par>
                      </p:childTnLst>
                    </p:cTn>
                  </p:par>
                </p:childTnLst>
              </p:cTn>
              <p:nextCondLst>
                <p:cond evt="onClick" delay="0">
                  <p:tgtEl>
                    <p:spTgt spid="14"/>
                  </p:tgtEl>
                </p:cond>
              </p:nextCondLst>
            </p:seq>
            <p:audio>
              <p:cMediaNode vol="80000">
                <p:cTn id="25" fill="hold" display="0">
                  <p:stCondLst>
                    <p:cond delay="indefinite"/>
                  </p:stCondLst>
                  <p:endCondLst>
                    <p:cond evt="onStopAudio" delay="0">
                      <p:tgtEl>
                        <p:sldTgt/>
                      </p:tgtEl>
                    </p:cond>
                  </p:endCondLst>
                </p:cTn>
                <p:tgtEl>
                  <p:spTgt spid="1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52736"/>
            <a:ext cx="8013576" cy="4733599"/>
          </a:xfrm>
          <a:prstGeom prst="rect">
            <a:avLst/>
          </a:prstGeom>
        </p:spPr>
      </p:pic>
    </p:spTree>
    <p:extLst>
      <p:ext uri="{BB962C8B-B14F-4D97-AF65-F5344CB8AC3E}">
        <p14:creationId xmlns:p14="http://schemas.microsoft.com/office/powerpoint/2010/main" val="253923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2736"/>
            <a:ext cx="7920880" cy="4680520"/>
          </a:xfrm>
          <a:prstGeom prst="rect">
            <a:avLst/>
          </a:prstGeom>
        </p:spPr>
      </p:pic>
    </p:spTree>
    <p:extLst>
      <p:ext uri="{BB962C8B-B14F-4D97-AF65-F5344CB8AC3E}">
        <p14:creationId xmlns:p14="http://schemas.microsoft.com/office/powerpoint/2010/main" val="2584607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2736"/>
            <a:ext cx="7869559" cy="4376264"/>
          </a:xfrm>
          <a:prstGeom prst="rect">
            <a:avLst/>
          </a:prstGeom>
        </p:spPr>
      </p:pic>
    </p:spTree>
    <p:extLst>
      <p:ext uri="{BB962C8B-B14F-4D97-AF65-F5344CB8AC3E}">
        <p14:creationId xmlns:p14="http://schemas.microsoft.com/office/powerpoint/2010/main" val="248508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2736"/>
            <a:ext cx="7869559" cy="4608512"/>
          </a:xfrm>
          <a:prstGeom prst="rect">
            <a:avLst/>
          </a:prstGeom>
        </p:spPr>
      </p:pic>
    </p:spTree>
    <p:extLst>
      <p:ext uri="{BB962C8B-B14F-4D97-AF65-F5344CB8AC3E}">
        <p14:creationId xmlns:p14="http://schemas.microsoft.com/office/powerpoint/2010/main" val="2128097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224229258"/>
              </p:ext>
            </p:extLst>
          </p:nvPr>
        </p:nvGraphicFramePr>
        <p:xfrm>
          <a:off x="179512" y="1556792"/>
          <a:ext cx="8784976" cy="3307080"/>
        </p:xfrm>
        <a:graphic>
          <a:graphicData uri="http://schemas.openxmlformats.org/drawingml/2006/table">
            <a:tbl>
              <a:tblPr firstRow="1" bandRow="1">
                <a:tableStyleId>{21E4AEA4-8DFA-4A89-87EB-49C32662AFE0}</a:tableStyleId>
              </a:tblPr>
              <a:tblGrid>
                <a:gridCol w="2242168">
                  <a:extLst>
                    <a:ext uri="{9D8B030D-6E8A-4147-A177-3AD203B41FA5}">
                      <a16:colId xmlns:a16="http://schemas.microsoft.com/office/drawing/2014/main" val="1261468280"/>
                    </a:ext>
                  </a:extLst>
                </a:gridCol>
                <a:gridCol w="3151566">
                  <a:extLst>
                    <a:ext uri="{9D8B030D-6E8A-4147-A177-3AD203B41FA5}">
                      <a16:colId xmlns:a16="http://schemas.microsoft.com/office/drawing/2014/main" val="1913475488"/>
                    </a:ext>
                  </a:extLst>
                </a:gridCol>
                <a:gridCol w="3391242">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INPUT SNR</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t>OUTPUT SNR</a:t>
                      </a:r>
                      <a:endParaRPr lang="en-US" sz="2500" dirty="0"/>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a:txBody>
                    <a:bodyPr/>
                    <a:lstStyle/>
                    <a:p>
                      <a:pPr algn="ctr"/>
                      <a:r>
                        <a:rPr lang="en-US" sz="2500" dirty="0" smtClean="0"/>
                        <a:t>Weintraub System</a:t>
                      </a:r>
                      <a:endParaRPr lang="en-US" sz="2500" dirty="0"/>
                    </a:p>
                  </a:txBody>
                  <a:tcPr/>
                </a:tc>
                <a:tc>
                  <a:txBody>
                    <a:bodyPr/>
                    <a:lstStyle/>
                    <a:p>
                      <a:pPr algn="ctr"/>
                      <a:r>
                        <a:rPr lang="en-US" sz="2500" dirty="0" smtClean="0"/>
                        <a:t>Proposed System</a:t>
                      </a:r>
                      <a:endParaRPr lang="en-US" sz="2500" dirty="0"/>
                    </a:p>
                  </a:txBody>
                  <a:tcPr/>
                </a:tc>
                <a:extLst>
                  <a:ext uri="{0D108BD9-81ED-4DB2-BD59-A6C34878D82A}">
                    <a16:rowId xmlns:a16="http://schemas.microsoft.com/office/drawing/2014/main" val="79286839"/>
                  </a:ext>
                </a:extLst>
              </a:tr>
              <a:tr h="370840">
                <a:tc>
                  <a:txBody>
                    <a:bodyPr/>
                    <a:lstStyle/>
                    <a:p>
                      <a:pPr algn="ctr"/>
                      <a:r>
                        <a:rPr lang="en-US" sz="2500" dirty="0" smtClean="0"/>
                        <a:t>-5db</a:t>
                      </a:r>
                      <a:endParaRPr lang="en-US" sz="2500" dirty="0"/>
                    </a:p>
                  </a:txBody>
                  <a:tcPr/>
                </a:tc>
                <a:tc>
                  <a:txBody>
                    <a:bodyPr/>
                    <a:lstStyle/>
                    <a:p>
                      <a:pPr algn="ctr"/>
                      <a:r>
                        <a:rPr lang="en-US" sz="2500" dirty="0" smtClean="0"/>
                        <a:t>4.5874</a:t>
                      </a:r>
                      <a:endParaRPr lang="en-US" sz="2500" dirty="0"/>
                    </a:p>
                  </a:txBody>
                  <a:tcPr/>
                </a:tc>
                <a:tc>
                  <a:txBody>
                    <a:bodyPr/>
                    <a:lstStyle/>
                    <a:p>
                      <a:pPr algn="ctr"/>
                      <a:r>
                        <a:rPr lang="en-US" sz="2500" dirty="0" smtClean="0"/>
                        <a:t>4.9005</a:t>
                      </a:r>
                      <a:endParaRPr lang="en-US" sz="2500" dirty="0"/>
                    </a:p>
                  </a:txBody>
                  <a:tcPr/>
                </a:tc>
                <a:extLst>
                  <a:ext uri="{0D108BD9-81ED-4DB2-BD59-A6C34878D82A}">
                    <a16:rowId xmlns:a16="http://schemas.microsoft.com/office/drawing/2014/main" val="361377678"/>
                  </a:ext>
                </a:extLst>
              </a:tr>
              <a:tr h="370840">
                <a:tc>
                  <a:txBody>
                    <a:bodyPr/>
                    <a:lstStyle/>
                    <a:p>
                      <a:pPr algn="ctr"/>
                      <a:r>
                        <a:rPr lang="en-US" sz="2500" dirty="0" smtClean="0"/>
                        <a:t>0db</a:t>
                      </a:r>
                      <a:endParaRPr lang="en-US" sz="2500" dirty="0"/>
                    </a:p>
                  </a:txBody>
                  <a:tcPr/>
                </a:tc>
                <a:tc>
                  <a:txBody>
                    <a:bodyPr/>
                    <a:lstStyle/>
                    <a:p>
                      <a:pPr algn="ctr"/>
                      <a:r>
                        <a:rPr lang="en-US" sz="2500" dirty="0" smtClean="0"/>
                        <a:t>6.6499</a:t>
                      </a:r>
                      <a:endParaRPr lang="en-US" sz="2500" dirty="0"/>
                    </a:p>
                  </a:txBody>
                  <a:tcPr/>
                </a:tc>
                <a:tc>
                  <a:txBody>
                    <a:bodyPr/>
                    <a:lstStyle/>
                    <a:p>
                      <a:pPr algn="ctr"/>
                      <a:r>
                        <a:rPr lang="en-US" sz="2500" dirty="0" smtClean="0"/>
                        <a:t>6.9077</a:t>
                      </a:r>
                      <a:endParaRPr lang="en-US" sz="2500" dirty="0"/>
                    </a:p>
                  </a:txBody>
                  <a:tcPr/>
                </a:tc>
                <a:extLst>
                  <a:ext uri="{0D108BD9-81ED-4DB2-BD59-A6C34878D82A}">
                    <a16:rowId xmlns:a16="http://schemas.microsoft.com/office/drawing/2014/main" val="2347739336"/>
                  </a:ext>
                </a:extLst>
              </a:tr>
              <a:tr h="370840">
                <a:tc>
                  <a:txBody>
                    <a:bodyPr/>
                    <a:lstStyle/>
                    <a:p>
                      <a:pPr algn="ctr"/>
                      <a:r>
                        <a:rPr lang="en-US" sz="2500" dirty="0" smtClean="0"/>
                        <a:t>5db</a:t>
                      </a:r>
                      <a:endParaRPr lang="en-US" sz="2500" dirty="0"/>
                    </a:p>
                  </a:txBody>
                  <a:tcPr/>
                </a:tc>
                <a:tc>
                  <a:txBody>
                    <a:bodyPr/>
                    <a:lstStyle/>
                    <a:p>
                      <a:pPr algn="ctr"/>
                      <a:r>
                        <a:rPr lang="en-US" sz="2500" dirty="0" smtClean="0"/>
                        <a:t>9.7100</a:t>
                      </a:r>
                      <a:endParaRPr lang="en-US" sz="2500" dirty="0"/>
                    </a:p>
                  </a:txBody>
                  <a:tcPr/>
                </a:tc>
                <a:tc>
                  <a:txBody>
                    <a:bodyPr/>
                    <a:lstStyle/>
                    <a:p>
                      <a:pPr algn="ctr"/>
                      <a:r>
                        <a:rPr lang="en-US" sz="2500" dirty="0" smtClean="0"/>
                        <a:t>9.9143</a:t>
                      </a:r>
                      <a:endParaRPr lang="en-US" sz="2500" dirty="0"/>
                    </a:p>
                  </a:txBody>
                  <a:tcPr/>
                </a:tc>
                <a:extLst>
                  <a:ext uri="{0D108BD9-81ED-4DB2-BD59-A6C34878D82A}">
                    <a16:rowId xmlns:a16="http://schemas.microsoft.com/office/drawing/2014/main" val="2238598513"/>
                  </a:ext>
                </a:extLst>
              </a:tr>
              <a:tr h="370840">
                <a:tc>
                  <a:txBody>
                    <a:bodyPr/>
                    <a:lstStyle/>
                    <a:p>
                      <a:pPr algn="ctr"/>
                      <a:r>
                        <a:rPr lang="en-US" sz="2500" dirty="0" smtClean="0"/>
                        <a:t>10db</a:t>
                      </a:r>
                      <a:endParaRPr lang="en-US" sz="2500" dirty="0"/>
                    </a:p>
                  </a:txBody>
                  <a:tcPr/>
                </a:tc>
                <a:tc>
                  <a:txBody>
                    <a:bodyPr/>
                    <a:lstStyle/>
                    <a:p>
                      <a:pPr algn="ctr"/>
                      <a:r>
                        <a:rPr lang="en-US" sz="2500" dirty="0" smtClean="0"/>
                        <a:t>13.6690</a:t>
                      </a:r>
                      <a:endParaRPr lang="en-US" sz="2500" dirty="0"/>
                    </a:p>
                  </a:txBody>
                  <a:tcPr/>
                </a:tc>
                <a:tc>
                  <a:txBody>
                    <a:bodyPr/>
                    <a:lstStyle/>
                    <a:p>
                      <a:pPr algn="ctr"/>
                      <a:r>
                        <a:rPr lang="en-US" sz="2500" smtClean="0"/>
                        <a:t>13.8812</a:t>
                      </a:r>
                      <a:endParaRPr lang="en-US" sz="2500" dirty="0"/>
                    </a:p>
                  </a:txBody>
                  <a:tcPr/>
                </a:tc>
                <a:extLst>
                  <a:ext uri="{0D108BD9-81ED-4DB2-BD59-A6C34878D82A}">
                    <a16:rowId xmlns:a16="http://schemas.microsoft.com/office/drawing/2014/main" val="3740647939"/>
                  </a:ext>
                </a:extLst>
              </a:tr>
              <a:tr h="370840">
                <a:tc>
                  <a:txBody>
                    <a:bodyPr/>
                    <a:lstStyle/>
                    <a:p>
                      <a:pPr algn="ctr"/>
                      <a:r>
                        <a:rPr lang="en-US" sz="2500" dirty="0" smtClean="0"/>
                        <a:t>20db</a:t>
                      </a:r>
                      <a:endParaRPr lang="en-US" sz="2500" dirty="0"/>
                    </a:p>
                  </a:txBody>
                  <a:tcPr/>
                </a:tc>
                <a:tc>
                  <a:txBody>
                    <a:bodyPr/>
                    <a:lstStyle/>
                    <a:p>
                      <a:pPr algn="ctr"/>
                      <a:r>
                        <a:rPr lang="en-US" sz="2500" dirty="0" smtClean="0"/>
                        <a:t>21.8710</a:t>
                      </a:r>
                      <a:endParaRPr lang="en-US" sz="2500" dirty="0"/>
                    </a:p>
                  </a:txBody>
                  <a:tcPr/>
                </a:tc>
                <a:tc>
                  <a:txBody>
                    <a:bodyPr/>
                    <a:lstStyle/>
                    <a:p>
                      <a:pPr algn="ctr"/>
                      <a:r>
                        <a:rPr lang="en-US" sz="2500" dirty="0" smtClean="0"/>
                        <a:t>22.1059</a:t>
                      </a:r>
                      <a:endParaRPr lang="en-US" sz="2500" dirty="0"/>
                    </a:p>
                  </a:txBody>
                  <a:tcPr/>
                </a:tc>
                <a:extLst>
                  <a:ext uri="{0D108BD9-81ED-4DB2-BD59-A6C34878D82A}">
                    <a16:rowId xmlns:a16="http://schemas.microsoft.com/office/drawing/2014/main" val="3650672190"/>
                  </a:ext>
                </a:extLst>
              </a:tr>
            </a:tbl>
          </a:graphicData>
        </a:graphic>
      </p:graphicFrame>
    </p:spTree>
    <p:extLst>
      <p:ext uri="{BB962C8B-B14F-4D97-AF65-F5344CB8AC3E}">
        <p14:creationId xmlns:p14="http://schemas.microsoft.com/office/powerpoint/2010/main" val="269938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9106761"/>
              </p:ext>
            </p:extLst>
          </p:nvPr>
        </p:nvGraphicFramePr>
        <p:xfrm>
          <a:off x="457200" y="764704"/>
          <a:ext cx="8229600" cy="341376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3015482657"/>
                    </a:ext>
                  </a:extLst>
                </a:gridCol>
                <a:gridCol w="2743200">
                  <a:extLst>
                    <a:ext uri="{9D8B030D-6E8A-4147-A177-3AD203B41FA5}">
                      <a16:colId xmlns:a16="http://schemas.microsoft.com/office/drawing/2014/main" val="1306602301"/>
                    </a:ext>
                  </a:extLst>
                </a:gridCol>
                <a:gridCol w="2743200">
                  <a:extLst>
                    <a:ext uri="{9D8B030D-6E8A-4147-A177-3AD203B41FA5}">
                      <a16:colId xmlns:a16="http://schemas.microsoft.com/office/drawing/2014/main" val="1414563863"/>
                    </a:ext>
                  </a:extLst>
                </a:gridCol>
              </a:tblGrid>
              <a:tr h="370840">
                <a:tc>
                  <a:txBody>
                    <a:bodyPr/>
                    <a:lstStyle/>
                    <a:p>
                      <a:pPr algn="ct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WEINTRAUB</a:t>
                      </a:r>
                      <a:r>
                        <a:rPr lang="en-US" sz="2500" baseline="0" dirty="0" smtClean="0">
                          <a:latin typeface="Times New Roman" panose="02020603050405020304" pitchFamily="18" charset="0"/>
                          <a:cs typeface="Times New Roman" panose="02020603050405020304" pitchFamily="18" charset="0"/>
                        </a:rPr>
                        <a:t> SYSTEM</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PROPOSED SYSTEM </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25990874"/>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Multiplications</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5773848576</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5773848576</a:t>
                      </a:r>
                    </a:p>
                  </a:txBody>
                  <a:tcPr anchor="ctr"/>
                </a:tc>
                <a:extLst>
                  <a:ext uri="{0D108BD9-81ED-4DB2-BD59-A6C34878D82A}">
                    <a16:rowId xmlns:a16="http://schemas.microsoft.com/office/drawing/2014/main" val="2061903420"/>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Additions </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5765400064</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5765400064</a:t>
                      </a:r>
                    </a:p>
                  </a:txBody>
                  <a:tcPr anchor="ctr"/>
                </a:tc>
                <a:extLst>
                  <a:ext uri="{0D108BD9-81ED-4DB2-BD59-A6C34878D82A}">
                    <a16:rowId xmlns:a16="http://schemas.microsoft.com/office/drawing/2014/main" val="83112379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Computation Time (in secs)</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smtClean="0">
                          <a:latin typeface="Times New Roman" panose="02020603050405020304" pitchFamily="18" charset="0"/>
                          <a:cs typeface="Times New Roman" panose="02020603050405020304" pitchFamily="18" charset="0"/>
                        </a:rPr>
                        <a:t>3.32</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2.51</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35411323"/>
                  </a:ext>
                </a:extLst>
              </a:tr>
            </a:tbl>
          </a:graphicData>
        </a:graphic>
      </p:graphicFrame>
      <p:sp>
        <p:nvSpPr>
          <p:cNvPr id="3" name="TextBox 2"/>
          <p:cNvSpPr txBox="1"/>
          <p:nvPr/>
        </p:nvSpPr>
        <p:spPr>
          <a:xfrm>
            <a:off x="395536" y="4365104"/>
            <a:ext cx="8509061" cy="2015936"/>
          </a:xfrm>
          <a:prstGeom prst="rect">
            <a:avLst/>
          </a:prstGeom>
          <a:noFill/>
        </p:spPr>
        <p:txBody>
          <a:bodyPr wrap="none" rtlCol="0">
            <a:spAutoFit/>
          </a:bodyPr>
          <a:lstStyle/>
          <a:p>
            <a:pPr algn="just"/>
            <a:r>
              <a:rPr lang="en-US" sz="2500" b="0" dirty="0" smtClean="0"/>
              <a:t>System Specifications: Intel® Core™ i5-3210M CPU@2.50Ghz</a:t>
            </a:r>
          </a:p>
          <a:p>
            <a:pPr algn="just"/>
            <a:r>
              <a:rPr lang="en-US" sz="2500" b="0" dirty="0"/>
              <a:t>	</a:t>
            </a:r>
            <a:r>
              <a:rPr lang="en-US" sz="2500" b="0" dirty="0" smtClean="0"/>
              <a:t>		   RAM: 4.00GB</a:t>
            </a:r>
          </a:p>
          <a:p>
            <a:pPr algn="just"/>
            <a:r>
              <a:rPr lang="en-US" sz="2500" b="0" dirty="0"/>
              <a:t>	</a:t>
            </a:r>
            <a:r>
              <a:rPr lang="en-US" sz="2500" b="0" dirty="0" smtClean="0"/>
              <a:t>		   64- bit operating System</a:t>
            </a:r>
          </a:p>
          <a:p>
            <a:pPr algn="just"/>
            <a:r>
              <a:rPr lang="en-US" sz="2500" b="0" dirty="0"/>
              <a:t>	</a:t>
            </a:r>
            <a:r>
              <a:rPr lang="en-US" sz="2500" b="0" dirty="0" smtClean="0"/>
              <a:t>		   Windows 10 Home edition</a:t>
            </a:r>
          </a:p>
          <a:p>
            <a:pPr algn="just"/>
            <a:r>
              <a:rPr lang="en-US" sz="2500" b="0" dirty="0" smtClean="0"/>
              <a:t>MATLAB Version: R2015a	</a:t>
            </a:r>
            <a:endParaRPr lang="en-US" sz="2500" b="0" dirty="0"/>
          </a:p>
        </p:txBody>
      </p:sp>
    </p:spTree>
    <p:extLst>
      <p:ext uri="{BB962C8B-B14F-4D97-AF65-F5344CB8AC3E}">
        <p14:creationId xmlns:p14="http://schemas.microsoft.com/office/powerpoint/2010/main" val="218718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0781"/>
            <a:ext cx="8229600" cy="5082555"/>
          </a:xfrm>
        </p:spPr>
        <p:txBody>
          <a:bodyPr/>
          <a:lstStyle/>
          <a:p>
            <a:pPr algn="just">
              <a:lnSpc>
                <a:spcPct val="150000"/>
              </a:lnSpc>
            </a:pPr>
            <a:r>
              <a:rPr lang="en-US" sz="2500" dirty="0" smtClean="0">
                <a:latin typeface="Times New Roman" panose="02020603050405020304" pitchFamily="18" charset="0"/>
                <a:cs typeface="Times New Roman" panose="02020603050405020304" pitchFamily="18" charset="0"/>
              </a:rPr>
              <a:t>The Weintraub speech separation system has been implemented using Matlab</a:t>
            </a:r>
          </a:p>
          <a:p>
            <a:pPr algn="just">
              <a:lnSpc>
                <a:spcPct val="150000"/>
              </a:lnSpc>
            </a:pPr>
            <a:r>
              <a:rPr lang="en-US" sz="2500" dirty="0" smtClean="0">
                <a:latin typeface="Times New Roman" panose="02020603050405020304" pitchFamily="18" charset="0"/>
                <a:cs typeface="Times New Roman" panose="02020603050405020304" pitchFamily="18" charset="0"/>
              </a:rPr>
              <a:t>The proposed speech separation system has been implemented using Matlab</a:t>
            </a:r>
          </a:p>
          <a:p>
            <a:pPr algn="just">
              <a:lnSpc>
                <a:spcPct val="150000"/>
              </a:lnSpc>
            </a:pPr>
            <a:r>
              <a:rPr lang="en-US" sz="2500" dirty="0" smtClean="0">
                <a:latin typeface="Times New Roman" panose="02020603050405020304" pitchFamily="18" charset="0"/>
                <a:cs typeface="Times New Roman" panose="02020603050405020304" pitchFamily="18" charset="0"/>
              </a:rPr>
              <a:t>Both these systems were tested using standard speech database and the results were obtained.</a:t>
            </a:r>
          </a:p>
          <a:p>
            <a:pPr algn="just">
              <a:lnSpc>
                <a:spcPct val="150000"/>
              </a:lnSpc>
            </a:pPr>
            <a:r>
              <a:rPr lang="en-US" sz="2500" dirty="0" smtClean="0">
                <a:latin typeface="Times New Roman" panose="02020603050405020304" pitchFamily="18" charset="0"/>
                <a:cs typeface="Times New Roman" panose="02020603050405020304" pitchFamily="18" charset="0"/>
              </a:rPr>
              <a:t>Mathematical Analysis of the system has been carried out.</a:t>
            </a: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007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8259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OUTLINE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7416" y="1071546"/>
            <a:ext cx="8229600" cy="4525963"/>
          </a:xfrm>
        </p:spPr>
        <p:txBody>
          <a:bodyPr>
            <a:noAutofit/>
          </a:bodyPr>
          <a:lstStyle/>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Speech Separation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Objectives of the Project</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Literature Survey</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Weintraub Speech Separation System</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Proposed Speech Separation System </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Experimental Results and Discussion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Conclusion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Work plan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Reference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88"/>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WORKPLAN</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84033578"/>
              </p:ext>
            </p:extLst>
          </p:nvPr>
        </p:nvGraphicFramePr>
        <p:xfrm>
          <a:off x="179513" y="908721"/>
          <a:ext cx="8784974" cy="4911893"/>
        </p:xfrm>
        <a:graphic>
          <a:graphicData uri="http://schemas.openxmlformats.org/drawingml/2006/table">
            <a:tbl>
              <a:tblPr firstRow="1" bandRow="1">
                <a:tableStyleId>{93296810-A885-4BE3-A3E7-6D5BEEA58F35}</a:tableStyleId>
              </a:tblPr>
              <a:tblGrid>
                <a:gridCol w="2232247">
                  <a:extLst>
                    <a:ext uri="{9D8B030D-6E8A-4147-A177-3AD203B41FA5}">
                      <a16:colId xmlns:a16="http://schemas.microsoft.com/office/drawing/2014/main" val="4118448880"/>
                    </a:ext>
                  </a:extLst>
                </a:gridCol>
                <a:gridCol w="792088">
                  <a:extLst>
                    <a:ext uri="{9D8B030D-6E8A-4147-A177-3AD203B41FA5}">
                      <a16:colId xmlns:a16="http://schemas.microsoft.com/office/drawing/2014/main" val="603673274"/>
                    </a:ext>
                  </a:extLst>
                </a:gridCol>
                <a:gridCol w="720080">
                  <a:extLst>
                    <a:ext uri="{9D8B030D-6E8A-4147-A177-3AD203B41FA5}">
                      <a16:colId xmlns:a16="http://schemas.microsoft.com/office/drawing/2014/main" val="3153955413"/>
                    </a:ext>
                  </a:extLst>
                </a:gridCol>
                <a:gridCol w="864096">
                  <a:extLst>
                    <a:ext uri="{9D8B030D-6E8A-4147-A177-3AD203B41FA5}">
                      <a16:colId xmlns:a16="http://schemas.microsoft.com/office/drawing/2014/main" val="2566510655"/>
                    </a:ext>
                  </a:extLst>
                </a:gridCol>
                <a:gridCol w="792088">
                  <a:extLst>
                    <a:ext uri="{9D8B030D-6E8A-4147-A177-3AD203B41FA5}">
                      <a16:colId xmlns:a16="http://schemas.microsoft.com/office/drawing/2014/main" val="4249723955"/>
                    </a:ext>
                  </a:extLst>
                </a:gridCol>
                <a:gridCol w="864096">
                  <a:extLst>
                    <a:ext uri="{9D8B030D-6E8A-4147-A177-3AD203B41FA5}">
                      <a16:colId xmlns:a16="http://schemas.microsoft.com/office/drawing/2014/main" val="280684322"/>
                    </a:ext>
                  </a:extLst>
                </a:gridCol>
                <a:gridCol w="864096">
                  <a:extLst>
                    <a:ext uri="{9D8B030D-6E8A-4147-A177-3AD203B41FA5}">
                      <a16:colId xmlns:a16="http://schemas.microsoft.com/office/drawing/2014/main" val="3983034631"/>
                    </a:ext>
                  </a:extLst>
                </a:gridCol>
                <a:gridCol w="832594">
                  <a:extLst>
                    <a:ext uri="{9D8B030D-6E8A-4147-A177-3AD203B41FA5}">
                      <a16:colId xmlns:a16="http://schemas.microsoft.com/office/drawing/2014/main" val="622464219"/>
                    </a:ext>
                  </a:extLst>
                </a:gridCol>
                <a:gridCol w="823589">
                  <a:extLst>
                    <a:ext uri="{9D8B030D-6E8A-4147-A177-3AD203B41FA5}">
                      <a16:colId xmlns:a16="http://schemas.microsoft.com/office/drawing/2014/main" val="2073593912"/>
                    </a:ext>
                  </a:extLst>
                </a:gridCol>
              </a:tblGrid>
              <a:tr h="624730">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AUG-2017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SEP-2017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OCT-2017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NOV-2017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DEC-2017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JAN-2018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FEB-2018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MAR-2018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3952846"/>
                  </a:ext>
                </a:extLst>
              </a:tr>
              <a:tr h="973988">
                <a:tc>
                  <a:txBody>
                    <a:bodyPr/>
                    <a:lstStyle/>
                    <a:p>
                      <a:pPr algn="just"/>
                      <a:r>
                        <a:rPr lang="en-IN" dirty="0" smtClean="0">
                          <a:latin typeface="Times New Roman" panose="02020603050405020304" pitchFamily="18" charset="0"/>
                          <a:cs typeface="Times New Roman" panose="02020603050405020304" pitchFamily="18" charset="0"/>
                        </a:rPr>
                        <a:t>Literature</a:t>
                      </a:r>
                      <a:r>
                        <a:rPr lang="en-IN" baseline="0" dirty="0" smtClean="0">
                          <a:latin typeface="Times New Roman" panose="02020603050405020304" pitchFamily="18" charset="0"/>
                          <a:cs typeface="Times New Roman" panose="02020603050405020304" pitchFamily="18" charset="0"/>
                        </a:rPr>
                        <a:t> Survey</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748973"/>
                  </a:ext>
                </a:extLst>
              </a:tr>
              <a:tr h="1042643">
                <a:tc>
                  <a:txBody>
                    <a:bodyPr/>
                    <a:lstStyle/>
                    <a:p>
                      <a:pPr algn="just"/>
                      <a:r>
                        <a:rPr lang="en-IN" dirty="0" smtClean="0">
                          <a:latin typeface="Times New Roman" panose="02020603050405020304" pitchFamily="18" charset="0"/>
                          <a:cs typeface="Times New Roman" panose="02020603050405020304" pitchFamily="18" charset="0"/>
                        </a:rPr>
                        <a:t>Implementation of the existing system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990283"/>
                  </a:ext>
                </a:extLst>
              </a:tr>
              <a:tr h="973133">
                <a:tc>
                  <a:txBody>
                    <a:bodyPr/>
                    <a:lstStyle/>
                    <a:p>
                      <a:pPr algn="just"/>
                      <a:r>
                        <a:rPr lang="en-IN" dirty="0" smtClean="0">
                          <a:latin typeface="Times New Roman" panose="02020603050405020304" pitchFamily="18" charset="0"/>
                          <a:cs typeface="Times New Roman" panose="02020603050405020304" pitchFamily="18" charset="0"/>
                        </a:rPr>
                        <a:t>Implementation of the proposed system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5383985"/>
                  </a:ext>
                </a:extLst>
              </a:tr>
              <a:tr h="1282049">
                <a:tc>
                  <a:txBody>
                    <a:bodyPr/>
                    <a:lstStyle/>
                    <a:p>
                      <a:pPr algn="just"/>
                      <a:r>
                        <a:rPr lang="en-IN" dirty="0" smtClean="0">
                          <a:latin typeface="Times New Roman" panose="02020603050405020304" pitchFamily="18" charset="0"/>
                          <a:cs typeface="Times New Roman" panose="02020603050405020304" pitchFamily="18" charset="0"/>
                        </a:rPr>
                        <a:t>Comparing the Computational Complexity and </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Report</a:t>
                      </a:r>
                      <a:r>
                        <a:rPr lang="en-IN" baseline="0" dirty="0" smtClean="0">
                          <a:latin typeface="Times New Roman" panose="02020603050405020304" pitchFamily="18" charset="0"/>
                          <a:cs typeface="Times New Roman" panose="02020603050405020304" pitchFamily="18" charset="0"/>
                        </a:rPr>
                        <a:t> Preparation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41765207"/>
                  </a:ext>
                </a:extLst>
              </a:tr>
            </a:tbl>
          </a:graphicData>
        </a:graphic>
      </p:graphicFrame>
    </p:spTree>
    <p:extLst>
      <p:ext uri="{BB962C8B-B14F-4D97-AF65-F5344CB8AC3E}">
        <p14:creationId xmlns:p14="http://schemas.microsoft.com/office/powerpoint/2010/main" val="2324119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6712"/>
            <a:ext cx="8229600" cy="4752528"/>
          </a:xfrm>
        </p:spPr>
        <p:txBody>
          <a:bodyPr>
            <a:noAutofit/>
          </a:bodyPr>
          <a:lstStyle/>
          <a:p>
            <a:pPr marL="514350" indent="-514350" algn="just">
              <a:spcBef>
                <a:spcPts val="0"/>
              </a:spcBef>
              <a:spcAft>
                <a:spcPts val="0"/>
              </a:spcAft>
              <a:buFont typeface="+mj-lt"/>
              <a:buAutoNum type="arabicPeriod"/>
            </a:pPr>
            <a:r>
              <a:rPr lang="en-IN" sz="2500" dirty="0" smtClean="0">
                <a:latin typeface="Times New Roman" panose="02020603050405020304" pitchFamily="18" charset="0"/>
                <a:cs typeface="Times New Roman" panose="02020603050405020304" pitchFamily="18" charset="0"/>
              </a:rPr>
              <a:t>M</a:t>
            </a:r>
            <a:r>
              <a:rPr lang="en-IN" sz="2500" dirty="0">
                <a:latin typeface="Times New Roman" panose="02020603050405020304" pitchFamily="18" charset="0"/>
                <a:cs typeface="Times New Roman" panose="02020603050405020304" pitchFamily="18" charset="0"/>
              </a:rPr>
              <a:t>. Weintraub, “A theory and computational model of auditory monaural sound separation,” Ph.D. dissertation, Dept. Elect. Eng., Stanford Univ., Stanford, CA, </a:t>
            </a:r>
            <a:r>
              <a:rPr lang="en-IN" sz="2500" dirty="0" smtClean="0">
                <a:latin typeface="Times New Roman" panose="02020603050405020304" pitchFamily="18" charset="0"/>
                <a:cs typeface="Times New Roman" panose="02020603050405020304" pitchFamily="18" charset="0"/>
              </a:rPr>
              <a:t>1985</a:t>
            </a:r>
          </a:p>
          <a:p>
            <a:pPr marL="514350" indent="-514350" algn="just">
              <a:spcBef>
                <a:spcPts val="0"/>
              </a:spcBef>
              <a:spcAft>
                <a:spcPts val="0"/>
              </a:spcAft>
              <a:buFont typeface="+mj-lt"/>
              <a:buAutoNum type="arabicPeriod"/>
            </a:pPr>
            <a:r>
              <a:rPr lang="en-IN" sz="2500" dirty="0">
                <a:latin typeface="Times New Roman" panose="02020603050405020304" pitchFamily="18" charset="0"/>
                <a:cs typeface="Times New Roman" panose="02020603050405020304" pitchFamily="18" charset="0"/>
              </a:rPr>
              <a:t>V. </a:t>
            </a:r>
            <a:r>
              <a:rPr lang="en-IN" sz="2500" dirty="0" err="1">
                <a:latin typeface="Times New Roman" panose="02020603050405020304" pitchFamily="18" charset="0"/>
                <a:cs typeface="Times New Roman" panose="02020603050405020304" pitchFamily="18" charset="0"/>
              </a:rPr>
              <a:t>Hohmann</a:t>
            </a:r>
            <a:r>
              <a:rPr lang="en-IN" sz="2500" dirty="0">
                <a:latin typeface="Times New Roman" panose="02020603050405020304" pitchFamily="18" charset="0"/>
                <a:cs typeface="Times New Roman" panose="02020603050405020304" pitchFamily="18" charset="0"/>
              </a:rPr>
              <a:t>, “Frequency analysis and synthesis using a Gammatone </a:t>
            </a:r>
            <a:r>
              <a:rPr lang="en-IN" sz="2500" dirty="0" err="1">
                <a:latin typeface="Times New Roman" panose="02020603050405020304" pitchFamily="18" charset="0"/>
                <a:cs typeface="Times New Roman" panose="02020603050405020304" pitchFamily="18" charset="0"/>
              </a:rPr>
              <a:t>filterbank</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Acta</a:t>
            </a:r>
            <a:r>
              <a:rPr lang="en-IN" sz="2500" dirty="0">
                <a:latin typeface="Times New Roman" panose="02020603050405020304" pitchFamily="18" charset="0"/>
                <a:cs typeface="Times New Roman" panose="02020603050405020304" pitchFamily="18" charset="0"/>
              </a:rPr>
              <a:t> Acustica united with Acustica, Vol. 88, pp. 433 – 442, January 2002</a:t>
            </a:r>
          </a:p>
          <a:p>
            <a:pPr marL="514350" indent="-514350" algn="just">
              <a:spcBef>
                <a:spcPts val="0"/>
              </a:spcBef>
              <a:spcAft>
                <a:spcPts val="0"/>
              </a:spcAft>
              <a:buFont typeface="+mj-lt"/>
              <a:buAutoNum type="arabicPeriod"/>
            </a:pPr>
            <a:r>
              <a:rPr lang="en-IN" sz="2500" dirty="0">
                <a:latin typeface="Times New Roman" panose="02020603050405020304" pitchFamily="18" charset="0"/>
                <a:cs typeface="Times New Roman" panose="02020603050405020304" pitchFamily="18" charset="0"/>
              </a:rPr>
              <a:t>D.L. Wang, G.J. Brown, “Fundamentals of Computational Auditory Scene Analysis,” in Computational Auditory Scene Analysis, D.L Wang and G.J Brown, Wiley-IEEE Press, pp. 1-38, </a:t>
            </a:r>
            <a:r>
              <a:rPr lang="en-IN" sz="2500" dirty="0" smtClean="0">
                <a:latin typeface="Times New Roman" panose="02020603050405020304" pitchFamily="18" charset="0"/>
                <a:cs typeface="Times New Roman" panose="02020603050405020304" pitchFamily="18" charset="0"/>
              </a:rPr>
              <a:t>2006</a:t>
            </a:r>
          </a:p>
          <a:p>
            <a:pPr marL="514350" indent="-514350" algn="just">
              <a:spcBef>
                <a:spcPts val="0"/>
              </a:spcBef>
              <a:spcAft>
                <a:spcPts val="0"/>
              </a:spcAft>
              <a:buFont typeface="+mj-lt"/>
              <a:buAutoNum type="arabicPeriod"/>
            </a:pPr>
            <a:r>
              <a:rPr lang="en-IN" sz="2500" dirty="0">
                <a:latin typeface="Times New Roman" panose="02020603050405020304" pitchFamily="18" charset="0"/>
                <a:cs typeface="Times New Roman" panose="02020603050405020304" pitchFamily="18" charset="0"/>
              </a:rPr>
              <a:t>D.L. Wang, “Time–Frequency Masking for Speech Separation and Its Potential for Hearing Aid Design,” Trends in Amplification, Vol. 12, pp.332-353, December 2008</a:t>
            </a:r>
          </a:p>
          <a:p>
            <a:pPr marL="514350" indent="-514350" algn="just">
              <a:spcBef>
                <a:spcPts val="0"/>
              </a:spcBef>
              <a:spcAft>
                <a:spcPts val="1200"/>
              </a:spcAft>
              <a:buFont typeface="+mj-lt"/>
              <a:buAutoNum type="arabicPeriod"/>
            </a:pPr>
            <a:endParaRPr lang="en-IN"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52736"/>
            <a:ext cx="8229600" cy="4896544"/>
          </a:xfrm>
        </p:spPr>
        <p:txBody>
          <a:bodyPr>
            <a:normAutofit fontScale="92500"/>
          </a:bodyPr>
          <a:lstStyle/>
          <a:p>
            <a:pPr marL="457200" indent="-457200" algn="just">
              <a:spcBef>
                <a:spcPts val="0"/>
              </a:spcBef>
              <a:spcAft>
                <a:spcPts val="1200"/>
              </a:spcAft>
              <a:buFont typeface="+mj-lt"/>
              <a:buAutoNum type="arabicPeriod" startAt="5"/>
            </a:pPr>
            <a:r>
              <a:rPr lang="en-US" sz="2500" dirty="0" err="1" smtClean="0">
                <a:latin typeface="Calibri" panose="020F0502020204030204" pitchFamily="34" charset="0"/>
                <a:cs typeface="Calibri" panose="020F0502020204030204" pitchFamily="34" charset="0"/>
              </a:rPr>
              <a:t>Ke</a:t>
            </a:r>
            <a:r>
              <a:rPr lang="en-US" sz="2500" dirty="0" smtClean="0">
                <a:latin typeface="Calibri" panose="020F0502020204030204" pitchFamily="34" charset="0"/>
                <a:cs typeface="Calibri" panose="020F0502020204030204" pitchFamily="34" charset="0"/>
              </a:rPr>
              <a:t> </a:t>
            </a:r>
            <a:r>
              <a:rPr lang="en-US" sz="2500" dirty="0">
                <a:latin typeface="Calibri" panose="020F0502020204030204" pitchFamily="34" charset="0"/>
                <a:cs typeface="Calibri" panose="020F0502020204030204" pitchFamily="34" charset="0"/>
              </a:rPr>
              <a:t>Hu and </a:t>
            </a:r>
            <a:r>
              <a:rPr lang="en-US" sz="2500" dirty="0" err="1">
                <a:latin typeface="Calibri" panose="020F0502020204030204" pitchFamily="34" charset="0"/>
                <a:cs typeface="Calibri" panose="020F0502020204030204" pitchFamily="34" charset="0"/>
              </a:rPr>
              <a:t>DeLiang</a:t>
            </a:r>
            <a:r>
              <a:rPr lang="en-US" sz="2500" dirty="0">
                <a:latin typeface="Calibri" panose="020F0502020204030204" pitchFamily="34" charset="0"/>
                <a:cs typeface="Calibri" panose="020F0502020204030204" pitchFamily="34" charset="0"/>
              </a:rPr>
              <a:t> Wang, “An Unsupervised Approach to </a:t>
            </a:r>
            <a:r>
              <a:rPr lang="en-US" sz="2500" dirty="0" err="1">
                <a:latin typeface="Calibri" panose="020F0502020204030204" pitchFamily="34" charset="0"/>
                <a:cs typeface="Calibri" panose="020F0502020204030204" pitchFamily="34" charset="0"/>
              </a:rPr>
              <a:t>Cochannel</a:t>
            </a:r>
            <a:r>
              <a:rPr lang="en-US" sz="2500" dirty="0">
                <a:latin typeface="Calibri" panose="020F0502020204030204" pitchFamily="34" charset="0"/>
                <a:cs typeface="Calibri" panose="020F0502020204030204" pitchFamily="34" charset="0"/>
              </a:rPr>
              <a:t> Speech Separation”, IEEE Transactions on Audio, Speech and Language Processing, Vol.21, No.1, January 2013</a:t>
            </a:r>
          </a:p>
          <a:p>
            <a:pPr marL="457200" indent="-457200" algn="just">
              <a:spcBef>
                <a:spcPts val="0"/>
              </a:spcBef>
              <a:spcAft>
                <a:spcPts val="1200"/>
              </a:spcAft>
              <a:buFont typeface="+mj-lt"/>
              <a:buAutoNum type="arabicPeriod" startAt="5"/>
            </a:pPr>
            <a:r>
              <a:rPr lang="en-US" sz="2500" dirty="0" err="1" smtClean="0">
                <a:latin typeface="Calibri" panose="020F0502020204030204" pitchFamily="34" charset="0"/>
                <a:cs typeface="Calibri" panose="020F0502020204030204" pitchFamily="34" charset="0"/>
              </a:rPr>
              <a:t>N.Harish</a:t>
            </a:r>
            <a:r>
              <a:rPr lang="en-US" sz="2500" dirty="0" smtClean="0">
                <a:latin typeface="Calibri" panose="020F0502020204030204" pitchFamily="34" charset="0"/>
                <a:cs typeface="Calibri" panose="020F0502020204030204" pitchFamily="34" charset="0"/>
              </a:rPr>
              <a:t> </a:t>
            </a:r>
            <a:r>
              <a:rPr lang="en-US" sz="2500" dirty="0">
                <a:latin typeface="Calibri" panose="020F0502020204030204" pitchFamily="34" charset="0"/>
                <a:cs typeface="Calibri" panose="020F0502020204030204" pitchFamily="34" charset="0"/>
              </a:rPr>
              <a:t>Kumar, </a:t>
            </a:r>
            <a:r>
              <a:rPr lang="en-US" sz="2500" dirty="0" err="1">
                <a:latin typeface="Calibri" panose="020F0502020204030204" pitchFamily="34" charset="0"/>
                <a:cs typeface="Calibri" panose="020F0502020204030204" pitchFamily="34" charset="0"/>
              </a:rPr>
              <a:t>R.Rajavel</a:t>
            </a:r>
            <a:r>
              <a:rPr lang="en-US" sz="2500" dirty="0">
                <a:latin typeface="Calibri" panose="020F0502020204030204" pitchFamily="34" charset="0"/>
                <a:cs typeface="Calibri" panose="020F0502020204030204" pitchFamily="34" charset="0"/>
              </a:rPr>
              <a:t>, “Monaural speech separation system based on optimum soft mask,” IEEE Int. Conf. on Computational Intelligence and Computing Research, 18-20 Dec </a:t>
            </a:r>
            <a:r>
              <a:rPr lang="en-US" sz="2500" dirty="0" smtClean="0">
                <a:latin typeface="Calibri" panose="020F0502020204030204" pitchFamily="34" charset="0"/>
                <a:cs typeface="Calibri" panose="020F0502020204030204" pitchFamily="34" charset="0"/>
              </a:rPr>
              <a:t>2014</a:t>
            </a:r>
          </a:p>
          <a:p>
            <a:pPr marL="457200" indent="-457200" algn="just">
              <a:spcBef>
                <a:spcPts val="0"/>
              </a:spcBef>
              <a:spcAft>
                <a:spcPts val="1200"/>
              </a:spcAft>
              <a:buFont typeface="+mj-lt"/>
              <a:buAutoNum type="arabicPeriod" startAt="5"/>
            </a:pPr>
            <a:r>
              <a:rPr lang="en-IN" sz="2500" dirty="0" err="1">
                <a:latin typeface="Times New Roman" panose="02020603050405020304" pitchFamily="18" charset="0"/>
                <a:cs typeface="Times New Roman" panose="02020603050405020304" pitchFamily="18" charset="0"/>
              </a:rPr>
              <a:t>Jihen</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Zeremdini</a:t>
            </a:r>
            <a:r>
              <a:rPr lang="en-IN" sz="2500" dirty="0">
                <a:latin typeface="Times New Roman" panose="02020603050405020304" pitchFamily="18" charset="0"/>
                <a:cs typeface="Times New Roman" panose="02020603050405020304" pitchFamily="18" charset="0"/>
              </a:rPr>
              <a:t>, Mohamed </a:t>
            </a:r>
            <a:r>
              <a:rPr lang="en-IN" sz="2500" dirty="0" err="1">
                <a:latin typeface="Times New Roman" panose="02020603050405020304" pitchFamily="18" charset="0"/>
                <a:cs typeface="Times New Roman" panose="02020603050405020304" pitchFamily="18" charset="0"/>
              </a:rPr>
              <a:t>Anouar</a:t>
            </a:r>
            <a:r>
              <a:rPr lang="en-IN" sz="2500" dirty="0">
                <a:latin typeface="Times New Roman" panose="02020603050405020304" pitchFamily="18" charset="0"/>
                <a:cs typeface="Times New Roman" panose="02020603050405020304" pitchFamily="18" charset="0"/>
              </a:rPr>
              <a:t> Ben </a:t>
            </a:r>
            <a:r>
              <a:rPr lang="en-IN" sz="2500" dirty="0" err="1">
                <a:latin typeface="Times New Roman" panose="02020603050405020304" pitchFamily="18" charset="0"/>
                <a:cs typeface="Times New Roman" panose="02020603050405020304" pitchFamily="18" charset="0"/>
              </a:rPr>
              <a:t>Messaoud</a:t>
            </a:r>
            <a:r>
              <a:rPr lang="en-IN" sz="2500" dirty="0">
                <a:latin typeface="Times New Roman" panose="02020603050405020304" pitchFamily="18" charset="0"/>
                <a:cs typeface="Times New Roman" panose="02020603050405020304" pitchFamily="18" charset="0"/>
              </a:rPr>
              <a:t> and </a:t>
            </a:r>
            <a:r>
              <a:rPr lang="en-IN" sz="2500" dirty="0" err="1">
                <a:latin typeface="Times New Roman" panose="02020603050405020304" pitchFamily="18" charset="0"/>
                <a:cs typeface="Times New Roman" panose="02020603050405020304" pitchFamily="18" charset="0"/>
              </a:rPr>
              <a:t>Aicha</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Bouzid</a:t>
            </a:r>
            <a:r>
              <a:rPr lang="en-IN" sz="2500" dirty="0">
                <a:latin typeface="Times New Roman" panose="02020603050405020304" pitchFamily="18" charset="0"/>
                <a:cs typeface="Times New Roman" panose="02020603050405020304" pitchFamily="18" charset="0"/>
              </a:rPr>
              <a:t>, “A comparison of several computational auditory scene analysis (CASA) techniques for monaural speech segregation”, Brain Informatics, Vol. 2, Issue 3, pp. 155 – 166, September 2015</a:t>
            </a:r>
          </a:p>
          <a:p>
            <a:pPr marL="457200" indent="-457200" algn="just">
              <a:spcBef>
                <a:spcPts val="0"/>
              </a:spcBef>
              <a:spcAft>
                <a:spcPts val="1200"/>
              </a:spcAft>
              <a:buFont typeface="+mj-lt"/>
              <a:buAutoNum type="arabicPeriod" startAt="5"/>
            </a:pPr>
            <a:endParaRPr lang="en-US" sz="2500" dirty="0"/>
          </a:p>
        </p:txBody>
      </p:sp>
    </p:spTree>
    <p:extLst>
      <p:ext uri="{BB962C8B-B14F-4D97-AF65-F5344CB8AC3E}">
        <p14:creationId xmlns:p14="http://schemas.microsoft.com/office/powerpoint/2010/main" val="2424930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80728"/>
            <a:ext cx="8229600" cy="4752528"/>
          </a:xfrm>
        </p:spPr>
        <p:txBody>
          <a:bodyPr>
            <a:noAutofit/>
          </a:bodyPr>
          <a:lstStyle/>
          <a:p>
            <a:pPr marL="457200" indent="-457200" algn="just">
              <a:spcBef>
                <a:spcPts val="0"/>
              </a:spcBef>
              <a:spcAft>
                <a:spcPts val="600"/>
              </a:spcAft>
              <a:buFont typeface="+mj-lt"/>
              <a:buAutoNum type="arabicPeriod" startAt="8"/>
            </a:pPr>
            <a:r>
              <a:rPr lang="fi-FI" sz="2500" dirty="0" smtClean="0">
                <a:latin typeface="Times New Roman" panose="02020603050405020304" pitchFamily="18" charset="0"/>
                <a:cs typeface="Times New Roman" panose="02020603050405020304" pitchFamily="18" charset="0"/>
              </a:rPr>
              <a:t>Abrar </a:t>
            </a:r>
            <a:r>
              <a:rPr lang="fi-FI" sz="2500" dirty="0">
                <a:latin typeface="Times New Roman" panose="02020603050405020304" pitchFamily="18" charset="0"/>
                <a:cs typeface="Times New Roman" panose="02020603050405020304" pitchFamily="18" charset="0"/>
              </a:rPr>
              <a:t>Hussain, Kalaivani Chellappan and  Siti Zamrat, ”</a:t>
            </a:r>
            <a:r>
              <a:rPr lang="en-IN" sz="2500" dirty="0">
                <a:latin typeface="Times New Roman" panose="02020603050405020304" pitchFamily="18" charset="0"/>
                <a:cs typeface="Times New Roman" panose="02020603050405020304" pitchFamily="18" charset="0"/>
              </a:rPr>
              <a:t>Single channel </a:t>
            </a:r>
            <a:r>
              <a:rPr lang="en-US" sz="2500" dirty="0">
                <a:latin typeface="Times New Roman" panose="02020603050405020304" pitchFamily="18" charset="0"/>
                <a:cs typeface="Times New Roman" panose="02020603050405020304" pitchFamily="18" charset="0"/>
              </a:rPr>
              <a:t>speech enhancement using ideal binary mask technique based on computational auditory scene analysis”, Journal of Theoretical and Applied Information Technology, Vol. 91. No. 1, </a:t>
            </a:r>
            <a:r>
              <a:rPr lang="en-US" sz="2500" dirty="0" err="1">
                <a:latin typeface="Times New Roman" panose="02020603050405020304" pitchFamily="18" charset="0"/>
                <a:cs typeface="Times New Roman" panose="02020603050405020304" pitchFamily="18" charset="0"/>
              </a:rPr>
              <a:t>Semptember</a:t>
            </a:r>
            <a:r>
              <a:rPr lang="en-US" sz="2500" dirty="0">
                <a:latin typeface="Times New Roman" panose="02020603050405020304" pitchFamily="18" charset="0"/>
                <a:cs typeface="Times New Roman" panose="02020603050405020304" pitchFamily="18" charset="0"/>
              </a:rPr>
              <a:t> 2016 </a:t>
            </a:r>
            <a:endParaRPr lang="en-IN" sz="2500" dirty="0">
              <a:latin typeface="Times New Roman" panose="02020603050405020304" pitchFamily="18" charset="0"/>
              <a:cs typeface="Times New Roman" panose="02020603050405020304" pitchFamily="18" charset="0"/>
            </a:endParaRPr>
          </a:p>
          <a:p>
            <a:pPr marL="457200" indent="-457200" algn="just">
              <a:spcBef>
                <a:spcPts val="0"/>
              </a:spcBef>
              <a:spcAft>
                <a:spcPts val="600"/>
              </a:spcAft>
              <a:buFont typeface="+mj-lt"/>
              <a:buAutoNum type="arabicPeriod" startAt="8"/>
            </a:pPr>
            <a:r>
              <a:rPr lang="en-US" sz="2500" dirty="0" err="1" smtClean="0">
                <a:latin typeface="Calibri" panose="020F0502020204030204" pitchFamily="34" charset="0"/>
                <a:cs typeface="Calibri" panose="020F0502020204030204" pitchFamily="34" charset="0"/>
              </a:rPr>
              <a:t>Belhedi</a:t>
            </a:r>
            <a:r>
              <a:rPr lang="en-US" sz="2500" dirty="0" smtClean="0">
                <a:latin typeface="Calibri" panose="020F0502020204030204" pitchFamily="34" charset="0"/>
                <a:cs typeface="Calibri" panose="020F0502020204030204" pitchFamily="34" charset="0"/>
              </a:rPr>
              <a:t> </a:t>
            </a:r>
            <a:r>
              <a:rPr lang="en-US" sz="2500" dirty="0" err="1" smtClean="0">
                <a:latin typeface="Calibri" panose="020F0502020204030204" pitchFamily="34" charset="0"/>
                <a:cs typeface="Calibri" panose="020F0502020204030204" pitchFamily="34" charset="0"/>
              </a:rPr>
              <a:t>Wiem</a:t>
            </a:r>
            <a:r>
              <a:rPr lang="en-US" sz="2500" dirty="0" smtClean="0">
                <a:latin typeface="Calibri" panose="020F0502020204030204" pitchFamily="34" charset="0"/>
                <a:cs typeface="Calibri" panose="020F0502020204030204" pitchFamily="34" charset="0"/>
              </a:rPr>
              <a:t>, </a:t>
            </a:r>
            <a:r>
              <a:rPr lang="en-US" sz="2500" dirty="0">
                <a:latin typeface="Calibri" panose="020F0502020204030204" pitchFamily="34" charset="0"/>
                <a:cs typeface="Calibri" panose="020F0502020204030204" pitchFamily="34" charset="0"/>
              </a:rPr>
              <a:t>Ben </a:t>
            </a:r>
            <a:r>
              <a:rPr lang="en-US" sz="2500" dirty="0" err="1">
                <a:latin typeface="Calibri" panose="020F0502020204030204" pitchFamily="34" charset="0"/>
                <a:cs typeface="Calibri" panose="020F0502020204030204" pitchFamily="34" charset="0"/>
              </a:rPr>
              <a:t>Messaoud</a:t>
            </a:r>
            <a:r>
              <a:rPr lang="en-US" sz="2500" dirty="0">
                <a:latin typeface="Calibri" panose="020F0502020204030204" pitchFamily="34" charset="0"/>
                <a:cs typeface="Calibri" panose="020F0502020204030204" pitchFamily="34" charset="0"/>
              </a:rPr>
              <a:t> Mohamed </a:t>
            </a:r>
            <a:r>
              <a:rPr lang="en-US" sz="2500" dirty="0" err="1">
                <a:latin typeface="Calibri" panose="020F0502020204030204" pitchFamily="34" charset="0"/>
                <a:cs typeface="Calibri" panose="020F0502020204030204" pitchFamily="34" charset="0"/>
              </a:rPr>
              <a:t>A</a:t>
            </a:r>
            <a:r>
              <a:rPr lang="en-US" sz="2500" dirty="0" err="1" smtClean="0">
                <a:latin typeface="Calibri" panose="020F0502020204030204" pitchFamily="34" charset="0"/>
                <a:cs typeface="Calibri" panose="020F0502020204030204" pitchFamily="34" charset="0"/>
              </a:rPr>
              <a:t>nouar</a:t>
            </a:r>
            <a:r>
              <a:rPr lang="en-US" sz="2500" dirty="0" smtClean="0">
                <a:latin typeface="Calibri" panose="020F0502020204030204" pitchFamily="34" charset="0"/>
                <a:cs typeface="Calibri" panose="020F0502020204030204" pitchFamily="34" charset="0"/>
              </a:rPr>
              <a:t>, </a:t>
            </a:r>
            <a:r>
              <a:rPr lang="en-US" sz="2500" dirty="0" err="1">
                <a:latin typeface="Calibri" panose="020F0502020204030204" pitchFamily="34" charset="0"/>
                <a:cs typeface="Calibri" panose="020F0502020204030204" pitchFamily="34" charset="0"/>
              </a:rPr>
              <a:t>Bouzid</a:t>
            </a:r>
            <a:r>
              <a:rPr lang="en-US" sz="2500" dirty="0">
                <a:latin typeface="Calibri" panose="020F0502020204030204" pitchFamily="34" charset="0"/>
                <a:cs typeface="Calibri" panose="020F0502020204030204" pitchFamily="34" charset="0"/>
              </a:rPr>
              <a:t> </a:t>
            </a:r>
            <a:r>
              <a:rPr lang="en-US" sz="2500" dirty="0" err="1" smtClean="0">
                <a:latin typeface="Calibri" panose="020F0502020204030204" pitchFamily="34" charset="0"/>
                <a:cs typeface="Calibri" panose="020F0502020204030204" pitchFamily="34" charset="0"/>
              </a:rPr>
              <a:t>Aichl</a:t>
            </a:r>
            <a:r>
              <a:rPr lang="en-US" sz="2500" dirty="0" smtClean="0">
                <a:latin typeface="Calibri" panose="020F0502020204030204" pitchFamily="34" charset="0"/>
                <a:cs typeface="Calibri" panose="020F0502020204030204" pitchFamily="34" charset="0"/>
              </a:rPr>
              <a:t>, “</a:t>
            </a:r>
            <a:r>
              <a:rPr lang="en-US" sz="2500" dirty="0">
                <a:latin typeface="Calibri" panose="020F0502020204030204" pitchFamily="34" charset="0"/>
                <a:cs typeface="Calibri" panose="020F0502020204030204" pitchFamily="34" charset="0"/>
              </a:rPr>
              <a:t>Time-Frequency Masks for Monaural </a:t>
            </a:r>
            <a:r>
              <a:rPr lang="en-US" sz="2500" dirty="0" smtClean="0">
                <a:latin typeface="Calibri" panose="020F0502020204030204" pitchFamily="34" charset="0"/>
                <a:cs typeface="Calibri" panose="020F0502020204030204" pitchFamily="34" charset="0"/>
              </a:rPr>
              <a:t>Speech Separation</a:t>
            </a:r>
            <a:r>
              <a:rPr lang="en-US" sz="2500" dirty="0">
                <a:latin typeface="Calibri" panose="020F0502020204030204" pitchFamily="34" charset="0"/>
                <a:cs typeface="Calibri" panose="020F0502020204030204" pitchFamily="34" charset="0"/>
              </a:rPr>
              <a:t>: A Comparative </a:t>
            </a:r>
            <a:r>
              <a:rPr lang="en-US" sz="2500" dirty="0" smtClean="0">
                <a:latin typeface="Calibri" panose="020F0502020204030204" pitchFamily="34" charset="0"/>
                <a:cs typeface="Calibri" panose="020F0502020204030204" pitchFamily="34" charset="0"/>
              </a:rPr>
              <a:t>Review”, 7th </a:t>
            </a:r>
            <a:r>
              <a:rPr lang="en-US" sz="2500" dirty="0">
                <a:latin typeface="Calibri" panose="020F0502020204030204" pitchFamily="34" charset="0"/>
                <a:cs typeface="Calibri" panose="020F0502020204030204" pitchFamily="34" charset="0"/>
              </a:rPr>
              <a:t>International Conference on Sciences of Electronics, Technologies of Information and Telecommunications (SETIT</a:t>
            </a:r>
            <a:r>
              <a:rPr lang="en-US" sz="2500" dirty="0" smtClean="0">
                <a:latin typeface="Calibri" panose="020F0502020204030204" pitchFamily="34" charset="0"/>
                <a:cs typeface="Calibri" panose="020F0502020204030204" pitchFamily="34" charset="0"/>
              </a:rPr>
              <a:t>), 2016</a:t>
            </a:r>
          </a:p>
          <a:p>
            <a:pPr marL="0" indent="0">
              <a:buNone/>
            </a:pPr>
            <a:endParaRPr lang="en-US" sz="2500" dirty="0"/>
          </a:p>
          <a:p>
            <a:pPr marL="457200" indent="-457200" algn="just">
              <a:spcBef>
                <a:spcPts val="0"/>
              </a:spcBef>
              <a:spcAft>
                <a:spcPts val="1200"/>
              </a:spcAft>
              <a:buFont typeface="+mj-lt"/>
              <a:buAutoNum type="arabicPeriod" startAt="7"/>
            </a:pPr>
            <a:endParaRPr lang="en-US" sz="2500" dirty="0" smtClean="0">
              <a:latin typeface="Calibri" panose="020F0502020204030204" pitchFamily="34" charset="0"/>
              <a:cs typeface="Calibri" panose="020F0502020204030204" pitchFamily="34" charset="0"/>
            </a:endParaRPr>
          </a:p>
          <a:p>
            <a:pPr marL="457200" indent="-457200" algn="just">
              <a:spcBef>
                <a:spcPts val="0"/>
              </a:spcBef>
              <a:spcAft>
                <a:spcPts val="1200"/>
              </a:spcAft>
              <a:buFont typeface="+mj-lt"/>
              <a:buAutoNum type="arabicPeriod" startAt="7"/>
            </a:pPr>
            <a:endParaRPr lang="en-IN"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1905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913" y="2364419"/>
            <a:ext cx="5387395" cy="1754326"/>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a:p>
            <a:pPr algn="ct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REFERENCES</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980728"/>
            <a:ext cx="8229600" cy="4752528"/>
          </a:xfrm>
        </p:spPr>
        <p:txBody>
          <a:bodyPr>
            <a:noAutofit/>
          </a:bodyPr>
          <a:lstStyle/>
          <a:p>
            <a:pPr marL="457200" indent="-457200" algn="just">
              <a:buFont typeface="+mj-lt"/>
              <a:buAutoNum type="arabicPeriod" startAt="10"/>
            </a:pPr>
            <a:r>
              <a:rPr lang="en-US" sz="2500" dirty="0" smtClean="0">
                <a:latin typeface="Calibri" panose="020F0502020204030204" pitchFamily="34" charset="0"/>
                <a:cs typeface="Calibri" panose="020F0502020204030204" pitchFamily="34" charset="0"/>
              </a:rPr>
              <a:t>V.A</a:t>
            </a:r>
            <a:r>
              <a:rPr lang="en-US" sz="2500" dirty="0">
                <a:latin typeface="Calibri" panose="020F0502020204030204" pitchFamily="34" charset="0"/>
                <a:cs typeface="Calibri" panose="020F0502020204030204" pitchFamily="34" charset="0"/>
              </a:rPr>
              <a:t>. </a:t>
            </a:r>
            <a:r>
              <a:rPr lang="en-US" sz="2500" dirty="0" smtClean="0">
                <a:latin typeface="Calibri" panose="020F0502020204030204" pitchFamily="34" charset="0"/>
                <a:cs typeface="Calibri" panose="020F0502020204030204" pitchFamily="34" charset="0"/>
              </a:rPr>
              <a:t>Mane </a:t>
            </a:r>
            <a:r>
              <a:rPr lang="en-US" sz="2500" dirty="0">
                <a:latin typeface="Calibri" panose="020F0502020204030204" pitchFamily="34" charset="0"/>
                <a:cs typeface="Calibri" panose="020F0502020204030204" pitchFamily="34" charset="0"/>
              </a:rPr>
              <a:t>, Prof. Dr. S. B. </a:t>
            </a:r>
            <a:r>
              <a:rPr lang="en-US" sz="2500" dirty="0" err="1" smtClean="0">
                <a:latin typeface="Calibri" panose="020F0502020204030204" pitchFamily="34" charset="0"/>
                <a:cs typeface="Calibri" panose="020F0502020204030204" pitchFamily="34" charset="0"/>
              </a:rPr>
              <a:t>Patil</a:t>
            </a:r>
            <a:r>
              <a:rPr lang="en-US" sz="2500" dirty="0" smtClean="0">
                <a:latin typeface="Calibri" panose="020F0502020204030204" pitchFamily="34" charset="0"/>
                <a:cs typeface="Calibri" panose="020F0502020204030204" pitchFamily="34" charset="0"/>
              </a:rPr>
              <a:t>, ”Survey </a:t>
            </a:r>
            <a:r>
              <a:rPr lang="en-US" sz="2500" dirty="0">
                <a:latin typeface="Calibri" panose="020F0502020204030204" pitchFamily="34" charset="0"/>
                <a:cs typeface="Calibri" panose="020F0502020204030204" pitchFamily="34" charset="0"/>
              </a:rPr>
              <a:t>of Methods and challenges in </a:t>
            </a:r>
            <a:r>
              <a:rPr lang="en-US" sz="2500" dirty="0" smtClean="0">
                <a:latin typeface="Calibri" panose="020F0502020204030204" pitchFamily="34" charset="0"/>
                <a:cs typeface="Calibri" panose="020F0502020204030204" pitchFamily="34" charset="0"/>
              </a:rPr>
              <a:t>Computational </a:t>
            </a:r>
            <a:r>
              <a:rPr lang="en-US" sz="2500" dirty="0">
                <a:latin typeface="Calibri" panose="020F0502020204030204" pitchFamily="34" charset="0"/>
                <a:cs typeface="Calibri" panose="020F0502020204030204" pitchFamily="34" charset="0"/>
              </a:rPr>
              <a:t>Auditory sense analysis”, International Journal of Innovative Research in Electrical, Electronics, Instrumentation and Control Engineering, Vol. 4, Issue 9, September 2016  </a:t>
            </a:r>
          </a:p>
        </p:txBody>
      </p:sp>
    </p:spTree>
    <p:extLst>
      <p:ext uri="{BB962C8B-B14F-4D97-AF65-F5344CB8AC3E}">
        <p14:creationId xmlns:p14="http://schemas.microsoft.com/office/powerpoint/2010/main" val="2845604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256"/>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221364954"/>
              </p:ext>
            </p:extLst>
          </p:nvPr>
        </p:nvGraphicFramePr>
        <p:xfrm>
          <a:off x="-1" y="1100529"/>
          <a:ext cx="9144001" cy="3624615"/>
        </p:xfrm>
        <a:graphic>
          <a:graphicData uri="http://schemas.openxmlformats.org/drawingml/2006/table">
            <a:tbl>
              <a:tblPr firstRow="1" bandRow="1">
                <a:tableStyleId>{7DF18680-E054-41AD-8BC1-D1AEF772440D}</a:tableStyleId>
              </a:tblPr>
              <a:tblGrid>
                <a:gridCol w="611561">
                  <a:extLst>
                    <a:ext uri="{9D8B030D-6E8A-4147-A177-3AD203B41FA5}">
                      <a16:colId xmlns:a16="http://schemas.microsoft.com/office/drawing/2014/main" val="2480947253"/>
                    </a:ext>
                  </a:extLst>
                </a:gridCol>
                <a:gridCol w="1800200">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Calibri" panose="020F0502020204030204" pitchFamily="34" charset="0"/>
                          <a:cs typeface="Calibri" panose="020F0502020204030204" pitchFamily="34" charset="0"/>
                        </a:rPr>
                        <a:t>S.No</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TITLE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AUTHORS</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Calibri" panose="020F0502020204030204" pitchFamily="34" charset="0"/>
                          <a:cs typeface="Calibri" panose="020F0502020204030204" pitchFamily="34" charset="0"/>
                        </a:rPr>
                        <a:t>YEAR OF PUBLICATION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INFERENCE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9.</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smtClean="0">
                          <a:latin typeface="Calibri" panose="020F0502020204030204" pitchFamily="34" charset="0"/>
                          <a:cs typeface="Calibri" panose="020F0502020204030204" pitchFamily="34" charset="0"/>
                        </a:rPr>
                        <a:t>Survey of Methods and challenges in Computational Auditory sense analysis</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smtClean="0">
                          <a:latin typeface="Calibri" panose="020F0502020204030204" pitchFamily="34" charset="0"/>
                          <a:cs typeface="Calibri" panose="020F0502020204030204" pitchFamily="34" charset="0"/>
                        </a:rPr>
                        <a:t>V.A. Mane , Prof. Dr. S. B. </a:t>
                      </a:r>
                      <a:r>
                        <a:rPr lang="en-US" sz="1800" dirty="0" err="1" smtClean="0">
                          <a:latin typeface="Calibri" panose="020F0502020204030204" pitchFamily="34" charset="0"/>
                          <a:cs typeface="Calibri" panose="020F0502020204030204" pitchFamily="34" charset="0"/>
                        </a:rPr>
                        <a:t>Patil</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2016</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Calibri" panose="020F0502020204030204" pitchFamily="34" charset="0"/>
                          <a:cs typeface="Calibri" panose="020F0502020204030204" pitchFamily="34" charset="0"/>
                        </a:rPr>
                        <a:t>This paper is a study of various literature and methods that are used to solve the  cocktail party problem. This paper discusses about the evolution of</a:t>
                      </a:r>
                      <a:r>
                        <a:rPr lang="en-US" sz="1700" baseline="0" dirty="0" smtClean="0">
                          <a:latin typeface="Calibri" panose="020F0502020204030204" pitchFamily="34" charset="0"/>
                          <a:cs typeface="Calibri" panose="020F0502020204030204" pitchFamily="34" charset="0"/>
                        </a:rPr>
                        <a:t> computational auditory scene analysis and the various </a:t>
                      </a:r>
                      <a:r>
                        <a:rPr lang="en-US" sz="1700" dirty="0" smtClean="0">
                          <a:latin typeface="Calibri" panose="020F0502020204030204" pitchFamily="34" charset="0"/>
                          <a:cs typeface="Calibri" panose="020F0502020204030204" pitchFamily="34" charset="0"/>
                        </a:rPr>
                        <a:t>steps taken to design and define the underlying process which will do human mimicry</a:t>
                      </a:r>
                      <a:r>
                        <a:rPr lang="en-US" sz="1700" baseline="0" dirty="0" smtClean="0">
                          <a:latin typeface="Calibri" panose="020F0502020204030204" pitchFamily="34" charset="0"/>
                          <a:cs typeface="Calibri" panose="020F0502020204030204" pitchFamily="34" charset="0"/>
                        </a:rPr>
                        <a:t>. The paper also describes about the challenges faced by CASA to segregate unvoiced speech from non speech interference</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204503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2272"/>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284778457"/>
              </p:ext>
            </p:extLst>
          </p:nvPr>
        </p:nvGraphicFramePr>
        <p:xfrm>
          <a:off x="-1" y="730588"/>
          <a:ext cx="9144001" cy="3657941"/>
        </p:xfrm>
        <a:graphic>
          <a:graphicData uri="http://schemas.openxmlformats.org/drawingml/2006/table">
            <a:tbl>
              <a:tblPr firstRow="1" bandRow="1">
                <a:tableStyleId>{7DF18680-E054-41AD-8BC1-D1AEF772440D}</a:tableStyleId>
              </a:tblPr>
              <a:tblGrid>
                <a:gridCol w="755577">
                  <a:extLst>
                    <a:ext uri="{9D8B030D-6E8A-4147-A177-3AD203B41FA5}">
                      <a16:colId xmlns:a16="http://schemas.microsoft.com/office/drawing/2014/main" val="2480947253"/>
                    </a:ext>
                  </a:extLst>
                </a:gridCol>
                <a:gridCol w="1656184">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Times New Roman" panose="02020603050405020304" pitchFamily="18" charset="0"/>
                          <a:cs typeface="Times New Roman" panose="02020603050405020304" pitchFamily="18" charset="0"/>
                        </a:rPr>
                        <a:t>6.</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Time–Frequency Masking for Speech Separation and Its Potential for Hearing Aid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D.L. Wang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This article introduces the T-F masking concept and reviews T-F masking algorithms that separate target speech from either monaural or binaural mixtures, as well as microphone-array recordings. This article also surveys recent studies that evaluate the perceptual effects of T-F masking techniques, particularly their effectiveness in improving human speech recognition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2544621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2272"/>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900777404"/>
              </p:ext>
            </p:extLst>
          </p:nvPr>
        </p:nvGraphicFramePr>
        <p:xfrm>
          <a:off x="-1" y="730588"/>
          <a:ext cx="9144001" cy="6206672"/>
        </p:xfrm>
        <a:graphic>
          <a:graphicData uri="http://schemas.openxmlformats.org/drawingml/2006/table">
            <a:tbl>
              <a:tblPr firstRow="1" bandRow="1">
                <a:tableStyleId>{7DF18680-E054-41AD-8BC1-D1AEF772440D}</a:tableStyleId>
              </a:tblPr>
              <a:tblGrid>
                <a:gridCol w="611561">
                  <a:extLst>
                    <a:ext uri="{9D8B030D-6E8A-4147-A177-3AD203B41FA5}">
                      <a16:colId xmlns:a16="http://schemas.microsoft.com/office/drawing/2014/main" val="2480947253"/>
                    </a:ext>
                  </a:extLst>
                </a:gridCol>
                <a:gridCol w="1800200">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Times New Roman" panose="02020603050405020304" pitchFamily="18" charset="0"/>
                          <a:cs typeface="Times New Roman" panose="02020603050405020304" pitchFamily="18" charset="0"/>
                        </a:rPr>
                        <a:t>7.</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anose="02020603050405020304" pitchFamily="18" charset="0"/>
                          <a:cs typeface="Times New Roman" panose="02020603050405020304" pitchFamily="18" charset="0"/>
                        </a:rPr>
                        <a:t>An Unsupervised Approach to </a:t>
                      </a:r>
                      <a:r>
                        <a:rPr lang="en-US" sz="1700" dirty="0" err="1" smtClean="0">
                          <a:latin typeface="Times New Roman" panose="02020603050405020304" pitchFamily="18" charset="0"/>
                          <a:cs typeface="Times New Roman" panose="02020603050405020304" pitchFamily="18" charset="0"/>
                        </a:rPr>
                        <a:t>Cochannel</a:t>
                      </a:r>
                      <a:r>
                        <a:rPr lang="en-US" sz="1700" dirty="0" smtClean="0">
                          <a:latin typeface="Times New Roman" panose="02020603050405020304" pitchFamily="18" charset="0"/>
                          <a:cs typeface="Times New Roman" panose="02020603050405020304" pitchFamily="18" charset="0"/>
                        </a:rPr>
                        <a:t> Speech Separation</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dirty="0" err="1" smtClean="0">
                          <a:latin typeface="Times New Roman" panose="02020603050405020304" pitchFamily="18" charset="0"/>
                          <a:cs typeface="Times New Roman" panose="02020603050405020304" pitchFamily="18" charset="0"/>
                        </a:rPr>
                        <a:t>Ke</a:t>
                      </a:r>
                      <a:r>
                        <a:rPr lang="en-US" sz="1700" dirty="0" smtClean="0">
                          <a:latin typeface="Times New Roman" panose="02020603050405020304" pitchFamily="18" charset="0"/>
                          <a:cs typeface="Times New Roman" panose="02020603050405020304" pitchFamily="18" charset="0"/>
                        </a:rPr>
                        <a:t> Hu and </a:t>
                      </a:r>
                      <a:r>
                        <a:rPr lang="en-US" sz="1700" dirty="0" err="1" smtClean="0">
                          <a:latin typeface="Times New Roman" panose="02020603050405020304" pitchFamily="18" charset="0"/>
                          <a:cs typeface="Times New Roman" panose="02020603050405020304" pitchFamily="18" charset="0"/>
                        </a:rPr>
                        <a:t>DeLiang</a:t>
                      </a:r>
                      <a:r>
                        <a:rPr lang="en-US" sz="1700" dirty="0" smtClean="0">
                          <a:latin typeface="Times New Roman" panose="02020603050405020304" pitchFamily="18" charset="0"/>
                          <a:cs typeface="Times New Roman" panose="02020603050405020304" pitchFamily="18" charset="0"/>
                        </a:rPr>
                        <a:t> Wang</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2013</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I</a:t>
                      </a:r>
                      <a:r>
                        <a:rPr lang="en-IN" sz="1700" b="0" baseline="0" dirty="0" smtClean="0">
                          <a:solidFill>
                            <a:schemeClr val="tx1"/>
                          </a:solidFill>
                          <a:latin typeface="Times New Roman" panose="02020603050405020304" pitchFamily="18" charset="0"/>
                          <a:cs typeface="Times New Roman" panose="02020603050405020304" pitchFamily="18" charset="0"/>
                        </a:rPr>
                        <a:t>n this paper, an unsupervised method was proposed for </a:t>
                      </a:r>
                      <a:r>
                        <a:rPr lang="en-IN" sz="1700" b="0" baseline="0" dirty="0" err="1" smtClean="0">
                          <a:solidFill>
                            <a:schemeClr val="tx1"/>
                          </a:solidFill>
                          <a:latin typeface="Times New Roman" panose="02020603050405020304" pitchFamily="18" charset="0"/>
                          <a:cs typeface="Times New Roman" panose="02020603050405020304" pitchFamily="18" charset="0"/>
                        </a:rPr>
                        <a:t>cochannel</a:t>
                      </a:r>
                      <a:r>
                        <a:rPr lang="en-IN" sz="1700" b="0" baseline="0" dirty="0" smtClean="0">
                          <a:solidFill>
                            <a:schemeClr val="tx1"/>
                          </a:solidFill>
                          <a:latin typeface="Times New Roman" panose="02020603050405020304" pitchFamily="18" charset="0"/>
                          <a:cs typeface="Times New Roman" panose="02020603050405020304" pitchFamily="18" charset="0"/>
                        </a:rPr>
                        <a:t> speech separation. The proposed system uses the CASA algorithm for voiced speech segregation. The proposed system was compared with several other methods across a range of input SNR conditions </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548731">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8.</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Times New Roman" panose="02020603050405020304" pitchFamily="18" charset="0"/>
                          <a:cs typeface="Times New Roman" panose="02020603050405020304" pitchFamily="18" charset="0"/>
                        </a:rPr>
                        <a:t>Monaural speech separation system based on optimum soft mask</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N. Harish Kumar,  </a:t>
                      </a:r>
                    </a:p>
                    <a:p>
                      <a:pPr algn="just"/>
                      <a:r>
                        <a:rPr lang="en-IN" sz="1700" dirty="0" smtClean="0">
                          <a:solidFill>
                            <a:schemeClr val="tx1"/>
                          </a:solidFill>
                          <a:latin typeface="Times New Roman" panose="02020603050405020304" pitchFamily="18" charset="0"/>
                          <a:cs typeface="Times New Roman" panose="02020603050405020304" pitchFamily="18" charset="0"/>
                        </a:rPr>
                        <a:t>R.</a:t>
                      </a:r>
                      <a:r>
                        <a:rPr lang="en-IN" sz="1700" baseline="0" dirty="0" smtClean="0">
                          <a:solidFill>
                            <a:schemeClr val="tx1"/>
                          </a:solidFill>
                          <a:latin typeface="Times New Roman" panose="02020603050405020304" pitchFamily="18" charset="0"/>
                          <a:cs typeface="Times New Roman" panose="02020603050405020304" pitchFamily="18" charset="0"/>
                        </a:rPr>
                        <a:t> Rajavel</a:t>
                      </a:r>
                      <a:endParaRPr lang="en-IN" sz="17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paper proposes the optimum soft mask (OSM) to reduce the musical noise, by replacing the hard limiting weights of IBM with the variable weights. The Signal-to-Noise ratio is used as a measure to evaluate the performance of the proposed soft mask with the existing IBM in the context of monaural speech separation. The rest of the paper is organized in the following manner</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225198"/>
                  </a:ext>
                </a:extLst>
              </a:tr>
            </a:tbl>
          </a:graphicData>
        </a:graphic>
      </p:graphicFrame>
    </p:spTree>
    <p:extLst>
      <p:ext uri="{BB962C8B-B14F-4D97-AF65-F5344CB8AC3E}">
        <p14:creationId xmlns:p14="http://schemas.microsoft.com/office/powerpoint/2010/main" val="42146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1439" y="-171400"/>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COMPUTATIONAL ANALYSIS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764704"/>
            <a:ext cx="8892479" cy="5382344"/>
          </a:xfrm>
        </p:spPr>
        <p:txBody>
          <a:bodyPr>
            <a:noAutofit/>
          </a:bodyPr>
          <a:lstStyle/>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Length of Speech signal = 22004 samples</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Length of the Impulse response in Gammatone Analysis and Synthesis Filter bank = 1024 samples</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Number of Channels = 128</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Number of Frames per channel = 275</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The number of multiplications in Analysis Filter Bank = Length of Speech signal*Length of Impulse response*Number of Channels =  22004*1024*128 = 2884108288</a:t>
            </a:r>
          </a:p>
          <a:p>
            <a:pPr algn="just">
              <a:spcBef>
                <a:spcPts val="0"/>
              </a:spcBef>
              <a:spcAft>
                <a:spcPts val="600"/>
              </a:spcAft>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The number of  multiplications in the process of speech separation = </a:t>
            </a:r>
            <a:r>
              <a:rPr lang="en-IN" sz="2500" dirty="0" smtClean="0">
                <a:latin typeface="Times New Roman" panose="02020603050405020304" pitchFamily="18" charset="0"/>
                <a:cs typeface="Times New Roman" panose="02020603050405020304" pitchFamily="18" charset="0"/>
              </a:rPr>
              <a:t>Number of Channels*Number of Frames*Length of each Frame  </a:t>
            </a:r>
            <a:r>
              <a:rPr lang="en-IN" sz="2500" dirty="0">
                <a:latin typeface="Times New Roman" panose="02020603050405020304" pitchFamily="18" charset="0"/>
                <a:cs typeface="Times New Roman" panose="02020603050405020304" pitchFamily="18" charset="0"/>
              </a:rPr>
              <a:t>= 128*275*160 = </a:t>
            </a:r>
            <a:r>
              <a:rPr lang="en-IN" sz="2500" dirty="0" smtClean="0">
                <a:latin typeface="Times New Roman" panose="02020603050405020304" pitchFamily="18" charset="0"/>
                <a:cs typeface="Times New Roman" panose="02020603050405020304" pitchFamily="18" charset="0"/>
              </a:rPr>
              <a:t>5632000</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The number of multiplications in Synthesis Filter Bank = 22004*1024*128 = 2884108288</a:t>
            </a:r>
          </a:p>
        </p:txBody>
      </p:sp>
    </p:spTree>
    <p:extLst>
      <p:ext uri="{BB962C8B-B14F-4D97-AF65-F5344CB8AC3E}">
        <p14:creationId xmlns:p14="http://schemas.microsoft.com/office/powerpoint/2010/main" val="77905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8259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SPEECH SEPARATION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4422"/>
            <a:ext cx="8229600" cy="4675657"/>
          </a:xfrm>
        </p:spPr>
        <p:txBody>
          <a:bodyPr>
            <a:noAutofit/>
          </a:bodyPr>
          <a:lstStyle/>
          <a:p>
            <a:pPr algn="just">
              <a:spcBef>
                <a:spcPts val="0"/>
              </a:spcBef>
              <a:spcAft>
                <a:spcPts val="1800"/>
              </a:spcAft>
              <a:buFont typeface="Wingdings" pitchFamily="2" charset="2"/>
              <a:buChar char="§"/>
            </a:pPr>
            <a:r>
              <a:rPr lang="en-IN" sz="2500" dirty="0">
                <a:latin typeface="Times New Roman" panose="02020603050405020304" pitchFamily="18" charset="0"/>
                <a:cs typeface="Times New Roman" panose="02020603050405020304" pitchFamily="18" charset="0"/>
              </a:rPr>
              <a:t>Speech </a:t>
            </a:r>
            <a:r>
              <a:rPr lang="en-IN" sz="2500" dirty="0" smtClean="0">
                <a:latin typeface="Times New Roman" panose="02020603050405020304" pitchFamily="18" charset="0"/>
                <a:cs typeface="Times New Roman" panose="02020603050405020304" pitchFamily="18" charset="0"/>
              </a:rPr>
              <a:t>separation</a:t>
            </a:r>
            <a:r>
              <a:rPr lang="en-IN" sz="2500" dirty="0">
                <a:latin typeface="Times New Roman" panose="02020603050405020304" pitchFamily="18" charset="0"/>
                <a:cs typeface="Times New Roman" panose="02020603050405020304" pitchFamily="18" charset="0"/>
              </a:rPr>
              <a:t> is the </a:t>
            </a:r>
            <a:r>
              <a:rPr lang="en-IN" sz="2500" dirty="0" smtClean="0">
                <a:latin typeface="Times New Roman" panose="02020603050405020304" pitchFamily="18" charset="0"/>
                <a:cs typeface="Times New Roman" panose="02020603050405020304" pitchFamily="18" charset="0"/>
              </a:rPr>
              <a:t>process of separating the target </a:t>
            </a:r>
            <a:r>
              <a:rPr lang="en-IN" sz="2500" dirty="0">
                <a:latin typeface="Times New Roman" panose="02020603050405020304" pitchFamily="18" charset="0"/>
                <a:cs typeface="Times New Roman" panose="02020603050405020304" pitchFamily="18" charset="0"/>
              </a:rPr>
              <a:t>speech signal </a:t>
            </a:r>
            <a:r>
              <a:rPr lang="en-IN" sz="2500" dirty="0" smtClean="0">
                <a:latin typeface="Times New Roman" panose="02020603050405020304" pitchFamily="18" charset="0"/>
                <a:cs typeface="Times New Roman" panose="02020603050405020304" pitchFamily="18" charset="0"/>
              </a:rPr>
              <a:t>from acoustic mixture</a:t>
            </a:r>
          </a:p>
          <a:p>
            <a:pPr algn="just">
              <a:spcBef>
                <a:spcPts val="0"/>
              </a:spcBef>
              <a:spcAft>
                <a:spcPts val="18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The acoustic mixture may be an another speech or environmental noise or both</a:t>
            </a:r>
          </a:p>
          <a:p>
            <a:pPr algn="just">
              <a:spcAft>
                <a:spcPts val="18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Speech separation can be used in speech/speaker recognition, voice communication, air-ground communication, hearing aids, etc.</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Various methods have been adopted for speech separation, mainly: Spectral Subtraction, Subspace analysis, Hidden Markov Modelling and Computational Auditory Scene Analysis</a:t>
            </a:r>
          </a:p>
          <a:p>
            <a:pPr algn="just">
              <a:spcAft>
                <a:spcPts val="600"/>
              </a:spcAft>
              <a:buFont typeface="Wingdings" pitchFamily="2" charset="2"/>
              <a:buChar char="§"/>
            </a:pPr>
            <a:endParaRPr lang="en-IN" sz="2500" dirty="0" smtClean="0">
              <a:latin typeface="Calibri" panose="020F0502020204030204" pitchFamily="34" charset="0"/>
              <a:cs typeface="Calibri" panose="020F0502020204030204" pitchFamily="34" charset="0"/>
            </a:endParaRPr>
          </a:p>
          <a:p>
            <a:pPr marL="0" indent="0" algn="just">
              <a:lnSpc>
                <a:spcPct val="150000"/>
              </a:lnSpc>
              <a:spcAft>
                <a:spcPts val="600"/>
              </a:spcAft>
              <a:buNone/>
            </a:pP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1742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782706"/>
            <a:ext cx="8013576" cy="5022558"/>
          </a:xfrm>
          <a:prstGeom prst="rect">
            <a:avLst/>
          </a:prstGeom>
        </p:spPr>
      </p:pic>
    </p:spTree>
    <p:extLst>
      <p:ext uri="{BB962C8B-B14F-4D97-AF65-F5344CB8AC3E}">
        <p14:creationId xmlns:p14="http://schemas.microsoft.com/office/powerpoint/2010/main" val="3338355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CASA and IBM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28670"/>
            <a:ext cx="8229600" cy="5668682"/>
          </a:xfrm>
        </p:spPr>
        <p:txBody>
          <a:bodyPr>
            <a:normAutofit/>
          </a:bodyPr>
          <a:lstStyle/>
          <a:p>
            <a:pPr algn="just">
              <a:spcBef>
                <a:spcPts val="0"/>
              </a:spcBef>
              <a:spcAft>
                <a:spcPts val="12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CASA </a:t>
            </a:r>
            <a:r>
              <a:rPr lang="en-IN" sz="2500" dirty="0">
                <a:latin typeface="Times New Roman" panose="02020603050405020304" pitchFamily="18" charset="0"/>
                <a:cs typeface="Times New Roman" panose="02020603050405020304" pitchFamily="18" charset="0"/>
              </a:rPr>
              <a:t>is the study of </a:t>
            </a:r>
            <a:r>
              <a:rPr lang="en-IN" sz="2500" dirty="0" smtClean="0">
                <a:latin typeface="Times New Roman" panose="02020603050405020304" pitchFamily="18" charset="0"/>
                <a:cs typeface="Times New Roman" panose="02020603050405020304" pitchFamily="18" charset="0"/>
              </a:rPr>
              <a:t>auditory scene analysis (ASA) by </a:t>
            </a:r>
            <a:r>
              <a:rPr lang="en-IN" sz="2500" dirty="0">
                <a:latin typeface="Times New Roman" panose="02020603050405020304" pitchFamily="18" charset="0"/>
                <a:cs typeface="Times New Roman" panose="02020603050405020304" pitchFamily="18" charset="0"/>
              </a:rPr>
              <a:t>computational </a:t>
            </a:r>
            <a:r>
              <a:rPr lang="en-IN" sz="2500" dirty="0" smtClean="0">
                <a:latin typeface="Times New Roman" panose="02020603050405020304" pitchFamily="18" charset="0"/>
                <a:cs typeface="Times New Roman" panose="02020603050405020304" pitchFamily="18" charset="0"/>
              </a:rPr>
              <a:t>means </a:t>
            </a:r>
          </a:p>
          <a:p>
            <a:pPr algn="just">
              <a:spcBef>
                <a:spcPts val="0"/>
              </a:spcBef>
              <a:spcAft>
                <a:spcPts val="12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The Ideal Binary Mask (IBM) has been proposed as a computational goal of CASA</a:t>
            </a:r>
          </a:p>
          <a:p>
            <a:pPr algn="just">
              <a:spcBef>
                <a:spcPts val="0"/>
              </a:spcBef>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IBM is basically a binary matrix, in which 1 indicates speech dominant T-F units and 0 indicated noise dominant T-F units</a:t>
            </a:r>
          </a:p>
          <a:p>
            <a:pPr algn="just">
              <a:spcBef>
                <a:spcPts val="0"/>
              </a:spcBef>
              <a:spcAft>
                <a:spcPts val="1800"/>
              </a:spcAft>
              <a:buFont typeface="Wingdings" pitchFamily="2" charset="2"/>
              <a:buChar char="§"/>
            </a:pPr>
            <a:r>
              <a:rPr lang="en-US" sz="2500" dirty="0" smtClean="0">
                <a:latin typeface="Times New Roman" panose="02020603050405020304" pitchFamily="18" charset="0"/>
                <a:cs typeface="Times New Roman" panose="02020603050405020304" pitchFamily="18" charset="0"/>
              </a:rPr>
              <a:t>IBM is defined as </a:t>
            </a:r>
          </a:p>
          <a:p>
            <a:pPr algn="just">
              <a:spcBef>
                <a:spcPts val="0"/>
              </a:spcBef>
              <a:spcAft>
                <a:spcPts val="0"/>
              </a:spcAft>
              <a:buNone/>
            </a:pPr>
            <a:r>
              <a:rPr lang="en-US" sz="2500" dirty="0" smtClean="0">
                <a:latin typeface="Times New Roman" panose="02020603050405020304" pitchFamily="18" charset="0"/>
                <a:cs typeface="Times New Roman" panose="02020603050405020304" pitchFamily="18" charset="0"/>
              </a:rPr>
              <a:t>		M(</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a:t>
            </a:r>
            <a:r>
              <a:rPr lang="en-US" sz="2500" smtClean="0">
                <a:latin typeface="Times New Roman" panose="02020603050405020304" pitchFamily="18" charset="0"/>
                <a:cs typeface="Times New Roman" panose="02020603050405020304" pitchFamily="18" charset="0"/>
              </a:rPr>
              <a:t>=   1   </a:t>
            </a:r>
            <a:r>
              <a:rPr lang="en-US" sz="2500" dirty="0" smtClean="0">
                <a:latin typeface="Times New Roman" panose="02020603050405020304" pitchFamily="18" charset="0"/>
                <a:cs typeface="Times New Roman" panose="02020603050405020304" pitchFamily="18" charset="0"/>
              </a:rPr>
              <a:t>if s(</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n(</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&gt; 0,</a:t>
            </a:r>
          </a:p>
          <a:p>
            <a:pPr marL="324000" algn="just">
              <a:spcBef>
                <a:spcPts val="0"/>
              </a:spcBef>
              <a:spcAft>
                <a:spcPts val="100"/>
              </a:spcAft>
              <a:buNone/>
            </a:pPr>
            <a:r>
              <a:rPr lang="en-US" sz="2500" dirty="0" smtClean="0">
                <a:latin typeface="Times New Roman" panose="02020603050405020304" pitchFamily="18" charset="0"/>
                <a:cs typeface="Times New Roman" panose="02020603050405020304" pitchFamily="18" charset="0"/>
              </a:rPr>
              <a:t>                            0  Otherwise</a:t>
            </a:r>
          </a:p>
          <a:p>
            <a:pPr algn="just">
              <a:buNone/>
            </a:pPr>
            <a:r>
              <a:rPr lang="en-US" sz="2500" dirty="0" smtClean="0">
                <a:latin typeface="Times New Roman" panose="02020603050405020304" pitchFamily="18" charset="0"/>
                <a:cs typeface="Times New Roman" panose="02020603050405020304" pitchFamily="18" charset="0"/>
              </a:rPr>
              <a:t> 	where s(</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target speech energy and </a:t>
            </a:r>
          </a:p>
          <a:p>
            <a:pPr algn="just">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n(</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interference energy in a T-F unit</a:t>
            </a:r>
          </a:p>
          <a:p>
            <a:pPr algn="just"/>
            <a:endParaRPr lang="en-IN" sz="2500" dirty="0">
              <a:latin typeface="Calibri" panose="020F0502020204030204" pitchFamily="34" charset="0"/>
              <a:cs typeface="Calibri" panose="020F0502020204030204" pitchFamily="34" charset="0"/>
            </a:endParaRPr>
          </a:p>
        </p:txBody>
      </p:sp>
      <p:sp>
        <p:nvSpPr>
          <p:cNvPr id="6" name="Left Brace 5"/>
          <p:cNvSpPr/>
          <p:nvPr/>
        </p:nvSpPr>
        <p:spPr>
          <a:xfrm>
            <a:off x="2555776" y="4725144"/>
            <a:ext cx="156026" cy="648072"/>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18700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63" y="197768"/>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OBJECTIVES OF THE PROJECT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063" y="1556792"/>
            <a:ext cx="8229600" cy="4881141"/>
          </a:xfrm>
        </p:spPr>
        <p:txBody>
          <a:bodyPr>
            <a:normAutofit/>
          </a:bodyPr>
          <a:lstStyle/>
          <a:p>
            <a:pPr algn="just">
              <a:spcBef>
                <a:spcPts val="0"/>
              </a:spcBef>
              <a:spcAft>
                <a:spcPts val="18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To implement the Weintraub speech separation system using </a:t>
            </a:r>
            <a:r>
              <a:rPr lang="en-IN" sz="2500" dirty="0" err="1" smtClean="0">
                <a:latin typeface="Times New Roman" panose="02020603050405020304" pitchFamily="18" charset="0"/>
                <a:cs typeface="Times New Roman" panose="02020603050405020304" pitchFamily="18" charset="0"/>
              </a:rPr>
              <a:t>Matlab</a:t>
            </a:r>
            <a:endParaRPr lang="en-IN" sz="2500" dirty="0" smtClean="0">
              <a:latin typeface="Times New Roman" panose="02020603050405020304" pitchFamily="18" charset="0"/>
              <a:cs typeface="Times New Roman" panose="02020603050405020304" pitchFamily="18" charset="0"/>
            </a:endParaRPr>
          </a:p>
          <a:p>
            <a:pPr algn="just">
              <a:spcBef>
                <a:spcPts val="0"/>
              </a:spcBef>
              <a:spcAft>
                <a:spcPts val="18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To implement the proposed speech separation system using </a:t>
            </a:r>
            <a:r>
              <a:rPr lang="en-IN" sz="2500" dirty="0" err="1" smtClean="0">
                <a:latin typeface="Times New Roman" panose="02020603050405020304" pitchFamily="18" charset="0"/>
                <a:cs typeface="Times New Roman" panose="02020603050405020304" pitchFamily="18" charset="0"/>
              </a:rPr>
              <a:t>Matlab</a:t>
            </a:r>
            <a:endParaRPr lang="en-IN" sz="2500" dirty="0" smtClean="0">
              <a:latin typeface="Times New Roman" panose="02020603050405020304" pitchFamily="18" charset="0"/>
              <a:cs typeface="Times New Roman" panose="02020603050405020304" pitchFamily="18" charset="0"/>
            </a:endParaRPr>
          </a:p>
          <a:p>
            <a:pPr algn="just">
              <a:spcBef>
                <a:spcPts val="0"/>
              </a:spcBef>
              <a:spcAft>
                <a:spcPts val="18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To compute and </a:t>
            </a:r>
            <a:r>
              <a:rPr lang="en-IN" sz="2500" dirty="0">
                <a:latin typeface="Times New Roman" panose="02020603050405020304" pitchFamily="18" charset="0"/>
                <a:cs typeface="Times New Roman" panose="02020603050405020304" pitchFamily="18" charset="0"/>
              </a:rPr>
              <a:t>compare the computational complexity of these systems and show that the proposed system is less complex</a:t>
            </a:r>
          </a:p>
          <a:p>
            <a:endParaRPr lang="en-IN" sz="25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5522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8915047"/>
              </p:ext>
            </p:extLst>
          </p:nvPr>
        </p:nvGraphicFramePr>
        <p:xfrm>
          <a:off x="-1" y="911304"/>
          <a:ext cx="9144001" cy="6046669"/>
        </p:xfrm>
        <a:graphic>
          <a:graphicData uri="http://schemas.openxmlformats.org/drawingml/2006/table">
            <a:tbl>
              <a:tblPr firstRow="1" bandRow="1">
                <a:tableStyleId>{7DF18680-E054-41AD-8BC1-D1AEF772440D}</a:tableStyleId>
              </a:tblPr>
              <a:tblGrid>
                <a:gridCol w="674558">
                  <a:extLst>
                    <a:ext uri="{9D8B030D-6E8A-4147-A177-3AD203B41FA5}">
                      <a16:colId xmlns:a16="http://schemas.microsoft.com/office/drawing/2014/main" val="2480947253"/>
                    </a:ext>
                  </a:extLst>
                </a:gridCol>
                <a:gridCol w="2023672">
                  <a:extLst>
                    <a:ext uri="{9D8B030D-6E8A-4147-A177-3AD203B41FA5}">
                      <a16:colId xmlns:a16="http://schemas.microsoft.com/office/drawing/2014/main" val="1589069973"/>
                    </a:ext>
                  </a:extLst>
                </a:gridCol>
                <a:gridCol w="1225699">
                  <a:extLst>
                    <a:ext uri="{9D8B030D-6E8A-4147-A177-3AD203B41FA5}">
                      <a16:colId xmlns:a16="http://schemas.microsoft.com/office/drawing/2014/main" val="1528115580"/>
                    </a:ext>
                  </a:extLst>
                </a:gridCol>
                <a:gridCol w="1772334">
                  <a:extLst>
                    <a:ext uri="{9D8B030D-6E8A-4147-A177-3AD203B41FA5}">
                      <a16:colId xmlns:a16="http://schemas.microsoft.com/office/drawing/2014/main" val="1360927492"/>
                    </a:ext>
                  </a:extLst>
                </a:gridCol>
                <a:gridCol w="3447738">
                  <a:extLst>
                    <a:ext uri="{9D8B030D-6E8A-4147-A177-3AD203B41FA5}">
                      <a16:colId xmlns:a16="http://schemas.microsoft.com/office/drawing/2014/main" val="2133456946"/>
                    </a:ext>
                  </a:extLst>
                </a:gridCol>
              </a:tblGrid>
              <a:tr h="570949">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YEAR</a:t>
                      </a:r>
                      <a:r>
                        <a:rPr lang="en-IN" sz="1700" baseline="0" dirty="0" smtClean="0">
                          <a:solidFill>
                            <a:schemeClr val="tx1"/>
                          </a:solidFill>
                          <a:latin typeface="Times New Roman" panose="02020603050405020304" pitchFamily="18" charset="0"/>
                          <a:cs typeface="Times New Roman" panose="02020603050405020304" pitchFamily="18" charset="0"/>
                        </a:rPr>
                        <a:t> OF PUBLICATION</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240975">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1.</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A theory and computational model of auditory monaural sound separation</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M. Weintraub</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1985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This</a:t>
                      </a:r>
                      <a:r>
                        <a:rPr lang="en-IN" sz="1700" baseline="0" dirty="0" smtClean="0">
                          <a:latin typeface="Times New Roman" panose="02020603050405020304" pitchFamily="18" charset="0"/>
                          <a:cs typeface="Times New Roman" panose="02020603050405020304" pitchFamily="18" charset="0"/>
                        </a:rPr>
                        <a:t> research provides a complete analysis of the human auditory system</a:t>
                      </a:r>
                      <a:r>
                        <a:rPr lang="en-IN" sz="1700" dirty="0" smtClean="0">
                          <a:latin typeface="Times New Roman" panose="02020603050405020304" pitchFamily="18" charset="0"/>
                          <a:cs typeface="Times New Roman" panose="02020603050405020304" pitchFamily="18" charset="0"/>
                        </a:rPr>
                        <a:t>. A conceptual approach was introduced</a:t>
                      </a:r>
                      <a:r>
                        <a:rPr lang="en-IN" sz="1700" baseline="0" dirty="0" smtClean="0">
                          <a:latin typeface="Times New Roman" panose="02020603050405020304" pitchFamily="18" charset="0"/>
                          <a:cs typeface="Times New Roman" panose="02020603050405020304" pitchFamily="18" charset="0"/>
                        </a:rPr>
                        <a:t> to mimic</a:t>
                      </a:r>
                      <a:r>
                        <a:rPr lang="en-IN" sz="1700" dirty="0" smtClean="0">
                          <a:latin typeface="Times New Roman" panose="02020603050405020304" pitchFamily="18" charset="0"/>
                          <a:cs typeface="Times New Roman" panose="02020603050405020304" pitchFamily="18" charset="0"/>
                        </a:rPr>
                        <a:t> the knowledge and information used by human auditory system to separate sounds. A comp</a:t>
                      </a:r>
                      <a:r>
                        <a:rPr lang="en-IN" sz="1700" baseline="0" dirty="0" smtClean="0">
                          <a:latin typeface="Times New Roman" panose="02020603050405020304" pitchFamily="18" charset="0"/>
                          <a:cs typeface="Times New Roman" panose="02020603050405020304" pitchFamily="18" charset="0"/>
                        </a:rPr>
                        <a:t>uter model was developed to separate the speech of two simultaneous talkers </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754829">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Frequency analysis and synthesis using a Gammatone </a:t>
                      </a:r>
                      <a:r>
                        <a:rPr lang="en-IN" sz="1700" dirty="0" err="1" smtClean="0">
                          <a:latin typeface="Times New Roman" panose="02020603050405020304" pitchFamily="18" charset="0"/>
                          <a:cs typeface="Times New Roman" panose="02020603050405020304" pitchFamily="18" charset="0"/>
                        </a:rPr>
                        <a:t>filterbank</a:t>
                      </a:r>
                      <a:endParaRPr lang="en-IN" sz="1700" dirty="0" smtClean="0">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V. </a:t>
                      </a:r>
                      <a:r>
                        <a:rPr lang="en-IN" sz="1700" dirty="0" err="1" smtClean="0">
                          <a:latin typeface="Times New Roman" panose="02020603050405020304" pitchFamily="18" charset="0"/>
                          <a:cs typeface="Times New Roman" panose="02020603050405020304" pitchFamily="18" charset="0"/>
                        </a:rPr>
                        <a:t>Hohmann</a:t>
                      </a:r>
                      <a:endParaRPr lang="en-IN" sz="1700" dirty="0" smtClean="0">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2002</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i="0" kern="1200" dirty="0" smtClean="0">
                          <a:solidFill>
                            <a:schemeClr val="dk1"/>
                          </a:solidFill>
                          <a:effectLst/>
                          <a:latin typeface="Times New Roman" panose="02020603050405020304" pitchFamily="18" charset="0"/>
                          <a:ea typeface="+mn-ea"/>
                          <a:cs typeface="Times New Roman" panose="02020603050405020304" pitchFamily="18" charset="0"/>
                        </a:rPr>
                        <a:t>This paper describes an efficient implementation of the 4th-order linear Gammatone filter based on an impulse-invariant, all-pole design. A linear auditory filter bank was constructed from these filters.</a:t>
                      </a:r>
                      <a:r>
                        <a:rPr lang="en-IN" sz="17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This filter has been used</a:t>
                      </a:r>
                      <a:r>
                        <a:rPr lang="en-IN" sz="1700" b="0" i="0" kern="1200" dirty="0" smtClean="0">
                          <a:solidFill>
                            <a:schemeClr val="dk1"/>
                          </a:solidFill>
                          <a:effectLst/>
                          <a:latin typeface="Times New Roman" panose="02020603050405020304" pitchFamily="18" charset="0"/>
                          <a:ea typeface="+mn-ea"/>
                          <a:cs typeface="Times New Roman" panose="02020603050405020304" pitchFamily="18" charset="0"/>
                        </a:rPr>
                        <a:t> in several applications involving computational auditory peripheral filtering </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06560"/>
                  </a:ext>
                </a:extLst>
              </a:tr>
            </a:tbl>
          </a:graphicData>
        </a:graphic>
      </p:graphicFrame>
    </p:spTree>
    <p:extLst>
      <p:ext uri="{BB962C8B-B14F-4D97-AF65-F5344CB8AC3E}">
        <p14:creationId xmlns:p14="http://schemas.microsoft.com/office/powerpoint/2010/main" val="4178610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26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654268364"/>
              </p:ext>
            </p:extLst>
          </p:nvPr>
        </p:nvGraphicFramePr>
        <p:xfrm>
          <a:off x="0" y="764704"/>
          <a:ext cx="9144000" cy="6093297"/>
        </p:xfrm>
        <a:graphic>
          <a:graphicData uri="http://schemas.openxmlformats.org/drawingml/2006/table">
            <a:tbl>
              <a:tblPr firstRow="1" bandRow="1">
                <a:tableStyleId>{7DF18680-E054-41AD-8BC1-D1AEF772440D}</a:tableStyleId>
              </a:tblPr>
              <a:tblGrid>
                <a:gridCol w="674558">
                  <a:extLst>
                    <a:ext uri="{9D8B030D-6E8A-4147-A177-3AD203B41FA5}">
                      <a16:colId xmlns:a16="http://schemas.microsoft.com/office/drawing/2014/main" val="2480947253"/>
                    </a:ext>
                  </a:extLst>
                </a:gridCol>
                <a:gridCol w="1510835">
                  <a:extLst>
                    <a:ext uri="{9D8B030D-6E8A-4147-A177-3AD203B41FA5}">
                      <a16:colId xmlns:a16="http://schemas.microsoft.com/office/drawing/2014/main" val="1589069973"/>
                    </a:ext>
                  </a:extLst>
                </a:gridCol>
                <a:gridCol w="1368152">
                  <a:extLst>
                    <a:ext uri="{9D8B030D-6E8A-4147-A177-3AD203B41FA5}">
                      <a16:colId xmlns:a16="http://schemas.microsoft.com/office/drawing/2014/main" val="1528115580"/>
                    </a:ext>
                  </a:extLst>
                </a:gridCol>
                <a:gridCol w="1728192">
                  <a:extLst>
                    <a:ext uri="{9D8B030D-6E8A-4147-A177-3AD203B41FA5}">
                      <a16:colId xmlns:a16="http://schemas.microsoft.com/office/drawing/2014/main" val="1360927492"/>
                    </a:ext>
                  </a:extLst>
                </a:gridCol>
                <a:gridCol w="3862263">
                  <a:extLst>
                    <a:ext uri="{9D8B030D-6E8A-4147-A177-3AD203B41FA5}">
                      <a16:colId xmlns:a16="http://schemas.microsoft.com/office/drawing/2014/main" val="2133456946"/>
                    </a:ext>
                  </a:extLst>
                </a:gridCol>
              </a:tblGrid>
              <a:tr h="62176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35766">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3.</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A comparison of several computational auditory scene analysis (CASA) techniques for monaural speech segregation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err="1" smtClean="0">
                          <a:latin typeface="Times New Roman" panose="02020603050405020304" pitchFamily="18" charset="0"/>
                          <a:cs typeface="Times New Roman" panose="02020603050405020304" pitchFamily="18" charset="0"/>
                        </a:rPr>
                        <a:t>Jihen</a:t>
                      </a: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Zeremdini</a:t>
                      </a:r>
                      <a:r>
                        <a:rPr lang="en-IN" sz="1700" dirty="0" smtClean="0">
                          <a:latin typeface="Times New Roman" panose="02020603050405020304" pitchFamily="18" charset="0"/>
                          <a:cs typeface="Times New Roman" panose="02020603050405020304" pitchFamily="18" charset="0"/>
                        </a:rPr>
                        <a:t>, Mohamed </a:t>
                      </a:r>
                      <a:r>
                        <a:rPr lang="en-IN" sz="1700" dirty="0" err="1" smtClean="0">
                          <a:latin typeface="Times New Roman" panose="02020603050405020304" pitchFamily="18" charset="0"/>
                          <a:cs typeface="Times New Roman" panose="02020603050405020304" pitchFamily="18" charset="0"/>
                        </a:rPr>
                        <a:t>Anouar</a:t>
                      </a:r>
                      <a:r>
                        <a:rPr lang="en-IN" sz="1700" dirty="0" smtClean="0">
                          <a:latin typeface="Times New Roman" panose="02020603050405020304" pitchFamily="18" charset="0"/>
                          <a:cs typeface="Times New Roman" panose="02020603050405020304" pitchFamily="18" charset="0"/>
                        </a:rPr>
                        <a:t> Ben </a:t>
                      </a:r>
                      <a:r>
                        <a:rPr lang="en-IN" sz="1700" dirty="0" err="1" smtClean="0">
                          <a:latin typeface="Times New Roman" panose="02020603050405020304" pitchFamily="18" charset="0"/>
                          <a:cs typeface="Times New Roman" panose="02020603050405020304" pitchFamily="18" charset="0"/>
                        </a:rPr>
                        <a:t>Messaoud</a:t>
                      </a:r>
                      <a:r>
                        <a:rPr lang="en-IN" sz="1700" dirty="0" smtClean="0">
                          <a:latin typeface="Times New Roman" panose="02020603050405020304" pitchFamily="18" charset="0"/>
                          <a:cs typeface="Times New Roman" panose="02020603050405020304" pitchFamily="18" charset="0"/>
                        </a:rPr>
                        <a:t> and </a:t>
                      </a:r>
                      <a:r>
                        <a:rPr lang="en-IN" sz="1700" dirty="0" err="1" smtClean="0">
                          <a:latin typeface="Times New Roman" panose="02020603050405020304" pitchFamily="18" charset="0"/>
                          <a:cs typeface="Times New Roman" panose="02020603050405020304" pitchFamily="18" charset="0"/>
                        </a:rPr>
                        <a:t>Aicha</a:t>
                      </a: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Bouzid</a:t>
                      </a:r>
                      <a:endParaRPr lang="en-IN" sz="1700" dirty="0" smtClean="0">
                        <a:solidFill>
                          <a:schemeClr val="tx1"/>
                        </a:solidFill>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This paper mainly focused on the different</a:t>
                      </a:r>
                      <a:r>
                        <a:rPr lang="en-IN" sz="1700" baseline="0" dirty="0" smtClean="0">
                          <a:solidFill>
                            <a:schemeClr val="tx1"/>
                          </a:solidFill>
                          <a:latin typeface="Times New Roman" panose="02020603050405020304" pitchFamily="18" charset="0"/>
                          <a:cs typeface="Times New Roman" panose="02020603050405020304" pitchFamily="18" charset="0"/>
                        </a:rPr>
                        <a:t> </a:t>
                      </a:r>
                      <a:r>
                        <a:rPr lang="en-IN" sz="1700" dirty="0" smtClean="0">
                          <a:solidFill>
                            <a:schemeClr val="tx1"/>
                          </a:solidFill>
                          <a:latin typeface="Times New Roman" panose="02020603050405020304" pitchFamily="18" charset="0"/>
                          <a:cs typeface="Times New Roman" panose="02020603050405020304" pitchFamily="18" charset="0"/>
                        </a:rPr>
                        <a:t>CASA stages and the IBM for monaural speech segregation.</a:t>
                      </a:r>
                      <a:r>
                        <a:rPr lang="en-IN" sz="1700" baseline="0" dirty="0" smtClean="0">
                          <a:solidFill>
                            <a:schemeClr val="tx1"/>
                          </a:solidFill>
                          <a:latin typeface="Times New Roman" panose="02020603050405020304" pitchFamily="18" charset="0"/>
                          <a:cs typeface="Times New Roman" panose="02020603050405020304" pitchFamily="18" charset="0"/>
                        </a:rPr>
                        <a:t> It describes the several methods that used CASA to separate composite speech such as Hu and Wang, Zhang and Liu, Zhao and Shao, Li and Guan approaches etc. Finally an evaluation and a comparison was presented for the different monaural speech segregation methods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735766">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4.</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dirty="0" smtClean="0">
                          <a:latin typeface="Times New Roman" panose="02020603050405020304" pitchFamily="18" charset="0"/>
                          <a:cs typeface="Times New Roman" panose="02020603050405020304" pitchFamily="18" charset="0"/>
                        </a:rPr>
                        <a:t>Time-Frequency Masks for Monaural Speech Separation: A Comparative Review</a:t>
                      </a:r>
                      <a:endParaRPr lang="en-IN" sz="1700" b="0" dirty="0" smtClean="0">
                        <a:solidFill>
                          <a:schemeClr val="tx1"/>
                        </a:solidFill>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7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dirty="0" err="1" smtClean="0">
                          <a:latin typeface="Times New Roman" panose="02020603050405020304" pitchFamily="18" charset="0"/>
                          <a:cs typeface="Times New Roman" panose="02020603050405020304" pitchFamily="18" charset="0"/>
                        </a:rPr>
                        <a:t>Belhedi</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Wiem</a:t>
                      </a:r>
                      <a:r>
                        <a:rPr lang="en-US" sz="1700" b="0" dirty="0" smtClean="0">
                          <a:latin typeface="Times New Roman" panose="02020603050405020304" pitchFamily="18" charset="0"/>
                          <a:cs typeface="Times New Roman" panose="02020603050405020304" pitchFamily="18" charset="0"/>
                        </a:rPr>
                        <a:t>, Ben </a:t>
                      </a:r>
                      <a:r>
                        <a:rPr lang="en-US" sz="1700" b="0" dirty="0" err="1" smtClean="0">
                          <a:latin typeface="Times New Roman" panose="02020603050405020304" pitchFamily="18" charset="0"/>
                          <a:cs typeface="Times New Roman" panose="02020603050405020304" pitchFamily="18" charset="0"/>
                        </a:rPr>
                        <a:t>Messaoud</a:t>
                      </a:r>
                      <a:r>
                        <a:rPr lang="en-US" sz="1700" b="0" dirty="0" smtClean="0">
                          <a:latin typeface="Times New Roman" panose="02020603050405020304" pitchFamily="18" charset="0"/>
                          <a:cs typeface="Times New Roman" panose="02020603050405020304" pitchFamily="18" charset="0"/>
                        </a:rPr>
                        <a:t> Mohamed </a:t>
                      </a:r>
                      <a:r>
                        <a:rPr lang="en-US" sz="1700" b="0" dirty="0" err="1" smtClean="0">
                          <a:latin typeface="Times New Roman" panose="02020603050405020304" pitchFamily="18" charset="0"/>
                          <a:cs typeface="Times New Roman" panose="02020603050405020304" pitchFamily="18" charset="0"/>
                        </a:rPr>
                        <a:t>Anouar</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Bouzid</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Aichl</a:t>
                      </a:r>
                      <a:endParaRPr lang="en-IN" sz="1700" b="0" dirty="0" smtClean="0">
                        <a:solidFill>
                          <a:schemeClr val="tx1"/>
                        </a:solidFill>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2016</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paper focusses the masking effect on Computational Auditory Scene Analysis (CASA) based systems for single channel speech separation (SCSS). The CASA system employed in this study is Hu and Wang model. The new proposed system uses a soft mask instead of the hard binary mask and they have proved that the soft mask provides a better separation quality. </a:t>
                      </a:r>
                      <a:endParaRPr lang="en-IN" sz="17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06560"/>
                  </a:ext>
                </a:extLst>
              </a:tr>
            </a:tbl>
          </a:graphicData>
        </a:graphic>
      </p:graphicFrame>
    </p:spTree>
    <p:extLst>
      <p:ext uri="{BB962C8B-B14F-4D97-AF65-F5344CB8AC3E}">
        <p14:creationId xmlns:p14="http://schemas.microsoft.com/office/powerpoint/2010/main" val="2992504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25760"/>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441947649"/>
              </p:ext>
            </p:extLst>
          </p:nvPr>
        </p:nvGraphicFramePr>
        <p:xfrm>
          <a:off x="-1" y="1340768"/>
          <a:ext cx="9144001" cy="3533760"/>
        </p:xfrm>
        <a:graphic>
          <a:graphicData uri="http://schemas.openxmlformats.org/drawingml/2006/table">
            <a:tbl>
              <a:tblPr firstRow="1" bandRow="1">
                <a:tableStyleId>{7DF18680-E054-41AD-8BC1-D1AEF772440D}</a:tableStyleId>
              </a:tblPr>
              <a:tblGrid>
                <a:gridCol w="755577">
                  <a:extLst>
                    <a:ext uri="{9D8B030D-6E8A-4147-A177-3AD203B41FA5}">
                      <a16:colId xmlns:a16="http://schemas.microsoft.com/office/drawing/2014/main" val="2480947253"/>
                    </a:ext>
                  </a:extLst>
                </a:gridCol>
                <a:gridCol w="1512168">
                  <a:extLst>
                    <a:ext uri="{9D8B030D-6E8A-4147-A177-3AD203B41FA5}">
                      <a16:colId xmlns:a16="http://schemas.microsoft.com/office/drawing/2014/main" val="1589069973"/>
                    </a:ext>
                  </a:extLst>
                </a:gridCol>
                <a:gridCol w="1224136">
                  <a:extLst>
                    <a:ext uri="{9D8B030D-6E8A-4147-A177-3AD203B41FA5}">
                      <a16:colId xmlns:a16="http://schemas.microsoft.com/office/drawing/2014/main" val="1528115580"/>
                    </a:ext>
                  </a:extLst>
                </a:gridCol>
                <a:gridCol w="1728192">
                  <a:extLst>
                    <a:ext uri="{9D8B030D-6E8A-4147-A177-3AD203B41FA5}">
                      <a16:colId xmlns:a16="http://schemas.microsoft.com/office/drawing/2014/main" val="1360927492"/>
                    </a:ext>
                  </a:extLst>
                </a:gridCol>
                <a:gridCol w="3923928">
                  <a:extLst>
                    <a:ext uri="{9D8B030D-6E8A-4147-A177-3AD203B41FA5}">
                      <a16:colId xmlns:a16="http://schemas.microsoft.com/office/drawing/2014/main" val="2133456946"/>
                    </a:ext>
                  </a:extLst>
                </a:gridCol>
              </a:tblGrid>
              <a:tr h="695338">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838422">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Times New Roman" panose="02020603050405020304" pitchFamily="18" charset="0"/>
                          <a:cs typeface="Times New Roman" panose="02020603050405020304" pitchFamily="18" charset="0"/>
                        </a:rPr>
                        <a:t>Single Channel Speech Enhancement Using Ideal Binary Mask Technique Based on Computational Auditory Scene Analysis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fi-FI" sz="1700" dirty="0" smtClean="0">
                          <a:latin typeface="Times New Roman" panose="02020603050405020304" pitchFamily="18" charset="0"/>
                          <a:cs typeface="Times New Roman" panose="02020603050405020304" pitchFamily="18" charset="0"/>
                        </a:rPr>
                        <a:t>Abrar Hussain, Kalaivani Chellappan, Siti Zamrat</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2016</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In this paper, ideal binary mask which is inspired by the computational auditory analysis is used to analyze and synthesize the input speech signals and masker signals in the time-frequency domain. Synthesized signals are evaluated for speech quality measurement in terms of segmental signal-to-noise ratio. This study uses Malay language based speech as input speech signals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4199504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856" y="861670"/>
            <a:ext cx="8229600" cy="5951706"/>
          </a:xfrm>
        </p:spPr>
        <p:txBody>
          <a:bodyPr/>
          <a:lstStyle/>
          <a:p>
            <a:pPr marL="0" indent="0" algn="just">
              <a:spcAft>
                <a:spcPts val="1200"/>
              </a:spcAft>
              <a:buNone/>
            </a:pPr>
            <a:endParaRPr lang="en-IN" dirty="0" smtClean="0">
              <a:latin typeface="Calibri" panose="020F0502020204030204" pitchFamily="34" charset="0"/>
              <a:cs typeface="Calibri" panose="020F0502020204030204" pitchFamily="34" charset="0"/>
            </a:endParaRPr>
          </a:p>
          <a:p>
            <a:pPr marL="0" indent="0" algn="just">
              <a:spcAft>
                <a:spcPts val="1200"/>
              </a:spcAft>
              <a:buNone/>
            </a:pPr>
            <a:r>
              <a:rPr lang="en-IN" sz="2500" dirty="0" smtClean="0">
                <a:latin typeface="Times New Roman" panose="02020603050405020304" pitchFamily="18" charset="0"/>
                <a:cs typeface="Times New Roman" panose="02020603050405020304" pitchFamily="18" charset="0"/>
              </a:rPr>
              <a:t>Speech separation system proposed by Weintraub [Ref1]</a:t>
            </a: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r>
              <a:rPr lang="en-IN" dirty="0" smtClean="0">
                <a:latin typeface="Calibri" panose="020F0502020204030204" pitchFamily="34" charset="0"/>
                <a:cs typeface="Calibri" panose="020F0502020204030204" pitchFamily="34" charset="0"/>
              </a:rPr>
              <a:t>	</a:t>
            </a:r>
            <a:r>
              <a:rPr lang="en-IN" sz="2000"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sp>
        <p:nvSpPr>
          <p:cNvPr id="75" name="Rectangle 74"/>
          <p:cNvSpPr/>
          <p:nvPr/>
        </p:nvSpPr>
        <p:spPr>
          <a:xfrm>
            <a:off x="32237" y="272842"/>
            <a:ext cx="9076267" cy="615553"/>
          </a:xfrm>
          <a:prstGeom prst="rect">
            <a:avLst/>
          </a:prstGeom>
        </p:spPr>
        <p:txBody>
          <a:bodyPr wrap="none">
            <a:spAutoFit/>
          </a:bodyPr>
          <a:lstStyle/>
          <a:p>
            <a:pPr algn="ctr"/>
            <a:r>
              <a:rPr lang="en-IN" sz="3400" b="0" dirty="0" smtClean="0">
                <a:solidFill>
                  <a:srgbClr val="FF0000"/>
                </a:solidFill>
                <a:ea typeface="+mj-ea"/>
                <a:cs typeface="Times New Roman" panose="02020603050405020304" pitchFamily="18" charset="0"/>
              </a:rPr>
              <a:t>WEINTRAUB SPEECH SEPERATION SYSTEM</a:t>
            </a:r>
            <a:endParaRPr lang="en-IN" sz="3400" b="0" dirty="0">
              <a:solidFill>
                <a:srgbClr val="FF0000"/>
              </a:solidFill>
              <a:cs typeface="Times New Roman" panose="02020603050405020304" pitchFamily="18" charset="0"/>
            </a:endParaRPr>
          </a:p>
        </p:txBody>
      </p:sp>
      <p:sp>
        <p:nvSpPr>
          <p:cNvPr id="33" name="Rectangle 32"/>
          <p:cNvSpPr/>
          <p:nvPr/>
        </p:nvSpPr>
        <p:spPr>
          <a:xfrm>
            <a:off x="979104" y="3212976"/>
            <a:ext cx="93474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2550945" y="3212976"/>
            <a:ext cx="137921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4535391" y="3212976"/>
            <a:ext cx="1004105"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6051961" y="3212976"/>
            <a:ext cx="1419933" cy="1512168"/>
          </a:xfrm>
          <a:prstGeom prst="rect">
            <a:avLst/>
          </a:prstGeom>
          <a:solidFill>
            <a:srgbClr val="0070C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 name="Straight Arrow Connector 36"/>
          <p:cNvCxnSpPr/>
          <p:nvPr/>
        </p:nvCxnSpPr>
        <p:spPr>
          <a:xfrm flipV="1">
            <a:off x="1913851" y="3998387"/>
            <a:ext cx="665451" cy="8929"/>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8" name="Straight Arrow Connector 37"/>
          <p:cNvCxnSpPr>
            <a:stCxn id="42" idx="3"/>
          </p:cNvCxnSpPr>
          <p:nvPr/>
        </p:nvCxnSpPr>
        <p:spPr>
          <a:xfrm flipV="1">
            <a:off x="3950483" y="3998387"/>
            <a:ext cx="565859" cy="3311"/>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9" name="Straight Arrow Connector 38"/>
          <p:cNvCxnSpPr/>
          <p:nvPr/>
        </p:nvCxnSpPr>
        <p:spPr>
          <a:xfrm flipV="1">
            <a:off x="7471894" y="3998386"/>
            <a:ext cx="824202" cy="16213"/>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0" name="Straight Arrow Connector 39"/>
          <p:cNvCxnSpPr/>
          <p:nvPr/>
        </p:nvCxnSpPr>
        <p:spPr>
          <a:xfrm flipV="1">
            <a:off x="217104" y="4014600"/>
            <a:ext cx="762000" cy="511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41" name="TextBox 40"/>
          <p:cNvSpPr txBox="1"/>
          <p:nvPr/>
        </p:nvSpPr>
        <p:spPr>
          <a:xfrm>
            <a:off x="786439" y="3486631"/>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Analysis </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Filter</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Bank</a:t>
            </a:r>
          </a:p>
        </p:txBody>
      </p:sp>
      <p:sp>
        <p:nvSpPr>
          <p:cNvPr id="42" name="TextBox 41"/>
          <p:cNvSpPr txBox="1"/>
          <p:nvPr/>
        </p:nvSpPr>
        <p:spPr>
          <a:xfrm>
            <a:off x="2507769" y="3401533"/>
            <a:ext cx="1442714" cy="1200329"/>
          </a:xfrm>
          <a:prstGeom prst="rect">
            <a:avLst/>
          </a:prstGeom>
          <a:noFill/>
        </p:spPr>
        <p:txBody>
          <a:bodyPr wrap="square" rtlCol="0">
            <a:spAutoFit/>
          </a:bodyPr>
          <a:lstStyle/>
          <a:p>
            <a:pPr algn="ctr" eaLnBrk="1" fontAlgn="auto" hangingPunct="1">
              <a:spcBef>
                <a:spcPts val="0"/>
              </a:spcBef>
              <a:spcAft>
                <a:spcPts val="0"/>
              </a:spcAft>
            </a:pPr>
            <a:r>
              <a:rPr lang="en-US" sz="1800" b="0" dirty="0"/>
              <a:t>Binary T-F Mask Computation</a:t>
            </a:r>
          </a:p>
          <a:p>
            <a:pPr algn="ctr" eaLnBrk="1" fontAlgn="auto" hangingPunct="1">
              <a:spcBef>
                <a:spcPts val="0"/>
              </a:spcBef>
              <a:spcAft>
                <a:spcPts val="0"/>
              </a:spcAft>
            </a:pPr>
            <a:endParaRPr lang="en-US" sz="1800" b="0" dirty="0">
              <a:solidFill>
                <a:prstClr val="black"/>
              </a:solidFill>
              <a:cs typeface="Times New Roman" panose="02020603050405020304" pitchFamily="18" charset="0"/>
            </a:endParaRPr>
          </a:p>
        </p:txBody>
      </p:sp>
      <p:sp>
        <p:nvSpPr>
          <p:cNvPr id="43" name="TextBox 42"/>
          <p:cNvSpPr txBox="1"/>
          <p:nvPr/>
        </p:nvSpPr>
        <p:spPr>
          <a:xfrm>
            <a:off x="4383641" y="3486631"/>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Synthesis </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Filter</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Bank</a:t>
            </a:r>
          </a:p>
        </p:txBody>
      </p:sp>
      <p:sp>
        <p:nvSpPr>
          <p:cNvPr id="44" name="TextBox 43"/>
          <p:cNvSpPr txBox="1"/>
          <p:nvPr/>
        </p:nvSpPr>
        <p:spPr>
          <a:xfrm>
            <a:off x="5996062" y="3500810"/>
            <a:ext cx="1524000" cy="923330"/>
          </a:xfrm>
          <a:prstGeom prst="rect">
            <a:avLst/>
          </a:prstGeom>
          <a:noFill/>
        </p:spPr>
        <p:txBody>
          <a:bodyPr wrap="square" rtlCol="0">
            <a:spAutoFit/>
          </a:bodyPr>
          <a:lstStyle/>
          <a:p>
            <a:pPr algn="ctr"/>
            <a:r>
              <a:rPr lang="en-US" sz="1800" b="0" dirty="0"/>
              <a:t>T-F Mask based Noise Suppression </a:t>
            </a:r>
          </a:p>
        </p:txBody>
      </p:sp>
      <p:sp>
        <p:nvSpPr>
          <p:cNvPr id="46" name="TextBox 45"/>
          <p:cNvSpPr txBox="1"/>
          <p:nvPr/>
        </p:nvSpPr>
        <p:spPr>
          <a:xfrm>
            <a:off x="-83763" y="3372421"/>
            <a:ext cx="10668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Noisy Speech</a:t>
            </a:r>
          </a:p>
        </p:txBody>
      </p:sp>
      <p:sp>
        <p:nvSpPr>
          <p:cNvPr id="47" name="TextBox 46"/>
          <p:cNvSpPr txBox="1"/>
          <p:nvPr/>
        </p:nvSpPr>
        <p:spPr>
          <a:xfrm>
            <a:off x="7378123" y="3372421"/>
            <a:ext cx="1735241"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cs typeface="Times New Roman" panose="02020603050405020304" pitchFamily="18" charset="0"/>
              </a:rPr>
              <a:t>Resynthesized </a:t>
            </a:r>
            <a:r>
              <a:rPr lang="en-US" sz="1800" b="0" dirty="0">
                <a:solidFill>
                  <a:prstClr val="black"/>
                </a:solidFill>
                <a:cs typeface="Times New Roman" panose="02020603050405020304" pitchFamily="18" charset="0"/>
              </a:rPr>
              <a:t>Speech</a:t>
            </a:r>
          </a:p>
        </p:txBody>
      </p:sp>
      <p:cxnSp>
        <p:nvCxnSpPr>
          <p:cNvPr id="48" name="Straight Arrow Connector 47"/>
          <p:cNvCxnSpPr/>
          <p:nvPr/>
        </p:nvCxnSpPr>
        <p:spPr>
          <a:xfrm>
            <a:off x="5518561" y="4012367"/>
            <a:ext cx="533400" cy="4465"/>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61" name="Elbow Connector 60"/>
          <p:cNvCxnSpPr/>
          <p:nvPr/>
        </p:nvCxnSpPr>
        <p:spPr>
          <a:xfrm>
            <a:off x="3215401" y="2730889"/>
            <a:ext cx="3667663" cy="478034"/>
          </a:xfrm>
          <a:prstGeom prst="bentConnector3">
            <a:avLst>
              <a:gd name="adj1" fmla="val 99863"/>
            </a:avLst>
          </a:prstGeom>
          <a:noFill/>
          <a:ln w="38100" cap="flat" cmpd="sng" algn="ctr">
            <a:solidFill>
              <a:sysClr val="windowText" lastClr="000000">
                <a:shade val="95000"/>
                <a:satMod val="105000"/>
              </a:sysClr>
            </a:solidFill>
            <a:prstDash val="solid"/>
            <a:tailEnd type="triangle"/>
          </a:ln>
          <a:effectLst/>
        </p:spPr>
      </p:cxnSp>
      <p:cxnSp>
        <p:nvCxnSpPr>
          <p:cNvPr id="62" name="Straight Connector 61"/>
          <p:cNvCxnSpPr/>
          <p:nvPr/>
        </p:nvCxnSpPr>
        <p:spPr>
          <a:xfrm>
            <a:off x="3215401" y="2726836"/>
            <a:ext cx="1443" cy="514550"/>
          </a:xfrm>
          <a:prstGeom prst="line">
            <a:avLst/>
          </a:prstGeom>
          <a:noFill/>
          <a:ln w="38100" cap="flat" cmpd="sng" algn="ctr">
            <a:solidFill>
              <a:sysClr val="windowText" lastClr="000000"/>
            </a:solidFill>
            <a:prstDash val="solid"/>
          </a:ln>
          <a:effectLst/>
        </p:spPr>
      </p:cxnSp>
    </p:spTree>
    <p:extLst>
      <p:ext uri="{BB962C8B-B14F-4D97-AF65-F5344CB8AC3E}">
        <p14:creationId xmlns:p14="http://schemas.microsoft.com/office/powerpoint/2010/main" val="2672513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SN pres template - Final">
  <a:themeElements>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SN pres template - Fin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SN pres template - 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SN pres template - 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SN pres template - 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SN pres template - 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SN pres template - 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SN pres template - 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SN pres template - 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SN pres template - 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SN pres template - 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SN pres template - 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SN pres template - 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Default Design">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3709</TotalTime>
  <Words>1584</Words>
  <Application>Microsoft Office PowerPoint</Application>
  <PresentationFormat>On-screen Show (4:3)</PresentationFormat>
  <Paragraphs>256</Paragraphs>
  <Slides>30</Slides>
  <Notes>2</Notes>
  <HiddenSlides>6</HiddenSlides>
  <MMClips>4</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Times New Roman</vt:lpstr>
      <vt:lpstr>Verdana</vt:lpstr>
      <vt:lpstr>Wingdings</vt:lpstr>
      <vt:lpstr>SSN pres template - Final</vt:lpstr>
      <vt:lpstr>1_Default Design</vt:lpstr>
      <vt:lpstr>4_Default Design</vt:lpstr>
      <vt:lpstr>CorelDRAW</vt:lpstr>
      <vt:lpstr>PowerPoint Presentation</vt:lpstr>
      <vt:lpstr>OUTLINE</vt:lpstr>
      <vt:lpstr>SPEECH SEPARATION</vt:lpstr>
      <vt:lpstr>CASA and IBM</vt:lpstr>
      <vt:lpstr>OBJECTIVES OF THE PROJECT</vt:lpstr>
      <vt:lpstr>LITERATURE SURVEY</vt:lpstr>
      <vt:lpstr>LITERATURE SURVEY</vt:lpstr>
      <vt:lpstr>LITERATURE SURVEY</vt:lpstr>
      <vt:lpstr>PowerPoint Presentation</vt:lpstr>
      <vt:lpstr>PowerPoint Presentation</vt:lpstr>
      <vt:lpstr>EXPERIMENTAL RESULTS</vt:lpstr>
      <vt:lpstr>RESULTS</vt:lpstr>
      <vt:lpstr>GRAPHICAL RESULTS</vt:lpstr>
      <vt:lpstr>GRAPHICAL RESULTS</vt:lpstr>
      <vt:lpstr>GRAPHICAL RESULTS</vt:lpstr>
      <vt:lpstr>GRAPHICAL RESULTS</vt:lpstr>
      <vt:lpstr>EXPERIMENTAL RESULTS</vt:lpstr>
      <vt:lpstr>EXPERIMENTAL RESULTS</vt:lpstr>
      <vt:lpstr>CONCLUSION</vt:lpstr>
      <vt:lpstr>WORKPLAN</vt:lpstr>
      <vt:lpstr>REFERENCES</vt:lpstr>
      <vt:lpstr>REFERENCES</vt:lpstr>
      <vt:lpstr>REFERENCES</vt:lpstr>
      <vt:lpstr>PowerPoint Presentation</vt:lpstr>
      <vt:lpstr>REFERENCES</vt:lpstr>
      <vt:lpstr>LITERATURE SURVEY</vt:lpstr>
      <vt:lpstr>LITERATURE SURVEY</vt:lpstr>
      <vt:lpstr>LITERATURE SURVEY</vt:lpstr>
      <vt:lpstr>COMPUTATIONAL ANALYSIS</vt:lpstr>
      <vt:lpstr>GRAPHICAL RESULTS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 sankar</dc:creator>
  <cp:lastModifiedBy>USER</cp:lastModifiedBy>
  <cp:revision>254</cp:revision>
  <cp:lastPrinted>2017-09-27T17:23:51Z</cp:lastPrinted>
  <dcterms:created xsi:type="dcterms:W3CDTF">2017-02-18T09:57:41Z</dcterms:created>
  <dcterms:modified xsi:type="dcterms:W3CDTF">2018-02-01T00:58:38Z</dcterms:modified>
</cp:coreProperties>
</file>