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8"/>
  </p:notesMasterIdLst>
  <p:sldIdLst>
    <p:sldId id="281" r:id="rId4"/>
    <p:sldId id="257" r:id="rId5"/>
    <p:sldId id="273" r:id="rId6"/>
    <p:sldId id="275" r:id="rId7"/>
    <p:sldId id="276" r:id="rId8"/>
    <p:sldId id="277" r:id="rId9"/>
    <p:sldId id="278" r:id="rId10"/>
    <p:sldId id="280" r:id="rId11"/>
    <p:sldId id="282" r:id="rId12"/>
    <p:sldId id="283" r:id="rId13"/>
    <p:sldId id="279" r:id="rId14"/>
    <p:sldId id="271" r:id="rId15"/>
    <p:sldId id="263" r:id="rId16"/>
    <p:sldId id="264" r:id="rId17"/>
  </p:sldIdLst>
  <p:sldSz cx="9144000" cy="6858000" type="screen4x3"/>
  <p:notesSz cx="6858000" cy="91440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23B51-C6A9-49EA-A6CA-962BABD5D60D}" type="datetimeFigureOut">
              <a:rPr lang="en-IN" smtClean="0"/>
              <a:t>22-09-2017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A384-E485-4FF9-8959-E9B38619CFC0}" type="slidenum">
              <a:rPr lang="en-IN" smtClean="0"/>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3ADF47-0C2A-4E52-AF84-1B1338FE1A1A}" type="slidenum">
              <a:rPr lang="en-US" altLang="en-US" sz="1300"/>
              <a:pPr>
                <a:spcBef>
                  <a:spcPct val="0"/>
                </a:spcBef>
              </a:pPr>
              <a:t>1</a:t>
            </a:fld>
            <a:endParaRPr lang="en-US" altLang="en-US" sz="13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395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066" name="CorelDRAW" r:id="rId14" imgW="10128885" imgH="696087" progId="CorelDRAW.Graphic.12">
                  <p:embed/>
                </p:oleObj>
              </mc:Choice>
              <mc:Fallback>
                <p:oleObj name="CorelDRAW" r:id="rId14" imgW="10128885" imgH="696087" progId="CorelDRAW.Graphic.12">
                  <p:embed/>
                  <p:pic>
                    <p:nvPicPr>
                      <p:cNvPr id="1028"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090" name="CorelDRAW" r:id="rId14" imgW="10128885" imgH="696087" progId="CorelDRAW.Graphic.12">
                  <p:embed/>
                </p:oleObj>
              </mc:Choice>
              <mc:Fallback>
                <p:oleObj name="CorelDRAW" r:id="rId14" imgW="10128885" imgH="696087" progId="CorelDRAW.Graphic.12">
                  <p:embed/>
                  <p:pic>
                    <p:nvPicPr>
                      <p:cNvPr id="3076"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152400" y="1828800"/>
            <a:ext cx="7239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buFontTx/>
              <a:buNone/>
            </a:pPr>
            <a:endParaRPr lang="en-US" altLang="en-US" sz="2800" b="0">
              <a:latin typeface="Calibri" panose="020F0502020204030204" pitchFamily="34" charset="0"/>
              <a:cs typeface="Calibri" panose="020F0502020204030204" pitchFamily="34" charset="0"/>
            </a:endParaRPr>
          </a:p>
          <a:p>
            <a:pPr eaLnBrk="1" hangingPunct="1">
              <a:buFontTx/>
              <a:buNone/>
            </a:pPr>
            <a:endParaRPr lang="en-US" altLang="en-US" sz="2800" b="0">
              <a:latin typeface="Calibri" panose="020F0502020204030204" pitchFamily="34" charset="0"/>
              <a:cs typeface="Calibri" panose="020F0502020204030204" pitchFamily="34" charset="0"/>
            </a:endParaRPr>
          </a:p>
          <a:p>
            <a:pPr eaLnBrk="1" hangingPunct="1">
              <a:buFontTx/>
              <a:buNone/>
            </a:pPr>
            <a:endParaRPr lang="en-US" altLang="en-US" sz="2800" b="0">
              <a:latin typeface="Calibri" panose="020F0502020204030204" pitchFamily="34" charset="0"/>
              <a:cs typeface="Calibri" panose="020F0502020204030204" pitchFamily="34" charset="0"/>
            </a:endParaRPr>
          </a:p>
          <a:p>
            <a:pPr eaLnBrk="1" hangingPunct="1">
              <a:buFontTx/>
              <a:buNone/>
            </a:pPr>
            <a:endParaRPr lang="en-US" altLang="en-US" sz="2800" b="0">
              <a:latin typeface="Calibri" panose="020F0502020204030204" pitchFamily="34" charset="0"/>
              <a:cs typeface="Calibri" panose="020F0502020204030204" pitchFamily="34" charset="0"/>
            </a:endParaRPr>
          </a:p>
        </p:txBody>
      </p:sp>
      <p:sp>
        <p:nvSpPr>
          <p:cNvPr id="8196" name="Rectangle 17"/>
          <p:cNvSpPr>
            <a:spLocks noChangeArrowheads="1"/>
          </p:cNvSpPr>
          <p:nvPr/>
        </p:nvSpPr>
        <p:spPr bwMode="auto">
          <a:xfrm>
            <a:off x="2365375" y="460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b="0">
              <a:latin typeface="Calibri" panose="020F0502020204030204" pitchFamily="34" charset="0"/>
              <a:cs typeface="Calibri" panose="020F0502020204030204" pitchFamily="34" charset="0"/>
            </a:endParaRPr>
          </a:p>
        </p:txBody>
      </p:sp>
      <p:sp>
        <p:nvSpPr>
          <p:cNvPr id="8197" name="Rectangle 18"/>
          <p:cNvSpPr>
            <a:spLocks noChangeArrowheads="1"/>
          </p:cNvSpPr>
          <p:nvPr/>
        </p:nvSpPr>
        <p:spPr bwMode="auto">
          <a:xfrm>
            <a:off x="0" y="-304800"/>
            <a:ext cx="9144000" cy="205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8198" name="Rectangle 19"/>
          <p:cNvSpPr>
            <a:spLocks noChangeArrowheads="1"/>
          </p:cNvSpPr>
          <p:nvPr/>
        </p:nvSpPr>
        <p:spPr bwMode="auto">
          <a:xfrm>
            <a:off x="0" y="3276600"/>
            <a:ext cx="7543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buFontTx/>
              <a:buNone/>
            </a:pPr>
            <a:r>
              <a:rPr lang="en-US" altLang="en-US" sz="2800">
                <a:solidFill>
                  <a:schemeClr val="bg2"/>
                </a:solidFill>
                <a:latin typeface="Calibri" panose="020F0502020204030204" pitchFamily="34" charset="0"/>
                <a:cs typeface="Calibri" panose="020F0502020204030204" pitchFamily="34" charset="0"/>
              </a:rPr>
              <a:t> </a:t>
            </a:r>
          </a:p>
        </p:txBody>
      </p:sp>
      <p:sp>
        <p:nvSpPr>
          <p:cNvPr id="8199" name="Rectangle 9"/>
          <p:cNvSpPr>
            <a:spLocks noChangeArrowheads="1"/>
          </p:cNvSpPr>
          <p:nvPr/>
        </p:nvSpPr>
        <p:spPr bwMode="auto">
          <a:xfrm>
            <a:off x="0" y="-30480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8200" name="Rectangle 20"/>
          <p:cNvSpPr>
            <a:spLocks noChangeArrowheads="1"/>
          </p:cNvSpPr>
          <p:nvPr/>
        </p:nvSpPr>
        <p:spPr bwMode="auto">
          <a:xfrm>
            <a:off x="212725" y="1676400"/>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spcBef>
                <a:spcPct val="0"/>
              </a:spcBef>
              <a:buFontTx/>
              <a:buNone/>
            </a:pPr>
            <a:endParaRPr lang="en-US" altLang="en-US" dirty="0">
              <a:solidFill>
                <a:schemeClr val="accent2"/>
              </a:solidFill>
              <a:latin typeface="Calibri" panose="020F0502020204030204" pitchFamily="34" charset="0"/>
              <a:cs typeface="Calibri" panose="020F0502020204030204" pitchFamily="34" charset="0"/>
            </a:endParaRPr>
          </a:p>
          <a:p>
            <a:pPr algn="ctr" eaLnBrk="1" hangingPunct="1">
              <a:spcBef>
                <a:spcPct val="0"/>
              </a:spcBef>
              <a:buFontTx/>
              <a:buNone/>
            </a:pPr>
            <a:endParaRPr lang="en-US" altLang="en-US" sz="4400" dirty="0">
              <a:solidFill>
                <a:srgbClr val="00B050"/>
              </a:solidFill>
              <a:latin typeface="Calibri" panose="020F0502020204030204" pitchFamily="34" charset="0"/>
              <a:cs typeface="Calibri" panose="020F0502020204030204" pitchFamily="34" charset="0"/>
            </a:endParaRPr>
          </a:p>
          <a:p>
            <a:pPr algn="ctr" eaLnBrk="1" hangingPunct="1">
              <a:spcBef>
                <a:spcPct val="0"/>
              </a:spcBef>
              <a:buFontTx/>
              <a:buNone/>
            </a:pPr>
            <a:endParaRPr lang="fr-FR" altLang="en-US" sz="2000" dirty="0">
              <a:latin typeface="Calibri" panose="020F0502020204030204" pitchFamily="34" charset="0"/>
              <a:cs typeface="Calibri" panose="020F0502020204030204" pitchFamily="34" charset="0"/>
            </a:endParaRPr>
          </a:p>
          <a:p>
            <a:pPr algn="ctr" eaLnBrk="1" hangingPunct="1">
              <a:spcBef>
                <a:spcPct val="0"/>
              </a:spcBef>
              <a:buFontTx/>
              <a:buNone/>
            </a:pPr>
            <a:endParaRPr lang="en-US" altLang="en-US" sz="4400" dirty="0">
              <a:solidFill>
                <a:srgbClr val="00B050"/>
              </a:solidFill>
              <a:latin typeface="Calibri" panose="020F0502020204030204" pitchFamily="34" charset="0"/>
              <a:cs typeface="Calibri" panose="020F0502020204030204" pitchFamily="34" charset="0"/>
            </a:endParaRPr>
          </a:p>
        </p:txBody>
      </p:sp>
      <p:sp>
        <p:nvSpPr>
          <p:cNvPr id="9" name="TextBox 8"/>
          <p:cNvSpPr txBox="1"/>
          <p:nvPr/>
        </p:nvSpPr>
        <p:spPr>
          <a:xfrm>
            <a:off x="152400" y="1487775"/>
            <a:ext cx="9036496" cy="1569660"/>
          </a:xfrm>
          <a:prstGeom prst="rect">
            <a:avLst/>
          </a:prstGeom>
          <a:noFill/>
        </p:spPr>
        <p:txBody>
          <a:bodyPr wrap="square" rtlCol="0">
            <a:spAutoFit/>
          </a:bodyPr>
          <a:lstStyle/>
          <a:p>
            <a:pPr algn="ctr"/>
            <a:r>
              <a:rPr lang="en-IN" sz="4800" b="1" dirty="0" smtClean="0">
                <a:latin typeface="Calibri" panose="020F0502020204030204" pitchFamily="34" charset="0"/>
                <a:cs typeface="Calibri" panose="020F0502020204030204" pitchFamily="34" charset="0"/>
              </a:rPr>
              <a:t>A NEW METHOD FOR MONAURAL SPEECH SEPARATION USING IBM</a:t>
            </a:r>
            <a:endParaRPr lang="en-IN" sz="4800" b="1" dirty="0">
              <a:latin typeface="Calibri" panose="020F0502020204030204" pitchFamily="34" charset="0"/>
              <a:cs typeface="Calibri" panose="020F0502020204030204" pitchFamily="34" charset="0"/>
            </a:endParaRPr>
          </a:p>
        </p:txBody>
      </p:sp>
      <p:sp>
        <p:nvSpPr>
          <p:cNvPr id="11" name="TextBox 10"/>
          <p:cNvSpPr txBox="1"/>
          <p:nvPr/>
        </p:nvSpPr>
        <p:spPr>
          <a:xfrm>
            <a:off x="212725" y="4095690"/>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latin typeface="Calibri" panose="020F0502020204030204" pitchFamily="34" charset="0"/>
                <a:cs typeface="Calibri" panose="020F0502020204030204" pitchFamily="34" charset="0"/>
              </a:rPr>
              <a:t>Guide: </a:t>
            </a:r>
            <a:r>
              <a:rPr lang="en-IN" sz="2000" dirty="0">
                <a:solidFill>
                  <a:prstClr val="black"/>
                </a:solidFill>
                <a:latin typeface="Calibri" panose="020F0502020204030204" pitchFamily="34" charset="0"/>
                <a:cs typeface="Calibri" panose="020F0502020204030204" pitchFamily="34" charset="0"/>
              </a:rPr>
              <a:t>Dr. R. Rajavel</a:t>
            </a:r>
            <a:r>
              <a:rPr lang="en-IN" sz="2000" b="0" dirty="0">
                <a:solidFill>
                  <a:prstClr val="black"/>
                </a:solidFill>
                <a:latin typeface="Calibri" panose="020F0502020204030204" pitchFamily="34" charset="0"/>
                <a:cs typeface="Calibri" panose="020F0502020204030204" pitchFamily="34" charset="0"/>
              </a:rPr>
              <a:t>, Associate Professor</a:t>
            </a:r>
          </a:p>
        </p:txBody>
      </p:sp>
      <p:sp>
        <p:nvSpPr>
          <p:cNvPr id="13" name="TextBox 12"/>
          <p:cNvSpPr txBox="1"/>
          <p:nvPr/>
        </p:nvSpPr>
        <p:spPr>
          <a:xfrm>
            <a:off x="4875540" y="4095690"/>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a:solidFill>
                  <a:prstClr val="black"/>
                </a:solidFill>
                <a:latin typeface="Calibri" panose="020F0502020204030204" pitchFamily="34" charset="0"/>
                <a:cs typeface="Calibri" panose="020F0502020204030204" pitchFamily="34" charset="0"/>
              </a:rPr>
              <a:t>A Project by :</a:t>
            </a:r>
          </a:p>
          <a:p>
            <a:pPr eaLnBrk="1" fontAlgn="auto" hangingPunct="1">
              <a:spcBef>
                <a:spcPts val="0"/>
              </a:spcBef>
              <a:spcAft>
                <a:spcPts val="0"/>
              </a:spcAft>
            </a:pPr>
            <a:r>
              <a:rPr lang="en-IN" sz="1800" b="0" dirty="0">
                <a:solidFill>
                  <a:prstClr val="black"/>
                </a:solidFill>
                <a:latin typeface="Calibri" panose="020F0502020204030204" pitchFamily="34" charset="0"/>
                <a:cs typeface="Calibri" panose="020F0502020204030204" pitchFamily="34" charset="0"/>
              </a:rPr>
              <a:t>M. Naveen Narayanan - 312214106066  </a:t>
            </a:r>
          </a:p>
          <a:p>
            <a:pPr eaLnBrk="1" fontAlgn="auto" hangingPunct="1">
              <a:spcBef>
                <a:spcPts val="0"/>
              </a:spcBef>
              <a:spcAft>
                <a:spcPts val="0"/>
              </a:spcAft>
            </a:pPr>
            <a:r>
              <a:rPr lang="en-IN" sz="1800" b="0" dirty="0">
                <a:solidFill>
                  <a:prstClr val="black"/>
                </a:solidFill>
                <a:latin typeface="Calibri" panose="020F0502020204030204" pitchFamily="34" charset="0"/>
                <a:cs typeface="Calibri" panose="020F0502020204030204" pitchFamily="34"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889325" y="5218093"/>
            <a:ext cx="6867200"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prstClr val="black"/>
                </a:solidFill>
                <a:latin typeface="Calibri" panose="020F0502020204030204" pitchFamily="34" charset="0"/>
                <a:cs typeface="Calibri" panose="020F0502020204030204" pitchFamily="34"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143000"/>
          </a:xfrm>
        </p:spPr>
        <p:txBody>
          <a:bodyPr/>
          <a:lstStyle/>
          <a:p>
            <a:r>
              <a:rPr lang="en-IN" dirty="0" smtClean="0">
                <a:latin typeface="Calibri" panose="020F0502020204030204" pitchFamily="34" charset="0"/>
                <a:cs typeface="Calibri" panose="020F0502020204030204" pitchFamily="34" charset="0"/>
              </a:rPr>
              <a:t>LITERATURE SURVEY</a:t>
            </a:r>
            <a:endParaRPr lang="en-IN" dirty="0">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09313322"/>
              </p:ext>
            </p:extLst>
          </p:nvPr>
        </p:nvGraphicFramePr>
        <p:xfrm>
          <a:off x="10343" y="548681"/>
          <a:ext cx="9144001" cy="5427310"/>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654851">
                  <a:extLst>
                    <a:ext uri="{9D8B030D-6E8A-4147-A177-3AD203B41FA5}">
                      <a16:colId xmlns:a16="http://schemas.microsoft.com/office/drawing/2014/main" val="1589069973"/>
                    </a:ext>
                  </a:extLst>
                </a:gridCol>
                <a:gridCol w="1440160">
                  <a:extLst>
                    <a:ext uri="{9D8B030D-6E8A-4147-A177-3AD203B41FA5}">
                      <a16:colId xmlns:a16="http://schemas.microsoft.com/office/drawing/2014/main" val="1528115580"/>
                    </a:ext>
                  </a:extLst>
                </a:gridCol>
                <a:gridCol w="1512168">
                  <a:extLst>
                    <a:ext uri="{9D8B030D-6E8A-4147-A177-3AD203B41FA5}">
                      <a16:colId xmlns:a16="http://schemas.microsoft.com/office/drawing/2014/main" val="1360927492"/>
                    </a:ext>
                  </a:extLst>
                </a:gridCol>
                <a:gridCol w="3862264">
                  <a:extLst>
                    <a:ext uri="{9D8B030D-6E8A-4147-A177-3AD203B41FA5}">
                      <a16:colId xmlns:a16="http://schemas.microsoft.com/office/drawing/2014/main" val="2133456946"/>
                    </a:ext>
                  </a:extLst>
                </a:gridCol>
              </a:tblGrid>
              <a:tr h="632069">
                <a:tc>
                  <a:txBody>
                    <a:bodyPr/>
                    <a:lstStyle/>
                    <a:p>
                      <a:pPr algn="ctr"/>
                      <a:r>
                        <a:rPr lang="en-IN" dirty="0" err="1" smtClean="0">
                          <a:solidFill>
                            <a:schemeClr val="tx1"/>
                          </a:solidFill>
                          <a:latin typeface="Calibri" panose="020F0502020204030204" pitchFamily="34" charset="0"/>
                          <a:cs typeface="Calibri" panose="020F0502020204030204" pitchFamily="34" charset="0"/>
                        </a:rPr>
                        <a:t>S.No</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latin typeface="Calibri" panose="020F0502020204030204" pitchFamily="34" charset="0"/>
                          <a:cs typeface="Calibri" panose="020F0502020204030204" pitchFamily="34" charset="0"/>
                        </a:rPr>
                        <a:t>TITLE</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latin typeface="Calibri" panose="020F0502020204030204" pitchFamily="34" charset="0"/>
                          <a:cs typeface="Calibri" panose="020F0502020204030204" pitchFamily="34" charset="0"/>
                        </a:rPr>
                        <a:t>AUTHORS</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aseline="0" smtClean="0">
                          <a:solidFill>
                            <a:schemeClr val="tx1"/>
                          </a:solidFill>
                          <a:latin typeface="Calibri" panose="020F0502020204030204" pitchFamily="34" charset="0"/>
                          <a:cs typeface="Calibri" panose="020F0502020204030204" pitchFamily="34" charset="0"/>
                        </a:rPr>
                        <a:t>YEAR OF PUBLICATION </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latin typeface="Calibri" panose="020F0502020204030204" pitchFamily="34" charset="0"/>
                          <a:cs typeface="Calibri" panose="020F0502020204030204" pitchFamily="34" charset="0"/>
                        </a:rPr>
                        <a:t>INFERENCE</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168231">
                <a:tc>
                  <a:txBody>
                    <a:bodyPr/>
                    <a:lstStyle/>
                    <a:p>
                      <a:pPr algn="just"/>
                      <a:r>
                        <a:rPr lang="en-IN" sz="1600" dirty="0" smtClean="0">
                          <a:solidFill>
                            <a:schemeClr val="tx1"/>
                          </a:solidFill>
                          <a:latin typeface="Calibri" panose="020F0502020204030204" pitchFamily="34" charset="0"/>
                          <a:cs typeface="Calibri" panose="020F0502020204030204" pitchFamily="34" charset="0"/>
                        </a:rPr>
                        <a:t>3.</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600" dirty="0" smtClean="0">
                          <a:latin typeface="Calibri" panose="020F0502020204030204" pitchFamily="34" charset="0"/>
                          <a:cs typeface="Calibri" panose="020F0502020204030204" pitchFamily="34" charset="0"/>
                        </a:rPr>
                        <a:t>Time–Frequency Masking for Speech Separation and Its Potential for Hearing Aid Design</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600" dirty="0" smtClean="0">
                          <a:latin typeface="Calibri" panose="020F0502020204030204" pitchFamily="34" charset="0"/>
                          <a:cs typeface="Calibri" panose="020F0502020204030204" pitchFamily="34" charset="0"/>
                        </a:rPr>
                        <a:t>D.L. Wang</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600" dirty="0" smtClean="0">
                          <a:solidFill>
                            <a:schemeClr val="tx1"/>
                          </a:solidFill>
                          <a:latin typeface="Calibri" panose="020F0502020204030204" pitchFamily="34" charset="0"/>
                          <a:cs typeface="Calibri" panose="020F0502020204030204" pitchFamily="34" charset="0"/>
                        </a:rPr>
                        <a:t>2008</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600" dirty="0" smtClean="0">
                          <a:latin typeface="Calibri" panose="020F0502020204030204" pitchFamily="34" charset="0"/>
                          <a:cs typeface="Calibri" panose="020F0502020204030204" pitchFamily="34"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 in noise. </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257390">
                <a:tc>
                  <a:txBody>
                    <a:bodyPr/>
                    <a:lstStyle/>
                    <a:p>
                      <a:pPr algn="just"/>
                      <a:r>
                        <a:rPr lang="en-IN" dirty="0" smtClean="0">
                          <a:solidFill>
                            <a:schemeClr val="tx1"/>
                          </a:solidFill>
                          <a:latin typeface="Calibri" panose="020F0502020204030204" pitchFamily="34" charset="0"/>
                          <a:cs typeface="Calibri" panose="020F0502020204030204" pitchFamily="34" charset="0"/>
                        </a:rPr>
                        <a:t>4.</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Frequency analysis and synthesis using a </a:t>
                      </a:r>
                      <a:r>
                        <a:rPr lang="en-IN" dirty="0" err="1" smtClean="0">
                          <a:latin typeface="Calibri" panose="020F0502020204030204" pitchFamily="34" charset="0"/>
                          <a:cs typeface="Calibri" panose="020F0502020204030204" pitchFamily="34" charset="0"/>
                        </a:rPr>
                        <a:t>Gammatone</a:t>
                      </a: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filterbank</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V. </a:t>
                      </a:r>
                      <a:r>
                        <a:rPr lang="en-IN" dirty="0" err="1" smtClean="0">
                          <a:latin typeface="Calibri" panose="020F0502020204030204" pitchFamily="34" charset="0"/>
                          <a:cs typeface="Calibri" panose="020F0502020204030204" pitchFamily="34" charset="0"/>
                        </a:rPr>
                        <a:t>Hohmann</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latin typeface="Calibri" panose="020F0502020204030204" pitchFamily="34" charset="0"/>
                          <a:cs typeface="Calibri" panose="020F0502020204030204" pitchFamily="34" charset="0"/>
                        </a:rPr>
                        <a:t>2002</a:t>
                      </a:r>
                      <a:endParaRPr lang="en-IN"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600" b="0" i="0" kern="1200" dirty="0" smtClean="0">
                          <a:solidFill>
                            <a:schemeClr val="dk1"/>
                          </a:solidFill>
                          <a:effectLst/>
                          <a:latin typeface="Calibri" panose="020F0502020204030204" pitchFamily="34" charset="0"/>
                          <a:ea typeface="+mn-ea"/>
                          <a:cs typeface="Calibri" panose="020F0502020204030204" pitchFamily="34" charset="0"/>
                        </a:rPr>
                        <a:t>This paper describes an efficient implementation of the 4th-order linear </a:t>
                      </a:r>
                      <a:r>
                        <a:rPr lang="en-IN" sz="1600" b="0" i="0" kern="1200" dirty="0" err="1" smtClean="0">
                          <a:solidFill>
                            <a:schemeClr val="dk1"/>
                          </a:solidFill>
                          <a:effectLst/>
                          <a:latin typeface="Calibri" panose="020F0502020204030204" pitchFamily="34" charset="0"/>
                          <a:ea typeface="+mn-ea"/>
                          <a:cs typeface="Calibri" panose="020F0502020204030204" pitchFamily="34" charset="0"/>
                        </a:rPr>
                        <a:t>Gammatone</a:t>
                      </a:r>
                      <a:r>
                        <a:rPr lang="en-IN" sz="1600" b="0" i="0" kern="1200" dirty="0" smtClean="0">
                          <a:solidFill>
                            <a:schemeClr val="dk1"/>
                          </a:solidFill>
                          <a:effectLst/>
                          <a:latin typeface="Calibri" panose="020F0502020204030204" pitchFamily="34" charset="0"/>
                          <a:ea typeface="+mn-ea"/>
                          <a:cs typeface="Calibri" panose="020F0502020204030204" pitchFamily="34" charset="0"/>
                        </a:rPr>
                        <a:t> filter based on an impulse-invariant, all-pole design. A linear auditory filter bank was constructed from these filters.</a:t>
                      </a:r>
                      <a:r>
                        <a:rPr lang="en-IN" sz="1600" b="0" i="0" kern="1200" baseline="0" dirty="0" smtClean="0">
                          <a:solidFill>
                            <a:schemeClr val="dk1"/>
                          </a:solidFill>
                          <a:effectLst/>
                          <a:latin typeface="Calibri" panose="020F0502020204030204" pitchFamily="34" charset="0"/>
                          <a:ea typeface="+mn-ea"/>
                          <a:cs typeface="Calibri" panose="020F0502020204030204" pitchFamily="34" charset="0"/>
                        </a:rPr>
                        <a:t> This filter has been used</a:t>
                      </a:r>
                      <a:r>
                        <a:rPr lang="en-IN" sz="1600" b="0" i="0" kern="1200" dirty="0" smtClean="0">
                          <a:solidFill>
                            <a:schemeClr val="dk1"/>
                          </a:solidFill>
                          <a:effectLst/>
                          <a:latin typeface="Calibri" panose="020F0502020204030204" pitchFamily="34" charset="0"/>
                          <a:ea typeface="+mn-ea"/>
                          <a:cs typeface="Calibri" panose="020F0502020204030204" pitchFamily="34" charset="0"/>
                        </a:rPr>
                        <a:t> in several applications involving computational auditory peripheral filtering. </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alibri" panose="020F0502020204030204" pitchFamily="34" charset="0"/>
                <a:cs typeface="Calibri" panose="020F0502020204030204" pitchFamily="34" charset="0"/>
              </a:rPr>
              <a:t>HARDWARE and SOFTWARE REQUIRED </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lgn="just">
              <a:buNone/>
            </a:pPr>
            <a:r>
              <a:rPr lang="en-IN" dirty="0" smtClean="0">
                <a:latin typeface="Calibri" panose="020F0502020204030204" pitchFamily="34" charset="0"/>
                <a:cs typeface="Calibri" panose="020F0502020204030204" pitchFamily="34" charset="0"/>
              </a:rPr>
              <a:t>Personal Computer with MATLAB installed</a:t>
            </a:r>
          </a:p>
          <a:p>
            <a:pPr marL="0" indent="0" algn="just">
              <a:buNone/>
            </a:pPr>
            <a:endParaRPr lang="en-IN" dirty="0" smtClean="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To implement analysis and synthesis filter bank, compute IBM and demonstrate the process of speech separation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318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latin typeface="Calibri" panose="020F0502020204030204" pitchFamily="34" charset="0"/>
                <a:cs typeface="Calibri" panose="020F0502020204030204" pitchFamily="34" charset="0"/>
              </a:rPr>
              <a:t>WORKPLAN</a:t>
            </a:r>
            <a:endParaRPr lang="en-IN" dirty="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1364149"/>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376263">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92088">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864096">
                  <a:extLst>
                    <a:ext uri="{9D8B030D-6E8A-4147-A177-3AD203B41FA5}">
                      <a16:colId xmlns:a16="http://schemas.microsoft.com/office/drawing/2014/main" val="4249723955"/>
                    </a:ext>
                  </a:extLst>
                </a:gridCol>
                <a:gridCol w="792088">
                  <a:extLst>
                    <a:ext uri="{9D8B030D-6E8A-4147-A177-3AD203B41FA5}">
                      <a16:colId xmlns:a16="http://schemas.microsoft.com/office/drawing/2014/main" val="280684322"/>
                    </a:ext>
                  </a:extLst>
                </a:gridCol>
                <a:gridCol w="792088">
                  <a:extLst>
                    <a:ext uri="{9D8B030D-6E8A-4147-A177-3AD203B41FA5}">
                      <a16:colId xmlns:a16="http://schemas.microsoft.com/office/drawing/2014/main" val="3983034631"/>
                    </a:ext>
                  </a:extLst>
                </a:gridCol>
                <a:gridCol w="688578">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AUG-2017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SEP-2017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OCT-2017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NOV-2017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DEC-2017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JAN-2018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FEB-2018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MAR-2018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Calibri" panose="020F0502020204030204" pitchFamily="34" charset="0"/>
                          <a:cs typeface="Calibri" panose="020F0502020204030204" pitchFamily="34" charset="0"/>
                        </a:rPr>
                        <a:t>Literature</a:t>
                      </a:r>
                      <a:r>
                        <a:rPr lang="en-IN" baseline="0" dirty="0" smtClean="0">
                          <a:latin typeface="Calibri" panose="020F0502020204030204" pitchFamily="34" charset="0"/>
                          <a:cs typeface="Calibri" panose="020F0502020204030204" pitchFamily="34" charset="0"/>
                        </a:rPr>
                        <a:t> Survey</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Calibri" panose="020F0502020204030204" pitchFamily="34" charset="0"/>
                          <a:cs typeface="Calibri" panose="020F0502020204030204" pitchFamily="34" charset="0"/>
                        </a:rPr>
                        <a:t>Implementation of the existing system</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Calibri" panose="020F0502020204030204" pitchFamily="34" charset="0"/>
                          <a:cs typeface="Calibri" panose="020F0502020204030204" pitchFamily="34" charset="0"/>
                        </a:rPr>
                        <a:t>Implementation of the proposed system</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Calibri" panose="020F0502020204030204" pitchFamily="34" charset="0"/>
                          <a:cs typeface="Calibri" panose="020F0502020204030204" pitchFamily="34" charset="0"/>
                        </a:rPr>
                        <a:t>Comparing the Computational Complexity and </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Report</a:t>
                      </a:r>
                      <a:r>
                        <a:rPr lang="en-IN" baseline="0" dirty="0" smtClean="0">
                          <a:latin typeface="Calibri" panose="020F0502020204030204" pitchFamily="34" charset="0"/>
                          <a:cs typeface="Calibri" panose="020F0502020204030204" pitchFamily="34" charset="0"/>
                        </a:rPr>
                        <a:t> Preparation</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IN" dirty="0" smtClean="0">
                <a:latin typeface="Calibri" panose="020F0502020204030204" pitchFamily="34" charset="0"/>
                <a:cs typeface="Calibri" panose="020F0502020204030204" pitchFamily="34" charset="0"/>
              </a:rPr>
              <a:t>REFERENCES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6752"/>
            <a:ext cx="8229600" cy="4752528"/>
          </a:xfrm>
        </p:spPr>
        <p:txBody>
          <a:bodyPr>
            <a:normAutofit fontScale="70000" lnSpcReduction="20000"/>
          </a:bodyPr>
          <a:lstStyle/>
          <a:p>
            <a:pPr marL="514350" indent="-514350" algn="just">
              <a:buFont typeface="+mj-lt"/>
              <a:buAutoNum type="arabicPeriod"/>
            </a:pPr>
            <a:r>
              <a:rPr lang="en-IN" dirty="0" smtClean="0">
                <a:latin typeface="Calibri" panose="020F0502020204030204" pitchFamily="34" charset="0"/>
                <a:cs typeface="Calibri" panose="020F0502020204030204" pitchFamily="34" charset="0"/>
              </a:rPr>
              <a:t>M</a:t>
            </a:r>
            <a:r>
              <a:rPr lang="en-IN" dirty="0">
                <a:latin typeface="Calibri" panose="020F0502020204030204" pitchFamily="34" charset="0"/>
                <a:cs typeface="Calibri" panose="020F0502020204030204" pitchFamily="34" charset="0"/>
              </a:rPr>
              <a:t>. Weintraub, “A theory and computational model of auditory monaural sound separation,” Ph.D. dissertation, Dept. Elect. Eng., Stanford Univ., Stanford, CA, </a:t>
            </a:r>
            <a:r>
              <a:rPr lang="en-IN" dirty="0" smtClean="0">
                <a:latin typeface="Calibri" panose="020F0502020204030204" pitchFamily="34" charset="0"/>
                <a:cs typeface="Calibri" panose="020F0502020204030204" pitchFamily="34" charset="0"/>
              </a:rPr>
              <a:t>1985</a:t>
            </a:r>
          </a:p>
          <a:p>
            <a:pPr marL="514350" indent="-514350" algn="just">
              <a:buFont typeface="+mj-lt"/>
              <a:buAutoNum type="arabicPeriod"/>
            </a:pPr>
            <a:r>
              <a:rPr lang="en-IN" dirty="0" smtClean="0">
                <a:latin typeface="Calibri" panose="020F0502020204030204" pitchFamily="34" charset="0"/>
                <a:cs typeface="Calibri" panose="020F0502020204030204" pitchFamily="34" charset="0"/>
              </a:rPr>
              <a:t>D.L</a:t>
            </a:r>
            <a:r>
              <a:rPr lang="en-IN" dirty="0">
                <a:latin typeface="Calibri" panose="020F0502020204030204" pitchFamily="34" charset="0"/>
                <a:cs typeface="Calibri" panose="020F0502020204030204" pitchFamily="34" charset="0"/>
              </a:rPr>
              <a:t>. Wang, “Time–Frequency Masking for Speech Separation and </a:t>
            </a:r>
            <a:r>
              <a:rPr lang="en-IN" dirty="0" smtClean="0">
                <a:latin typeface="Calibri" panose="020F0502020204030204" pitchFamily="34" charset="0"/>
                <a:cs typeface="Calibri" panose="020F0502020204030204" pitchFamily="34" charset="0"/>
              </a:rPr>
              <a:t>Its Potential </a:t>
            </a:r>
            <a:r>
              <a:rPr lang="en-IN" dirty="0">
                <a:latin typeface="Calibri" panose="020F0502020204030204" pitchFamily="34" charset="0"/>
                <a:cs typeface="Calibri" panose="020F0502020204030204" pitchFamily="34" charset="0"/>
              </a:rPr>
              <a:t>for Hearing Aid Design,” Trends </a:t>
            </a:r>
            <a:r>
              <a:rPr lang="en-IN" dirty="0" smtClean="0">
                <a:latin typeface="Calibri" panose="020F0502020204030204" pitchFamily="34" charset="0"/>
                <a:cs typeface="Calibri" panose="020F0502020204030204" pitchFamily="34" charset="0"/>
              </a:rPr>
              <a:t>in Amplification</a:t>
            </a:r>
            <a:r>
              <a:rPr lang="en-IN" dirty="0">
                <a:latin typeface="Calibri" panose="020F0502020204030204" pitchFamily="34" charset="0"/>
                <a:cs typeface="Calibri" panose="020F0502020204030204" pitchFamily="34" charset="0"/>
              </a:rPr>
              <a:t>, Vol. </a:t>
            </a:r>
            <a:r>
              <a:rPr lang="en-IN" dirty="0" smtClean="0">
                <a:latin typeface="Calibri" panose="020F0502020204030204" pitchFamily="34" charset="0"/>
                <a:cs typeface="Calibri" panose="020F0502020204030204" pitchFamily="34" charset="0"/>
              </a:rPr>
              <a:t>12, pp.332-353</a:t>
            </a:r>
            <a:r>
              <a:rPr lang="en-IN" dirty="0">
                <a:latin typeface="Calibri" panose="020F0502020204030204" pitchFamily="34" charset="0"/>
                <a:cs typeface="Calibri" panose="020F0502020204030204" pitchFamily="34" charset="0"/>
              </a:rPr>
              <a:t>, December </a:t>
            </a:r>
            <a:r>
              <a:rPr lang="en-IN" dirty="0" smtClean="0">
                <a:latin typeface="Calibri" panose="020F0502020204030204" pitchFamily="34" charset="0"/>
                <a:cs typeface="Calibri" panose="020F0502020204030204" pitchFamily="34" charset="0"/>
              </a:rPr>
              <a:t>2008</a:t>
            </a:r>
          </a:p>
          <a:p>
            <a:pPr marL="514350" indent="-514350" algn="just">
              <a:buFont typeface="+mj-lt"/>
              <a:buAutoNum type="arabicPeriod"/>
            </a:pPr>
            <a:r>
              <a:rPr lang="en-IN" dirty="0" smtClean="0">
                <a:latin typeface="Calibri" panose="020F0502020204030204" pitchFamily="34" charset="0"/>
                <a:cs typeface="Calibri" panose="020F0502020204030204" pitchFamily="34" charset="0"/>
              </a:rPr>
              <a:t>D.L</a:t>
            </a:r>
            <a:r>
              <a:rPr lang="en-IN" dirty="0">
                <a:latin typeface="Calibri" panose="020F0502020204030204" pitchFamily="34" charset="0"/>
                <a:cs typeface="Calibri" panose="020F0502020204030204" pitchFamily="34" charset="0"/>
              </a:rPr>
              <a:t>. Wang, G.J. Brown, “Fundamentals of Computational </a:t>
            </a:r>
            <a:r>
              <a:rPr lang="en-IN" dirty="0" smtClean="0">
                <a:latin typeface="Calibri" panose="020F0502020204030204" pitchFamily="34" charset="0"/>
                <a:cs typeface="Calibri" panose="020F0502020204030204" pitchFamily="34" charset="0"/>
              </a:rPr>
              <a:t>Auditory Scene </a:t>
            </a:r>
            <a:r>
              <a:rPr lang="en-IN" dirty="0">
                <a:latin typeface="Calibri" panose="020F0502020204030204" pitchFamily="34" charset="0"/>
                <a:cs typeface="Calibri" panose="020F0502020204030204" pitchFamily="34" charset="0"/>
              </a:rPr>
              <a:t>Analysis,” in Computational Auditory Scene Analysis, D.L </a:t>
            </a:r>
            <a:r>
              <a:rPr lang="en-IN" dirty="0" smtClean="0">
                <a:latin typeface="Calibri" panose="020F0502020204030204" pitchFamily="34" charset="0"/>
                <a:cs typeface="Calibri" panose="020F0502020204030204" pitchFamily="34" charset="0"/>
              </a:rPr>
              <a:t>Wang and </a:t>
            </a:r>
            <a:r>
              <a:rPr lang="en-IN" dirty="0">
                <a:latin typeface="Calibri" panose="020F0502020204030204" pitchFamily="34" charset="0"/>
                <a:cs typeface="Calibri" panose="020F0502020204030204" pitchFamily="34" charset="0"/>
              </a:rPr>
              <a:t>G.J Brown, Wiley-IEEE Press, 2006, pp. </a:t>
            </a:r>
            <a:r>
              <a:rPr lang="en-IN" dirty="0" smtClean="0">
                <a:latin typeface="Calibri" panose="020F0502020204030204" pitchFamily="34" charset="0"/>
                <a:cs typeface="Calibri" panose="020F0502020204030204" pitchFamily="34" charset="0"/>
              </a:rPr>
              <a:t>1-38</a:t>
            </a:r>
          </a:p>
          <a:p>
            <a:pPr marL="514350" indent="-514350" algn="just">
              <a:buFont typeface="+mj-lt"/>
              <a:buAutoNum type="arabicPeriod"/>
            </a:pPr>
            <a:r>
              <a:rPr lang="en-IN" dirty="0" smtClean="0">
                <a:latin typeface="Calibri" panose="020F0502020204030204" pitchFamily="34" charset="0"/>
                <a:cs typeface="Calibri" panose="020F0502020204030204" pitchFamily="34" charset="0"/>
              </a:rPr>
              <a:t>V. </a:t>
            </a:r>
            <a:r>
              <a:rPr lang="en-IN" dirty="0" err="1" smtClean="0">
                <a:latin typeface="Calibri" panose="020F0502020204030204" pitchFamily="34" charset="0"/>
                <a:cs typeface="Calibri" panose="020F0502020204030204" pitchFamily="34" charset="0"/>
              </a:rPr>
              <a:t>Hohmann</a:t>
            </a:r>
            <a:r>
              <a:rPr lang="en-IN" dirty="0">
                <a:latin typeface="Calibri" panose="020F0502020204030204" pitchFamily="34" charset="0"/>
                <a:cs typeface="Calibri" panose="020F0502020204030204" pitchFamily="34" charset="0"/>
              </a:rPr>
              <a:t>, “Frequency analysis and synthesis using a </a:t>
            </a:r>
            <a:r>
              <a:rPr lang="en-IN" dirty="0" err="1" smtClean="0">
                <a:latin typeface="Calibri" panose="020F0502020204030204" pitchFamily="34" charset="0"/>
                <a:cs typeface="Calibri" panose="020F0502020204030204" pitchFamily="34" charset="0"/>
              </a:rPr>
              <a:t>Gammatone</a:t>
            </a:r>
            <a:r>
              <a:rPr lang="en-IN" dirty="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filterbank</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Acta</a:t>
            </a:r>
            <a:r>
              <a:rPr lang="en-IN" dirty="0">
                <a:latin typeface="Calibri" panose="020F0502020204030204" pitchFamily="34" charset="0"/>
                <a:cs typeface="Calibri" panose="020F0502020204030204" pitchFamily="34" charset="0"/>
              </a:rPr>
              <a:t> Acustica united with Acustica, Vol. 88, pp. 433 – </a:t>
            </a:r>
            <a:r>
              <a:rPr lang="en-IN" dirty="0" smtClean="0">
                <a:latin typeface="Calibri" panose="020F0502020204030204" pitchFamily="34" charset="0"/>
                <a:cs typeface="Calibri" panose="020F0502020204030204" pitchFamily="34" charset="0"/>
              </a:rPr>
              <a:t>442, January 2002</a:t>
            </a:r>
            <a:endParaRPr lang="en-IN" dirty="0">
              <a:latin typeface="Calibri" panose="020F0502020204030204" pitchFamily="34" charset="0"/>
              <a:cs typeface="Calibri" panose="020F0502020204030204" pitchFamily="34" charset="0"/>
            </a:endParaRPr>
          </a:p>
          <a:p>
            <a:pPr marL="514350" indent="-514350" algn="just">
              <a:buFont typeface="+mj-lt"/>
              <a:buAutoNum type="arabicPeriod"/>
            </a:pPr>
            <a:r>
              <a:rPr lang="en-IN" dirty="0" err="1">
                <a:latin typeface="Calibri" panose="020F0502020204030204" pitchFamily="34" charset="0"/>
                <a:cs typeface="Calibri" panose="020F0502020204030204" pitchFamily="34" charset="0"/>
              </a:rPr>
              <a:t>Jihen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Zeremdini</a:t>
            </a:r>
            <a:r>
              <a:rPr lang="en-IN" dirty="0">
                <a:latin typeface="Calibri" panose="020F0502020204030204" pitchFamily="34" charset="0"/>
                <a:cs typeface="Calibri" panose="020F0502020204030204" pitchFamily="34" charset="0"/>
              </a:rPr>
              <a:t>, Mohamed </a:t>
            </a:r>
            <a:r>
              <a:rPr lang="en-IN" dirty="0" err="1">
                <a:latin typeface="Calibri" panose="020F0502020204030204" pitchFamily="34" charset="0"/>
                <a:cs typeface="Calibri" panose="020F0502020204030204" pitchFamily="34" charset="0"/>
              </a:rPr>
              <a:t>Anouar</a:t>
            </a:r>
            <a:r>
              <a:rPr lang="en-IN" dirty="0">
                <a:latin typeface="Calibri" panose="020F0502020204030204" pitchFamily="34" charset="0"/>
                <a:cs typeface="Calibri" panose="020F0502020204030204" pitchFamily="34" charset="0"/>
              </a:rPr>
              <a:t> Ben </a:t>
            </a:r>
            <a:r>
              <a:rPr lang="en-IN" dirty="0" err="1">
                <a:latin typeface="Calibri" panose="020F0502020204030204" pitchFamily="34" charset="0"/>
                <a:cs typeface="Calibri" panose="020F0502020204030204" pitchFamily="34" charset="0"/>
              </a:rPr>
              <a:t>Messaoud</a:t>
            </a:r>
            <a:r>
              <a:rPr lang="en-IN" dirty="0">
                <a:latin typeface="Calibri" panose="020F0502020204030204" pitchFamily="34" charset="0"/>
                <a:cs typeface="Calibri" panose="020F0502020204030204" pitchFamily="34" charset="0"/>
              </a:rPr>
              <a:t> and </a:t>
            </a:r>
            <a:r>
              <a:rPr lang="en-IN" dirty="0" err="1">
                <a:latin typeface="Calibri" panose="020F0502020204030204" pitchFamily="34" charset="0"/>
                <a:cs typeface="Calibri" panose="020F0502020204030204" pitchFamily="34" charset="0"/>
              </a:rPr>
              <a:t>Aicha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Bouzid</a:t>
            </a:r>
            <a:r>
              <a:rPr lang="en-IN" dirty="0">
                <a:latin typeface="Calibri" panose="020F0502020204030204" pitchFamily="34" charset="0"/>
                <a:cs typeface="Calibri" panose="020F0502020204030204" pitchFamily="34" charset="0"/>
              </a:rPr>
              <a:t>, “A comparison of several computational auditory scene analysis (CASA) techniques for monaural speech segregation”, Brain Informatics, Vol. 2, Issue 3, pp. 155 – 166, September </a:t>
            </a:r>
            <a:r>
              <a:rPr lang="en-IN" dirty="0" smtClean="0">
                <a:latin typeface="Calibri" panose="020F0502020204030204" pitchFamily="34" charset="0"/>
                <a:cs typeface="Calibri" panose="020F0502020204030204" pitchFamily="34" charset="0"/>
              </a:rPr>
              <a:t>2015</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086667">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anose="020F0502020204030204" pitchFamily="34" charset="0"/>
                <a:cs typeface="Calibri" panose="020F0502020204030204" pitchFamily="34" charset="0"/>
              </a:rPr>
              <a:t>OUTLINE</a:t>
            </a:r>
            <a:endParaRPr lang="en-IN"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77416" y="1474805"/>
            <a:ext cx="8229600" cy="4525963"/>
          </a:xfrm>
        </p:spPr>
        <p:txBody>
          <a:bodyPr>
            <a:noAutofit/>
          </a:bodyPr>
          <a:lstStyle/>
          <a:p>
            <a:pPr algn="just"/>
            <a:r>
              <a:rPr lang="en-IN" sz="2800" dirty="0" smtClean="0">
                <a:latin typeface="Times New Roman" pitchFamily="18" charset="0"/>
                <a:cs typeface="Times New Roman" pitchFamily="18" charset="0"/>
              </a:rPr>
              <a:t>Speech Separation</a:t>
            </a:r>
          </a:p>
          <a:p>
            <a:pPr algn="just"/>
            <a:r>
              <a:rPr lang="en-IN" sz="2800" dirty="0" smtClean="0">
                <a:latin typeface="Times New Roman" pitchFamily="18" charset="0"/>
                <a:cs typeface="Times New Roman" pitchFamily="18" charset="0"/>
              </a:rPr>
              <a:t>Methods for Speech </a:t>
            </a:r>
            <a:r>
              <a:rPr lang="en-IN" sz="2800" dirty="0">
                <a:latin typeface="Times New Roman" pitchFamily="18" charset="0"/>
                <a:cs typeface="Times New Roman" pitchFamily="18" charset="0"/>
              </a:rPr>
              <a:t>S</a:t>
            </a:r>
            <a:r>
              <a:rPr lang="en-IN" sz="2800" dirty="0" smtClean="0">
                <a:latin typeface="Times New Roman" pitchFamily="18" charset="0"/>
                <a:cs typeface="Times New Roman" pitchFamily="18" charset="0"/>
              </a:rPr>
              <a:t>eparation</a:t>
            </a:r>
          </a:p>
          <a:p>
            <a:pPr algn="just"/>
            <a:r>
              <a:rPr lang="en-IN" sz="2800" dirty="0" smtClean="0">
                <a:latin typeface="Times New Roman" pitchFamily="18" charset="0"/>
                <a:cs typeface="Times New Roman" pitchFamily="18" charset="0"/>
              </a:rPr>
              <a:t>Computational Auditory </a:t>
            </a:r>
            <a:r>
              <a:rPr lang="en-IN" sz="2800" dirty="0">
                <a:latin typeface="Times New Roman" pitchFamily="18" charset="0"/>
                <a:cs typeface="Times New Roman" pitchFamily="18" charset="0"/>
              </a:rPr>
              <a:t>S</a:t>
            </a:r>
            <a:r>
              <a:rPr lang="en-IN" sz="2800" dirty="0" smtClean="0">
                <a:latin typeface="Times New Roman" pitchFamily="18" charset="0"/>
                <a:cs typeface="Times New Roman" pitchFamily="18" charset="0"/>
              </a:rPr>
              <a:t>cene Analysis (CASA) and Ideal Binary Mask (IBM)</a:t>
            </a:r>
          </a:p>
          <a:p>
            <a:pPr algn="just"/>
            <a:r>
              <a:rPr lang="en-IN" sz="2800" dirty="0" smtClean="0">
                <a:latin typeface="Times New Roman" pitchFamily="18" charset="0"/>
                <a:cs typeface="Times New Roman" pitchFamily="18" charset="0"/>
              </a:rPr>
              <a:t>Methodology</a:t>
            </a:r>
          </a:p>
          <a:p>
            <a:pPr algn="just"/>
            <a:r>
              <a:rPr lang="en-IN" sz="2800" dirty="0" smtClean="0">
                <a:latin typeface="Times New Roman" pitchFamily="18" charset="0"/>
                <a:cs typeface="Times New Roman" pitchFamily="18" charset="0"/>
              </a:rPr>
              <a:t>Objectives of the Project</a:t>
            </a:r>
          </a:p>
          <a:p>
            <a:pPr algn="just"/>
            <a:r>
              <a:rPr lang="en-IN" sz="2800" dirty="0" smtClean="0">
                <a:latin typeface="Times New Roman" pitchFamily="18" charset="0"/>
                <a:cs typeface="Times New Roman" pitchFamily="18" charset="0"/>
              </a:rPr>
              <a:t>Work plan</a:t>
            </a:r>
          </a:p>
          <a:p>
            <a:pPr algn="just"/>
            <a:r>
              <a:rPr lang="en-IN" sz="2800" dirty="0" smtClean="0">
                <a:latin typeface="Times New Roman" pitchFamily="18" charset="0"/>
                <a:cs typeface="Times New Roman" pitchFamily="18" charset="0"/>
              </a:rPr>
              <a:t>Reference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SPEECH SEPARATION</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417638"/>
            <a:ext cx="8229600" cy="4675657"/>
          </a:xfrm>
        </p:spPr>
        <p:txBody>
          <a:bodyPr>
            <a:noAutofit/>
          </a:bodyPr>
          <a:lstStyle/>
          <a:p>
            <a:pPr algn="just">
              <a:lnSpc>
                <a:spcPct val="150000"/>
              </a:lnSpc>
              <a:spcAft>
                <a:spcPts val="600"/>
              </a:spcAft>
            </a:pPr>
            <a:r>
              <a:rPr lang="en-IN" sz="2800" dirty="0">
                <a:latin typeface="Calibri" panose="020F0502020204030204" pitchFamily="34" charset="0"/>
                <a:cs typeface="Calibri" panose="020F0502020204030204" pitchFamily="34" charset="0"/>
              </a:rPr>
              <a:t>Speech </a:t>
            </a:r>
            <a:r>
              <a:rPr lang="en-IN" sz="2800" dirty="0" smtClean="0">
                <a:latin typeface="Calibri" panose="020F0502020204030204" pitchFamily="34" charset="0"/>
                <a:cs typeface="Calibri" panose="020F0502020204030204" pitchFamily="34" charset="0"/>
              </a:rPr>
              <a:t>separation</a:t>
            </a:r>
            <a:r>
              <a:rPr lang="en-IN" sz="2800" dirty="0">
                <a:latin typeface="Calibri" panose="020F0502020204030204" pitchFamily="34" charset="0"/>
                <a:cs typeface="Calibri" panose="020F0502020204030204" pitchFamily="34" charset="0"/>
              </a:rPr>
              <a:t> is the </a:t>
            </a:r>
            <a:r>
              <a:rPr lang="en-IN" sz="2800" dirty="0" smtClean="0">
                <a:latin typeface="Calibri" panose="020F0502020204030204" pitchFamily="34" charset="0"/>
                <a:cs typeface="Calibri" panose="020F0502020204030204" pitchFamily="34" charset="0"/>
              </a:rPr>
              <a:t>process of separating the target </a:t>
            </a:r>
            <a:r>
              <a:rPr lang="en-IN" sz="2800" dirty="0">
                <a:latin typeface="Calibri" panose="020F0502020204030204" pitchFamily="34" charset="0"/>
                <a:cs typeface="Calibri" panose="020F0502020204030204" pitchFamily="34" charset="0"/>
              </a:rPr>
              <a:t>speech signal </a:t>
            </a:r>
            <a:r>
              <a:rPr lang="en-IN" sz="2800" dirty="0" smtClean="0">
                <a:latin typeface="Calibri" panose="020F0502020204030204" pitchFamily="34" charset="0"/>
                <a:cs typeface="Calibri" panose="020F0502020204030204" pitchFamily="34" charset="0"/>
              </a:rPr>
              <a:t>from acoustic mixture</a:t>
            </a:r>
          </a:p>
          <a:p>
            <a:pPr algn="just">
              <a:lnSpc>
                <a:spcPct val="150000"/>
              </a:lnSpc>
              <a:spcAft>
                <a:spcPts val="600"/>
              </a:spcAft>
            </a:pPr>
            <a:r>
              <a:rPr lang="en-IN" sz="2800" dirty="0" smtClean="0">
                <a:latin typeface="Calibri" panose="020F0502020204030204" pitchFamily="34" charset="0"/>
                <a:cs typeface="Calibri" panose="020F0502020204030204" pitchFamily="34" charset="0"/>
              </a:rPr>
              <a:t>The acoustic mixture may be an another speech or environmental noise or both</a:t>
            </a:r>
          </a:p>
          <a:p>
            <a:pPr algn="just">
              <a:lnSpc>
                <a:spcPct val="150000"/>
              </a:lnSpc>
              <a:spcAft>
                <a:spcPts val="600"/>
              </a:spcAft>
            </a:pPr>
            <a:r>
              <a:rPr lang="en-IN" sz="2800" dirty="0" smtClean="0">
                <a:latin typeface="Calibri" panose="020F0502020204030204" pitchFamily="34" charset="0"/>
                <a:cs typeface="Calibri" panose="020F0502020204030204" pitchFamily="34" charset="0"/>
              </a:rPr>
              <a:t>Speech separation can be used in speech/speaker recognition, voice communication, air-ground communication, hearing aids, etc.</a:t>
            </a: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856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METHODS OF SPEECH SEPARATION</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lgn="just">
              <a:lnSpc>
                <a:spcPct val="150000"/>
              </a:lnSpc>
              <a:spcAft>
                <a:spcPts val="600"/>
              </a:spcAft>
            </a:pPr>
            <a:r>
              <a:rPr lang="en-IN" dirty="0" smtClean="0">
                <a:latin typeface="Calibri" panose="020F0502020204030204" pitchFamily="34" charset="0"/>
                <a:cs typeface="Calibri" panose="020F0502020204030204" pitchFamily="34" charset="0"/>
              </a:rPr>
              <a:t>Various methods have been adopted for speech separation, mainly</a:t>
            </a:r>
          </a:p>
          <a:p>
            <a:pPr marL="971550" lvl="1" indent="-514350" algn="just">
              <a:lnSpc>
                <a:spcPct val="150000"/>
              </a:lnSpc>
              <a:spcAft>
                <a:spcPts val="600"/>
              </a:spcAft>
              <a:buAutoNum type="alphaLcParenR"/>
            </a:pPr>
            <a:r>
              <a:rPr lang="en-IN" dirty="0" smtClean="0">
                <a:latin typeface="Calibri" panose="020F0502020204030204" pitchFamily="34" charset="0"/>
                <a:cs typeface="Calibri" panose="020F0502020204030204" pitchFamily="34" charset="0"/>
              </a:rPr>
              <a:t>Spectral Subtraction</a:t>
            </a:r>
          </a:p>
          <a:p>
            <a:pPr marL="971550" lvl="1" indent="-514350" algn="just">
              <a:lnSpc>
                <a:spcPct val="150000"/>
              </a:lnSpc>
              <a:spcAft>
                <a:spcPts val="600"/>
              </a:spcAft>
              <a:buAutoNum type="alphaLcParenR"/>
            </a:pPr>
            <a:r>
              <a:rPr lang="en-IN" dirty="0" smtClean="0">
                <a:latin typeface="Calibri" panose="020F0502020204030204" pitchFamily="34" charset="0"/>
                <a:cs typeface="Calibri" panose="020F0502020204030204" pitchFamily="34" charset="0"/>
              </a:rPr>
              <a:t>Subspace analysis</a:t>
            </a:r>
          </a:p>
          <a:p>
            <a:pPr marL="971550" lvl="1" indent="-514350" algn="just">
              <a:lnSpc>
                <a:spcPct val="150000"/>
              </a:lnSpc>
              <a:spcAft>
                <a:spcPts val="600"/>
              </a:spcAft>
              <a:buAutoNum type="alphaLcParenR"/>
            </a:pPr>
            <a:r>
              <a:rPr lang="en-IN" dirty="0" smtClean="0">
                <a:latin typeface="Calibri" panose="020F0502020204030204" pitchFamily="34" charset="0"/>
                <a:cs typeface="Calibri" panose="020F0502020204030204" pitchFamily="34" charset="0"/>
              </a:rPr>
              <a:t>Hidden Markov Modelling and</a:t>
            </a:r>
          </a:p>
          <a:p>
            <a:pPr marL="971550" lvl="1" indent="-514350" algn="just">
              <a:lnSpc>
                <a:spcPct val="150000"/>
              </a:lnSpc>
              <a:spcAft>
                <a:spcPts val="600"/>
              </a:spcAft>
              <a:buAutoNum type="alphaLcParenR"/>
            </a:pPr>
            <a:r>
              <a:rPr lang="en-IN" dirty="0" smtClean="0">
                <a:latin typeface="Calibri" panose="020F0502020204030204" pitchFamily="34" charset="0"/>
                <a:cs typeface="Calibri" panose="020F0502020204030204" pitchFamily="34" charset="0"/>
              </a:rPr>
              <a:t>CASA</a:t>
            </a:r>
          </a:p>
        </p:txBody>
      </p:sp>
    </p:spTree>
    <p:extLst>
      <p:ext uri="{BB962C8B-B14F-4D97-AF65-F5344CB8AC3E}">
        <p14:creationId xmlns:p14="http://schemas.microsoft.com/office/powerpoint/2010/main" val="3851294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CASA and IBM</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Calibri" panose="020F0502020204030204" pitchFamily="34" charset="0"/>
                <a:cs typeface="Calibri" panose="020F0502020204030204" pitchFamily="34" charset="0"/>
              </a:rPr>
              <a:t>CASA </a:t>
            </a:r>
            <a:r>
              <a:rPr lang="en-IN" dirty="0">
                <a:latin typeface="Calibri" panose="020F0502020204030204" pitchFamily="34" charset="0"/>
                <a:cs typeface="Calibri" panose="020F0502020204030204" pitchFamily="34" charset="0"/>
              </a:rPr>
              <a:t>is the study of </a:t>
            </a:r>
            <a:r>
              <a:rPr lang="en-IN" dirty="0" smtClean="0">
                <a:latin typeface="Calibri" panose="020F0502020204030204" pitchFamily="34" charset="0"/>
                <a:cs typeface="Calibri" panose="020F0502020204030204" pitchFamily="34" charset="0"/>
              </a:rPr>
              <a:t>auditory scene analysis (ASA) by </a:t>
            </a:r>
            <a:r>
              <a:rPr lang="en-IN" dirty="0">
                <a:latin typeface="Calibri" panose="020F0502020204030204" pitchFamily="34" charset="0"/>
                <a:cs typeface="Calibri" panose="020F0502020204030204" pitchFamily="34" charset="0"/>
              </a:rPr>
              <a:t>computational </a:t>
            </a:r>
            <a:r>
              <a:rPr lang="en-IN" dirty="0" smtClean="0">
                <a:latin typeface="Calibri" panose="020F0502020204030204" pitchFamily="34" charset="0"/>
                <a:cs typeface="Calibri" panose="020F0502020204030204" pitchFamily="34" charset="0"/>
              </a:rPr>
              <a:t>means </a:t>
            </a:r>
          </a:p>
          <a:p>
            <a:pPr algn="just"/>
            <a:endParaRPr lang="en-IN" dirty="0" smtClean="0">
              <a:latin typeface="Calibri" panose="020F0502020204030204" pitchFamily="34" charset="0"/>
              <a:cs typeface="Calibri" panose="020F0502020204030204" pitchFamily="34" charset="0"/>
            </a:endParaRPr>
          </a:p>
          <a:p>
            <a:pPr algn="just"/>
            <a:r>
              <a:rPr lang="en-IN" dirty="0" smtClean="0">
                <a:latin typeface="Calibri" panose="020F0502020204030204" pitchFamily="34" charset="0"/>
                <a:cs typeface="Calibri" panose="020F0502020204030204" pitchFamily="34" charset="0"/>
              </a:rPr>
              <a:t>In </a:t>
            </a:r>
            <a:r>
              <a:rPr lang="en-IN" dirty="0">
                <a:latin typeface="Calibri" panose="020F0502020204030204" pitchFamily="34" charset="0"/>
                <a:cs typeface="Calibri" panose="020F0502020204030204" pitchFamily="34" charset="0"/>
              </a:rPr>
              <a:t>essence, </a:t>
            </a:r>
            <a:r>
              <a:rPr lang="en-IN" dirty="0" smtClean="0">
                <a:latin typeface="Calibri" panose="020F0502020204030204" pitchFamily="34" charset="0"/>
                <a:cs typeface="Calibri" panose="020F0502020204030204" pitchFamily="34" charset="0"/>
              </a:rPr>
              <a:t>CASA </a:t>
            </a:r>
            <a:r>
              <a:rPr lang="en-IN" dirty="0">
                <a:latin typeface="Calibri" panose="020F0502020204030204" pitchFamily="34" charset="0"/>
                <a:cs typeface="Calibri" panose="020F0502020204030204" pitchFamily="34" charset="0"/>
              </a:rPr>
              <a:t>systems are "machine </a:t>
            </a:r>
            <a:r>
              <a:rPr lang="en-IN" dirty="0" smtClean="0">
                <a:latin typeface="Calibri" panose="020F0502020204030204" pitchFamily="34" charset="0"/>
                <a:cs typeface="Calibri" panose="020F0502020204030204" pitchFamily="34" charset="0"/>
              </a:rPr>
              <a:t>listening” systems that mimic the human auditory system</a:t>
            </a:r>
          </a:p>
          <a:p>
            <a:pPr algn="just"/>
            <a:endParaRPr lang="en-IN" dirty="0" smtClean="0">
              <a:latin typeface="Calibri" panose="020F0502020204030204" pitchFamily="34" charset="0"/>
              <a:cs typeface="Calibri" panose="020F0502020204030204" pitchFamily="34" charset="0"/>
            </a:endParaRPr>
          </a:p>
          <a:p>
            <a:pPr algn="just"/>
            <a:r>
              <a:rPr lang="en-IN" dirty="0" smtClean="0">
                <a:latin typeface="Calibri" panose="020F0502020204030204" pitchFamily="34" charset="0"/>
                <a:cs typeface="Calibri" panose="020F0502020204030204" pitchFamily="34" charset="0"/>
              </a:rPr>
              <a:t>The IBM has been proposed as a computational goal of CASA</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18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CASA and IBM</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452488"/>
            <a:ext cx="8329642" cy="4525963"/>
          </a:xfrm>
        </p:spPr>
        <p:txBody>
          <a:bodyPr>
            <a:normAutofit lnSpcReduction="10000"/>
          </a:bodyPr>
          <a:lstStyle/>
          <a:p>
            <a:pPr algn="just"/>
            <a:r>
              <a:rPr lang="en-IN" dirty="0" smtClean="0">
                <a:latin typeface="Calibri" panose="020F0502020204030204" pitchFamily="34" charset="0"/>
                <a:cs typeface="Calibri" panose="020F0502020204030204" pitchFamily="34" charset="0"/>
              </a:rPr>
              <a:t>The IBM is a binary matrix, in which 1 indicates the target speech and 0 indicates the noise</a:t>
            </a:r>
          </a:p>
          <a:p>
            <a:pPr algn="just"/>
            <a:endParaRPr lang="en-IN"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IBM is defined as </a:t>
            </a:r>
          </a:p>
          <a:p>
            <a:pPr>
              <a:buNone/>
            </a:pPr>
            <a:r>
              <a:rPr lang="en-US" dirty="0" smtClean="0">
                <a:latin typeface="Calibri" panose="020F0502020204030204" pitchFamily="34" charset="0"/>
                <a:cs typeface="Calibri" panose="020F0502020204030204" pitchFamily="34" charset="0"/>
              </a:rPr>
              <a:t>		M(</a:t>
            </a:r>
            <a:r>
              <a:rPr lang="en-US" dirty="0" err="1" smtClean="0">
                <a:latin typeface="Calibri" panose="020F0502020204030204" pitchFamily="34" charset="0"/>
                <a:cs typeface="Calibri" panose="020F0502020204030204" pitchFamily="34" charset="0"/>
              </a:rPr>
              <a:t>t,f</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1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if s(</a:t>
            </a:r>
            <a:r>
              <a:rPr lang="en-US" dirty="0" err="1">
                <a:latin typeface="Calibri" panose="020F0502020204030204" pitchFamily="34" charset="0"/>
                <a:cs typeface="Calibri" panose="020F0502020204030204" pitchFamily="34" charset="0"/>
              </a:rPr>
              <a:t>t,f</a:t>
            </a:r>
            <a:r>
              <a:rPr lang="en-US" dirty="0">
                <a:latin typeface="Calibri" panose="020F0502020204030204" pitchFamily="34" charset="0"/>
                <a:cs typeface="Calibri" panose="020F0502020204030204" pitchFamily="34" charset="0"/>
              </a:rPr>
              <a:t>) – n(</a:t>
            </a:r>
            <a:r>
              <a:rPr lang="en-US" dirty="0" err="1">
                <a:latin typeface="Calibri" panose="020F0502020204030204" pitchFamily="34" charset="0"/>
                <a:cs typeface="Calibri" panose="020F0502020204030204" pitchFamily="34" charset="0"/>
              </a:rPr>
              <a:t>t,f</a:t>
            </a:r>
            <a:r>
              <a:rPr lang="en-US" dirty="0">
                <a:latin typeface="Calibri" panose="020F0502020204030204" pitchFamily="34" charset="0"/>
                <a:cs typeface="Calibri" panose="020F0502020204030204" pitchFamily="34" charset="0"/>
              </a:rPr>
              <a:t>) &gt; </a:t>
            </a:r>
            <a:r>
              <a:rPr lang="en-US" dirty="0" smtClean="0">
                <a:latin typeface="Calibri" panose="020F0502020204030204" pitchFamily="34" charset="0"/>
                <a:cs typeface="Calibri" panose="020F0502020204030204" pitchFamily="34" charset="0"/>
              </a:rPr>
              <a:t>0,</a:t>
            </a:r>
            <a:endParaRPr lang="en-US" dirty="0">
              <a:latin typeface="Calibri" panose="020F0502020204030204" pitchFamily="34" charset="0"/>
              <a:cs typeface="Calibri" panose="020F0502020204030204" pitchFamily="34" charset="0"/>
            </a:endParaRPr>
          </a:p>
          <a:p>
            <a:pPr>
              <a:spcAft>
                <a:spcPts val="600"/>
              </a:spcAft>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0  Otherwise</a:t>
            </a:r>
          </a:p>
          <a:p>
            <a:pPr>
              <a:buNone/>
            </a:pPr>
            <a:r>
              <a:rPr lang="en-US" dirty="0" smtClean="0">
                <a:latin typeface="Calibri" panose="020F0502020204030204" pitchFamily="34" charset="0"/>
                <a:cs typeface="Calibri" panose="020F0502020204030204" pitchFamily="34" charset="0"/>
              </a:rPr>
              <a:t> 	where s(</a:t>
            </a:r>
            <a:r>
              <a:rPr lang="en-US" dirty="0" err="1" smtClean="0">
                <a:latin typeface="Calibri" panose="020F0502020204030204" pitchFamily="34" charset="0"/>
                <a:cs typeface="Calibri" panose="020F0502020204030204" pitchFamily="34" charset="0"/>
              </a:rPr>
              <a:t>t,f</a:t>
            </a:r>
            <a:r>
              <a:rPr lang="en-US" dirty="0" smtClean="0">
                <a:latin typeface="Calibri" panose="020F0502020204030204" pitchFamily="34" charset="0"/>
                <a:cs typeface="Calibri" panose="020F0502020204030204" pitchFamily="34" charset="0"/>
              </a:rPr>
              <a:t>) - target speech energy and       n(</a:t>
            </a:r>
            <a:r>
              <a:rPr lang="en-US" dirty="0" err="1" smtClean="0">
                <a:latin typeface="Calibri" panose="020F0502020204030204" pitchFamily="34" charset="0"/>
                <a:cs typeface="Calibri" panose="020F0502020204030204" pitchFamily="34" charset="0"/>
              </a:rPr>
              <a:t>t,f</a:t>
            </a:r>
            <a:r>
              <a:rPr lang="en-US" dirty="0" smtClean="0">
                <a:latin typeface="Calibri" panose="020F0502020204030204" pitchFamily="34" charset="0"/>
                <a:cs typeface="Calibri" panose="020F0502020204030204" pitchFamily="34" charset="0"/>
              </a:rPr>
              <a:t>) - interference energy in a T-F unit</a:t>
            </a:r>
          </a:p>
          <a:p>
            <a:pPr algn="just"/>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4" name="Left Brace 3"/>
          <p:cNvSpPr/>
          <p:nvPr/>
        </p:nvSpPr>
        <p:spPr>
          <a:xfrm>
            <a:off x="2843808" y="3573016"/>
            <a:ext cx="216024" cy="864096"/>
          </a:xfrm>
          <a:prstGeom prst="lef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7673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362" y="620688"/>
            <a:ext cx="8229600" cy="5951706"/>
          </a:xfrm>
        </p:spPr>
        <p:txBody>
          <a:bodyPr/>
          <a:lstStyle/>
          <a:p>
            <a:pPr marL="0" indent="0" algn="just">
              <a:spcAft>
                <a:spcPts val="1200"/>
              </a:spcAft>
              <a:buNone/>
            </a:pPr>
            <a:r>
              <a:rPr lang="en-IN" dirty="0" smtClean="0">
                <a:latin typeface="Calibri" panose="020F0502020204030204" pitchFamily="34" charset="0"/>
                <a:cs typeface="Calibri" panose="020F0502020204030204" pitchFamily="34"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520056" y="50686"/>
            <a:ext cx="3962367" cy="769441"/>
          </a:xfrm>
          <a:prstGeom prst="rect">
            <a:avLst/>
          </a:prstGeom>
        </p:spPr>
        <p:txBody>
          <a:bodyPr wrap="none">
            <a:spAutoFit/>
          </a:bodyPr>
          <a:lstStyle/>
          <a:p>
            <a:pPr algn="ctr"/>
            <a:r>
              <a:rPr lang="en-IN" sz="4400" b="0" dirty="0" smtClean="0">
                <a:solidFill>
                  <a:prstClr val="black"/>
                </a:solidFill>
                <a:latin typeface="Calibri" panose="020F0502020204030204" pitchFamily="34" charset="0"/>
                <a:ea typeface="+mj-ea"/>
                <a:cs typeface="Calibri" panose="020F0502020204030204" pitchFamily="34" charset="0"/>
              </a:rPr>
              <a:t>METHODOLOGY</a:t>
            </a:r>
            <a:endParaRPr lang="en-IN" b="0" dirty="0">
              <a:latin typeface="Calibri" panose="020F0502020204030204" pitchFamily="34" charset="0"/>
              <a:cs typeface="Calibri" panose="020F0502020204030204" pitchFamily="34" charset="0"/>
            </a:endParaRPr>
          </a:p>
        </p:txBody>
      </p:sp>
      <p:sp>
        <p:nvSpPr>
          <p:cNvPr id="33" name="Rectangle 32"/>
          <p:cNvSpPr/>
          <p:nvPr/>
        </p:nvSpPr>
        <p:spPr>
          <a:xfrm>
            <a:off x="1187623" y="2055099"/>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759464" y="2055099"/>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743911" y="2055099"/>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377557" y="2055099"/>
            <a:ext cx="1171526"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2122370" y="284051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4159002" y="284050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49083" y="2856723"/>
            <a:ext cx="955532"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425623" y="2856723"/>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994958" y="2328754"/>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716288" y="2243656"/>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Computation of ideal binary </a:t>
            </a:r>
          </a:p>
          <a:p>
            <a:pPr algn="ctr" eaLnBrk="1" fontAlgn="auto" hangingPunct="1">
              <a:spcBef>
                <a:spcPts val="0"/>
              </a:spcBef>
              <a:spcAft>
                <a:spcPts val="0"/>
              </a:spcAft>
            </a:pPr>
            <a:r>
              <a:rPr lang="en-US" sz="1800" b="0" dirty="0">
                <a:solidFill>
                  <a:prstClr val="black"/>
                </a:solidFill>
                <a:latin typeface="Calibri"/>
              </a:rPr>
              <a:t>mask</a:t>
            </a:r>
          </a:p>
        </p:txBody>
      </p:sp>
      <p:sp>
        <p:nvSpPr>
          <p:cNvPr id="43" name="TextBox 42"/>
          <p:cNvSpPr txBox="1"/>
          <p:nvPr/>
        </p:nvSpPr>
        <p:spPr>
          <a:xfrm>
            <a:off x="4592160" y="2328754"/>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6204581" y="2342933"/>
            <a:ext cx="15240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err="1" smtClean="0">
                <a:solidFill>
                  <a:prstClr val="black"/>
                </a:solidFill>
                <a:latin typeface="Calibri"/>
              </a:rPr>
              <a:t>Denoising</a:t>
            </a:r>
            <a:r>
              <a:rPr lang="en-US" sz="1800" b="0" dirty="0" smtClean="0">
                <a:solidFill>
                  <a:prstClr val="black"/>
                </a:solidFill>
                <a:latin typeface="Calibri"/>
              </a:rPr>
              <a:t> using IBM</a:t>
            </a:r>
            <a:endParaRPr lang="en-US" sz="1800" b="0" dirty="0">
              <a:solidFill>
                <a:prstClr val="black"/>
              </a:solidFill>
              <a:latin typeface="Calibri"/>
            </a:endParaRPr>
          </a:p>
        </p:txBody>
      </p:sp>
      <p:sp>
        <p:nvSpPr>
          <p:cNvPr id="46" name="TextBox 45"/>
          <p:cNvSpPr txBox="1"/>
          <p:nvPr/>
        </p:nvSpPr>
        <p:spPr>
          <a:xfrm>
            <a:off x="124756" y="2214544"/>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443864" y="2233221"/>
            <a:ext cx="13716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Denoised Speech</a:t>
            </a:r>
          </a:p>
        </p:txBody>
      </p:sp>
      <p:cxnSp>
        <p:nvCxnSpPr>
          <p:cNvPr id="48" name="Straight Arrow Connector 47"/>
          <p:cNvCxnSpPr/>
          <p:nvPr/>
        </p:nvCxnSpPr>
        <p:spPr>
          <a:xfrm>
            <a:off x="5844157" y="2765320"/>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9" name="Rectangle 48"/>
          <p:cNvSpPr/>
          <p:nvPr/>
        </p:nvSpPr>
        <p:spPr>
          <a:xfrm>
            <a:off x="1639128" y="4749631"/>
            <a:ext cx="1057756" cy="1536927"/>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481081" y="4749631"/>
            <a:ext cx="1524000" cy="1574293"/>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1" name="Rectangle 50"/>
          <p:cNvSpPr/>
          <p:nvPr/>
        </p:nvSpPr>
        <p:spPr>
          <a:xfrm>
            <a:off x="5705437" y="4749631"/>
            <a:ext cx="1085873" cy="1536927"/>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52" name="Straight Arrow Connector 51"/>
          <p:cNvCxnSpPr>
            <a:endCxn id="50" idx="1"/>
          </p:cNvCxnSpPr>
          <p:nvPr/>
        </p:nvCxnSpPr>
        <p:spPr>
          <a:xfrm>
            <a:off x="2725001" y="5527436"/>
            <a:ext cx="756080" cy="934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53" name="Straight Arrow Connector 52"/>
          <p:cNvCxnSpPr/>
          <p:nvPr/>
        </p:nvCxnSpPr>
        <p:spPr>
          <a:xfrm>
            <a:off x="4970888" y="5527437"/>
            <a:ext cx="705437" cy="934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54" name="Straight Arrow Connector 53"/>
          <p:cNvCxnSpPr>
            <a:endCxn id="49" idx="1"/>
          </p:cNvCxnSpPr>
          <p:nvPr/>
        </p:nvCxnSpPr>
        <p:spPr>
          <a:xfrm>
            <a:off x="472051" y="5518094"/>
            <a:ext cx="1167077" cy="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55" name="TextBox 54"/>
          <p:cNvSpPr txBox="1"/>
          <p:nvPr/>
        </p:nvSpPr>
        <p:spPr>
          <a:xfrm>
            <a:off x="1438237" y="49782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56" name="TextBox 55"/>
          <p:cNvSpPr txBox="1"/>
          <p:nvPr/>
        </p:nvSpPr>
        <p:spPr>
          <a:xfrm>
            <a:off x="3571837" y="4934297"/>
            <a:ext cx="1447800" cy="1477328"/>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Computation </a:t>
            </a:r>
            <a:r>
              <a:rPr lang="en-US" sz="1800" b="0" dirty="0" smtClean="0">
                <a:solidFill>
                  <a:prstClr val="black"/>
                </a:solidFill>
                <a:latin typeface="Calibri"/>
              </a:rPr>
              <a:t>and </a:t>
            </a:r>
            <a:r>
              <a:rPr lang="en-US" sz="1800" b="0" dirty="0" err="1" smtClean="0">
                <a:solidFill>
                  <a:prstClr val="black"/>
                </a:solidFill>
                <a:latin typeface="Calibri"/>
              </a:rPr>
              <a:t>Denoising</a:t>
            </a:r>
            <a:r>
              <a:rPr lang="en-US" sz="1800" b="0" dirty="0" smtClean="0">
                <a:solidFill>
                  <a:prstClr val="black"/>
                </a:solidFill>
                <a:latin typeface="Calibri"/>
              </a:rPr>
              <a:t> using IBM</a:t>
            </a:r>
            <a:endParaRPr lang="en-US" sz="1800" b="0" dirty="0">
              <a:solidFill>
                <a:prstClr val="black"/>
              </a:solidFill>
              <a:latin typeface="Calibri"/>
            </a:endParaRPr>
          </a:p>
          <a:p>
            <a:pPr algn="ctr" eaLnBrk="1" fontAlgn="auto" hangingPunct="1">
              <a:spcBef>
                <a:spcPts val="0"/>
              </a:spcBef>
              <a:spcAft>
                <a:spcPts val="0"/>
              </a:spcAft>
            </a:pPr>
            <a:endParaRPr lang="en-US" sz="1800" b="0" dirty="0">
              <a:solidFill>
                <a:prstClr val="black"/>
              </a:solidFill>
              <a:latin typeface="Calibri"/>
            </a:endParaRPr>
          </a:p>
        </p:txBody>
      </p:sp>
      <p:sp>
        <p:nvSpPr>
          <p:cNvPr id="57" name="TextBox 56"/>
          <p:cNvSpPr txBox="1"/>
          <p:nvPr/>
        </p:nvSpPr>
        <p:spPr>
          <a:xfrm>
            <a:off x="5553037" y="5046603"/>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58" name="TextBox 57"/>
          <p:cNvSpPr txBox="1"/>
          <p:nvPr/>
        </p:nvSpPr>
        <p:spPr>
          <a:xfrm>
            <a:off x="217171" y="4890446"/>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cxnSp>
        <p:nvCxnSpPr>
          <p:cNvPr id="59" name="Straight Arrow Connector 58"/>
          <p:cNvCxnSpPr/>
          <p:nvPr/>
        </p:nvCxnSpPr>
        <p:spPr>
          <a:xfrm>
            <a:off x="6791310" y="5536777"/>
            <a:ext cx="1008280" cy="3398"/>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60" name="TextBox 59"/>
          <p:cNvSpPr txBox="1"/>
          <p:nvPr/>
        </p:nvSpPr>
        <p:spPr>
          <a:xfrm>
            <a:off x="6924637" y="4929670"/>
            <a:ext cx="1295400" cy="646331"/>
          </a:xfrm>
          <a:prstGeom prst="rect">
            <a:avLst/>
          </a:prstGeom>
          <a:noFill/>
        </p:spPr>
        <p:txBody>
          <a:bodyPr wrap="square" rtlCol="0">
            <a:spAutoFit/>
          </a:bodyPr>
          <a:lstStyle/>
          <a:p>
            <a:pPr eaLnBrk="1" fontAlgn="auto" hangingPunct="1">
              <a:spcBef>
                <a:spcPts val="0"/>
              </a:spcBef>
              <a:spcAft>
                <a:spcPts val="0"/>
              </a:spcAft>
            </a:pPr>
            <a:r>
              <a:rPr lang="en-US" sz="1800" b="0" dirty="0">
                <a:solidFill>
                  <a:prstClr val="black"/>
                </a:solidFill>
                <a:latin typeface="Calibri"/>
              </a:rPr>
              <a:t>Denoised Speech</a:t>
            </a:r>
          </a:p>
        </p:txBody>
      </p:sp>
      <p:cxnSp>
        <p:nvCxnSpPr>
          <p:cNvPr id="61" name="Elbow Connector 60"/>
          <p:cNvCxnSpPr>
            <a:endCxn id="36" idx="0"/>
          </p:cNvCxnSpPr>
          <p:nvPr/>
        </p:nvCxnSpPr>
        <p:spPr>
          <a:xfrm>
            <a:off x="3437645" y="1824926"/>
            <a:ext cx="3525675" cy="230173"/>
          </a:xfrm>
          <a:prstGeom prst="bentConnector2">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flipH="1">
            <a:off x="3430027" y="1806024"/>
            <a:ext cx="7618" cy="216835"/>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OBJECTIVE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0063" y="1417638"/>
            <a:ext cx="8229600" cy="4881141"/>
          </a:xfrm>
        </p:spPr>
        <p:txBody>
          <a:bodyPr>
            <a:normAutofit/>
          </a:bodyPr>
          <a:lstStyle/>
          <a:p>
            <a:pPr algn="just"/>
            <a:r>
              <a:rPr lang="en-IN" dirty="0" smtClean="0">
                <a:latin typeface="Calibri" panose="020F0502020204030204" pitchFamily="34" charset="0"/>
                <a:cs typeface="Calibri" panose="020F0502020204030204" pitchFamily="34" charset="0"/>
              </a:rPr>
              <a:t>To implement the proposed monaural speech separation system using </a:t>
            </a:r>
            <a:r>
              <a:rPr lang="en-IN" dirty="0" err="1" smtClean="0">
                <a:latin typeface="Calibri" panose="020F0502020204030204" pitchFamily="34" charset="0"/>
                <a:cs typeface="Calibri" panose="020F0502020204030204" pitchFamily="34" charset="0"/>
              </a:rPr>
              <a:t>Matlab</a:t>
            </a:r>
            <a:endParaRPr lang="en-IN" dirty="0" smtClean="0">
              <a:latin typeface="Calibri" panose="020F0502020204030204" pitchFamily="34" charset="0"/>
              <a:cs typeface="Calibri" panose="020F0502020204030204" pitchFamily="34" charset="0"/>
            </a:endParaRPr>
          </a:p>
          <a:p>
            <a:pPr algn="just"/>
            <a:r>
              <a:rPr lang="en-IN" dirty="0" smtClean="0">
                <a:latin typeface="Calibri" panose="020F0502020204030204" pitchFamily="34" charset="0"/>
                <a:cs typeface="Calibri" panose="020F0502020204030204" pitchFamily="34" charset="0"/>
              </a:rPr>
              <a:t>To compute the computational complexity of the existing and the proposed speech separation systems</a:t>
            </a:r>
          </a:p>
          <a:p>
            <a:pPr algn="just"/>
            <a:r>
              <a:rPr lang="en-IN" dirty="0" smtClean="0">
                <a:latin typeface="Calibri" panose="020F0502020204030204" pitchFamily="34" charset="0"/>
                <a:cs typeface="Calibri" panose="020F0502020204030204" pitchFamily="34" charset="0"/>
              </a:rPr>
              <a:t>Finally compare the computational complexity of these systems and show that the proposed system is less complex</a:t>
            </a:r>
          </a:p>
          <a:p>
            <a:endParaRPr lang="en-IN"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1400"/>
            <a:ext cx="8229600" cy="1143000"/>
          </a:xfrm>
        </p:spPr>
        <p:txBody>
          <a:bodyPr/>
          <a:lstStyle/>
          <a:p>
            <a:r>
              <a:rPr lang="en-IN" dirty="0" smtClean="0">
                <a:latin typeface="Calibri" panose="020F0502020204030204" pitchFamily="34" charset="0"/>
                <a:cs typeface="Calibri" panose="020F0502020204030204" pitchFamily="34" charset="0"/>
              </a:rPr>
              <a:t>LITERATURE SURVEY</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1915122"/>
              </p:ext>
            </p:extLst>
          </p:nvPr>
        </p:nvGraphicFramePr>
        <p:xfrm>
          <a:off x="-1" y="670560"/>
          <a:ext cx="9144001" cy="5943600"/>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573967">
                  <a:extLst>
                    <a:ext uri="{9D8B030D-6E8A-4147-A177-3AD203B41FA5}">
                      <a16:colId xmlns:a16="http://schemas.microsoft.com/office/drawing/2014/main" val="1528115580"/>
                    </a:ext>
                  </a:extLst>
                </a:gridCol>
                <a:gridCol w="1424066">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YEAR</a:t>
                      </a:r>
                      <a:r>
                        <a:rPr lang="en-IN" sz="1700" baseline="0" dirty="0" smtClean="0">
                          <a:solidFill>
                            <a:schemeClr val="tx1"/>
                          </a:solidFill>
                          <a:latin typeface="Calibri" panose="020F0502020204030204" pitchFamily="34" charset="0"/>
                          <a:cs typeface="Calibri" panose="020F0502020204030204" pitchFamily="34" charset="0"/>
                        </a:rPr>
                        <a:t> OF PUBLICATION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Calibri" panose="020F0502020204030204" pitchFamily="34" charset="0"/>
                          <a:cs typeface="Calibri" panose="020F0502020204030204" pitchFamily="34" charset="0"/>
                        </a:rPr>
                        <a:t>1.</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A theory and computational model of auditory monaural sound separation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M. Weintraub</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1985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This</a:t>
                      </a:r>
                      <a:r>
                        <a:rPr lang="en-IN" sz="1700" baseline="0" dirty="0" smtClean="0">
                          <a:latin typeface="Calibri" panose="020F0502020204030204" pitchFamily="34" charset="0"/>
                          <a:cs typeface="Calibri" panose="020F0502020204030204" pitchFamily="34" charset="0"/>
                        </a:rPr>
                        <a:t> research provides a complete analysis of the human auditory system</a:t>
                      </a:r>
                      <a:r>
                        <a:rPr lang="en-IN" sz="1700" dirty="0" smtClean="0">
                          <a:latin typeface="Calibri" panose="020F0502020204030204" pitchFamily="34" charset="0"/>
                          <a:cs typeface="Calibri" panose="020F0502020204030204" pitchFamily="34" charset="0"/>
                        </a:rPr>
                        <a:t>. A</a:t>
                      </a:r>
                      <a:r>
                        <a:rPr lang="en-IN" sz="1600" dirty="0" smtClean="0">
                          <a:latin typeface="Calibri" panose="020F0502020204030204" pitchFamily="34" charset="0"/>
                          <a:cs typeface="Calibri" panose="020F0502020204030204" pitchFamily="34" charset="0"/>
                        </a:rPr>
                        <a:t> conceptual approach was introduced</a:t>
                      </a:r>
                      <a:r>
                        <a:rPr lang="en-IN" sz="1600" baseline="0" dirty="0" smtClean="0">
                          <a:latin typeface="Calibri" panose="020F0502020204030204" pitchFamily="34" charset="0"/>
                          <a:cs typeface="Calibri" panose="020F0502020204030204" pitchFamily="34" charset="0"/>
                        </a:rPr>
                        <a:t> to mimic</a:t>
                      </a:r>
                      <a:r>
                        <a:rPr lang="en-IN" sz="1600" dirty="0" smtClean="0">
                          <a:latin typeface="Calibri" panose="020F0502020204030204" pitchFamily="34" charset="0"/>
                          <a:cs typeface="Calibri" panose="020F0502020204030204" pitchFamily="34" charset="0"/>
                        </a:rPr>
                        <a:t> the knowledge and information used by human auditory system to separate sounds. A</a:t>
                      </a:r>
                      <a:r>
                        <a:rPr lang="en-IN" sz="1700" dirty="0" smtClean="0">
                          <a:latin typeface="Calibri" panose="020F0502020204030204" pitchFamily="34" charset="0"/>
                          <a:cs typeface="Calibri" panose="020F0502020204030204" pitchFamily="34" charset="0"/>
                        </a:rPr>
                        <a:t> comp</a:t>
                      </a:r>
                      <a:r>
                        <a:rPr lang="en-IN" sz="1700" baseline="0" dirty="0" smtClean="0">
                          <a:latin typeface="Calibri" panose="020F0502020204030204" pitchFamily="34" charset="0"/>
                          <a:cs typeface="Calibri" panose="020F0502020204030204" pitchFamily="34" charset="0"/>
                        </a:rPr>
                        <a:t>uter model was developed to separate the speech of two simultaneous talkers.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A comparison of several computational auditory scene analysis (CASA) techniques for monaural speech segregation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err="1" smtClean="0">
                          <a:latin typeface="Calibri" panose="020F0502020204030204" pitchFamily="34" charset="0"/>
                          <a:cs typeface="Calibri" panose="020F0502020204030204" pitchFamily="34" charset="0"/>
                        </a:rPr>
                        <a:t>Jihen</a:t>
                      </a:r>
                      <a:r>
                        <a:rPr lang="en-IN" sz="1700" dirty="0" smtClean="0">
                          <a:latin typeface="Calibri" panose="020F0502020204030204" pitchFamily="34" charset="0"/>
                          <a:cs typeface="Calibri" panose="020F0502020204030204" pitchFamily="34" charset="0"/>
                        </a:rPr>
                        <a:t> </a:t>
                      </a:r>
                      <a:r>
                        <a:rPr lang="en-IN" sz="1700" dirty="0" err="1" smtClean="0">
                          <a:latin typeface="Calibri" panose="020F0502020204030204" pitchFamily="34" charset="0"/>
                          <a:cs typeface="Calibri" panose="020F0502020204030204" pitchFamily="34" charset="0"/>
                        </a:rPr>
                        <a:t>Zeremdini</a:t>
                      </a:r>
                      <a:r>
                        <a:rPr lang="en-IN" sz="1700" dirty="0" smtClean="0">
                          <a:latin typeface="Calibri" panose="020F0502020204030204" pitchFamily="34" charset="0"/>
                          <a:cs typeface="Calibri" panose="020F0502020204030204" pitchFamily="34" charset="0"/>
                        </a:rPr>
                        <a:t>, Mohamed </a:t>
                      </a:r>
                      <a:r>
                        <a:rPr lang="en-IN" sz="1700" dirty="0" err="1" smtClean="0">
                          <a:latin typeface="Calibri" panose="020F0502020204030204" pitchFamily="34" charset="0"/>
                          <a:cs typeface="Calibri" panose="020F0502020204030204" pitchFamily="34" charset="0"/>
                        </a:rPr>
                        <a:t>Anouar</a:t>
                      </a:r>
                      <a:r>
                        <a:rPr lang="en-IN" sz="1700" dirty="0" smtClean="0">
                          <a:latin typeface="Calibri" panose="020F0502020204030204" pitchFamily="34" charset="0"/>
                          <a:cs typeface="Calibri" panose="020F0502020204030204" pitchFamily="34" charset="0"/>
                        </a:rPr>
                        <a:t> Ben </a:t>
                      </a:r>
                      <a:r>
                        <a:rPr lang="en-IN" sz="1700" dirty="0" err="1" smtClean="0">
                          <a:latin typeface="Calibri" panose="020F0502020204030204" pitchFamily="34" charset="0"/>
                          <a:cs typeface="Calibri" panose="020F0502020204030204" pitchFamily="34" charset="0"/>
                        </a:rPr>
                        <a:t>Messaoud</a:t>
                      </a:r>
                      <a:r>
                        <a:rPr lang="en-IN" sz="1700" dirty="0" smtClean="0">
                          <a:latin typeface="Calibri" panose="020F0502020204030204" pitchFamily="34" charset="0"/>
                          <a:cs typeface="Calibri" panose="020F0502020204030204" pitchFamily="34" charset="0"/>
                        </a:rPr>
                        <a:t> and </a:t>
                      </a:r>
                      <a:r>
                        <a:rPr lang="en-IN" sz="1700" dirty="0" err="1" smtClean="0">
                          <a:latin typeface="Calibri" panose="020F0502020204030204" pitchFamily="34" charset="0"/>
                          <a:cs typeface="Calibri" panose="020F0502020204030204" pitchFamily="34" charset="0"/>
                        </a:rPr>
                        <a:t>Aicha</a:t>
                      </a:r>
                      <a:r>
                        <a:rPr lang="en-IN" sz="1700" dirty="0" smtClean="0">
                          <a:latin typeface="Calibri" panose="020F0502020204030204" pitchFamily="34" charset="0"/>
                          <a:cs typeface="Calibri" panose="020F0502020204030204" pitchFamily="34" charset="0"/>
                        </a:rPr>
                        <a:t> </a:t>
                      </a:r>
                      <a:r>
                        <a:rPr lang="en-IN" sz="1700" dirty="0" err="1" smtClean="0">
                          <a:latin typeface="Calibri" panose="020F0502020204030204" pitchFamily="34" charset="0"/>
                          <a:cs typeface="Calibri" panose="020F0502020204030204" pitchFamily="34" charset="0"/>
                        </a:rPr>
                        <a:t>Bouzid</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2015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This paper mainly focused on the different</a:t>
                      </a:r>
                      <a:r>
                        <a:rPr lang="en-IN" sz="1700" baseline="0" dirty="0" smtClean="0">
                          <a:solidFill>
                            <a:schemeClr val="tx1"/>
                          </a:solidFill>
                          <a:latin typeface="Calibri" panose="020F0502020204030204" pitchFamily="34" charset="0"/>
                          <a:cs typeface="Calibri" panose="020F0502020204030204" pitchFamily="34" charset="0"/>
                        </a:rPr>
                        <a:t> </a:t>
                      </a:r>
                      <a:r>
                        <a:rPr lang="en-IN" sz="1700" dirty="0" smtClean="0">
                          <a:solidFill>
                            <a:schemeClr val="tx1"/>
                          </a:solidFill>
                          <a:latin typeface="Calibri" panose="020F0502020204030204" pitchFamily="34" charset="0"/>
                          <a:cs typeface="Calibri" panose="020F0502020204030204" pitchFamily="34" charset="0"/>
                        </a:rPr>
                        <a:t>CASA stages and the IBM for monaural speech segregation.</a:t>
                      </a:r>
                      <a:r>
                        <a:rPr lang="en-IN" sz="1700" baseline="0" dirty="0" smtClean="0">
                          <a:solidFill>
                            <a:schemeClr val="tx1"/>
                          </a:solidFill>
                          <a:latin typeface="Calibri" panose="020F0502020204030204" pitchFamily="34" charset="0"/>
                          <a:cs typeface="Calibri" panose="020F0502020204030204" pitchFamily="34"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2300</TotalTime>
  <Words>766</Words>
  <Application>Microsoft Office PowerPoint</Application>
  <PresentationFormat>On-screen Show (4:3)</PresentationFormat>
  <Paragraphs>129</Paragraphs>
  <Slides>14</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Times New Roman</vt:lpstr>
      <vt:lpstr>Verdana</vt:lpstr>
      <vt:lpstr>SSN pres template - Final</vt:lpstr>
      <vt:lpstr>1_Default Design</vt:lpstr>
      <vt:lpstr>4_Default Design</vt:lpstr>
      <vt:lpstr>CorelDRAW</vt:lpstr>
      <vt:lpstr>PowerPoint Presentation</vt:lpstr>
      <vt:lpstr>OUTLINE</vt:lpstr>
      <vt:lpstr>SPEECH SEPARATION</vt:lpstr>
      <vt:lpstr>METHODS OF SPEECH SEPARATION</vt:lpstr>
      <vt:lpstr>CASA and IBM</vt:lpstr>
      <vt:lpstr>CASA and IBM</vt:lpstr>
      <vt:lpstr>PowerPoint Presentation</vt:lpstr>
      <vt:lpstr>OBJECTIVE</vt:lpstr>
      <vt:lpstr>LITERATURE SURVEY</vt:lpstr>
      <vt:lpstr>LITERATURE SURVEY</vt:lpstr>
      <vt:lpstr>HARDWARE and SOFTWARE REQUIRED </vt:lpstr>
      <vt:lpstr>WORKPLAN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NAVEEN NARAYANAN MEYYAPPAN</cp:lastModifiedBy>
  <cp:revision>137</cp:revision>
  <dcterms:created xsi:type="dcterms:W3CDTF">2017-02-18T09:57:41Z</dcterms:created>
  <dcterms:modified xsi:type="dcterms:W3CDTF">2017-09-22T13:25:56Z</dcterms:modified>
</cp:coreProperties>
</file>