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ontserrat" panose="020B0604020202020204" charset="0"/>
      <p:regular r:id="rId11"/>
      <p:bold r:id="rId12"/>
      <p:italic r:id="rId13"/>
      <p:boldItalic r:id="rId14"/>
    </p:embeddedFont>
    <p:embeddedFont>
      <p:font typeface="La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a06509eaf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a06509ea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a06509eaf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a06509ea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a06509ea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a06509ea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a06509ea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a06509ea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a06509eaf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a06509eaf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a06509ea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a06509ea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a06509ea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a06509ea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idirectional_search"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en.wikipedia.org/wiki/A*_search_algorith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Bi-Directional A* </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21:</a:t>
            </a:r>
            <a:endParaRPr/>
          </a:p>
          <a:p>
            <a:pPr marL="0" lvl="0" indent="0" algn="l" rtl="0">
              <a:spcBef>
                <a:spcPts val="0"/>
              </a:spcBef>
              <a:spcAft>
                <a:spcPts val="0"/>
              </a:spcAft>
              <a:buNone/>
            </a:pPr>
            <a:r>
              <a:rPr lang="en"/>
              <a:t>Haoyang Zhang</a:t>
            </a:r>
            <a:endParaRPr/>
          </a:p>
          <a:p>
            <a:pPr marL="0" lvl="0" indent="0" algn="l" rtl="0">
              <a:spcBef>
                <a:spcPts val="0"/>
              </a:spcBef>
              <a:spcAft>
                <a:spcPts val="0"/>
              </a:spcAft>
              <a:buNone/>
            </a:pPr>
            <a:r>
              <a:rPr lang="en"/>
              <a:t>Dhruvin Patel</a:t>
            </a:r>
            <a:endParaRPr/>
          </a:p>
          <a:p>
            <a:pPr marL="0" lvl="0" indent="0" algn="l" rtl="0">
              <a:spcBef>
                <a:spcPts val="0"/>
              </a:spcBef>
              <a:spcAft>
                <a:spcPts val="0"/>
              </a:spcAft>
              <a:buNone/>
            </a:pPr>
            <a:r>
              <a:rPr lang="en"/>
              <a:t>Deep Pandya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Algorithm</a:t>
            </a:r>
            <a:endParaRPr/>
          </a:p>
        </p:txBody>
      </p:sp>
      <p:sp>
        <p:nvSpPr>
          <p:cNvPr id="141" name="Google Shape;141;p14"/>
          <p:cNvSpPr txBox="1">
            <a:spLocks noGrp="1"/>
          </p:cNvSpPr>
          <p:nvPr>
            <p:ph type="body" idx="1"/>
          </p:nvPr>
        </p:nvSpPr>
        <p:spPr>
          <a:xfrm>
            <a:off x="1297500" y="21771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Input start, goal and graph vertices, edge weights, heuristics on each vertex</a:t>
            </a:r>
            <a:endParaRPr/>
          </a:p>
          <a:p>
            <a:pPr marL="457200" lvl="0" indent="-311150" algn="l" rtl="0">
              <a:spcBef>
                <a:spcPts val="0"/>
              </a:spcBef>
              <a:spcAft>
                <a:spcPts val="0"/>
              </a:spcAft>
              <a:buSzPts val="1300"/>
              <a:buChar char="●"/>
            </a:pPr>
            <a:r>
              <a:rPr lang="en"/>
              <a:t>Calculate modified edge weights and balanced heuristics using formula:</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11150" algn="l" rtl="0">
              <a:spcBef>
                <a:spcPts val="1600"/>
              </a:spcBef>
              <a:spcAft>
                <a:spcPts val="0"/>
              </a:spcAft>
              <a:buSzPts val="1300"/>
              <a:buChar char="●"/>
            </a:pPr>
            <a:r>
              <a:rPr lang="en"/>
              <a:t>Run Dijsktra’s on the resultant graph from both start node and goal node</a:t>
            </a:r>
            <a:endParaRPr/>
          </a:p>
          <a:p>
            <a:pPr marL="457200" lvl="0" indent="-311150" algn="l" rtl="0">
              <a:spcBef>
                <a:spcPts val="0"/>
              </a:spcBef>
              <a:spcAft>
                <a:spcPts val="0"/>
              </a:spcAft>
              <a:buSzPts val="1300"/>
              <a:buChar char="●"/>
            </a:pPr>
            <a:r>
              <a:rPr lang="en"/>
              <a:t>The point where the paths of both start node and goal node meet is end point of algorithm and trace the final path which is concatenation of both paths</a:t>
            </a:r>
            <a:endParaRPr/>
          </a:p>
        </p:txBody>
      </p:sp>
      <p:pic>
        <p:nvPicPr>
          <p:cNvPr id="142" name="Google Shape;142;p14"/>
          <p:cNvPicPr preferRelativeResize="0"/>
          <p:nvPr/>
        </p:nvPicPr>
        <p:blipFill>
          <a:blip r:embed="rId3">
            <a:alphaModFix/>
          </a:blip>
          <a:stretch>
            <a:fillRect/>
          </a:stretch>
        </p:blipFill>
        <p:spPr>
          <a:xfrm>
            <a:off x="2418750" y="1124775"/>
            <a:ext cx="4796375" cy="685200"/>
          </a:xfrm>
          <a:prstGeom prst="rect">
            <a:avLst/>
          </a:prstGeom>
          <a:noFill/>
          <a:ln>
            <a:noFill/>
          </a:ln>
        </p:spPr>
      </p:pic>
      <p:pic>
        <p:nvPicPr>
          <p:cNvPr id="143" name="Google Shape;143;p14"/>
          <p:cNvPicPr preferRelativeResize="0"/>
          <p:nvPr/>
        </p:nvPicPr>
        <p:blipFill>
          <a:blip r:embed="rId4">
            <a:alphaModFix/>
          </a:blip>
          <a:stretch>
            <a:fillRect/>
          </a:stretch>
        </p:blipFill>
        <p:spPr>
          <a:xfrm>
            <a:off x="3386375" y="2924643"/>
            <a:ext cx="2068692" cy="68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Structures and Constraints</a:t>
            </a:r>
            <a:endParaRPr/>
          </a:p>
        </p:txBody>
      </p:sp>
      <p:sp>
        <p:nvSpPr>
          <p:cNvPr id="149" name="Google Shape;149;p15"/>
          <p:cNvSpPr txBox="1">
            <a:spLocks noGrp="1"/>
          </p:cNvSpPr>
          <p:nvPr>
            <p:ph type="body" idx="1"/>
          </p:nvPr>
        </p:nvSpPr>
        <p:spPr>
          <a:xfrm>
            <a:off x="1297500" y="14151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Data Structures: </a:t>
            </a:r>
            <a:endParaRPr/>
          </a:p>
          <a:p>
            <a:pPr marL="914400" lvl="1" indent="-311150" algn="l" rtl="0">
              <a:lnSpc>
                <a:spcPct val="150000"/>
              </a:lnSpc>
              <a:spcBef>
                <a:spcPts val="0"/>
              </a:spcBef>
              <a:spcAft>
                <a:spcPts val="0"/>
              </a:spcAft>
              <a:buSzPts val="1300"/>
              <a:buChar char="○"/>
            </a:pPr>
            <a:r>
              <a:rPr lang="en" sz="1300"/>
              <a:t>Python Dictionary</a:t>
            </a:r>
            <a:endParaRPr sz="1300"/>
          </a:p>
          <a:p>
            <a:pPr marL="914400" lvl="1" indent="-311150" algn="l" rtl="0">
              <a:lnSpc>
                <a:spcPct val="150000"/>
              </a:lnSpc>
              <a:spcBef>
                <a:spcPts val="0"/>
              </a:spcBef>
              <a:spcAft>
                <a:spcPts val="0"/>
              </a:spcAft>
              <a:buSzPts val="1300"/>
              <a:buChar char="○"/>
            </a:pPr>
            <a:r>
              <a:rPr lang="en" sz="1300"/>
              <a:t>Priority Queue</a:t>
            </a:r>
            <a:endParaRPr sz="1300"/>
          </a:p>
          <a:p>
            <a:pPr marL="457200" lvl="0" indent="-311150" algn="l" rtl="0">
              <a:lnSpc>
                <a:spcPct val="150000"/>
              </a:lnSpc>
              <a:spcBef>
                <a:spcPts val="0"/>
              </a:spcBef>
              <a:spcAft>
                <a:spcPts val="0"/>
              </a:spcAft>
              <a:buSzPts val="1300"/>
              <a:buChar char="●"/>
            </a:pPr>
            <a:r>
              <a:rPr lang="en"/>
              <a:t>Constraints:</a:t>
            </a:r>
            <a:endParaRPr/>
          </a:p>
          <a:p>
            <a:pPr marL="914400" marR="0" lvl="1" indent="-311150" algn="l" rtl="0">
              <a:lnSpc>
                <a:spcPct val="150000"/>
              </a:lnSpc>
              <a:spcBef>
                <a:spcPts val="0"/>
              </a:spcBef>
              <a:spcAft>
                <a:spcPts val="0"/>
              </a:spcAft>
              <a:buSzPts val="1300"/>
              <a:buChar char="○"/>
            </a:pPr>
            <a:r>
              <a:rPr lang="en" sz="1300"/>
              <a:t>If there are no weights specified by the user, then the default value of the edge weight is </a:t>
            </a:r>
            <a:endParaRPr sz="1300"/>
          </a:p>
          <a:p>
            <a:pPr marL="914400" marR="0" lvl="1" indent="-311150" algn="l" rtl="0">
              <a:lnSpc>
                <a:spcPct val="150000"/>
              </a:lnSpc>
              <a:spcBef>
                <a:spcPts val="0"/>
              </a:spcBef>
              <a:spcAft>
                <a:spcPts val="0"/>
              </a:spcAft>
              <a:buSzPts val="1300"/>
              <a:buChar char="○"/>
            </a:pPr>
            <a:r>
              <a:rPr lang="en" sz="1300"/>
              <a:t>If the start node or the goal node is not specified by the user, then an error is displayed prompting user to enter either or both of the start node and goal node</a:t>
            </a:r>
            <a:endParaRPr sz="1300"/>
          </a:p>
          <a:p>
            <a:pPr marL="914400" marR="0" lvl="1" indent="-311150" algn="l" rtl="0">
              <a:lnSpc>
                <a:spcPct val="150000"/>
              </a:lnSpc>
              <a:spcBef>
                <a:spcPts val="0"/>
              </a:spcBef>
              <a:spcAft>
                <a:spcPts val="0"/>
              </a:spcAft>
              <a:buSzPts val="1300"/>
              <a:buChar char="○"/>
            </a:pPr>
            <a:r>
              <a:rPr lang="en" sz="1300"/>
              <a:t>If the path from the start node to goal node doesn’t exist, then a warning is displayed prompting the user that no path exists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System</a:t>
            </a:r>
            <a:endParaRPr/>
          </a:p>
        </p:txBody>
      </p:sp>
      <p:sp>
        <p:nvSpPr>
          <p:cNvPr id="155" name="Google Shape;155;p16"/>
          <p:cNvSpPr txBox="1">
            <a:spLocks noGrp="1"/>
          </p:cNvSpPr>
          <p:nvPr>
            <p:ph type="body" idx="1"/>
          </p:nvPr>
        </p:nvSpPr>
        <p:spPr>
          <a:xfrm>
            <a:off x="1297500" y="26343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Input the desired graph using appropriate buttons for vertex, edge, start node, goal node and edit if required</a:t>
            </a:r>
            <a:endParaRPr/>
          </a:p>
          <a:p>
            <a:pPr marL="457200" lvl="0" indent="-311150" algn="l" rtl="0">
              <a:lnSpc>
                <a:spcPct val="150000"/>
              </a:lnSpc>
              <a:spcBef>
                <a:spcPts val="0"/>
              </a:spcBef>
              <a:spcAft>
                <a:spcPts val="0"/>
              </a:spcAft>
              <a:buSzPts val="1300"/>
              <a:buChar char="●"/>
            </a:pPr>
            <a:r>
              <a:rPr lang="en"/>
              <a:t>Click the Confirm button to enable the BDA* button which was previously disabled</a:t>
            </a:r>
            <a:endParaRPr/>
          </a:p>
          <a:p>
            <a:pPr marL="457200" lvl="0" indent="-311150" algn="l" rtl="0">
              <a:lnSpc>
                <a:spcPct val="150000"/>
              </a:lnSpc>
              <a:spcBef>
                <a:spcPts val="0"/>
              </a:spcBef>
              <a:spcAft>
                <a:spcPts val="0"/>
              </a:spcAft>
              <a:buSzPts val="1300"/>
              <a:buChar char="●"/>
            </a:pPr>
            <a:r>
              <a:rPr lang="en"/>
              <a:t>Click the BDA* button once it is enabled to run the algorithm on the graph</a:t>
            </a:r>
            <a:endParaRPr/>
          </a:p>
          <a:p>
            <a:pPr marL="457200" lvl="0" indent="-311150" algn="l" rtl="0">
              <a:lnSpc>
                <a:spcPct val="150000"/>
              </a:lnSpc>
              <a:spcBef>
                <a:spcPts val="0"/>
              </a:spcBef>
              <a:spcAft>
                <a:spcPts val="0"/>
              </a:spcAft>
              <a:buSzPts val="1300"/>
              <a:buChar char="●"/>
            </a:pPr>
            <a:r>
              <a:rPr lang="en"/>
              <a:t>The Algorithm is run step by step on the graph and corresponding result is shown on the GUI</a:t>
            </a:r>
            <a:endParaRPr/>
          </a:p>
          <a:p>
            <a:pPr marL="0" lvl="0" indent="0" algn="l" rtl="0">
              <a:spcBef>
                <a:spcPts val="1600"/>
              </a:spcBef>
              <a:spcAft>
                <a:spcPts val="1600"/>
              </a:spcAft>
              <a:buNone/>
            </a:pPr>
            <a:endParaRPr/>
          </a:p>
        </p:txBody>
      </p:sp>
      <p:pic>
        <p:nvPicPr>
          <p:cNvPr id="156" name="Google Shape;156;p16"/>
          <p:cNvPicPr preferRelativeResize="0"/>
          <p:nvPr/>
        </p:nvPicPr>
        <p:blipFill>
          <a:blip r:embed="rId3">
            <a:alphaModFix/>
          </a:blip>
          <a:stretch>
            <a:fillRect/>
          </a:stretch>
        </p:blipFill>
        <p:spPr>
          <a:xfrm>
            <a:off x="2181075" y="1387025"/>
            <a:ext cx="5218575" cy="83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GUI</a:t>
            </a:r>
            <a:endParaRPr/>
          </a:p>
        </p:txBody>
      </p:sp>
      <p:sp>
        <p:nvSpPr>
          <p:cNvPr id="162" name="Google Shape;162;p17"/>
          <p:cNvSpPr txBox="1">
            <a:spLocks noGrp="1"/>
          </p:cNvSpPr>
          <p:nvPr>
            <p:ph type="body" idx="1"/>
          </p:nvPr>
        </p:nvSpPr>
        <p:spPr>
          <a:xfrm>
            <a:off x="4509950" y="4036200"/>
            <a:ext cx="4025700" cy="534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t>Results of BDA* on graph. (Cyan color shows vertices explored from the start node; magenta color shows vertices explored from goal node; final path is highlighted to be thicker than rest of the edges)</a:t>
            </a:r>
            <a:endParaRPr/>
          </a:p>
        </p:txBody>
      </p:sp>
      <p:pic>
        <p:nvPicPr>
          <p:cNvPr id="163" name="Google Shape;163;p17"/>
          <p:cNvPicPr preferRelativeResize="0"/>
          <p:nvPr/>
        </p:nvPicPr>
        <p:blipFill>
          <a:blip r:embed="rId3">
            <a:alphaModFix/>
          </a:blip>
          <a:stretch>
            <a:fillRect/>
          </a:stretch>
        </p:blipFill>
        <p:spPr>
          <a:xfrm>
            <a:off x="308850" y="993250"/>
            <a:ext cx="3409051" cy="2950574"/>
          </a:xfrm>
          <a:prstGeom prst="rect">
            <a:avLst/>
          </a:prstGeom>
          <a:noFill/>
          <a:ln>
            <a:noFill/>
          </a:ln>
        </p:spPr>
      </p:pic>
      <p:pic>
        <p:nvPicPr>
          <p:cNvPr id="164" name="Google Shape;164;p17"/>
          <p:cNvPicPr preferRelativeResize="0"/>
          <p:nvPr/>
        </p:nvPicPr>
        <p:blipFill>
          <a:blip r:embed="rId4">
            <a:alphaModFix/>
          </a:blip>
          <a:stretch>
            <a:fillRect/>
          </a:stretch>
        </p:blipFill>
        <p:spPr>
          <a:xfrm>
            <a:off x="4749425" y="984725"/>
            <a:ext cx="3433399" cy="2967625"/>
          </a:xfrm>
          <a:prstGeom prst="rect">
            <a:avLst/>
          </a:prstGeom>
          <a:noFill/>
          <a:ln>
            <a:noFill/>
          </a:ln>
        </p:spPr>
      </p:pic>
      <p:sp>
        <p:nvSpPr>
          <p:cNvPr id="165" name="Google Shape;165;p17"/>
          <p:cNvSpPr txBox="1"/>
          <p:nvPr/>
        </p:nvSpPr>
        <p:spPr>
          <a:xfrm>
            <a:off x="255225" y="4128450"/>
            <a:ext cx="3516300" cy="717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rgbClr val="000000"/>
              </a:buClr>
              <a:buSzPts val="1100"/>
              <a:buFont typeface="Arial"/>
              <a:buNone/>
            </a:pPr>
            <a:r>
              <a:rPr lang="en" sz="1300">
                <a:solidFill>
                  <a:schemeClr val="lt1"/>
                </a:solidFill>
                <a:latin typeface="Lato"/>
                <a:ea typeface="Lato"/>
                <a:cs typeface="Lato"/>
                <a:sym typeface="Lato"/>
              </a:rPr>
              <a:t>Sample Graph drawn on GUI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World Applications</a:t>
            </a:r>
            <a:endParaRPr/>
          </a:p>
        </p:txBody>
      </p:sp>
      <p:sp>
        <p:nvSpPr>
          <p:cNvPr id="171" name="Google Shape;171;p18"/>
          <p:cNvSpPr txBox="1">
            <a:spLocks noGrp="1"/>
          </p:cNvSpPr>
          <p:nvPr>
            <p:ph type="body" idx="1"/>
          </p:nvPr>
        </p:nvSpPr>
        <p:spPr>
          <a:xfrm>
            <a:off x="1297500" y="1338950"/>
            <a:ext cx="7038900" cy="2911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AutoNum type="arabicPeriod"/>
            </a:pPr>
            <a:r>
              <a:rPr lang="en" dirty="0"/>
              <a:t>Academics:  A teacher will show a sample graph and render the algorithm on that graph to show the students the logic behind BiDirectional A* algorithm. The application developed for this project will demonstrate how the algorithm works. A student may ask to change the graph a little and observe the impact of change on the algorithm.</a:t>
            </a:r>
            <a:endParaRPr dirty="0"/>
          </a:p>
          <a:p>
            <a:pPr marL="914400" lvl="0" indent="-311150" algn="l" rtl="0">
              <a:lnSpc>
                <a:spcPct val="115000"/>
              </a:lnSpc>
              <a:spcBef>
                <a:spcPts val="0"/>
              </a:spcBef>
              <a:spcAft>
                <a:spcPts val="0"/>
              </a:spcAft>
              <a:buSzPts val="1300"/>
              <a:buChar char="●"/>
            </a:pPr>
            <a:r>
              <a:rPr lang="en" dirty="0"/>
              <a:t>Input: The graph in a pkl format or can draw a graph</a:t>
            </a:r>
            <a:endParaRPr dirty="0"/>
          </a:p>
          <a:p>
            <a:pPr marL="914400" lvl="0" indent="-311150" algn="l" rtl="0">
              <a:lnSpc>
                <a:spcPct val="115000"/>
              </a:lnSpc>
              <a:spcBef>
                <a:spcPts val="0"/>
              </a:spcBef>
              <a:spcAft>
                <a:spcPts val="0"/>
              </a:spcAft>
              <a:buSzPts val="1300"/>
              <a:buChar char="●"/>
            </a:pPr>
            <a:r>
              <a:rPr lang="en" dirty="0"/>
              <a:t>Output: Visualization of each step of BDA* along with the path</a:t>
            </a:r>
            <a:endParaRPr dirty="0"/>
          </a:p>
          <a:p>
            <a:pPr marL="914400" lvl="0" indent="0" algn="l" rtl="0">
              <a:lnSpc>
                <a:spcPct val="100000"/>
              </a:lnSpc>
              <a:spcBef>
                <a:spcPts val="1600"/>
              </a:spcBef>
              <a:spcAft>
                <a:spcPts val="0"/>
              </a:spcAft>
              <a:buNone/>
            </a:pPr>
            <a:endParaRPr dirty="0"/>
          </a:p>
          <a:p>
            <a:pPr marL="457200" lvl="0" indent="-311150" algn="l" rtl="0">
              <a:lnSpc>
                <a:spcPct val="115000"/>
              </a:lnSpc>
              <a:spcBef>
                <a:spcPts val="1600"/>
              </a:spcBef>
              <a:spcAft>
                <a:spcPts val="0"/>
              </a:spcAft>
              <a:buSzPts val="1300"/>
              <a:buAutoNum type="arabicPeriod" startAt="2"/>
            </a:pPr>
            <a:r>
              <a:rPr lang="en" dirty="0"/>
              <a:t>Researcher: The researcher inputs a graph for which they have performed other search algorithms and will compare them to the result of our application. The researcher will know each step and thus can make improvements for the research purposes.</a:t>
            </a:r>
            <a:endParaRPr dirty="0"/>
          </a:p>
          <a:p>
            <a:pPr marL="914400" lvl="0" indent="-311150" algn="l" rtl="0">
              <a:lnSpc>
                <a:spcPct val="115000"/>
              </a:lnSpc>
              <a:spcBef>
                <a:spcPts val="0"/>
              </a:spcBef>
              <a:spcAft>
                <a:spcPts val="0"/>
              </a:spcAft>
              <a:buSzPts val="1300"/>
              <a:buChar char="●"/>
            </a:pPr>
            <a:r>
              <a:rPr lang="en" dirty="0"/>
              <a:t>Input: The graph in pkl format or can draw a graph</a:t>
            </a:r>
            <a:endParaRPr dirty="0"/>
          </a:p>
          <a:p>
            <a:pPr marL="914400" lvl="0" indent="-311150" algn="l" rtl="0">
              <a:lnSpc>
                <a:spcPct val="115000"/>
              </a:lnSpc>
              <a:spcBef>
                <a:spcPts val="0"/>
              </a:spcBef>
              <a:spcAft>
                <a:spcPts val="0"/>
              </a:spcAft>
              <a:buSzPts val="1300"/>
              <a:buChar char="●"/>
            </a:pPr>
            <a:r>
              <a:rPr lang="en" dirty="0"/>
              <a:t>Output: Visualization of each step of BDA* along with the path</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77" name="Google Shape;177;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u="sng">
                <a:solidFill>
                  <a:schemeClr val="hlink"/>
                </a:solidFill>
                <a:hlinkClick r:id="rId3"/>
              </a:rPr>
              <a:t>https://en.wikipedia.org/wiki/Bidirectional_search</a:t>
            </a:r>
            <a:endParaRPr/>
          </a:p>
          <a:p>
            <a:pPr marL="457200" lvl="0" indent="-311150" algn="l" rtl="0">
              <a:spcBef>
                <a:spcPts val="0"/>
              </a:spcBef>
              <a:spcAft>
                <a:spcPts val="0"/>
              </a:spcAft>
              <a:buSzPts val="1300"/>
              <a:buAutoNum type="arabicPeriod"/>
            </a:pPr>
            <a:r>
              <a:rPr lang="en" u="sng">
                <a:solidFill>
                  <a:schemeClr val="hlink"/>
                </a:solidFill>
                <a:hlinkClick r:id="rId4"/>
              </a:rPr>
              <a:t>https://en.wikipedia.org/wiki/A*_search_algorithm</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2114700"/>
            <a:ext cx="7038900" cy="914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100"/>
              <a:buFont typeface="Arial"/>
              <a:buNone/>
            </a:pPr>
            <a:r>
              <a:rPr lang="en" sz="7200">
                <a:latin typeface="Lato"/>
                <a:ea typeface="Lato"/>
                <a:cs typeface="Lato"/>
                <a:sym typeface="Lato"/>
              </a:rPr>
              <a:t>Thank You</a:t>
            </a:r>
            <a:endParaRPr sz="7200">
              <a:latin typeface="Lato"/>
              <a:ea typeface="Lato"/>
              <a:cs typeface="Lato"/>
              <a:sym typeface="Lato"/>
            </a:endParaRPr>
          </a:p>
          <a:p>
            <a:pPr marL="0" lvl="0" indent="0" algn="l" rtl="0">
              <a:spcBef>
                <a:spcPts val="1600"/>
              </a:spcBef>
              <a:spcAft>
                <a:spcPts val="0"/>
              </a:spcAft>
              <a:buNone/>
            </a:pPr>
            <a:endParaRPr sz="13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vt:lpstr>
      <vt:lpstr>Lato</vt:lpstr>
      <vt:lpstr>Arial</vt:lpstr>
      <vt:lpstr>Focus</vt:lpstr>
      <vt:lpstr>Bi-Directional A* </vt:lpstr>
      <vt:lpstr>The Algorithm</vt:lpstr>
      <vt:lpstr>Data Structures and Constraints</vt:lpstr>
      <vt:lpstr>The System</vt:lpstr>
      <vt:lpstr>The GUI</vt:lpstr>
      <vt:lpstr>Real World Applications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Bi-Directional A* </dc:title>
  <cp:lastModifiedBy>Deep</cp:lastModifiedBy>
  <cp:revision>1</cp:revision>
  <dcterms:modified xsi:type="dcterms:W3CDTF">2018-12-16T21:33:31Z</dcterms:modified>
</cp:coreProperties>
</file>