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6" r:id="rId3"/>
    <p:sldId id="280" r:id="rId4"/>
    <p:sldId id="282" r:id="rId5"/>
    <p:sldId id="284" r:id="rId6"/>
    <p:sldId id="268" r:id="rId7"/>
    <p:sldId id="281" r:id="rId8"/>
    <p:sldId id="283" r:id="rId9"/>
    <p:sldId id="271" r:id="rId10"/>
    <p:sldId id="285" r:id="rId11"/>
    <p:sldId id="286" r:id="rId12"/>
    <p:sldId id="288" r:id="rId13"/>
    <p:sldId id="289" r:id="rId14"/>
    <p:sldId id="290" r:id="rId15"/>
    <p:sldId id="292" r:id="rId16"/>
    <p:sldId id="291" r:id="rId17"/>
    <p:sldId id="270" r:id="rId18"/>
    <p:sldId id="277" r:id="rId19"/>
    <p:sldId id="293" r:id="rId20"/>
    <p:sldId id="263" r:id="rId21"/>
  </p:sldIdLst>
  <p:sldSz cx="9144000" cy="5143500" type="screen16x9"/>
  <p:notesSz cx="6858000" cy="9144000"/>
  <p:embeddedFontLs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262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356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099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52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591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527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009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532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688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72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857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a06509e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a06509e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13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0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403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31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4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498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08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520647" y="2833697"/>
            <a:ext cx="8102706" cy="1091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n-lt"/>
              </a:rPr>
              <a:t>Predicting Diabetics in Pima Indians</a:t>
            </a:r>
            <a:endParaRPr sz="2800" dirty="0">
              <a:latin typeface="+mn-lt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602013" y="3924925"/>
            <a:ext cx="3021339" cy="878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>
                <a:latin typeface="+mn-lt"/>
              </a:rPr>
              <a:t>Fatima </a:t>
            </a:r>
            <a:r>
              <a:rPr lang="en-US" sz="1600" dirty="0" err="1">
                <a:latin typeface="+mn-lt"/>
              </a:rPr>
              <a:t>AlSaadeh</a:t>
            </a:r>
            <a:r>
              <a:rPr lang="en-US" sz="1600" dirty="0">
                <a:latin typeface="+mn-lt"/>
              </a:rPr>
              <a:t> – fya7 </a:t>
            </a:r>
            <a:endParaRPr lang="en" sz="16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+mn-lt"/>
              </a:rPr>
              <a:t>Naveen Narayanan M – nm941</a:t>
            </a:r>
            <a:endParaRPr sz="16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Logistic Regression Model - Plots</a:t>
            </a:r>
            <a:endParaRPr dirty="0"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134479"/>
            <a:ext cx="7038900" cy="37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4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Logistic Regression Model - Results</a:t>
            </a:r>
            <a:endParaRPr dirty="0"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134478"/>
            <a:ext cx="7038900" cy="37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2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Logistic Regression Model - Results</a:t>
            </a:r>
            <a:endParaRPr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749772"/>
              </p:ext>
            </p:extLst>
          </p:nvPr>
        </p:nvGraphicFramePr>
        <p:xfrm>
          <a:off x="1297501" y="1138840"/>
          <a:ext cx="3579300" cy="21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00">
                  <a:extLst>
                    <a:ext uri="{9D8B030D-6E8A-4147-A177-3AD203B41FA5}">
                      <a16:colId xmlns:a16="http://schemas.microsoft.com/office/drawing/2014/main" val="3147363155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616069387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1344057297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207711378"/>
                    </a:ext>
                  </a:extLst>
                </a:gridCol>
              </a:tblGrid>
              <a:tr h="3117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Confusion</a:t>
                      </a:r>
                      <a:r>
                        <a:rPr lang="en-US" sz="1200" b="1" baseline="0" dirty="0"/>
                        <a:t> Matrix – Train Data</a:t>
                      </a:r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386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5820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0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2888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1247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74.22%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085076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Sensitivity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78.44%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79306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72.17%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774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003522"/>
              </p:ext>
            </p:extLst>
          </p:nvPr>
        </p:nvGraphicFramePr>
        <p:xfrm>
          <a:off x="5118011" y="1138840"/>
          <a:ext cx="3579300" cy="21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00">
                  <a:extLst>
                    <a:ext uri="{9D8B030D-6E8A-4147-A177-3AD203B41FA5}">
                      <a16:colId xmlns:a16="http://schemas.microsoft.com/office/drawing/2014/main" val="3147363155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616069387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3925632226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207711378"/>
                    </a:ext>
                  </a:extLst>
                </a:gridCol>
              </a:tblGrid>
              <a:tr h="3117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Confusion</a:t>
                      </a:r>
                      <a:r>
                        <a:rPr lang="en-US" sz="1200" b="1" baseline="0" dirty="0"/>
                        <a:t> Matrix – Test Data</a:t>
                      </a:r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386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5820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0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2888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1247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76.56%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504432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Sensitivity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77.23%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2371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76.13%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4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25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Decision Trees</a:t>
            </a:r>
            <a:endParaRPr dirty="0">
              <a:latin typeface="+mj-lt"/>
            </a:endParaRPr>
          </a:p>
        </p:txBody>
      </p:sp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A25E29F5-24E6-9345-ADDF-26EE2A871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956" y="196875"/>
            <a:ext cx="4949639" cy="47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6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Decision Tree Model - Results</a:t>
            </a:r>
            <a:endParaRPr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770687"/>
              </p:ext>
            </p:extLst>
          </p:nvPr>
        </p:nvGraphicFramePr>
        <p:xfrm>
          <a:off x="1297501" y="1138840"/>
          <a:ext cx="3579300" cy="21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00">
                  <a:extLst>
                    <a:ext uri="{9D8B030D-6E8A-4147-A177-3AD203B41FA5}">
                      <a16:colId xmlns:a16="http://schemas.microsoft.com/office/drawing/2014/main" val="3147363155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616069387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1344057297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207711378"/>
                    </a:ext>
                  </a:extLst>
                </a:gridCol>
              </a:tblGrid>
              <a:tr h="3117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Confusion</a:t>
                      </a:r>
                      <a:r>
                        <a:rPr lang="en-US" sz="1200" b="1" baseline="0" dirty="0"/>
                        <a:t> Matrix – Train Data</a:t>
                      </a:r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386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5820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0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317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48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2888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28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108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1247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85.16%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085076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Sensitivity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71.26%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79306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91.88%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774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36849"/>
              </p:ext>
            </p:extLst>
          </p:nvPr>
        </p:nvGraphicFramePr>
        <p:xfrm>
          <a:off x="5118011" y="1138840"/>
          <a:ext cx="3579300" cy="21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00">
                  <a:extLst>
                    <a:ext uri="{9D8B030D-6E8A-4147-A177-3AD203B41FA5}">
                      <a16:colId xmlns:a16="http://schemas.microsoft.com/office/drawing/2014/main" val="3147363155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616069387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3925632226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207711378"/>
                    </a:ext>
                  </a:extLst>
                </a:gridCol>
              </a:tblGrid>
              <a:tr h="3117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Confusion</a:t>
                      </a:r>
                      <a:r>
                        <a:rPr lang="en-US" sz="1200" b="1" baseline="0" dirty="0"/>
                        <a:t> Matrix – Test Data</a:t>
                      </a:r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386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5820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0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2888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1247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74.61%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504432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Sensitivity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50.50%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2371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90.32%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4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34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Random Forest</a:t>
            </a:r>
            <a:endParaRPr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028369"/>
            <a:ext cx="6074582" cy="325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7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Random Forest Model - Results</a:t>
            </a:r>
            <a:endParaRPr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40351"/>
              </p:ext>
            </p:extLst>
          </p:nvPr>
        </p:nvGraphicFramePr>
        <p:xfrm>
          <a:off x="1297501" y="1138840"/>
          <a:ext cx="3579300" cy="21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00">
                  <a:extLst>
                    <a:ext uri="{9D8B030D-6E8A-4147-A177-3AD203B41FA5}">
                      <a16:colId xmlns:a16="http://schemas.microsoft.com/office/drawing/2014/main" val="3147363155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616069387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1344057297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207711378"/>
                    </a:ext>
                  </a:extLst>
                </a:gridCol>
              </a:tblGrid>
              <a:tr h="3117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Confusion</a:t>
                      </a:r>
                      <a:r>
                        <a:rPr lang="en-US" sz="1200" b="1" baseline="0" dirty="0"/>
                        <a:t> Matrix – Train Data</a:t>
                      </a:r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386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5820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0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345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2888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167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1247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100.00%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085076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Sensitivity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100.00%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79306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100.00%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774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3868"/>
              </p:ext>
            </p:extLst>
          </p:nvPr>
        </p:nvGraphicFramePr>
        <p:xfrm>
          <a:off x="5118011" y="1138840"/>
          <a:ext cx="3579300" cy="21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00">
                  <a:extLst>
                    <a:ext uri="{9D8B030D-6E8A-4147-A177-3AD203B41FA5}">
                      <a16:colId xmlns:a16="http://schemas.microsoft.com/office/drawing/2014/main" val="3147363155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616069387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3925632226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207711378"/>
                    </a:ext>
                  </a:extLst>
                </a:gridCol>
              </a:tblGrid>
              <a:tr h="3117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Confusion</a:t>
                      </a:r>
                      <a:r>
                        <a:rPr lang="en-US" sz="1200" b="1" baseline="0" dirty="0"/>
                        <a:t> Matrix – Test Data</a:t>
                      </a:r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386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Reference - 1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5820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0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2888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 – 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1247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76.95%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504432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Sensitivity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83.33%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2371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65.96%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4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234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Future Work</a:t>
            </a:r>
            <a:endParaRPr dirty="0">
              <a:latin typeface="+mj-lt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42033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800" dirty="0">
                <a:latin typeface="+mn-lt"/>
              </a:rPr>
              <a:t>We can improve these models by adding extra features and fine tuning them</a:t>
            </a:r>
          </a:p>
          <a:p>
            <a:pPr lvl="0" algn="just"/>
            <a:r>
              <a:rPr lang="en-US" sz="1800" dirty="0">
                <a:latin typeface="+mn-lt"/>
              </a:rPr>
              <a:t>In the logistic regression model, we can choose a cost function and that can be used to set a more accurate threshold value</a:t>
            </a:r>
          </a:p>
          <a:p>
            <a:pPr lvl="0" algn="just"/>
            <a:r>
              <a:rPr lang="en-US" sz="1800" dirty="0">
                <a:latin typeface="+mn-lt"/>
              </a:rPr>
              <a:t>Apart from the 3 model we could have tried other advanced models such as Ada Boosting trees, Gradient Boosting in Random forest, Deep Learning and Neural Network models</a:t>
            </a:r>
          </a:p>
        </p:txBody>
      </p:sp>
    </p:spTree>
    <p:extLst>
      <p:ext uri="{BB962C8B-B14F-4D97-AF65-F5344CB8AC3E}">
        <p14:creationId xmlns:p14="http://schemas.microsoft.com/office/powerpoint/2010/main" val="264400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References</a:t>
            </a:r>
            <a:endParaRPr dirty="0">
              <a:latin typeface="+mj-lt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42033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lvl="0" indent="-342900" algn="just" fontAlgn="base">
              <a:buFont typeface="+mj-lt"/>
              <a:buAutoNum type="arabicPeriod"/>
            </a:pPr>
            <a:r>
              <a:rPr lang="en-US" sz="1800" dirty="0">
                <a:latin typeface="+mj-lt"/>
              </a:rPr>
              <a:t>https://www.niddk.nih.gov/health-information/diabetes/overview/what-is-diabetes</a:t>
            </a:r>
          </a:p>
          <a:p>
            <a:pPr marL="488950" lvl="0" indent="-342900" algn="just" fontAlgn="base">
              <a:buFont typeface="+mj-lt"/>
              <a:buAutoNum type="arabicPeriod"/>
            </a:pPr>
            <a:r>
              <a:rPr lang="en-US" sz="1800" dirty="0">
                <a:latin typeface="+mj-lt"/>
              </a:rPr>
              <a:t>https://www.endocrineweb.com/conditions/type-1-diabetes/what-insulin</a:t>
            </a:r>
          </a:p>
          <a:p>
            <a:pPr marL="488950" lvl="0" indent="-342900" algn="just" fontAlgn="base">
              <a:buFont typeface="+mj-lt"/>
              <a:buAutoNum type="arabicPeriod"/>
            </a:pPr>
            <a:r>
              <a:rPr lang="en-US" sz="1800" dirty="0">
                <a:latin typeface="+mj-lt"/>
              </a:rPr>
              <a:t>https://en.wikipedia.org/wiki/Pima_people</a:t>
            </a:r>
          </a:p>
          <a:p>
            <a:pPr marL="488950" lvl="0" indent="-342900" algn="just" fontAlgn="base">
              <a:buFont typeface="+mj-lt"/>
              <a:buAutoNum type="arabicPeriod"/>
            </a:pPr>
            <a:r>
              <a:rPr lang="en-US" sz="1800" dirty="0">
                <a:latin typeface="+mj-lt"/>
              </a:rPr>
              <a:t>https://bmcendocrdisord.biomedcentral.com/articles/10.1186/s12902-019-0436-6</a:t>
            </a:r>
          </a:p>
          <a:p>
            <a:pPr marL="488950" lvl="0" indent="-342900" algn="just" fontAlgn="base">
              <a:buFont typeface="+mj-lt"/>
              <a:buAutoNum type="arabicPeriod"/>
            </a:pPr>
            <a:r>
              <a:rPr lang="en-US" sz="1800" dirty="0">
                <a:latin typeface="+mj-lt"/>
              </a:rPr>
              <a:t>https://www.geeksforgeeks.org/confusion-matrix-machine-learning/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4063862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References</a:t>
            </a:r>
            <a:endParaRPr dirty="0">
              <a:latin typeface="+mj-lt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42033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lvl="0" indent="-342900" algn="just" fontAlgn="base">
              <a:buFont typeface="+mj-lt"/>
              <a:buAutoNum type="arabicPeriod" startAt="6"/>
            </a:pPr>
            <a:r>
              <a:rPr lang="en-US" sz="1800" dirty="0"/>
              <a:t>https://www.dataschool.io/simple-guide-to-confusion-matrix-terminology/</a:t>
            </a:r>
          </a:p>
          <a:p>
            <a:pPr marL="488950" lvl="0" indent="-342900" algn="just" fontAlgn="base">
              <a:buFont typeface="+mj-lt"/>
              <a:buAutoNum type="arabicPeriod" startAt="6"/>
            </a:pPr>
            <a:r>
              <a:rPr lang="en-US" sz="1800" dirty="0"/>
              <a:t>https://webfocusinfocenter.informationbuilders.com/wfappent/TLs/TL_rstat/source/LogisticRegression43.htm</a:t>
            </a:r>
          </a:p>
          <a:p>
            <a:pPr marL="488950" lvl="0" indent="-342900" algn="just" fontAlgn="base">
              <a:buFont typeface="+mj-lt"/>
              <a:buAutoNum type="arabicPeriod" startAt="6"/>
            </a:pPr>
            <a:r>
              <a:rPr lang="en-US" sz="1800" dirty="0"/>
              <a:t>https://discuss.analyticsvidhya.com/t/what-is-null-and-residual-deviance-in-logistic-regression/2605</a:t>
            </a:r>
          </a:p>
          <a:p>
            <a:pPr marL="488950" lvl="0" indent="-342900" algn="just" fontAlgn="base">
              <a:buFont typeface="+mj-lt"/>
              <a:buAutoNum type="arabicPeriod" startAt="6"/>
            </a:pPr>
            <a:r>
              <a:rPr lang="en-US" sz="1800" dirty="0"/>
              <a:t>https://stats.stackexchange.com/questions/110969/using-the-caret-package-is-it-possible-to-obtain-confusion-matrices-for-specific</a:t>
            </a:r>
          </a:p>
          <a:p>
            <a:pPr marL="488950" lvl="0" indent="-342900" algn="just" fontAlgn="base">
              <a:buFont typeface="+mj-lt"/>
              <a:buAutoNum type="arabicPeriod" startAt="6"/>
            </a:pPr>
            <a:r>
              <a:rPr lang="en-US" sz="1800" dirty="0"/>
              <a:t>https://www.healthnewsreview.org/toolkit/tips-for-understanding-studies/understanding-medical-tests-sensitivity-specificity-and-positive-predictive-value/</a:t>
            </a:r>
          </a:p>
        </p:txBody>
      </p:sp>
    </p:spTree>
    <p:extLst>
      <p:ext uri="{BB962C8B-B14F-4D97-AF65-F5344CB8AC3E}">
        <p14:creationId xmlns:p14="http://schemas.microsoft.com/office/powerpoint/2010/main" val="61368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+mj-lt"/>
              </a:rPr>
              <a:t>Project Goals</a:t>
            </a:r>
            <a:endParaRPr dirty="0">
              <a:latin typeface="+mj-lt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42033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1800" dirty="0">
                <a:latin typeface="+mn-lt"/>
              </a:rPr>
              <a:t>Diabetes is a disease that occurs when blood glucose, also called blood sugar, is too high.</a:t>
            </a:r>
          </a:p>
          <a:p>
            <a:pPr lvl="0">
              <a:lnSpc>
                <a:spcPct val="100000"/>
              </a:lnSpc>
            </a:pPr>
            <a:r>
              <a:rPr lang="en-US" sz="1800" dirty="0">
                <a:latin typeface="+mn-lt"/>
              </a:rPr>
              <a:t>We propose to design and develop a supervised learning model for predicting whether a patient has diabetes or not</a:t>
            </a:r>
          </a:p>
          <a:p>
            <a:pPr lvl="0">
              <a:lnSpc>
                <a:spcPct val="100000"/>
              </a:lnSpc>
            </a:pPr>
            <a:r>
              <a:rPr lang="en-US" sz="1800" dirty="0">
                <a:latin typeface="+mn-lt"/>
              </a:rPr>
              <a:t>The data set for this project is taken from the National Institute of Diabetes and Digestive and Kidney Diseases. </a:t>
            </a:r>
          </a:p>
          <a:p>
            <a:pPr lvl="0">
              <a:lnSpc>
                <a:spcPct val="100000"/>
              </a:lnSpc>
            </a:pPr>
            <a:r>
              <a:rPr lang="en-US" sz="1800" dirty="0">
                <a:latin typeface="+mn-lt"/>
              </a:rPr>
              <a:t>All patients in this data set are females at least 21 years old of Pima Indian heritage. </a:t>
            </a:r>
          </a:p>
          <a:p>
            <a:pPr lvl="0">
              <a:lnSpc>
                <a:spcPct val="100000"/>
              </a:lnSpc>
            </a:pPr>
            <a:r>
              <a:rPr lang="en-US" sz="1800" dirty="0">
                <a:latin typeface="+mn-lt"/>
              </a:rPr>
              <a:t>The Pima Indians are a group of Native Americans living in an area consisting of what is now central and southern Arizona.</a:t>
            </a:r>
          </a:p>
        </p:txBody>
      </p:sp>
    </p:spTree>
    <p:extLst>
      <p:ext uri="{BB962C8B-B14F-4D97-AF65-F5344CB8AC3E}">
        <p14:creationId xmlns:p14="http://schemas.microsoft.com/office/powerpoint/2010/main" val="297389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000" dirty="0">
                <a:latin typeface="+mj-lt"/>
                <a:ea typeface="Lato"/>
                <a:cs typeface="Lato"/>
                <a:sym typeface="Lato"/>
              </a:rPr>
              <a:t>Thank You</a:t>
            </a:r>
            <a:endParaRPr sz="4000" dirty="0">
              <a:latin typeface="+mj-lt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4000" dirty="0">
              <a:latin typeface="+mj-lt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Data Dictionary</a:t>
            </a:r>
            <a:endParaRPr dirty="0"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85148"/>
              </p:ext>
            </p:extLst>
          </p:nvPr>
        </p:nvGraphicFramePr>
        <p:xfrm>
          <a:off x="1187670" y="1026954"/>
          <a:ext cx="7750852" cy="3988683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965871">
                  <a:extLst>
                    <a:ext uri="{9D8B030D-6E8A-4147-A177-3AD203B41FA5}">
                      <a16:colId xmlns:a16="http://schemas.microsoft.com/office/drawing/2014/main" val="1661977631"/>
                    </a:ext>
                  </a:extLst>
                </a:gridCol>
                <a:gridCol w="5784981">
                  <a:extLst>
                    <a:ext uri="{9D8B030D-6E8A-4147-A177-3AD203B41FA5}">
                      <a16:colId xmlns:a16="http://schemas.microsoft.com/office/drawing/2014/main" val="4263884154"/>
                    </a:ext>
                  </a:extLst>
                </a:gridCol>
              </a:tblGrid>
              <a:tr h="3191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Column</a:t>
                      </a:r>
                      <a:r>
                        <a:rPr lang="en-US" sz="1400" b="1" baseline="0" dirty="0"/>
                        <a:t> Names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722261"/>
                  </a:ext>
                </a:extLst>
              </a:tr>
              <a:tr h="319113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Pregnancies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Number of times pregnant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800776"/>
                  </a:ext>
                </a:extLst>
              </a:tr>
              <a:tr h="385917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Glucose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Plasma glucose concentration a 2 hours in an oral glucose tolerance test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626518"/>
                  </a:ext>
                </a:extLst>
              </a:tr>
              <a:tr h="319113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Blood Pressure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/>
                        <a:t>Diastolic blood pressure (mm Hg)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806352"/>
                  </a:ext>
                </a:extLst>
              </a:tr>
              <a:tr h="385917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Skin Thickness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/>
                        <a:t>Triceps skin fold thickness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707944"/>
                  </a:ext>
                </a:extLst>
              </a:tr>
              <a:tr h="385917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Insulin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/>
                        <a:t>2-Hour serum insulin (mu U/ml)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888180"/>
                  </a:ext>
                </a:extLst>
              </a:tr>
              <a:tr h="319113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BMI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/>
                        <a:t>Body mass index (weight in kg/(height in m)^2)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746183"/>
                  </a:ext>
                </a:extLst>
              </a:tr>
              <a:tr h="48871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Diabetes Pedigree Function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/>
                        <a:t>A function which scores likelihood of diabetes based on family history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989060"/>
                  </a:ext>
                </a:extLst>
              </a:tr>
              <a:tr h="385917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Age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/>
                        <a:t>Age (years)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948197"/>
                  </a:ext>
                </a:extLst>
              </a:tr>
              <a:tr h="319113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Outcome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/>
                        <a:t>Class variable (0 or 1) 268 of 768 are 1 (Diabetic), the others are 0 (Non Diabetic)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977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85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Findings and Insights</a:t>
            </a:r>
            <a:endParaRPr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99" y="1042032"/>
            <a:ext cx="6852130" cy="362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3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Findings and Insights</a:t>
            </a:r>
            <a:endParaRPr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98" y="1042032"/>
            <a:ext cx="6852131" cy="364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1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Findings and Insights</a:t>
            </a:r>
            <a:endParaRPr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042033"/>
            <a:ext cx="6852128" cy="36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9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Findings and Insights</a:t>
            </a:r>
            <a:endParaRPr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042033"/>
            <a:ext cx="6852128" cy="36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6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Findings and Insights</a:t>
            </a:r>
            <a:endParaRPr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042032"/>
            <a:ext cx="6852128" cy="367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4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Logistic Regression Model</a:t>
            </a:r>
            <a:endParaRPr dirty="0">
              <a:latin typeface="+mj-lt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42033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just">
              <a:lnSpc>
                <a:spcPct val="100000"/>
              </a:lnSpc>
              <a:buNone/>
            </a:pPr>
            <a:endParaRPr sz="1800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83535"/>
              </p:ext>
            </p:extLst>
          </p:nvPr>
        </p:nvGraphicFramePr>
        <p:xfrm>
          <a:off x="1297500" y="1042033"/>
          <a:ext cx="7426085" cy="3427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631">
                  <a:extLst>
                    <a:ext uri="{9D8B030D-6E8A-4147-A177-3AD203B41FA5}">
                      <a16:colId xmlns:a16="http://schemas.microsoft.com/office/drawing/2014/main" val="3694674822"/>
                    </a:ext>
                  </a:extLst>
                </a:gridCol>
                <a:gridCol w="1110795">
                  <a:extLst>
                    <a:ext uri="{9D8B030D-6E8A-4147-A177-3AD203B41FA5}">
                      <a16:colId xmlns:a16="http://schemas.microsoft.com/office/drawing/2014/main" val="4207170538"/>
                    </a:ext>
                  </a:extLst>
                </a:gridCol>
                <a:gridCol w="1331574">
                  <a:extLst>
                    <a:ext uri="{9D8B030D-6E8A-4147-A177-3AD203B41FA5}">
                      <a16:colId xmlns:a16="http://schemas.microsoft.com/office/drawing/2014/main" val="2302381494"/>
                    </a:ext>
                  </a:extLst>
                </a:gridCol>
                <a:gridCol w="1106868">
                  <a:extLst>
                    <a:ext uri="{9D8B030D-6E8A-4147-A177-3AD203B41FA5}">
                      <a16:colId xmlns:a16="http://schemas.microsoft.com/office/drawing/2014/main" val="268419996"/>
                    </a:ext>
                  </a:extLst>
                </a:gridCol>
                <a:gridCol w="1485217">
                  <a:extLst>
                    <a:ext uri="{9D8B030D-6E8A-4147-A177-3AD203B41FA5}">
                      <a16:colId xmlns:a16="http://schemas.microsoft.com/office/drawing/2014/main" val="3726164057"/>
                    </a:ext>
                  </a:extLst>
                </a:gridCol>
              </a:tblGrid>
              <a:tr h="31619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Std. Error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z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Pr</a:t>
                      </a:r>
                      <a:r>
                        <a:rPr lang="en-US" dirty="0">
                          <a:effectLst/>
                        </a:rPr>
                        <a:t>(&gt;|z|)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431676"/>
                  </a:ext>
                </a:extLst>
              </a:tr>
              <a:tr h="31619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-8.289381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1.154763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-7.178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7.05e-13 ***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22858"/>
                  </a:ext>
                </a:extLst>
              </a:tr>
              <a:tr h="31619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Pregnancies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0.121318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0.042238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0.00408 **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30804"/>
                  </a:ext>
                </a:extLst>
              </a:tr>
              <a:tr h="31619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Glucose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0.031757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0.005699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5.572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2.52e-08 ***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16488"/>
                  </a:ext>
                </a:extLst>
              </a:tr>
              <a:tr h="44180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Blood 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-0.0115309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0.0066064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-1.745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0.08091 .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851019"/>
                  </a:ext>
                </a:extLst>
              </a:tr>
              <a:tr h="44180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Skin Thickness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0.003796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0.008498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0.447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0.65507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97428"/>
                  </a:ext>
                </a:extLst>
              </a:tr>
              <a:tr h="31619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Insulin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-0.001240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0.001112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-1.115 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0.26478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985929"/>
                  </a:ext>
                </a:extLst>
              </a:tr>
              <a:tr h="31619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BMI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0.103080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0.024031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4.290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1.79e-05 ***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6724910"/>
                  </a:ext>
                </a:extLst>
              </a:tr>
              <a:tr h="33031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Diabetes Pedigree Function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0.943684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0.368775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2.559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0.01050 *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782630"/>
                  </a:ext>
                </a:extLst>
              </a:tr>
              <a:tr h="31619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Age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0.006497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0.012229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0.531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0.59526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45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095159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627</Words>
  <Application>Microsoft Office PowerPoint</Application>
  <PresentationFormat>On-screen Show (16:9)</PresentationFormat>
  <Paragraphs>200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Montserrat</vt:lpstr>
      <vt:lpstr>Arial</vt:lpstr>
      <vt:lpstr>Lato</vt:lpstr>
      <vt:lpstr>Focus</vt:lpstr>
      <vt:lpstr>Predicting Diabetics in Pima Indians</vt:lpstr>
      <vt:lpstr>Project Goals</vt:lpstr>
      <vt:lpstr>Data Dictionary</vt:lpstr>
      <vt:lpstr>Findings and Insights</vt:lpstr>
      <vt:lpstr>Findings and Insights</vt:lpstr>
      <vt:lpstr>Findings and Insights</vt:lpstr>
      <vt:lpstr>Findings and Insights</vt:lpstr>
      <vt:lpstr>Findings and Insights</vt:lpstr>
      <vt:lpstr>Logistic Regression Model</vt:lpstr>
      <vt:lpstr>Logistic Regression Model - Plots</vt:lpstr>
      <vt:lpstr>Logistic Regression Model - Results</vt:lpstr>
      <vt:lpstr>Logistic Regression Model - Results</vt:lpstr>
      <vt:lpstr>Decision Trees</vt:lpstr>
      <vt:lpstr>Decision Tree Model - Results</vt:lpstr>
      <vt:lpstr>Random Forest</vt:lpstr>
      <vt:lpstr>Random Forest Model - Results</vt:lpstr>
      <vt:lpstr>Future Work</vt:lpstr>
      <vt:lpstr>References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Bi-Directional A*</dc:title>
  <dc:creator>NAVEEN NARAYANAN MEYYAPPAN</dc:creator>
  <cp:lastModifiedBy>USER</cp:lastModifiedBy>
  <cp:revision>57</cp:revision>
  <dcterms:modified xsi:type="dcterms:W3CDTF">2019-12-19T16:45:43Z</dcterms:modified>
</cp:coreProperties>
</file>