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9" r:id="rId3"/>
    <p:sldId id="296" r:id="rId4"/>
    <p:sldId id="257" r:id="rId5"/>
    <p:sldId id="258" r:id="rId6"/>
    <p:sldId id="259" r:id="rId7"/>
    <p:sldId id="261" r:id="rId8"/>
    <p:sldId id="262" r:id="rId9"/>
    <p:sldId id="263" r:id="rId10"/>
    <p:sldId id="260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  <p:sldId id="273" r:id="rId20"/>
    <p:sldId id="27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66FF"/>
    <a:srgbClr val="CC00FF"/>
    <a:srgbClr val="00CC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9CB87-FEF7-4206-BF61-C41FA9113CB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19342-7993-4A6F-AA3C-5114BCA45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0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19342-7993-4A6F-AA3C-5114BCA455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8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CBF4-13BD-496B-9603-BBF6DDE41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59D26-52C5-4096-AD3D-720E4301C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7141D-6007-46F3-B8D2-B183C59D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A8D7-E9DA-4A9C-8DB0-84DCB7D435A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985B2-F585-4571-91D1-77739529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DE95-F4A0-4297-B2C6-04647798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6075-81CE-40FD-A132-C07730DB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0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D7BA-7100-4355-A571-8B1E57F2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6C95C-7645-427B-8529-055A0C70B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F7D08-E6F4-414E-B2A1-E292286E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A8D7-E9DA-4A9C-8DB0-84DCB7D435A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21F1-26C7-4DE6-BA91-B439C4DC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66C8D-6FC7-470C-9746-C9F06074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6075-81CE-40FD-A132-C07730DB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2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72B82-C097-49F8-BFBE-3928A3C71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BA866-D730-4938-B48A-3A4C25915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85CCF-BC64-449D-9583-C273EB7F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A8D7-E9DA-4A9C-8DB0-84DCB7D435A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E065-488E-4024-A024-7FC3237C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B382-B727-4D5E-8482-03A61A1B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6075-81CE-40FD-A132-C07730DB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C67A-9E80-4CCE-A873-EB0A180B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41F4-9111-45D0-8460-43C43601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0126-07FC-4E92-B451-0215D270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A8D7-E9DA-4A9C-8DB0-84DCB7D435A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86AD9-9DF6-4B5B-8760-AC6C7E4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FEC4-D709-4133-B14D-254C1DA4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6075-81CE-40FD-A132-C07730DB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F4A9-2A52-4A4F-9169-816A4D06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62E6F-1E74-4D2E-B276-B80CA4F9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7CD64-9CF6-48F8-B15B-7BAC47D7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A8D7-E9DA-4A9C-8DB0-84DCB7D435A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DAB0A-CB24-4D9D-A1C9-416C1CFB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117F6-D9C6-4BEA-95E1-FD69A286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6075-81CE-40FD-A132-C07730DB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0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AAE9-AC96-4EE9-A7D8-D6B43C42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96AC-D334-4ED2-850D-D64985D38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6B18D-AD25-49DA-8DFF-E7AD0C5C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D22AA-00BF-4CA8-A573-4AC64D6E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A8D7-E9DA-4A9C-8DB0-84DCB7D435A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211DC-1EDE-49E0-B4FB-FA4DAA8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94FD6-DA90-4A95-A317-133754C0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6075-81CE-40FD-A132-C07730DB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8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1BE7-0F85-4C5A-8393-A8E1406D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6ED82-27EE-4FEC-9551-A575088CC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AD6E5-D639-4131-9337-13AFC2B79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17652-B811-4876-B52A-E9EB8CA6B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1C779-7082-4105-810B-4F3174595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FA16B-8041-404D-93E0-D5C45C73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A8D7-E9DA-4A9C-8DB0-84DCB7D435A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316EB-A0F1-46FA-9A54-FC0FCD03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DF9F5-8C6C-412A-9B98-F43638AB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6075-81CE-40FD-A132-C07730DB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9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9C5C-FB7D-4865-994E-93F56684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4DF67-3609-4004-9809-40CD98BE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A8D7-E9DA-4A9C-8DB0-84DCB7D435A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6229B-A0AD-49B6-A812-17478F7F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133D8-0B47-4067-95FE-683FBA29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6075-81CE-40FD-A132-C07730DB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7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3E3FB-F8B5-4767-AA54-B0681ED5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A8D7-E9DA-4A9C-8DB0-84DCB7D435A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4401A-6C1D-45DC-9A67-8DA68335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0060-8924-421C-BD68-12C5AE54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6075-81CE-40FD-A132-C07730DB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3CAA-D89A-4E5E-9876-AE874BD3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8786E-DA6A-471A-9AA6-83510B50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B2345-8328-49B3-9D89-928658DF3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EB949-1B1C-4707-8938-C190EF30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A8D7-E9DA-4A9C-8DB0-84DCB7D435A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DEBCE-108A-41D0-8AD9-87C0EAAE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0167-1E48-4AD5-8469-3F91358E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6075-81CE-40FD-A132-C07730DB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420D-EF86-4A9A-B69C-34EDC13F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221E9-4887-4F35-8E3A-1739834E8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862D6-6C81-436B-93F6-EC8CB2A0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766B8-56E2-4710-B131-EB482DF8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A8D7-E9DA-4A9C-8DB0-84DCB7D435A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35D-8E03-4E7A-9C1D-88794EAE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273F6-C530-46B6-A06C-E99AB97F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66075-81CE-40FD-A132-C07730DB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962B9-C371-46A1-BEE0-55EBEFB8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440D4-1D63-4FF8-A4CC-2B3D8E8C7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2503F-A5F4-400D-9A8B-A67D9A945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5A8D7-E9DA-4A9C-8DB0-84DCB7D435A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24D61-240A-40ED-84BD-961F3B206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01D69-B112-43FC-8CB5-72FBD0F9F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66075-81CE-40FD-A132-C07730DB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Document8.docx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package" Target="../embeddings/Microsoft_Word_Document.docx"/><Relationship Id="rId7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262E-7FBD-49F2-9A91-4448E7A7F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Smooths </a:t>
            </a:r>
            <a:r>
              <a:rPr lang="en-US" dirty="0"/>
              <a:t>+ (additive models)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BE692-5651-4DB5-821F-67E4BE93B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0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F001-E399-48DE-8B56-2A51F102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Lets try to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02B67-B3BF-46FA-B2FD-9835833E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Software was written so you could see some examples of what </a:t>
            </a:r>
            <a:r>
              <a:rPr lang="en-US" dirty="0" err="1"/>
              <a:t>S</a:t>
            </a:r>
            <a:r>
              <a:rPr lang="en-US" dirty="0" err="1">
                <a:latin typeface="Symbol" panose="05050102010706020507" pitchFamily="18" charset="2"/>
              </a:rPr>
              <a:t>l</a:t>
            </a:r>
            <a:r>
              <a:rPr lang="en-US" dirty="0"/>
              <a:t> looks like.</a:t>
            </a:r>
          </a:p>
          <a:p>
            <a:r>
              <a:rPr lang="en-US" dirty="0"/>
              <a:t>Download from class 11.doc or class11.pdf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3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17E3-6338-4FB5-8D58-902E941C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make the first plot, (Use your raw version of the NOAA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2FD8-E98F-45A8-A551-367ECE69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plot(NOAA1[,3],NOAA1[,2],</a:t>
            </a:r>
            <a:r>
              <a:rPr lang="en-US" dirty="0" err="1"/>
              <a:t>xlab</a:t>
            </a:r>
            <a:r>
              <a:rPr lang="en-US" dirty="0"/>
              <a:t>="temperature rise",</a:t>
            </a:r>
            <a:r>
              <a:rPr lang="en-US" dirty="0" err="1"/>
              <a:t>ylab</a:t>
            </a:r>
            <a:r>
              <a:rPr lang="en-US" dirty="0"/>
              <a:t>="rate of billion dollar weather disasters")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dum</a:t>
            </a:r>
            <a:r>
              <a:rPr lang="en-US" dirty="0"/>
              <a:t>&lt;-</a:t>
            </a:r>
            <a:r>
              <a:rPr lang="en-US" dirty="0" err="1"/>
              <a:t>bin.mean</a:t>
            </a:r>
            <a:r>
              <a:rPr lang="en-US" dirty="0"/>
              <a:t>(NOAA1[,3],NOAA1[,2],6)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dum</a:t>
            </a:r>
            <a:r>
              <a:rPr lang="en-US" dirty="0"/>
              <a:t>&lt;-</a:t>
            </a:r>
            <a:r>
              <a:rPr lang="en-US" dirty="0" err="1"/>
              <a:t>gauss.mean</a:t>
            </a:r>
            <a:r>
              <a:rPr lang="en-US" dirty="0"/>
              <a:t>(NOAA1[,3],NOAA1[,2],.063)$df=6.0009</a:t>
            </a:r>
          </a:p>
          <a:p>
            <a:pPr marL="0" indent="0">
              <a:buNone/>
            </a:pPr>
            <a:r>
              <a:rPr lang="en-US" dirty="0"/>
              <a:t> gauss.reg(NOAA1[,3],NOAA1[,2],.078,do.plot=T)$df=6.003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gauss.mean.trunc</a:t>
            </a:r>
            <a:r>
              <a:rPr lang="en-US" dirty="0"/>
              <a:t>(NOAA1[,3],NOAA1[,2],.063,20,do.plot=T)$df 6.009225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gauss.reg.trunc</a:t>
            </a:r>
            <a:r>
              <a:rPr lang="en-US" dirty="0"/>
              <a:t>(NOAA1[,3],NOAA1[,2],.08,17,do.plot=T)$df 6.05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lines(</a:t>
            </a:r>
            <a:r>
              <a:rPr lang="en-US" dirty="0" err="1"/>
              <a:t>lowess</a:t>
            </a:r>
            <a:r>
              <a:rPr lang="en-US" dirty="0"/>
              <a:t>(NOAA1[,3],NOAA1[,2]),col=7)</a:t>
            </a:r>
          </a:p>
          <a:p>
            <a:pPr marL="0" indent="0">
              <a:buNone/>
            </a:pPr>
            <a:r>
              <a:rPr lang="en-US" dirty="0"/>
              <a:t>lines(</a:t>
            </a:r>
            <a:r>
              <a:rPr lang="en-US" dirty="0" err="1"/>
              <a:t>smooth.spline</a:t>
            </a:r>
            <a:r>
              <a:rPr lang="en-US" dirty="0"/>
              <a:t>(NOAA1[,3],NOAA1[,2]),col=8)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smooth.spline</a:t>
            </a:r>
            <a:r>
              <a:rPr lang="en-US" dirty="0"/>
              <a:t>(NOAA1[,3],NOAA1[,2]))$df</a:t>
            </a:r>
          </a:p>
          <a:p>
            <a:pPr marL="0" indent="0">
              <a:buNone/>
            </a:pPr>
            <a:r>
              <a:rPr lang="en-US" dirty="0"/>
              <a:t>[1] 5.436273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6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1B391C-611A-4247-823C-0FC0150C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Fstats</a:t>
            </a:r>
            <a:r>
              <a:rPr lang="en-US" dirty="0"/>
              <a:t> for test, and against linear models!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9639D-334A-4630-8C31-7B1B997F06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construct F statistics to test smoothness vs roughness.</a:t>
            </a:r>
          </a:p>
          <a:p>
            <a:endParaRPr lang="en-US" dirty="0"/>
          </a:p>
          <a:p>
            <a:r>
              <a:rPr lang="en-US" dirty="0"/>
              <a:t>Consider Linear vs the </a:t>
            </a:r>
            <a:r>
              <a:rPr lang="en-US" dirty="0" err="1"/>
              <a:t>smooth.spline</a:t>
            </a:r>
            <a:r>
              <a:rPr lang="en-US" dirty="0"/>
              <a:t> default vs high roughness linear fit vs bin model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8BAC4-0A90-40BF-88AC-206B9579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139" y="1079245"/>
            <a:ext cx="5499678" cy="55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5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570D-FB72-46EB-82F3-E6680A2A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(Conjectured)Theory for the approximate 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AB4E-721D-43DE-8CFF-F1C65E8139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chis square statistic gets a little adjustment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06DC4-3021-4FE5-AA19-6CE2FBC07A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Then since F is a ratio of two </a:t>
            </a:r>
            <a:r>
              <a:rPr lang="en-US" dirty="0" err="1"/>
              <a:t>chisquares</a:t>
            </a:r>
            <a:r>
              <a:rPr lang="en-US" dirty="0"/>
              <a:t>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60CD5AE-7CAD-4A40-859B-17B1F0070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138741"/>
              </p:ext>
            </p:extLst>
          </p:nvPr>
        </p:nvGraphicFramePr>
        <p:xfrm>
          <a:off x="190500" y="2632075"/>
          <a:ext cx="6189663" cy="299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Document" r:id="rId3" imgW="5952018" imgH="2875330" progId="Word.Document.12">
                  <p:embed/>
                </p:oleObj>
              </mc:Choice>
              <mc:Fallback>
                <p:oleObj name="Document" r:id="rId3" imgW="5952018" imgH="28753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" y="2632075"/>
                        <a:ext cx="6189663" cy="299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E89D52C-AF99-4D70-B4E6-264D74D3B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224416"/>
              </p:ext>
            </p:extLst>
          </p:nvPr>
        </p:nvGraphicFramePr>
        <p:xfrm>
          <a:off x="3801241" y="2764843"/>
          <a:ext cx="8912519" cy="2997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Document" r:id="rId5" imgW="5952018" imgH="2001903" progId="Word.Document.12">
                  <p:embed/>
                </p:oleObj>
              </mc:Choice>
              <mc:Fallback>
                <p:oleObj name="Document" r:id="rId5" imgW="5952018" imgH="2001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1241" y="2764843"/>
                        <a:ext cx="8912519" cy="2997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F4E23D-E9FE-45F6-8594-4AB818D516FC}"/>
              </a:ext>
            </a:extLst>
          </p:cNvPr>
          <p:cNvSpPr txBox="1"/>
          <p:nvPr/>
        </p:nvSpPr>
        <p:spPr>
          <a:xfrm>
            <a:off x="4320073" y="5906278"/>
            <a:ext cx="492656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is something wrong in these better approximations, I will work on this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F5EB5-92BF-44BC-9E18-0674B3796726}"/>
              </a:ext>
            </a:extLst>
          </p:cNvPr>
          <p:cNvSpPr/>
          <p:nvPr/>
        </p:nvSpPr>
        <p:spPr>
          <a:xfrm>
            <a:off x="8817429" y="4833257"/>
            <a:ext cx="242595" cy="541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B73AB3-8BDB-4680-BC57-502AEFC58AA2}"/>
              </a:ext>
            </a:extLst>
          </p:cNvPr>
          <p:cNvSpPr/>
          <p:nvPr/>
        </p:nvSpPr>
        <p:spPr>
          <a:xfrm>
            <a:off x="8266922" y="5374433"/>
            <a:ext cx="354564" cy="38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A0EE60-C73F-4F60-BD5C-5833890CF2F7}"/>
              </a:ext>
            </a:extLst>
          </p:cNvPr>
          <p:cNvSpPr/>
          <p:nvPr/>
        </p:nvSpPr>
        <p:spPr>
          <a:xfrm>
            <a:off x="2621902" y="4973216"/>
            <a:ext cx="1371600" cy="654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D7FC80-676B-4D51-9A2E-D892EEE7FA2F}"/>
              </a:ext>
            </a:extLst>
          </p:cNvPr>
          <p:cNvSpPr/>
          <p:nvPr/>
        </p:nvSpPr>
        <p:spPr>
          <a:xfrm>
            <a:off x="1502229" y="4450702"/>
            <a:ext cx="3685591" cy="1309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9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5A55-EE12-46D6-AAA8-8F91FFE2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 Do the F tests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D560-2AA3-433E-ACE1-EA6B3FF88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403980" cy="44911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Degrees of freedom</a:t>
            </a:r>
          </a:p>
          <a:p>
            <a:pPr lvl="1"/>
            <a:r>
              <a:rPr lang="en-US" dirty="0"/>
              <a:t>plot(NOAA1[,3],NOAA1[,2],</a:t>
            </a:r>
            <a:r>
              <a:rPr lang="en-US" dirty="0" err="1"/>
              <a:t>xlab</a:t>
            </a:r>
            <a:r>
              <a:rPr lang="en-US" dirty="0"/>
              <a:t>="temperature rise",</a:t>
            </a:r>
            <a:r>
              <a:rPr lang="en-US" dirty="0" err="1"/>
              <a:t>ylab</a:t>
            </a:r>
            <a:r>
              <a:rPr lang="en-US" dirty="0"/>
              <a:t>="rate of billion dollar weather disasters")</a:t>
            </a:r>
          </a:p>
          <a:p>
            <a:r>
              <a:rPr lang="en-US" dirty="0"/>
              <a:t>Linear model, default df=2, RSS=288.55</a:t>
            </a:r>
          </a:p>
          <a:p>
            <a:pPr lvl="1"/>
            <a:r>
              <a:rPr lang="fi-FI" dirty="0"/>
              <a:t> abline(lsfit(NOAA1[,3],NOAA1[,2]))</a:t>
            </a:r>
            <a:endParaRPr lang="en-US" dirty="0"/>
          </a:p>
          <a:p>
            <a:r>
              <a:rPr lang="en-US" dirty="0" err="1">
                <a:solidFill>
                  <a:srgbClr val="00CC66"/>
                </a:solidFill>
              </a:rPr>
              <a:t>Smooth.spline</a:t>
            </a:r>
            <a:r>
              <a:rPr lang="en-US" dirty="0">
                <a:solidFill>
                  <a:srgbClr val="00CC66"/>
                </a:solidFill>
              </a:rPr>
              <a:t> default df=5.43, RSS=226.25</a:t>
            </a:r>
          </a:p>
          <a:p>
            <a:pPr lvl="1"/>
            <a:r>
              <a:rPr lang="es-ES" dirty="0">
                <a:solidFill>
                  <a:srgbClr val="00CC66"/>
                </a:solidFill>
              </a:rPr>
              <a:t>lines(NOAA1[o1,3],predict(smooth.spline(NOAA1[,3],NOAA1[,2]),NOAA1[,3])$y[o1],col=3)</a:t>
            </a:r>
          </a:p>
          <a:p>
            <a:r>
              <a:rPr lang="en-US" dirty="0">
                <a:solidFill>
                  <a:srgbClr val="0070C0"/>
                </a:solidFill>
              </a:rPr>
              <a:t>Gaussian regression df=6.5, RSS=215.07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dum.reg&lt;-gauss.reg(NOAA1[,3],NOAA1[,2],.07,do.plot=T)</a:t>
            </a:r>
          </a:p>
          <a:p>
            <a:r>
              <a:rPr lang="en-US" dirty="0">
                <a:solidFill>
                  <a:srgbClr val="FF0000"/>
                </a:solidFill>
              </a:rPr>
              <a:t>Bin model 9 bins df=9, RSS 206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dum.bin</a:t>
            </a:r>
            <a:r>
              <a:rPr lang="en-US" dirty="0">
                <a:solidFill>
                  <a:srgbClr val="FF0000"/>
                </a:solidFill>
              </a:rPr>
              <a:t>&lt;-</a:t>
            </a:r>
            <a:r>
              <a:rPr lang="en-US" dirty="0" err="1">
                <a:solidFill>
                  <a:srgbClr val="FF0000"/>
                </a:solidFill>
              </a:rPr>
              <a:t>bin.mean</a:t>
            </a:r>
            <a:r>
              <a:rPr lang="en-US" dirty="0">
                <a:solidFill>
                  <a:srgbClr val="FF0000"/>
                </a:solidFill>
              </a:rPr>
              <a:t>(NOAA1[,3],NOAA1[,2],9)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418A6E-0C84-4B74-A7CB-7271F89EC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139" y="1079245"/>
            <a:ext cx="5499678" cy="5506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94FBE7-ABAA-45CB-83E8-2AEEDCCE5C89}"/>
              </a:ext>
            </a:extLst>
          </p:cNvPr>
          <p:cNvSpPr txBox="1"/>
          <p:nvPr/>
        </p:nvSpPr>
        <p:spPr>
          <a:xfrm>
            <a:off x="7025951" y="5663682"/>
            <a:ext cx="446936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With </a:t>
            </a:r>
            <a:r>
              <a:rPr lang="en-US" dirty="0" err="1">
                <a:solidFill>
                  <a:srgbClr val="92D050"/>
                </a:solidFill>
              </a:rPr>
              <a:t>smooth.spline</a:t>
            </a:r>
            <a:r>
              <a:rPr lang="en-US" dirty="0">
                <a:solidFill>
                  <a:srgbClr val="92D050"/>
                </a:solidFill>
              </a:rPr>
              <a:t>, you need to find the residuals by subtracting a use of predict(</a:t>
            </a:r>
            <a:r>
              <a:rPr lang="en-US" dirty="0" err="1">
                <a:solidFill>
                  <a:srgbClr val="92D050"/>
                </a:solidFill>
              </a:rPr>
              <a:t>smooth.spline</a:t>
            </a:r>
            <a:r>
              <a:rPr lang="en-US" dirty="0">
                <a:solidFill>
                  <a:srgbClr val="92D050"/>
                </a:solidFill>
              </a:rPr>
              <a:t>(X,Y),X)$y from Y</a:t>
            </a:r>
          </a:p>
        </p:txBody>
      </p:sp>
    </p:spTree>
    <p:extLst>
      <p:ext uri="{BB962C8B-B14F-4D97-AF65-F5344CB8AC3E}">
        <p14:creationId xmlns:p14="http://schemas.microsoft.com/office/powerpoint/2010/main" val="427869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B5FE-9100-4CDB-B006-B9B55A73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DD8B-A845-4A47-970D-D4D71C6C00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Ftests</a:t>
            </a:r>
            <a:r>
              <a:rPr lang="en-US" dirty="0"/>
              <a:t> (no correction)</a:t>
            </a:r>
          </a:p>
          <a:p>
            <a:pPr lvl="1"/>
            <a:r>
              <a:rPr lang="en-US" dirty="0"/>
              <a:t>Linear vs </a:t>
            </a:r>
            <a:r>
              <a:rPr lang="en-US" dirty="0" err="1"/>
              <a:t>smooth.spline</a:t>
            </a:r>
            <a:endParaRPr lang="en-US" dirty="0"/>
          </a:p>
          <a:p>
            <a:pPr lvl="2"/>
            <a:r>
              <a:rPr lang="de-DE" sz="1600" dirty="0"/>
              <a:t>&gt; (288.5-226.5)*(37-5.43)/((226.5)*3.43)</a:t>
            </a:r>
          </a:p>
          <a:p>
            <a:pPr lvl="2"/>
            <a:r>
              <a:rPr lang="de-DE" sz="1600" dirty="0"/>
              <a:t>[1] 2.51944</a:t>
            </a:r>
          </a:p>
          <a:p>
            <a:pPr lvl="2"/>
            <a:r>
              <a:rPr lang="de-DE" sz="1600" dirty="0"/>
              <a:t>&gt; pf(2.51944,3,31) (conservative df)</a:t>
            </a:r>
          </a:p>
          <a:p>
            <a:pPr lvl="2"/>
            <a:r>
              <a:rPr lang="de-DE" sz="1600" dirty="0"/>
              <a:t>[1] 0.9238208</a:t>
            </a:r>
          </a:p>
          <a:p>
            <a:pPr lvl="1"/>
            <a:r>
              <a:rPr lang="de-DE" dirty="0"/>
              <a:t>Linear vs regression</a:t>
            </a:r>
          </a:p>
          <a:p>
            <a:pPr lvl="2"/>
            <a:r>
              <a:rPr lang="de-DE" sz="1600" dirty="0"/>
              <a:t>&gt; (288.5-215.07)*(37-6.5)/(215.07*4.5)</a:t>
            </a:r>
          </a:p>
          <a:p>
            <a:pPr lvl="2"/>
            <a:r>
              <a:rPr lang="de-DE" sz="1600" dirty="0"/>
              <a:t>[1] 2.314094</a:t>
            </a:r>
          </a:p>
          <a:p>
            <a:pPr lvl="2"/>
            <a:r>
              <a:rPr lang="de-DE" sz="1600" dirty="0"/>
              <a:t>&gt; pf(2.31,4,30)</a:t>
            </a:r>
          </a:p>
          <a:p>
            <a:pPr lvl="2"/>
            <a:r>
              <a:rPr lang="de-DE" sz="1600" dirty="0"/>
              <a:t>[1] 0.9192422</a:t>
            </a:r>
          </a:p>
          <a:p>
            <a:pPr lvl="1"/>
            <a:r>
              <a:rPr lang="de-DE" sz="2000" dirty="0"/>
              <a:t>Linear vs Bin</a:t>
            </a:r>
          </a:p>
          <a:p>
            <a:pPr lvl="2"/>
            <a:r>
              <a:rPr lang="de-DE" sz="1600" dirty="0"/>
              <a:t>&gt; (288.5-206.5)*(37-9)/(206.5*7)</a:t>
            </a:r>
          </a:p>
          <a:p>
            <a:pPr lvl="2"/>
            <a:r>
              <a:rPr lang="de-DE" sz="1600" dirty="0"/>
              <a:t>[1] 1.588378</a:t>
            </a:r>
          </a:p>
          <a:p>
            <a:pPr lvl="2"/>
            <a:r>
              <a:rPr lang="de-DE" sz="1600" dirty="0"/>
              <a:t>&gt; pf(1.588,9,28)</a:t>
            </a:r>
          </a:p>
          <a:p>
            <a:pPr lvl="2"/>
            <a:r>
              <a:rPr lang="de-DE" sz="1600" dirty="0"/>
              <a:t>[1] 0.8327585</a:t>
            </a:r>
          </a:p>
          <a:p>
            <a:pPr lvl="2"/>
            <a:endParaRPr lang="de-DE" sz="1600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C909C-DA9E-4423-8665-4CC14D4E42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correction? (something wrong here)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Linear vs regression (correct regression df)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From gauss.reg,d1=29.26,d2=56</a:t>
            </a:r>
          </a:p>
          <a:p>
            <a:pPr lvl="2"/>
            <a:r>
              <a:rPr lang="de-DE" sz="1600" dirty="0">
                <a:solidFill>
                  <a:srgbClr val="FF0000"/>
                </a:solidFill>
              </a:rPr>
              <a:t>&gt; (288.5-215.07)*(</a:t>
            </a:r>
            <a:r>
              <a:rPr lang="de-DE" sz="1600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de-DE" sz="1600" dirty="0">
                <a:solidFill>
                  <a:srgbClr val="FF0000"/>
                </a:solidFill>
              </a:rPr>
              <a:t>1/</a:t>
            </a:r>
            <a:r>
              <a:rPr lang="de-DE" sz="1600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de-DE" sz="1600" dirty="0">
                <a:solidFill>
                  <a:srgbClr val="FF0000"/>
                </a:solidFill>
              </a:rPr>
              <a:t>2)(37-6.5)/(215.07*4.5)</a:t>
            </a:r>
          </a:p>
          <a:p>
            <a:pPr lvl="2"/>
            <a:r>
              <a:rPr lang="de-DE" sz="1600" dirty="0">
                <a:solidFill>
                  <a:srgbClr val="FF0000"/>
                </a:solidFill>
              </a:rPr>
              <a:t>[1] 1.2</a:t>
            </a:r>
          </a:p>
          <a:p>
            <a:pPr lvl="2"/>
            <a:r>
              <a:rPr lang="de-DE" sz="1600" dirty="0">
                <a:solidFill>
                  <a:srgbClr val="FF0000"/>
                </a:solidFill>
              </a:rPr>
              <a:t> 29.266^2/56.088</a:t>
            </a:r>
          </a:p>
          <a:p>
            <a:pPr lvl="2"/>
            <a:r>
              <a:rPr lang="de-DE" sz="1600" dirty="0">
                <a:solidFill>
                  <a:srgbClr val="FF0000"/>
                </a:solidFill>
              </a:rPr>
              <a:t>[1] 15.27062</a:t>
            </a:r>
          </a:p>
          <a:p>
            <a:pPr lvl="2"/>
            <a:r>
              <a:rPr lang="de-DE" sz="1600" dirty="0">
                <a:solidFill>
                  <a:srgbClr val="FF0000"/>
                </a:solidFill>
              </a:rPr>
              <a:t>&gt; pf(1.2,15.27,4.05)</a:t>
            </a:r>
          </a:p>
          <a:p>
            <a:pPr lvl="2"/>
            <a:r>
              <a:rPr lang="de-DE" sz="1600" dirty="0">
                <a:solidFill>
                  <a:srgbClr val="FF0000"/>
                </a:solidFill>
              </a:rPr>
              <a:t>[1] 0.5256168</a:t>
            </a:r>
          </a:p>
          <a:p>
            <a:pPr marL="914400" lvl="2" indent="0">
              <a:buNone/>
            </a:pPr>
            <a:r>
              <a:rPr lang="de-DE" sz="1600" dirty="0">
                <a:solidFill>
                  <a:srgbClr val="FF0000"/>
                </a:solidFill>
              </a:rPr>
              <a:t>Even less interesting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7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6EF-4566-4B8A-8F28-04784533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Stabilize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4864-C1DB-460D-AE88-66393F79B2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Stabilize variance (square root transformation)</a:t>
            </a:r>
          </a:p>
          <a:p>
            <a:pPr lvl="1"/>
            <a:r>
              <a:rPr lang="en-US" dirty="0"/>
              <a:t>plot(NOAA[,3],NOAA[,2],</a:t>
            </a:r>
            <a:r>
              <a:rPr lang="en-US" dirty="0" err="1"/>
              <a:t>xlab</a:t>
            </a:r>
            <a:r>
              <a:rPr lang="en-US" dirty="0"/>
              <a:t>="temperature rise",</a:t>
            </a:r>
            <a:r>
              <a:rPr lang="en-US" dirty="0" err="1"/>
              <a:t>ylab</a:t>
            </a:r>
            <a:r>
              <a:rPr lang="en-US" dirty="0"/>
              <a:t>="square root of billion dollar weather disasters")</a:t>
            </a:r>
          </a:p>
          <a:p>
            <a:r>
              <a:rPr lang="en-US" dirty="0">
                <a:solidFill>
                  <a:srgbClr val="FF0000"/>
                </a:solidFill>
              </a:rPr>
              <a:t>Bin mean: RSS=18.75, df=9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dum.bin</a:t>
            </a:r>
            <a:r>
              <a:rPr lang="en-US" dirty="0">
                <a:solidFill>
                  <a:srgbClr val="FF0000"/>
                </a:solidFill>
              </a:rPr>
              <a:t>&lt;-</a:t>
            </a:r>
            <a:r>
              <a:rPr lang="en-US" dirty="0" err="1">
                <a:solidFill>
                  <a:srgbClr val="FF0000"/>
                </a:solidFill>
              </a:rPr>
              <a:t>bin.mean</a:t>
            </a:r>
            <a:r>
              <a:rPr lang="en-US" dirty="0">
                <a:solidFill>
                  <a:srgbClr val="FF0000"/>
                </a:solidFill>
              </a:rPr>
              <a:t>(NOAA[,3],NOAA[,2],9)</a:t>
            </a:r>
          </a:p>
          <a:p>
            <a:r>
              <a:rPr lang="en-US" dirty="0">
                <a:solidFill>
                  <a:srgbClr val="0066FF"/>
                </a:solidFill>
              </a:rPr>
              <a:t>Gaussian regression: RSS=11.63, df=6.48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 dum.reg&lt;-gauss.reg(NOAA[,3],NOAA[,2],.07,do.plot=T)</a:t>
            </a:r>
          </a:p>
          <a:p>
            <a:r>
              <a:rPr lang="en-US" dirty="0"/>
              <a:t>Least squares: RSS=14.76, df=2 </a:t>
            </a:r>
          </a:p>
          <a:p>
            <a:pPr lvl="1"/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lsfit</a:t>
            </a:r>
            <a:r>
              <a:rPr lang="en-US" dirty="0"/>
              <a:t>(NOAA[,3],NOAA[,2]))</a:t>
            </a:r>
          </a:p>
          <a:p>
            <a:r>
              <a:rPr lang="en-US" dirty="0"/>
              <a:t>Least squares vs gaussian regression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approx</a:t>
            </a:r>
            <a:endParaRPr lang="en-US" dirty="0"/>
          </a:p>
          <a:p>
            <a:r>
              <a:rPr lang="de-DE" dirty="0"/>
              <a:t>(14.76-11.63)*(37-6.48)/(11.63*4.48)</a:t>
            </a:r>
          </a:p>
          <a:p>
            <a:r>
              <a:rPr lang="de-DE" dirty="0"/>
              <a:t>[1] 1.83</a:t>
            </a:r>
          </a:p>
          <a:p>
            <a:r>
              <a:rPr lang="de-DE" dirty="0"/>
              <a:t>&gt; pf(1.83,4,30)</a:t>
            </a:r>
          </a:p>
          <a:p>
            <a:r>
              <a:rPr lang="de-DE" dirty="0"/>
              <a:t>[1] 0.85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6058-9E8C-4F7B-B9DD-86DC771E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949" y="1129457"/>
            <a:ext cx="5806871" cy="58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6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AF22-A225-4165-B6F5-F14B98CD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F08F-A3FF-4988-95C8-8D24B6CFF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err="1"/>
              <a:t>Smoothvslin</a:t>
            </a:r>
            <a:r>
              <a:rPr lang="en-US" dirty="0"/>
              <a:t>&lt;-function(x=NOAA[,3],y=NOAA[,2],</a:t>
            </a:r>
            <a:r>
              <a:rPr lang="en-US" dirty="0" err="1"/>
              <a:t>nboot</a:t>
            </a:r>
            <a:r>
              <a:rPr lang="en-US" dirty="0"/>
              <a:t>=10000){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dum.reg&lt;-gauss.reg(x,y,.2,do.plot=T)</a:t>
            </a:r>
          </a:p>
          <a:p>
            <a:pPr marL="0" indent="0">
              <a:buNone/>
            </a:pPr>
            <a:r>
              <a:rPr lang="en-US" dirty="0" err="1"/>
              <a:t>lstr</a:t>
            </a:r>
            <a:r>
              <a:rPr lang="en-US" dirty="0"/>
              <a:t>&lt;-</a:t>
            </a:r>
            <a:r>
              <a:rPr lang="en-US" dirty="0" err="1"/>
              <a:t>lsfit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lstr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rssrat0&lt;-sum(lstr$resid^2)/sum(dum.reg$resid^2)</a:t>
            </a:r>
          </a:p>
          <a:p>
            <a:pPr marL="0" indent="0">
              <a:buNone/>
            </a:pPr>
            <a:r>
              <a:rPr lang="en-US" dirty="0" err="1"/>
              <a:t>rssratvec</a:t>
            </a:r>
            <a:r>
              <a:rPr lang="en-US" dirty="0"/>
              <a:t>&lt;-NULL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in 1:nboot){</a:t>
            </a:r>
          </a:p>
          <a:p>
            <a:pPr marL="0" indent="0">
              <a:buNone/>
            </a:pPr>
            <a:r>
              <a:rPr lang="en-US" dirty="0"/>
              <a:t>v1&lt;-sample(length(x),length(x),replace=T)</a:t>
            </a:r>
          </a:p>
          <a:p>
            <a:pPr marL="0" indent="0">
              <a:buNone/>
            </a:pPr>
            <a:r>
              <a:rPr lang="en-US" dirty="0"/>
              <a:t>x1&lt;-x[v1]</a:t>
            </a:r>
          </a:p>
          <a:p>
            <a:pPr marL="0" indent="0">
              <a:buNone/>
            </a:pPr>
            <a:r>
              <a:rPr lang="en-US" dirty="0"/>
              <a:t>y1&lt;-y[v1]</a:t>
            </a:r>
          </a:p>
          <a:p>
            <a:pPr marL="0" indent="0">
              <a:buNone/>
            </a:pPr>
            <a:r>
              <a:rPr lang="en-US" dirty="0"/>
              <a:t>dum.reg1&lt;-gauss.reg(x1,y1,.2,do.plot=T)</a:t>
            </a:r>
          </a:p>
          <a:p>
            <a:pPr marL="0" indent="0">
              <a:buNone/>
            </a:pPr>
            <a:r>
              <a:rPr lang="en-US" dirty="0"/>
              <a:t>lstr1&lt;-</a:t>
            </a:r>
            <a:r>
              <a:rPr lang="en-US" dirty="0" err="1"/>
              <a:t>lsfit</a:t>
            </a:r>
            <a:r>
              <a:rPr lang="en-US" dirty="0"/>
              <a:t>(x1,y1)</a:t>
            </a:r>
          </a:p>
          <a:p>
            <a:pPr marL="0" indent="0">
              <a:buNone/>
            </a:pPr>
            <a:r>
              <a:rPr lang="en-US" dirty="0"/>
              <a:t>rssrat1&lt;-sum(lstr$resid^2)/sum(dum.reg$resid^2)</a:t>
            </a:r>
          </a:p>
          <a:p>
            <a:pPr marL="0" indent="0">
              <a:buNone/>
            </a:pPr>
            <a:r>
              <a:rPr lang="en-US" dirty="0" err="1"/>
              <a:t>rssratvec</a:t>
            </a:r>
            <a:r>
              <a:rPr lang="en-US" dirty="0"/>
              <a:t>&lt;-c(rssratvec,rssrat1)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list(p=sum(</a:t>
            </a:r>
            <a:r>
              <a:rPr lang="en-US" dirty="0" err="1"/>
              <a:t>rssratvec</a:t>
            </a:r>
            <a:r>
              <a:rPr lang="en-US" dirty="0"/>
              <a:t>&gt;rssrat0),df=</a:t>
            </a:r>
            <a:r>
              <a:rPr lang="en-US" dirty="0" err="1"/>
              <a:t>dum.reg$df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6B296-2EE7-4FD2-B41B-5BAE9713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76109"/>
            <a:ext cx="5114851" cy="5121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934B1C-F9F0-466A-BAD1-DC7341CF2EF7}"/>
              </a:ext>
            </a:extLst>
          </p:cNvPr>
          <p:cNvSpPr txBox="1"/>
          <p:nvPr/>
        </p:nvSpPr>
        <p:spPr>
          <a:xfrm>
            <a:off x="6671388" y="5514392"/>
            <a:ext cx="493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the first day this is a version of the graph</a:t>
            </a:r>
          </a:p>
        </p:txBody>
      </p:sp>
    </p:spTree>
    <p:extLst>
      <p:ext uri="{BB962C8B-B14F-4D97-AF65-F5344CB8AC3E}">
        <p14:creationId xmlns:p14="http://schemas.microsoft.com/office/powerpoint/2010/main" val="37218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6AA2-9678-4A10-B759-DC4A3A18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C46A-95EA-49D4-8018-9C5D89651E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Apparently the bootstrap is indicating curvature and the output P is 0 in 10000 tries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4E50E-EB01-4AA3-A6BC-F33E3D4827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does it do if we add the next data point (2017)</a:t>
            </a:r>
          </a:p>
        </p:txBody>
      </p:sp>
    </p:spTree>
    <p:extLst>
      <p:ext uri="{BB962C8B-B14F-4D97-AF65-F5344CB8AC3E}">
        <p14:creationId xmlns:p14="http://schemas.microsoft.com/office/powerpoint/2010/main" val="331734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6EF-4566-4B8A-8F28-04784533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Stabilize variance with 2017 (new row (2017,4,.9)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4864-C1DB-460D-AE88-66393F79B2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Stabilize variance (square root transformation)</a:t>
            </a:r>
          </a:p>
          <a:p>
            <a:pPr lvl="1"/>
            <a:r>
              <a:rPr lang="en-US" dirty="0"/>
              <a:t>plot(NOAA[,3],NOAA[,2],</a:t>
            </a:r>
            <a:r>
              <a:rPr lang="en-US" dirty="0" err="1"/>
              <a:t>xlab</a:t>
            </a:r>
            <a:r>
              <a:rPr lang="en-US" dirty="0"/>
              <a:t>="temperature rise",</a:t>
            </a:r>
            <a:r>
              <a:rPr lang="en-US" dirty="0" err="1"/>
              <a:t>ylab</a:t>
            </a:r>
            <a:r>
              <a:rPr lang="en-US" dirty="0"/>
              <a:t>="square root of billion dollar weather disasters")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Gaussian regression: RSS=11.86, df=6.54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 dum.reg&lt;-gauss.reg(NOAA[,3],NOAA[,2],.07,do.plot=T)</a:t>
            </a:r>
          </a:p>
          <a:p>
            <a:r>
              <a:rPr lang="en-US" dirty="0"/>
              <a:t>Least squares: RSS=15.38, df=2 </a:t>
            </a:r>
          </a:p>
          <a:p>
            <a:pPr lvl="1"/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lsfit</a:t>
            </a:r>
            <a:r>
              <a:rPr lang="en-US" dirty="0"/>
              <a:t>(NOAA[,3],NOAA[,2]))</a:t>
            </a:r>
          </a:p>
          <a:p>
            <a:r>
              <a:rPr lang="en-US" dirty="0"/>
              <a:t>Least squares vs gaussian regression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approx</a:t>
            </a:r>
            <a:endParaRPr lang="en-US" dirty="0"/>
          </a:p>
          <a:p>
            <a:r>
              <a:rPr lang="de-DE" dirty="0"/>
              <a:t>(15.38-11.86)*(38-6.48)/(11.86*4.54)</a:t>
            </a:r>
          </a:p>
          <a:p>
            <a:r>
              <a:rPr lang="de-DE" dirty="0"/>
              <a:t>[1] 3.590767</a:t>
            </a:r>
          </a:p>
          <a:p>
            <a:r>
              <a:rPr lang="de-DE" dirty="0"/>
              <a:t>&gt; pf(3.59,4,30)</a:t>
            </a:r>
          </a:p>
          <a:p>
            <a:r>
              <a:rPr lang="de-DE" dirty="0"/>
              <a:t>[1] .8896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6058-9E8C-4F7B-B9DD-86DC771E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149" y="1288078"/>
            <a:ext cx="5806871" cy="58145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57F1D9-CDE8-4A64-9C26-4788EE79D1AD}"/>
              </a:ext>
            </a:extLst>
          </p:cNvPr>
          <p:cNvSpPr/>
          <p:nvPr/>
        </p:nvSpPr>
        <p:spPr>
          <a:xfrm>
            <a:off x="4777273" y="2911151"/>
            <a:ext cx="251927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AB42C3-6CD8-45C0-B87D-3D340EA06EF6}"/>
              </a:ext>
            </a:extLst>
          </p:cNvPr>
          <p:cNvCxnSpPr/>
          <p:nvPr/>
        </p:nvCxnSpPr>
        <p:spPr>
          <a:xfrm flipH="1">
            <a:off x="5029200" y="2313992"/>
            <a:ext cx="634482" cy="597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CB2503-4985-4157-BF65-1E0C50520E27}"/>
              </a:ext>
            </a:extLst>
          </p:cNvPr>
          <p:cNvSpPr txBox="1"/>
          <p:nvPr/>
        </p:nvSpPr>
        <p:spPr>
          <a:xfrm>
            <a:off x="5514392" y="1608144"/>
            <a:ext cx="101392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can be adjusted</a:t>
            </a:r>
          </a:p>
        </p:txBody>
      </p:sp>
    </p:spTree>
    <p:extLst>
      <p:ext uri="{BB962C8B-B14F-4D97-AF65-F5344CB8AC3E}">
        <p14:creationId xmlns:p14="http://schemas.microsoft.com/office/powerpoint/2010/main" val="321918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676" y="1219200"/>
            <a:ext cx="52673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238500" y="1011947"/>
            <a:ext cx="3048000" cy="609600"/>
          </a:xfrm>
        </p:spPr>
        <p:txBody>
          <a:bodyPr>
            <a:normAutofit/>
          </a:bodyPr>
          <a:lstStyle/>
          <a:p>
            <a:r>
              <a:rPr lang="en-US" dirty="0"/>
              <a:t>Geometry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324600" y="2133600"/>
            <a:ext cx="0" cy="304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553200" y="2590800"/>
            <a:ext cx="0" cy="304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48400" y="2133600"/>
            <a:ext cx="0" cy="1752600"/>
          </a:xfrm>
          <a:prstGeom prst="line">
            <a:avLst/>
          </a:prstGeom>
          <a:ln w="25400">
            <a:solidFill>
              <a:srgbClr val="F36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53200" y="2971800"/>
            <a:ext cx="0" cy="914400"/>
          </a:xfrm>
          <a:prstGeom prst="line">
            <a:avLst/>
          </a:prstGeom>
          <a:ln w="25400">
            <a:solidFill>
              <a:srgbClr val="F36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858000" y="2819400"/>
            <a:ext cx="0" cy="7620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58000" y="3657600"/>
            <a:ext cx="0" cy="228600"/>
          </a:xfrm>
          <a:prstGeom prst="line">
            <a:avLst/>
          </a:prstGeom>
          <a:ln w="25400">
            <a:solidFill>
              <a:srgbClr val="F36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763000" y="4114800"/>
            <a:ext cx="0" cy="2286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763000" y="3810000"/>
            <a:ext cx="0" cy="228600"/>
          </a:xfrm>
          <a:prstGeom prst="line">
            <a:avLst/>
          </a:prstGeom>
          <a:ln w="25400">
            <a:solidFill>
              <a:srgbClr val="F36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0134600" y="3886200"/>
            <a:ext cx="0" cy="1143000"/>
          </a:xfrm>
          <a:prstGeom prst="line">
            <a:avLst/>
          </a:prstGeom>
          <a:ln w="25400">
            <a:solidFill>
              <a:srgbClr val="F365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134600" y="5105400"/>
            <a:ext cx="0" cy="304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rallelogram 34"/>
          <p:cNvSpPr/>
          <p:nvPr/>
        </p:nvSpPr>
        <p:spPr>
          <a:xfrm rot="1190316">
            <a:off x="2209800" y="2971800"/>
            <a:ext cx="2511552" cy="2438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743200" y="2362200"/>
            <a:ext cx="762000" cy="23622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743200" y="3352800"/>
            <a:ext cx="1066800" cy="13716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05200" y="2514600"/>
            <a:ext cx="304800" cy="91440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828800" y="4724400"/>
            <a:ext cx="2667000" cy="0"/>
          </a:xfrm>
          <a:prstGeom prst="line">
            <a:avLst/>
          </a:prstGeom>
          <a:ln w="25400">
            <a:solidFill>
              <a:srgbClr val="941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33800" y="3429000"/>
            <a:ext cx="76200" cy="129540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43200" y="4724400"/>
            <a:ext cx="990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05200" y="2438400"/>
            <a:ext cx="228600" cy="2286000"/>
          </a:xfrm>
          <a:prstGeom prst="line">
            <a:avLst/>
          </a:prstGeom>
          <a:ln w="34925">
            <a:solidFill>
              <a:srgbClr val="F3650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76600" y="2057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0" y="2590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 space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43400" y="4419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space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81200" y="2362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650D"/>
                </a:solidFill>
              </a:rPr>
              <a:t>V1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100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V2</a:t>
            </a:r>
          </a:p>
        </p:txBody>
      </p:sp>
      <p:cxnSp>
        <p:nvCxnSpPr>
          <p:cNvPr id="61" name="Straight Arrow Connector 60"/>
          <p:cNvCxnSpPr>
            <a:stCxn id="46" idx="2"/>
          </p:cNvCxnSpPr>
          <p:nvPr/>
        </p:nvCxnSpPr>
        <p:spPr>
          <a:xfrm>
            <a:off x="2324100" y="2731532"/>
            <a:ext cx="1181100" cy="697468"/>
          </a:xfrm>
          <a:prstGeom prst="straightConnector1">
            <a:avLst/>
          </a:prstGeom>
          <a:ln w="25400">
            <a:solidFill>
              <a:srgbClr val="F365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657600" y="2133600"/>
            <a:ext cx="304800" cy="7620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482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V3</a:t>
            </a:r>
          </a:p>
        </p:txBody>
      </p:sp>
      <p:cxnSp>
        <p:nvCxnSpPr>
          <p:cNvPr id="67" name="Straight Arrow Connector 66"/>
          <p:cNvCxnSpPr>
            <a:stCxn id="65" idx="1"/>
          </p:cNvCxnSpPr>
          <p:nvPr/>
        </p:nvCxnSpPr>
        <p:spPr>
          <a:xfrm flipH="1">
            <a:off x="3886200" y="3766066"/>
            <a:ext cx="762000" cy="2725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DB04-1F9D-4190-BC3F-8AB66424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9C62-417C-4DD3-8BFD-6550B3790C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Still strong sense, early part was flatter,</a:t>
            </a:r>
          </a:p>
          <a:p>
            <a:r>
              <a:rPr lang="en-US" dirty="0"/>
              <a:t>Might reflect non-normality or real effect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18582-C526-452D-9B2F-34214A1A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578" y="1371274"/>
            <a:ext cx="5114851" cy="512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64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80BF-B3E1-4348-9391-20843EC4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more than 1 x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BCC0-951F-4F70-B8A4-CA16EFA5FC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Why not just smooth in high dimensions, like a multidimensional gaussian kernel.</a:t>
            </a:r>
          </a:p>
          <a:p>
            <a:endParaRPr lang="en-US" dirty="0"/>
          </a:p>
          <a:p>
            <a:r>
              <a:rPr lang="en-US" dirty="0"/>
              <a:t>Suppose you want to contain 10% of the volume of a cube</a:t>
            </a:r>
          </a:p>
          <a:p>
            <a:r>
              <a:rPr lang="en-US" dirty="0"/>
              <a:t>In 1 dimension, you simply need to draw a line .1 of the length of the “cube”</a:t>
            </a:r>
          </a:p>
          <a:p>
            <a:r>
              <a:rPr lang="en-US" dirty="0"/>
              <a:t>In n dimensions, it is .1</a:t>
            </a:r>
            <a:r>
              <a:rPr lang="en-US" baseline="30000" dirty="0"/>
              <a:t>1/n</a:t>
            </a:r>
          </a:p>
          <a:p>
            <a:r>
              <a:rPr lang="en-US" dirty="0"/>
              <a:t>In 10 dimensions this is .794</a:t>
            </a:r>
          </a:p>
          <a:p>
            <a:r>
              <a:rPr lang="en-US" dirty="0"/>
              <a:t>So a cube with side length .794 has a volume of 1/10 of a cube with side length 1 in 10 dimensions!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0BCF1-A8CE-407B-8DC9-1EDFB754F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928262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linear regression we just add lines in each dimension after removing 1.</a:t>
            </a:r>
          </a:p>
          <a:p>
            <a:endParaRPr lang="en-US" dirty="0"/>
          </a:p>
          <a:p>
            <a:r>
              <a:rPr lang="en-US" dirty="0"/>
              <a:t>How about something similar with smooths</a:t>
            </a:r>
          </a:p>
          <a:p>
            <a:r>
              <a:rPr lang="en-US" dirty="0" err="1"/>
              <a:t>Backfitting</a:t>
            </a:r>
            <a:r>
              <a:rPr lang="en-US" dirty="0"/>
              <a:t>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= mean(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 j=1,…,p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Cycle j=1,…,p, f</a:t>
            </a:r>
            <a:r>
              <a:rPr lang="en-US" baseline="-25000" dirty="0"/>
              <a:t>j</a:t>
            </a:r>
            <a:r>
              <a:rPr lang="en-US" dirty="0"/>
              <a:t>=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(Y-a-</a:t>
            </a:r>
            <a:r>
              <a:rPr lang="en-US" dirty="0" err="1">
                <a:latin typeface="Symbol" panose="05050102010706020507" pitchFamily="18" charset="2"/>
              </a:rPr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!=j </a:t>
            </a:r>
            <a:r>
              <a:rPr lang="en-US" dirty="0" err="1"/>
              <a:t>f</a:t>
            </a:r>
            <a:r>
              <a:rPr lang="en-US" baseline="-25000" dirty="0" err="1"/>
              <a:t>k</a:t>
            </a:r>
            <a:r>
              <a:rPr lang="en-US" dirty="0" err="1"/>
              <a:t>|x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Continue until no change</a:t>
            </a:r>
          </a:p>
          <a:p>
            <a:r>
              <a:rPr lang="en-US" dirty="0"/>
              <a:t>Additive models!!!</a:t>
            </a:r>
          </a:p>
        </p:txBody>
      </p:sp>
    </p:spTree>
    <p:extLst>
      <p:ext uri="{BB962C8B-B14F-4D97-AF65-F5344CB8AC3E}">
        <p14:creationId xmlns:p14="http://schemas.microsoft.com/office/powerpoint/2010/main" val="2773601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0E57-45CC-4DB7-8660-4F3DD8B4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go back to the auto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9E7F-7F61-4DCF-A479-7E6013F811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 library(gam)</a:t>
            </a:r>
          </a:p>
          <a:p>
            <a:r>
              <a:rPr lang="en-US" dirty="0"/>
              <a:t>Loading required package: splines</a:t>
            </a:r>
          </a:p>
          <a:p>
            <a:r>
              <a:rPr lang="en-US" dirty="0"/>
              <a:t>Loading required package: foreach</a:t>
            </a:r>
          </a:p>
          <a:p>
            <a:r>
              <a:rPr lang="en-US" dirty="0"/>
              <a:t>Loaded gam 1.16</a:t>
            </a:r>
          </a:p>
          <a:p>
            <a:endParaRPr lang="en-US" dirty="0"/>
          </a:p>
          <a:p>
            <a:r>
              <a:rPr lang="en-US" dirty="0"/>
              <a:t>&gt; library(ISLR)</a:t>
            </a:r>
          </a:p>
          <a:p>
            <a:r>
              <a:rPr lang="en-US" dirty="0"/>
              <a:t>&gt; mpg.mod1&lt;-gam(</a:t>
            </a:r>
            <a:r>
              <a:rPr lang="en-US" dirty="0" err="1"/>
              <a:t>mpg~.,Auto</a:t>
            </a:r>
            <a:r>
              <a:rPr lang="en-US" dirty="0"/>
              <a:t>[,c(1:8)],family=gaussian)</a:t>
            </a:r>
          </a:p>
          <a:p>
            <a:r>
              <a:rPr lang="en-US" dirty="0"/>
              <a:t>&gt; summary(mpg.mod1)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A20F6-8986-489C-9AF7-902B5C3DC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0943" y="1690688"/>
            <a:ext cx="5181600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Call: gam(formula = mpg ~ ., family = gaussian, data = Auto[, c(1:8)])</a:t>
            </a:r>
          </a:p>
          <a:p>
            <a:pPr marL="0" indent="0">
              <a:buNone/>
            </a:pPr>
            <a:r>
              <a:rPr lang="en-US" dirty="0"/>
              <a:t>Deviance Residuals:</a:t>
            </a:r>
          </a:p>
          <a:p>
            <a:pPr marL="0" indent="0">
              <a:buNone/>
            </a:pPr>
            <a:r>
              <a:rPr lang="en-US" dirty="0"/>
              <a:t>    Min      1Q  Median      3Q     Max </a:t>
            </a:r>
          </a:p>
          <a:p>
            <a:pPr marL="0" indent="0">
              <a:buNone/>
            </a:pPr>
            <a:r>
              <a:rPr lang="en-US" dirty="0"/>
              <a:t>-9.5903 -2.1565 -0.1169  1.8690 13.0604 </a:t>
            </a:r>
          </a:p>
          <a:p>
            <a:pPr marL="0" indent="0">
              <a:buNone/>
            </a:pPr>
            <a:r>
              <a:rPr lang="en-US" dirty="0"/>
              <a:t>(Dispersion Parameter for gaussian family taken to be 11.0735)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Null Deviance: 23818.99 on 391 degrees of freedom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Residual Deviance: 4252.212 on 384 degrees of freedom</a:t>
            </a:r>
          </a:p>
          <a:p>
            <a:pPr marL="0" indent="0">
              <a:buNone/>
            </a:pPr>
            <a:r>
              <a:rPr lang="en-US" dirty="0"/>
              <a:t>AIC: 2064.95 </a:t>
            </a:r>
          </a:p>
          <a:p>
            <a:pPr marL="0" indent="0">
              <a:buNone/>
            </a:pPr>
            <a:r>
              <a:rPr lang="en-US" dirty="0"/>
              <a:t>Number of Local Scoring Iterations: 2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Anova</a:t>
            </a:r>
            <a:r>
              <a:rPr lang="en-US" dirty="0">
                <a:solidFill>
                  <a:srgbClr val="FF0000"/>
                </a:solidFill>
              </a:rPr>
              <a:t> for Parametric Effects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Df  Sum </a:t>
            </a:r>
            <a:r>
              <a:rPr lang="en-US" dirty="0" err="1">
                <a:solidFill>
                  <a:srgbClr val="FF0000"/>
                </a:solidFill>
              </a:rPr>
              <a:t>Sq</a:t>
            </a:r>
            <a:r>
              <a:rPr lang="en-US" dirty="0">
                <a:solidFill>
                  <a:srgbClr val="FF0000"/>
                </a:solidFill>
              </a:rPr>
              <a:t> Mean </a:t>
            </a:r>
            <a:r>
              <a:rPr lang="en-US" dirty="0" err="1">
                <a:solidFill>
                  <a:srgbClr val="FF0000"/>
                </a:solidFill>
              </a:rPr>
              <a:t>Sq</a:t>
            </a:r>
            <a:r>
              <a:rPr lang="en-US" dirty="0">
                <a:solidFill>
                  <a:srgbClr val="FF0000"/>
                </a:solidFill>
              </a:rPr>
              <a:t>   F value    </a:t>
            </a:r>
            <a:r>
              <a:rPr lang="en-US" dirty="0" err="1">
                <a:solidFill>
                  <a:srgbClr val="FF0000"/>
                </a:solidFill>
              </a:rPr>
              <a:t>Pr</a:t>
            </a:r>
            <a:r>
              <a:rPr lang="en-US" dirty="0">
                <a:solidFill>
                  <a:srgbClr val="FF0000"/>
                </a:solidFill>
              </a:rPr>
              <a:t>(&gt;F)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cylinders      1 14403.1 14403.1 1300.6838 &lt; 2.2e-16 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displacement   1  1073.3  1073.3   96.9293 &lt; 2.2e-16 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horsepower     1   403.4   403.4   36.4301 3.731e-09 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weight         1   975.7   975.7   88.1137 &lt; 2.2e-16 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acceleration   1     1.0     1.0    0.0872    0.7679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year           1  2419.1  2419.1  218.4609 &lt; 2.2e-16 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origin         1   291.1   291.1   26.2912 4.666e-07 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Residuals    384  4252.2    11.1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2C32A-8745-47DB-BEDD-A520E76DE022}"/>
              </a:ext>
            </a:extLst>
          </p:cNvPr>
          <p:cNvSpPr txBox="1"/>
          <p:nvPr/>
        </p:nvSpPr>
        <p:spPr>
          <a:xfrm>
            <a:off x="1110343" y="4385388"/>
            <a:ext cx="364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a linear model, acceleration not helping</a:t>
            </a:r>
          </a:p>
        </p:txBody>
      </p:sp>
    </p:spTree>
    <p:extLst>
      <p:ext uri="{BB962C8B-B14F-4D97-AF65-F5344CB8AC3E}">
        <p14:creationId xmlns:p14="http://schemas.microsoft.com/office/powerpoint/2010/main" val="840286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F430-3616-4E92-A87E-2388B997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smooth on the residuals of the linear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115B-80B7-4C12-AEC5-4DE94D3C6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8044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 mpg.mod2&lt;-gam(</a:t>
            </a:r>
            <a:r>
              <a:rPr lang="en-US" dirty="0" err="1"/>
              <a:t>mpg~.,Auto</a:t>
            </a:r>
            <a:r>
              <a:rPr lang="en-US" dirty="0"/>
              <a:t>[,c(1:5,7,8)],family=gaussian)</a:t>
            </a:r>
          </a:p>
          <a:p>
            <a:pPr marL="0" indent="0">
              <a:buNone/>
            </a:pPr>
            <a:r>
              <a:rPr lang="en-US" dirty="0"/>
              <a:t>&gt; summary(mpg.mod2)</a:t>
            </a:r>
          </a:p>
          <a:p>
            <a:pPr marL="0" indent="0">
              <a:buNone/>
            </a:pPr>
            <a:r>
              <a:rPr lang="en-US" dirty="0"/>
              <a:t>Call: gam(formula = mpg ~ ., family = gaussian, data = Auto[, c(1:5, </a:t>
            </a:r>
          </a:p>
          <a:p>
            <a:pPr marL="0" indent="0">
              <a:buNone/>
            </a:pPr>
            <a:r>
              <a:rPr lang="en-US" dirty="0"/>
              <a:t>    7, 8)])</a:t>
            </a:r>
          </a:p>
          <a:p>
            <a:pPr marL="0" indent="0">
              <a:buNone/>
            </a:pPr>
            <a:r>
              <a:rPr lang="en-US" dirty="0"/>
              <a:t>Deviance Residuals:</a:t>
            </a:r>
          </a:p>
          <a:p>
            <a:pPr marL="0" indent="0">
              <a:buNone/>
            </a:pPr>
            <a:r>
              <a:rPr lang="en-US" dirty="0"/>
              <a:t>    Min      1Q  Median      3Q     Max </a:t>
            </a:r>
          </a:p>
          <a:p>
            <a:pPr marL="0" indent="0">
              <a:buNone/>
            </a:pPr>
            <a:r>
              <a:rPr lang="en-US" dirty="0"/>
              <a:t>-9.7604 -2.1791 -0.1535  1.8524 13.1209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(Dispersion Parameter for gaussian family taken to be 11.0638)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Null Deviance: 23818.99 on 391 degrees of freedom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Residual Deviance: 4259.571 on 385 degrees of freedom</a:t>
            </a:r>
          </a:p>
          <a:p>
            <a:pPr marL="0" indent="0">
              <a:buNone/>
            </a:pPr>
            <a:r>
              <a:rPr lang="en-US" dirty="0"/>
              <a:t>AIC: 2063.627 </a:t>
            </a:r>
          </a:p>
          <a:p>
            <a:pPr marL="0" indent="0">
              <a:buNone/>
            </a:pPr>
            <a:r>
              <a:rPr lang="en-US" dirty="0"/>
              <a:t>Number of Local Scoring Iterations: 2 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 for Parametric Effects</a:t>
            </a:r>
          </a:p>
          <a:p>
            <a:pPr marL="0" indent="0">
              <a:buNone/>
            </a:pPr>
            <a:r>
              <a:rPr lang="en-US" dirty="0"/>
              <a:t>              Df 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 F value 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/>
              <a:t>cylinders      1 14403.1 14403.1 1301.818 &lt; 2.2e-16 ***</a:t>
            </a:r>
          </a:p>
          <a:p>
            <a:pPr marL="0" indent="0">
              <a:buNone/>
            </a:pPr>
            <a:r>
              <a:rPr lang="en-US" dirty="0"/>
              <a:t>displacement   1  1073.3  1073.3   97.014 &lt; 2.2e-16 ***</a:t>
            </a:r>
          </a:p>
          <a:p>
            <a:pPr marL="0" indent="0">
              <a:buNone/>
            </a:pPr>
            <a:r>
              <a:rPr lang="en-US" dirty="0"/>
              <a:t>horsepower     1   403.4   403.4   36.462 3.668e-09 ***</a:t>
            </a:r>
          </a:p>
          <a:p>
            <a:pPr marL="0" indent="0">
              <a:buNone/>
            </a:pPr>
            <a:r>
              <a:rPr lang="en-US" dirty="0"/>
              <a:t>weight         1   975.7   975.7   88.191 &lt; 2.2e-16 ***</a:t>
            </a:r>
          </a:p>
          <a:p>
            <a:pPr marL="0" indent="0">
              <a:buNone/>
            </a:pPr>
            <a:r>
              <a:rPr lang="en-US" dirty="0"/>
              <a:t>year           1  2411.8  2411.8  217.994 &lt; 2.2e-16 ***</a:t>
            </a:r>
          </a:p>
          <a:p>
            <a:pPr marL="0" indent="0">
              <a:buNone/>
            </a:pPr>
            <a:r>
              <a:rPr lang="en-US" dirty="0"/>
              <a:t>origin         1   292.0   292.0   26.394 4.434e-07 ***</a:t>
            </a:r>
          </a:p>
          <a:p>
            <a:pPr marL="0" indent="0">
              <a:buNone/>
            </a:pPr>
            <a:r>
              <a:rPr lang="en-US" dirty="0"/>
              <a:t>Residuals    385  4259.6    11.1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B84A1-AD17-4C8A-897D-F75AE1327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044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 attributes(mpg.mod2)</a:t>
            </a:r>
          </a:p>
          <a:p>
            <a:pPr marL="0" indent="0">
              <a:buNone/>
            </a:pPr>
            <a:r>
              <a:rPr lang="en-US" dirty="0"/>
              <a:t>$`names`</a:t>
            </a:r>
          </a:p>
          <a:p>
            <a:pPr marL="0" indent="0">
              <a:buNone/>
            </a:pPr>
            <a:r>
              <a:rPr lang="en-US" dirty="0"/>
              <a:t> [1] "coefficients"        "residuals"           "</a:t>
            </a:r>
            <a:r>
              <a:rPr lang="en-US" dirty="0" err="1"/>
              <a:t>fitted.values</a:t>
            </a:r>
            <a:r>
              <a:rPr lang="en-US" dirty="0"/>
              <a:t>"       "effects"             "weights"            </a:t>
            </a:r>
          </a:p>
          <a:p>
            <a:pPr marL="0" indent="0">
              <a:buNone/>
            </a:pPr>
            <a:r>
              <a:rPr lang="en-US" dirty="0"/>
              <a:t> [6] "rank"                "assign"              "</a:t>
            </a:r>
            <a:r>
              <a:rPr lang="en-US" dirty="0" err="1"/>
              <a:t>qr</a:t>
            </a:r>
            <a:r>
              <a:rPr lang="en-US" dirty="0"/>
              <a:t>"                  "</a:t>
            </a:r>
            <a:r>
              <a:rPr lang="en-US" dirty="0" err="1"/>
              <a:t>df.residual</a:t>
            </a:r>
            <a:r>
              <a:rPr lang="en-US" dirty="0"/>
              <a:t>"         "</a:t>
            </a:r>
            <a:r>
              <a:rPr lang="en-US" dirty="0" err="1"/>
              <a:t>additive.predictors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[11] "R"                   "rank"                "family"              "deviance"            "</a:t>
            </a:r>
            <a:r>
              <a:rPr lang="en-US" dirty="0" err="1"/>
              <a:t>aic</a:t>
            </a:r>
            <a:r>
              <a:rPr lang="en-US" dirty="0"/>
              <a:t>"                </a:t>
            </a:r>
          </a:p>
          <a:p>
            <a:pPr marL="0" indent="0">
              <a:buNone/>
            </a:pPr>
            <a:r>
              <a:rPr lang="en-US" dirty="0"/>
              <a:t>[16] "</a:t>
            </a:r>
            <a:r>
              <a:rPr lang="en-US" dirty="0" err="1"/>
              <a:t>null.deviance</a:t>
            </a:r>
            <a:r>
              <a:rPr lang="en-US" dirty="0"/>
              <a:t>"       "</a:t>
            </a:r>
            <a:r>
              <a:rPr lang="en-US" dirty="0" err="1"/>
              <a:t>iter</a:t>
            </a:r>
            <a:r>
              <a:rPr lang="en-US" dirty="0"/>
              <a:t>"                "</a:t>
            </a:r>
            <a:r>
              <a:rPr lang="en-US" dirty="0" err="1"/>
              <a:t>prior.weights</a:t>
            </a:r>
            <a:r>
              <a:rPr lang="en-US" dirty="0"/>
              <a:t>"       "y"                   "</a:t>
            </a:r>
            <a:r>
              <a:rPr lang="en-US" dirty="0" err="1"/>
              <a:t>df.null</a:t>
            </a:r>
            <a:r>
              <a:rPr lang="en-US" dirty="0"/>
              <a:t>"            </a:t>
            </a:r>
          </a:p>
          <a:p>
            <a:pPr marL="0" indent="0">
              <a:buNone/>
            </a:pPr>
            <a:r>
              <a:rPr lang="en-US" dirty="0"/>
              <a:t>[21] "</a:t>
            </a:r>
            <a:r>
              <a:rPr lang="en-US" dirty="0" err="1"/>
              <a:t>nl.chisq</a:t>
            </a:r>
            <a:r>
              <a:rPr lang="en-US" dirty="0"/>
              <a:t>"            "model"               "call"                "formula"             "terms"              </a:t>
            </a:r>
          </a:p>
          <a:p>
            <a:pPr marL="0" indent="0">
              <a:buNone/>
            </a:pPr>
            <a:r>
              <a:rPr lang="en-US" dirty="0"/>
              <a:t>[26] "data"                "offset"              "control"             "method"              "contrasts"          </a:t>
            </a:r>
          </a:p>
          <a:p>
            <a:pPr marL="0" indent="0">
              <a:buNone/>
            </a:pPr>
            <a:r>
              <a:rPr lang="en-US" dirty="0"/>
              <a:t>[31] "</a:t>
            </a:r>
            <a:r>
              <a:rPr lang="en-US" dirty="0" err="1"/>
              <a:t>xlevels</a:t>
            </a:r>
            <a:r>
              <a:rPr lang="en-US" dirty="0"/>
              <a:t>"            </a:t>
            </a:r>
          </a:p>
          <a:p>
            <a:pPr marL="0" indent="0">
              <a:buNone/>
            </a:pPr>
            <a:r>
              <a:rPr lang="en-US" dirty="0"/>
              <a:t>$class</a:t>
            </a:r>
          </a:p>
          <a:p>
            <a:pPr marL="0" indent="0">
              <a:buNone/>
            </a:pPr>
            <a:r>
              <a:rPr lang="en-US" dirty="0"/>
              <a:t>[1] "Gam" "</a:t>
            </a:r>
            <a:r>
              <a:rPr lang="en-US" dirty="0" err="1"/>
              <a:t>glm</a:t>
            </a:r>
            <a:r>
              <a:rPr lang="en-US" dirty="0"/>
              <a:t>" "</a:t>
            </a:r>
            <a:r>
              <a:rPr lang="en-US" dirty="0" err="1"/>
              <a:t>lm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&gt; Auto1&lt;-</a:t>
            </a:r>
            <a:r>
              <a:rPr lang="en-US" dirty="0" err="1"/>
              <a:t>cbind</a:t>
            </a:r>
            <a:r>
              <a:rPr lang="en-US" dirty="0"/>
              <a:t>(Auto[,-9],mpg.mod2$residual)</a:t>
            </a:r>
          </a:p>
          <a:p>
            <a:pPr marL="0" indent="0">
              <a:buNone/>
            </a:pPr>
            <a:r>
              <a:rPr lang="en-US" dirty="0"/>
              <a:t>&gt; names(Auto1)</a:t>
            </a:r>
          </a:p>
          <a:p>
            <a:pPr marL="0" indent="0">
              <a:buNone/>
            </a:pPr>
            <a:r>
              <a:rPr lang="en-US" dirty="0"/>
              <a:t>[1] "mpg"               "cylinders"         "displacement"      "horsepower"        "weight"           </a:t>
            </a:r>
          </a:p>
          <a:p>
            <a:pPr marL="0" indent="0">
              <a:buNone/>
            </a:pPr>
            <a:r>
              <a:rPr lang="en-US" dirty="0"/>
              <a:t>[6] "acceleration"      "year"              "origin"            "mpg.mod2$residual"</a:t>
            </a:r>
          </a:p>
          <a:p>
            <a:pPr marL="0" indent="0">
              <a:buNone/>
            </a:pPr>
            <a:r>
              <a:rPr lang="en-US" dirty="0"/>
              <a:t>&gt; names(Auto1)[9]&lt;-"</a:t>
            </a:r>
            <a:r>
              <a:rPr lang="en-US" dirty="0" err="1"/>
              <a:t>resid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mpg.mod3&lt;-gam(</a:t>
            </a:r>
            <a:r>
              <a:rPr lang="en-US" dirty="0" err="1"/>
              <a:t>resid~s</a:t>
            </a:r>
            <a:r>
              <a:rPr lang="en-US" dirty="0"/>
              <a:t>(cylinders)+s(displacement)+s(horsepower)+s(acceleration)+s(year),Auto1,family=gaussian)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s is a spline fit (lo is loess)</a:t>
            </a:r>
          </a:p>
        </p:txBody>
      </p:sp>
    </p:spTree>
    <p:extLst>
      <p:ext uri="{BB962C8B-B14F-4D97-AF65-F5344CB8AC3E}">
        <p14:creationId xmlns:p14="http://schemas.microsoft.com/office/powerpoint/2010/main" val="4048359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DDAC-03AA-4402-B27D-15E6EE71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the smooth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EE09-D24A-4B6C-9460-0BD0F70F87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summary(mpg.mod3)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Call: gam(formula = </a:t>
            </a:r>
            <a:r>
              <a:rPr lang="en-US" dirty="0" err="1"/>
              <a:t>resid</a:t>
            </a:r>
            <a:r>
              <a:rPr lang="en-US" dirty="0"/>
              <a:t> ~ s(cylinders) + s(displacement) + s(horsepower) + </a:t>
            </a:r>
          </a:p>
          <a:p>
            <a:pPr marL="0" indent="0">
              <a:buNone/>
            </a:pPr>
            <a:r>
              <a:rPr lang="en-US" dirty="0"/>
              <a:t>    s(acceleration) + s(year), family = gaussian, data = Auto1)</a:t>
            </a:r>
          </a:p>
          <a:p>
            <a:pPr marL="0" indent="0">
              <a:buNone/>
            </a:pPr>
            <a:r>
              <a:rPr lang="en-US" dirty="0"/>
              <a:t>Deviance Residuals:</a:t>
            </a:r>
          </a:p>
          <a:p>
            <a:pPr marL="0" indent="0">
              <a:buNone/>
            </a:pPr>
            <a:r>
              <a:rPr lang="en-US" dirty="0"/>
              <a:t>     Min       1Q   Median       3Q      Max </a:t>
            </a:r>
          </a:p>
          <a:p>
            <a:pPr marL="0" indent="0">
              <a:buNone/>
            </a:pPr>
            <a:r>
              <a:rPr lang="en-US" dirty="0"/>
              <a:t>-7.75115 -1.59744 -0.04765  1.62753 10.89495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(Dispersion Parameter for gaussian family taken to be 7.8058)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Null Deviance: 4259.571 on 391 degrees of freedom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Residual Deviance: 2895.945 on 371.0004 degrees of freedom</a:t>
            </a:r>
          </a:p>
          <a:p>
            <a:pPr marL="0" indent="0">
              <a:buNone/>
            </a:pPr>
            <a:r>
              <a:rPr lang="en-US" dirty="0"/>
              <a:t>AIC: 1940.371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 of Local Scoring Iterations: 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B70B0-53C2-437B-A011-842CFAF279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 for Parametric Effects</a:t>
            </a:r>
          </a:p>
          <a:p>
            <a:pPr marL="0" indent="0">
              <a:buNone/>
            </a:pPr>
            <a:r>
              <a:rPr lang="en-US" dirty="0"/>
              <a:t>                 Df 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</a:t>
            </a:r>
          </a:p>
          <a:p>
            <a:pPr marL="0" indent="0">
              <a:buNone/>
            </a:pPr>
            <a:r>
              <a:rPr lang="en-US" dirty="0"/>
              <a:t>s(cylinders)      1    4.63  4.6265  0.5927 0.4419</a:t>
            </a:r>
          </a:p>
          <a:p>
            <a:pPr marL="0" indent="0">
              <a:buNone/>
            </a:pPr>
            <a:r>
              <a:rPr lang="en-US" dirty="0"/>
              <a:t>s(displacement)   1   16.08 16.0784  2.0598 0.1521</a:t>
            </a:r>
          </a:p>
          <a:p>
            <a:pPr marL="0" indent="0">
              <a:buNone/>
            </a:pPr>
            <a:r>
              <a:rPr lang="en-US" dirty="0"/>
              <a:t>s(horsepower)     1   19.05 19.0458  2.4400 0.1191</a:t>
            </a:r>
          </a:p>
          <a:p>
            <a:pPr marL="0" indent="0">
              <a:buNone/>
            </a:pPr>
            <a:r>
              <a:rPr lang="en-US" dirty="0"/>
              <a:t>s(acceleration)   1    2.48  2.4794  0.3176 0.5734</a:t>
            </a:r>
          </a:p>
          <a:p>
            <a:pPr marL="0" indent="0">
              <a:buNone/>
            </a:pPr>
            <a:r>
              <a:rPr lang="en-US" dirty="0"/>
              <a:t>s(year)           1    0.93  0.9331  0.1195 0.7297</a:t>
            </a:r>
          </a:p>
          <a:p>
            <a:pPr marL="0" indent="0">
              <a:buNone/>
            </a:pPr>
            <a:r>
              <a:rPr lang="en-US" dirty="0"/>
              <a:t>Residuals       371 2895.94  7.8058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Anova</a:t>
            </a:r>
            <a:r>
              <a:rPr lang="en-US" dirty="0">
                <a:solidFill>
                  <a:srgbClr val="FF0000"/>
                </a:solidFill>
              </a:rPr>
              <a:t> for Nonparametric Effects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dirty="0" err="1">
                <a:solidFill>
                  <a:srgbClr val="FF0000"/>
                </a:solidFill>
              </a:rPr>
              <a:t>Npar</a:t>
            </a:r>
            <a:r>
              <a:rPr lang="en-US" dirty="0">
                <a:solidFill>
                  <a:srgbClr val="FF0000"/>
                </a:solidFill>
              </a:rPr>
              <a:t> Df  </a:t>
            </a:r>
            <a:r>
              <a:rPr lang="en-US" dirty="0" err="1">
                <a:solidFill>
                  <a:srgbClr val="FF0000"/>
                </a:solidFill>
              </a:rPr>
              <a:t>Npar</a:t>
            </a:r>
            <a:r>
              <a:rPr lang="en-US" dirty="0">
                <a:solidFill>
                  <a:srgbClr val="FF0000"/>
                </a:solidFill>
              </a:rPr>
              <a:t> F     </a:t>
            </a:r>
            <a:r>
              <a:rPr lang="en-US" dirty="0" err="1">
                <a:solidFill>
                  <a:srgbClr val="FF0000"/>
                </a:solidFill>
              </a:rPr>
              <a:t>Pr</a:t>
            </a:r>
            <a:r>
              <a:rPr lang="en-US" dirty="0">
                <a:solidFill>
                  <a:srgbClr val="FF0000"/>
                </a:solidFill>
              </a:rPr>
              <a:t>(F)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(Intercept)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s(cylinders)          3 10.7127 9.085e-07 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s(displacement)       3  8.0524 3.278e-05 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s(horsepower)         3  6.2838 0.0003614 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s(acceleration)       3  3.6948 0.0120758 *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s(year)               3 12.3626 1.005e-07 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---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17FA3-09B7-4100-B8C9-3A3B2C477E60}"/>
              </a:ext>
            </a:extLst>
          </p:cNvPr>
          <p:cNvSpPr txBox="1"/>
          <p:nvPr/>
        </p:nvSpPr>
        <p:spPr>
          <a:xfrm>
            <a:off x="8901404" y="3097763"/>
            <a:ext cx="2239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smooths orthogonal, or does deleting 1 change results for others</a:t>
            </a:r>
          </a:p>
        </p:txBody>
      </p:sp>
    </p:spTree>
    <p:extLst>
      <p:ext uri="{BB962C8B-B14F-4D97-AF65-F5344CB8AC3E}">
        <p14:creationId xmlns:p14="http://schemas.microsoft.com/office/powerpoint/2010/main" val="2442460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260C-EBF6-4D2B-BEB0-A1DD3FB7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really look at it, all smooths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9479-D157-41D9-AEAB-F62094E6F2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=c(2,3)</a:t>
            </a:r>
          </a:p>
          <a:p>
            <a:r>
              <a:rPr lang="en-US" dirty="0"/>
              <a:t>plot(mpg.mod3)</a:t>
            </a:r>
          </a:p>
          <a:p>
            <a:r>
              <a:rPr lang="en-US" dirty="0" err="1"/>
              <a:t>qqnorm</a:t>
            </a:r>
            <a:r>
              <a:rPr lang="en-US" dirty="0"/>
              <a:t>(mpg.mod3$resid)</a:t>
            </a:r>
          </a:p>
          <a:p>
            <a:r>
              <a:rPr lang="en-US" dirty="0" err="1"/>
              <a:t>qqnorm</a:t>
            </a:r>
            <a:r>
              <a:rPr lang="en-US" dirty="0"/>
              <a:t>(mpg.mod2$resid)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855C1-20C1-4A52-B7CF-34015B32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70" y="1736399"/>
            <a:ext cx="5114851" cy="5121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E81A10-5DBD-4998-BE35-327F3871B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77" b="18475"/>
          <a:stretch/>
        </p:blipFill>
        <p:spPr>
          <a:xfrm>
            <a:off x="1987420" y="4348841"/>
            <a:ext cx="2416630" cy="25091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90C668-9BFD-4382-A615-D8C63FC9FC1F}"/>
              </a:ext>
            </a:extLst>
          </p:cNvPr>
          <p:cNvSpPr txBox="1"/>
          <p:nvPr/>
        </p:nvSpPr>
        <p:spPr>
          <a:xfrm>
            <a:off x="307910" y="4553339"/>
            <a:ext cx="117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from linear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AB04D3-D8C6-472B-974C-2C45633AE08F}"/>
              </a:ext>
            </a:extLst>
          </p:cNvPr>
          <p:cNvCxnSpPr/>
          <p:nvPr/>
        </p:nvCxnSpPr>
        <p:spPr>
          <a:xfrm>
            <a:off x="1147665" y="5187820"/>
            <a:ext cx="865475" cy="28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8EA77D-2EE2-4AFE-8936-A67E392DCCDB}"/>
              </a:ext>
            </a:extLst>
          </p:cNvPr>
          <p:cNvSpPr txBox="1"/>
          <p:nvPr/>
        </p:nvSpPr>
        <p:spPr>
          <a:xfrm>
            <a:off x="10758196" y="1922106"/>
            <a:ext cx="1222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from smooths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BB6845-F5C1-4473-BE8C-023CA72A56B6}"/>
              </a:ext>
            </a:extLst>
          </p:cNvPr>
          <p:cNvCxnSpPr/>
          <p:nvPr/>
        </p:nvCxnSpPr>
        <p:spPr>
          <a:xfrm flipH="1">
            <a:off x="10515600" y="2780522"/>
            <a:ext cx="531845" cy="156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454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5E80-F74A-43F6-89FD-1AB60617C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53143"/>
            <a:ext cx="5181600" cy="55238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mpg.mod4&lt;-gam(</a:t>
            </a:r>
            <a:r>
              <a:rPr lang="en-US" dirty="0" err="1"/>
              <a:t>resid~s</a:t>
            </a:r>
            <a:r>
              <a:rPr lang="en-US" dirty="0"/>
              <a:t>(cylinders)+s(displacement)+s(horsepower)+s(year),Auto1,family=gaussian)</a:t>
            </a:r>
          </a:p>
          <a:p>
            <a:pPr marL="0" indent="0">
              <a:buNone/>
            </a:pPr>
            <a:r>
              <a:rPr lang="en-US" dirty="0"/>
              <a:t> summary(mpg.mod4)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Null Deviance: 4259.571 on 391 degrees of freedom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Residual Deviance: 2978.005 on 375.0001 degrees of freedom</a:t>
            </a:r>
          </a:p>
          <a:p>
            <a:pPr marL="0" indent="0">
              <a:buNone/>
            </a:pPr>
            <a:r>
              <a:rPr lang="en-US" dirty="0"/>
              <a:t>AIC: 1943.324 </a:t>
            </a:r>
          </a:p>
          <a:p>
            <a:pPr marL="0" indent="0">
              <a:buNone/>
            </a:pPr>
            <a:r>
              <a:rPr lang="en-US" dirty="0"/>
              <a:t>Number of Local Scoring Iterations: 2 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 for Nonparametric Effects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Npar</a:t>
            </a:r>
            <a:r>
              <a:rPr lang="en-US" dirty="0"/>
              <a:t> Df  </a:t>
            </a:r>
            <a:r>
              <a:rPr lang="en-US" dirty="0" err="1"/>
              <a:t>Npar</a:t>
            </a:r>
            <a:r>
              <a:rPr lang="en-US" dirty="0"/>
              <a:t> F     </a:t>
            </a:r>
            <a:r>
              <a:rPr lang="en-US" dirty="0" err="1"/>
              <a:t>Pr</a:t>
            </a:r>
            <a:r>
              <a:rPr lang="en-US" dirty="0"/>
              <a:t>(F)    </a:t>
            </a:r>
          </a:p>
          <a:p>
            <a:pPr marL="0" indent="0">
              <a:buNone/>
            </a:pPr>
            <a:r>
              <a:rPr lang="en-US" dirty="0"/>
              <a:t>(Intercept)                                  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>
                <a:solidFill>
                  <a:srgbClr val="FF0000"/>
                </a:solidFill>
              </a:rPr>
              <a:t>(cylinders)          3  9.9973 2.360e-06 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s(displacement)       3  5.6800   0.00082 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s(horsepower)         3  7.8546 4.269e-05 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s(year)               3 11.4444 3.391e-07 ***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574C4-00EE-4A30-889A-0EC257DD3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99258"/>
            <a:ext cx="5181600" cy="10108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par(</a:t>
            </a:r>
            <a:r>
              <a:rPr lang="en-US" dirty="0" err="1"/>
              <a:t>mfrow</a:t>
            </a:r>
            <a:r>
              <a:rPr lang="en-US" dirty="0"/>
              <a:t>=c(2,3))</a:t>
            </a:r>
          </a:p>
          <a:p>
            <a:r>
              <a:rPr lang="en-US" dirty="0"/>
              <a:t>&gt; plot(mpg.mod4)</a:t>
            </a:r>
          </a:p>
          <a:p>
            <a:r>
              <a:rPr lang="en-US" dirty="0"/>
              <a:t>&gt; </a:t>
            </a:r>
            <a:r>
              <a:rPr lang="en-US" dirty="0" err="1"/>
              <a:t>qqnorm</a:t>
            </a:r>
            <a:r>
              <a:rPr lang="en-US" dirty="0"/>
              <a:t>(mpg.mod4$resid)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DF1BB-57F8-4EE1-B3C1-D761E16E8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81" b="15551"/>
          <a:stretch/>
        </p:blipFill>
        <p:spPr>
          <a:xfrm>
            <a:off x="5961889" y="2090058"/>
            <a:ext cx="4814968" cy="45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41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0AB2-6294-481A-8604-5BA7D2BE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fit model </a:t>
            </a:r>
            <a:r>
              <a:rPr lang="en-US" dirty="0" err="1"/>
              <a:t>qq</a:t>
            </a:r>
            <a:r>
              <a:rPr lang="en-US" dirty="0"/>
              <a:t> plot of residuals still looks reasonable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75C1B-7F56-45A6-988A-0C208B9105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mpg.mod5&lt;-gam(</a:t>
            </a:r>
            <a:r>
              <a:rPr lang="en-US" dirty="0" err="1"/>
              <a:t>resid~s</a:t>
            </a:r>
            <a:r>
              <a:rPr lang="en-US" dirty="0"/>
              <a:t>(cylinders)+s(horsepower)+s(year),Auto1,family=gaussian)</a:t>
            </a:r>
          </a:p>
          <a:p>
            <a:pPr marL="0" indent="0">
              <a:buNone/>
            </a:pPr>
            <a:r>
              <a:rPr lang="en-US" dirty="0"/>
              <a:t>&gt; summary(mpg.mod5)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Null Deviance: 4259.571 on 391 degrees of freedom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Residual Deviance: 3025.066 on 379 degrees of freedom</a:t>
            </a:r>
          </a:p>
          <a:p>
            <a:pPr marL="0" indent="0">
              <a:buNone/>
            </a:pPr>
            <a:r>
              <a:rPr lang="en-US" dirty="0"/>
              <a:t>AIC: 1941.471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 for Nonparametric Effects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Npar</a:t>
            </a:r>
            <a:r>
              <a:rPr lang="en-US" dirty="0"/>
              <a:t> Df </a:t>
            </a:r>
            <a:r>
              <a:rPr lang="en-US" dirty="0" err="1"/>
              <a:t>Npar</a:t>
            </a:r>
            <a:r>
              <a:rPr lang="en-US" dirty="0"/>
              <a:t> F     </a:t>
            </a:r>
            <a:r>
              <a:rPr lang="en-US" dirty="0" err="1"/>
              <a:t>Pr</a:t>
            </a:r>
            <a:r>
              <a:rPr lang="en-US" dirty="0"/>
              <a:t>(F)    </a:t>
            </a:r>
          </a:p>
          <a:p>
            <a:pPr marL="0" indent="0">
              <a:buNone/>
            </a:pPr>
            <a:r>
              <a:rPr lang="en-US" dirty="0"/>
              <a:t>(Intercept)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s(cylinders)        3 10.435 1.304e-06 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s(horsepower)       3 16.289 5.599e-10 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s(year)             3 10.925 6.756e-07 ***</a:t>
            </a:r>
          </a:p>
          <a:p>
            <a:pPr marL="0" indent="0">
              <a:buNone/>
            </a:pPr>
            <a:r>
              <a:rPr lang="en-US" dirty="0"/>
              <a:t> plot(mpg.mod5)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qqnorm</a:t>
            </a:r>
            <a:r>
              <a:rPr lang="en-US" dirty="0"/>
              <a:t>(mpg.mod5$resid)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9C7F7-06EA-4186-B90F-BDBD69CB4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83" b="19468"/>
          <a:stretch/>
        </p:blipFill>
        <p:spPr>
          <a:xfrm>
            <a:off x="6496379" y="1825625"/>
            <a:ext cx="4980274" cy="467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92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F2F3-0F9A-48C9-99CB-558F059A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test for 4 components vs 3, 5 vs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BFB1-54AC-4C35-8F47-B6710F6FFA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((3025.66-2978)*375)/(2978*(379-375))</a:t>
            </a:r>
          </a:p>
          <a:p>
            <a:r>
              <a:rPr lang="de-DE" dirty="0"/>
              <a:t>[1] 1.500378</a:t>
            </a:r>
          </a:p>
          <a:p>
            <a:r>
              <a:rPr lang="de-DE" dirty="0"/>
              <a:t>&gt; pf(1.5,4,375)</a:t>
            </a:r>
          </a:p>
          <a:p>
            <a:r>
              <a:rPr lang="de-DE" dirty="0"/>
              <a:t>[1] 0.7984746</a:t>
            </a:r>
          </a:p>
          <a:p>
            <a:r>
              <a:rPr lang="de-DE" dirty="0"/>
              <a:t>Not a significant improvement</a:t>
            </a:r>
          </a:p>
          <a:p>
            <a:r>
              <a:rPr lang="de-DE" dirty="0"/>
              <a:t>How about 5 vs 3</a:t>
            </a:r>
          </a:p>
          <a:p>
            <a:r>
              <a:rPr lang="de-DE" dirty="0"/>
              <a:t> ((3025.66-2895)*371)/(2978*(379-371))</a:t>
            </a:r>
          </a:p>
          <a:p>
            <a:r>
              <a:rPr lang="de-DE" dirty="0"/>
              <a:t>[1] 2.034707</a:t>
            </a:r>
          </a:p>
          <a:p>
            <a:r>
              <a:rPr lang="de-DE" dirty="0"/>
              <a:t>&gt; pf(2.03,8,371)</a:t>
            </a:r>
          </a:p>
          <a:p>
            <a:r>
              <a:rPr lang="de-DE" dirty="0"/>
              <a:t>[1] 0.9579392</a:t>
            </a:r>
          </a:p>
          <a:p>
            <a:r>
              <a:rPr lang="de-DE" dirty="0"/>
              <a:t>Barely interesting?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1D866-D6D0-428D-910E-912473BE84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Stick with 3 components.</a:t>
            </a:r>
          </a:p>
          <a:p>
            <a:r>
              <a:rPr lang="en-US" dirty="0"/>
              <a:t>Notice, not really quadratic!!!</a:t>
            </a:r>
          </a:p>
        </p:txBody>
      </p:sp>
    </p:spTree>
    <p:extLst>
      <p:ext uri="{BB962C8B-B14F-4D97-AF65-F5344CB8AC3E}">
        <p14:creationId xmlns:p14="http://schemas.microsoft.com/office/powerpoint/2010/main" val="256102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 statistics and geometry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3200400" cy="3200400"/>
          </a:xfrm>
        </p:spPr>
        <p:txBody>
          <a:bodyPr>
            <a:normAutofit/>
          </a:bodyPr>
          <a:lstStyle/>
          <a:p>
            <a:r>
              <a:rPr lang="en-US" dirty="0"/>
              <a:t>F Statistic:</a:t>
            </a:r>
          </a:p>
          <a:p>
            <a:pPr lvl="1"/>
            <a:r>
              <a:rPr lang="en-US" dirty="0"/>
              <a:t>This can be generalized with larger models by considering models nested in one another. </a:t>
            </a:r>
          </a:p>
          <a:p>
            <a:pPr lvl="1"/>
            <a:endParaRPr lang="en-US" dirty="0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5987637" y="97795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1524001" y="4439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524001" y="7773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3352800" y="2362200"/>
          <a:ext cx="8424696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3" imgW="5952018" imgH="1184234" progId="Word.Document.12">
                  <p:embed/>
                </p:oleObj>
              </mc:Choice>
              <mc:Fallback>
                <p:oleObj name="Document" r:id="rId3" imgW="5952018" imgH="1184234" progId="Word.Document.12">
                  <p:embed/>
                  <p:pic>
                    <p:nvPicPr>
                      <p:cNvPr id="440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62200"/>
                        <a:ext cx="8424696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2971800" y="4191000"/>
          <a:ext cx="8679654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5" imgW="5952018" imgH="1201142" progId="Word.Document.12">
                  <p:embed/>
                </p:oleObj>
              </mc:Choice>
              <mc:Fallback>
                <p:oleObj name="Document" r:id="rId5" imgW="5952018" imgH="1201142" progId="Word.Document.12">
                  <p:embed/>
                  <p:pic>
                    <p:nvPicPr>
                      <p:cNvPr id="440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91000"/>
                        <a:ext cx="8679654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-1676400" y="4953000"/>
          <a:ext cx="9602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7" imgW="5952018" imgH="567296" progId="Word.Document.12">
                  <p:embed/>
                </p:oleObj>
              </mc:Choice>
              <mc:Fallback>
                <p:oleObj name="Document" r:id="rId7" imgW="5952018" imgH="567296" progId="Word.Document.12">
                  <p:embed/>
                  <p:pic>
                    <p:nvPicPr>
                      <p:cNvPr id="440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76400" y="4953000"/>
                        <a:ext cx="96024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1524001" y="8440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8882-EDE5-47CE-A506-0BD547C7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scatter plot smoother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3781-EF89-49B4-BA49-AF67B7A06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smoother:</a:t>
            </a:r>
          </a:p>
          <a:p>
            <a:pPr lvl="1"/>
            <a:r>
              <a:rPr lang="en-US" dirty="0"/>
              <a:t>Take a scatter plot, smooth out some of the variability in the points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Regression (linear or polynomial)</a:t>
            </a:r>
          </a:p>
          <a:p>
            <a:pPr lvl="2"/>
            <a:r>
              <a:rPr lang="en-US" dirty="0"/>
              <a:t>Bin smoother,  Make bins, take mean in each bin</a:t>
            </a:r>
          </a:p>
          <a:p>
            <a:pPr lvl="2"/>
            <a:r>
              <a:rPr lang="en-US" dirty="0"/>
              <a:t>Running mean Slide a bin, take mean for each movement of bin</a:t>
            </a:r>
          </a:p>
          <a:p>
            <a:pPr lvl="2"/>
            <a:r>
              <a:rPr lang="en-US" dirty="0"/>
              <a:t>Running line, slide a bin, do a regression at each position of bin</a:t>
            </a:r>
          </a:p>
          <a:p>
            <a:pPr lvl="2"/>
            <a:r>
              <a:rPr lang="en-US" dirty="0" err="1"/>
              <a:t>Lowess</a:t>
            </a:r>
            <a:r>
              <a:rPr lang="en-US" dirty="0"/>
              <a:t>: Locally weighted least squares (Specific non linear weight called a </a:t>
            </a:r>
            <a:r>
              <a:rPr lang="en-US" dirty="0" err="1"/>
              <a:t>triweight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Gaussian kernel (either mean or linear fit)</a:t>
            </a:r>
          </a:p>
          <a:p>
            <a:pPr lvl="2"/>
            <a:r>
              <a:rPr lang="en-US" dirty="0"/>
              <a:t>Smoothing spline?</a:t>
            </a:r>
          </a:p>
          <a:p>
            <a:pPr lvl="2"/>
            <a:r>
              <a:rPr lang="en-US" dirty="0"/>
              <a:t>Regression spline?</a:t>
            </a:r>
          </a:p>
          <a:p>
            <a:pPr lvl="2"/>
            <a:r>
              <a:rPr lang="en-US" dirty="0"/>
              <a:t>Natural spline?</a:t>
            </a:r>
          </a:p>
          <a:p>
            <a:pPr lvl="2"/>
            <a:r>
              <a:rPr lang="en-US" dirty="0"/>
              <a:t>Running median (this is a nonlinear ? Smoother, others above are linear).</a:t>
            </a:r>
          </a:p>
        </p:txBody>
      </p:sp>
    </p:spTree>
    <p:extLst>
      <p:ext uri="{BB962C8B-B14F-4D97-AF65-F5344CB8AC3E}">
        <p14:creationId xmlns:p14="http://schemas.microsoft.com/office/powerpoint/2010/main" val="394900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7DFF-AB48-4F32-ADDE-E73B4054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ideas of each smoother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6136-F61D-4D6E-815E-F6A909C8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How do you model the response within a neighborhood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How big do you take the neighborhood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Small neighborhood, less bias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Large neighborhood, less variance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This question is analogous to how many predictors to put into a regression.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8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E85E-4326-402D-B2CF-F6492744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Fundamental basis for theory of linear smoothers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74DF-420D-4054-9363-402EBD197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For each linear smoother for a particular y and x, each of length n, there is an </a:t>
            </a:r>
            <a:r>
              <a:rPr lang="en-US" dirty="0" err="1"/>
              <a:t>nXn</a:t>
            </a:r>
            <a:r>
              <a:rPr lang="en-US" dirty="0"/>
              <a:t> smoothing matrix </a:t>
            </a:r>
            <a:r>
              <a:rPr lang="en-US" dirty="0" err="1"/>
              <a:t>S</a:t>
            </a:r>
            <a:r>
              <a:rPr lang="en-US" baseline="-25000" dirty="0" err="1">
                <a:latin typeface="Symbol" panose="05050102010706020507" pitchFamily="18" charset="2"/>
              </a:rPr>
              <a:t>l</a:t>
            </a:r>
            <a:r>
              <a:rPr lang="en-US" dirty="0"/>
              <a:t>(x)= </a:t>
            </a:r>
            <a:r>
              <a:rPr lang="en-US" dirty="0" err="1"/>
              <a:t>S</a:t>
            </a:r>
            <a:r>
              <a:rPr lang="en-US" baseline="-25000" dirty="0" err="1">
                <a:latin typeface="Symbol" panose="05050102010706020507" pitchFamily="18" charset="2"/>
              </a:rPr>
              <a:t>l</a:t>
            </a:r>
            <a:r>
              <a:rPr lang="en-US" baseline="-25000" dirty="0"/>
              <a:t> </a:t>
            </a:r>
            <a:r>
              <a:rPr lang="en-US" dirty="0"/>
              <a:t>Which is </a:t>
            </a:r>
            <a:r>
              <a:rPr lang="en-US" dirty="0" err="1"/>
              <a:t>nxn</a:t>
            </a:r>
            <a:r>
              <a:rPr lang="en-US" dirty="0"/>
              <a:t> and the smoother takes the form S</a:t>
            </a:r>
            <a:r>
              <a:rPr lang="en-US" baseline="-25000" dirty="0">
                <a:latin typeface="Symbol" panose="05050102010706020507" pitchFamily="18" charset="2"/>
              </a:rPr>
              <a:t>l</a:t>
            </a:r>
            <a:r>
              <a:rPr lang="en-US" dirty="0"/>
              <a:t>y=</a:t>
            </a:r>
            <a:r>
              <a:rPr lang="en-US" dirty="0" err="1"/>
              <a:t>yhat</a:t>
            </a:r>
            <a:endParaRPr lang="en-US" dirty="0"/>
          </a:p>
          <a:p>
            <a:r>
              <a:rPr lang="en-US" dirty="0">
                <a:latin typeface="Symbol" panose="05050102010706020507" pitchFamily="18" charset="2"/>
              </a:rPr>
              <a:t>l </a:t>
            </a:r>
            <a:r>
              <a:rPr lang="en-US" dirty="0"/>
              <a:t>is the smoothing parameter (bandwidth)</a:t>
            </a:r>
          </a:p>
          <a:p>
            <a:r>
              <a:rPr lang="en-US" dirty="0"/>
              <a:t>Examples (NOAA data)</a:t>
            </a:r>
          </a:p>
          <a:p>
            <a:r>
              <a:rPr lang="en-US" dirty="0"/>
              <a:t>Following set to have ~6 degrees of freedom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Bin smoother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Gaussian </a:t>
            </a:r>
            <a:r>
              <a:rPr lang="en-US" dirty="0" err="1">
                <a:solidFill>
                  <a:srgbClr val="92D050"/>
                </a:solidFill>
              </a:rPr>
              <a:t>kernal</a:t>
            </a:r>
            <a:r>
              <a:rPr lang="en-US" dirty="0">
                <a:solidFill>
                  <a:srgbClr val="92D050"/>
                </a:solidFill>
              </a:rPr>
              <a:t> mean smoother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Truncated Gaussian kernel mean smoother (overlays above)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Gaussian kernel regression smoother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Truncated Gaussian </a:t>
            </a:r>
            <a:r>
              <a:rPr lang="en-US" dirty="0" err="1">
                <a:solidFill>
                  <a:srgbClr val="FF0000"/>
                </a:solidFill>
              </a:rPr>
              <a:t>kernal</a:t>
            </a:r>
            <a:r>
              <a:rPr lang="en-US" dirty="0">
                <a:solidFill>
                  <a:srgbClr val="FF0000"/>
                </a:solidFill>
              </a:rPr>
              <a:t> regression smoother</a:t>
            </a:r>
          </a:p>
          <a:p>
            <a:r>
              <a:rPr lang="en-US" dirty="0"/>
              <a:t>Following using default</a:t>
            </a:r>
          </a:p>
          <a:p>
            <a:pPr lvl="1"/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Lowess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smoother</a:t>
            </a:r>
          </a:p>
          <a:p>
            <a:pPr lvl="1"/>
            <a:r>
              <a:rPr lang="en-US" dirty="0"/>
              <a:t>Smoothing spline smoother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8182C4-5BAF-4E9C-8932-83F0BD1128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0198" y="1825625"/>
            <a:ext cx="6090104" cy="60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2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020D-2A36-470B-8D46-38DE863C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were we looking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DEE0-1F53-47D5-AEE5-73F50B5BA7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version of Degrees of freedom for the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48FC-C355-476F-B462-3D4F48DC9B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 if we wanted the degrees of freedom for error: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various degrees of freedom are identical for H, but they aren’t for the purposes of smooths!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1855CE4-6F99-4823-BC5E-B5993FDB8F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963640"/>
              </p:ext>
            </p:extLst>
          </p:nvPr>
        </p:nvGraphicFramePr>
        <p:xfrm>
          <a:off x="-1142643" y="2918735"/>
          <a:ext cx="8223456" cy="3340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Document" r:id="rId3" imgW="5952018" imgH="2418471" progId="Word.Document.12">
                  <p:embed/>
                </p:oleObj>
              </mc:Choice>
              <mc:Fallback>
                <p:oleObj name="Document" r:id="rId3" imgW="5952018" imgH="24184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142643" y="2918735"/>
                        <a:ext cx="8223456" cy="3340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1509F28-2C1C-468B-9892-723E62088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375399"/>
              </p:ext>
            </p:extLst>
          </p:nvPr>
        </p:nvGraphicFramePr>
        <p:xfrm>
          <a:off x="3425825" y="2719388"/>
          <a:ext cx="9839325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Document" r:id="rId5" imgW="5952018" imgH="866592" progId="Word.Document.12">
                  <p:embed/>
                </p:oleObj>
              </mc:Choice>
              <mc:Fallback>
                <p:oleObj name="Document" r:id="rId5" imgW="5952018" imgH="8665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5825" y="2719388"/>
                        <a:ext cx="9839325" cy="143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38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EDD9-955D-4B9E-9A14-CF81AA49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more approximate theory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B5A0-A9AA-417E-BF17-FF5A9F13BA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Note this works for H to, so this is an elementary proof of the form of the Press statistic</a:t>
            </a:r>
          </a:p>
          <a:p>
            <a:r>
              <a:rPr lang="en-US" dirty="0"/>
              <a:t>In particular H, the hat matrix is the smoothing matrix for linear regression.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56F38-6056-46D6-9F4C-4B5679FA4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about a PRESS statistic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217EED5-E88B-4109-991C-6BB361345C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268534"/>
              </p:ext>
            </p:extLst>
          </p:nvPr>
        </p:nvGraphicFramePr>
        <p:xfrm>
          <a:off x="-301625" y="2420938"/>
          <a:ext cx="7054850" cy="341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Document" r:id="rId3" imgW="5940848" imgH="2883769" progId="Word.Document.12">
                  <p:embed/>
                </p:oleObj>
              </mc:Choice>
              <mc:Fallback>
                <p:oleObj name="Document" r:id="rId3" imgW="5940848" imgH="28837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01625" y="2420938"/>
                        <a:ext cx="7054850" cy="341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19980E-9D29-4D0A-A7ED-9464EC6B138C}"/>
              </a:ext>
            </a:extLst>
          </p:cNvPr>
          <p:cNvSpPr txBox="1"/>
          <p:nvPr/>
        </p:nvSpPr>
        <p:spPr>
          <a:xfrm>
            <a:off x="4516016" y="3806890"/>
            <a:ext cx="126896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Because sum of all in row add to 1!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05FE1E-B8FF-4EAC-8D94-2B0B0CED9A62}"/>
              </a:ext>
            </a:extLst>
          </p:cNvPr>
          <p:cNvCxnSpPr/>
          <p:nvPr/>
        </p:nvCxnSpPr>
        <p:spPr>
          <a:xfrm flipH="1">
            <a:off x="4124528" y="4396902"/>
            <a:ext cx="301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50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7CA4-2F9A-48BE-A6CC-F631A41C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a Cp type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19F4-C286-47CA-8533-2E6B2595A9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statistic is a bit different,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is divided by n not unbiased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base measure of variance is a bit more arbitrary.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748C0-41D5-470D-9E77-F331129673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 minimum expected value(P), but does have a minimum, roughly df*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baseline="30000" dirty="0">
                <a:latin typeface="Symbol" panose="05050102010706020507" pitchFamily="18" charset="2"/>
              </a:rPr>
              <a:t>2</a:t>
            </a:r>
          </a:p>
          <a:p>
            <a:r>
              <a:rPr lang="en-US" dirty="0"/>
              <a:t>Unfortunately not all automatic</a:t>
            </a:r>
          </a:p>
          <a:p>
            <a:r>
              <a:rPr lang="en-US" dirty="0"/>
              <a:t>What are some of the problems that can arise.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A5B0DC6-9B9F-45A2-9569-6A286722BA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151293"/>
              </p:ext>
            </p:extLst>
          </p:nvPr>
        </p:nvGraphicFramePr>
        <p:xfrm>
          <a:off x="227012" y="3377682"/>
          <a:ext cx="5868988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Document" r:id="rId3" imgW="5940848" imgH="2675030" progId="Word.Document.12">
                  <p:embed/>
                </p:oleObj>
              </mc:Choice>
              <mc:Fallback>
                <p:oleObj name="Document" r:id="rId3" imgW="5940848" imgH="2675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012" y="3377682"/>
                        <a:ext cx="5868988" cy="2633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0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3087</Words>
  <Application>Microsoft Office PowerPoint</Application>
  <PresentationFormat>Widescreen</PresentationFormat>
  <Paragraphs>360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Office Theme</vt:lpstr>
      <vt:lpstr>Document</vt:lpstr>
      <vt:lpstr>Smooths + (additive models)</vt:lpstr>
      <vt:lpstr>Testing</vt:lpstr>
      <vt:lpstr>F statistics and geometry</vt:lpstr>
      <vt:lpstr>Introduction to scatter plot smoother</vt:lpstr>
      <vt:lpstr>Basic ideas of each smoother</vt:lpstr>
      <vt:lpstr>Fundamental basis for theory of linear smoothers</vt:lpstr>
      <vt:lpstr>What were we looking at</vt:lpstr>
      <vt:lpstr>Some more approximate theory</vt:lpstr>
      <vt:lpstr>What about a Cp type statistic</vt:lpstr>
      <vt:lpstr>Lets try to do this</vt:lpstr>
      <vt:lpstr>To make the first plot, (Use your raw version of the NOAA data)</vt:lpstr>
      <vt:lpstr>Fstats for test, and against linear models!</vt:lpstr>
      <vt:lpstr>(Conjectured)Theory for the approximate F tests</vt:lpstr>
      <vt:lpstr>To Do the F tests  </vt:lpstr>
      <vt:lpstr>F calculations</vt:lpstr>
      <vt:lpstr>Stabilize variance</vt:lpstr>
      <vt:lpstr>bootstrap</vt:lpstr>
      <vt:lpstr>??</vt:lpstr>
      <vt:lpstr>Stabilize variance with 2017 (new row (2017,4,.9)</vt:lpstr>
      <vt:lpstr>bootstrap</vt:lpstr>
      <vt:lpstr>What about more than 1 x variable?</vt:lpstr>
      <vt:lpstr>Lets go back to the auto data</vt:lpstr>
      <vt:lpstr>Try a smooth on the residuals of the linear fit</vt:lpstr>
      <vt:lpstr>Lets look at the smooth</vt:lpstr>
      <vt:lpstr>Lets really look at it, all smooths</vt:lpstr>
      <vt:lpstr>PowerPoint Presentation</vt:lpstr>
      <vt:lpstr>3 fit model qq plot of residuals still looks reasonable</vt:lpstr>
      <vt:lpstr>F test for 4 components vs 3, 5 vs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Smooths + (additive models)</dc:title>
  <dc:creator>Michael LuValle</dc:creator>
  <cp:lastModifiedBy>Michael LuValle</cp:lastModifiedBy>
  <cp:revision>70</cp:revision>
  <dcterms:created xsi:type="dcterms:W3CDTF">2018-11-12T00:31:03Z</dcterms:created>
  <dcterms:modified xsi:type="dcterms:W3CDTF">2019-11-05T21:52:43Z</dcterms:modified>
</cp:coreProperties>
</file>