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2" r:id="rId9"/>
    <p:sldId id="262" r:id="rId10"/>
    <p:sldId id="265" r:id="rId11"/>
    <p:sldId id="267" r:id="rId12"/>
    <p:sldId id="270" r:id="rId13"/>
    <p:sldId id="271" r:id="rId14"/>
    <p:sldId id="268" r:id="rId15"/>
    <p:sldId id="263" r:id="rId16"/>
    <p:sldId id="266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E7B0-9FEE-4447-9646-744B310960B0}" type="datetimeFigureOut">
              <a:rPr lang="en-US" smtClean="0"/>
              <a:t>3/2/2017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FA99-82EB-4896-BA00-D2C44D456AE7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955730"/>
            <a:ext cx="7286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latin typeface="+mj-lt"/>
                <a:cs typeface="Times New Roman" pitchFamily="18" charset="0"/>
              </a:rPr>
              <a:t>SMART NAVIGATION SYSTEM FOR THE VISUALLY IMPAIRED</a:t>
            </a:r>
            <a:endParaRPr lang="en-IN" sz="4400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3402280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Project by :</a:t>
            </a:r>
          </a:p>
          <a:p>
            <a:endParaRPr lang="en-IN" dirty="0" smtClean="0"/>
          </a:p>
          <a:p>
            <a:r>
              <a:rPr lang="en-IN" dirty="0" smtClean="0"/>
              <a:t>P. Sivasankar                   S. Somasundar</a:t>
            </a:r>
            <a:endParaRPr lang="en-IN" dirty="0"/>
          </a:p>
          <a:p>
            <a:r>
              <a:rPr lang="en-IN" dirty="0"/>
              <a:t>K</a:t>
            </a:r>
            <a:r>
              <a:rPr lang="en-IN" dirty="0" smtClean="0"/>
              <a:t>. </a:t>
            </a:r>
            <a:r>
              <a:rPr lang="en-IN" dirty="0" err="1" smtClean="0"/>
              <a:t>Vimal</a:t>
            </a:r>
            <a:r>
              <a:rPr lang="en-IN" dirty="0" smtClean="0"/>
              <a:t> </a:t>
            </a:r>
            <a:r>
              <a:rPr lang="en-IN" dirty="0"/>
              <a:t>Raj </a:t>
            </a:r>
            <a:r>
              <a:rPr lang="en-IN" dirty="0" smtClean="0"/>
              <a:t>                    R. Ravishankar</a:t>
            </a:r>
          </a:p>
          <a:p>
            <a:r>
              <a:rPr lang="en-IN" dirty="0" smtClean="0"/>
              <a:t>M. Naveen </a:t>
            </a:r>
            <a:r>
              <a:rPr lang="en-IN" dirty="0"/>
              <a:t>Narayanan </a:t>
            </a:r>
            <a:r>
              <a:rPr lang="en-IN" dirty="0" smtClean="0"/>
              <a:t>  V. Prakash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273" y="3402280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Guides:</a:t>
            </a:r>
          </a:p>
          <a:p>
            <a:r>
              <a:rPr lang="en-IN" b="1" dirty="0"/>
              <a:t>Dr</a:t>
            </a:r>
            <a:r>
              <a:rPr lang="en-IN" b="1" dirty="0" smtClean="0"/>
              <a:t>. S. Joseph </a:t>
            </a:r>
            <a:r>
              <a:rPr lang="en-IN" b="1" dirty="0"/>
              <a:t>Gladwin </a:t>
            </a:r>
            <a:r>
              <a:rPr lang="en-IN" dirty="0"/>
              <a:t>,</a:t>
            </a:r>
            <a:r>
              <a:rPr lang="en-IN" dirty="0" smtClean="0"/>
              <a:t>Associate Professor</a:t>
            </a:r>
            <a:endParaRPr lang="en-IN" dirty="0"/>
          </a:p>
          <a:p>
            <a:r>
              <a:rPr lang="en-IN" b="1" dirty="0" smtClean="0"/>
              <a:t>Dr. R. Rajavel</a:t>
            </a:r>
            <a:r>
              <a:rPr lang="en-IN" dirty="0" smtClean="0"/>
              <a:t>, Associate Professor</a:t>
            </a:r>
          </a:p>
        </p:txBody>
      </p:sp>
      <p:pic>
        <p:nvPicPr>
          <p:cNvPr id="7" name="Picture 6" descr="H:\wifi\images (4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28"/>
            <a:ext cx="2466975" cy="156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:\wifi\images (3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285728"/>
            <a:ext cx="2352675" cy="15655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09371" y="5156606"/>
            <a:ext cx="686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/>
              <a:t>DEPARTMENT OF ELECTRONICS AND COMMUNICATION ENGINEERING</a:t>
            </a:r>
          </a:p>
          <a:p>
            <a:pPr algn="ctr"/>
            <a:r>
              <a:rPr lang="en-IN" b="1" dirty="0" smtClean="0"/>
              <a:t>SSN COLLEGE OF ENGINEERING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proposed solution will provide better safety measures for the visually impaired in </a:t>
            </a:r>
            <a:r>
              <a:rPr lang="en-US" dirty="0" smtClean="0"/>
              <a:t>navigation as shown in figure.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This will reduce their dependency on others </a:t>
            </a:r>
            <a:r>
              <a:rPr lang="en-US" dirty="0" smtClean="0"/>
              <a:t>and also </a:t>
            </a:r>
            <a:r>
              <a:rPr lang="en-US" dirty="0"/>
              <a:t>increase their confidence while navigating in unknown locations.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Image1" descr="C:\Users\Naveen\Desktop\wifi\images (1)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2708920"/>
            <a:ext cx="1800200" cy="1788795"/>
          </a:xfrm>
          <a:prstGeom prst="rect">
            <a:avLst/>
          </a:prstGeom>
        </p:spPr>
      </p:pic>
      <p:pic>
        <p:nvPicPr>
          <p:cNvPr id="6" name="Image1" descr="C:\Users\Naveen\Desktop\wifi\images (2)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2708920"/>
            <a:ext cx="1944216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3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275"/>
            <a:ext cx="8229600" cy="994122"/>
          </a:xfrm>
        </p:spPr>
        <p:txBody>
          <a:bodyPr/>
          <a:lstStyle/>
          <a:p>
            <a:r>
              <a:rPr lang="en-IN" dirty="0" smtClean="0"/>
              <a:t>WORK PLAN - METHADOLOGY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4687" y="981906"/>
            <a:ext cx="28134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dirty="0" smtClean="0"/>
              <a:t> setting </a:t>
            </a:r>
            <a:r>
              <a:rPr lang="en-IN" dirty="0"/>
              <a:t>up a server that stores different audio files</a:t>
            </a:r>
            <a:r>
              <a:rPr lang="en-IN" dirty="0" smtClean="0"/>
              <a:t>.</a:t>
            </a:r>
          </a:p>
          <a:p>
            <a:pPr algn="ctr"/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1771389" y="2183157"/>
            <a:ext cx="720080" cy="8004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24689" y="2984574"/>
            <a:ext cx="28134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Connecting </a:t>
            </a:r>
            <a:r>
              <a:rPr lang="en-IN" dirty="0"/>
              <a:t>the router to the server.</a:t>
            </a:r>
          </a:p>
          <a:p>
            <a:pPr algn="ctr"/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5842" y="5040952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When a mobile is connected to the Wi-Fi, the MAC address of the router is sent to the server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5013175"/>
            <a:ext cx="28134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the MAC address as an identity the required audio </a:t>
            </a:r>
            <a:r>
              <a:rPr lang="en-IN" dirty="0" smtClean="0"/>
              <a:t>file is sent back </a:t>
            </a:r>
            <a:r>
              <a:rPr lang="en-IN" dirty="0"/>
              <a:t>to the mobile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986822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Replacing the </a:t>
            </a:r>
            <a:r>
              <a:rPr lang="en-IN" dirty="0" smtClean="0"/>
              <a:t>mobile phone </a:t>
            </a:r>
            <a:r>
              <a:rPr lang="en-IN" dirty="0"/>
              <a:t>with a microcontroller                   (with </a:t>
            </a:r>
            <a:r>
              <a:rPr lang="en-IN" dirty="0" smtClean="0"/>
              <a:t>Wi-Fi </a:t>
            </a:r>
            <a:r>
              <a:rPr lang="en-IN" dirty="0"/>
              <a:t>module) that has a 3.5mm audio jack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64088" y="2990278"/>
            <a:ext cx="29523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Finally, expanding the system with many Wi-Fi </a:t>
            </a:r>
            <a:r>
              <a:rPr lang="en-IN" dirty="0" smtClean="0"/>
              <a:t>routers </a:t>
            </a:r>
            <a:r>
              <a:rPr lang="en-IN" dirty="0"/>
              <a:t>and Wi-Fi transceivers</a:t>
            </a:r>
            <a:r>
              <a:rPr lang="en-IN" dirty="0" smtClean="0"/>
              <a:t>.</a:t>
            </a:r>
          </a:p>
          <a:p>
            <a:pPr algn="ctr"/>
            <a:endParaRPr lang="en-IN" dirty="0" smtClean="0"/>
          </a:p>
        </p:txBody>
      </p:sp>
      <p:sp>
        <p:nvSpPr>
          <p:cNvPr id="15" name="Down Arrow 14"/>
          <p:cNvSpPr/>
          <p:nvPr/>
        </p:nvSpPr>
        <p:spPr>
          <a:xfrm>
            <a:off x="1753133" y="4212680"/>
            <a:ext cx="720080" cy="8004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rot="10800000">
            <a:off x="6389399" y="2209224"/>
            <a:ext cx="720080" cy="8004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 rot="10800000">
            <a:off x="6374786" y="4184903"/>
            <a:ext cx="720080" cy="80049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3518845" y="5169432"/>
            <a:ext cx="1825918" cy="7798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PLAN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388060"/>
              </p:ext>
            </p:extLst>
          </p:nvPr>
        </p:nvGraphicFramePr>
        <p:xfrm>
          <a:off x="611560" y="1628798"/>
          <a:ext cx="7560840" cy="4249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429">
                  <a:extLst>
                    <a:ext uri="{9D8B030D-6E8A-4147-A177-3AD203B41FA5}">
                      <a16:colId xmlns:a16="http://schemas.microsoft.com/office/drawing/2014/main" val="1960457819"/>
                    </a:ext>
                  </a:extLst>
                </a:gridCol>
                <a:gridCol w="1319357">
                  <a:extLst>
                    <a:ext uri="{9D8B030D-6E8A-4147-A177-3AD203B41FA5}">
                      <a16:colId xmlns:a16="http://schemas.microsoft.com/office/drawing/2014/main" val="3131271731"/>
                    </a:ext>
                  </a:extLst>
                </a:gridCol>
                <a:gridCol w="2344997">
                  <a:extLst>
                    <a:ext uri="{9D8B030D-6E8A-4147-A177-3AD203B41FA5}">
                      <a16:colId xmlns:a16="http://schemas.microsoft.com/office/drawing/2014/main" val="1361978962"/>
                    </a:ext>
                  </a:extLst>
                </a:gridCol>
                <a:gridCol w="3354057">
                  <a:extLst>
                    <a:ext uri="{9D8B030D-6E8A-4147-A177-3AD203B41FA5}">
                      <a16:colId xmlns:a16="http://schemas.microsoft.com/office/drawing/2014/main" val="2842220607"/>
                    </a:ext>
                  </a:extLst>
                </a:gridCol>
              </a:tblGrid>
              <a:tr h="125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S.No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Student Member 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Role (Choose one of the following – Marketing, Technical, Operations &amp; Other Roles as applicable)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Justification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542288"/>
                  </a:ext>
                </a:extLst>
              </a:tr>
              <a:tr h="628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NAVEEN NARAYANAN 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TECHNICAL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charge of designing the handheld device with microcontroller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164670"/>
                  </a:ext>
                </a:extLst>
              </a:tr>
              <a:tr h="3607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SOMASUNDAR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TECHNICAL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Responsible for designing the smart cane </a:t>
                      </a:r>
                      <a:r>
                        <a:rPr lang="en-US" sz="1100" dirty="0" smtClean="0">
                          <a:effectLst/>
                        </a:rPr>
                        <a:t>and codes</a:t>
                      </a:r>
                      <a:r>
                        <a:rPr lang="en-US" sz="1100" baseline="0" dirty="0" smtClean="0">
                          <a:effectLst/>
                        </a:rPr>
                        <a:t> the microcontroller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379434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VIMAL RAJ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OPERATIONS, TECHNICAL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up the server with different audio files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80268"/>
                  </a:ext>
                </a:extLst>
              </a:tr>
              <a:tr h="628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SIVASANKAR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MARKETING, TECHNICAL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Compares prices of similar products available in the </a:t>
                      </a:r>
                      <a:r>
                        <a:rPr lang="en-US" sz="1100" dirty="0" smtClean="0">
                          <a:effectLst/>
                        </a:rPr>
                        <a:t>market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304074"/>
                  </a:ext>
                </a:extLst>
              </a:tr>
              <a:tr h="3607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/>
                        </a:rPr>
                        <a:t>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/>
                        </a:rPr>
                        <a:t>RAVISHANKAR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/>
                        </a:rPr>
                        <a:t>TECHNICAL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Latha"/>
                        </a:rPr>
                        <a:t>Research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712102"/>
                  </a:ext>
                </a:extLst>
              </a:tr>
              <a:tr h="3607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PRAKASH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MARKETING, OPERATIONS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Sets up Wi-Fi system in the </a:t>
                      </a:r>
                      <a:r>
                        <a:rPr lang="en-US" sz="1100" dirty="0" smtClean="0">
                          <a:effectLst/>
                        </a:rPr>
                        <a:t>building, makes the smart cane and helps in coding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419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DIRECTIONS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Extending the project for </a:t>
            </a:r>
            <a:r>
              <a:rPr lang="en-IN" sz="2000" dirty="0"/>
              <a:t>outdoor navigation using GPS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 location of the person can be traced from the server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Apart from voice messages for directions, other information can also be </a:t>
            </a:r>
            <a:r>
              <a:rPr lang="en-IN" sz="2000" dirty="0" smtClean="0"/>
              <a:t>provided. Example, If this system is implemented in a mall, then information such as the details of the shops and the offers available in that shop can also be sent in the form of </a:t>
            </a:r>
            <a:r>
              <a:rPr lang="en-IN" sz="2000" smtClean="0"/>
              <a:t>voice messages. </a:t>
            </a:r>
            <a:endParaRPr lang="en-IN" sz="2000" dirty="0" smtClean="0"/>
          </a:p>
        </p:txBody>
      </p:sp>
      <p:pic>
        <p:nvPicPr>
          <p:cNvPr id="4" name="Picture 3" descr="Image result for tracking indoor location from the serv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6966"/>
            <a:ext cx="3600400" cy="193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tracking indoor location from the server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46965"/>
            <a:ext cx="2952328" cy="1915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0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sz="1800" b="1" dirty="0" smtClean="0"/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r>
              <a:rPr lang="en-IN" sz="1800" b="1" dirty="0" smtClean="0"/>
              <a:t>Websites:</a:t>
            </a:r>
          </a:p>
          <a:p>
            <a:pPr>
              <a:buNone/>
            </a:pPr>
            <a:r>
              <a:rPr lang="en-IN" sz="1800" dirty="0" smtClean="0"/>
              <a:t>1. www.google.com</a:t>
            </a:r>
          </a:p>
          <a:p>
            <a:pPr>
              <a:buNone/>
            </a:pPr>
            <a:r>
              <a:rPr lang="en-IN" sz="1800" dirty="0" smtClean="0"/>
              <a:t>2. http://indiatoday.intoday.in/story/india-blind-newsflicks-eyes-bin/1/428125.html</a:t>
            </a:r>
          </a:p>
          <a:p>
            <a:pPr>
              <a:buNone/>
            </a:pPr>
            <a:r>
              <a:rPr lang="en-IN" sz="1800" dirty="0" smtClean="0"/>
              <a:t>3.http://www.who.int/mediacentre/factsheets/fs282/en/</a:t>
            </a:r>
          </a:p>
          <a:p>
            <a:pPr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900" dirty="0"/>
              <a:t>There has already been a great deal of work done both in India and</a:t>
            </a:r>
          </a:p>
          <a:p>
            <a:pPr marL="0" indent="0">
              <a:buNone/>
            </a:pPr>
            <a:r>
              <a:rPr lang="en-IN" sz="1900" dirty="0"/>
              <a:t>abroad in the area of indoor navigation. Although the area of indoor navigation using Wi-Fi is less mature, there have been some recent </a:t>
            </a:r>
            <a:r>
              <a:rPr lang="en-IN" sz="1900" dirty="0" smtClean="0"/>
              <a:t>breakthroughs.</a:t>
            </a:r>
            <a:r>
              <a:rPr lang="en-IN" sz="1900" dirty="0"/>
              <a:t> Here we list few ongoing researches in this </a:t>
            </a:r>
            <a:r>
              <a:rPr lang="en-IN" sz="1900" dirty="0" smtClean="0"/>
              <a:t>field:</a:t>
            </a:r>
            <a:endParaRPr lang="en-IN" sz="1900" b="1" dirty="0" smtClean="0"/>
          </a:p>
          <a:p>
            <a:pPr>
              <a:buNone/>
            </a:pPr>
            <a:r>
              <a:rPr lang="en-IN" sz="1800" b="1" dirty="0" smtClean="0"/>
              <a:t>Papers:</a:t>
            </a:r>
          </a:p>
          <a:p>
            <a:pPr>
              <a:buNone/>
            </a:pPr>
            <a:r>
              <a:rPr lang="en-IN" sz="1800" b="1" dirty="0" smtClean="0"/>
              <a:t>1. The </a:t>
            </a:r>
            <a:r>
              <a:rPr lang="en-IN" sz="1800" b="1" dirty="0" err="1" smtClean="0"/>
              <a:t>GuideCane</a:t>
            </a:r>
            <a:r>
              <a:rPr lang="en-IN" sz="1800" b="1" dirty="0" smtClean="0"/>
              <a:t>-applying mobile robot technologies to assist the visually impaired</a:t>
            </a:r>
          </a:p>
          <a:p>
            <a:pPr>
              <a:buNone/>
            </a:pPr>
            <a:r>
              <a:rPr lang="en-IN" sz="1800" dirty="0" smtClean="0"/>
              <a:t>Author(s) I. Ulrich ; J. </a:t>
            </a:r>
            <a:r>
              <a:rPr lang="en-IN" sz="1800" dirty="0" err="1" smtClean="0"/>
              <a:t>Borenstein</a:t>
            </a:r>
            <a:r>
              <a:rPr lang="en-IN" sz="1800" dirty="0" smtClean="0"/>
              <a:t> a IEEE paper.</a:t>
            </a:r>
          </a:p>
          <a:p>
            <a:pPr marL="0" indent="0">
              <a:buNone/>
            </a:pPr>
            <a:r>
              <a:rPr lang="en-IN" sz="1800" b="1" dirty="0" smtClean="0"/>
              <a:t>2. Application </a:t>
            </a:r>
            <a:r>
              <a:rPr lang="en-IN" sz="1800" b="1" dirty="0"/>
              <a:t>of </a:t>
            </a:r>
            <a:r>
              <a:rPr lang="en-IN" sz="1800" b="1" dirty="0" err="1"/>
              <a:t>WiFi</a:t>
            </a:r>
            <a:r>
              <a:rPr lang="en-IN" sz="1800" b="1" dirty="0"/>
              <a:t>-based Indoor Positioning </a:t>
            </a:r>
            <a:r>
              <a:rPr lang="en-IN" sz="1800" b="1" dirty="0" smtClean="0"/>
              <a:t>System in </a:t>
            </a:r>
            <a:r>
              <a:rPr lang="en-IN" sz="1800" b="1" dirty="0"/>
              <a:t>Handheld Directory </a:t>
            </a:r>
            <a:r>
              <a:rPr lang="en-IN" sz="1800" b="1" dirty="0" smtClean="0"/>
              <a:t>System 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Author(s) </a:t>
            </a:r>
            <a:r>
              <a:rPr lang="en-IN" sz="1800" dirty="0" smtClean="0"/>
              <a:t>LEE </a:t>
            </a:r>
            <a:r>
              <a:rPr lang="en-IN" sz="1800" dirty="0"/>
              <a:t>PIEH WEN, CHAN WEE NEE, KHOR MENG CHUN</a:t>
            </a:r>
            <a:r>
              <a:rPr lang="en-IN" sz="1800" b="1" dirty="0"/>
              <a:t>, </a:t>
            </a:r>
            <a:r>
              <a:rPr lang="en-IN" sz="1800" dirty="0"/>
              <a:t>TAN SHIANG-YEN, ROSNAH </a:t>
            </a:r>
            <a:r>
              <a:rPr lang="en-IN" sz="1800" dirty="0" smtClean="0"/>
              <a:t>IDRUS, School </a:t>
            </a:r>
            <a:r>
              <a:rPr lang="en-IN" sz="1800" dirty="0"/>
              <a:t>of Computer </a:t>
            </a:r>
            <a:r>
              <a:rPr lang="en-IN" sz="1800" dirty="0" smtClean="0"/>
              <a:t>Sciences, </a:t>
            </a:r>
            <a:r>
              <a:rPr lang="en-IN" sz="1800" dirty="0" err="1" smtClean="0"/>
              <a:t>Universiti</a:t>
            </a:r>
            <a:r>
              <a:rPr lang="en-IN" sz="1800" dirty="0" smtClean="0"/>
              <a:t> </a:t>
            </a:r>
            <a:r>
              <a:rPr lang="en-IN" sz="1800" dirty="0" err="1"/>
              <a:t>Sains</a:t>
            </a:r>
            <a:r>
              <a:rPr lang="en-IN" sz="1800" dirty="0"/>
              <a:t> </a:t>
            </a:r>
            <a:r>
              <a:rPr lang="en-IN" sz="1800" dirty="0" smtClean="0"/>
              <a:t>Malaysia, MALAYSIA</a:t>
            </a:r>
          </a:p>
          <a:p>
            <a:pPr>
              <a:buNone/>
            </a:pPr>
            <a:endParaRPr lang="en-I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proposed solution will </a:t>
            </a:r>
            <a:r>
              <a:rPr lang="en-US" dirty="0" smtClean="0"/>
              <a:t>provide</a:t>
            </a:r>
            <a:r>
              <a:rPr lang="en-US" dirty="0"/>
              <a:t> better guidance for navigation and obstacle free movement for the visually impaired people.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smart self-assistive navigation system will provide voice based guidance as an alternate to current conventional cane. </a:t>
            </a:r>
            <a:endParaRPr lang="en-IN" b="1" i="1" dirty="0"/>
          </a:p>
          <a:p>
            <a:r>
              <a:rPr lang="en-IN" dirty="0" smtClean="0"/>
              <a:t> </a:t>
            </a:r>
            <a:r>
              <a:rPr lang="en-US" dirty="0"/>
              <a:t>The proposed system can be implemented in large  buildings such as malls, banks, hospitals, schools, offices and in other areas with inbuilt Wi-Fi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will offer guidance to almost 15 million of the people in this country.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3895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086667">
            <a:off x="2208913" y="2364419"/>
            <a:ext cx="53873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</a:p>
          <a:p>
            <a:pPr algn="ctr"/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mart Navigation System.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Objective of the Project.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Technical Aspects of the Project.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Outcomes of this Project.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 Plan.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Conclusion and Future Directions.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63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Technological advances within the past decade have caused a surge in the proliferation of personal locating technologies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Navigation</a:t>
            </a:r>
            <a:r>
              <a:rPr lang="en-IN" sz="2400" dirty="0"/>
              <a:t> </a:t>
            </a:r>
            <a:r>
              <a:rPr lang="en-IN" sz="2400" dirty="0" smtClean="0"/>
              <a:t>systems </a:t>
            </a:r>
            <a:r>
              <a:rPr lang="en-IN" sz="2400" dirty="0"/>
              <a:t>that rely on the use of cellular communication signals do not provide sufficient accuracy </a:t>
            </a:r>
            <a:r>
              <a:rPr lang="en-IN" sz="2400" dirty="0" smtClean="0"/>
              <a:t>for indoor navigation.</a:t>
            </a:r>
          </a:p>
          <a:p>
            <a:r>
              <a:rPr lang="en-IN" sz="2400" dirty="0"/>
              <a:t>N</a:t>
            </a:r>
            <a:r>
              <a:rPr lang="en-IN" sz="2400" dirty="0" smtClean="0"/>
              <a:t>avigation </a:t>
            </a:r>
            <a:r>
              <a:rPr lang="en-IN" sz="2400" dirty="0"/>
              <a:t>inside unfamiliar buildings is still accomplished by studying large maps posted in building </a:t>
            </a:r>
            <a:r>
              <a:rPr lang="en-IN" sz="2400" dirty="0" smtClean="0"/>
              <a:t>lobbies.</a:t>
            </a:r>
          </a:p>
          <a:p>
            <a:r>
              <a:rPr lang="en-IN" sz="2400" dirty="0"/>
              <a:t>If created, </a:t>
            </a:r>
            <a:r>
              <a:rPr lang="en-IN" sz="2400" dirty="0" smtClean="0"/>
              <a:t>a </a:t>
            </a:r>
            <a:r>
              <a:rPr lang="en-IN" sz="2400" dirty="0"/>
              <a:t>system capable of locating a person and directing them to their destination would be more convenient and would provide functionality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5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IN" b="1" dirty="0" smtClean="0"/>
              <a:t>MOTIVATION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997152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+mj-lt"/>
                <a:cs typeface="Times New Roman" pitchFamily="18" charset="0"/>
              </a:rPr>
              <a:t>According to the WHO in 2014, </a:t>
            </a:r>
            <a:r>
              <a:rPr lang="en-IN" sz="2200" dirty="0" smtClean="0">
                <a:latin typeface="+mj-lt"/>
                <a:cs typeface="Times New Roman" pitchFamily="18" charset="0"/>
              </a:rPr>
              <a:t>285 million people are estimated to be visually impaired worldwide.</a:t>
            </a: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Visually </a:t>
            </a:r>
            <a:r>
              <a:rPr lang="en-US" sz="2200" dirty="0">
                <a:latin typeface="+mj-lt"/>
                <a:cs typeface="Times New Roman" pitchFamily="18" charset="0"/>
              </a:rPr>
              <a:t>challenged people all over the world face difficulties in navigation, particularly in an unknown environment. </a:t>
            </a:r>
            <a:endParaRPr lang="en-US" sz="2200" dirty="0" smtClean="0">
              <a:latin typeface="+mj-lt"/>
              <a:cs typeface="Times New Roman" pitchFamily="18" charset="0"/>
            </a:endParaRP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Most </a:t>
            </a:r>
            <a:r>
              <a:rPr lang="en-US" sz="2200" dirty="0">
                <a:latin typeface="+mj-lt"/>
                <a:cs typeface="Times New Roman" pitchFamily="18" charset="0"/>
              </a:rPr>
              <a:t>of them use normal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canes or dog guides for their navigation.</a:t>
            </a:r>
          </a:p>
          <a:p>
            <a:r>
              <a:rPr lang="en-US" sz="2200" dirty="0" smtClean="0">
                <a:latin typeface="+mj-lt"/>
                <a:cs typeface="Times New Roman" pitchFamily="18" charset="0"/>
              </a:rPr>
              <a:t>Hence </a:t>
            </a:r>
            <a:r>
              <a:rPr lang="en-US" sz="2200" dirty="0">
                <a:latin typeface="+mj-lt"/>
                <a:cs typeface="Times New Roman" pitchFamily="18" charset="0"/>
              </a:rPr>
              <a:t>there is a need for a system to guide them in such </a:t>
            </a:r>
            <a:r>
              <a:rPr lang="en-US" sz="2200" dirty="0" smtClean="0">
                <a:latin typeface="+mj-lt"/>
                <a:cs typeface="Times New Roman" pitchFamily="18" charset="0"/>
              </a:rPr>
              <a:t>cases</a:t>
            </a:r>
            <a:r>
              <a:rPr lang="en-US" sz="2200" dirty="0" smtClean="0">
                <a:latin typeface="+mj-lt"/>
                <a:cs typeface="Times New Roman" pitchFamily="18" charset="0"/>
              </a:rPr>
              <a:t>.</a:t>
            </a: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endParaRPr lang="en-US" sz="22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IN" sz="2200" dirty="0"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Image result for visually impair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" y="3212976"/>
            <a:ext cx="295708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visually impair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22" y="3212976"/>
            <a:ext cx="210559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visually impaired with dog guide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1" y="3212976"/>
            <a:ext cx="2009140" cy="305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The objective of the project is to</a:t>
            </a:r>
          </a:p>
          <a:p>
            <a:r>
              <a:rPr lang="en-IN" sz="2000" dirty="0"/>
              <a:t>D</a:t>
            </a:r>
            <a:r>
              <a:rPr lang="en-IN" sz="2000" dirty="0" smtClean="0"/>
              <a:t>evelop </a:t>
            </a:r>
            <a:r>
              <a:rPr lang="en-IN" sz="2000" dirty="0"/>
              <a:t>a system using the current technology to enable indoor navigation for the visually challenged people.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P</a:t>
            </a:r>
            <a:r>
              <a:rPr lang="en-IN" sz="2000" dirty="0" smtClean="0"/>
              <a:t>rovide </a:t>
            </a:r>
            <a:r>
              <a:rPr lang="en-IN" sz="2000" dirty="0"/>
              <a:t>vocal assistance to the visually challenged using a microcontroller/ Wi-Fi transceiver which is connected to the Wi-Fi system in the building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Based on the location of the person a voice message is sent </a:t>
            </a:r>
            <a:r>
              <a:rPr lang="en-IN" sz="2000" dirty="0" smtClean="0"/>
              <a:t>to</a:t>
            </a:r>
          </a:p>
          <a:p>
            <a:pPr marL="0" indent="0">
              <a:buNone/>
            </a:pPr>
            <a:r>
              <a:rPr lang="en-IN" sz="2000" dirty="0" smtClean="0"/>
              <a:t>       </a:t>
            </a:r>
            <a:r>
              <a:rPr lang="en-IN" sz="2000" dirty="0"/>
              <a:t>the </a:t>
            </a:r>
            <a:r>
              <a:rPr lang="en-IN" sz="2000" dirty="0" smtClean="0"/>
              <a:t>device.</a:t>
            </a:r>
          </a:p>
          <a:p>
            <a:r>
              <a:rPr lang="en-IN" sz="2000" dirty="0" smtClean="0"/>
              <a:t>In addition the smart cane will provide</a:t>
            </a:r>
          </a:p>
          <a:p>
            <a:pPr marL="0" indent="0">
              <a:buNone/>
            </a:pPr>
            <a:r>
              <a:rPr lang="en-IN" sz="2000" dirty="0" smtClean="0"/>
              <a:t>       vocal assistance for the nearby </a:t>
            </a:r>
          </a:p>
          <a:p>
            <a:pPr marL="0" indent="0">
              <a:buNone/>
            </a:pPr>
            <a:r>
              <a:rPr lang="en-IN" sz="2000"/>
              <a:t> </a:t>
            </a:r>
            <a:r>
              <a:rPr lang="en-IN" sz="2000" smtClean="0"/>
              <a:t>      obstacles</a:t>
            </a:r>
            <a:endParaRPr lang="en-IN" sz="2000" dirty="0" smtClean="0"/>
          </a:p>
          <a:p>
            <a:endParaRPr lang="en-IN" sz="1800" dirty="0"/>
          </a:p>
          <a:p>
            <a:endParaRPr lang="en-IN" sz="1800" dirty="0" smtClean="0"/>
          </a:p>
          <a:p>
            <a:pPr>
              <a:buNone/>
            </a:pPr>
            <a:endParaRPr lang="en-IN" sz="1800" dirty="0"/>
          </a:p>
        </p:txBody>
      </p:sp>
      <p:pic>
        <p:nvPicPr>
          <p:cNvPr id="4" name="Picture 3" descr="C:\Users\Naveen\Desktop\dia2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4547" r="16309" b="2495"/>
          <a:stretch/>
        </p:blipFill>
        <p:spPr bwMode="auto">
          <a:xfrm>
            <a:off x="4751512" y="4077072"/>
            <a:ext cx="4392488" cy="27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project is intended to develop a self-assistive in-door </a:t>
            </a:r>
            <a:r>
              <a:rPr lang="en-US" sz="1800" dirty="0" smtClean="0"/>
              <a:t>navigation.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The system makes use of wireless routers, placed at different locations in the </a:t>
            </a:r>
            <a:r>
              <a:rPr lang="en-US" sz="1800" dirty="0" smtClean="0"/>
              <a:t>building.</a:t>
            </a:r>
          </a:p>
          <a:p>
            <a:r>
              <a:rPr lang="en-US" sz="1800" dirty="0" smtClean="0"/>
              <a:t>Wireless routers have a unique MAC address. 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user will be provided with a wireless </a:t>
            </a:r>
            <a:r>
              <a:rPr lang="en-US" sz="1800" dirty="0" smtClean="0"/>
              <a:t>transceiver.</a:t>
            </a:r>
          </a:p>
          <a:p>
            <a:r>
              <a:rPr lang="en-US" sz="1800" dirty="0" smtClean="0"/>
              <a:t>When </a:t>
            </a:r>
            <a:r>
              <a:rPr lang="en-US" sz="1800" dirty="0"/>
              <a:t>the user is near a Wi-Fi router, the device will get paired </a:t>
            </a:r>
            <a:r>
              <a:rPr lang="en-US" sz="1800" dirty="0" smtClean="0"/>
              <a:t>up. </a:t>
            </a:r>
          </a:p>
          <a:p>
            <a:r>
              <a:rPr lang="en-US" sz="1800" dirty="0" smtClean="0"/>
              <a:t>The server identifies </a:t>
            </a:r>
            <a:r>
              <a:rPr lang="en-US" sz="1800" dirty="0"/>
              <a:t>the connected </a:t>
            </a:r>
            <a:r>
              <a:rPr lang="en-US" sz="1800" dirty="0" smtClean="0"/>
              <a:t>router.</a:t>
            </a:r>
          </a:p>
          <a:p>
            <a:r>
              <a:rPr lang="en-US" sz="1800" dirty="0" smtClean="0"/>
              <a:t>The required direction information</a:t>
            </a:r>
            <a:r>
              <a:rPr lang="en-US" sz="1800" dirty="0"/>
              <a:t>, is sent back to the intended </a:t>
            </a:r>
            <a:r>
              <a:rPr lang="en-US" sz="1800" dirty="0" smtClean="0"/>
              <a:t>device as an audio file.  </a:t>
            </a:r>
          </a:p>
          <a:p>
            <a:r>
              <a:rPr lang="en-US" sz="1800" dirty="0" smtClean="0"/>
              <a:t>The audio file is played using a headphone.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57161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SMART HAND HELD DEVICE</a:t>
            </a:r>
            <a:endParaRPr lang="en-IN" dirty="0"/>
          </a:p>
        </p:txBody>
      </p:sp>
      <p:pic>
        <p:nvPicPr>
          <p:cNvPr id="5" name="Picture 4" descr="Image result for navigation of visually impaired peo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54" y="4581128"/>
            <a:ext cx="3615145" cy="226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915064"/>
            <a:ext cx="4950708" cy="387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SCHEMATIC DIAGRAM</a:t>
            </a:r>
            <a:endParaRPr lang="en-IN" dirty="0"/>
          </a:p>
        </p:txBody>
      </p:sp>
      <p:pic>
        <p:nvPicPr>
          <p:cNvPr id="4" name="Content Placeholder 3" descr="C:\Users\Naveen\Desktop\dia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1196752"/>
            <a:ext cx="10945216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89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3"/>
            <a:ext cx="8229600" cy="1572206"/>
          </a:xfrm>
        </p:spPr>
        <p:txBody>
          <a:bodyPr/>
          <a:lstStyle/>
          <a:p>
            <a:r>
              <a:rPr lang="en-US" sz="1800" dirty="0" smtClean="0"/>
              <a:t>The ultrasonic sensors will be placed on the white cane. </a:t>
            </a:r>
          </a:p>
          <a:p>
            <a:r>
              <a:rPr lang="en-US" sz="1800" dirty="0" smtClean="0"/>
              <a:t>The sensors will detect any obstacle.</a:t>
            </a:r>
          </a:p>
          <a:p>
            <a:r>
              <a:rPr lang="en-US" sz="1800" dirty="0" smtClean="0"/>
              <a:t>The microprocessor in turn is connected to the device and the server .</a:t>
            </a:r>
            <a:endParaRPr lang="en-US" sz="1800" dirty="0"/>
          </a:p>
          <a:p>
            <a:r>
              <a:rPr lang="en-US" sz="1800" dirty="0" smtClean="0"/>
              <a:t>When the sensor senses an obstacle, a vibration is produced on the cane.</a:t>
            </a:r>
            <a:endParaRPr lang="en-IN" sz="1800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12858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SMART CANE</a:t>
            </a:r>
            <a:endParaRPr lang="en-IN" dirty="0"/>
          </a:p>
        </p:txBody>
      </p:sp>
      <p:pic>
        <p:nvPicPr>
          <p:cNvPr id="5" name="Picture 4" descr="C:\Users\Naveen\Desktop\pai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84984"/>
            <a:ext cx="4680520" cy="341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navigation of visually impaired peop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01954"/>
            <a:ext cx="3801859" cy="258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1011</Words>
  <Application>Microsoft Office PowerPoint</Application>
  <PresentationFormat>On-screen Show (4:3)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Latha</vt:lpstr>
      <vt:lpstr>Times New Roman</vt:lpstr>
      <vt:lpstr>Office Theme</vt:lpstr>
      <vt:lpstr>PowerPoint Presentation</vt:lpstr>
      <vt:lpstr>OUTLINE</vt:lpstr>
      <vt:lpstr>INTRODUCTION</vt:lpstr>
      <vt:lpstr>MOTIVATION</vt:lpstr>
      <vt:lpstr>OBJECTIVE</vt:lpstr>
      <vt:lpstr>PROPOSED DESIGN</vt:lpstr>
      <vt:lpstr>BLOCK DIAGRAM</vt:lpstr>
      <vt:lpstr>SCHEMATIC DIAGRAM</vt:lpstr>
      <vt:lpstr>PROPOSED DESIGN</vt:lpstr>
      <vt:lpstr>OUTCOMES:</vt:lpstr>
      <vt:lpstr>WORK PLAN - METHADOLOGY</vt:lpstr>
      <vt:lpstr>WORK PLAN</vt:lpstr>
      <vt:lpstr>OUTCOME</vt:lpstr>
      <vt:lpstr>FUTURE DIRECTIONS</vt:lpstr>
      <vt:lpstr>REFERENCES</vt:lpstr>
      <vt:lpstr>CONCLUSION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 sankar</dc:creator>
  <cp:lastModifiedBy>NAVEEN NARAYANAN MEYYAPPAN</cp:lastModifiedBy>
  <cp:revision>59</cp:revision>
  <dcterms:created xsi:type="dcterms:W3CDTF">2017-02-18T09:57:41Z</dcterms:created>
  <dcterms:modified xsi:type="dcterms:W3CDTF">2017-03-02T02:46:31Z</dcterms:modified>
</cp:coreProperties>
</file>