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 id="259" r:id="rId8"/>
    <p:sldId id="265" r:id="rId9"/>
    <p:sldId id="267" r:id="rId10"/>
    <p:sldId id="268" r:id="rId11"/>
    <p:sldId id="263" r:id="rId12"/>
    <p:sldId id="266"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7E7B0-9FEE-4447-9646-744B310960B0}" type="datetimeFigureOut">
              <a:rPr lang="en-US" smtClean="0"/>
              <a:t>2/18/2017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2FFA99-82EB-4896-BA00-D2C44D456AE7}"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7E7B0-9FEE-4447-9646-744B310960B0}" type="datetimeFigureOut">
              <a:rPr lang="en-US" smtClean="0"/>
              <a:t>2/18/2017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FFA99-82EB-4896-BA00-D2C44D456AE7}"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971600" y="1955730"/>
            <a:ext cx="7286676" cy="1446550"/>
          </a:xfrm>
          <a:prstGeom prst="rect">
            <a:avLst/>
          </a:prstGeom>
          <a:noFill/>
        </p:spPr>
        <p:txBody>
          <a:bodyPr wrap="square" rtlCol="0">
            <a:spAutoFit/>
          </a:bodyPr>
          <a:lstStyle/>
          <a:p>
            <a:pPr algn="ctr"/>
            <a:r>
              <a:rPr lang="en-IN" sz="4400" b="1" dirty="0" smtClean="0">
                <a:latin typeface="+mj-lt"/>
                <a:cs typeface="Times New Roman" pitchFamily="18" charset="0"/>
              </a:rPr>
              <a:t>SMART NAVIGATION SYSTEM FOR THE VISUALLY IMPAIRED</a:t>
            </a:r>
            <a:endParaRPr lang="en-IN" sz="4400" b="1" dirty="0">
              <a:latin typeface="+mj-lt"/>
              <a:cs typeface="Times New Roman" pitchFamily="18" charset="0"/>
            </a:endParaRPr>
          </a:p>
        </p:txBody>
      </p:sp>
      <p:sp>
        <p:nvSpPr>
          <p:cNvPr id="5" name="TextBox 4"/>
          <p:cNvSpPr txBox="1"/>
          <p:nvPr/>
        </p:nvSpPr>
        <p:spPr>
          <a:xfrm>
            <a:off x="6372200" y="3518228"/>
            <a:ext cx="2376264" cy="3416320"/>
          </a:xfrm>
          <a:prstGeom prst="rect">
            <a:avLst/>
          </a:prstGeom>
          <a:noFill/>
        </p:spPr>
        <p:txBody>
          <a:bodyPr wrap="square" rtlCol="0">
            <a:spAutoFit/>
          </a:bodyPr>
          <a:lstStyle/>
          <a:p>
            <a:r>
              <a:rPr lang="en-IN" dirty="0" smtClean="0"/>
              <a:t>A </a:t>
            </a:r>
            <a:r>
              <a:rPr lang="en-IN" dirty="0" smtClean="0"/>
              <a:t>Project </a:t>
            </a:r>
            <a:r>
              <a:rPr lang="en-IN" dirty="0" smtClean="0"/>
              <a:t>by :</a:t>
            </a:r>
          </a:p>
          <a:p>
            <a:endParaRPr lang="en-IN" dirty="0" smtClean="0"/>
          </a:p>
          <a:p>
            <a:r>
              <a:rPr lang="en-IN" dirty="0" smtClean="0"/>
              <a:t>P.Sivasankar</a:t>
            </a:r>
          </a:p>
          <a:p>
            <a:r>
              <a:rPr lang="en-IN" dirty="0" err="1"/>
              <a:t>S.Somasundar</a:t>
            </a:r>
            <a:endParaRPr lang="en-IN" dirty="0"/>
          </a:p>
          <a:p>
            <a:r>
              <a:rPr lang="en-IN" dirty="0" err="1"/>
              <a:t>K.Vimal</a:t>
            </a:r>
            <a:r>
              <a:rPr lang="en-IN" dirty="0"/>
              <a:t> </a:t>
            </a:r>
            <a:r>
              <a:rPr lang="en-IN" dirty="0" smtClean="0"/>
              <a:t>Raj</a:t>
            </a:r>
            <a:endParaRPr lang="en-IN" dirty="0" smtClean="0"/>
          </a:p>
          <a:p>
            <a:r>
              <a:rPr lang="en-IN" dirty="0" err="1" smtClean="0"/>
              <a:t>V.Prakash</a:t>
            </a:r>
            <a:endParaRPr lang="en-IN" dirty="0" smtClean="0"/>
          </a:p>
          <a:p>
            <a:r>
              <a:rPr lang="en-IN" dirty="0" smtClean="0"/>
              <a:t>R.Ravishankar</a:t>
            </a:r>
          </a:p>
          <a:p>
            <a:r>
              <a:rPr lang="en-IN" dirty="0" err="1" smtClean="0"/>
              <a:t>M.Naveen</a:t>
            </a:r>
            <a:r>
              <a:rPr lang="en-IN" dirty="0" smtClean="0"/>
              <a:t> </a:t>
            </a:r>
            <a:r>
              <a:rPr lang="en-IN" dirty="0"/>
              <a:t>Narayanan </a:t>
            </a:r>
            <a:endParaRPr lang="en-IN" dirty="0" smtClean="0"/>
          </a:p>
          <a:p>
            <a:endParaRPr lang="en-IN" dirty="0" smtClean="0"/>
          </a:p>
          <a:p>
            <a:r>
              <a:rPr lang="en-IN" dirty="0" smtClean="0"/>
              <a:t>3</a:t>
            </a:r>
            <a:r>
              <a:rPr lang="en-IN" baseline="30000" dirty="0" smtClean="0"/>
              <a:t>rd</a:t>
            </a:r>
            <a:r>
              <a:rPr lang="en-IN" dirty="0" smtClean="0"/>
              <a:t> Year </a:t>
            </a:r>
            <a:endParaRPr lang="en-IN" dirty="0"/>
          </a:p>
          <a:p>
            <a:r>
              <a:rPr lang="en-IN" dirty="0" smtClean="0"/>
              <a:t>SSN College Of Engineering</a:t>
            </a:r>
            <a:endParaRPr lang="en-IN" dirty="0"/>
          </a:p>
        </p:txBody>
      </p:sp>
      <p:sp>
        <p:nvSpPr>
          <p:cNvPr id="6" name="TextBox 5"/>
          <p:cNvSpPr txBox="1"/>
          <p:nvPr/>
        </p:nvSpPr>
        <p:spPr>
          <a:xfrm>
            <a:off x="1233487" y="3506365"/>
            <a:ext cx="4143404" cy="2031325"/>
          </a:xfrm>
          <a:prstGeom prst="rect">
            <a:avLst/>
          </a:prstGeom>
          <a:noFill/>
        </p:spPr>
        <p:txBody>
          <a:bodyPr wrap="square" rtlCol="0">
            <a:spAutoFit/>
          </a:bodyPr>
          <a:lstStyle/>
          <a:p>
            <a:r>
              <a:rPr lang="en-IN" dirty="0" smtClean="0"/>
              <a:t>Guides:</a:t>
            </a:r>
          </a:p>
          <a:p>
            <a:endParaRPr lang="en-IN" dirty="0"/>
          </a:p>
          <a:p>
            <a:r>
              <a:rPr lang="en-IN" b="1" dirty="0" smtClean="0"/>
              <a:t>Dr.R. Rajavel</a:t>
            </a:r>
            <a:r>
              <a:rPr lang="en-IN" dirty="0" smtClean="0"/>
              <a:t>, Associate Professor</a:t>
            </a:r>
          </a:p>
          <a:p>
            <a:r>
              <a:rPr lang="en-IN" b="1" dirty="0" smtClean="0"/>
              <a:t>Dr.S.Joseph Gladwin </a:t>
            </a:r>
            <a:r>
              <a:rPr lang="en-IN" dirty="0" smtClean="0"/>
              <a:t>,Associate Professor</a:t>
            </a:r>
          </a:p>
          <a:p>
            <a:endParaRPr lang="en-IN" dirty="0" smtClean="0"/>
          </a:p>
          <a:p>
            <a:r>
              <a:rPr lang="en-IN" b="1" dirty="0" smtClean="0"/>
              <a:t>Department Of ECE</a:t>
            </a:r>
            <a:endParaRPr lang="en-IN" b="1" dirty="0"/>
          </a:p>
          <a:p>
            <a:r>
              <a:rPr lang="en-IN" b="1" dirty="0" smtClean="0"/>
              <a:t>SSN College </a:t>
            </a:r>
            <a:r>
              <a:rPr lang="en-IN" b="1" dirty="0"/>
              <a:t>O</a:t>
            </a:r>
            <a:r>
              <a:rPr lang="en-IN" b="1" dirty="0" smtClean="0"/>
              <a:t>f Engineering</a:t>
            </a:r>
            <a:endParaRPr lang="en-IN" b="1" dirty="0"/>
          </a:p>
        </p:txBody>
      </p:sp>
      <p:pic>
        <p:nvPicPr>
          <p:cNvPr id="7" name="Picture 6" descr="H:\wifi\images (4).jpg"/>
          <p:cNvPicPr/>
          <p:nvPr/>
        </p:nvPicPr>
        <p:blipFill>
          <a:blip r:embed="rId2">
            <a:extLst>
              <a:ext uri="{28A0092B-C50C-407E-A947-70E740481C1C}">
                <a14:useLocalDpi xmlns:a14="http://schemas.microsoft.com/office/drawing/2010/main" val="0"/>
              </a:ext>
            </a:extLst>
          </a:blip>
          <a:srcRect/>
          <a:stretch>
            <a:fillRect/>
          </a:stretch>
        </p:blipFill>
        <p:spPr bwMode="auto">
          <a:xfrm>
            <a:off x="0" y="285728"/>
            <a:ext cx="2466975" cy="1565917"/>
          </a:xfrm>
          <a:prstGeom prst="rect">
            <a:avLst/>
          </a:prstGeom>
          <a:noFill/>
          <a:ln>
            <a:noFill/>
          </a:ln>
        </p:spPr>
      </p:pic>
      <p:pic>
        <p:nvPicPr>
          <p:cNvPr id="8" name="Picture 7" descr="H:\wifi\images (3).jpg"/>
          <p:cNvPicPr/>
          <p:nvPr/>
        </p:nvPicPr>
        <p:blipFill>
          <a:blip r:embed="rId3">
            <a:extLst>
              <a:ext uri="{28A0092B-C50C-407E-A947-70E740481C1C}">
                <a14:useLocalDpi xmlns:a14="http://schemas.microsoft.com/office/drawing/2010/main" val="0"/>
              </a:ext>
            </a:extLst>
          </a:blip>
          <a:srcRect/>
          <a:stretch>
            <a:fillRect/>
          </a:stretch>
        </p:blipFill>
        <p:spPr bwMode="auto">
          <a:xfrm>
            <a:off x="6791325" y="285728"/>
            <a:ext cx="2352675" cy="15655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DIRECTIONS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a:t>After successful completion of the project, the </a:t>
            </a:r>
            <a:r>
              <a:rPr lang="en-IN" dirty="0" smtClean="0"/>
              <a:t>developed smart </a:t>
            </a:r>
            <a:r>
              <a:rPr lang="en-IN" dirty="0"/>
              <a:t>standalone SLT system would help the visually challenged persons for indoor navigation without any hassles and reach the particular location safely by providing </a:t>
            </a:r>
            <a:r>
              <a:rPr lang="en-IN" dirty="0" smtClean="0"/>
              <a:t>vocal </a:t>
            </a:r>
            <a:r>
              <a:rPr lang="en-IN" dirty="0"/>
              <a:t>assistance. </a:t>
            </a:r>
            <a:endParaRPr lang="en-IN" dirty="0" smtClean="0"/>
          </a:p>
          <a:p>
            <a:r>
              <a:rPr lang="en-IN" dirty="0" smtClean="0"/>
              <a:t>The above </a:t>
            </a:r>
            <a:r>
              <a:rPr lang="en-IN" smtClean="0"/>
              <a:t>system can </a:t>
            </a:r>
            <a:r>
              <a:rPr lang="en-IN" dirty="0" smtClean="0"/>
              <a:t>be extended for </a:t>
            </a:r>
            <a:r>
              <a:rPr lang="en-IN" dirty="0"/>
              <a:t>outdoor navigation using GPS</a:t>
            </a:r>
            <a:r>
              <a:rPr lang="en-IN" dirty="0" smtClean="0"/>
              <a:t>.</a:t>
            </a:r>
          </a:p>
          <a:p>
            <a:r>
              <a:rPr lang="en-IN" dirty="0" smtClean="0"/>
              <a:t>Apart from the voice message regarding directions the system will also provide additional information about the facilities available in that location. </a:t>
            </a:r>
            <a:r>
              <a:rPr lang="en-IN" dirty="0" err="1" smtClean="0"/>
              <a:t>Eg</a:t>
            </a:r>
            <a:r>
              <a:rPr lang="en-IN" dirty="0" smtClean="0"/>
              <a:t>- If this system is implemented in a shopping mall then this system will be able to provide additional details about the shop such as the name of the shop, owner of the shop, offers in that shop etc.</a:t>
            </a:r>
          </a:p>
          <a:p>
            <a:r>
              <a:rPr lang="en-IN" dirty="0" smtClean="0"/>
              <a:t>The location of a person can also be traced from the server.</a:t>
            </a:r>
          </a:p>
          <a:p>
            <a:r>
              <a:rPr lang="en-IN" dirty="0" smtClean="0"/>
              <a:t>Most of the buildings have an inbuilt Wi-Fi system, so it would be easier to implement. </a:t>
            </a:r>
            <a:endParaRPr lang="en-IN" dirty="0"/>
          </a:p>
        </p:txBody>
      </p:sp>
    </p:spTree>
    <p:extLst>
      <p:ext uri="{BB962C8B-B14F-4D97-AF65-F5344CB8AC3E}">
        <p14:creationId xmlns:p14="http://schemas.microsoft.com/office/powerpoint/2010/main" val="405004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20000"/>
          </a:bodyPr>
          <a:lstStyle/>
          <a:p>
            <a:pPr>
              <a:buNone/>
            </a:pPr>
            <a:endParaRPr lang="en-IN" sz="1800" b="1" dirty="0" smtClean="0"/>
          </a:p>
          <a:p>
            <a:pPr>
              <a:buNone/>
            </a:pPr>
            <a:endParaRPr lang="en-IN" sz="1800" b="1" dirty="0"/>
          </a:p>
          <a:p>
            <a:pPr>
              <a:buNone/>
            </a:pPr>
            <a:r>
              <a:rPr lang="en-IN" sz="1800" b="1" dirty="0" smtClean="0"/>
              <a:t>Websites</a:t>
            </a:r>
            <a:r>
              <a:rPr lang="en-IN" sz="1800" b="1" dirty="0" smtClean="0"/>
              <a:t>:</a:t>
            </a:r>
          </a:p>
          <a:p>
            <a:pPr>
              <a:buNone/>
            </a:pPr>
            <a:r>
              <a:rPr lang="en-IN" sz="1800" dirty="0" smtClean="0"/>
              <a:t>1. www.google.com</a:t>
            </a:r>
          </a:p>
          <a:p>
            <a:pPr>
              <a:buNone/>
            </a:pPr>
            <a:r>
              <a:rPr lang="en-IN" sz="1800" dirty="0" smtClean="0"/>
              <a:t>2. http://indiatoday.intoday.in/story/india-blind-newsflicks-eyes-bin/1/428125.html</a:t>
            </a:r>
          </a:p>
          <a:p>
            <a:pPr>
              <a:buNone/>
            </a:pPr>
            <a:r>
              <a:rPr lang="en-IN" sz="1800" dirty="0" smtClean="0"/>
              <a:t>3.http://www.who.int/mediacentre/factsheets/fs282/en</a:t>
            </a:r>
            <a:r>
              <a:rPr lang="en-IN" sz="1800" dirty="0" smtClean="0"/>
              <a:t>/</a:t>
            </a:r>
          </a:p>
          <a:p>
            <a:pPr>
              <a:buNone/>
            </a:pPr>
            <a:endParaRPr lang="en-IN" sz="1800" dirty="0" smtClean="0"/>
          </a:p>
          <a:p>
            <a:pPr marL="0" indent="0">
              <a:buNone/>
            </a:pPr>
            <a:r>
              <a:rPr lang="en-IN" sz="1900" dirty="0"/>
              <a:t>There has already been a great deal of work done both in India and</a:t>
            </a:r>
          </a:p>
          <a:p>
            <a:pPr marL="0" indent="0">
              <a:buNone/>
            </a:pPr>
            <a:r>
              <a:rPr lang="en-IN" sz="1900" dirty="0"/>
              <a:t>abroad in the area of indoor navigation. Although the area of indoor navigation using Wi-Fi is less mature, there have been some recent </a:t>
            </a:r>
            <a:r>
              <a:rPr lang="en-IN" sz="1900" dirty="0" smtClean="0"/>
              <a:t>breakthroughs.</a:t>
            </a:r>
            <a:r>
              <a:rPr lang="en-IN" sz="1900" dirty="0"/>
              <a:t> Here we list few ongoing researches in this </a:t>
            </a:r>
            <a:r>
              <a:rPr lang="en-IN" sz="1900" dirty="0" smtClean="0"/>
              <a:t>field:</a:t>
            </a:r>
            <a:endParaRPr lang="en-IN" sz="1900" b="1" dirty="0" smtClean="0"/>
          </a:p>
          <a:p>
            <a:pPr>
              <a:buNone/>
            </a:pPr>
            <a:r>
              <a:rPr lang="en-IN" sz="1800" b="1" dirty="0" smtClean="0"/>
              <a:t>Papers:</a:t>
            </a:r>
          </a:p>
          <a:p>
            <a:pPr>
              <a:buNone/>
            </a:pPr>
            <a:r>
              <a:rPr lang="en-IN" sz="1800" b="1" dirty="0" smtClean="0"/>
              <a:t>1. The </a:t>
            </a:r>
            <a:r>
              <a:rPr lang="en-IN" sz="1800" b="1" dirty="0" err="1" smtClean="0"/>
              <a:t>GuideCane</a:t>
            </a:r>
            <a:r>
              <a:rPr lang="en-IN" sz="1800" b="1" dirty="0" smtClean="0"/>
              <a:t>-applying mobile robot technologies to assist the visually impaired</a:t>
            </a:r>
          </a:p>
          <a:p>
            <a:pPr>
              <a:buNone/>
            </a:pPr>
            <a:r>
              <a:rPr lang="en-IN" sz="1800" dirty="0" smtClean="0"/>
              <a:t>Author(s) I. Ulrich ; J. </a:t>
            </a:r>
            <a:r>
              <a:rPr lang="en-IN" sz="1800" dirty="0" err="1" smtClean="0"/>
              <a:t>Borenstein</a:t>
            </a:r>
            <a:r>
              <a:rPr lang="en-IN" sz="1800" dirty="0" smtClean="0"/>
              <a:t> a IEEE paper.</a:t>
            </a:r>
          </a:p>
          <a:p>
            <a:pPr marL="0" indent="0">
              <a:buNone/>
            </a:pPr>
            <a:r>
              <a:rPr lang="en-IN" sz="1800" b="1" dirty="0" smtClean="0"/>
              <a:t>2. Application </a:t>
            </a:r>
            <a:r>
              <a:rPr lang="en-IN" sz="1800" b="1" dirty="0"/>
              <a:t>of </a:t>
            </a:r>
            <a:r>
              <a:rPr lang="en-IN" sz="1800" b="1" dirty="0" err="1"/>
              <a:t>WiFi</a:t>
            </a:r>
            <a:r>
              <a:rPr lang="en-IN" sz="1800" b="1" dirty="0"/>
              <a:t>-based Indoor Positioning </a:t>
            </a:r>
            <a:r>
              <a:rPr lang="en-IN" sz="1800" b="1" dirty="0" smtClean="0"/>
              <a:t>System in </a:t>
            </a:r>
            <a:r>
              <a:rPr lang="en-IN" sz="1800" b="1" dirty="0"/>
              <a:t>Handheld Directory </a:t>
            </a:r>
            <a:r>
              <a:rPr lang="en-IN" sz="1800" b="1" dirty="0" smtClean="0"/>
              <a:t>System </a:t>
            </a:r>
            <a:endParaRPr lang="en-IN" sz="1800" b="1" dirty="0"/>
          </a:p>
          <a:p>
            <a:pPr marL="0" indent="0">
              <a:buNone/>
            </a:pPr>
            <a:r>
              <a:rPr lang="en-IN" sz="1800" dirty="0"/>
              <a:t>Author(s) </a:t>
            </a:r>
            <a:r>
              <a:rPr lang="en-IN" sz="1800" dirty="0" smtClean="0"/>
              <a:t>LEE </a:t>
            </a:r>
            <a:r>
              <a:rPr lang="en-IN" sz="1800" dirty="0"/>
              <a:t>PIEH WEN, CHAN WEE NEE, KHOR MENG CHUN</a:t>
            </a:r>
            <a:r>
              <a:rPr lang="en-IN" sz="1800" b="1" dirty="0"/>
              <a:t>, </a:t>
            </a:r>
            <a:r>
              <a:rPr lang="en-IN" sz="1800" dirty="0"/>
              <a:t>TAN SHIANG-YEN, ROSNAH </a:t>
            </a:r>
            <a:r>
              <a:rPr lang="en-IN" sz="1800" dirty="0" smtClean="0"/>
              <a:t>IDRUS, School </a:t>
            </a:r>
            <a:r>
              <a:rPr lang="en-IN" sz="1800" dirty="0"/>
              <a:t>of Computer </a:t>
            </a:r>
            <a:r>
              <a:rPr lang="en-IN" sz="1800" dirty="0" smtClean="0"/>
              <a:t>Sciences, </a:t>
            </a:r>
            <a:r>
              <a:rPr lang="en-IN" sz="1800" dirty="0" err="1" smtClean="0"/>
              <a:t>Universiti</a:t>
            </a:r>
            <a:r>
              <a:rPr lang="en-IN" sz="1800" dirty="0" smtClean="0"/>
              <a:t> </a:t>
            </a:r>
            <a:r>
              <a:rPr lang="en-IN" sz="1800" dirty="0" err="1"/>
              <a:t>Sains</a:t>
            </a:r>
            <a:r>
              <a:rPr lang="en-IN" sz="1800" dirty="0"/>
              <a:t> </a:t>
            </a:r>
            <a:r>
              <a:rPr lang="en-IN" sz="1800" dirty="0" smtClean="0"/>
              <a:t>Malaysia, MALAYSIA</a:t>
            </a:r>
          </a:p>
          <a:p>
            <a:pPr>
              <a:buNone/>
            </a:pPr>
            <a:endParaRPr lang="en-IN" sz="1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There has been a raising demand to have </a:t>
            </a:r>
            <a:r>
              <a:rPr lang="en-US" dirty="0" smtClean="0"/>
              <a:t>a smart </a:t>
            </a:r>
            <a:r>
              <a:rPr lang="en-US" dirty="0"/>
              <a:t>system that will aid visually impaired people to navigate and avoid obstacles in indoor environment. </a:t>
            </a:r>
            <a:r>
              <a:rPr lang="en-US" dirty="0" smtClean="0"/>
              <a:t>The aim of this </a:t>
            </a:r>
            <a:r>
              <a:rPr lang="en-US" dirty="0"/>
              <a:t>project is to develop a marketable product </a:t>
            </a:r>
            <a:r>
              <a:rPr lang="en-US" dirty="0" smtClean="0"/>
              <a:t>that will </a:t>
            </a:r>
            <a:r>
              <a:rPr lang="en-US" dirty="0"/>
              <a:t>bridge </a:t>
            </a:r>
            <a:r>
              <a:rPr lang="en-US" dirty="0" smtClean="0"/>
              <a:t>the </a:t>
            </a:r>
            <a:r>
              <a:rPr lang="en-US" dirty="0"/>
              <a:t>impairment in communication between normal person and visually  impaired people.</a:t>
            </a:r>
            <a:endParaRPr lang="en-IN" b="1" i="1" dirty="0"/>
          </a:p>
          <a:p>
            <a:r>
              <a:rPr lang="en-US" dirty="0"/>
              <a:t> In today’s scenario, not much focus has been given on the indoor navigation for visually impaired, which is equally important as external navigation. This smart self-assistive navigation system will provide voice based guidance as an alternate to current conventional cane. </a:t>
            </a:r>
            <a:endParaRPr lang="en-IN" b="1" i="1" dirty="0"/>
          </a:p>
          <a:p>
            <a:r>
              <a:rPr lang="en-IN" dirty="0" smtClean="0"/>
              <a:t> </a:t>
            </a:r>
            <a:r>
              <a:rPr lang="en-US" dirty="0"/>
              <a:t>The proposed system can be implemented in large  buildings such as malls, banks, hospitals, schools, offices and in other areas with inbuilt Wi-Fi system</a:t>
            </a:r>
            <a:r>
              <a:rPr lang="en-US" dirty="0" smtClean="0"/>
              <a:t>.</a:t>
            </a:r>
            <a:endParaRPr lang="en-IN" b="1" i="1" dirty="0"/>
          </a:p>
        </p:txBody>
      </p:sp>
    </p:spTree>
    <p:extLst>
      <p:ext uri="{BB962C8B-B14F-4D97-AF65-F5344CB8AC3E}">
        <p14:creationId xmlns:p14="http://schemas.microsoft.com/office/powerpoint/2010/main" val="138950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086667">
            <a:off x="2208913" y="2364419"/>
            <a:ext cx="5387395" cy="1754326"/>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OUTLINE</a:t>
            </a:r>
            <a:endParaRPr lang="en-IN" b="1" dirty="0"/>
          </a:p>
        </p:txBody>
      </p:sp>
      <p:sp>
        <p:nvSpPr>
          <p:cNvPr id="3" name="Content Placeholder 2"/>
          <p:cNvSpPr>
            <a:spLocks noGrp="1"/>
          </p:cNvSpPr>
          <p:nvPr>
            <p:ph idx="1"/>
          </p:nvPr>
        </p:nvSpPr>
        <p:spPr/>
        <p:txBody>
          <a:bodyPr>
            <a:normAutofit/>
          </a:bodyPr>
          <a:lstStyle/>
          <a:p>
            <a:pPr>
              <a:buNone/>
            </a:pPr>
            <a:r>
              <a:rPr lang="en-IN" sz="1800" dirty="0" smtClean="0">
                <a:latin typeface="Times New Roman" pitchFamily="18" charset="0"/>
                <a:cs typeface="Times New Roman" pitchFamily="18" charset="0"/>
              </a:rPr>
              <a:t>The project proposes the following:</a:t>
            </a:r>
          </a:p>
          <a:p>
            <a:pPr>
              <a:buNone/>
            </a:pPr>
            <a:endParaRPr lang="en-IN" sz="1800" dirty="0">
              <a:latin typeface="Times New Roman" pitchFamily="18" charset="0"/>
              <a:cs typeface="Times New Roman" pitchFamily="18" charset="0"/>
            </a:endParaRPr>
          </a:p>
          <a:p>
            <a:pPr>
              <a:buAutoNum type="arabicPeriod"/>
            </a:pPr>
            <a:r>
              <a:rPr lang="en-IN" sz="1800" dirty="0" smtClean="0">
                <a:latin typeface="Times New Roman" pitchFamily="18" charset="0"/>
                <a:cs typeface="Times New Roman" pitchFamily="18" charset="0"/>
              </a:rPr>
              <a:t>Creating a smart hand held device for the visually impaired to help them move around freely in the unknown environment ,with the help of voice messages </a:t>
            </a:r>
          </a:p>
          <a:p>
            <a:pPr>
              <a:buAutoNum type="arabicPeriod"/>
            </a:pPr>
            <a:endParaRPr lang="en-IN" sz="1800" dirty="0">
              <a:latin typeface="Times New Roman" pitchFamily="18" charset="0"/>
              <a:cs typeface="Times New Roman" pitchFamily="18" charset="0"/>
            </a:endParaRPr>
          </a:p>
          <a:p>
            <a:pPr>
              <a:buAutoNum type="arabicPeriod"/>
            </a:pPr>
            <a:r>
              <a:rPr lang="en-IN" sz="1800" dirty="0" smtClean="0">
                <a:latin typeface="Times New Roman" pitchFamily="18" charset="0"/>
                <a:cs typeface="Times New Roman" pitchFamily="18" charset="0"/>
              </a:rPr>
              <a:t> Designing a smart cane for obstacle detection ,by intimating the visually impaired via vibration.</a:t>
            </a:r>
          </a:p>
          <a:p>
            <a:pPr>
              <a:buNone/>
            </a:pPr>
            <a:endParaRPr lang="en-IN" sz="1800" dirty="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3.    Both the devices together </a:t>
            </a:r>
            <a:r>
              <a:rPr lang="en-IN" sz="1800" dirty="0" smtClean="0">
                <a:latin typeface="Times New Roman" pitchFamily="18" charset="0"/>
                <a:cs typeface="Times New Roman" pitchFamily="18" charset="0"/>
              </a:rPr>
              <a:t>forms the</a:t>
            </a:r>
            <a:r>
              <a:rPr lang="en-IN" sz="1800" dirty="0" smtClean="0">
                <a:latin typeface="Times New Roman" pitchFamily="18" charset="0"/>
                <a:cs typeface="Times New Roman" pitchFamily="18" charset="0"/>
              </a:rPr>
              <a:t> smart stand alone </a:t>
            </a:r>
            <a:r>
              <a:rPr lang="en-IN" sz="1800" dirty="0" smtClean="0">
                <a:latin typeface="Times New Roman" pitchFamily="18" charset="0"/>
                <a:cs typeface="Times New Roman" pitchFamily="18" charset="0"/>
              </a:rPr>
              <a:t>navigation </a:t>
            </a:r>
            <a:r>
              <a:rPr lang="en-IN" sz="1800" dirty="0" smtClean="0">
                <a:latin typeface="Times New Roman" pitchFamily="18" charset="0"/>
                <a:cs typeface="Times New Roman" pitchFamily="18" charset="0"/>
              </a:rPr>
              <a:t>system</a:t>
            </a:r>
            <a:r>
              <a:rPr lang="en-IN"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for the visually impaired people.</a:t>
            </a:r>
            <a:endParaRPr lang="en-IN"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MOTIVATION</a:t>
            </a:r>
            <a:endParaRPr lang="en-IN" b="1" dirty="0"/>
          </a:p>
        </p:txBody>
      </p:sp>
      <p:sp>
        <p:nvSpPr>
          <p:cNvPr id="3" name="Content Placeholder 2"/>
          <p:cNvSpPr>
            <a:spLocks noGrp="1"/>
          </p:cNvSpPr>
          <p:nvPr>
            <p:ph idx="1"/>
          </p:nvPr>
        </p:nvSpPr>
        <p:spPr>
          <a:xfrm>
            <a:off x="457200" y="1600200"/>
            <a:ext cx="8229600" cy="4997152"/>
          </a:xfrm>
        </p:spPr>
        <p:txBody>
          <a:bodyPr>
            <a:noAutofit/>
          </a:bodyPr>
          <a:lstStyle/>
          <a:p>
            <a:r>
              <a:rPr lang="en-US" sz="1700" dirty="0" smtClean="0">
                <a:latin typeface="+mj-lt"/>
                <a:cs typeface="Times New Roman" pitchFamily="18" charset="0"/>
              </a:rPr>
              <a:t>According to the WHO in 2014, </a:t>
            </a:r>
            <a:r>
              <a:rPr lang="en-IN" sz="1700" dirty="0" smtClean="0">
                <a:latin typeface="+mj-lt"/>
                <a:cs typeface="Times New Roman" pitchFamily="18" charset="0"/>
              </a:rPr>
              <a:t>285 million people are estimated to be visually impaired worldwide: 39 million are blind and 246 million have low vision.</a:t>
            </a:r>
          </a:p>
          <a:p>
            <a:r>
              <a:rPr lang="en-IN" sz="1700" dirty="0" smtClean="0">
                <a:latin typeface="+mj-lt"/>
                <a:cs typeface="Times New Roman" pitchFamily="18" charset="0"/>
              </a:rPr>
              <a:t>In India alone there are 6 million visually impaired people with over 30000 added every year according to a report by </a:t>
            </a:r>
            <a:r>
              <a:rPr lang="en-IN" sz="1700" dirty="0" err="1" smtClean="0">
                <a:latin typeface="+mj-lt"/>
                <a:cs typeface="Times New Roman" pitchFamily="18" charset="0"/>
              </a:rPr>
              <a:t>I</a:t>
            </a:r>
            <a:r>
              <a:rPr lang="en-IN" sz="1700" dirty="0" err="1" smtClean="0">
                <a:latin typeface="+mj-lt"/>
                <a:cs typeface="Times New Roman" pitchFamily="18" charset="0"/>
              </a:rPr>
              <a:t>ndiaToday</a:t>
            </a:r>
            <a:r>
              <a:rPr lang="en-IN" sz="1700" dirty="0" smtClean="0">
                <a:latin typeface="+mj-lt"/>
                <a:cs typeface="Times New Roman" pitchFamily="18" charset="0"/>
              </a:rPr>
              <a:t> </a:t>
            </a:r>
            <a:r>
              <a:rPr lang="en-IN" sz="1700" dirty="0" smtClean="0">
                <a:latin typeface="+mj-lt"/>
                <a:cs typeface="Times New Roman" pitchFamily="18" charset="0"/>
              </a:rPr>
              <a:t>in 2015.</a:t>
            </a:r>
          </a:p>
          <a:p>
            <a:r>
              <a:rPr lang="en-IN" sz="1700" dirty="0" smtClean="0">
                <a:latin typeface="+mj-lt"/>
                <a:cs typeface="Times New Roman" pitchFamily="18" charset="0"/>
              </a:rPr>
              <a:t>These large numbers are disheartening and  help should be provided in some manner</a:t>
            </a:r>
            <a:r>
              <a:rPr lang="en-IN" sz="1700" dirty="0" smtClean="0">
                <a:latin typeface="+mj-lt"/>
                <a:cs typeface="Times New Roman" pitchFamily="18" charset="0"/>
              </a:rPr>
              <a:t>.</a:t>
            </a:r>
          </a:p>
          <a:p>
            <a:r>
              <a:rPr lang="en-IN" sz="1700" dirty="0" smtClean="0">
                <a:latin typeface="+mj-lt"/>
                <a:cs typeface="Times New Roman" pitchFamily="18" charset="0"/>
              </a:rPr>
              <a:t>Navigation </a:t>
            </a:r>
            <a:r>
              <a:rPr lang="en-IN" sz="1700" dirty="0" smtClean="0">
                <a:latin typeface="+mj-lt"/>
                <a:cs typeface="Times New Roman" pitchFamily="18" charset="0"/>
              </a:rPr>
              <a:t>is required for the survival of all human beings</a:t>
            </a:r>
            <a:r>
              <a:rPr lang="en-IN" sz="1700" dirty="0" smtClean="0">
                <a:latin typeface="+mj-lt"/>
                <a:cs typeface="Times New Roman" pitchFamily="18" charset="0"/>
              </a:rPr>
              <a:t>.</a:t>
            </a:r>
          </a:p>
          <a:p>
            <a:r>
              <a:rPr lang="en-IN" sz="1700" dirty="0" smtClean="0">
                <a:latin typeface="+mj-lt"/>
              </a:rPr>
              <a:t>Most </a:t>
            </a:r>
            <a:r>
              <a:rPr lang="en-IN" sz="1700" dirty="0">
                <a:latin typeface="+mj-lt"/>
              </a:rPr>
              <a:t>places do not have any special amenities or facilities which help in the guiding of the visually challenged. This becomes a serious burden as their movements are restricted and they also require others help to move from one place to another</a:t>
            </a:r>
            <a:r>
              <a:rPr lang="en-IN" sz="1700" dirty="0" smtClean="0">
                <a:latin typeface="+mj-lt"/>
              </a:rPr>
              <a:t>.</a:t>
            </a:r>
            <a:endParaRPr lang="en-US" sz="1700" dirty="0">
              <a:latin typeface="+mj-lt"/>
              <a:cs typeface="Times New Roman" pitchFamily="18" charset="0"/>
            </a:endParaRPr>
          </a:p>
          <a:p>
            <a:r>
              <a:rPr lang="en-US" sz="1700" dirty="0" smtClean="0">
                <a:latin typeface="+mj-lt"/>
                <a:cs typeface="Times New Roman" pitchFamily="18" charset="0"/>
              </a:rPr>
              <a:t>Visually </a:t>
            </a:r>
            <a:r>
              <a:rPr lang="en-US" sz="1700" dirty="0">
                <a:latin typeface="+mj-lt"/>
                <a:cs typeface="Times New Roman" pitchFamily="18" charset="0"/>
              </a:rPr>
              <a:t>challenged people all over the world face difficulties in navigation, particularly in an unknown environment. </a:t>
            </a:r>
            <a:endParaRPr lang="en-US" sz="1700" dirty="0" smtClean="0">
              <a:latin typeface="+mj-lt"/>
              <a:cs typeface="Times New Roman" pitchFamily="18" charset="0"/>
            </a:endParaRPr>
          </a:p>
          <a:p>
            <a:r>
              <a:rPr lang="en-US" sz="1700" dirty="0" smtClean="0">
                <a:latin typeface="+mj-lt"/>
                <a:cs typeface="Times New Roman" pitchFamily="18" charset="0"/>
              </a:rPr>
              <a:t>Most </a:t>
            </a:r>
            <a:r>
              <a:rPr lang="en-US" sz="1700" dirty="0">
                <a:latin typeface="+mj-lt"/>
                <a:cs typeface="Times New Roman" pitchFamily="18" charset="0"/>
              </a:rPr>
              <a:t>of them use normal cane to navigate for their regular activities</a:t>
            </a:r>
            <a:r>
              <a:rPr lang="en-US" sz="1700" dirty="0" smtClean="0">
                <a:latin typeface="+mj-lt"/>
                <a:cs typeface="Times New Roman" pitchFamily="18" charset="0"/>
              </a:rPr>
              <a:t>. </a:t>
            </a:r>
          </a:p>
          <a:p>
            <a:r>
              <a:rPr lang="en-US" sz="1700" dirty="0" smtClean="0">
                <a:latin typeface="+mj-lt"/>
                <a:cs typeface="Times New Roman" pitchFamily="18" charset="0"/>
              </a:rPr>
              <a:t>Others use dog guides for their navigation.</a:t>
            </a:r>
          </a:p>
          <a:p>
            <a:r>
              <a:rPr lang="en-US" sz="1700" dirty="0" smtClean="0">
                <a:latin typeface="+mj-lt"/>
                <a:cs typeface="Times New Roman" pitchFamily="18" charset="0"/>
              </a:rPr>
              <a:t>They </a:t>
            </a:r>
            <a:r>
              <a:rPr lang="en-US" sz="1700" dirty="0">
                <a:latin typeface="+mj-lt"/>
                <a:cs typeface="Times New Roman" pitchFamily="18" charset="0"/>
              </a:rPr>
              <a:t>face challenge only when they want to navigate in a new environment, where they need help from others. </a:t>
            </a:r>
            <a:endParaRPr lang="en-US" sz="1700" dirty="0" smtClean="0">
              <a:latin typeface="+mj-lt"/>
              <a:cs typeface="Times New Roman" pitchFamily="18" charset="0"/>
            </a:endParaRPr>
          </a:p>
          <a:p>
            <a:r>
              <a:rPr lang="en-US" sz="1700" dirty="0" smtClean="0">
                <a:latin typeface="+mj-lt"/>
                <a:cs typeface="Times New Roman" pitchFamily="18" charset="0"/>
              </a:rPr>
              <a:t>Hence </a:t>
            </a:r>
            <a:r>
              <a:rPr lang="en-US" sz="1700" dirty="0">
                <a:latin typeface="+mj-lt"/>
                <a:cs typeface="Times New Roman" pitchFamily="18" charset="0"/>
              </a:rPr>
              <a:t>there is a need for a system to guide them in such </a:t>
            </a:r>
            <a:r>
              <a:rPr lang="en-US" sz="1700" dirty="0" smtClean="0">
                <a:latin typeface="+mj-lt"/>
                <a:cs typeface="Times New Roman" pitchFamily="18" charset="0"/>
              </a:rPr>
              <a:t>cases.</a:t>
            </a:r>
            <a:endParaRPr lang="en-IN" sz="1700" dirty="0">
              <a:latin typeface="+mj-lt"/>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DESIGN</a:t>
            </a:r>
            <a:endParaRPr lang="en-IN" dirty="0"/>
          </a:p>
        </p:txBody>
      </p:sp>
      <p:sp>
        <p:nvSpPr>
          <p:cNvPr id="3" name="Content Placeholder 2"/>
          <p:cNvSpPr>
            <a:spLocks noGrp="1"/>
          </p:cNvSpPr>
          <p:nvPr>
            <p:ph idx="1"/>
          </p:nvPr>
        </p:nvSpPr>
        <p:spPr/>
        <p:txBody>
          <a:bodyPr>
            <a:noAutofit/>
          </a:bodyPr>
          <a:lstStyle/>
          <a:p>
            <a:pPr>
              <a:buNone/>
            </a:pPr>
            <a:endParaRPr lang="en-US" sz="1800" dirty="0" smtClean="0"/>
          </a:p>
          <a:p>
            <a:endParaRPr lang="en-US" sz="1800" dirty="0" smtClean="0"/>
          </a:p>
          <a:p>
            <a:r>
              <a:rPr lang="en-US" sz="1800" dirty="0" smtClean="0"/>
              <a:t>This </a:t>
            </a:r>
            <a:r>
              <a:rPr lang="en-US" sz="1800" dirty="0"/>
              <a:t>project is intended to develop a self-assistive in-door navigation system such as hospitals, schools etc… for visually impaired people through Wi-Fi</a:t>
            </a:r>
            <a:r>
              <a:rPr lang="en-US" sz="1800" dirty="0" smtClean="0"/>
              <a:t>.</a:t>
            </a:r>
          </a:p>
          <a:p>
            <a:r>
              <a:rPr lang="en-US" sz="1800" dirty="0" smtClean="0"/>
              <a:t> </a:t>
            </a:r>
            <a:r>
              <a:rPr lang="en-US" sz="1800" dirty="0"/>
              <a:t>The system makes use of wireless routers, placed at different locations in the building </a:t>
            </a:r>
            <a:r>
              <a:rPr lang="en-US" sz="1800" dirty="0" smtClean="0"/>
              <a:t>and </a:t>
            </a:r>
            <a:r>
              <a:rPr lang="en-US" sz="1800" dirty="0"/>
              <a:t>all these routers will be connected to a common server through a switch. </a:t>
            </a:r>
            <a:endParaRPr lang="en-US" sz="1800" dirty="0" smtClean="0"/>
          </a:p>
          <a:p>
            <a:r>
              <a:rPr lang="en-US" sz="1800" dirty="0" smtClean="0"/>
              <a:t>The </a:t>
            </a:r>
            <a:r>
              <a:rPr lang="en-US" sz="1800" dirty="0"/>
              <a:t>user will be provided with a wireless transceiver and whenever the user is near a Wi-Fi router, the device will get paired up and the corresponding MAC address of the router is sent to the server. </a:t>
            </a:r>
            <a:endParaRPr lang="en-US" sz="1800" dirty="0" smtClean="0"/>
          </a:p>
          <a:p>
            <a:r>
              <a:rPr lang="en-US" sz="1800" dirty="0" smtClean="0"/>
              <a:t>Thereby</a:t>
            </a:r>
            <a:r>
              <a:rPr lang="en-US" sz="1800" dirty="0"/>
              <a:t>, the server can identify the connected router and the corresponding audio file, with the required direction information, is sent back to the intended device. </a:t>
            </a:r>
            <a:endParaRPr lang="en-US" sz="1800" dirty="0" smtClean="0"/>
          </a:p>
          <a:p>
            <a:r>
              <a:rPr lang="en-US" sz="1800" dirty="0" smtClean="0"/>
              <a:t>The </a:t>
            </a:r>
            <a:r>
              <a:rPr lang="en-US" sz="1800" dirty="0"/>
              <a:t>received audio file could be played using a headphone connected to the transceiver through the audio jack. </a:t>
            </a:r>
            <a:endParaRPr lang="en-US" sz="1800" dirty="0" smtClean="0"/>
          </a:p>
          <a:p>
            <a:r>
              <a:rPr lang="en-US" sz="1800" dirty="0" smtClean="0"/>
              <a:t>When </a:t>
            </a:r>
            <a:r>
              <a:rPr lang="en-US" sz="1800" dirty="0"/>
              <a:t>the user moves away from the Wi-Fi router, the transceiver will now get paired to the next Wi-Fi router and once again the required audio file will be provided by the server.</a:t>
            </a:r>
            <a:endParaRPr lang="en-IN" sz="1800" dirty="0"/>
          </a:p>
          <a:p>
            <a:endParaRPr lang="en-IN" sz="1800" dirty="0"/>
          </a:p>
        </p:txBody>
      </p:sp>
      <p:sp>
        <p:nvSpPr>
          <p:cNvPr id="4" name="TextBox 3"/>
          <p:cNvSpPr txBox="1"/>
          <p:nvPr/>
        </p:nvSpPr>
        <p:spPr>
          <a:xfrm>
            <a:off x="785786" y="1571612"/>
            <a:ext cx="2857520" cy="369332"/>
          </a:xfrm>
          <a:prstGeom prst="rect">
            <a:avLst/>
          </a:prstGeom>
          <a:noFill/>
        </p:spPr>
        <p:txBody>
          <a:bodyPr wrap="square" rtlCol="0">
            <a:spAutoFit/>
          </a:bodyPr>
          <a:lstStyle/>
          <a:p>
            <a:r>
              <a:rPr lang="en-IN" dirty="0" smtClean="0"/>
              <a:t>SMART HAND HELD DEVICE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DESIGN</a:t>
            </a:r>
            <a:endParaRPr lang="en-IN" dirty="0"/>
          </a:p>
        </p:txBody>
      </p:sp>
      <p:sp>
        <p:nvSpPr>
          <p:cNvPr id="3" name="Content Placeholder 2"/>
          <p:cNvSpPr>
            <a:spLocks noGrp="1"/>
          </p:cNvSpPr>
          <p:nvPr>
            <p:ph idx="1"/>
          </p:nvPr>
        </p:nvSpPr>
        <p:spPr>
          <a:xfrm>
            <a:off x="500034" y="1928802"/>
            <a:ext cx="8229600" cy="4525963"/>
          </a:xfrm>
        </p:spPr>
        <p:txBody>
          <a:bodyPr/>
          <a:lstStyle/>
          <a:p>
            <a:r>
              <a:rPr lang="en-US" sz="1800" dirty="0" smtClean="0"/>
              <a:t>The ultrasonic sensors will be placed on the white cane to detect the obstacles. </a:t>
            </a:r>
          </a:p>
          <a:p>
            <a:r>
              <a:rPr lang="en-US" sz="1800" dirty="0" smtClean="0"/>
              <a:t>Along with the sensors , a microprocessor is also connected to the cane.</a:t>
            </a:r>
          </a:p>
          <a:p>
            <a:r>
              <a:rPr lang="en-US" sz="1800" dirty="0" smtClean="0"/>
              <a:t>The sensors detect any obstacle and send the output to the microprocessor.</a:t>
            </a:r>
          </a:p>
          <a:p>
            <a:r>
              <a:rPr lang="en-US" sz="1800" dirty="0" smtClean="0"/>
              <a:t>The microprocessor in turn is connected to the device and the server .</a:t>
            </a:r>
            <a:endParaRPr lang="en-US" sz="1800" dirty="0"/>
          </a:p>
          <a:p>
            <a:r>
              <a:rPr lang="en-US" sz="1800" dirty="0" smtClean="0"/>
              <a:t>When the sensor senses an obstacle, a vibration is sent to the person, thereby helping them to move about safely.</a:t>
            </a:r>
            <a:endParaRPr lang="en-IN" sz="1800" dirty="0" smtClean="0"/>
          </a:p>
          <a:p>
            <a:endParaRPr lang="en-IN" dirty="0"/>
          </a:p>
        </p:txBody>
      </p:sp>
      <p:sp>
        <p:nvSpPr>
          <p:cNvPr id="4" name="TextBox 3"/>
          <p:cNvSpPr txBox="1"/>
          <p:nvPr/>
        </p:nvSpPr>
        <p:spPr>
          <a:xfrm>
            <a:off x="1071538" y="1285860"/>
            <a:ext cx="3571900" cy="369332"/>
          </a:xfrm>
          <a:prstGeom prst="rect">
            <a:avLst/>
          </a:prstGeom>
          <a:noFill/>
        </p:spPr>
        <p:txBody>
          <a:bodyPr wrap="square" rtlCol="0">
            <a:spAutoFit/>
          </a:bodyPr>
          <a:lstStyle/>
          <a:p>
            <a:r>
              <a:rPr lang="en-IN" dirty="0" smtClean="0"/>
              <a:t>SMART CANE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a:t>
            </a:r>
            <a:endParaRPr lang="en-IN" dirty="0"/>
          </a:p>
        </p:txBody>
      </p:sp>
      <p:pic>
        <p:nvPicPr>
          <p:cNvPr id="7" name="Picture 6"/>
          <p:cNvPicPr/>
          <p:nvPr/>
        </p:nvPicPr>
        <p:blipFill>
          <a:blip r:embed="rId2"/>
          <a:srcRect/>
          <a:stretch>
            <a:fillRect/>
          </a:stretch>
        </p:blipFill>
        <p:spPr bwMode="auto">
          <a:xfrm>
            <a:off x="1857356" y="1915064"/>
            <a:ext cx="4950708" cy="387139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pPr>
              <a:buNone/>
            </a:pPr>
            <a:r>
              <a:rPr lang="en-IN" sz="1800" dirty="0" smtClean="0"/>
              <a:t>The objective of the project is </a:t>
            </a:r>
          </a:p>
          <a:p>
            <a:pPr>
              <a:buNone/>
            </a:pPr>
            <a:endParaRPr lang="en-IN" sz="1800" dirty="0"/>
          </a:p>
          <a:p>
            <a:pPr lvl="0"/>
            <a:r>
              <a:rPr lang="en-US" sz="1800" dirty="0"/>
              <a:t>Setup a database server that stores the different audio files with direction guidelines to different places.</a:t>
            </a:r>
            <a:endParaRPr lang="en-IN" sz="1800" dirty="0"/>
          </a:p>
          <a:p>
            <a:pPr lvl="0"/>
            <a:r>
              <a:rPr lang="en-US" sz="1800" dirty="0"/>
              <a:t> Place WI-</a:t>
            </a:r>
            <a:r>
              <a:rPr lang="en-US" sz="1800" dirty="0" err="1"/>
              <a:t>Fi</a:t>
            </a:r>
            <a:r>
              <a:rPr lang="en-US" sz="1800" dirty="0"/>
              <a:t> routers at different points and connect them to the server through a common switch.</a:t>
            </a:r>
            <a:endParaRPr lang="en-IN" sz="1800" dirty="0"/>
          </a:p>
          <a:p>
            <a:pPr lvl="0"/>
            <a:r>
              <a:rPr lang="en-US" sz="1800" dirty="0"/>
              <a:t>Preconfigure the server with the MAC addresses of the router </a:t>
            </a:r>
            <a:endParaRPr lang="en-IN" sz="1800" dirty="0"/>
          </a:p>
          <a:p>
            <a:pPr lvl="0"/>
            <a:r>
              <a:rPr lang="en-US" sz="1800" dirty="0"/>
              <a:t>Place the ultrasonic sensors along with the microcontroller on a cane to detect obstacles</a:t>
            </a:r>
            <a:r>
              <a:rPr lang="en-US" sz="1800" dirty="0" smtClean="0"/>
              <a:t>.</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OUTCOMES:</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proposed solution will provide better safety measures for the visually impaired in </a:t>
            </a:r>
            <a:r>
              <a:rPr lang="en-US" dirty="0" smtClean="0"/>
              <a:t>navigation as shown in figure.</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r>
              <a:rPr lang="en-US" dirty="0" smtClean="0"/>
              <a:t> </a:t>
            </a:r>
            <a:r>
              <a:rPr lang="en-US" dirty="0"/>
              <a:t>This will reduce their dependency on others also increase their confidence while navigating in unknown locations.</a:t>
            </a:r>
            <a:endParaRPr lang="en-IN" dirty="0"/>
          </a:p>
          <a:p>
            <a:endParaRPr lang="en-IN" dirty="0"/>
          </a:p>
        </p:txBody>
      </p:sp>
      <p:pic>
        <p:nvPicPr>
          <p:cNvPr id="5" name="Image1" descr="C:\Users\Naveen\Desktop\wifi\images (1).jpg"/>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115616" y="2708920"/>
            <a:ext cx="1800200" cy="1788795"/>
          </a:xfrm>
          <a:prstGeom prst="rect">
            <a:avLst/>
          </a:prstGeom>
        </p:spPr>
      </p:pic>
      <p:pic>
        <p:nvPicPr>
          <p:cNvPr id="6" name="Image1" descr="C:\Users\Naveen\Desktop\wifi\images (2).jpg"/>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3779912" y="2708920"/>
            <a:ext cx="1944216" cy="1790700"/>
          </a:xfrm>
          <a:prstGeom prst="rect">
            <a:avLst/>
          </a:prstGeom>
        </p:spPr>
      </p:pic>
    </p:spTree>
    <p:extLst>
      <p:ext uri="{BB962C8B-B14F-4D97-AF65-F5344CB8AC3E}">
        <p14:creationId xmlns:p14="http://schemas.microsoft.com/office/powerpoint/2010/main" val="209363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PLAN</a:t>
            </a: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t>Methodology</a:t>
            </a:r>
            <a:endParaRPr lang="en-IN" dirty="0"/>
          </a:p>
          <a:p>
            <a:pPr marL="0" indent="0">
              <a:buNone/>
            </a:pPr>
            <a:r>
              <a:rPr lang="en-IN" dirty="0"/>
              <a:t>1. First setting up a server that stores different audio files.</a:t>
            </a:r>
          </a:p>
          <a:p>
            <a:pPr marL="0" indent="0">
              <a:buNone/>
            </a:pPr>
            <a:r>
              <a:rPr lang="en-IN" dirty="0"/>
              <a:t>2. Connecting the router to the server.</a:t>
            </a:r>
          </a:p>
          <a:p>
            <a:pPr marL="0" indent="0">
              <a:buNone/>
            </a:pPr>
            <a:r>
              <a:rPr lang="en-IN" dirty="0"/>
              <a:t>3. When a mobile is connected to the Wi-Fi, the MAC address of the router is sent to the server.</a:t>
            </a:r>
          </a:p>
          <a:p>
            <a:pPr marL="0" indent="0">
              <a:buNone/>
            </a:pPr>
            <a:r>
              <a:rPr lang="en-IN" dirty="0"/>
              <a:t>4. Using the MAC address as an identity the required audio file with the direction is sent back to the mobile.</a:t>
            </a:r>
          </a:p>
          <a:p>
            <a:pPr marL="0" indent="0">
              <a:buNone/>
            </a:pPr>
            <a:r>
              <a:rPr lang="en-IN" dirty="0"/>
              <a:t>5. Replacing the mobile phone with a microcontroller </a:t>
            </a:r>
            <a:r>
              <a:rPr lang="en-IN" dirty="0" smtClean="0"/>
              <a:t>                  (</a:t>
            </a:r>
            <a:r>
              <a:rPr lang="en-IN" dirty="0"/>
              <a:t>with Wi-Fi module) that has a 3.5mm audio jack.</a:t>
            </a:r>
          </a:p>
          <a:p>
            <a:pPr marL="0" indent="0">
              <a:buNone/>
            </a:pPr>
            <a:r>
              <a:rPr lang="en-IN" dirty="0"/>
              <a:t>6. Finally, expanding the system with many Wi-Fi routers </a:t>
            </a:r>
            <a:r>
              <a:rPr lang="en-IN" dirty="0" smtClean="0"/>
              <a:t>   and </a:t>
            </a:r>
            <a:r>
              <a:rPr lang="en-IN" dirty="0"/>
              <a:t>Wi-Fi transceivers.</a:t>
            </a:r>
          </a:p>
          <a:p>
            <a:pPr marL="0" indent="0">
              <a:buNone/>
            </a:pPr>
            <a:endParaRPr lang="en-IN" b="1" dirty="0"/>
          </a:p>
        </p:txBody>
      </p:sp>
    </p:spTree>
    <p:extLst>
      <p:ext uri="{BB962C8B-B14F-4D97-AF65-F5344CB8AC3E}">
        <p14:creationId xmlns:p14="http://schemas.microsoft.com/office/powerpoint/2010/main" val="393668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1205</Words>
  <Application>Microsoft Office PowerPoint</Application>
  <PresentationFormat>On-screen Show (4:3)</PresentationFormat>
  <Paragraphs>104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OUTLINE</vt:lpstr>
      <vt:lpstr>MOTIVATION</vt:lpstr>
      <vt:lpstr>PROPOSED DESIGN</vt:lpstr>
      <vt:lpstr>PROPOSED DESIGN</vt:lpstr>
      <vt:lpstr>BLOCK DIAGRAM</vt:lpstr>
      <vt:lpstr>OBJECTIVE</vt:lpstr>
      <vt:lpstr>OUTCOMES:</vt:lpstr>
      <vt:lpstr>WORK PLAN</vt:lpstr>
      <vt:lpstr>FUTURE DIRECTIONS</vt:lpstr>
      <vt:lpstr>REFERENCES</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 sankar</dc:creator>
  <cp:lastModifiedBy>NAVEEN NARAYANAN MEYYAPPAN</cp:lastModifiedBy>
  <cp:revision>39</cp:revision>
  <dcterms:created xsi:type="dcterms:W3CDTF">2017-02-18T09:57:41Z</dcterms:created>
  <dcterms:modified xsi:type="dcterms:W3CDTF">2017-02-18T18:49:04Z</dcterms:modified>
</cp:coreProperties>
</file>