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notesMasterIdLst>
    <p:notesMasterId r:id="rId40"/>
  </p:notesMasterIdLst>
  <p:sldIdLst>
    <p:sldId id="281" r:id="rId4"/>
    <p:sldId id="257" r:id="rId5"/>
    <p:sldId id="292" r:id="rId6"/>
    <p:sldId id="294" r:id="rId7"/>
    <p:sldId id="280" r:id="rId8"/>
    <p:sldId id="282" r:id="rId9"/>
    <p:sldId id="283" r:id="rId10"/>
    <p:sldId id="291" r:id="rId11"/>
    <p:sldId id="278" r:id="rId12"/>
    <p:sldId id="295" r:id="rId13"/>
    <p:sldId id="305" r:id="rId14"/>
    <p:sldId id="286" r:id="rId15"/>
    <p:sldId id="288" r:id="rId16"/>
    <p:sldId id="290" r:id="rId17"/>
    <p:sldId id="289" r:id="rId18"/>
    <p:sldId id="302" r:id="rId19"/>
    <p:sldId id="308" r:id="rId20"/>
    <p:sldId id="311" r:id="rId21"/>
    <p:sldId id="315" r:id="rId22"/>
    <p:sldId id="310" r:id="rId23"/>
    <p:sldId id="312" r:id="rId24"/>
    <p:sldId id="313" r:id="rId25"/>
    <p:sldId id="314" r:id="rId26"/>
    <p:sldId id="309" r:id="rId27"/>
    <p:sldId id="271" r:id="rId28"/>
    <p:sldId id="263" r:id="rId29"/>
    <p:sldId id="287" r:id="rId30"/>
    <p:sldId id="297" r:id="rId31"/>
    <p:sldId id="264" r:id="rId32"/>
    <p:sldId id="301" r:id="rId33"/>
    <p:sldId id="300" r:id="rId34"/>
    <p:sldId id="303" r:id="rId35"/>
    <p:sldId id="299" r:id="rId36"/>
    <p:sldId id="285" r:id="rId37"/>
    <p:sldId id="306" r:id="rId38"/>
    <p:sldId id="307" r:id="rId39"/>
  </p:sldIdLst>
  <p:sldSz cx="9144000" cy="6858000" type="screen4x3"/>
  <p:notesSz cx="7315200" cy="9601200"/>
  <p:defaultTextStyle>
    <a:defPPr>
      <a:defRPr lang="en-US"/>
    </a:defPPr>
    <a:lvl1pPr algn="l" rtl="0" eaLnBrk="0" fontAlgn="base" hangingPunct="0">
      <a:spcBef>
        <a:spcPct val="0"/>
      </a:spcBef>
      <a:spcAft>
        <a:spcPct val="0"/>
      </a:spcAft>
      <a:defRPr sz="9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9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9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9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900" b="1" kern="1200">
        <a:solidFill>
          <a:schemeClr val="tx1"/>
        </a:solidFill>
        <a:latin typeface="Times New Roman" panose="02020603050405020304" pitchFamily="18" charset="0"/>
        <a:ea typeface="+mn-ea"/>
        <a:cs typeface="+mn-cs"/>
      </a:defRPr>
    </a:lvl5pPr>
    <a:lvl6pPr marL="2286000" algn="l" defTabSz="914400" rtl="0" eaLnBrk="1" latinLnBrk="0" hangingPunct="1">
      <a:defRPr sz="900" b="1" kern="1200">
        <a:solidFill>
          <a:schemeClr val="tx1"/>
        </a:solidFill>
        <a:latin typeface="Times New Roman" panose="02020603050405020304" pitchFamily="18" charset="0"/>
        <a:ea typeface="+mn-ea"/>
        <a:cs typeface="+mn-cs"/>
      </a:defRPr>
    </a:lvl6pPr>
    <a:lvl7pPr marL="2743200" algn="l" defTabSz="914400" rtl="0" eaLnBrk="1" latinLnBrk="0" hangingPunct="1">
      <a:defRPr sz="900" b="1" kern="1200">
        <a:solidFill>
          <a:schemeClr val="tx1"/>
        </a:solidFill>
        <a:latin typeface="Times New Roman" panose="02020603050405020304" pitchFamily="18" charset="0"/>
        <a:ea typeface="+mn-ea"/>
        <a:cs typeface="+mn-cs"/>
      </a:defRPr>
    </a:lvl7pPr>
    <a:lvl8pPr marL="3200400" algn="l" defTabSz="914400" rtl="0" eaLnBrk="1" latinLnBrk="0" hangingPunct="1">
      <a:defRPr sz="900" b="1" kern="1200">
        <a:solidFill>
          <a:schemeClr val="tx1"/>
        </a:solidFill>
        <a:latin typeface="Times New Roman" panose="02020603050405020304" pitchFamily="18" charset="0"/>
        <a:ea typeface="+mn-ea"/>
        <a:cs typeface="+mn-cs"/>
      </a:defRPr>
    </a:lvl8pPr>
    <a:lvl9pPr marL="3657600" algn="l" defTabSz="914400" rtl="0" eaLnBrk="1" latinLnBrk="0" hangingPunct="1">
      <a:defRPr sz="900" b="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IN"/>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07D23B51-C6A9-49EA-A6CA-962BABD5D60D}" type="datetimeFigureOut">
              <a:rPr lang="en-IN" smtClean="0"/>
              <a:pPr/>
              <a:t>16-04-2018</a:t>
            </a:fld>
            <a:endParaRPr lang="en-IN"/>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IN"/>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IN"/>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11C9A384-E485-4FF9-8959-E9B38619CFC0}" type="slidenum">
              <a:rPr lang="en-IN" smtClean="0"/>
              <a:pPr/>
              <a:t>‹#›</a:t>
            </a:fld>
            <a:endParaRPr lang="en-IN"/>
          </a:p>
        </p:txBody>
      </p:sp>
    </p:spTree>
    <p:extLst>
      <p:ext uri="{BB962C8B-B14F-4D97-AF65-F5344CB8AC3E}">
        <p14:creationId xmlns:p14="http://schemas.microsoft.com/office/powerpoint/2010/main" val="3374220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Arial" panose="020B0604020202020204" pitchFamily="34" charset="0"/>
              </a:defRPr>
            </a:lvl1pPr>
            <a:lvl2pPr marL="785372" indent="-302066">
              <a:spcBef>
                <a:spcPct val="30000"/>
              </a:spcBef>
              <a:defRPr sz="1300">
                <a:solidFill>
                  <a:schemeClr val="tx1"/>
                </a:solidFill>
                <a:latin typeface="Arial" panose="020B0604020202020204" pitchFamily="34" charset="0"/>
              </a:defRPr>
            </a:lvl2pPr>
            <a:lvl3pPr marL="1208265" indent="-241653">
              <a:spcBef>
                <a:spcPct val="30000"/>
              </a:spcBef>
              <a:defRPr sz="1300">
                <a:solidFill>
                  <a:schemeClr val="tx1"/>
                </a:solidFill>
                <a:latin typeface="Arial" panose="020B0604020202020204" pitchFamily="34" charset="0"/>
              </a:defRPr>
            </a:lvl3pPr>
            <a:lvl4pPr marL="1691571" indent="-241653">
              <a:spcBef>
                <a:spcPct val="30000"/>
              </a:spcBef>
              <a:defRPr sz="1300">
                <a:solidFill>
                  <a:schemeClr val="tx1"/>
                </a:solidFill>
                <a:latin typeface="Arial" panose="020B0604020202020204" pitchFamily="34" charset="0"/>
              </a:defRPr>
            </a:lvl4pPr>
            <a:lvl5pPr marL="2174878" indent="-241653">
              <a:spcBef>
                <a:spcPct val="30000"/>
              </a:spcBef>
              <a:defRPr sz="1300">
                <a:solidFill>
                  <a:schemeClr val="tx1"/>
                </a:solidFill>
                <a:latin typeface="Arial" panose="020B0604020202020204" pitchFamily="34" charset="0"/>
              </a:defRPr>
            </a:lvl5pPr>
            <a:lvl6pPr marL="2658184" indent="-241653" eaLnBrk="0" fontAlgn="base" hangingPunct="0">
              <a:spcBef>
                <a:spcPct val="30000"/>
              </a:spcBef>
              <a:spcAft>
                <a:spcPct val="0"/>
              </a:spcAft>
              <a:defRPr sz="1300">
                <a:solidFill>
                  <a:schemeClr val="tx1"/>
                </a:solidFill>
                <a:latin typeface="Arial" panose="020B0604020202020204" pitchFamily="34" charset="0"/>
              </a:defRPr>
            </a:lvl6pPr>
            <a:lvl7pPr marL="3141490" indent="-241653" eaLnBrk="0" fontAlgn="base" hangingPunct="0">
              <a:spcBef>
                <a:spcPct val="30000"/>
              </a:spcBef>
              <a:spcAft>
                <a:spcPct val="0"/>
              </a:spcAft>
              <a:defRPr sz="1300">
                <a:solidFill>
                  <a:schemeClr val="tx1"/>
                </a:solidFill>
                <a:latin typeface="Arial" panose="020B0604020202020204" pitchFamily="34" charset="0"/>
              </a:defRPr>
            </a:lvl7pPr>
            <a:lvl8pPr marL="3624796" indent="-241653" eaLnBrk="0" fontAlgn="base" hangingPunct="0">
              <a:spcBef>
                <a:spcPct val="30000"/>
              </a:spcBef>
              <a:spcAft>
                <a:spcPct val="0"/>
              </a:spcAft>
              <a:defRPr sz="1300">
                <a:solidFill>
                  <a:schemeClr val="tx1"/>
                </a:solidFill>
                <a:latin typeface="Arial" panose="020B0604020202020204" pitchFamily="34" charset="0"/>
              </a:defRPr>
            </a:lvl8pPr>
            <a:lvl9pPr marL="4108102" indent="-241653" eaLnBrk="0" fontAlgn="base" hangingPunct="0">
              <a:spcBef>
                <a:spcPct val="30000"/>
              </a:spcBef>
              <a:spcAft>
                <a:spcPct val="0"/>
              </a:spcAft>
              <a:defRPr sz="1300">
                <a:solidFill>
                  <a:schemeClr val="tx1"/>
                </a:solidFill>
                <a:latin typeface="Arial" panose="020B0604020202020204" pitchFamily="34" charset="0"/>
              </a:defRPr>
            </a:lvl9pPr>
          </a:lstStyle>
          <a:p>
            <a:pPr>
              <a:spcBef>
                <a:spcPct val="0"/>
              </a:spcBef>
            </a:pPr>
            <a:fld id="{CB3ADF47-0C2A-4E52-AF84-1B1338FE1A1A}" type="slidenum">
              <a:rPr lang="en-US" altLang="en-US" sz="1400"/>
              <a:pPr>
                <a:spcBef>
                  <a:spcPct val="0"/>
                </a:spcBef>
              </a:pPr>
              <a:t>1</a:t>
            </a:fld>
            <a:endParaRPr lang="en-US" altLang="en-US" sz="140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3493955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C9A384-E485-4FF9-8959-E9B38619CFC0}" type="slidenum">
              <a:rPr lang="en-IN" smtClean="0"/>
              <a:pPr/>
              <a:t>20</a:t>
            </a:fld>
            <a:endParaRPr lang="en-IN"/>
          </a:p>
        </p:txBody>
      </p:sp>
    </p:spTree>
    <p:extLst>
      <p:ext uri="{BB962C8B-B14F-4D97-AF65-F5344CB8AC3E}">
        <p14:creationId xmlns:p14="http://schemas.microsoft.com/office/powerpoint/2010/main" val="337127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C9A384-E485-4FF9-8959-E9B38619CFC0}" type="slidenum">
              <a:rPr lang="en-IN" smtClean="0"/>
              <a:pPr/>
              <a:t>21</a:t>
            </a:fld>
            <a:endParaRPr lang="en-IN"/>
          </a:p>
        </p:txBody>
      </p:sp>
    </p:spTree>
    <p:extLst>
      <p:ext uri="{BB962C8B-B14F-4D97-AF65-F5344CB8AC3E}">
        <p14:creationId xmlns:p14="http://schemas.microsoft.com/office/powerpoint/2010/main" val="1356767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C9A384-E485-4FF9-8959-E9B38619CFC0}" type="slidenum">
              <a:rPr lang="en-IN" smtClean="0"/>
              <a:pPr/>
              <a:t>22</a:t>
            </a:fld>
            <a:endParaRPr lang="en-IN"/>
          </a:p>
        </p:txBody>
      </p:sp>
    </p:spTree>
    <p:extLst>
      <p:ext uri="{BB962C8B-B14F-4D97-AF65-F5344CB8AC3E}">
        <p14:creationId xmlns:p14="http://schemas.microsoft.com/office/powerpoint/2010/main" val="1114526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C9A384-E485-4FF9-8959-E9B38619CFC0}" type="slidenum">
              <a:rPr lang="en-IN" smtClean="0"/>
              <a:pPr/>
              <a:t>23</a:t>
            </a:fld>
            <a:endParaRPr lang="en-IN"/>
          </a:p>
        </p:txBody>
      </p:sp>
    </p:spTree>
    <p:extLst>
      <p:ext uri="{BB962C8B-B14F-4D97-AF65-F5344CB8AC3E}">
        <p14:creationId xmlns:p14="http://schemas.microsoft.com/office/powerpoint/2010/main" val="3189339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C9A384-E485-4FF9-8959-E9B38619CFC0}" type="slidenum">
              <a:rPr lang="en-IN" smtClean="0"/>
              <a:pPr/>
              <a:t>26</a:t>
            </a:fld>
            <a:endParaRPr lang="en-IN"/>
          </a:p>
        </p:txBody>
      </p:sp>
    </p:spTree>
    <p:extLst>
      <p:ext uri="{BB962C8B-B14F-4D97-AF65-F5344CB8AC3E}">
        <p14:creationId xmlns:p14="http://schemas.microsoft.com/office/powerpoint/2010/main" val="14027499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b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89588"/>
            <a:ext cx="899160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1" descr="b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89588"/>
            <a:ext cx="899160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1" name="Rectangle 3"/>
          <p:cNvSpPr>
            <a:spLocks noGrp="1" noChangeArrowheads="1"/>
          </p:cNvSpPr>
          <p:nvPr>
            <p:ph type="ctrTitle"/>
          </p:nvPr>
        </p:nvSpPr>
        <p:spPr>
          <a:xfrm>
            <a:off x="685800" y="2286000"/>
            <a:ext cx="7772400" cy="1143000"/>
          </a:xfrm>
        </p:spPr>
        <p:txBody>
          <a:bodyPr/>
          <a:lstStyle>
            <a:lvl1pPr>
              <a:defRPr>
                <a:solidFill>
                  <a:srgbClr val="1B57B5"/>
                </a:solidFill>
              </a:defRPr>
            </a:lvl1pPr>
          </a:lstStyle>
          <a:p>
            <a:r>
              <a:rPr lang="en-US" smtClean="0"/>
              <a:t>Click to edit Master title style</a:t>
            </a:r>
            <a:endParaRPr lang="en-US"/>
          </a:p>
        </p:txBody>
      </p:sp>
      <p:sp>
        <p:nvSpPr>
          <p:cNvPr id="48132" name="Rectangle 4"/>
          <p:cNvSpPr>
            <a:spLocks noGrp="1" noChangeArrowheads="1"/>
          </p:cNvSpPr>
          <p:nvPr>
            <p:ph type="subTitle" idx="1"/>
          </p:nvPr>
        </p:nvSpPr>
        <p:spPr>
          <a:xfrm>
            <a:off x="1371600" y="3810000"/>
            <a:ext cx="6400800" cy="1752600"/>
          </a:xfrm>
        </p:spPr>
        <p:txBody>
          <a:bodyPr/>
          <a:lstStyle>
            <a:lvl1pPr marL="0" indent="0" algn="ctr">
              <a:buFontTx/>
              <a:buNone/>
              <a:defRPr>
                <a:solidFill>
                  <a:schemeClr val="bg2"/>
                </a:solidFill>
              </a:defRPr>
            </a:lvl1pPr>
          </a:lstStyle>
          <a:p>
            <a:r>
              <a:rPr lang="en-US" smtClean="0"/>
              <a:t>Click to edit Master subtitle style</a:t>
            </a:r>
            <a:endParaRPr lang="en-US"/>
          </a:p>
        </p:txBody>
      </p:sp>
    </p:spTree>
    <p:extLst>
      <p:ext uri="{BB962C8B-B14F-4D97-AF65-F5344CB8AC3E}">
        <p14:creationId xmlns:p14="http://schemas.microsoft.com/office/powerpoint/2010/main" val="1934628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17591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577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band"/>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589588"/>
            <a:ext cx="899160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3"/>
          <p:cNvSpPr>
            <a:spLocks noGrp="1" noChangeArrowheads="1"/>
          </p:cNvSpPr>
          <p:nvPr>
            <p:ph type="ctrTitle"/>
          </p:nvPr>
        </p:nvSpPr>
        <p:spPr>
          <a:xfrm>
            <a:off x="685800" y="2286000"/>
            <a:ext cx="7772400" cy="1143000"/>
          </a:xfrm>
        </p:spPr>
        <p:txBody>
          <a:bodyPr/>
          <a:lstStyle>
            <a:lvl1pPr>
              <a:defRPr>
                <a:solidFill>
                  <a:srgbClr val="1B57B5"/>
                </a:solidFill>
              </a:defRPr>
            </a:lvl1pPr>
          </a:lstStyle>
          <a:p>
            <a:r>
              <a:rPr lang="en-US" smtClean="0"/>
              <a:t>Click to edit Master title style</a:t>
            </a:r>
            <a:endParaRPr lang="en-US"/>
          </a:p>
        </p:txBody>
      </p:sp>
      <p:sp>
        <p:nvSpPr>
          <p:cNvPr id="11268" name="Rectangle 4"/>
          <p:cNvSpPr>
            <a:spLocks noGrp="1" noChangeArrowheads="1"/>
          </p:cNvSpPr>
          <p:nvPr>
            <p:ph type="subTitle" idx="1"/>
          </p:nvPr>
        </p:nvSpPr>
        <p:spPr>
          <a:xfrm>
            <a:off x="1371600" y="3810000"/>
            <a:ext cx="6400800" cy="1752600"/>
          </a:xfrm>
        </p:spPr>
        <p:txBody>
          <a:bodyPr/>
          <a:lstStyle>
            <a:lvl1pPr marL="0" indent="0" algn="ctr">
              <a:buFontTx/>
              <a:buNone/>
              <a:defRPr>
                <a:solidFill>
                  <a:schemeClr val="bg2"/>
                </a:solidFill>
              </a:defRPr>
            </a:lvl1pPr>
          </a:lstStyle>
          <a:p>
            <a:r>
              <a:rPr lang="en-US" smtClean="0"/>
              <a:t>Click to edit Master subtitle style</a:t>
            </a:r>
            <a:endParaRPr lang="en-US"/>
          </a:p>
        </p:txBody>
      </p:sp>
    </p:spTree>
    <p:extLst>
      <p:ext uri="{BB962C8B-B14F-4D97-AF65-F5344CB8AC3E}">
        <p14:creationId xmlns:p14="http://schemas.microsoft.com/office/powerpoint/2010/main" val="3163979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50550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1653257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552349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48568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310617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54141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2120851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893618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30539577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284506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29279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b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89588"/>
            <a:ext cx="899160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Rectangle 3"/>
          <p:cNvSpPr>
            <a:spLocks noGrp="1" noChangeArrowheads="1"/>
          </p:cNvSpPr>
          <p:nvPr>
            <p:ph type="ctrTitle"/>
          </p:nvPr>
        </p:nvSpPr>
        <p:spPr>
          <a:xfrm>
            <a:off x="685800" y="2286000"/>
            <a:ext cx="7772400" cy="1143000"/>
          </a:xfrm>
        </p:spPr>
        <p:txBody>
          <a:bodyPr/>
          <a:lstStyle>
            <a:lvl1pPr>
              <a:defRPr>
                <a:solidFill>
                  <a:srgbClr val="1B57B5"/>
                </a:solidFill>
              </a:defRPr>
            </a:lvl1pPr>
          </a:lstStyle>
          <a:p>
            <a:r>
              <a:rPr lang="en-US" smtClean="0"/>
              <a:t>Click to edit Master title style</a:t>
            </a:r>
            <a:endParaRPr lang="en-US"/>
          </a:p>
        </p:txBody>
      </p:sp>
      <p:sp>
        <p:nvSpPr>
          <p:cNvPr id="51204" name="Rectangle 4"/>
          <p:cNvSpPr>
            <a:spLocks noGrp="1" noChangeArrowheads="1"/>
          </p:cNvSpPr>
          <p:nvPr>
            <p:ph type="subTitle" idx="1"/>
          </p:nvPr>
        </p:nvSpPr>
        <p:spPr>
          <a:xfrm>
            <a:off x="1371600" y="3810000"/>
            <a:ext cx="6400800" cy="1752600"/>
          </a:xfrm>
        </p:spPr>
        <p:txBody>
          <a:bodyPr/>
          <a:lstStyle>
            <a:lvl1pPr marL="0" indent="0" algn="ctr">
              <a:buFontTx/>
              <a:buNone/>
              <a:defRPr>
                <a:solidFill>
                  <a:schemeClr val="bg2"/>
                </a:solidFill>
              </a:defRPr>
            </a:lvl1pPr>
          </a:lstStyle>
          <a:p>
            <a:r>
              <a:rPr lang="en-US" smtClean="0"/>
              <a:t>Click to edit Master subtitle style</a:t>
            </a:r>
            <a:endParaRPr lang="en-US"/>
          </a:p>
        </p:txBody>
      </p:sp>
    </p:spTree>
    <p:extLst>
      <p:ext uri="{BB962C8B-B14F-4D97-AF65-F5344CB8AC3E}">
        <p14:creationId xmlns:p14="http://schemas.microsoft.com/office/powerpoint/2010/main" val="29331498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315291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5698974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734804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427880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756164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9498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27856349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30578333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18363387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49398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04791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12298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6672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0496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1979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1057498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1030897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1.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emf"/><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1.bin"/></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vmlDrawing" Target="../drawings/vmlDrawing2.v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2.emf"/><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ban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5589588"/>
            <a:ext cx="899160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2" name="Rectangle 4"/>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2053" name="Picture 21" descr="ban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5589588"/>
            <a:ext cx="899160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2747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000">
          <a:solidFill>
            <a:schemeClr val="tx2"/>
          </a:solidFill>
          <a:latin typeface="+mj-lt"/>
          <a:ea typeface="+mj-ea"/>
          <a:cs typeface="+mj-cs"/>
        </a:defRPr>
      </a:lvl1pPr>
      <a:lvl2pPr algn="ctr" rtl="0" eaLnBrk="1" fontAlgn="base" hangingPunct="1">
        <a:spcBef>
          <a:spcPct val="0"/>
        </a:spcBef>
        <a:spcAft>
          <a:spcPct val="0"/>
        </a:spcAft>
        <a:defRPr sz="4000">
          <a:solidFill>
            <a:schemeClr val="tx2"/>
          </a:solidFill>
          <a:latin typeface="Verdana" pitchFamily="34" charset="0"/>
        </a:defRPr>
      </a:lvl2pPr>
      <a:lvl3pPr algn="ctr" rtl="0" eaLnBrk="1" fontAlgn="base" hangingPunct="1">
        <a:spcBef>
          <a:spcPct val="0"/>
        </a:spcBef>
        <a:spcAft>
          <a:spcPct val="0"/>
        </a:spcAft>
        <a:defRPr sz="4000">
          <a:solidFill>
            <a:schemeClr val="tx2"/>
          </a:solidFill>
          <a:latin typeface="Verdana" pitchFamily="34" charset="0"/>
        </a:defRPr>
      </a:lvl3pPr>
      <a:lvl4pPr algn="ctr" rtl="0" eaLnBrk="1" fontAlgn="base" hangingPunct="1">
        <a:spcBef>
          <a:spcPct val="0"/>
        </a:spcBef>
        <a:spcAft>
          <a:spcPct val="0"/>
        </a:spcAft>
        <a:defRPr sz="4000">
          <a:solidFill>
            <a:schemeClr val="tx2"/>
          </a:solidFill>
          <a:latin typeface="Verdana" pitchFamily="34" charset="0"/>
        </a:defRPr>
      </a:lvl4pPr>
      <a:lvl5pPr algn="ctr" rtl="0" eaLnBrk="1" fontAlgn="base" hangingPunct="1">
        <a:spcBef>
          <a:spcPct val="0"/>
        </a:spcBef>
        <a:spcAft>
          <a:spcPct val="0"/>
        </a:spcAft>
        <a:defRPr sz="4000">
          <a:solidFill>
            <a:schemeClr val="tx2"/>
          </a:solidFill>
          <a:latin typeface="Verdana" pitchFamily="34" charset="0"/>
        </a:defRPr>
      </a:lvl5pPr>
      <a:lvl6pPr marL="457200" algn="ctr" rtl="0" eaLnBrk="1" fontAlgn="base" hangingPunct="1">
        <a:spcBef>
          <a:spcPct val="0"/>
        </a:spcBef>
        <a:spcAft>
          <a:spcPct val="0"/>
        </a:spcAft>
        <a:defRPr sz="4000">
          <a:solidFill>
            <a:schemeClr val="tx2"/>
          </a:solidFill>
          <a:latin typeface="Verdana" pitchFamily="34" charset="0"/>
        </a:defRPr>
      </a:lvl6pPr>
      <a:lvl7pPr marL="914400" algn="ctr" rtl="0" eaLnBrk="1" fontAlgn="base" hangingPunct="1">
        <a:spcBef>
          <a:spcPct val="0"/>
        </a:spcBef>
        <a:spcAft>
          <a:spcPct val="0"/>
        </a:spcAft>
        <a:defRPr sz="4000">
          <a:solidFill>
            <a:schemeClr val="tx2"/>
          </a:solidFill>
          <a:latin typeface="Verdana" pitchFamily="34" charset="0"/>
        </a:defRPr>
      </a:lvl7pPr>
      <a:lvl8pPr marL="1371600" algn="ctr" rtl="0" eaLnBrk="1" fontAlgn="base" hangingPunct="1">
        <a:spcBef>
          <a:spcPct val="0"/>
        </a:spcBef>
        <a:spcAft>
          <a:spcPct val="0"/>
        </a:spcAft>
        <a:defRPr sz="4000">
          <a:solidFill>
            <a:schemeClr val="tx2"/>
          </a:solidFill>
          <a:latin typeface="Verdana" pitchFamily="34" charset="0"/>
        </a:defRPr>
      </a:lvl8pPr>
      <a:lvl9pPr marL="1828800" algn="ctr" rtl="0" eaLnBrk="1" fontAlgn="base" hangingPunct="1">
        <a:spcBef>
          <a:spcPct val="0"/>
        </a:spcBef>
        <a:spcAft>
          <a:spcPct val="0"/>
        </a:spcAft>
        <a:defRPr sz="4000">
          <a:solidFill>
            <a:schemeClr val="tx2"/>
          </a:solidFill>
          <a:latin typeface="Verdana"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graphicFrame>
        <p:nvGraphicFramePr>
          <p:cNvPr id="1028" name="Object 4"/>
          <p:cNvGraphicFramePr>
            <a:graphicFrameLocks noChangeAspect="1"/>
          </p:cNvGraphicFramePr>
          <p:nvPr/>
        </p:nvGraphicFramePr>
        <p:xfrm>
          <a:off x="0" y="6267450"/>
          <a:ext cx="9144000" cy="628650"/>
        </p:xfrm>
        <a:graphic>
          <a:graphicData uri="http://schemas.openxmlformats.org/presentationml/2006/ole">
            <mc:AlternateContent xmlns:mc="http://schemas.openxmlformats.org/markup-compatibility/2006">
              <mc:Choice xmlns:v="urn:schemas-microsoft-com:vml" Requires="v">
                <p:oleObj spid="_x0000_s1262" name="CorelDRAW" r:id="rId14" imgW="9570600" imgH="657720" progId="">
                  <p:embed/>
                </p:oleObj>
              </mc:Choice>
              <mc:Fallback>
                <p:oleObj name="CorelDRAW" r:id="rId14" imgW="9570600" imgH="657720" progId="">
                  <p:embed/>
                  <p:pic>
                    <p:nvPicPr>
                      <p:cNvPr id="0" name="Picture 6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6267450"/>
                        <a:ext cx="9144000" cy="62865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0811404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fontAlgn="base" hangingPunct="1">
        <a:spcBef>
          <a:spcPct val="0"/>
        </a:spcBef>
        <a:spcAft>
          <a:spcPct val="0"/>
        </a:spcAft>
        <a:defRPr sz="4000">
          <a:solidFill>
            <a:schemeClr val="tx2"/>
          </a:solidFill>
          <a:latin typeface="+mj-lt"/>
          <a:ea typeface="+mj-ea"/>
          <a:cs typeface="+mj-cs"/>
        </a:defRPr>
      </a:lvl1pPr>
      <a:lvl2pPr algn="ctr" rtl="0" eaLnBrk="1" fontAlgn="base" hangingPunct="1">
        <a:spcBef>
          <a:spcPct val="0"/>
        </a:spcBef>
        <a:spcAft>
          <a:spcPct val="0"/>
        </a:spcAft>
        <a:defRPr sz="4000">
          <a:solidFill>
            <a:schemeClr val="tx2"/>
          </a:solidFill>
          <a:latin typeface="Verdana" pitchFamily="34" charset="0"/>
        </a:defRPr>
      </a:lvl2pPr>
      <a:lvl3pPr algn="ctr" rtl="0" eaLnBrk="1" fontAlgn="base" hangingPunct="1">
        <a:spcBef>
          <a:spcPct val="0"/>
        </a:spcBef>
        <a:spcAft>
          <a:spcPct val="0"/>
        </a:spcAft>
        <a:defRPr sz="4000">
          <a:solidFill>
            <a:schemeClr val="tx2"/>
          </a:solidFill>
          <a:latin typeface="Verdana" pitchFamily="34" charset="0"/>
        </a:defRPr>
      </a:lvl3pPr>
      <a:lvl4pPr algn="ctr" rtl="0" eaLnBrk="1" fontAlgn="base" hangingPunct="1">
        <a:spcBef>
          <a:spcPct val="0"/>
        </a:spcBef>
        <a:spcAft>
          <a:spcPct val="0"/>
        </a:spcAft>
        <a:defRPr sz="4000">
          <a:solidFill>
            <a:schemeClr val="tx2"/>
          </a:solidFill>
          <a:latin typeface="Verdana" pitchFamily="34" charset="0"/>
        </a:defRPr>
      </a:lvl4pPr>
      <a:lvl5pPr algn="ctr" rtl="0" eaLnBrk="1" fontAlgn="base" hangingPunct="1">
        <a:spcBef>
          <a:spcPct val="0"/>
        </a:spcBef>
        <a:spcAft>
          <a:spcPct val="0"/>
        </a:spcAft>
        <a:defRPr sz="4000">
          <a:solidFill>
            <a:schemeClr val="tx2"/>
          </a:solidFill>
          <a:latin typeface="Verdana" pitchFamily="34" charset="0"/>
        </a:defRPr>
      </a:lvl5pPr>
      <a:lvl6pPr marL="457200" algn="ctr" rtl="0" eaLnBrk="1" fontAlgn="base" hangingPunct="1">
        <a:spcBef>
          <a:spcPct val="0"/>
        </a:spcBef>
        <a:spcAft>
          <a:spcPct val="0"/>
        </a:spcAft>
        <a:defRPr sz="4000">
          <a:solidFill>
            <a:schemeClr val="tx2"/>
          </a:solidFill>
          <a:latin typeface="Verdana" pitchFamily="34" charset="0"/>
        </a:defRPr>
      </a:lvl6pPr>
      <a:lvl7pPr marL="914400" algn="ctr" rtl="0" eaLnBrk="1" fontAlgn="base" hangingPunct="1">
        <a:spcBef>
          <a:spcPct val="0"/>
        </a:spcBef>
        <a:spcAft>
          <a:spcPct val="0"/>
        </a:spcAft>
        <a:defRPr sz="4000">
          <a:solidFill>
            <a:schemeClr val="tx2"/>
          </a:solidFill>
          <a:latin typeface="Verdana" pitchFamily="34" charset="0"/>
        </a:defRPr>
      </a:lvl7pPr>
      <a:lvl8pPr marL="1371600" algn="ctr" rtl="0" eaLnBrk="1" fontAlgn="base" hangingPunct="1">
        <a:spcBef>
          <a:spcPct val="0"/>
        </a:spcBef>
        <a:spcAft>
          <a:spcPct val="0"/>
        </a:spcAft>
        <a:defRPr sz="4000">
          <a:solidFill>
            <a:schemeClr val="tx2"/>
          </a:solidFill>
          <a:latin typeface="Verdana" pitchFamily="34" charset="0"/>
        </a:defRPr>
      </a:lvl8pPr>
      <a:lvl9pPr marL="1828800" algn="ctr" rtl="0" eaLnBrk="1" fontAlgn="base" hangingPunct="1">
        <a:spcBef>
          <a:spcPct val="0"/>
        </a:spcBef>
        <a:spcAft>
          <a:spcPct val="0"/>
        </a:spcAft>
        <a:defRPr sz="4000">
          <a:solidFill>
            <a:schemeClr val="tx2"/>
          </a:solidFill>
          <a:latin typeface="Verdana"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3075"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graphicFrame>
        <p:nvGraphicFramePr>
          <p:cNvPr id="3076" name="Object 4"/>
          <p:cNvGraphicFramePr>
            <a:graphicFrameLocks noChangeAspect="1"/>
          </p:cNvGraphicFramePr>
          <p:nvPr/>
        </p:nvGraphicFramePr>
        <p:xfrm>
          <a:off x="0" y="6267450"/>
          <a:ext cx="9144000" cy="628650"/>
        </p:xfrm>
        <a:graphic>
          <a:graphicData uri="http://schemas.openxmlformats.org/presentationml/2006/ole">
            <mc:AlternateContent xmlns:mc="http://schemas.openxmlformats.org/markup-compatibility/2006">
              <mc:Choice xmlns:v="urn:schemas-microsoft-com:vml" Requires="v">
                <p:oleObj spid="_x0000_s2286" name="CorelDRAW" r:id="rId14" imgW="9570600" imgH="657720" progId="">
                  <p:embed/>
                </p:oleObj>
              </mc:Choice>
              <mc:Fallback>
                <p:oleObj name="CorelDRAW" r:id="rId14" imgW="9570600" imgH="657720" progId="">
                  <p:embed/>
                  <p:pic>
                    <p:nvPicPr>
                      <p:cNvPr id="0" name="Picture 6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6267450"/>
                        <a:ext cx="9144000" cy="62865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2702650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000">
          <a:solidFill>
            <a:schemeClr val="tx2"/>
          </a:solidFill>
          <a:latin typeface="+mj-lt"/>
          <a:ea typeface="+mj-ea"/>
          <a:cs typeface="+mj-cs"/>
        </a:defRPr>
      </a:lvl1pPr>
      <a:lvl2pPr algn="ctr" rtl="0" eaLnBrk="1" fontAlgn="base" hangingPunct="1">
        <a:spcBef>
          <a:spcPct val="0"/>
        </a:spcBef>
        <a:spcAft>
          <a:spcPct val="0"/>
        </a:spcAft>
        <a:defRPr sz="4000">
          <a:solidFill>
            <a:schemeClr val="tx2"/>
          </a:solidFill>
          <a:latin typeface="Verdana" pitchFamily="34" charset="0"/>
        </a:defRPr>
      </a:lvl2pPr>
      <a:lvl3pPr algn="ctr" rtl="0" eaLnBrk="1" fontAlgn="base" hangingPunct="1">
        <a:spcBef>
          <a:spcPct val="0"/>
        </a:spcBef>
        <a:spcAft>
          <a:spcPct val="0"/>
        </a:spcAft>
        <a:defRPr sz="4000">
          <a:solidFill>
            <a:schemeClr val="tx2"/>
          </a:solidFill>
          <a:latin typeface="Verdana" pitchFamily="34" charset="0"/>
        </a:defRPr>
      </a:lvl3pPr>
      <a:lvl4pPr algn="ctr" rtl="0" eaLnBrk="1" fontAlgn="base" hangingPunct="1">
        <a:spcBef>
          <a:spcPct val="0"/>
        </a:spcBef>
        <a:spcAft>
          <a:spcPct val="0"/>
        </a:spcAft>
        <a:defRPr sz="4000">
          <a:solidFill>
            <a:schemeClr val="tx2"/>
          </a:solidFill>
          <a:latin typeface="Verdana" pitchFamily="34" charset="0"/>
        </a:defRPr>
      </a:lvl4pPr>
      <a:lvl5pPr algn="ctr" rtl="0" eaLnBrk="1" fontAlgn="base" hangingPunct="1">
        <a:spcBef>
          <a:spcPct val="0"/>
        </a:spcBef>
        <a:spcAft>
          <a:spcPct val="0"/>
        </a:spcAft>
        <a:defRPr sz="4000">
          <a:solidFill>
            <a:schemeClr val="tx2"/>
          </a:solidFill>
          <a:latin typeface="Verdana" pitchFamily="34" charset="0"/>
        </a:defRPr>
      </a:lvl5pPr>
      <a:lvl6pPr marL="457200" algn="ctr" rtl="0" eaLnBrk="1" fontAlgn="base" hangingPunct="1">
        <a:spcBef>
          <a:spcPct val="0"/>
        </a:spcBef>
        <a:spcAft>
          <a:spcPct val="0"/>
        </a:spcAft>
        <a:defRPr sz="4000">
          <a:solidFill>
            <a:schemeClr val="tx2"/>
          </a:solidFill>
          <a:latin typeface="Verdana" pitchFamily="34" charset="0"/>
        </a:defRPr>
      </a:lvl6pPr>
      <a:lvl7pPr marL="914400" algn="ctr" rtl="0" eaLnBrk="1" fontAlgn="base" hangingPunct="1">
        <a:spcBef>
          <a:spcPct val="0"/>
        </a:spcBef>
        <a:spcAft>
          <a:spcPct val="0"/>
        </a:spcAft>
        <a:defRPr sz="4000">
          <a:solidFill>
            <a:schemeClr val="tx2"/>
          </a:solidFill>
          <a:latin typeface="Verdana" pitchFamily="34" charset="0"/>
        </a:defRPr>
      </a:lvl7pPr>
      <a:lvl8pPr marL="1371600" algn="ctr" rtl="0" eaLnBrk="1" fontAlgn="base" hangingPunct="1">
        <a:spcBef>
          <a:spcPct val="0"/>
        </a:spcBef>
        <a:spcAft>
          <a:spcPct val="0"/>
        </a:spcAft>
        <a:defRPr sz="4000">
          <a:solidFill>
            <a:schemeClr val="tx2"/>
          </a:solidFill>
          <a:latin typeface="Verdana" pitchFamily="34" charset="0"/>
        </a:defRPr>
      </a:lvl8pPr>
      <a:lvl9pPr marL="1828800" algn="ctr" rtl="0" eaLnBrk="1" fontAlgn="base" hangingPunct="1">
        <a:spcBef>
          <a:spcPct val="0"/>
        </a:spcBef>
        <a:spcAft>
          <a:spcPct val="0"/>
        </a:spcAft>
        <a:defRPr sz="4000">
          <a:solidFill>
            <a:schemeClr val="tx2"/>
          </a:solidFill>
          <a:latin typeface="Verdana"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Mathematical%20analysis.doc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audio" Target="../media/media4.wav"/><Relationship Id="rId3" Type="http://schemas.microsoft.com/office/2007/relationships/media" Target="../media/media2.wav"/><Relationship Id="rId7" Type="http://schemas.microsoft.com/office/2007/relationships/media" Target="../media/media4.wav"/><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audio" Target="../media/media3.wav"/><Relationship Id="rId11" Type="http://schemas.openxmlformats.org/officeDocument/2006/relationships/image" Target="../media/image4.png"/><Relationship Id="rId5" Type="http://schemas.microsoft.com/office/2007/relationships/media" Target="../media/media3.wav"/><Relationship Id="rId10" Type="http://schemas.openxmlformats.org/officeDocument/2006/relationships/image" Target="../media/image3.png"/><Relationship Id="rId4" Type="http://schemas.openxmlformats.org/officeDocument/2006/relationships/audio" Target="../media/media2.wav"/><Relationship Id="rId9"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Rectangle 9"/>
          <p:cNvSpPr>
            <a:spLocks noChangeArrowheads="1"/>
          </p:cNvSpPr>
          <p:nvPr/>
        </p:nvSpPr>
        <p:spPr bwMode="auto">
          <a:xfrm>
            <a:off x="0" y="0"/>
            <a:ext cx="9144000" cy="1752600"/>
          </a:xfrm>
          <a:prstGeom prst="rect">
            <a:avLst/>
          </a:prstGeom>
          <a:solidFill>
            <a:srgbClr val="33529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900">
              <a:latin typeface="Calibri" panose="020F0502020204030204" pitchFamily="34" charset="0"/>
              <a:cs typeface="Calibri" panose="020F0502020204030204" pitchFamily="34" charset="0"/>
            </a:endParaRPr>
          </a:p>
        </p:txBody>
      </p:sp>
      <p:sp>
        <p:nvSpPr>
          <p:cNvPr id="9" name="TextBox 8"/>
          <p:cNvSpPr txBox="1"/>
          <p:nvPr/>
        </p:nvSpPr>
        <p:spPr>
          <a:xfrm>
            <a:off x="40788" y="1844824"/>
            <a:ext cx="9067716" cy="1985159"/>
          </a:xfrm>
          <a:prstGeom prst="rect">
            <a:avLst/>
          </a:prstGeom>
          <a:noFill/>
        </p:spPr>
        <p:txBody>
          <a:bodyPr wrap="square" rtlCol="0">
            <a:spAutoFit/>
          </a:bodyPr>
          <a:lstStyle/>
          <a:p>
            <a:pPr algn="ctr"/>
            <a:r>
              <a:rPr lang="en-IN" sz="4100" b="1" dirty="0" smtClean="0">
                <a:solidFill>
                  <a:srgbClr val="00B050"/>
                </a:solidFill>
                <a:cs typeface="Times New Roman" panose="02020603050405020304" pitchFamily="18" charset="0"/>
              </a:rPr>
              <a:t>A NEW METHOD FOR MONAURAL SPEECH SEPARATION USING IDEAL BINARY MASK</a:t>
            </a:r>
            <a:endParaRPr lang="en-IN" sz="4100" b="1" dirty="0">
              <a:solidFill>
                <a:srgbClr val="00B050"/>
              </a:solidFill>
              <a:cs typeface="Times New Roman" panose="02020603050405020304" pitchFamily="18" charset="0"/>
            </a:endParaRPr>
          </a:p>
        </p:txBody>
      </p:sp>
      <p:sp>
        <p:nvSpPr>
          <p:cNvPr id="11" name="TextBox 10"/>
          <p:cNvSpPr txBox="1"/>
          <p:nvPr/>
        </p:nvSpPr>
        <p:spPr>
          <a:xfrm>
            <a:off x="212725" y="3857628"/>
            <a:ext cx="4738332" cy="400110"/>
          </a:xfrm>
          <a:prstGeom prst="rect">
            <a:avLst/>
          </a:prstGeom>
          <a:noFill/>
        </p:spPr>
        <p:txBody>
          <a:bodyPr wrap="square" rtlCol="0">
            <a:spAutoFit/>
          </a:bodyPr>
          <a:lstStyle/>
          <a:p>
            <a:pPr eaLnBrk="1" fontAlgn="auto" hangingPunct="1">
              <a:spcBef>
                <a:spcPts val="0"/>
              </a:spcBef>
              <a:spcAft>
                <a:spcPts val="0"/>
              </a:spcAft>
            </a:pPr>
            <a:r>
              <a:rPr lang="en-IN" sz="2000" b="0" dirty="0">
                <a:solidFill>
                  <a:prstClr val="black"/>
                </a:solidFill>
                <a:cs typeface="Times New Roman" panose="02020603050405020304" pitchFamily="18" charset="0"/>
              </a:rPr>
              <a:t>Guide: </a:t>
            </a:r>
            <a:r>
              <a:rPr lang="en-IN" sz="2000" dirty="0">
                <a:solidFill>
                  <a:prstClr val="black"/>
                </a:solidFill>
                <a:cs typeface="Times New Roman" panose="02020603050405020304" pitchFamily="18" charset="0"/>
              </a:rPr>
              <a:t>Dr. R. Rajavel</a:t>
            </a:r>
            <a:r>
              <a:rPr lang="en-IN" sz="2000" b="0" dirty="0">
                <a:solidFill>
                  <a:prstClr val="black"/>
                </a:solidFill>
                <a:cs typeface="Times New Roman" panose="02020603050405020304" pitchFamily="18" charset="0"/>
              </a:rPr>
              <a:t>, Associate Professor</a:t>
            </a:r>
          </a:p>
        </p:txBody>
      </p:sp>
      <p:sp>
        <p:nvSpPr>
          <p:cNvPr id="13" name="TextBox 12"/>
          <p:cNvSpPr txBox="1"/>
          <p:nvPr/>
        </p:nvSpPr>
        <p:spPr>
          <a:xfrm>
            <a:off x="4980967" y="3877547"/>
            <a:ext cx="3888432" cy="1200329"/>
          </a:xfrm>
          <a:prstGeom prst="rect">
            <a:avLst/>
          </a:prstGeom>
          <a:noFill/>
        </p:spPr>
        <p:txBody>
          <a:bodyPr wrap="square" rtlCol="0">
            <a:spAutoFit/>
          </a:bodyPr>
          <a:lstStyle/>
          <a:p>
            <a:pPr eaLnBrk="1" fontAlgn="auto" hangingPunct="1">
              <a:spcBef>
                <a:spcPts val="0"/>
              </a:spcBef>
              <a:spcAft>
                <a:spcPts val="0"/>
              </a:spcAft>
            </a:pPr>
            <a:r>
              <a:rPr lang="en-IN" sz="1800" b="0" dirty="0" smtClean="0">
                <a:solidFill>
                  <a:prstClr val="black"/>
                </a:solidFill>
                <a:cs typeface="Times New Roman" panose="02020603050405020304" pitchFamily="18" charset="0"/>
              </a:rPr>
              <a:t>Project </a:t>
            </a:r>
            <a:r>
              <a:rPr lang="en-IN" sz="1800" b="0" dirty="0">
                <a:solidFill>
                  <a:prstClr val="black"/>
                </a:solidFill>
                <a:cs typeface="Times New Roman" panose="02020603050405020304" pitchFamily="18" charset="0"/>
              </a:rPr>
              <a:t>by :</a:t>
            </a:r>
          </a:p>
          <a:p>
            <a:pPr eaLnBrk="1" fontAlgn="auto" hangingPunct="1">
              <a:spcBef>
                <a:spcPts val="0"/>
              </a:spcBef>
              <a:spcAft>
                <a:spcPts val="0"/>
              </a:spcAft>
            </a:pPr>
            <a:r>
              <a:rPr lang="en-IN" sz="1800" b="0" dirty="0">
                <a:solidFill>
                  <a:prstClr val="black"/>
                </a:solidFill>
                <a:cs typeface="Times New Roman" panose="02020603050405020304" pitchFamily="18" charset="0"/>
              </a:rPr>
              <a:t>M. Naveen Narayanan - 312214106066  </a:t>
            </a:r>
          </a:p>
          <a:p>
            <a:pPr eaLnBrk="1" fontAlgn="auto" hangingPunct="1">
              <a:spcBef>
                <a:spcPts val="0"/>
              </a:spcBef>
              <a:spcAft>
                <a:spcPts val="0"/>
              </a:spcAft>
            </a:pPr>
            <a:r>
              <a:rPr lang="en-IN" sz="1800" b="0" dirty="0">
                <a:solidFill>
                  <a:prstClr val="black"/>
                </a:solidFill>
                <a:cs typeface="Times New Roman" panose="02020603050405020304" pitchFamily="18" charset="0"/>
              </a:rPr>
              <a:t>S. Somasundar - 312214106104</a:t>
            </a:r>
          </a:p>
          <a:p>
            <a:pPr eaLnBrk="1" fontAlgn="auto" hangingPunct="1">
              <a:spcBef>
                <a:spcPts val="0"/>
              </a:spcBef>
              <a:spcAft>
                <a:spcPts val="0"/>
              </a:spcAft>
            </a:pPr>
            <a:endParaRPr lang="en-IN" sz="1800" b="0" dirty="0">
              <a:solidFill>
                <a:prstClr val="black"/>
              </a:solidFill>
              <a:latin typeface="Calibri" panose="020F0502020204030204" pitchFamily="34" charset="0"/>
              <a:cs typeface="Calibri" panose="020F0502020204030204" pitchFamily="34" charset="0"/>
            </a:endParaRPr>
          </a:p>
        </p:txBody>
      </p:sp>
      <p:sp>
        <p:nvSpPr>
          <p:cNvPr id="14" name="TextBox 13"/>
          <p:cNvSpPr txBox="1"/>
          <p:nvPr/>
        </p:nvSpPr>
        <p:spPr>
          <a:xfrm>
            <a:off x="380998" y="5243468"/>
            <a:ext cx="8343374" cy="369332"/>
          </a:xfrm>
          <a:prstGeom prst="rect">
            <a:avLst/>
          </a:prstGeom>
          <a:noFill/>
        </p:spPr>
        <p:txBody>
          <a:bodyPr wrap="none" rtlCol="0">
            <a:spAutoFit/>
          </a:bodyPr>
          <a:lstStyle/>
          <a:p>
            <a:pPr algn="ctr" eaLnBrk="1" fontAlgn="auto" hangingPunct="1">
              <a:spcBef>
                <a:spcPts val="0"/>
              </a:spcBef>
              <a:spcAft>
                <a:spcPts val="0"/>
              </a:spcAft>
            </a:pPr>
            <a:r>
              <a:rPr lang="en-IN" sz="1800" dirty="0">
                <a:solidFill>
                  <a:srgbClr val="C00000"/>
                </a:solidFill>
                <a:cs typeface="Times New Roman" panose="02020603050405020304" pitchFamily="18" charset="0"/>
              </a:rPr>
              <a:t>DEPARTMENT OF ELECTRONICS AND COMMUNICATION ENGINEERING</a:t>
            </a:r>
          </a:p>
        </p:txBody>
      </p:sp>
    </p:spTree>
    <p:extLst>
      <p:ext uri="{BB962C8B-B14F-4D97-AF65-F5344CB8AC3E}">
        <p14:creationId xmlns:p14="http://schemas.microsoft.com/office/powerpoint/2010/main" val="19699564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856" y="591414"/>
            <a:ext cx="8229600" cy="5951706"/>
          </a:xfrm>
        </p:spPr>
        <p:txBody>
          <a:bodyPr/>
          <a:lstStyle/>
          <a:p>
            <a:pPr marL="0" indent="0">
              <a:buNone/>
            </a:pPr>
            <a:endParaRPr lang="en-IN" dirty="0">
              <a:latin typeface="Calibri" panose="020F0502020204030204" pitchFamily="34" charset="0"/>
              <a:cs typeface="Calibri" panose="020F0502020204030204" pitchFamily="34" charset="0"/>
            </a:endParaRPr>
          </a:p>
          <a:p>
            <a:pPr marL="0" indent="0" algn="just">
              <a:buNone/>
            </a:pPr>
            <a:r>
              <a:rPr lang="en-IN" dirty="0" smtClean="0">
                <a:latin typeface="Calibri" panose="020F0502020204030204" pitchFamily="34" charset="0"/>
                <a:cs typeface="Calibri" panose="020F0502020204030204" pitchFamily="34" charset="0"/>
              </a:rPr>
              <a:t>Proposed system to reduce computational complexity</a:t>
            </a:r>
          </a:p>
          <a:p>
            <a:pPr marL="0" indent="0">
              <a:buNone/>
            </a:pPr>
            <a:endParaRPr lang="en-IN" dirty="0">
              <a:latin typeface="Calibri" panose="020F0502020204030204" pitchFamily="34" charset="0"/>
              <a:cs typeface="Calibri" panose="020F0502020204030204" pitchFamily="34" charset="0"/>
            </a:endParaRPr>
          </a:p>
        </p:txBody>
      </p:sp>
      <p:sp>
        <p:nvSpPr>
          <p:cNvPr id="75" name="Rectangle 74"/>
          <p:cNvSpPr/>
          <p:nvPr/>
        </p:nvSpPr>
        <p:spPr>
          <a:xfrm>
            <a:off x="236300" y="50686"/>
            <a:ext cx="8688341" cy="615553"/>
          </a:xfrm>
          <a:prstGeom prst="rect">
            <a:avLst/>
          </a:prstGeom>
        </p:spPr>
        <p:txBody>
          <a:bodyPr wrap="none">
            <a:spAutoFit/>
          </a:bodyPr>
          <a:lstStyle/>
          <a:p>
            <a:pPr algn="ctr"/>
            <a:r>
              <a:rPr lang="en-IN" sz="3400" b="0" dirty="0" smtClean="0">
                <a:solidFill>
                  <a:srgbClr val="FF0000"/>
                </a:solidFill>
                <a:ea typeface="+mj-ea"/>
                <a:cs typeface="Times New Roman" panose="02020603050405020304" pitchFamily="18" charset="0"/>
              </a:rPr>
              <a:t>PROPOSED SPEECH SEPERATION SYSTEM</a:t>
            </a:r>
            <a:endParaRPr lang="en-IN" sz="3400" b="0" dirty="0">
              <a:solidFill>
                <a:srgbClr val="FF0000"/>
              </a:solidFill>
              <a:cs typeface="Times New Roman" panose="02020603050405020304" pitchFamily="18" charset="0"/>
            </a:endParaRPr>
          </a:p>
        </p:txBody>
      </p:sp>
      <p:sp>
        <p:nvSpPr>
          <p:cNvPr id="33" name="Rectangle 32"/>
          <p:cNvSpPr/>
          <p:nvPr/>
        </p:nvSpPr>
        <p:spPr>
          <a:xfrm>
            <a:off x="930977" y="3021290"/>
            <a:ext cx="934747" cy="1512168"/>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4" name="Rectangle 33"/>
          <p:cNvSpPr/>
          <p:nvPr/>
        </p:nvSpPr>
        <p:spPr>
          <a:xfrm>
            <a:off x="2558742" y="3021290"/>
            <a:ext cx="1379217" cy="1512168"/>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5" name="Rectangle 34"/>
          <p:cNvSpPr/>
          <p:nvPr/>
        </p:nvSpPr>
        <p:spPr>
          <a:xfrm>
            <a:off x="6486965" y="3021290"/>
            <a:ext cx="1091912" cy="1512168"/>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6" name="Rectangle 35"/>
          <p:cNvSpPr/>
          <p:nvPr/>
        </p:nvSpPr>
        <p:spPr>
          <a:xfrm>
            <a:off x="4473361" y="3021290"/>
            <a:ext cx="1456707" cy="1512168"/>
          </a:xfrm>
          <a:prstGeom prst="rect">
            <a:avLst/>
          </a:prstGeom>
          <a:solidFill>
            <a:srgbClr val="0070C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cxnSp>
        <p:nvCxnSpPr>
          <p:cNvPr id="37" name="Straight Arrow Connector 36"/>
          <p:cNvCxnSpPr/>
          <p:nvPr/>
        </p:nvCxnSpPr>
        <p:spPr>
          <a:xfrm flipV="1">
            <a:off x="1866749" y="3806700"/>
            <a:ext cx="665451" cy="8929"/>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38" name="Straight Arrow Connector 37"/>
          <p:cNvCxnSpPr/>
          <p:nvPr/>
        </p:nvCxnSpPr>
        <p:spPr>
          <a:xfrm flipV="1">
            <a:off x="3935387" y="3806699"/>
            <a:ext cx="565859" cy="3312"/>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39" name="Straight Arrow Connector 38"/>
          <p:cNvCxnSpPr/>
          <p:nvPr/>
        </p:nvCxnSpPr>
        <p:spPr>
          <a:xfrm>
            <a:off x="7578877" y="3722295"/>
            <a:ext cx="842727" cy="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40" name="Straight Arrow Connector 39"/>
          <p:cNvCxnSpPr/>
          <p:nvPr/>
        </p:nvCxnSpPr>
        <p:spPr>
          <a:xfrm flipV="1">
            <a:off x="148062" y="3828359"/>
            <a:ext cx="762000" cy="511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sp>
        <p:nvSpPr>
          <p:cNvPr id="41" name="TextBox 40"/>
          <p:cNvSpPr txBox="1"/>
          <p:nvPr/>
        </p:nvSpPr>
        <p:spPr>
          <a:xfrm>
            <a:off x="698465" y="3295180"/>
            <a:ext cx="1371600" cy="923330"/>
          </a:xfrm>
          <a:prstGeom prst="rect">
            <a:avLst/>
          </a:prstGeom>
          <a:noFill/>
        </p:spPr>
        <p:txBody>
          <a:bodyPr wrap="square" rtlCol="0">
            <a:spAutoFit/>
          </a:bodyPr>
          <a:lstStyle/>
          <a:p>
            <a:pPr algn="ctr" eaLnBrk="1" fontAlgn="auto" hangingPunct="1">
              <a:spcBef>
                <a:spcPts val="0"/>
              </a:spcBef>
              <a:spcAft>
                <a:spcPts val="0"/>
              </a:spcAft>
            </a:pPr>
            <a:r>
              <a:rPr lang="en-US" sz="1800" b="0" dirty="0">
                <a:solidFill>
                  <a:prstClr val="black"/>
                </a:solidFill>
                <a:latin typeface="Calibri"/>
              </a:rPr>
              <a:t>Analysis </a:t>
            </a:r>
          </a:p>
          <a:p>
            <a:pPr algn="ctr" eaLnBrk="1" fontAlgn="auto" hangingPunct="1">
              <a:spcBef>
                <a:spcPts val="0"/>
              </a:spcBef>
              <a:spcAft>
                <a:spcPts val="0"/>
              </a:spcAft>
            </a:pPr>
            <a:r>
              <a:rPr lang="en-US" sz="1800" b="0" dirty="0">
                <a:solidFill>
                  <a:prstClr val="black"/>
                </a:solidFill>
                <a:latin typeface="Calibri"/>
              </a:rPr>
              <a:t>Filter</a:t>
            </a:r>
          </a:p>
          <a:p>
            <a:pPr algn="ctr" eaLnBrk="1" fontAlgn="auto" hangingPunct="1">
              <a:spcBef>
                <a:spcPts val="0"/>
              </a:spcBef>
              <a:spcAft>
                <a:spcPts val="0"/>
              </a:spcAft>
            </a:pPr>
            <a:r>
              <a:rPr lang="en-US" sz="1800" b="0" dirty="0">
                <a:solidFill>
                  <a:prstClr val="black"/>
                </a:solidFill>
                <a:latin typeface="Calibri"/>
              </a:rPr>
              <a:t>Bank</a:t>
            </a:r>
          </a:p>
        </p:txBody>
      </p:sp>
      <p:sp>
        <p:nvSpPr>
          <p:cNvPr id="42" name="TextBox 41"/>
          <p:cNvSpPr txBox="1"/>
          <p:nvPr/>
        </p:nvSpPr>
        <p:spPr>
          <a:xfrm>
            <a:off x="2532200" y="3206535"/>
            <a:ext cx="1442714" cy="923330"/>
          </a:xfrm>
          <a:prstGeom prst="rect">
            <a:avLst/>
          </a:prstGeom>
          <a:noFill/>
        </p:spPr>
        <p:txBody>
          <a:bodyPr wrap="square" rtlCol="0">
            <a:spAutoFit/>
          </a:bodyPr>
          <a:lstStyle/>
          <a:p>
            <a:pPr algn="ctr" eaLnBrk="1" fontAlgn="auto" hangingPunct="1">
              <a:spcBef>
                <a:spcPts val="0"/>
              </a:spcBef>
              <a:spcAft>
                <a:spcPts val="0"/>
              </a:spcAft>
            </a:pPr>
            <a:r>
              <a:rPr lang="en-US" sz="1800" b="0" dirty="0"/>
              <a:t>Binary T-F Mask </a:t>
            </a:r>
            <a:r>
              <a:rPr lang="en-US" sz="1800" b="0" dirty="0" smtClean="0"/>
              <a:t>Computation</a:t>
            </a:r>
            <a:endParaRPr lang="en-US" sz="1800" b="0" dirty="0"/>
          </a:p>
        </p:txBody>
      </p:sp>
      <p:sp>
        <p:nvSpPr>
          <p:cNvPr id="43" name="TextBox 42"/>
          <p:cNvSpPr txBox="1"/>
          <p:nvPr/>
        </p:nvSpPr>
        <p:spPr>
          <a:xfrm>
            <a:off x="6348701" y="3276880"/>
            <a:ext cx="1371600" cy="923330"/>
          </a:xfrm>
          <a:prstGeom prst="rect">
            <a:avLst/>
          </a:prstGeom>
          <a:noFill/>
        </p:spPr>
        <p:txBody>
          <a:bodyPr wrap="square" rtlCol="0">
            <a:spAutoFit/>
          </a:bodyPr>
          <a:lstStyle/>
          <a:p>
            <a:pPr algn="ctr" eaLnBrk="1" fontAlgn="auto" hangingPunct="1">
              <a:spcBef>
                <a:spcPts val="0"/>
              </a:spcBef>
              <a:spcAft>
                <a:spcPts val="0"/>
              </a:spcAft>
            </a:pPr>
            <a:r>
              <a:rPr lang="en-US" sz="1800" b="0" dirty="0">
                <a:solidFill>
                  <a:prstClr val="black"/>
                </a:solidFill>
                <a:latin typeface="Calibri"/>
              </a:rPr>
              <a:t>Synthesis </a:t>
            </a:r>
          </a:p>
          <a:p>
            <a:pPr algn="ctr" eaLnBrk="1" fontAlgn="auto" hangingPunct="1">
              <a:spcBef>
                <a:spcPts val="0"/>
              </a:spcBef>
              <a:spcAft>
                <a:spcPts val="0"/>
              </a:spcAft>
            </a:pPr>
            <a:r>
              <a:rPr lang="en-US" sz="1800" b="0" dirty="0">
                <a:solidFill>
                  <a:prstClr val="black"/>
                </a:solidFill>
                <a:latin typeface="Calibri"/>
              </a:rPr>
              <a:t>Filter</a:t>
            </a:r>
          </a:p>
          <a:p>
            <a:pPr algn="ctr" eaLnBrk="1" fontAlgn="auto" hangingPunct="1">
              <a:spcBef>
                <a:spcPts val="0"/>
              </a:spcBef>
              <a:spcAft>
                <a:spcPts val="0"/>
              </a:spcAft>
            </a:pPr>
            <a:r>
              <a:rPr lang="en-US" sz="1800" b="0" dirty="0">
                <a:solidFill>
                  <a:prstClr val="black"/>
                </a:solidFill>
                <a:latin typeface="Calibri"/>
              </a:rPr>
              <a:t>Bank</a:t>
            </a:r>
          </a:p>
        </p:txBody>
      </p:sp>
      <p:sp>
        <p:nvSpPr>
          <p:cNvPr id="44" name="TextBox 43"/>
          <p:cNvSpPr txBox="1"/>
          <p:nvPr/>
        </p:nvSpPr>
        <p:spPr>
          <a:xfrm>
            <a:off x="4412400" y="3325478"/>
            <a:ext cx="1524000" cy="923330"/>
          </a:xfrm>
          <a:prstGeom prst="rect">
            <a:avLst/>
          </a:prstGeom>
          <a:noFill/>
        </p:spPr>
        <p:txBody>
          <a:bodyPr wrap="square" rtlCol="0">
            <a:spAutoFit/>
          </a:bodyPr>
          <a:lstStyle/>
          <a:p>
            <a:pPr algn="ctr"/>
            <a:r>
              <a:rPr lang="en-US" sz="1800" b="0" dirty="0"/>
              <a:t>T-F Mask based Noise Suppression </a:t>
            </a:r>
          </a:p>
        </p:txBody>
      </p:sp>
      <p:sp>
        <p:nvSpPr>
          <p:cNvPr id="46" name="TextBox 45"/>
          <p:cNvSpPr txBox="1"/>
          <p:nvPr/>
        </p:nvSpPr>
        <p:spPr>
          <a:xfrm>
            <a:off x="-134272" y="3187138"/>
            <a:ext cx="1066800" cy="646331"/>
          </a:xfrm>
          <a:prstGeom prst="rect">
            <a:avLst/>
          </a:prstGeom>
          <a:noFill/>
        </p:spPr>
        <p:txBody>
          <a:bodyPr wrap="square" rtlCol="0">
            <a:spAutoFit/>
          </a:bodyPr>
          <a:lstStyle/>
          <a:p>
            <a:pPr algn="ctr" eaLnBrk="1" fontAlgn="auto" hangingPunct="1">
              <a:spcBef>
                <a:spcPts val="0"/>
              </a:spcBef>
              <a:spcAft>
                <a:spcPts val="0"/>
              </a:spcAft>
            </a:pPr>
            <a:r>
              <a:rPr lang="en-US" sz="1800" b="0" dirty="0">
                <a:solidFill>
                  <a:prstClr val="black"/>
                </a:solidFill>
                <a:latin typeface="Calibri"/>
              </a:rPr>
              <a:t>Noisy Speech</a:t>
            </a:r>
          </a:p>
        </p:txBody>
      </p:sp>
      <p:sp>
        <p:nvSpPr>
          <p:cNvPr id="47" name="TextBox 46"/>
          <p:cNvSpPr txBox="1"/>
          <p:nvPr/>
        </p:nvSpPr>
        <p:spPr>
          <a:xfrm>
            <a:off x="7637071" y="3075964"/>
            <a:ext cx="1526794" cy="646331"/>
          </a:xfrm>
          <a:prstGeom prst="rect">
            <a:avLst/>
          </a:prstGeom>
          <a:noFill/>
        </p:spPr>
        <p:txBody>
          <a:bodyPr wrap="square" rtlCol="0">
            <a:spAutoFit/>
          </a:bodyPr>
          <a:lstStyle/>
          <a:p>
            <a:pPr algn="ctr" eaLnBrk="1" fontAlgn="auto" hangingPunct="1">
              <a:spcBef>
                <a:spcPts val="0"/>
              </a:spcBef>
              <a:spcAft>
                <a:spcPts val="0"/>
              </a:spcAft>
            </a:pPr>
            <a:r>
              <a:rPr lang="en-US" sz="1800" b="0" dirty="0" smtClean="0">
                <a:solidFill>
                  <a:prstClr val="black"/>
                </a:solidFill>
                <a:latin typeface="Calibri"/>
              </a:rPr>
              <a:t>Resynthesized </a:t>
            </a:r>
            <a:r>
              <a:rPr lang="en-US" sz="1800" b="0" dirty="0">
                <a:solidFill>
                  <a:prstClr val="black"/>
                </a:solidFill>
                <a:latin typeface="Calibri"/>
              </a:rPr>
              <a:t>Speech</a:t>
            </a:r>
          </a:p>
        </p:txBody>
      </p:sp>
      <p:cxnSp>
        <p:nvCxnSpPr>
          <p:cNvPr id="48" name="Straight Arrow Connector 47"/>
          <p:cNvCxnSpPr/>
          <p:nvPr/>
        </p:nvCxnSpPr>
        <p:spPr>
          <a:xfrm>
            <a:off x="5937028" y="3722295"/>
            <a:ext cx="533400" cy="4465"/>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sp>
        <p:nvSpPr>
          <p:cNvPr id="2" name="Rectangle 1"/>
          <p:cNvSpPr/>
          <p:nvPr/>
        </p:nvSpPr>
        <p:spPr>
          <a:xfrm>
            <a:off x="5836532" y="5341473"/>
            <a:ext cx="2808312" cy="400110"/>
          </a:xfrm>
          <a:prstGeom prst="rect">
            <a:avLst/>
          </a:prstGeom>
        </p:spPr>
        <p:txBody>
          <a:bodyPr wrap="square">
            <a:spAutoFit/>
          </a:bodyPr>
          <a:lstStyle/>
          <a:p>
            <a:pPr marL="0" indent="0">
              <a:buNone/>
            </a:pPr>
            <a:r>
              <a:rPr lang="en-IN" sz="2000" dirty="0">
                <a:latin typeface="Calibri" panose="020F0502020204030204" pitchFamily="34" charset="0"/>
                <a:cs typeface="Calibri" panose="020F0502020204030204" pitchFamily="34" charset="0"/>
                <a:hlinkClick r:id="rId2" action="ppaction://hlinkfile"/>
              </a:rPr>
              <a:t>For expanded diagram</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33529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EXPERIMENTAL RESULTS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43608"/>
            <a:ext cx="8229600" cy="5082555"/>
          </a:xfrm>
        </p:spPr>
        <p:txBody>
          <a:bodyPr/>
          <a:lstStyle/>
          <a:p>
            <a:r>
              <a:rPr lang="en-US" sz="2500" dirty="0" smtClean="0">
                <a:latin typeface="Times New Roman" panose="02020603050405020304" pitchFamily="18" charset="0"/>
                <a:cs typeface="Times New Roman" panose="02020603050405020304" pitchFamily="18" charset="0"/>
              </a:rPr>
              <a:t>Speech and Noise Database: IEEEFemale.wav [IEEE]</a:t>
            </a:r>
          </a:p>
          <a:p>
            <a:pPr marL="0" indent="0">
              <a:buNone/>
            </a:pPr>
            <a:r>
              <a:rPr lang="en-US" sz="2500" dirty="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Speech: “The drip of the rain made a pleasant sound”</a:t>
            </a:r>
          </a:p>
          <a:p>
            <a:pPr marL="0" indent="0">
              <a:buNone/>
            </a:pPr>
            <a:r>
              <a:rPr lang="en-US" sz="2500" dirty="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Noise: Speechshapednoise.wav (Noisex-92)</a:t>
            </a:r>
          </a:p>
          <a:p>
            <a:r>
              <a:rPr lang="en-US" sz="2500" dirty="0" smtClean="0">
                <a:latin typeface="Times New Roman" panose="02020603050405020304" pitchFamily="18" charset="0"/>
                <a:cs typeface="Times New Roman" panose="02020603050405020304" pitchFamily="18" charset="0"/>
              </a:rPr>
              <a:t>Input SNR = 5dB</a:t>
            </a:r>
          </a:p>
          <a:p>
            <a:r>
              <a:rPr lang="en-US" sz="2500" dirty="0" smtClean="0">
                <a:latin typeface="Times New Roman" panose="02020603050405020304" pitchFamily="18" charset="0"/>
                <a:cs typeface="Times New Roman" panose="02020603050405020304" pitchFamily="18" charset="0"/>
              </a:rPr>
              <a:t>Sampling Frequency = 8000Hz</a:t>
            </a:r>
          </a:p>
          <a:p>
            <a:r>
              <a:rPr lang="en-US" sz="2500" dirty="0" smtClean="0">
                <a:latin typeface="Times New Roman" panose="02020603050405020304" pitchFamily="18" charset="0"/>
                <a:cs typeface="Times New Roman" panose="02020603050405020304" pitchFamily="18" charset="0"/>
              </a:rPr>
              <a:t>Length of Speech signal = </a:t>
            </a:r>
            <a:r>
              <a:rPr lang="en-US" sz="2500" dirty="0" smtClean="0">
                <a:latin typeface="Times New Roman" panose="02020603050405020304" pitchFamily="18" charset="0"/>
                <a:cs typeface="Times New Roman" panose="02020603050405020304" pitchFamily="18" charset="0"/>
              </a:rPr>
              <a:t>21982 </a:t>
            </a:r>
            <a:r>
              <a:rPr lang="en-US" sz="2500" dirty="0" smtClean="0">
                <a:latin typeface="Times New Roman" panose="02020603050405020304" pitchFamily="18" charset="0"/>
                <a:cs typeface="Times New Roman" panose="02020603050405020304" pitchFamily="18" charset="0"/>
              </a:rPr>
              <a:t>samples</a:t>
            </a:r>
          </a:p>
          <a:p>
            <a:r>
              <a:rPr lang="en-US" sz="2500" dirty="0" smtClean="0">
                <a:latin typeface="Times New Roman" panose="02020603050405020304" pitchFamily="18" charset="0"/>
                <a:cs typeface="Times New Roman" panose="02020603050405020304" pitchFamily="18" charset="0"/>
              </a:rPr>
              <a:t>Number of Channels = 128</a:t>
            </a:r>
          </a:p>
          <a:p>
            <a:r>
              <a:rPr lang="en-US" sz="2500" dirty="0" smtClean="0">
                <a:latin typeface="Times New Roman" panose="02020603050405020304" pitchFamily="18" charset="0"/>
                <a:cs typeface="Times New Roman" panose="02020603050405020304" pitchFamily="18" charset="0"/>
              </a:rPr>
              <a:t>Number of Frames per Channel = </a:t>
            </a:r>
            <a:r>
              <a:rPr lang="en-US" sz="2500" dirty="0" smtClean="0">
                <a:latin typeface="Times New Roman" panose="02020603050405020304" pitchFamily="18" charset="0"/>
                <a:cs typeface="Times New Roman" panose="02020603050405020304" pitchFamily="18" charset="0"/>
              </a:rPr>
              <a:t>274</a:t>
            </a:r>
            <a:endParaRPr lang="en-US" sz="2500" dirty="0" smtClean="0">
              <a:latin typeface="Times New Roman" panose="02020603050405020304" pitchFamily="18" charset="0"/>
              <a:cs typeface="Times New Roman" panose="02020603050405020304" pitchFamily="18" charset="0"/>
            </a:endParaRPr>
          </a:p>
          <a:p>
            <a:r>
              <a:rPr lang="en-US" sz="2500" dirty="0" smtClean="0">
                <a:latin typeface="Times New Roman" panose="02020603050405020304" pitchFamily="18" charset="0"/>
                <a:cs typeface="Times New Roman" panose="02020603050405020304" pitchFamily="18" charset="0"/>
              </a:rPr>
              <a:t>Number of samples per Frame = 160</a:t>
            </a:r>
          </a:p>
          <a:p>
            <a:r>
              <a:rPr lang="en-US" sz="2500" dirty="0" smtClean="0">
                <a:latin typeface="Times New Roman" panose="02020603050405020304" pitchFamily="18" charset="0"/>
                <a:cs typeface="Times New Roman" panose="02020603050405020304" pitchFamily="18" charset="0"/>
              </a:rPr>
              <a:t>Length of Impulse response in Gammatone Analysis and Synthesis Filter Bank = 1024 samples</a:t>
            </a:r>
          </a:p>
          <a:p>
            <a:endParaRPr lang="en-US" sz="25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413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RESULTS</a:t>
            </a:r>
            <a:endParaRPr lang="en-IN" dirty="0">
              <a:solidFill>
                <a:srgbClr val="FF0000"/>
              </a:solidFill>
              <a:latin typeface="Times New Roman" panose="02020603050405020304" pitchFamily="18" charset="0"/>
              <a:cs typeface="Times New Roman" panose="02020603050405020304" pitchFamily="18" charset="0"/>
            </a:endParaRPr>
          </a:p>
        </p:txBody>
      </p:sp>
      <p:pic>
        <p:nvPicPr>
          <p:cNvPr id="4" name="IEEEFemale">
            <a:hlinkClick r:id="" action="ppaction://media"/>
          </p:cNvPr>
          <p:cNvPicPr>
            <a:picLocks noGrp="1" noChangeAspect="1"/>
          </p:cNvPicPr>
          <p:nvPr>
            <p:ph idx="1"/>
            <a:audioFile r:link="rId2"/>
            <p:extLst>
              <p:ext uri="{DAA4B4D4-6D71-4841-9C94-3DE7FCFB9230}">
                <p14:media xmlns:p14="http://schemas.microsoft.com/office/powerpoint/2010/main" r:embed="rId1"/>
              </p:ext>
            </p:extLst>
          </p:nvPr>
        </p:nvPicPr>
        <p:blipFill>
          <a:blip r:embed="rId10" cstate="print"/>
          <a:stretch>
            <a:fillRect/>
          </a:stretch>
        </p:blipFill>
        <p:spPr>
          <a:xfrm>
            <a:off x="1369159" y="1507286"/>
            <a:ext cx="609600" cy="609600"/>
          </a:xfrm>
        </p:spPr>
      </p:pic>
      <p:sp>
        <p:nvSpPr>
          <p:cNvPr id="6" name="TextBox 5"/>
          <p:cNvSpPr txBox="1"/>
          <p:nvPr/>
        </p:nvSpPr>
        <p:spPr>
          <a:xfrm>
            <a:off x="1078659" y="2201643"/>
            <a:ext cx="1800200" cy="477054"/>
          </a:xfrm>
          <a:prstGeom prst="rect">
            <a:avLst/>
          </a:prstGeom>
          <a:noFill/>
        </p:spPr>
        <p:txBody>
          <a:bodyPr wrap="square" rtlCol="0">
            <a:spAutoFit/>
          </a:bodyPr>
          <a:lstStyle/>
          <a:p>
            <a:pPr algn="just"/>
            <a:r>
              <a:rPr lang="en-US" sz="2500" b="0" dirty="0" smtClean="0">
                <a:cs typeface="Times New Roman" panose="02020603050405020304" pitchFamily="18" charset="0"/>
              </a:rPr>
              <a:t>Speech</a:t>
            </a:r>
            <a:endParaRPr lang="en-US" sz="2500" b="0" dirty="0">
              <a:cs typeface="Times New Roman" panose="02020603050405020304" pitchFamily="18" charset="0"/>
            </a:endParaRPr>
          </a:p>
        </p:txBody>
      </p:sp>
      <p:sp>
        <p:nvSpPr>
          <p:cNvPr id="11" name="TextBox 10"/>
          <p:cNvSpPr txBox="1"/>
          <p:nvPr/>
        </p:nvSpPr>
        <p:spPr>
          <a:xfrm>
            <a:off x="4384486" y="2201643"/>
            <a:ext cx="4404206" cy="477054"/>
          </a:xfrm>
          <a:prstGeom prst="rect">
            <a:avLst/>
          </a:prstGeom>
          <a:noFill/>
        </p:spPr>
        <p:txBody>
          <a:bodyPr wrap="square" rtlCol="0">
            <a:spAutoFit/>
          </a:bodyPr>
          <a:lstStyle/>
          <a:p>
            <a:pPr algn="just"/>
            <a:r>
              <a:rPr lang="en-US" sz="2500" b="0" dirty="0" smtClean="0">
                <a:cs typeface="Times New Roman" panose="02020603050405020304" pitchFamily="18" charset="0"/>
              </a:rPr>
              <a:t>Noisy Speech at input SNR 5dB</a:t>
            </a:r>
            <a:endParaRPr lang="en-US" sz="2500" b="0" dirty="0">
              <a:cs typeface="Times New Roman" panose="02020603050405020304" pitchFamily="18" charset="0"/>
            </a:endParaRPr>
          </a:p>
        </p:txBody>
      </p:sp>
      <p:sp>
        <p:nvSpPr>
          <p:cNvPr id="13" name="TextBox 12"/>
          <p:cNvSpPr txBox="1"/>
          <p:nvPr/>
        </p:nvSpPr>
        <p:spPr>
          <a:xfrm>
            <a:off x="338751" y="4293096"/>
            <a:ext cx="3297146" cy="861774"/>
          </a:xfrm>
          <a:prstGeom prst="rect">
            <a:avLst/>
          </a:prstGeom>
          <a:noFill/>
        </p:spPr>
        <p:txBody>
          <a:bodyPr wrap="square" rtlCol="0">
            <a:spAutoFit/>
          </a:bodyPr>
          <a:lstStyle/>
          <a:p>
            <a:pPr algn="just"/>
            <a:r>
              <a:rPr lang="en-US" sz="2500" b="0" dirty="0" smtClean="0">
                <a:cs typeface="Times New Roman" panose="02020603050405020304" pitchFamily="18" charset="0"/>
              </a:rPr>
              <a:t>Resynthesized Speech using Weintraub System</a:t>
            </a:r>
            <a:endParaRPr lang="en-US" sz="2500" b="0" dirty="0">
              <a:cs typeface="Times New Roman" panose="02020603050405020304" pitchFamily="18" charset="0"/>
            </a:endParaRPr>
          </a:p>
        </p:txBody>
      </p:sp>
      <p:pic>
        <p:nvPicPr>
          <p:cNvPr id="3" name="noisy">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11"/>
          <a:stretch>
            <a:fillRect/>
          </a:stretch>
        </p:blipFill>
        <p:spPr>
          <a:xfrm>
            <a:off x="6281789" y="1503214"/>
            <a:ext cx="609600" cy="609600"/>
          </a:xfrm>
          <a:prstGeom prst="rect">
            <a:avLst/>
          </a:prstGeom>
        </p:spPr>
      </p:pic>
      <p:sp>
        <p:nvSpPr>
          <p:cNvPr id="9" name="TextBox 8"/>
          <p:cNvSpPr txBox="1"/>
          <p:nvPr/>
        </p:nvSpPr>
        <p:spPr>
          <a:xfrm>
            <a:off x="5004048" y="4293096"/>
            <a:ext cx="3165082" cy="861774"/>
          </a:xfrm>
          <a:prstGeom prst="rect">
            <a:avLst/>
          </a:prstGeom>
          <a:noFill/>
        </p:spPr>
        <p:txBody>
          <a:bodyPr wrap="square" rtlCol="0">
            <a:spAutoFit/>
          </a:bodyPr>
          <a:lstStyle/>
          <a:p>
            <a:pPr algn="just"/>
            <a:r>
              <a:rPr lang="en-US" sz="2500" b="0" dirty="0" smtClean="0">
                <a:cs typeface="Times New Roman" panose="02020603050405020304" pitchFamily="18" charset="0"/>
              </a:rPr>
              <a:t>Resynthesized Speech using </a:t>
            </a:r>
            <a:r>
              <a:rPr lang="en-US" sz="2500" b="0" dirty="0">
                <a:cs typeface="Times New Roman" panose="02020603050405020304" pitchFamily="18" charset="0"/>
              </a:rPr>
              <a:t>M</a:t>
            </a:r>
            <a:r>
              <a:rPr lang="en-US" sz="2500" b="0" dirty="0" smtClean="0">
                <a:cs typeface="Times New Roman" panose="02020603050405020304" pitchFamily="18" charset="0"/>
              </a:rPr>
              <a:t>odified </a:t>
            </a:r>
            <a:r>
              <a:rPr lang="en-US" sz="2500" b="0" dirty="0">
                <a:cs typeface="Times New Roman" panose="02020603050405020304" pitchFamily="18" charset="0"/>
              </a:rPr>
              <a:t>S</a:t>
            </a:r>
            <a:r>
              <a:rPr lang="en-US" sz="2500" b="0" dirty="0" smtClean="0">
                <a:cs typeface="Times New Roman" panose="02020603050405020304" pitchFamily="18" charset="0"/>
              </a:rPr>
              <a:t>ystem</a:t>
            </a:r>
            <a:endParaRPr lang="en-US" sz="2500" b="0" dirty="0">
              <a:cs typeface="Times New Roman" panose="02020603050405020304" pitchFamily="18" charset="0"/>
            </a:endParaRPr>
          </a:p>
        </p:txBody>
      </p:sp>
      <p:pic>
        <p:nvPicPr>
          <p:cNvPr id="12" name="weintraub">
            <a:hlinkClick r:id="" action="ppaction://media"/>
          </p:cNvPr>
          <p:cNvPicPr>
            <a:picLocks noChangeAspect="1"/>
          </p:cNvPicPr>
          <p:nvPr>
            <a:audioFile r:link="rId6"/>
            <p:extLst>
              <p:ext uri="{DAA4B4D4-6D71-4841-9C94-3DE7FCFB9230}">
                <p14:media xmlns:p14="http://schemas.microsoft.com/office/powerpoint/2010/main" r:embed="rId5"/>
              </p:ext>
            </p:extLst>
          </p:nvPr>
        </p:nvPicPr>
        <p:blipFill>
          <a:blip r:embed="rId11"/>
          <a:stretch>
            <a:fillRect/>
          </a:stretch>
        </p:blipFill>
        <p:spPr>
          <a:xfrm>
            <a:off x="1377724" y="3378696"/>
            <a:ext cx="609600" cy="609600"/>
          </a:xfrm>
          <a:prstGeom prst="rect">
            <a:avLst/>
          </a:prstGeom>
        </p:spPr>
      </p:pic>
      <p:pic>
        <p:nvPicPr>
          <p:cNvPr id="14" name="proposed">
            <a:hlinkClick r:id="" action="ppaction://media"/>
          </p:cNvPr>
          <p:cNvPicPr>
            <a:picLocks noChangeAspect="1"/>
          </p:cNvPicPr>
          <p:nvPr>
            <a:audioFile r:link="rId8"/>
            <p:extLst>
              <p:ext uri="{DAA4B4D4-6D71-4841-9C94-3DE7FCFB9230}">
                <p14:media xmlns:p14="http://schemas.microsoft.com/office/powerpoint/2010/main" r:embed="rId7"/>
              </p:ext>
            </p:extLst>
          </p:nvPr>
        </p:nvPicPr>
        <p:blipFill>
          <a:blip r:embed="rId11"/>
          <a:stretch>
            <a:fillRect/>
          </a:stretch>
        </p:blipFill>
        <p:spPr>
          <a:xfrm>
            <a:off x="6281789" y="3404592"/>
            <a:ext cx="609600" cy="609600"/>
          </a:xfrm>
          <a:prstGeom prst="rect">
            <a:avLst/>
          </a:prstGeom>
        </p:spPr>
      </p:pic>
    </p:spTree>
    <p:extLst>
      <p:ext uri="{BB962C8B-B14F-4D97-AF65-F5344CB8AC3E}">
        <p14:creationId xmlns:p14="http://schemas.microsoft.com/office/powerpoint/2010/main" val="3985522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2747" fill="hold"/>
                                        <p:tgtEl>
                                          <p:spTgt spid="4"/>
                                        </p:tgtEl>
                                      </p:cBhvr>
                                    </p:cmd>
                                  </p:childTnLst>
                                </p:cTn>
                              </p:par>
                            </p:childTnLst>
                          </p:cTn>
                        </p:par>
                      </p:childTnLst>
                    </p:cTn>
                  </p:par>
                </p:childTnLst>
              </p:cTn>
              <p:nextCondLst>
                <p:cond evt="onClick" delay="0">
                  <p:tgtEl>
                    <p:spTgt spid="4"/>
                  </p:tgtEl>
                </p:cond>
              </p:nextCondLst>
            </p:seq>
            <p:audio>
              <p:cMediaNode vol="80000">
                <p:cTn id="7" fill="hold" display="0">
                  <p:stCondLst>
                    <p:cond delay="indefinite"/>
                  </p:stCondLst>
                  <p:endCondLst>
                    <p:cond evt="onStopAudio" delay="0">
                      <p:tgtEl>
                        <p:sldTgt/>
                      </p:tgtEl>
                    </p:cond>
                  </p:endCondLst>
                </p:cTn>
                <p:tgtEl>
                  <p:spTgt spid="4"/>
                </p:tgtEl>
              </p:cMediaNode>
            </p:audi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2747" fill="hold"/>
                                        <p:tgtEl>
                                          <p:spTgt spid="3"/>
                                        </p:tgtEl>
                                      </p:cBhvr>
                                    </p:cmd>
                                  </p:childTnLst>
                                </p:cTn>
                              </p:par>
                            </p:childTnLst>
                          </p:cTn>
                        </p:par>
                      </p:childTnLst>
                    </p:cTn>
                  </p:par>
                </p:childTnLst>
              </p:cTn>
              <p:nextCondLst>
                <p:cond evt="onClick" delay="0">
                  <p:tgtEl>
                    <p:spTgt spid="3"/>
                  </p:tgtEl>
                </p:cond>
              </p:nextCondLst>
            </p:seq>
            <p:audio>
              <p:cMediaNode vol="80000">
                <p:cTn id="13" fill="hold" display="0">
                  <p:stCondLst>
                    <p:cond delay="indefinite"/>
                  </p:stCondLst>
                  <p:endCondLst>
                    <p:cond evt="onStopAudio" delay="0">
                      <p:tgtEl>
                        <p:sldTgt/>
                      </p:tgtEl>
                    </p:cond>
                  </p:endCondLst>
                </p:cTn>
                <p:tgtEl>
                  <p:spTgt spid="3"/>
                </p:tgtEl>
              </p:cMediaNode>
            </p:audio>
            <p:seq concurrent="1" nextAc="seek">
              <p:cTn id="14" restart="whenNotActive" fill="hold" evtFilter="cancelBubble" nodeType="interactiveSeq">
                <p:stCondLst>
                  <p:cond evt="onClick" delay="0">
                    <p:tgtEl>
                      <p:spTgt spid="12"/>
                    </p:tgtEl>
                  </p:cond>
                </p:stCondLst>
                <p:endSync evt="end" delay="0">
                  <p:rtn val="all"/>
                </p:endSync>
                <p:childTnLst>
                  <p:par>
                    <p:cTn id="15" fill="hold">
                      <p:stCondLst>
                        <p:cond delay="0"/>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2747" fill="hold"/>
                                        <p:tgtEl>
                                          <p:spTgt spid="12"/>
                                        </p:tgtEl>
                                      </p:cBhvr>
                                    </p:cmd>
                                  </p:childTnLst>
                                </p:cTn>
                              </p:par>
                            </p:childTnLst>
                          </p:cTn>
                        </p:par>
                      </p:childTnLst>
                    </p:cTn>
                  </p:par>
                </p:childTnLst>
              </p:cTn>
              <p:nextCondLst>
                <p:cond evt="onClick" delay="0">
                  <p:tgtEl>
                    <p:spTgt spid="12"/>
                  </p:tgtEl>
                </p:cond>
              </p:nextCondLst>
            </p:seq>
            <p:audio>
              <p:cMediaNode vol="80000">
                <p:cTn id="19" fill="hold" display="0">
                  <p:stCondLst>
                    <p:cond delay="indefinite"/>
                  </p:stCondLst>
                  <p:endCondLst>
                    <p:cond evt="onStopAudio" delay="0">
                      <p:tgtEl>
                        <p:sldTgt/>
                      </p:tgtEl>
                    </p:cond>
                  </p:endCondLst>
                </p:cTn>
                <p:tgtEl>
                  <p:spTgt spid="12"/>
                </p:tgtEl>
              </p:cMediaNode>
            </p:audio>
            <p:seq concurrent="1" nextAc="seek">
              <p:cTn id="20" restart="whenNotActive" fill="hold" evtFilter="cancelBubble" nodeType="interactiveSeq">
                <p:stCondLst>
                  <p:cond evt="onClick" delay="0">
                    <p:tgtEl>
                      <p:spTgt spid="14"/>
                    </p:tgtEl>
                  </p:cond>
                </p:stCondLst>
                <p:endSync evt="end" delay="0">
                  <p:rtn val="all"/>
                </p:endSync>
                <p:childTnLst>
                  <p:par>
                    <p:cTn id="21" fill="hold">
                      <p:stCondLst>
                        <p:cond delay="0"/>
                      </p:stCondLst>
                      <p:childTnLst>
                        <p:par>
                          <p:cTn id="22" fill="hold">
                            <p:stCondLst>
                              <p:cond delay="0"/>
                            </p:stCondLst>
                            <p:childTnLst>
                              <p:par>
                                <p:cTn id="23" presetID="1" presetClass="mediacall" presetSubtype="0" fill="hold" nodeType="clickEffect">
                                  <p:stCondLst>
                                    <p:cond delay="0"/>
                                  </p:stCondLst>
                                  <p:childTnLst>
                                    <p:cmd type="call" cmd="playFrom(0.0)">
                                      <p:cBhvr>
                                        <p:cTn id="24" dur="2747" fill="hold"/>
                                        <p:tgtEl>
                                          <p:spTgt spid="14"/>
                                        </p:tgtEl>
                                      </p:cBhvr>
                                    </p:cmd>
                                  </p:childTnLst>
                                </p:cTn>
                              </p:par>
                            </p:childTnLst>
                          </p:cTn>
                        </p:par>
                      </p:childTnLst>
                    </p:cTn>
                  </p:par>
                </p:childTnLst>
              </p:cTn>
              <p:nextCondLst>
                <p:cond evt="onClick" delay="0">
                  <p:tgtEl>
                    <p:spTgt spid="14"/>
                  </p:tgtEl>
                </p:cond>
              </p:nextCondLst>
            </p:seq>
            <p:audio>
              <p:cMediaNode vol="80000">
                <p:cTn id="25" fill="hold" display="0">
                  <p:stCondLst>
                    <p:cond delay="indefinite"/>
                  </p:stCondLst>
                  <p:endCondLst>
                    <p:cond evt="onStopAudio" delay="0">
                      <p:tgtEl>
                        <p:sldTgt/>
                      </p:tgtEl>
                    </p:cond>
                  </p:endCondLst>
                </p:cTn>
                <p:tgtEl>
                  <p:spTgt spid="14"/>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90264"/>
            <a:ext cx="8229600" cy="1143000"/>
          </a:xfrm>
        </p:spPr>
        <p:txBody>
          <a:bodyPr/>
          <a:lstStyle/>
          <a:p>
            <a:r>
              <a:rPr lang="en-US" dirty="0" smtClean="0">
                <a:solidFill>
                  <a:srgbClr val="FF0000"/>
                </a:solidFill>
                <a:latin typeface="Times New Roman" panose="02020603050405020304" pitchFamily="18" charset="0"/>
                <a:cs typeface="Times New Roman" panose="02020603050405020304" pitchFamily="18" charset="0"/>
              </a:rPr>
              <a:t>GRAPHICAL RESULTS</a:t>
            </a:r>
            <a:endParaRPr lang="en-US" dirty="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052736"/>
            <a:ext cx="8013576" cy="4733599"/>
          </a:xfrm>
          <a:prstGeom prst="rect">
            <a:avLst/>
          </a:prstGeom>
        </p:spPr>
      </p:pic>
    </p:spTree>
    <p:extLst>
      <p:ext uri="{BB962C8B-B14F-4D97-AF65-F5344CB8AC3E}">
        <p14:creationId xmlns:p14="http://schemas.microsoft.com/office/powerpoint/2010/main" val="2539237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872" y="-90264"/>
            <a:ext cx="8229600" cy="1143000"/>
          </a:xfrm>
        </p:spPr>
        <p:txBody>
          <a:bodyPr/>
          <a:lstStyle/>
          <a:p>
            <a:r>
              <a:rPr lang="en-US" dirty="0" smtClean="0">
                <a:solidFill>
                  <a:srgbClr val="FF0000"/>
                </a:solidFill>
                <a:latin typeface="Times New Roman" panose="02020603050405020304" pitchFamily="18" charset="0"/>
                <a:cs typeface="Times New Roman" panose="02020603050405020304" pitchFamily="18" charset="0"/>
              </a:rPr>
              <a:t>GRAPHICAL RESULTS</a:t>
            </a:r>
            <a:endParaRPr lang="en-US" dirty="0">
              <a:solidFill>
                <a:srgbClr val="FF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052736"/>
            <a:ext cx="7920880" cy="4680520"/>
          </a:xfrm>
          <a:prstGeom prst="rect">
            <a:avLst/>
          </a:prstGeom>
        </p:spPr>
      </p:pic>
    </p:spTree>
    <p:extLst>
      <p:ext uri="{BB962C8B-B14F-4D97-AF65-F5344CB8AC3E}">
        <p14:creationId xmlns:p14="http://schemas.microsoft.com/office/powerpoint/2010/main" val="25846071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90264"/>
            <a:ext cx="8229600" cy="1143000"/>
          </a:xfrm>
        </p:spPr>
        <p:txBody>
          <a:bodyPr/>
          <a:lstStyle/>
          <a:p>
            <a:r>
              <a:rPr lang="en-US" dirty="0" smtClean="0">
                <a:solidFill>
                  <a:srgbClr val="FF0000"/>
                </a:solidFill>
                <a:latin typeface="Times New Roman" panose="02020603050405020304" pitchFamily="18" charset="0"/>
                <a:cs typeface="Times New Roman" panose="02020603050405020304" pitchFamily="18" charset="0"/>
              </a:rPr>
              <a:t>GRAPHICAL RESULTS</a:t>
            </a:r>
            <a:endParaRPr lang="en-US" dirty="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052736"/>
            <a:ext cx="7869559" cy="4376264"/>
          </a:xfrm>
          <a:prstGeom prst="rect">
            <a:avLst/>
          </a:prstGeom>
        </p:spPr>
      </p:pic>
    </p:spTree>
    <p:extLst>
      <p:ext uri="{BB962C8B-B14F-4D97-AF65-F5344CB8AC3E}">
        <p14:creationId xmlns:p14="http://schemas.microsoft.com/office/powerpoint/2010/main" val="2485089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90264"/>
            <a:ext cx="8229600" cy="1143000"/>
          </a:xfrm>
        </p:spPr>
        <p:txBody>
          <a:bodyPr/>
          <a:lstStyle/>
          <a:p>
            <a:r>
              <a:rPr lang="en-US" dirty="0" smtClean="0">
                <a:solidFill>
                  <a:srgbClr val="FF0000"/>
                </a:solidFill>
                <a:latin typeface="Times New Roman" panose="02020603050405020304" pitchFamily="18" charset="0"/>
                <a:cs typeface="Times New Roman" panose="02020603050405020304" pitchFamily="18" charset="0"/>
              </a:rPr>
              <a:t>GRAPHICAL RESULTS</a:t>
            </a:r>
            <a:endParaRPr lang="en-US" dirty="0">
              <a:solidFill>
                <a:srgbClr val="FF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052736"/>
            <a:ext cx="7869559" cy="4608512"/>
          </a:xfrm>
          <a:prstGeom prst="rect">
            <a:avLst/>
          </a:prstGeom>
        </p:spPr>
      </p:pic>
    </p:spTree>
    <p:extLst>
      <p:ext uri="{BB962C8B-B14F-4D97-AF65-F5344CB8AC3E}">
        <p14:creationId xmlns:p14="http://schemas.microsoft.com/office/powerpoint/2010/main" val="2128097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784976"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PERFORMANCE MEASURE  QUALITY (SNR)</a:t>
            </a:r>
            <a:endParaRPr lang="en-IN" dirty="0">
              <a:solidFill>
                <a:srgbClr val="FF0000"/>
              </a:solidFill>
              <a:latin typeface="Times New Roman" panose="02020603050405020304" pitchFamily="18" charset="0"/>
              <a:cs typeface="Times New Roman" panose="02020603050405020304" pitchFamily="18" charset="0"/>
            </a:endParaRPr>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1555282856"/>
              </p:ext>
            </p:extLst>
          </p:nvPr>
        </p:nvGraphicFramePr>
        <p:xfrm>
          <a:off x="179512" y="1484784"/>
          <a:ext cx="8784976" cy="4160520"/>
        </p:xfrm>
        <a:graphic>
          <a:graphicData uri="http://schemas.openxmlformats.org/drawingml/2006/table">
            <a:tbl>
              <a:tblPr firstRow="1" bandRow="1">
                <a:tableStyleId>{21E4AEA4-8DFA-4A89-87EB-49C32662AFE0}</a:tableStyleId>
              </a:tblPr>
              <a:tblGrid>
                <a:gridCol w="1872208">
                  <a:extLst>
                    <a:ext uri="{9D8B030D-6E8A-4147-A177-3AD203B41FA5}">
                      <a16:colId xmlns:a16="http://schemas.microsoft.com/office/drawing/2014/main" val="1261468280"/>
                    </a:ext>
                  </a:extLst>
                </a:gridCol>
                <a:gridCol w="2019298">
                  <a:extLst>
                    <a:ext uri="{9D8B030D-6E8A-4147-A177-3AD203B41FA5}">
                      <a16:colId xmlns:a16="http://schemas.microsoft.com/office/drawing/2014/main" val="1913475488"/>
                    </a:ext>
                  </a:extLst>
                </a:gridCol>
                <a:gridCol w="2157166">
                  <a:extLst>
                    <a:ext uri="{9D8B030D-6E8A-4147-A177-3AD203B41FA5}">
                      <a16:colId xmlns:a16="http://schemas.microsoft.com/office/drawing/2014/main" val="1939483192"/>
                    </a:ext>
                  </a:extLst>
                </a:gridCol>
                <a:gridCol w="2736304">
                  <a:extLst>
                    <a:ext uri="{9D8B030D-6E8A-4147-A177-3AD203B41FA5}">
                      <a16:colId xmlns:a16="http://schemas.microsoft.com/office/drawing/2014/main" val="1368118455"/>
                    </a:ext>
                  </a:extLst>
                </a:gridCol>
              </a:tblGrid>
              <a:tr h="370840">
                <a:tc rowSpan="2">
                  <a:txBody>
                    <a:bodyPr/>
                    <a:lstStyle/>
                    <a:p>
                      <a:pPr algn="ctr"/>
                      <a:r>
                        <a:rPr lang="en-US" sz="2500" dirty="0" smtClean="0">
                          <a:latin typeface="Times New Roman" panose="02020603050405020304" pitchFamily="18" charset="0"/>
                          <a:cs typeface="Times New Roman" panose="02020603050405020304" pitchFamily="18" charset="0"/>
                        </a:rPr>
                        <a:t>INPUT SNR (dB)</a:t>
                      </a:r>
                      <a:endParaRPr lang="en-US" sz="2500" dirty="0">
                        <a:latin typeface="Times New Roman" panose="02020603050405020304" pitchFamily="18" charset="0"/>
                        <a:cs typeface="Times New Roman" panose="02020603050405020304" pitchFamily="18" charset="0"/>
                      </a:endParaRPr>
                    </a:p>
                  </a:txBody>
                  <a:tcPr anchor="ctr"/>
                </a:tc>
                <a:tc gridSpan="2">
                  <a:txBody>
                    <a:bodyPr/>
                    <a:lstStyle/>
                    <a:p>
                      <a:pPr algn="ctr"/>
                      <a:r>
                        <a:rPr lang="en-US" sz="2500" dirty="0" smtClean="0">
                          <a:latin typeface="Times New Roman" panose="02020603050405020304" pitchFamily="18" charset="0"/>
                          <a:cs typeface="Times New Roman" panose="02020603050405020304" pitchFamily="18" charset="0"/>
                        </a:rPr>
                        <a:t>OUTPUT SNR (dB)</a:t>
                      </a:r>
                      <a:endParaRPr lang="en-US" sz="2500" dirty="0">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tc rowSpan="2">
                  <a:txBody>
                    <a:bodyPr/>
                    <a:lstStyle/>
                    <a:p>
                      <a:pPr algn="ctr"/>
                      <a:r>
                        <a:rPr lang="en-US" sz="2500" dirty="0" smtClean="0">
                          <a:latin typeface="Times New Roman" panose="02020603050405020304" pitchFamily="18" charset="0"/>
                          <a:cs typeface="Times New Roman" panose="02020603050405020304" pitchFamily="18" charset="0"/>
                        </a:rPr>
                        <a:t>IMPROVEMENT(dB)</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48427981"/>
                  </a:ext>
                </a:extLst>
              </a:tr>
              <a:tr h="370840">
                <a:tc vMerge="1">
                  <a:txBody>
                    <a:bodyPr/>
                    <a:lstStyle/>
                    <a:p>
                      <a:pPr algn="ctr"/>
                      <a:endParaRPr lang="en-US" dirty="0"/>
                    </a:p>
                  </a:txBody>
                  <a:tcPr/>
                </a:tc>
                <a:tc>
                  <a:txBody>
                    <a:bodyPr/>
                    <a:lstStyle/>
                    <a:p>
                      <a:pPr algn="ctr"/>
                      <a:r>
                        <a:rPr lang="en-US" sz="2500" dirty="0" smtClean="0">
                          <a:latin typeface="Times New Roman" panose="02020603050405020304" pitchFamily="18" charset="0"/>
                          <a:cs typeface="Times New Roman" panose="02020603050405020304" pitchFamily="18" charset="0"/>
                        </a:rPr>
                        <a:t>Weintraub System</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Proposed System</a:t>
                      </a:r>
                      <a:endParaRPr lang="en-US" sz="2500" dirty="0">
                        <a:latin typeface="Times New Roman" panose="02020603050405020304" pitchFamily="18" charset="0"/>
                        <a:cs typeface="Times New Roman" panose="02020603050405020304" pitchFamily="18" charset="0"/>
                      </a:endParaRPr>
                    </a:p>
                  </a:txBody>
                  <a:tcPr/>
                </a:tc>
                <a:tc vMerge="1">
                  <a:txBody>
                    <a:bodyPr/>
                    <a:lstStyle/>
                    <a:p>
                      <a:pPr algn="ct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9286839"/>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-5</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4.5874</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4.9005</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0.3131</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1377678"/>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0</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6.6499</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6.9077</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0.2578</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47739336"/>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5</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9.7100</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9.9143</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0.2043</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38598513"/>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10</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13.6690</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13.8812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0.2122</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40647939"/>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15</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lnSpc>
                          <a:spcPct val="115000"/>
                        </a:lnSpc>
                        <a:spcAft>
                          <a:spcPts val="0"/>
                        </a:spcAft>
                      </a:pPr>
                      <a:r>
                        <a:rPr lang="it-IT" sz="2500" b="0">
                          <a:effectLst/>
                          <a:latin typeface="Times New Roman" panose="02020603050405020304" pitchFamily="18" charset="0"/>
                          <a:ea typeface="Times New Roman" panose="02020603050405020304" pitchFamily="18" charset="0"/>
                          <a:cs typeface="Times New Roman" panose="02020603050405020304" pitchFamily="18" charset="0"/>
                        </a:rPr>
                        <a:t>17.6510</a:t>
                      </a:r>
                      <a:endParaRPr lang="en-US" sz="25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2500" b="0">
                          <a:effectLst/>
                          <a:latin typeface="Times New Roman" panose="02020603050405020304" pitchFamily="18" charset="0"/>
                          <a:ea typeface="Times New Roman" panose="02020603050405020304" pitchFamily="18" charset="0"/>
                          <a:cs typeface="Times New Roman" panose="02020603050405020304" pitchFamily="18" charset="0"/>
                        </a:rPr>
                        <a:t>17.8724</a:t>
                      </a:r>
                      <a:endParaRPr lang="en-US" sz="25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2500" b="0">
                          <a:effectLst/>
                          <a:latin typeface="Times New Roman" panose="02020603050405020304" pitchFamily="18" charset="0"/>
                          <a:ea typeface="Times New Roman" panose="02020603050405020304" pitchFamily="18" charset="0"/>
                          <a:cs typeface="Times New Roman" panose="02020603050405020304" pitchFamily="18" charset="0"/>
                        </a:rPr>
                        <a:t>0.2214</a:t>
                      </a:r>
                      <a:endParaRPr lang="en-US" sz="25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50672190"/>
                  </a:ext>
                </a:extLst>
              </a:tr>
              <a:tr h="370840">
                <a:tc>
                  <a:txBody>
                    <a:bodyPr/>
                    <a:lstStyle/>
                    <a:p>
                      <a:pPr algn="ctr"/>
                      <a:r>
                        <a:rPr lang="en-US" sz="2500" b="1" dirty="0" smtClean="0">
                          <a:latin typeface="Times New Roman" panose="02020603050405020304" pitchFamily="18" charset="0"/>
                          <a:cs typeface="Times New Roman" panose="02020603050405020304" pitchFamily="18" charset="0"/>
                        </a:rPr>
                        <a:t>AVERAGE</a:t>
                      </a:r>
                      <a:r>
                        <a:rPr lang="en-US" sz="2500" b="1" baseline="0" dirty="0" smtClean="0">
                          <a:latin typeface="Times New Roman" panose="02020603050405020304" pitchFamily="18" charset="0"/>
                          <a:cs typeface="Times New Roman" panose="02020603050405020304" pitchFamily="18" charset="0"/>
                        </a:rPr>
                        <a:t> </a:t>
                      </a:r>
                      <a:endParaRPr lang="en-US" sz="2500" b="1" dirty="0">
                        <a:latin typeface="Times New Roman" panose="02020603050405020304" pitchFamily="18" charset="0"/>
                        <a:cs typeface="Times New Roman" panose="02020603050405020304" pitchFamily="18" charset="0"/>
                      </a:endParaRPr>
                    </a:p>
                  </a:txBody>
                  <a:tcPr/>
                </a:tc>
                <a:tc>
                  <a:txBody>
                    <a:bodyPr/>
                    <a:lstStyle/>
                    <a:p>
                      <a:pPr algn="ctr">
                        <a:lnSpc>
                          <a:spcPct val="115000"/>
                        </a:lnSpc>
                        <a:spcAft>
                          <a:spcPts val="0"/>
                        </a:spcAft>
                      </a:pPr>
                      <a:r>
                        <a:rPr lang="it-IT" sz="2500" b="0">
                          <a:effectLst/>
                          <a:latin typeface="Times New Roman" panose="02020603050405020304" pitchFamily="18" charset="0"/>
                          <a:ea typeface="Times New Roman" panose="02020603050405020304" pitchFamily="18" charset="0"/>
                          <a:cs typeface="Times New Roman" panose="02020603050405020304" pitchFamily="18" charset="0"/>
                        </a:rPr>
                        <a:t>10.45346</a:t>
                      </a:r>
                      <a:endParaRPr lang="en-US" sz="25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2500" b="0">
                          <a:effectLst/>
                          <a:latin typeface="Times New Roman" panose="02020603050405020304" pitchFamily="18" charset="0"/>
                          <a:ea typeface="Times New Roman" panose="02020603050405020304" pitchFamily="18" charset="0"/>
                          <a:cs typeface="Times New Roman" panose="02020603050405020304" pitchFamily="18" charset="0"/>
                        </a:rPr>
                        <a:t>10.69522</a:t>
                      </a:r>
                      <a:endParaRPr lang="en-US" sz="25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2500" b="0" dirty="0">
                          <a:effectLst/>
                          <a:latin typeface="Times New Roman" panose="02020603050405020304" pitchFamily="18" charset="0"/>
                          <a:ea typeface="Times New Roman" panose="02020603050405020304" pitchFamily="18" charset="0"/>
                          <a:cs typeface="Times New Roman" panose="02020603050405020304" pitchFamily="18" charset="0"/>
                        </a:rPr>
                        <a:t>0.24176</a:t>
                      </a:r>
                      <a:endParaRPr lang="en-US" sz="25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0974096"/>
                  </a:ext>
                </a:extLst>
              </a:tr>
            </a:tbl>
          </a:graphicData>
        </a:graphic>
      </p:graphicFrame>
    </p:spTree>
    <p:extLst>
      <p:ext uri="{BB962C8B-B14F-4D97-AF65-F5344CB8AC3E}">
        <p14:creationId xmlns:p14="http://schemas.microsoft.com/office/powerpoint/2010/main" val="2699382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lstStyle/>
          <a:p>
            <a:r>
              <a:rPr lang="en-IN" dirty="0">
                <a:solidFill>
                  <a:srgbClr val="FF0000"/>
                </a:solidFill>
                <a:latin typeface="Times New Roman" panose="02020603050405020304" pitchFamily="18" charset="0"/>
                <a:cs typeface="Times New Roman" panose="02020603050405020304" pitchFamily="18" charset="0"/>
              </a:rPr>
              <a:t>PERFORMANCE MEASURE  QUALITY (SNR)</a:t>
            </a:r>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628994459"/>
              </p:ext>
            </p:extLst>
          </p:nvPr>
        </p:nvGraphicFramePr>
        <p:xfrm>
          <a:off x="195210" y="1628800"/>
          <a:ext cx="8491589" cy="3215640"/>
        </p:xfrm>
        <a:graphic>
          <a:graphicData uri="http://schemas.openxmlformats.org/drawingml/2006/table">
            <a:tbl>
              <a:tblPr firstRow="1" bandRow="1">
                <a:tableStyleId>{21E4AEA4-8DFA-4A89-87EB-49C32662AFE0}</a:tableStyleId>
              </a:tblPr>
              <a:tblGrid>
                <a:gridCol w="2360566">
                  <a:extLst>
                    <a:ext uri="{9D8B030D-6E8A-4147-A177-3AD203B41FA5}">
                      <a16:colId xmlns:a16="http://schemas.microsoft.com/office/drawing/2014/main" val="1261468280"/>
                    </a:ext>
                  </a:extLst>
                </a:gridCol>
                <a:gridCol w="2279168">
                  <a:extLst>
                    <a:ext uri="{9D8B030D-6E8A-4147-A177-3AD203B41FA5}">
                      <a16:colId xmlns:a16="http://schemas.microsoft.com/office/drawing/2014/main" val="2596203683"/>
                    </a:ext>
                  </a:extLst>
                </a:gridCol>
                <a:gridCol w="1838385">
                  <a:extLst>
                    <a:ext uri="{9D8B030D-6E8A-4147-A177-3AD203B41FA5}">
                      <a16:colId xmlns:a16="http://schemas.microsoft.com/office/drawing/2014/main" val="1913475488"/>
                    </a:ext>
                  </a:extLst>
                </a:gridCol>
                <a:gridCol w="2013470">
                  <a:extLst>
                    <a:ext uri="{9D8B030D-6E8A-4147-A177-3AD203B41FA5}">
                      <a16:colId xmlns:a16="http://schemas.microsoft.com/office/drawing/2014/main" val="1939483192"/>
                    </a:ext>
                  </a:extLst>
                </a:gridCol>
              </a:tblGrid>
              <a:tr h="370840">
                <a:tc rowSpan="2">
                  <a:txBody>
                    <a:bodyPr/>
                    <a:lstStyle/>
                    <a:p>
                      <a:pPr algn="ctr"/>
                      <a:r>
                        <a:rPr lang="en-US" sz="2500" dirty="0" smtClean="0">
                          <a:latin typeface="Times New Roman" panose="02020603050405020304" pitchFamily="18" charset="0"/>
                          <a:cs typeface="Times New Roman" panose="02020603050405020304" pitchFamily="18" charset="0"/>
                        </a:rPr>
                        <a:t>ANALYSIS</a:t>
                      </a:r>
                      <a:r>
                        <a:rPr lang="en-US" sz="2500" baseline="0" dirty="0" smtClean="0">
                          <a:latin typeface="Times New Roman" panose="02020603050405020304" pitchFamily="18" charset="0"/>
                          <a:cs typeface="Times New Roman" panose="02020603050405020304" pitchFamily="18" charset="0"/>
                        </a:rPr>
                        <a:t> FILTER BANK</a:t>
                      </a:r>
                      <a:r>
                        <a:rPr lang="en-US" sz="2500" baseline="30000"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a:txBody>
                  <a:tcPr anchor="ctr"/>
                </a:tc>
                <a:tc rowSpan="2">
                  <a:txBody>
                    <a:bodyPr/>
                    <a:lstStyle/>
                    <a:p>
                      <a:pPr algn="ctr"/>
                      <a:r>
                        <a:rPr lang="en-US" sz="2500" dirty="0" smtClean="0">
                          <a:latin typeface="Times New Roman" panose="02020603050405020304" pitchFamily="18" charset="0"/>
                          <a:cs typeface="Times New Roman" panose="02020603050405020304" pitchFamily="18" charset="0"/>
                        </a:rPr>
                        <a:t>SYNTHESIS FILTER BANK</a:t>
                      </a:r>
                      <a:r>
                        <a:rPr lang="en-US" sz="2500" baseline="30000"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a:txBody>
                  <a:tcPr anchor="ctr"/>
                </a:tc>
                <a:tc gridSpan="2">
                  <a:txBody>
                    <a:bodyPr/>
                    <a:lstStyle/>
                    <a:p>
                      <a:pPr algn="ctr"/>
                      <a:r>
                        <a:rPr lang="en-US" sz="2500" dirty="0" smtClean="0">
                          <a:latin typeface="Times New Roman" panose="02020603050405020304" pitchFamily="18" charset="0"/>
                          <a:cs typeface="Times New Roman" panose="02020603050405020304" pitchFamily="18" charset="0"/>
                        </a:rPr>
                        <a:t>OUTPUT SNR (dB)</a:t>
                      </a:r>
                      <a:endParaRPr lang="en-US" sz="2500" dirty="0">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extLst>
                  <a:ext uri="{0D108BD9-81ED-4DB2-BD59-A6C34878D82A}">
                    <a16:rowId xmlns:a16="http://schemas.microsoft.com/office/drawing/2014/main" val="1348427981"/>
                  </a:ext>
                </a:extLst>
              </a:tr>
              <a:tr h="370840">
                <a:tc vMerge="1">
                  <a:txBody>
                    <a:bodyPr/>
                    <a:lstStyle/>
                    <a:p>
                      <a:pPr algn="ctr"/>
                      <a:endParaRPr lang="en-US" dirty="0"/>
                    </a:p>
                  </a:txBody>
                  <a:tcPr/>
                </a:tc>
                <a:tc vMerge="1">
                  <a:txBody>
                    <a:bodyPr/>
                    <a:lstStyle/>
                    <a:p>
                      <a:endParaRPr lang="en-US"/>
                    </a:p>
                  </a:txBody>
                  <a:tcPr/>
                </a:tc>
                <a:tc>
                  <a:txBody>
                    <a:bodyPr/>
                    <a:lstStyle/>
                    <a:p>
                      <a:pPr algn="ctr"/>
                      <a:r>
                        <a:rPr lang="en-US" sz="2500" dirty="0" smtClean="0">
                          <a:latin typeface="Times New Roman" panose="02020603050405020304" pitchFamily="18" charset="0"/>
                          <a:cs typeface="Times New Roman" panose="02020603050405020304" pitchFamily="18" charset="0"/>
                        </a:rPr>
                        <a:t>Weintraub System</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Proposed System</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9286839"/>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1024</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1024</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9.6742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9.8804</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1377678"/>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1024</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512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9.6742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9.8804</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47739336"/>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512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512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9.6742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9.8804</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38598513"/>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512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512/128</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9.6659</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9.8807</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40647939"/>
                  </a:ext>
                </a:extLst>
              </a:tr>
            </a:tbl>
          </a:graphicData>
        </a:graphic>
      </p:graphicFrame>
      <p:sp>
        <p:nvSpPr>
          <p:cNvPr id="3" name="TextBox 2"/>
          <p:cNvSpPr txBox="1"/>
          <p:nvPr/>
        </p:nvSpPr>
        <p:spPr>
          <a:xfrm>
            <a:off x="195211" y="5075450"/>
            <a:ext cx="7939492" cy="400110"/>
          </a:xfrm>
          <a:prstGeom prst="rect">
            <a:avLst/>
          </a:prstGeom>
          <a:noFill/>
        </p:spPr>
        <p:txBody>
          <a:bodyPr wrap="square" rtlCol="0">
            <a:spAutoFit/>
          </a:bodyPr>
          <a:lstStyle/>
          <a:p>
            <a:pPr algn="just"/>
            <a:r>
              <a:rPr lang="en-US" sz="2000" b="0" dirty="0" smtClean="0"/>
              <a:t>* Number of coefficients in the Gammatone </a:t>
            </a:r>
            <a:r>
              <a:rPr lang="en-US" sz="2000" b="0" dirty="0"/>
              <a:t>f</a:t>
            </a:r>
            <a:r>
              <a:rPr lang="en-US" sz="2000" b="0" dirty="0" smtClean="0"/>
              <a:t>ilter bank</a:t>
            </a:r>
            <a:endParaRPr lang="en-US" sz="2000" b="0" dirty="0"/>
          </a:p>
        </p:txBody>
      </p:sp>
    </p:spTree>
    <p:extLst>
      <p:ext uri="{BB962C8B-B14F-4D97-AF65-F5344CB8AC3E}">
        <p14:creationId xmlns:p14="http://schemas.microsoft.com/office/powerpoint/2010/main" val="2559081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84976" cy="1143000"/>
          </a:xfrm>
        </p:spPr>
        <p:txBody>
          <a:bodyPr/>
          <a:lstStyle/>
          <a:p>
            <a:r>
              <a:rPr lang="en-IN" dirty="0">
                <a:solidFill>
                  <a:srgbClr val="FF0000"/>
                </a:solidFill>
                <a:latin typeface="Times New Roman" panose="02020603050405020304" pitchFamily="18" charset="0"/>
                <a:cs typeface="Times New Roman" panose="02020603050405020304" pitchFamily="18" charset="0"/>
              </a:rPr>
              <a:t>PERFORMANCE MEASURE  </a:t>
            </a:r>
            <a:r>
              <a:rPr lang="en-IN" dirty="0" smtClean="0">
                <a:solidFill>
                  <a:srgbClr val="FF0000"/>
                </a:solidFill>
                <a:latin typeface="Times New Roman" panose="02020603050405020304" pitchFamily="18" charset="0"/>
                <a:cs typeface="Times New Roman" panose="02020603050405020304" pitchFamily="18" charset="0"/>
              </a:rPr>
              <a:t>INTELLIGIBILITY </a:t>
            </a:r>
            <a:r>
              <a:rPr lang="en-IN" dirty="0">
                <a:solidFill>
                  <a:srgbClr val="FF0000"/>
                </a:solidFill>
                <a:latin typeface="Times New Roman" panose="02020603050405020304" pitchFamily="18" charset="0"/>
                <a:cs typeface="Times New Roman" panose="02020603050405020304" pitchFamily="18" charset="0"/>
              </a:rPr>
              <a:t>(</a:t>
            </a:r>
            <a:r>
              <a:rPr lang="en-IN" dirty="0" smtClean="0">
                <a:solidFill>
                  <a:srgbClr val="FF0000"/>
                </a:solidFill>
                <a:latin typeface="Times New Roman" panose="02020603050405020304" pitchFamily="18" charset="0"/>
                <a:cs typeface="Times New Roman" panose="02020603050405020304" pitchFamily="18" charset="0"/>
              </a:rPr>
              <a:t>STOI)</a:t>
            </a:r>
            <a:endParaRPr lang="en-IN" dirty="0">
              <a:solidFill>
                <a:srgbClr val="FF0000"/>
              </a:solidFill>
              <a:latin typeface="Times New Roman" panose="02020603050405020304" pitchFamily="18" charset="0"/>
              <a:cs typeface="Times New Roman" panose="02020603050405020304" pitchFamily="18" charset="0"/>
            </a:endParaRPr>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3945285438"/>
              </p:ext>
            </p:extLst>
          </p:nvPr>
        </p:nvGraphicFramePr>
        <p:xfrm>
          <a:off x="179512" y="1484784"/>
          <a:ext cx="8784976" cy="4160520"/>
        </p:xfrm>
        <a:graphic>
          <a:graphicData uri="http://schemas.openxmlformats.org/drawingml/2006/table">
            <a:tbl>
              <a:tblPr firstRow="1" bandRow="1">
                <a:tableStyleId>{21E4AEA4-8DFA-4A89-87EB-49C32662AFE0}</a:tableStyleId>
              </a:tblPr>
              <a:tblGrid>
                <a:gridCol w="1872208">
                  <a:extLst>
                    <a:ext uri="{9D8B030D-6E8A-4147-A177-3AD203B41FA5}">
                      <a16:colId xmlns:a16="http://schemas.microsoft.com/office/drawing/2014/main" val="1261468280"/>
                    </a:ext>
                  </a:extLst>
                </a:gridCol>
                <a:gridCol w="2019298">
                  <a:extLst>
                    <a:ext uri="{9D8B030D-6E8A-4147-A177-3AD203B41FA5}">
                      <a16:colId xmlns:a16="http://schemas.microsoft.com/office/drawing/2014/main" val="1913475488"/>
                    </a:ext>
                  </a:extLst>
                </a:gridCol>
                <a:gridCol w="2157166">
                  <a:extLst>
                    <a:ext uri="{9D8B030D-6E8A-4147-A177-3AD203B41FA5}">
                      <a16:colId xmlns:a16="http://schemas.microsoft.com/office/drawing/2014/main" val="1939483192"/>
                    </a:ext>
                  </a:extLst>
                </a:gridCol>
                <a:gridCol w="2736304">
                  <a:extLst>
                    <a:ext uri="{9D8B030D-6E8A-4147-A177-3AD203B41FA5}">
                      <a16:colId xmlns:a16="http://schemas.microsoft.com/office/drawing/2014/main" val="1368118455"/>
                    </a:ext>
                  </a:extLst>
                </a:gridCol>
              </a:tblGrid>
              <a:tr h="370840">
                <a:tc rowSpan="2">
                  <a:txBody>
                    <a:bodyPr/>
                    <a:lstStyle/>
                    <a:p>
                      <a:pPr algn="ctr"/>
                      <a:r>
                        <a:rPr lang="en-US" sz="2500" dirty="0" smtClean="0">
                          <a:latin typeface="Times New Roman" panose="02020603050405020304" pitchFamily="18" charset="0"/>
                          <a:cs typeface="Times New Roman" panose="02020603050405020304" pitchFamily="18" charset="0"/>
                        </a:rPr>
                        <a:t>INPUT SNR (dB)</a:t>
                      </a:r>
                      <a:endParaRPr lang="en-US" sz="2500" dirty="0">
                        <a:latin typeface="Times New Roman" panose="02020603050405020304" pitchFamily="18" charset="0"/>
                        <a:cs typeface="Times New Roman" panose="02020603050405020304" pitchFamily="18" charset="0"/>
                      </a:endParaRPr>
                    </a:p>
                  </a:txBody>
                  <a:tcPr anchor="ctr"/>
                </a:tc>
                <a:tc gridSpan="2">
                  <a:txBody>
                    <a:bodyPr/>
                    <a:lstStyle/>
                    <a:p>
                      <a:pPr algn="ctr"/>
                      <a:r>
                        <a:rPr lang="en-US" sz="2500" dirty="0" smtClean="0">
                          <a:latin typeface="Times New Roman" panose="02020603050405020304" pitchFamily="18" charset="0"/>
                          <a:cs typeface="Times New Roman" panose="02020603050405020304" pitchFamily="18" charset="0"/>
                        </a:rPr>
                        <a:t>OUTPUT STOI</a:t>
                      </a:r>
                      <a:endParaRPr lang="en-US" sz="2500" dirty="0">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tc rowSpan="2">
                  <a:txBody>
                    <a:bodyPr/>
                    <a:lstStyle/>
                    <a:p>
                      <a:pPr algn="ctr"/>
                      <a:r>
                        <a:rPr lang="en-US" sz="2500" dirty="0" smtClean="0">
                          <a:latin typeface="Times New Roman" panose="02020603050405020304" pitchFamily="18" charset="0"/>
                          <a:cs typeface="Times New Roman" panose="02020603050405020304" pitchFamily="18" charset="0"/>
                        </a:rPr>
                        <a:t>IMPROVEMENT</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48427981"/>
                  </a:ext>
                </a:extLst>
              </a:tr>
              <a:tr h="370840">
                <a:tc vMerge="1">
                  <a:txBody>
                    <a:bodyPr/>
                    <a:lstStyle/>
                    <a:p>
                      <a:pPr algn="ctr"/>
                      <a:endParaRPr lang="en-US" dirty="0"/>
                    </a:p>
                  </a:txBody>
                  <a:tcPr/>
                </a:tc>
                <a:tc>
                  <a:txBody>
                    <a:bodyPr/>
                    <a:lstStyle/>
                    <a:p>
                      <a:pPr algn="ctr"/>
                      <a:r>
                        <a:rPr lang="en-US" sz="2500" dirty="0" smtClean="0">
                          <a:latin typeface="Times New Roman" panose="02020603050405020304" pitchFamily="18" charset="0"/>
                          <a:cs typeface="Times New Roman" panose="02020603050405020304" pitchFamily="18" charset="0"/>
                        </a:rPr>
                        <a:t>Weintraub System</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Proposed System</a:t>
                      </a:r>
                      <a:endParaRPr lang="en-US" sz="2500" dirty="0">
                        <a:latin typeface="Times New Roman" panose="02020603050405020304" pitchFamily="18" charset="0"/>
                        <a:cs typeface="Times New Roman" panose="02020603050405020304" pitchFamily="18" charset="0"/>
                      </a:endParaRPr>
                    </a:p>
                  </a:txBody>
                  <a:tcPr/>
                </a:tc>
                <a:tc vMerge="1">
                  <a:txBody>
                    <a:bodyPr/>
                    <a:lstStyle/>
                    <a:p>
                      <a:pPr algn="ct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9286839"/>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-5</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0.7109</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0.7602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smtClean="0">
                          <a:latin typeface="Times New Roman" panose="02020603050405020304" pitchFamily="18" charset="0"/>
                          <a:cs typeface="Times New Roman" panose="02020603050405020304" pitchFamily="18" charset="0"/>
                        </a:rPr>
                        <a:t>0.0493</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1377678"/>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0</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0.8548</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lnSpc>
                          <a:spcPct val="115000"/>
                        </a:lnSpc>
                        <a:spcAft>
                          <a:spcPts val="0"/>
                        </a:spcAft>
                      </a:pPr>
                      <a:r>
                        <a:rPr lang="it-IT" sz="2500" b="0" dirty="0">
                          <a:effectLst/>
                          <a:latin typeface="Times New Roman" panose="02020603050405020304" pitchFamily="18" charset="0"/>
                          <a:ea typeface="Times New Roman" panose="02020603050405020304" pitchFamily="18" charset="0"/>
                          <a:cs typeface="Times New Roman" panose="02020603050405020304" pitchFamily="18" charset="0"/>
                        </a:rPr>
                        <a:t>0.8595</a:t>
                      </a:r>
                      <a:endParaRPr lang="en-US" sz="25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2500" dirty="0" smtClean="0">
                          <a:latin typeface="Times New Roman" panose="02020603050405020304" pitchFamily="18" charset="0"/>
                          <a:cs typeface="Times New Roman" panose="02020603050405020304" pitchFamily="18" charset="0"/>
                        </a:rPr>
                        <a:t>0.0047</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47739336"/>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5</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0.8833</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lnSpc>
                          <a:spcPct val="115000"/>
                        </a:lnSpc>
                        <a:spcAft>
                          <a:spcPts val="0"/>
                        </a:spcAft>
                      </a:pPr>
                      <a:r>
                        <a:rPr lang="it-IT" sz="2500" b="0">
                          <a:effectLst/>
                          <a:latin typeface="Times New Roman" panose="02020603050405020304" pitchFamily="18" charset="0"/>
                          <a:ea typeface="Times New Roman" panose="02020603050405020304" pitchFamily="18" charset="0"/>
                          <a:cs typeface="Times New Roman" panose="02020603050405020304" pitchFamily="18" charset="0"/>
                        </a:rPr>
                        <a:t>0.8937</a:t>
                      </a:r>
                      <a:endParaRPr lang="en-US" sz="25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2500" dirty="0" smtClean="0">
                          <a:latin typeface="Times New Roman" panose="02020603050405020304" pitchFamily="18" charset="0"/>
                          <a:cs typeface="Times New Roman" panose="02020603050405020304" pitchFamily="18" charset="0"/>
                        </a:rPr>
                        <a:t>0.0104</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38598513"/>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10</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0.9171</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lnSpc>
                          <a:spcPct val="115000"/>
                        </a:lnSpc>
                        <a:spcAft>
                          <a:spcPts val="0"/>
                        </a:spcAft>
                      </a:pPr>
                      <a:r>
                        <a:rPr lang="it-IT" sz="2500" b="0">
                          <a:effectLst/>
                          <a:latin typeface="Times New Roman" panose="02020603050405020304" pitchFamily="18" charset="0"/>
                          <a:ea typeface="Times New Roman" panose="02020603050405020304" pitchFamily="18" charset="0"/>
                          <a:cs typeface="Times New Roman" panose="02020603050405020304" pitchFamily="18" charset="0"/>
                        </a:rPr>
                        <a:t>0.9331</a:t>
                      </a:r>
                      <a:endParaRPr lang="en-US" sz="25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2500" dirty="0" smtClean="0">
                          <a:latin typeface="Times New Roman" panose="02020603050405020304" pitchFamily="18" charset="0"/>
                          <a:cs typeface="Times New Roman" panose="02020603050405020304" pitchFamily="18" charset="0"/>
                        </a:rPr>
                        <a:t>0.0160</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40647939"/>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15</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0.9462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lnSpc>
                          <a:spcPct val="115000"/>
                        </a:lnSpc>
                        <a:spcAft>
                          <a:spcPts val="0"/>
                        </a:spcAft>
                      </a:pPr>
                      <a:r>
                        <a:rPr lang="it-IT" sz="2500" b="0" dirty="0">
                          <a:effectLst/>
                          <a:latin typeface="Times New Roman" panose="02020603050405020304" pitchFamily="18" charset="0"/>
                          <a:ea typeface="Times New Roman" panose="02020603050405020304" pitchFamily="18" charset="0"/>
                          <a:cs typeface="Times New Roman" panose="02020603050405020304" pitchFamily="18" charset="0"/>
                        </a:rPr>
                        <a:t>0.9504</a:t>
                      </a:r>
                      <a:endParaRPr lang="en-US" sz="25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2500" dirty="0" smtClean="0">
                          <a:latin typeface="Times New Roman" panose="02020603050405020304" pitchFamily="18" charset="0"/>
                          <a:cs typeface="Times New Roman" panose="02020603050405020304" pitchFamily="18" charset="0"/>
                        </a:rPr>
                        <a:t>0.0042</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50672190"/>
                  </a:ext>
                </a:extLst>
              </a:tr>
              <a:tr h="370840">
                <a:tc>
                  <a:txBody>
                    <a:bodyPr/>
                    <a:lstStyle/>
                    <a:p>
                      <a:pPr algn="ctr"/>
                      <a:r>
                        <a:rPr lang="en-US" sz="2500" b="1" dirty="0" smtClean="0">
                          <a:latin typeface="Times New Roman" panose="02020603050405020304" pitchFamily="18" charset="0"/>
                          <a:cs typeface="Times New Roman" panose="02020603050405020304" pitchFamily="18" charset="0"/>
                        </a:rPr>
                        <a:t>AVERAGE</a:t>
                      </a:r>
                      <a:endParaRPr lang="en-US" sz="2500" b="1"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0.86246</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0.87938</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0.01692</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30974096"/>
                  </a:ext>
                </a:extLst>
              </a:tr>
            </a:tbl>
          </a:graphicData>
        </a:graphic>
      </p:graphicFrame>
    </p:spTree>
    <p:extLst>
      <p:ext uri="{BB962C8B-B14F-4D97-AF65-F5344CB8AC3E}">
        <p14:creationId xmlns:p14="http://schemas.microsoft.com/office/powerpoint/2010/main" val="2473953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582594"/>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OUTLINE</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7416" y="1071546"/>
            <a:ext cx="8229600" cy="4525963"/>
          </a:xfrm>
        </p:spPr>
        <p:txBody>
          <a:bodyPr>
            <a:noAutofit/>
          </a:bodyPr>
          <a:lstStyle/>
          <a:p>
            <a:pPr algn="just">
              <a:spcAft>
                <a:spcPts val="6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Speech Separation</a:t>
            </a:r>
          </a:p>
          <a:p>
            <a:pPr algn="just">
              <a:spcAft>
                <a:spcPts val="6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Objectives of the Project</a:t>
            </a:r>
          </a:p>
          <a:p>
            <a:pPr algn="just">
              <a:spcAft>
                <a:spcPts val="6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Literature Survey</a:t>
            </a:r>
          </a:p>
          <a:p>
            <a:pPr algn="just">
              <a:spcAft>
                <a:spcPts val="6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Weintraub Speech Separation System</a:t>
            </a:r>
          </a:p>
          <a:p>
            <a:pPr algn="just">
              <a:spcAft>
                <a:spcPts val="6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Proposed Speech Separation System </a:t>
            </a:r>
          </a:p>
          <a:p>
            <a:pPr algn="just">
              <a:spcAft>
                <a:spcPts val="6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Experimental Results and Discussion</a:t>
            </a:r>
          </a:p>
          <a:p>
            <a:pPr algn="just">
              <a:spcAft>
                <a:spcPts val="6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Conclusion</a:t>
            </a:r>
          </a:p>
          <a:p>
            <a:pPr algn="just">
              <a:spcAft>
                <a:spcPts val="6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Work plan</a:t>
            </a:r>
          </a:p>
          <a:p>
            <a:pPr algn="just">
              <a:spcAft>
                <a:spcPts val="6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Reference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00" y="188640"/>
            <a:ext cx="8784976" cy="1368152"/>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COMPARISON OF COMPUATATIONAL COMPLEXITY</a:t>
            </a:r>
            <a:endParaRPr lang="en-IN" dirty="0">
              <a:solidFill>
                <a:srgbClr val="FF0000"/>
              </a:solidFill>
              <a:latin typeface="Times New Roman" panose="02020603050405020304" pitchFamily="18" charset="0"/>
              <a:cs typeface="Times New Roman" panose="02020603050405020304" pitchFamily="18" charset="0"/>
            </a:endParaRPr>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2286859649"/>
              </p:ext>
            </p:extLst>
          </p:nvPr>
        </p:nvGraphicFramePr>
        <p:xfrm>
          <a:off x="160900" y="1866319"/>
          <a:ext cx="8784976" cy="3215640"/>
        </p:xfrm>
        <a:graphic>
          <a:graphicData uri="http://schemas.openxmlformats.org/drawingml/2006/table">
            <a:tbl>
              <a:tblPr firstRow="1" bandRow="1">
                <a:tableStyleId>{21E4AEA4-8DFA-4A89-87EB-49C32662AFE0}</a:tableStyleId>
              </a:tblPr>
              <a:tblGrid>
                <a:gridCol w="2034836">
                  <a:extLst>
                    <a:ext uri="{9D8B030D-6E8A-4147-A177-3AD203B41FA5}">
                      <a16:colId xmlns:a16="http://schemas.microsoft.com/office/drawing/2014/main" val="1261468280"/>
                    </a:ext>
                  </a:extLst>
                </a:gridCol>
                <a:gridCol w="2088232">
                  <a:extLst>
                    <a:ext uri="{9D8B030D-6E8A-4147-A177-3AD203B41FA5}">
                      <a16:colId xmlns:a16="http://schemas.microsoft.com/office/drawing/2014/main" val="2596203683"/>
                    </a:ext>
                  </a:extLst>
                </a:gridCol>
                <a:gridCol w="2376264">
                  <a:extLst>
                    <a:ext uri="{9D8B030D-6E8A-4147-A177-3AD203B41FA5}">
                      <a16:colId xmlns:a16="http://schemas.microsoft.com/office/drawing/2014/main" val="1913475488"/>
                    </a:ext>
                  </a:extLst>
                </a:gridCol>
                <a:gridCol w="2285644">
                  <a:extLst>
                    <a:ext uri="{9D8B030D-6E8A-4147-A177-3AD203B41FA5}">
                      <a16:colId xmlns:a16="http://schemas.microsoft.com/office/drawing/2014/main" val="1939483192"/>
                    </a:ext>
                  </a:extLst>
                </a:gridCol>
              </a:tblGrid>
              <a:tr h="370840">
                <a:tc rowSpan="2">
                  <a:txBody>
                    <a:bodyPr/>
                    <a:lstStyle/>
                    <a:p>
                      <a:pPr algn="ctr"/>
                      <a:r>
                        <a:rPr lang="en-US" sz="2500" dirty="0" smtClean="0">
                          <a:latin typeface="Times New Roman" panose="02020603050405020304" pitchFamily="18" charset="0"/>
                          <a:cs typeface="Times New Roman" panose="02020603050405020304" pitchFamily="18" charset="0"/>
                        </a:rPr>
                        <a:t>ANALYSIS</a:t>
                      </a:r>
                      <a:r>
                        <a:rPr lang="en-US" sz="2500" baseline="0" dirty="0" smtClean="0">
                          <a:latin typeface="Times New Roman" panose="02020603050405020304" pitchFamily="18" charset="0"/>
                          <a:cs typeface="Times New Roman" panose="02020603050405020304" pitchFamily="18" charset="0"/>
                        </a:rPr>
                        <a:t> FILTER BANK</a:t>
                      </a:r>
                      <a:r>
                        <a:rPr lang="en-US" sz="2500" baseline="30000"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a:txBody>
                  <a:tcPr anchor="ctr"/>
                </a:tc>
                <a:tc rowSpan="2">
                  <a:txBody>
                    <a:bodyPr/>
                    <a:lstStyle/>
                    <a:p>
                      <a:pPr algn="ctr"/>
                      <a:r>
                        <a:rPr lang="en-US" sz="2500" dirty="0" smtClean="0">
                          <a:latin typeface="Times New Roman" panose="02020603050405020304" pitchFamily="18" charset="0"/>
                          <a:cs typeface="Times New Roman" panose="02020603050405020304" pitchFamily="18" charset="0"/>
                        </a:rPr>
                        <a:t>SYNTHESIS FILTER BANK</a:t>
                      </a:r>
                      <a:r>
                        <a:rPr lang="en-US" sz="2500" baseline="30000"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a:txBody>
                  <a:tcPr anchor="ctr"/>
                </a:tc>
                <a:tc gridSpan="2">
                  <a:txBody>
                    <a:bodyPr/>
                    <a:lstStyle/>
                    <a:p>
                      <a:pPr algn="ctr"/>
                      <a:r>
                        <a:rPr lang="en-US" sz="2500" dirty="0" smtClean="0">
                          <a:latin typeface="Times New Roman" panose="02020603050405020304" pitchFamily="18" charset="0"/>
                          <a:cs typeface="Times New Roman" panose="02020603050405020304" pitchFamily="18" charset="0"/>
                        </a:rPr>
                        <a:t>COMPUTATION TIME (Secs)</a:t>
                      </a:r>
                      <a:endParaRPr lang="en-US" sz="2500" dirty="0">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extLst>
                  <a:ext uri="{0D108BD9-81ED-4DB2-BD59-A6C34878D82A}">
                    <a16:rowId xmlns:a16="http://schemas.microsoft.com/office/drawing/2014/main" val="1348427981"/>
                  </a:ext>
                </a:extLst>
              </a:tr>
              <a:tr h="370840">
                <a:tc vMerge="1">
                  <a:txBody>
                    <a:bodyPr/>
                    <a:lstStyle/>
                    <a:p>
                      <a:pPr algn="ctr"/>
                      <a:endParaRPr lang="en-US" dirty="0"/>
                    </a:p>
                  </a:txBody>
                  <a:tcPr/>
                </a:tc>
                <a:tc vMerge="1">
                  <a:txBody>
                    <a:bodyPr/>
                    <a:lstStyle/>
                    <a:p>
                      <a:endParaRPr lang="en-US"/>
                    </a:p>
                  </a:txBody>
                  <a:tcPr/>
                </a:tc>
                <a:tc>
                  <a:txBody>
                    <a:bodyPr/>
                    <a:lstStyle/>
                    <a:p>
                      <a:pPr algn="ctr"/>
                      <a:r>
                        <a:rPr lang="en-US" sz="2500" dirty="0" smtClean="0">
                          <a:latin typeface="Times New Roman" panose="02020603050405020304" pitchFamily="18" charset="0"/>
                          <a:cs typeface="Times New Roman" panose="02020603050405020304" pitchFamily="18" charset="0"/>
                        </a:rPr>
                        <a:t>Weintraub System</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Proposed System</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9286839"/>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1024</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1024</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1.6775</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1.3867 </a:t>
                      </a:r>
                      <a:r>
                        <a:rPr lang="en-US" sz="2500" dirty="0" smtClean="0">
                          <a:solidFill>
                            <a:srgbClr val="FF0000"/>
                          </a:solidFill>
                          <a:latin typeface="Times New Roman" panose="02020603050405020304" pitchFamily="18" charset="0"/>
                          <a:cs typeface="Times New Roman" panose="02020603050405020304" pitchFamily="18" charset="0"/>
                        </a:rPr>
                        <a:t>(0.2908)</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1377678"/>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1024</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512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1.6038</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1.3429 </a:t>
                      </a:r>
                      <a:r>
                        <a:rPr lang="en-US" sz="2500" dirty="0" smtClean="0">
                          <a:solidFill>
                            <a:srgbClr val="FF0000"/>
                          </a:solidFill>
                          <a:latin typeface="Times New Roman" panose="02020603050405020304" pitchFamily="18" charset="0"/>
                          <a:cs typeface="Times New Roman" panose="02020603050405020304" pitchFamily="18" charset="0"/>
                        </a:rPr>
                        <a:t>(0.2609)</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47739336"/>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512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512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1.4708</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1.2992</a:t>
                      </a:r>
                      <a:r>
                        <a:rPr lang="en-US" sz="2500" baseline="0" dirty="0" smtClean="0">
                          <a:solidFill>
                            <a:srgbClr val="FF0000"/>
                          </a:solidFill>
                          <a:latin typeface="Times New Roman" panose="02020603050405020304" pitchFamily="18" charset="0"/>
                          <a:cs typeface="Times New Roman" panose="02020603050405020304" pitchFamily="18" charset="0"/>
                        </a:rPr>
                        <a:t> (0.1716)</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38598513"/>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512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512/128</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1.3813</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1.2156 </a:t>
                      </a:r>
                      <a:r>
                        <a:rPr lang="en-US" sz="2500" dirty="0" smtClean="0">
                          <a:solidFill>
                            <a:srgbClr val="FF0000"/>
                          </a:solidFill>
                          <a:latin typeface="Times New Roman" panose="02020603050405020304" pitchFamily="18" charset="0"/>
                          <a:cs typeface="Times New Roman" panose="02020603050405020304" pitchFamily="18" charset="0"/>
                        </a:rPr>
                        <a:t>(0.1657)</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40647939"/>
                  </a:ext>
                </a:extLst>
              </a:tr>
            </a:tbl>
          </a:graphicData>
        </a:graphic>
      </p:graphicFrame>
      <p:sp>
        <p:nvSpPr>
          <p:cNvPr id="4" name="TextBox 3"/>
          <p:cNvSpPr txBox="1"/>
          <p:nvPr/>
        </p:nvSpPr>
        <p:spPr>
          <a:xfrm>
            <a:off x="160900" y="5391486"/>
            <a:ext cx="7939492" cy="400110"/>
          </a:xfrm>
          <a:prstGeom prst="rect">
            <a:avLst/>
          </a:prstGeom>
          <a:noFill/>
        </p:spPr>
        <p:txBody>
          <a:bodyPr wrap="square" rtlCol="0">
            <a:spAutoFit/>
          </a:bodyPr>
          <a:lstStyle/>
          <a:p>
            <a:pPr algn="just"/>
            <a:r>
              <a:rPr lang="en-US" sz="2000" b="0" dirty="0"/>
              <a:t>* Number of coefficients in the Gammatone filter </a:t>
            </a:r>
            <a:r>
              <a:rPr lang="en-US" sz="2000" b="0" dirty="0" smtClean="0"/>
              <a:t>bank </a:t>
            </a:r>
            <a:endParaRPr lang="en-US" sz="2000" b="0" dirty="0"/>
          </a:p>
        </p:txBody>
      </p:sp>
    </p:spTree>
    <p:extLst>
      <p:ext uri="{BB962C8B-B14F-4D97-AF65-F5344CB8AC3E}">
        <p14:creationId xmlns:p14="http://schemas.microsoft.com/office/powerpoint/2010/main" val="1392552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804" y="188640"/>
            <a:ext cx="8856984" cy="1143000"/>
          </a:xfrm>
        </p:spPr>
        <p:txBody>
          <a:bodyPr/>
          <a:lstStyle/>
          <a:p>
            <a:r>
              <a:rPr lang="en-IN" dirty="0">
                <a:solidFill>
                  <a:srgbClr val="FF0000"/>
                </a:solidFill>
                <a:latin typeface="Times New Roman" panose="02020603050405020304" pitchFamily="18" charset="0"/>
                <a:cs typeface="Times New Roman" panose="02020603050405020304" pitchFamily="18" charset="0"/>
              </a:rPr>
              <a:t>COMPARISON OF COMPUATATIONAL COMPLEXITY</a:t>
            </a:r>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3566928358"/>
              </p:ext>
            </p:extLst>
          </p:nvPr>
        </p:nvGraphicFramePr>
        <p:xfrm>
          <a:off x="179512" y="1610308"/>
          <a:ext cx="8856984" cy="3124200"/>
        </p:xfrm>
        <a:graphic>
          <a:graphicData uri="http://schemas.openxmlformats.org/drawingml/2006/table">
            <a:tbl>
              <a:tblPr firstRow="1" bandRow="1">
                <a:tableStyleId>{21E4AEA4-8DFA-4A89-87EB-49C32662AFE0}</a:tableStyleId>
              </a:tblPr>
              <a:tblGrid>
                <a:gridCol w="1814955">
                  <a:extLst>
                    <a:ext uri="{9D8B030D-6E8A-4147-A177-3AD203B41FA5}">
                      <a16:colId xmlns:a16="http://schemas.microsoft.com/office/drawing/2014/main" val="1261468280"/>
                    </a:ext>
                  </a:extLst>
                </a:gridCol>
                <a:gridCol w="2032750">
                  <a:extLst>
                    <a:ext uri="{9D8B030D-6E8A-4147-A177-3AD203B41FA5}">
                      <a16:colId xmlns:a16="http://schemas.microsoft.com/office/drawing/2014/main" val="2596203683"/>
                    </a:ext>
                  </a:extLst>
                </a:gridCol>
                <a:gridCol w="2613537">
                  <a:extLst>
                    <a:ext uri="{9D8B030D-6E8A-4147-A177-3AD203B41FA5}">
                      <a16:colId xmlns:a16="http://schemas.microsoft.com/office/drawing/2014/main" val="1913475488"/>
                    </a:ext>
                  </a:extLst>
                </a:gridCol>
                <a:gridCol w="2395742">
                  <a:extLst>
                    <a:ext uri="{9D8B030D-6E8A-4147-A177-3AD203B41FA5}">
                      <a16:colId xmlns:a16="http://schemas.microsoft.com/office/drawing/2014/main" val="1939483192"/>
                    </a:ext>
                  </a:extLst>
                </a:gridCol>
              </a:tblGrid>
              <a:tr h="370840">
                <a:tc rowSpan="2">
                  <a:txBody>
                    <a:bodyPr/>
                    <a:lstStyle/>
                    <a:p>
                      <a:pPr algn="ctr"/>
                      <a:r>
                        <a:rPr lang="en-US" sz="2500" dirty="0" smtClean="0">
                          <a:latin typeface="Times New Roman" panose="02020603050405020304" pitchFamily="18" charset="0"/>
                          <a:cs typeface="Times New Roman" panose="02020603050405020304" pitchFamily="18" charset="0"/>
                        </a:rPr>
                        <a:t>ANALYSIS</a:t>
                      </a:r>
                      <a:r>
                        <a:rPr lang="en-US" sz="2500" baseline="0" dirty="0" smtClean="0">
                          <a:latin typeface="Times New Roman" panose="02020603050405020304" pitchFamily="18" charset="0"/>
                          <a:cs typeface="Times New Roman" panose="02020603050405020304" pitchFamily="18" charset="0"/>
                        </a:rPr>
                        <a:t> FILTER BANK</a:t>
                      </a:r>
                      <a:r>
                        <a:rPr lang="en-US" sz="2500" baseline="30000"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a:txBody>
                  <a:tcPr anchor="ctr"/>
                </a:tc>
                <a:tc rowSpan="2">
                  <a:txBody>
                    <a:bodyPr/>
                    <a:lstStyle/>
                    <a:p>
                      <a:pPr algn="ctr"/>
                      <a:r>
                        <a:rPr lang="en-US" sz="2500" dirty="0" smtClean="0">
                          <a:latin typeface="Times New Roman" panose="02020603050405020304" pitchFamily="18" charset="0"/>
                          <a:cs typeface="Times New Roman" panose="02020603050405020304" pitchFamily="18" charset="0"/>
                        </a:rPr>
                        <a:t>SYNTHESIS FILTER BANK</a:t>
                      </a:r>
                      <a:r>
                        <a:rPr lang="en-US" sz="2500" baseline="30000"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a:txBody>
                  <a:tcPr anchor="ctr"/>
                </a:tc>
                <a:tc gridSpan="2">
                  <a:txBody>
                    <a:bodyPr/>
                    <a:lstStyle/>
                    <a:p>
                      <a:pPr algn="ctr"/>
                      <a:r>
                        <a:rPr lang="en-US" sz="2500" dirty="0" smtClean="0">
                          <a:latin typeface="Times New Roman" panose="02020603050405020304" pitchFamily="18" charset="0"/>
                          <a:cs typeface="Times New Roman" panose="02020603050405020304" pitchFamily="18" charset="0"/>
                        </a:rPr>
                        <a:t>THROUGHPUT (Samples per Sec)</a:t>
                      </a:r>
                      <a:endParaRPr lang="en-US" sz="2500" dirty="0">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extLst>
                  <a:ext uri="{0D108BD9-81ED-4DB2-BD59-A6C34878D82A}">
                    <a16:rowId xmlns:a16="http://schemas.microsoft.com/office/drawing/2014/main" val="1348427981"/>
                  </a:ext>
                </a:extLst>
              </a:tr>
              <a:tr h="370840">
                <a:tc vMerge="1">
                  <a:txBody>
                    <a:bodyPr/>
                    <a:lstStyle/>
                    <a:p>
                      <a:pPr algn="ctr"/>
                      <a:endParaRPr lang="en-US" dirty="0"/>
                    </a:p>
                  </a:txBody>
                  <a:tcPr/>
                </a:tc>
                <a:tc vMerge="1">
                  <a:txBody>
                    <a:bodyPr/>
                    <a:lstStyle/>
                    <a:p>
                      <a:endParaRPr lang="en-US"/>
                    </a:p>
                  </a:txBody>
                  <a:tcPr/>
                </a:tc>
                <a:tc>
                  <a:txBody>
                    <a:bodyPr/>
                    <a:lstStyle/>
                    <a:p>
                      <a:pPr algn="ctr"/>
                      <a:r>
                        <a:rPr lang="en-US" sz="2500" dirty="0" smtClean="0">
                          <a:latin typeface="Times New Roman" panose="02020603050405020304" pitchFamily="18" charset="0"/>
                          <a:cs typeface="Times New Roman" panose="02020603050405020304" pitchFamily="18" charset="0"/>
                        </a:rPr>
                        <a:t>Weintraub System</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Proposed System</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9286839"/>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1024</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1024</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453</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517 </a:t>
                      </a:r>
                      <a:r>
                        <a:rPr lang="en-US" sz="2500" dirty="0" smtClean="0">
                          <a:solidFill>
                            <a:srgbClr val="FF0000"/>
                          </a:solidFill>
                          <a:latin typeface="Times New Roman" panose="02020603050405020304" pitchFamily="18" charset="0"/>
                          <a:cs typeface="Times New Roman" panose="02020603050405020304" pitchFamily="18" charset="0"/>
                        </a:rPr>
                        <a:t>(64)</a:t>
                      </a:r>
                      <a:endParaRPr lang="en-US" sz="25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1377678"/>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1024</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512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486</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524 </a:t>
                      </a:r>
                      <a:r>
                        <a:rPr lang="en-US" sz="2500" dirty="0" smtClean="0">
                          <a:solidFill>
                            <a:srgbClr val="FF0000"/>
                          </a:solidFill>
                          <a:latin typeface="Times New Roman" panose="02020603050405020304" pitchFamily="18" charset="0"/>
                          <a:cs typeface="Times New Roman" panose="02020603050405020304" pitchFamily="18" charset="0"/>
                        </a:rPr>
                        <a:t>(38)</a:t>
                      </a:r>
                      <a:endParaRPr lang="en-US" sz="25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47739336"/>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512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512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511</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548 </a:t>
                      </a:r>
                      <a:r>
                        <a:rPr lang="en-US" sz="2500" dirty="0" smtClean="0">
                          <a:solidFill>
                            <a:srgbClr val="FF0000"/>
                          </a:solidFill>
                          <a:latin typeface="Times New Roman" panose="02020603050405020304" pitchFamily="18" charset="0"/>
                          <a:cs typeface="Times New Roman" panose="02020603050405020304" pitchFamily="18" charset="0"/>
                        </a:rPr>
                        <a:t>(37)</a:t>
                      </a:r>
                      <a:endParaRPr lang="en-US" sz="25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38598513"/>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512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512/128</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527</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554 </a:t>
                      </a:r>
                      <a:r>
                        <a:rPr lang="en-US" sz="2500" dirty="0" smtClean="0">
                          <a:solidFill>
                            <a:srgbClr val="FF0000"/>
                          </a:solidFill>
                          <a:latin typeface="Times New Roman" panose="02020603050405020304" pitchFamily="18" charset="0"/>
                          <a:cs typeface="Times New Roman" panose="02020603050405020304" pitchFamily="18" charset="0"/>
                        </a:rPr>
                        <a:t>(27)</a:t>
                      </a:r>
                      <a:endParaRPr lang="en-US" sz="25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40647939"/>
                  </a:ext>
                </a:extLst>
              </a:tr>
            </a:tbl>
          </a:graphicData>
        </a:graphic>
      </p:graphicFrame>
      <p:sp>
        <p:nvSpPr>
          <p:cNvPr id="4" name="TextBox 3"/>
          <p:cNvSpPr txBox="1"/>
          <p:nvPr/>
        </p:nvSpPr>
        <p:spPr>
          <a:xfrm>
            <a:off x="179512" y="5013176"/>
            <a:ext cx="7939492" cy="400110"/>
          </a:xfrm>
          <a:prstGeom prst="rect">
            <a:avLst/>
          </a:prstGeom>
          <a:noFill/>
        </p:spPr>
        <p:txBody>
          <a:bodyPr wrap="square" rtlCol="0">
            <a:spAutoFit/>
          </a:bodyPr>
          <a:lstStyle/>
          <a:p>
            <a:pPr algn="just"/>
            <a:r>
              <a:rPr lang="en-US" sz="2000" b="0" dirty="0"/>
              <a:t>* Number of coefficients in the Gammatone filter bank</a:t>
            </a:r>
          </a:p>
        </p:txBody>
      </p:sp>
    </p:spTree>
    <p:extLst>
      <p:ext uri="{BB962C8B-B14F-4D97-AF65-F5344CB8AC3E}">
        <p14:creationId xmlns:p14="http://schemas.microsoft.com/office/powerpoint/2010/main" val="4012236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57" y="293420"/>
            <a:ext cx="8964486" cy="1143000"/>
          </a:xfrm>
        </p:spPr>
        <p:txBody>
          <a:bodyPr/>
          <a:lstStyle/>
          <a:p>
            <a:r>
              <a:rPr lang="en-IN" dirty="0">
                <a:solidFill>
                  <a:srgbClr val="FF0000"/>
                </a:solidFill>
                <a:latin typeface="Times New Roman" panose="02020603050405020304" pitchFamily="18" charset="0"/>
                <a:cs typeface="Times New Roman" panose="02020603050405020304" pitchFamily="18" charset="0"/>
              </a:rPr>
              <a:t>COMPARISON OF COMPUATATIONAL COMPLEXITY</a:t>
            </a:r>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4120915753"/>
              </p:ext>
            </p:extLst>
          </p:nvPr>
        </p:nvGraphicFramePr>
        <p:xfrm>
          <a:off x="89756" y="1797536"/>
          <a:ext cx="8964487" cy="3124200"/>
        </p:xfrm>
        <a:graphic>
          <a:graphicData uri="http://schemas.openxmlformats.org/drawingml/2006/table">
            <a:tbl>
              <a:tblPr firstRow="1" bandRow="1">
                <a:tableStyleId>{21E4AEA4-8DFA-4A89-87EB-49C32662AFE0}</a:tableStyleId>
              </a:tblPr>
              <a:tblGrid>
                <a:gridCol w="1836985">
                  <a:extLst>
                    <a:ext uri="{9D8B030D-6E8A-4147-A177-3AD203B41FA5}">
                      <a16:colId xmlns:a16="http://schemas.microsoft.com/office/drawing/2014/main" val="1261468280"/>
                    </a:ext>
                  </a:extLst>
                </a:gridCol>
                <a:gridCol w="1925179">
                  <a:extLst>
                    <a:ext uri="{9D8B030D-6E8A-4147-A177-3AD203B41FA5}">
                      <a16:colId xmlns:a16="http://schemas.microsoft.com/office/drawing/2014/main" val="2596203683"/>
                    </a:ext>
                  </a:extLst>
                </a:gridCol>
                <a:gridCol w="2790564">
                  <a:extLst>
                    <a:ext uri="{9D8B030D-6E8A-4147-A177-3AD203B41FA5}">
                      <a16:colId xmlns:a16="http://schemas.microsoft.com/office/drawing/2014/main" val="1913475488"/>
                    </a:ext>
                  </a:extLst>
                </a:gridCol>
                <a:gridCol w="2411759">
                  <a:extLst>
                    <a:ext uri="{9D8B030D-6E8A-4147-A177-3AD203B41FA5}">
                      <a16:colId xmlns:a16="http://schemas.microsoft.com/office/drawing/2014/main" val="1939483192"/>
                    </a:ext>
                  </a:extLst>
                </a:gridCol>
              </a:tblGrid>
              <a:tr h="370840">
                <a:tc rowSpan="2">
                  <a:txBody>
                    <a:bodyPr/>
                    <a:lstStyle/>
                    <a:p>
                      <a:pPr algn="ctr"/>
                      <a:r>
                        <a:rPr lang="en-US" sz="2500" dirty="0" smtClean="0">
                          <a:latin typeface="Times New Roman" panose="02020603050405020304" pitchFamily="18" charset="0"/>
                          <a:cs typeface="Times New Roman" panose="02020603050405020304" pitchFamily="18" charset="0"/>
                        </a:rPr>
                        <a:t>ANALYSIS</a:t>
                      </a:r>
                      <a:r>
                        <a:rPr lang="en-US" sz="2500" baseline="0" dirty="0" smtClean="0">
                          <a:latin typeface="Times New Roman" panose="02020603050405020304" pitchFamily="18" charset="0"/>
                          <a:cs typeface="Times New Roman" panose="02020603050405020304" pitchFamily="18" charset="0"/>
                        </a:rPr>
                        <a:t> FILTER BANK</a:t>
                      </a:r>
                      <a:r>
                        <a:rPr lang="en-US" sz="2500" baseline="30000"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a:txBody>
                  <a:tcPr anchor="ctr"/>
                </a:tc>
                <a:tc rowSpan="2">
                  <a:txBody>
                    <a:bodyPr/>
                    <a:lstStyle/>
                    <a:p>
                      <a:pPr algn="ctr"/>
                      <a:r>
                        <a:rPr lang="en-US" sz="2500" dirty="0" smtClean="0">
                          <a:latin typeface="Times New Roman" panose="02020603050405020304" pitchFamily="18" charset="0"/>
                          <a:cs typeface="Times New Roman" panose="02020603050405020304" pitchFamily="18" charset="0"/>
                        </a:rPr>
                        <a:t>SYNTHESIS FILTER BANK</a:t>
                      </a:r>
                      <a:r>
                        <a:rPr lang="en-US" sz="2500" baseline="30000"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a:txBody>
                  <a:tcPr anchor="ctr"/>
                </a:tc>
                <a:tc gridSpan="2">
                  <a:txBody>
                    <a:bodyPr/>
                    <a:lstStyle/>
                    <a:p>
                      <a:pPr algn="ctr"/>
                      <a:r>
                        <a:rPr lang="en-US" sz="2500" dirty="0" smtClean="0">
                          <a:latin typeface="Times New Roman" panose="02020603050405020304" pitchFamily="18" charset="0"/>
                          <a:cs typeface="Times New Roman" panose="02020603050405020304" pitchFamily="18" charset="0"/>
                        </a:rPr>
                        <a:t>NUMBER</a:t>
                      </a:r>
                      <a:r>
                        <a:rPr lang="en-US" sz="2500" baseline="0" dirty="0" smtClean="0">
                          <a:latin typeface="Times New Roman" panose="02020603050405020304" pitchFamily="18" charset="0"/>
                          <a:cs typeface="Times New Roman" panose="02020603050405020304" pitchFamily="18" charset="0"/>
                        </a:rPr>
                        <a:t> OF MULTIPLICATIONS</a:t>
                      </a:r>
                      <a:endParaRPr lang="en-US" sz="2500" dirty="0">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extLst>
                  <a:ext uri="{0D108BD9-81ED-4DB2-BD59-A6C34878D82A}">
                    <a16:rowId xmlns:a16="http://schemas.microsoft.com/office/drawing/2014/main" val="1348427981"/>
                  </a:ext>
                </a:extLst>
              </a:tr>
              <a:tr h="370840">
                <a:tc vMerge="1">
                  <a:txBody>
                    <a:bodyPr/>
                    <a:lstStyle/>
                    <a:p>
                      <a:pPr algn="ctr"/>
                      <a:endParaRPr lang="en-US" dirty="0"/>
                    </a:p>
                  </a:txBody>
                  <a:tcPr/>
                </a:tc>
                <a:tc vMerge="1">
                  <a:txBody>
                    <a:bodyPr/>
                    <a:lstStyle/>
                    <a:p>
                      <a:endParaRPr lang="en-US"/>
                    </a:p>
                  </a:txBody>
                  <a:tcPr/>
                </a:tc>
                <a:tc>
                  <a:txBody>
                    <a:bodyPr/>
                    <a:lstStyle/>
                    <a:p>
                      <a:pPr algn="ctr"/>
                      <a:r>
                        <a:rPr lang="en-US" sz="2500" dirty="0" smtClean="0">
                          <a:latin typeface="Times New Roman" panose="02020603050405020304" pitchFamily="18" charset="0"/>
                          <a:cs typeface="Times New Roman" panose="02020603050405020304" pitchFamily="18" charset="0"/>
                        </a:rPr>
                        <a:t>Weintraub System</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Proposed System</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9286839"/>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1024</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1024</a:t>
                      </a:r>
                      <a:endParaRPr lang="en-US" sz="25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500" dirty="0" smtClean="0">
                          <a:latin typeface="Times New Roman" panose="02020603050405020304" pitchFamily="18" charset="0"/>
                          <a:cs typeface="Times New Roman" panose="02020603050405020304" pitchFamily="18" charset="0"/>
                        </a:rPr>
                        <a:t>5768060928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500" dirty="0" smtClean="0">
                          <a:latin typeface="Times New Roman" panose="02020603050405020304" pitchFamily="18" charset="0"/>
                          <a:cs typeface="Times New Roman" panose="02020603050405020304" pitchFamily="18" charset="0"/>
                        </a:rPr>
                        <a:t>5768060928</a:t>
                      </a:r>
                    </a:p>
                  </a:txBody>
                  <a:tcPr/>
                </a:tc>
                <a:extLst>
                  <a:ext uri="{0D108BD9-81ED-4DB2-BD59-A6C34878D82A}">
                    <a16:rowId xmlns:a16="http://schemas.microsoft.com/office/drawing/2014/main" val="361377678"/>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1024</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512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4327448576</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4327448576</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47739336"/>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512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512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2886836224</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2886836224</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38598513"/>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512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512/128</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1924552192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1924552192</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40647939"/>
                  </a:ext>
                </a:extLst>
              </a:tr>
            </a:tbl>
          </a:graphicData>
        </a:graphic>
      </p:graphicFrame>
      <p:sp>
        <p:nvSpPr>
          <p:cNvPr id="4" name="TextBox 3"/>
          <p:cNvSpPr txBox="1"/>
          <p:nvPr/>
        </p:nvSpPr>
        <p:spPr>
          <a:xfrm>
            <a:off x="89756" y="5174237"/>
            <a:ext cx="7939492" cy="400110"/>
          </a:xfrm>
          <a:prstGeom prst="rect">
            <a:avLst/>
          </a:prstGeom>
          <a:noFill/>
        </p:spPr>
        <p:txBody>
          <a:bodyPr wrap="square" rtlCol="0">
            <a:spAutoFit/>
          </a:bodyPr>
          <a:lstStyle/>
          <a:p>
            <a:pPr algn="just"/>
            <a:r>
              <a:rPr lang="en-US" sz="2000" b="0" dirty="0"/>
              <a:t>* Number of coefficients in the Gammatone filter bank</a:t>
            </a:r>
          </a:p>
        </p:txBody>
      </p:sp>
    </p:spTree>
    <p:extLst>
      <p:ext uri="{BB962C8B-B14F-4D97-AF65-F5344CB8AC3E}">
        <p14:creationId xmlns:p14="http://schemas.microsoft.com/office/powerpoint/2010/main" val="3966849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84976" cy="1143000"/>
          </a:xfrm>
        </p:spPr>
        <p:txBody>
          <a:bodyPr/>
          <a:lstStyle/>
          <a:p>
            <a:r>
              <a:rPr lang="en-IN" dirty="0">
                <a:solidFill>
                  <a:srgbClr val="FF0000"/>
                </a:solidFill>
                <a:latin typeface="Times New Roman" panose="02020603050405020304" pitchFamily="18" charset="0"/>
                <a:cs typeface="Times New Roman" panose="02020603050405020304" pitchFamily="18" charset="0"/>
              </a:rPr>
              <a:t>COMPARISON OF COMPUATATIONAL COMPLEXITY</a:t>
            </a:r>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234156375"/>
              </p:ext>
            </p:extLst>
          </p:nvPr>
        </p:nvGraphicFramePr>
        <p:xfrm>
          <a:off x="89756" y="1682316"/>
          <a:ext cx="8964487" cy="3124200"/>
        </p:xfrm>
        <a:graphic>
          <a:graphicData uri="http://schemas.openxmlformats.org/drawingml/2006/table">
            <a:tbl>
              <a:tblPr firstRow="1" bandRow="1">
                <a:tableStyleId>{21E4AEA4-8DFA-4A89-87EB-49C32662AFE0}</a:tableStyleId>
              </a:tblPr>
              <a:tblGrid>
                <a:gridCol w="1836985">
                  <a:extLst>
                    <a:ext uri="{9D8B030D-6E8A-4147-A177-3AD203B41FA5}">
                      <a16:colId xmlns:a16="http://schemas.microsoft.com/office/drawing/2014/main" val="1261468280"/>
                    </a:ext>
                  </a:extLst>
                </a:gridCol>
                <a:gridCol w="2057423">
                  <a:extLst>
                    <a:ext uri="{9D8B030D-6E8A-4147-A177-3AD203B41FA5}">
                      <a16:colId xmlns:a16="http://schemas.microsoft.com/office/drawing/2014/main" val="2596203683"/>
                    </a:ext>
                  </a:extLst>
                </a:gridCol>
                <a:gridCol w="2604060">
                  <a:extLst>
                    <a:ext uri="{9D8B030D-6E8A-4147-A177-3AD203B41FA5}">
                      <a16:colId xmlns:a16="http://schemas.microsoft.com/office/drawing/2014/main" val="1913475488"/>
                    </a:ext>
                  </a:extLst>
                </a:gridCol>
                <a:gridCol w="2466019">
                  <a:extLst>
                    <a:ext uri="{9D8B030D-6E8A-4147-A177-3AD203B41FA5}">
                      <a16:colId xmlns:a16="http://schemas.microsoft.com/office/drawing/2014/main" val="1939483192"/>
                    </a:ext>
                  </a:extLst>
                </a:gridCol>
              </a:tblGrid>
              <a:tr h="370840">
                <a:tc rowSpan="2">
                  <a:txBody>
                    <a:bodyPr/>
                    <a:lstStyle/>
                    <a:p>
                      <a:pPr algn="ctr"/>
                      <a:r>
                        <a:rPr lang="en-US" sz="2500" dirty="0" smtClean="0">
                          <a:latin typeface="Times New Roman" panose="02020603050405020304" pitchFamily="18" charset="0"/>
                          <a:cs typeface="Times New Roman" panose="02020603050405020304" pitchFamily="18" charset="0"/>
                        </a:rPr>
                        <a:t>ANALYSIS</a:t>
                      </a:r>
                      <a:r>
                        <a:rPr lang="en-US" sz="2500" baseline="0" dirty="0" smtClean="0">
                          <a:latin typeface="Times New Roman" panose="02020603050405020304" pitchFamily="18" charset="0"/>
                          <a:cs typeface="Times New Roman" panose="02020603050405020304" pitchFamily="18" charset="0"/>
                        </a:rPr>
                        <a:t> FILTER BANK</a:t>
                      </a:r>
                      <a:r>
                        <a:rPr lang="en-US" sz="2500" baseline="30000"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a:txBody>
                  <a:tcPr anchor="ctr"/>
                </a:tc>
                <a:tc rowSpan="2">
                  <a:txBody>
                    <a:bodyPr/>
                    <a:lstStyle/>
                    <a:p>
                      <a:pPr algn="ctr"/>
                      <a:r>
                        <a:rPr lang="en-US" sz="2500" dirty="0" smtClean="0">
                          <a:latin typeface="Times New Roman" panose="02020603050405020304" pitchFamily="18" charset="0"/>
                          <a:cs typeface="Times New Roman" panose="02020603050405020304" pitchFamily="18" charset="0"/>
                        </a:rPr>
                        <a:t>SYNTHESIS FILTER BANK</a:t>
                      </a:r>
                      <a:r>
                        <a:rPr lang="en-US" sz="2500" baseline="30000"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a:txBody>
                  <a:tcPr anchor="ctr"/>
                </a:tc>
                <a:tc gridSpan="2">
                  <a:txBody>
                    <a:bodyPr/>
                    <a:lstStyle/>
                    <a:p>
                      <a:pPr algn="ctr"/>
                      <a:r>
                        <a:rPr lang="en-US" sz="2500" dirty="0" smtClean="0">
                          <a:latin typeface="Times New Roman" panose="02020603050405020304" pitchFamily="18" charset="0"/>
                          <a:cs typeface="Times New Roman" panose="02020603050405020304" pitchFamily="18" charset="0"/>
                        </a:rPr>
                        <a:t>NUMBER</a:t>
                      </a:r>
                      <a:r>
                        <a:rPr lang="en-US" sz="2500" baseline="0" dirty="0" smtClean="0">
                          <a:latin typeface="Times New Roman" panose="02020603050405020304" pitchFamily="18" charset="0"/>
                          <a:cs typeface="Times New Roman" panose="02020603050405020304" pitchFamily="18" charset="0"/>
                        </a:rPr>
                        <a:t> OF ADDITIONS</a:t>
                      </a:r>
                      <a:endParaRPr lang="en-US" sz="2500" dirty="0">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extLst>
                  <a:ext uri="{0D108BD9-81ED-4DB2-BD59-A6C34878D82A}">
                    <a16:rowId xmlns:a16="http://schemas.microsoft.com/office/drawing/2014/main" val="1348427981"/>
                  </a:ext>
                </a:extLst>
              </a:tr>
              <a:tr h="370840">
                <a:tc vMerge="1">
                  <a:txBody>
                    <a:bodyPr/>
                    <a:lstStyle/>
                    <a:p>
                      <a:pPr algn="ctr"/>
                      <a:endParaRPr lang="en-US" dirty="0"/>
                    </a:p>
                  </a:txBody>
                  <a:tcPr/>
                </a:tc>
                <a:tc vMerge="1">
                  <a:txBody>
                    <a:bodyPr/>
                    <a:lstStyle/>
                    <a:p>
                      <a:endParaRPr lang="en-US"/>
                    </a:p>
                  </a:txBody>
                  <a:tcPr/>
                </a:tc>
                <a:tc>
                  <a:txBody>
                    <a:bodyPr/>
                    <a:lstStyle/>
                    <a:p>
                      <a:pPr algn="ctr"/>
                      <a:r>
                        <a:rPr lang="en-US" sz="2500" dirty="0" smtClean="0">
                          <a:latin typeface="Times New Roman" panose="02020603050405020304" pitchFamily="18" charset="0"/>
                          <a:cs typeface="Times New Roman" panose="02020603050405020304" pitchFamily="18" charset="0"/>
                        </a:rPr>
                        <a:t>Weintraub System</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Proposed System</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9286839"/>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1024</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1024</a:t>
                      </a:r>
                      <a:endParaRPr lang="en-US" sz="25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500" dirty="0" smtClean="0">
                          <a:latin typeface="Times New Roman" panose="02020603050405020304" pitchFamily="18" charset="0"/>
                          <a:cs typeface="Times New Roman" panose="02020603050405020304" pitchFamily="18" charset="0"/>
                        </a:rPr>
                        <a:t>5759635712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500" dirty="0" smtClean="0">
                          <a:latin typeface="Times New Roman" panose="02020603050405020304" pitchFamily="18" charset="0"/>
                          <a:cs typeface="Times New Roman" panose="02020603050405020304" pitchFamily="18" charset="0"/>
                        </a:rPr>
                        <a:t>5759635712</a:t>
                      </a:r>
                    </a:p>
                  </a:txBody>
                  <a:tcPr/>
                </a:tc>
                <a:extLst>
                  <a:ext uri="{0D108BD9-81ED-4DB2-BD59-A6C34878D82A}">
                    <a16:rowId xmlns:a16="http://schemas.microsoft.com/office/drawing/2014/main" val="361377678"/>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1024</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512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4319023360</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4319023360</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47739336"/>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512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512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2878411008</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2878411008</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38598513"/>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512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512/128</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1916126976</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1916126976</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40647939"/>
                  </a:ext>
                </a:extLst>
              </a:tr>
            </a:tbl>
          </a:graphicData>
        </a:graphic>
      </p:graphicFrame>
      <p:sp>
        <p:nvSpPr>
          <p:cNvPr id="4" name="TextBox 3"/>
          <p:cNvSpPr txBox="1"/>
          <p:nvPr/>
        </p:nvSpPr>
        <p:spPr>
          <a:xfrm>
            <a:off x="89756" y="4957137"/>
            <a:ext cx="7939492" cy="400110"/>
          </a:xfrm>
          <a:prstGeom prst="rect">
            <a:avLst/>
          </a:prstGeom>
          <a:noFill/>
        </p:spPr>
        <p:txBody>
          <a:bodyPr wrap="square" rtlCol="0">
            <a:spAutoFit/>
          </a:bodyPr>
          <a:lstStyle/>
          <a:p>
            <a:pPr algn="just"/>
            <a:r>
              <a:rPr lang="en-US" sz="2000" b="0" dirty="0"/>
              <a:t>* Number of coefficients in the Gammatone filter bank</a:t>
            </a:r>
          </a:p>
        </p:txBody>
      </p:sp>
    </p:spTree>
    <p:extLst>
      <p:ext uri="{BB962C8B-B14F-4D97-AF65-F5344CB8AC3E}">
        <p14:creationId xmlns:p14="http://schemas.microsoft.com/office/powerpoint/2010/main" val="3979148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CONCLUSION</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43608"/>
            <a:ext cx="8229600" cy="5082555"/>
          </a:xfrm>
        </p:spPr>
        <p:txBody>
          <a:bodyPr/>
          <a:lstStyle/>
          <a:p>
            <a:pPr algn="just"/>
            <a:r>
              <a:rPr lang="en-US" sz="2500" dirty="0" smtClean="0">
                <a:latin typeface="Times New Roman" panose="02020603050405020304" pitchFamily="18" charset="0"/>
                <a:cs typeface="Times New Roman" panose="02020603050405020304" pitchFamily="18" charset="0"/>
              </a:rPr>
              <a:t>The Weintraub speech separation system has been implemented using Matlab</a:t>
            </a:r>
          </a:p>
          <a:p>
            <a:pPr algn="just"/>
            <a:r>
              <a:rPr lang="en-US" sz="2500" dirty="0" smtClean="0">
                <a:latin typeface="Times New Roman" panose="02020603050405020304" pitchFamily="18" charset="0"/>
                <a:cs typeface="Times New Roman" panose="02020603050405020304" pitchFamily="18" charset="0"/>
              </a:rPr>
              <a:t>The proposed speech separation system has also been implemented using Matlab</a:t>
            </a:r>
          </a:p>
          <a:p>
            <a:pPr algn="just"/>
            <a:r>
              <a:rPr lang="en-US" sz="2500" dirty="0" smtClean="0">
                <a:latin typeface="Times New Roman" panose="02020603050405020304" pitchFamily="18" charset="0"/>
                <a:cs typeface="Times New Roman" panose="02020603050405020304" pitchFamily="18" charset="0"/>
              </a:rPr>
              <a:t>Both these systems were tested using standard speech and noise database from IEEE corpus and Noisex-92 respectively.</a:t>
            </a:r>
          </a:p>
          <a:p>
            <a:pPr algn="just"/>
            <a:r>
              <a:rPr lang="en-US" sz="2500" dirty="0" smtClean="0">
                <a:latin typeface="Times New Roman" panose="02020603050405020304" pitchFamily="18" charset="0"/>
                <a:cs typeface="Times New Roman" panose="02020603050405020304" pitchFamily="18" charset="0"/>
              </a:rPr>
              <a:t>Mathematical Analysis of the system has been carried out.</a:t>
            </a:r>
          </a:p>
          <a:p>
            <a:pPr algn="just"/>
            <a:r>
              <a:rPr lang="en-US" sz="2500" dirty="0" smtClean="0">
                <a:latin typeface="Times New Roman" panose="02020603050405020304" pitchFamily="18" charset="0"/>
                <a:cs typeface="Times New Roman" panose="02020603050405020304" pitchFamily="18" charset="0"/>
              </a:rPr>
              <a:t>Finally the experimental results show that the proposed system improves the speech quality and intelligibility and also reduces the computational delay of the existing monaural speech separation system</a:t>
            </a:r>
          </a:p>
          <a:p>
            <a:pPr algn="just"/>
            <a:endParaRPr lang="en-US" sz="2500" dirty="0" smtClean="0">
              <a:latin typeface="Times New Roman" panose="02020603050405020304" pitchFamily="18" charset="0"/>
              <a:cs typeface="Times New Roman" panose="02020603050405020304" pitchFamily="18" charset="0"/>
            </a:endParaRPr>
          </a:p>
          <a:p>
            <a:pPr algn="just"/>
            <a:endParaRPr lang="en-US" sz="25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4007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588"/>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WORKPLAN</a:t>
            </a:r>
            <a:endParaRPr lang="en-IN" dirty="0">
              <a:solidFill>
                <a:srgbClr val="FF0000"/>
              </a:solidFill>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84033578"/>
              </p:ext>
            </p:extLst>
          </p:nvPr>
        </p:nvGraphicFramePr>
        <p:xfrm>
          <a:off x="179513" y="908721"/>
          <a:ext cx="8784974" cy="4911893"/>
        </p:xfrm>
        <a:graphic>
          <a:graphicData uri="http://schemas.openxmlformats.org/drawingml/2006/table">
            <a:tbl>
              <a:tblPr firstRow="1" bandRow="1">
                <a:tableStyleId>{93296810-A885-4BE3-A3E7-6D5BEEA58F35}</a:tableStyleId>
              </a:tblPr>
              <a:tblGrid>
                <a:gridCol w="2232247">
                  <a:extLst>
                    <a:ext uri="{9D8B030D-6E8A-4147-A177-3AD203B41FA5}">
                      <a16:colId xmlns:a16="http://schemas.microsoft.com/office/drawing/2014/main" val="4118448880"/>
                    </a:ext>
                  </a:extLst>
                </a:gridCol>
                <a:gridCol w="792088">
                  <a:extLst>
                    <a:ext uri="{9D8B030D-6E8A-4147-A177-3AD203B41FA5}">
                      <a16:colId xmlns:a16="http://schemas.microsoft.com/office/drawing/2014/main" val="603673274"/>
                    </a:ext>
                  </a:extLst>
                </a:gridCol>
                <a:gridCol w="720080">
                  <a:extLst>
                    <a:ext uri="{9D8B030D-6E8A-4147-A177-3AD203B41FA5}">
                      <a16:colId xmlns:a16="http://schemas.microsoft.com/office/drawing/2014/main" val="3153955413"/>
                    </a:ext>
                  </a:extLst>
                </a:gridCol>
                <a:gridCol w="864096">
                  <a:extLst>
                    <a:ext uri="{9D8B030D-6E8A-4147-A177-3AD203B41FA5}">
                      <a16:colId xmlns:a16="http://schemas.microsoft.com/office/drawing/2014/main" val="2566510655"/>
                    </a:ext>
                  </a:extLst>
                </a:gridCol>
                <a:gridCol w="792088">
                  <a:extLst>
                    <a:ext uri="{9D8B030D-6E8A-4147-A177-3AD203B41FA5}">
                      <a16:colId xmlns:a16="http://schemas.microsoft.com/office/drawing/2014/main" val="4249723955"/>
                    </a:ext>
                  </a:extLst>
                </a:gridCol>
                <a:gridCol w="864096">
                  <a:extLst>
                    <a:ext uri="{9D8B030D-6E8A-4147-A177-3AD203B41FA5}">
                      <a16:colId xmlns:a16="http://schemas.microsoft.com/office/drawing/2014/main" val="280684322"/>
                    </a:ext>
                  </a:extLst>
                </a:gridCol>
                <a:gridCol w="864096">
                  <a:extLst>
                    <a:ext uri="{9D8B030D-6E8A-4147-A177-3AD203B41FA5}">
                      <a16:colId xmlns:a16="http://schemas.microsoft.com/office/drawing/2014/main" val="3983034631"/>
                    </a:ext>
                  </a:extLst>
                </a:gridCol>
                <a:gridCol w="832594">
                  <a:extLst>
                    <a:ext uri="{9D8B030D-6E8A-4147-A177-3AD203B41FA5}">
                      <a16:colId xmlns:a16="http://schemas.microsoft.com/office/drawing/2014/main" val="622464219"/>
                    </a:ext>
                  </a:extLst>
                </a:gridCol>
                <a:gridCol w="823589">
                  <a:extLst>
                    <a:ext uri="{9D8B030D-6E8A-4147-A177-3AD203B41FA5}">
                      <a16:colId xmlns:a16="http://schemas.microsoft.com/office/drawing/2014/main" val="2073593912"/>
                    </a:ext>
                  </a:extLst>
                </a:gridCol>
              </a:tblGrid>
              <a:tr h="624730">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latin typeface="Times New Roman" panose="02020603050405020304" pitchFamily="18" charset="0"/>
                          <a:cs typeface="Times New Roman" panose="02020603050405020304" pitchFamily="18" charset="0"/>
                        </a:rPr>
                        <a:t>AUG-2017</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latin typeface="Times New Roman" panose="02020603050405020304" pitchFamily="18" charset="0"/>
                          <a:cs typeface="Times New Roman" panose="02020603050405020304" pitchFamily="18" charset="0"/>
                        </a:rPr>
                        <a:t>SEP-2017</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latin typeface="Times New Roman" panose="02020603050405020304" pitchFamily="18" charset="0"/>
                          <a:cs typeface="Times New Roman" panose="02020603050405020304" pitchFamily="18" charset="0"/>
                        </a:rPr>
                        <a:t>OCT-2017</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latin typeface="Times New Roman" panose="02020603050405020304" pitchFamily="18" charset="0"/>
                          <a:cs typeface="Times New Roman" panose="02020603050405020304" pitchFamily="18" charset="0"/>
                        </a:rPr>
                        <a:t>NOV-2017</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latin typeface="Times New Roman" panose="02020603050405020304" pitchFamily="18" charset="0"/>
                          <a:cs typeface="Times New Roman" panose="02020603050405020304" pitchFamily="18" charset="0"/>
                        </a:rPr>
                        <a:t>DEC-2017</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latin typeface="Times New Roman" panose="02020603050405020304" pitchFamily="18" charset="0"/>
                          <a:cs typeface="Times New Roman" panose="02020603050405020304" pitchFamily="18" charset="0"/>
                        </a:rPr>
                        <a:t>JAN-2018</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latin typeface="Times New Roman" panose="02020603050405020304" pitchFamily="18" charset="0"/>
                          <a:cs typeface="Times New Roman" panose="02020603050405020304" pitchFamily="18" charset="0"/>
                        </a:rPr>
                        <a:t>FEB-2018</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latin typeface="Times New Roman" panose="02020603050405020304" pitchFamily="18" charset="0"/>
                          <a:cs typeface="Times New Roman" panose="02020603050405020304" pitchFamily="18" charset="0"/>
                        </a:rPr>
                        <a:t>MAR-2018</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3952846"/>
                  </a:ext>
                </a:extLst>
              </a:tr>
              <a:tr h="973988">
                <a:tc>
                  <a:txBody>
                    <a:bodyPr/>
                    <a:lstStyle/>
                    <a:p>
                      <a:pPr algn="just"/>
                      <a:r>
                        <a:rPr lang="en-IN" dirty="0" smtClean="0">
                          <a:latin typeface="Times New Roman" panose="02020603050405020304" pitchFamily="18" charset="0"/>
                          <a:cs typeface="Times New Roman" panose="02020603050405020304" pitchFamily="18" charset="0"/>
                        </a:rPr>
                        <a:t>Literature</a:t>
                      </a:r>
                      <a:r>
                        <a:rPr lang="en-IN" baseline="0" dirty="0" smtClean="0">
                          <a:latin typeface="Times New Roman" panose="02020603050405020304" pitchFamily="18" charset="0"/>
                          <a:cs typeface="Times New Roman" panose="02020603050405020304" pitchFamily="18" charset="0"/>
                        </a:rPr>
                        <a:t> Survey</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just"/>
                      <a:endParaRPr lang="en-IN">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1748973"/>
                  </a:ext>
                </a:extLst>
              </a:tr>
              <a:tr h="1042643">
                <a:tc>
                  <a:txBody>
                    <a:bodyPr/>
                    <a:lstStyle/>
                    <a:p>
                      <a:pPr algn="just"/>
                      <a:r>
                        <a:rPr lang="en-IN" dirty="0" smtClean="0">
                          <a:latin typeface="Times New Roman" panose="02020603050405020304" pitchFamily="18" charset="0"/>
                          <a:cs typeface="Times New Roman" panose="02020603050405020304" pitchFamily="18" charset="0"/>
                        </a:rPr>
                        <a:t>Implementation of the existing system</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endParaRPr lang="en-IN">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9990283"/>
                  </a:ext>
                </a:extLst>
              </a:tr>
              <a:tr h="973133">
                <a:tc>
                  <a:txBody>
                    <a:bodyPr/>
                    <a:lstStyle/>
                    <a:p>
                      <a:pPr algn="just"/>
                      <a:r>
                        <a:rPr lang="en-IN" dirty="0" smtClean="0">
                          <a:latin typeface="Times New Roman" panose="02020603050405020304" pitchFamily="18" charset="0"/>
                          <a:cs typeface="Times New Roman" panose="02020603050405020304" pitchFamily="18" charset="0"/>
                        </a:rPr>
                        <a:t>Implementation of the proposed system</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5383985"/>
                  </a:ext>
                </a:extLst>
              </a:tr>
              <a:tr h="1282049">
                <a:tc>
                  <a:txBody>
                    <a:bodyPr/>
                    <a:lstStyle/>
                    <a:p>
                      <a:pPr algn="just"/>
                      <a:r>
                        <a:rPr lang="en-IN" dirty="0" smtClean="0">
                          <a:latin typeface="Times New Roman" panose="02020603050405020304" pitchFamily="18" charset="0"/>
                          <a:cs typeface="Times New Roman" panose="02020603050405020304" pitchFamily="18" charset="0"/>
                        </a:rPr>
                        <a:t>Comparing the Computational Complexity and </a:t>
                      </a:r>
                      <a:r>
                        <a:rPr lang="en-IN" baseline="0"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Report</a:t>
                      </a:r>
                      <a:r>
                        <a:rPr lang="en-IN" baseline="0" dirty="0" smtClean="0">
                          <a:latin typeface="Times New Roman" panose="02020603050405020304" pitchFamily="18" charset="0"/>
                          <a:cs typeface="Times New Roman" panose="02020603050405020304" pitchFamily="18" charset="0"/>
                        </a:rPr>
                        <a:t> Preparation</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841765207"/>
                  </a:ext>
                </a:extLst>
              </a:tr>
            </a:tbl>
          </a:graphicData>
        </a:graphic>
      </p:graphicFrame>
    </p:spTree>
    <p:extLst>
      <p:ext uri="{BB962C8B-B14F-4D97-AF65-F5344CB8AC3E}">
        <p14:creationId xmlns:p14="http://schemas.microsoft.com/office/powerpoint/2010/main" val="23241190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REFERENCES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836712"/>
            <a:ext cx="8229600" cy="4752528"/>
          </a:xfrm>
        </p:spPr>
        <p:txBody>
          <a:bodyPr>
            <a:noAutofit/>
          </a:bodyPr>
          <a:lstStyle/>
          <a:p>
            <a:pPr marL="514350" indent="-514350" algn="just">
              <a:spcBef>
                <a:spcPts val="0"/>
              </a:spcBef>
              <a:spcAft>
                <a:spcPts val="0"/>
              </a:spcAft>
              <a:buFont typeface="+mj-lt"/>
              <a:buAutoNum type="arabicPeriod"/>
            </a:pPr>
            <a:r>
              <a:rPr lang="en-IN" sz="2500" dirty="0" smtClean="0">
                <a:latin typeface="Times New Roman" panose="02020603050405020304" pitchFamily="18" charset="0"/>
                <a:cs typeface="Times New Roman" panose="02020603050405020304" pitchFamily="18" charset="0"/>
              </a:rPr>
              <a:t>M</a:t>
            </a:r>
            <a:r>
              <a:rPr lang="en-IN" sz="2500" dirty="0">
                <a:latin typeface="Times New Roman" panose="02020603050405020304" pitchFamily="18" charset="0"/>
                <a:cs typeface="Times New Roman" panose="02020603050405020304" pitchFamily="18" charset="0"/>
              </a:rPr>
              <a:t>. Weintraub, “A theory and computational model of auditory monaural sound separation,” Ph.D. dissertation, </a:t>
            </a:r>
            <a:r>
              <a:rPr lang="en-IN" sz="2500" i="1" dirty="0">
                <a:latin typeface="Times New Roman" panose="02020603050405020304" pitchFamily="18" charset="0"/>
                <a:cs typeface="Times New Roman" panose="02020603050405020304" pitchFamily="18" charset="0"/>
              </a:rPr>
              <a:t>Dept. Elect. Eng., Stanford Univ., Stanford, CA, </a:t>
            </a:r>
            <a:r>
              <a:rPr lang="en-IN" sz="2500" dirty="0" smtClean="0">
                <a:latin typeface="Times New Roman" panose="02020603050405020304" pitchFamily="18" charset="0"/>
                <a:cs typeface="Times New Roman" panose="02020603050405020304" pitchFamily="18" charset="0"/>
              </a:rPr>
              <a:t>1985</a:t>
            </a:r>
          </a:p>
          <a:p>
            <a:pPr marL="514350" indent="-514350" algn="just">
              <a:spcBef>
                <a:spcPts val="0"/>
              </a:spcBef>
              <a:spcAft>
                <a:spcPts val="0"/>
              </a:spcAft>
              <a:buFont typeface="+mj-lt"/>
              <a:buAutoNum type="arabicPeriod"/>
            </a:pPr>
            <a:r>
              <a:rPr lang="en-IN" sz="2500" dirty="0">
                <a:latin typeface="Times New Roman" panose="02020603050405020304" pitchFamily="18" charset="0"/>
                <a:cs typeface="Times New Roman" panose="02020603050405020304" pitchFamily="18" charset="0"/>
              </a:rPr>
              <a:t>V. </a:t>
            </a:r>
            <a:r>
              <a:rPr lang="en-IN" sz="2500" dirty="0" err="1">
                <a:latin typeface="Times New Roman" panose="02020603050405020304" pitchFamily="18" charset="0"/>
                <a:cs typeface="Times New Roman" panose="02020603050405020304" pitchFamily="18" charset="0"/>
              </a:rPr>
              <a:t>Hohmann</a:t>
            </a:r>
            <a:r>
              <a:rPr lang="en-IN" sz="2500" dirty="0">
                <a:latin typeface="Times New Roman" panose="02020603050405020304" pitchFamily="18" charset="0"/>
                <a:cs typeface="Times New Roman" panose="02020603050405020304" pitchFamily="18" charset="0"/>
              </a:rPr>
              <a:t>, “Frequency analysis and synthesis using a Gammatone </a:t>
            </a:r>
            <a:r>
              <a:rPr lang="en-IN" sz="2500" dirty="0" err="1">
                <a:latin typeface="Times New Roman" panose="02020603050405020304" pitchFamily="18" charset="0"/>
                <a:cs typeface="Times New Roman" panose="02020603050405020304" pitchFamily="18" charset="0"/>
              </a:rPr>
              <a:t>filterbank</a:t>
            </a:r>
            <a:r>
              <a:rPr lang="en-IN" sz="2500" dirty="0">
                <a:latin typeface="Times New Roman" panose="02020603050405020304" pitchFamily="18" charset="0"/>
                <a:cs typeface="Times New Roman" panose="02020603050405020304" pitchFamily="18" charset="0"/>
              </a:rPr>
              <a:t>,” </a:t>
            </a:r>
            <a:r>
              <a:rPr lang="en-IN" sz="2500" i="1" dirty="0" err="1">
                <a:latin typeface="Times New Roman" panose="02020603050405020304" pitchFamily="18" charset="0"/>
                <a:cs typeface="Times New Roman" panose="02020603050405020304" pitchFamily="18" charset="0"/>
              </a:rPr>
              <a:t>Acta</a:t>
            </a:r>
            <a:r>
              <a:rPr lang="en-IN" sz="2500" i="1" dirty="0">
                <a:latin typeface="Times New Roman" panose="02020603050405020304" pitchFamily="18" charset="0"/>
                <a:cs typeface="Times New Roman" panose="02020603050405020304" pitchFamily="18" charset="0"/>
              </a:rPr>
              <a:t> Acustica united with Acustica, </a:t>
            </a:r>
            <a:r>
              <a:rPr lang="en-IN" sz="2500" dirty="0">
                <a:latin typeface="Times New Roman" panose="02020603050405020304" pitchFamily="18" charset="0"/>
                <a:cs typeface="Times New Roman" panose="02020603050405020304" pitchFamily="18" charset="0"/>
              </a:rPr>
              <a:t>Vol. 88, pp. 433 – 442, January 2002</a:t>
            </a:r>
          </a:p>
          <a:p>
            <a:pPr marL="514350" indent="-514350" algn="just">
              <a:spcBef>
                <a:spcPts val="0"/>
              </a:spcBef>
              <a:spcAft>
                <a:spcPts val="0"/>
              </a:spcAft>
              <a:buFont typeface="+mj-lt"/>
              <a:buAutoNum type="arabicPeriod"/>
            </a:pPr>
            <a:r>
              <a:rPr lang="en-IN" sz="2500" dirty="0">
                <a:latin typeface="Times New Roman" panose="02020603050405020304" pitchFamily="18" charset="0"/>
                <a:cs typeface="Times New Roman" panose="02020603050405020304" pitchFamily="18" charset="0"/>
              </a:rPr>
              <a:t>D.L. Wang, G.J. Brown, “Fundamentals of Computational Auditory Scene Analysis,” in </a:t>
            </a:r>
            <a:r>
              <a:rPr lang="en-IN" sz="2500" i="1" dirty="0">
                <a:latin typeface="Times New Roman" panose="02020603050405020304" pitchFamily="18" charset="0"/>
                <a:cs typeface="Times New Roman" panose="02020603050405020304" pitchFamily="18" charset="0"/>
              </a:rPr>
              <a:t>Computational Auditory Scene Analysis,</a:t>
            </a:r>
            <a:r>
              <a:rPr lang="en-IN" sz="2500" dirty="0">
                <a:latin typeface="Times New Roman" panose="02020603050405020304" pitchFamily="18" charset="0"/>
                <a:cs typeface="Times New Roman" panose="02020603050405020304" pitchFamily="18" charset="0"/>
              </a:rPr>
              <a:t> D.L Wang and G.J Brown, </a:t>
            </a:r>
            <a:r>
              <a:rPr lang="en-IN" sz="2500" i="1" dirty="0">
                <a:latin typeface="Times New Roman" panose="02020603050405020304" pitchFamily="18" charset="0"/>
                <a:cs typeface="Times New Roman" panose="02020603050405020304" pitchFamily="18" charset="0"/>
              </a:rPr>
              <a:t>Wiley-IEEE Press</a:t>
            </a:r>
            <a:r>
              <a:rPr lang="en-IN" sz="2500" dirty="0">
                <a:latin typeface="Times New Roman" panose="02020603050405020304" pitchFamily="18" charset="0"/>
                <a:cs typeface="Times New Roman" panose="02020603050405020304" pitchFamily="18" charset="0"/>
              </a:rPr>
              <a:t>, pp. 1-38, </a:t>
            </a:r>
            <a:r>
              <a:rPr lang="en-IN" sz="2500" dirty="0" smtClean="0">
                <a:latin typeface="Times New Roman" panose="02020603050405020304" pitchFamily="18" charset="0"/>
                <a:cs typeface="Times New Roman" panose="02020603050405020304" pitchFamily="18" charset="0"/>
              </a:rPr>
              <a:t>2006</a:t>
            </a:r>
          </a:p>
          <a:p>
            <a:pPr marL="514350" indent="-514350" algn="just">
              <a:spcBef>
                <a:spcPts val="0"/>
              </a:spcBef>
              <a:spcAft>
                <a:spcPts val="0"/>
              </a:spcAft>
              <a:buFont typeface="+mj-lt"/>
              <a:buAutoNum type="arabicPeriod"/>
            </a:pPr>
            <a:r>
              <a:rPr lang="en-IN" sz="2500" dirty="0" smtClean="0">
                <a:latin typeface="Times New Roman" panose="02020603050405020304" pitchFamily="18" charset="0"/>
                <a:cs typeface="Times New Roman" panose="02020603050405020304" pitchFamily="18" charset="0"/>
              </a:rPr>
              <a:t>D.L</a:t>
            </a:r>
            <a:r>
              <a:rPr lang="en-IN" sz="2500" dirty="0">
                <a:latin typeface="Times New Roman" panose="02020603050405020304" pitchFamily="18" charset="0"/>
                <a:cs typeface="Times New Roman" panose="02020603050405020304" pitchFamily="18" charset="0"/>
              </a:rPr>
              <a:t>. Wang, “Time–Frequency Masking for Speech Separation and Its Potential for Hearing Aid Design,” </a:t>
            </a:r>
            <a:r>
              <a:rPr lang="en-IN" sz="2500" i="1" dirty="0">
                <a:latin typeface="Times New Roman" panose="02020603050405020304" pitchFamily="18" charset="0"/>
                <a:cs typeface="Times New Roman" panose="02020603050405020304" pitchFamily="18" charset="0"/>
              </a:rPr>
              <a:t>Trends in Amplification</a:t>
            </a:r>
            <a:r>
              <a:rPr lang="en-IN" sz="2500" dirty="0">
                <a:latin typeface="Times New Roman" panose="02020603050405020304" pitchFamily="18" charset="0"/>
                <a:cs typeface="Times New Roman" panose="02020603050405020304" pitchFamily="18" charset="0"/>
              </a:rPr>
              <a:t>, Vol. 12, pp.332-353, December 2008</a:t>
            </a:r>
          </a:p>
          <a:p>
            <a:pPr marL="514350" indent="-514350" algn="just">
              <a:spcBef>
                <a:spcPts val="0"/>
              </a:spcBef>
              <a:spcAft>
                <a:spcPts val="1200"/>
              </a:spcAft>
              <a:buFont typeface="+mj-lt"/>
              <a:buAutoNum type="arabicPeriod"/>
            </a:pPr>
            <a:endParaRPr lang="en-IN" sz="25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REFERENCES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52736"/>
            <a:ext cx="8229600" cy="4896544"/>
          </a:xfrm>
        </p:spPr>
        <p:txBody>
          <a:bodyPr>
            <a:normAutofit fontScale="92500" lnSpcReduction="20000"/>
          </a:bodyPr>
          <a:lstStyle/>
          <a:p>
            <a:pPr marL="514350" indent="-514350" algn="just">
              <a:spcBef>
                <a:spcPts val="0"/>
              </a:spcBef>
              <a:spcAft>
                <a:spcPts val="1200"/>
              </a:spcAft>
              <a:buFont typeface="+mj-lt"/>
              <a:buAutoNum type="arabicPeriod" startAt="5"/>
            </a:pPr>
            <a:r>
              <a:rPr lang="en-US" sz="2700" dirty="0" err="1" smtClean="0">
                <a:latin typeface="Times New Roman" panose="02020603050405020304" pitchFamily="18" charset="0"/>
                <a:cs typeface="Times New Roman" panose="02020603050405020304" pitchFamily="18" charset="0"/>
              </a:rPr>
              <a:t>Ke</a:t>
            </a:r>
            <a:r>
              <a:rPr lang="en-US" sz="2700" dirty="0" smtClean="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Hu and </a:t>
            </a:r>
            <a:r>
              <a:rPr lang="en-US" sz="2700" dirty="0" err="1">
                <a:latin typeface="Times New Roman" panose="02020603050405020304" pitchFamily="18" charset="0"/>
                <a:cs typeface="Times New Roman" panose="02020603050405020304" pitchFamily="18" charset="0"/>
              </a:rPr>
              <a:t>DeLiang</a:t>
            </a:r>
            <a:r>
              <a:rPr lang="en-US" sz="2700" dirty="0">
                <a:latin typeface="Times New Roman" panose="02020603050405020304" pitchFamily="18" charset="0"/>
                <a:cs typeface="Times New Roman" panose="02020603050405020304" pitchFamily="18" charset="0"/>
              </a:rPr>
              <a:t> Wang, “An Unsupervised Approach to </a:t>
            </a:r>
            <a:r>
              <a:rPr lang="en-US" sz="2700" dirty="0" err="1">
                <a:latin typeface="Times New Roman" panose="02020603050405020304" pitchFamily="18" charset="0"/>
                <a:cs typeface="Times New Roman" panose="02020603050405020304" pitchFamily="18" charset="0"/>
              </a:rPr>
              <a:t>Cochannel</a:t>
            </a:r>
            <a:r>
              <a:rPr lang="en-US" sz="2700" dirty="0">
                <a:latin typeface="Times New Roman" panose="02020603050405020304" pitchFamily="18" charset="0"/>
                <a:cs typeface="Times New Roman" panose="02020603050405020304" pitchFamily="18" charset="0"/>
              </a:rPr>
              <a:t> Speech Separation”, </a:t>
            </a:r>
            <a:r>
              <a:rPr lang="en-US" sz="2700" i="1" dirty="0">
                <a:latin typeface="Times New Roman" panose="02020603050405020304" pitchFamily="18" charset="0"/>
                <a:cs typeface="Times New Roman" panose="02020603050405020304" pitchFamily="18" charset="0"/>
              </a:rPr>
              <a:t>IEEE Transactions on Audio, Speech and Language Processing</a:t>
            </a:r>
            <a:r>
              <a:rPr lang="en-US" sz="2700" dirty="0">
                <a:latin typeface="Times New Roman" panose="02020603050405020304" pitchFamily="18" charset="0"/>
                <a:cs typeface="Times New Roman" panose="02020603050405020304" pitchFamily="18" charset="0"/>
              </a:rPr>
              <a:t>, Vol.21, No.1, January 2013</a:t>
            </a:r>
          </a:p>
          <a:p>
            <a:pPr marL="457200" indent="-457200" algn="just">
              <a:spcBef>
                <a:spcPts val="0"/>
              </a:spcBef>
              <a:spcAft>
                <a:spcPts val="1200"/>
              </a:spcAft>
              <a:buFont typeface="+mj-lt"/>
              <a:buAutoNum type="arabicPeriod" startAt="5"/>
            </a:pPr>
            <a:r>
              <a:rPr lang="en-US" sz="2700" dirty="0" smtClean="0">
                <a:latin typeface="Times New Roman" panose="02020603050405020304" pitchFamily="18" charset="0"/>
                <a:cs typeface="Times New Roman" panose="02020603050405020304" pitchFamily="18" charset="0"/>
              </a:rPr>
              <a:t>N. Harish </a:t>
            </a:r>
            <a:r>
              <a:rPr lang="en-US" sz="2700" dirty="0">
                <a:latin typeface="Times New Roman" panose="02020603050405020304" pitchFamily="18" charset="0"/>
                <a:cs typeface="Times New Roman" panose="02020603050405020304" pitchFamily="18" charset="0"/>
              </a:rPr>
              <a:t>Kumar, R</a:t>
            </a:r>
            <a:r>
              <a:rPr lang="en-US" sz="2700" dirty="0" smtClean="0">
                <a:latin typeface="Times New Roman" panose="02020603050405020304" pitchFamily="18" charset="0"/>
                <a:cs typeface="Times New Roman" panose="02020603050405020304" pitchFamily="18" charset="0"/>
              </a:rPr>
              <a:t>. </a:t>
            </a:r>
            <a:r>
              <a:rPr lang="en-US" sz="2700" dirty="0" err="1" smtClean="0">
                <a:latin typeface="Times New Roman" panose="02020603050405020304" pitchFamily="18" charset="0"/>
                <a:cs typeface="Times New Roman" panose="02020603050405020304" pitchFamily="18" charset="0"/>
              </a:rPr>
              <a:t>Rajavel</a:t>
            </a:r>
            <a:r>
              <a:rPr lang="en-US" sz="2700" dirty="0">
                <a:latin typeface="Times New Roman" panose="02020603050405020304" pitchFamily="18" charset="0"/>
                <a:cs typeface="Times New Roman" panose="02020603050405020304" pitchFamily="18" charset="0"/>
              </a:rPr>
              <a:t>, “Monaural speech separation system based on optimum soft mask,” </a:t>
            </a:r>
            <a:r>
              <a:rPr lang="en-US" sz="2700" i="1" dirty="0">
                <a:latin typeface="Times New Roman" panose="02020603050405020304" pitchFamily="18" charset="0"/>
                <a:cs typeface="Times New Roman" panose="02020603050405020304" pitchFamily="18" charset="0"/>
              </a:rPr>
              <a:t>IEEE Int. Conf. on Computational Intelligence and Computing Research</a:t>
            </a:r>
            <a:r>
              <a:rPr lang="en-US" sz="2700" dirty="0">
                <a:latin typeface="Times New Roman" panose="02020603050405020304" pitchFamily="18" charset="0"/>
                <a:cs typeface="Times New Roman" panose="02020603050405020304" pitchFamily="18" charset="0"/>
              </a:rPr>
              <a:t>, 18-20 Dec </a:t>
            </a:r>
            <a:r>
              <a:rPr lang="en-US" sz="2700" dirty="0" smtClean="0">
                <a:latin typeface="Times New Roman" panose="02020603050405020304" pitchFamily="18" charset="0"/>
                <a:cs typeface="Times New Roman" panose="02020603050405020304" pitchFamily="18" charset="0"/>
              </a:rPr>
              <a:t>2014</a:t>
            </a:r>
          </a:p>
          <a:p>
            <a:pPr marL="457200" indent="-457200" algn="just">
              <a:spcBef>
                <a:spcPts val="0"/>
              </a:spcBef>
              <a:spcAft>
                <a:spcPts val="1200"/>
              </a:spcAft>
              <a:buFont typeface="+mj-lt"/>
              <a:buAutoNum type="arabicPeriod" startAt="5"/>
            </a:pPr>
            <a:r>
              <a:rPr lang="en-IN" sz="2700" dirty="0" err="1">
                <a:latin typeface="Times New Roman" panose="02020603050405020304" pitchFamily="18" charset="0"/>
                <a:cs typeface="Times New Roman" panose="02020603050405020304" pitchFamily="18" charset="0"/>
              </a:rPr>
              <a:t>Jihen</a:t>
            </a:r>
            <a:r>
              <a:rPr lang="en-IN" sz="2700" dirty="0">
                <a:latin typeface="Times New Roman" panose="02020603050405020304" pitchFamily="18" charset="0"/>
                <a:cs typeface="Times New Roman" panose="02020603050405020304" pitchFamily="18" charset="0"/>
              </a:rPr>
              <a:t> </a:t>
            </a:r>
            <a:r>
              <a:rPr lang="en-IN" sz="2700" dirty="0" err="1">
                <a:latin typeface="Times New Roman" panose="02020603050405020304" pitchFamily="18" charset="0"/>
                <a:cs typeface="Times New Roman" panose="02020603050405020304" pitchFamily="18" charset="0"/>
              </a:rPr>
              <a:t>Zeremdini</a:t>
            </a:r>
            <a:r>
              <a:rPr lang="en-IN" sz="2700" dirty="0">
                <a:latin typeface="Times New Roman" panose="02020603050405020304" pitchFamily="18" charset="0"/>
                <a:cs typeface="Times New Roman" panose="02020603050405020304" pitchFamily="18" charset="0"/>
              </a:rPr>
              <a:t>, Mohamed </a:t>
            </a:r>
            <a:r>
              <a:rPr lang="en-IN" sz="2700" dirty="0" err="1">
                <a:latin typeface="Times New Roman" panose="02020603050405020304" pitchFamily="18" charset="0"/>
                <a:cs typeface="Times New Roman" panose="02020603050405020304" pitchFamily="18" charset="0"/>
              </a:rPr>
              <a:t>Anouar</a:t>
            </a:r>
            <a:r>
              <a:rPr lang="en-IN" sz="2700" dirty="0">
                <a:latin typeface="Times New Roman" panose="02020603050405020304" pitchFamily="18" charset="0"/>
                <a:cs typeface="Times New Roman" panose="02020603050405020304" pitchFamily="18" charset="0"/>
              </a:rPr>
              <a:t> Ben </a:t>
            </a:r>
            <a:r>
              <a:rPr lang="en-IN" sz="2700" dirty="0" err="1">
                <a:latin typeface="Times New Roman" panose="02020603050405020304" pitchFamily="18" charset="0"/>
                <a:cs typeface="Times New Roman" panose="02020603050405020304" pitchFamily="18" charset="0"/>
              </a:rPr>
              <a:t>Messaoud</a:t>
            </a:r>
            <a:r>
              <a:rPr lang="en-IN" sz="2700" dirty="0">
                <a:latin typeface="Times New Roman" panose="02020603050405020304" pitchFamily="18" charset="0"/>
                <a:cs typeface="Times New Roman" panose="02020603050405020304" pitchFamily="18" charset="0"/>
              </a:rPr>
              <a:t> and </a:t>
            </a:r>
            <a:r>
              <a:rPr lang="en-IN" sz="2700" dirty="0" err="1">
                <a:latin typeface="Times New Roman" panose="02020603050405020304" pitchFamily="18" charset="0"/>
                <a:cs typeface="Times New Roman" panose="02020603050405020304" pitchFamily="18" charset="0"/>
              </a:rPr>
              <a:t>Aicha</a:t>
            </a:r>
            <a:r>
              <a:rPr lang="en-IN" sz="2700" dirty="0">
                <a:latin typeface="Times New Roman" panose="02020603050405020304" pitchFamily="18" charset="0"/>
                <a:cs typeface="Times New Roman" panose="02020603050405020304" pitchFamily="18" charset="0"/>
              </a:rPr>
              <a:t> </a:t>
            </a:r>
            <a:r>
              <a:rPr lang="en-IN" sz="2700" dirty="0" err="1">
                <a:latin typeface="Times New Roman" panose="02020603050405020304" pitchFamily="18" charset="0"/>
                <a:cs typeface="Times New Roman" panose="02020603050405020304" pitchFamily="18" charset="0"/>
              </a:rPr>
              <a:t>Bouzid</a:t>
            </a:r>
            <a:r>
              <a:rPr lang="en-IN" sz="2700" dirty="0">
                <a:latin typeface="Times New Roman" panose="02020603050405020304" pitchFamily="18" charset="0"/>
                <a:cs typeface="Times New Roman" panose="02020603050405020304" pitchFamily="18" charset="0"/>
              </a:rPr>
              <a:t>, “A comparison of several computational auditory scene analysis (CASA) techniques for monaural speech segregation”, </a:t>
            </a:r>
            <a:r>
              <a:rPr lang="en-IN" sz="2700" i="1" dirty="0">
                <a:latin typeface="Times New Roman" panose="02020603050405020304" pitchFamily="18" charset="0"/>
                <a:cs typeface="Times New Roman" panose="02020603050405020304" pitchFamily="18" charset="0"/>
              </a:rPr>
              <a:t>Brain Informatics</a:t>
            </a:r>
            <a:r>
              <a:rPr lang="en-IN" sz="2700" dirty="0">
                <a:latin typeface="Times New Roman" panose="02020603050405020304" pitchFamily="18" charset="0"/>
                <a:cs typeface="Times New Roman" panose="02020603050405020304" pitchFamily="18" charset="0"/>
              </a:rPr>
              <a:t>, Vol. 2, Issue 3, pp. 155 – 166, September 2015</a:t>
            </a:r>
          </a:p>
          <a:p>
            <a:pPr marL="457200" indent="-457200" algn="just">
              <a:spcBef>
                <a:spcPts val="0"/>
              </a:spcBef>
              <a:spcAft>
                <a:spcPts val="1200"/>
              </a:spcAft>
              <a:buFont typeface="+mj-lt"/>
              <a:buAutoNum type="arabicPeriod" startAt="5"/>
            </a:pP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49307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REFERENCES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80728"/>
            <a:ext cx="8229600" cy="4752528"/>
          </a:xfrm>
        </p:spPr>
        <p:txBody>
          <a:bodyPr>
            <a:noAutofit/>
          </a:bodyPr>
          <a:lstStyle/>
          <a:p>
            <a:pPr marL="457200" indent="-457200" algn="just">
              <a:spcBef>
                <a:spcPts val="0"/>
              </a:spcBef>
              <a:spcAft>
                <a:spcPts val="600"/>
              </a:spcAft>
              <a:buFont typeface="+mj-lt"/>
              <a:buAutoNum type="arabicPeriod" startAt="8"/>
            </a:pPr>
            <a:r>
              <a:rPr lang="fi-FI" sz="2500" dirty="0" smtClean="0">
                <a:latin typeface="Times New Roman" panose="02020603050405020304" pitchFamily="18" charset="0"/>
                <a:cs typeface="Times New Roman" panose="02020603050405020304" pitchFamily="18" charset="0"/>
              </a:rPr>
              <a:t>Abrar </a:t>
            </a:r>
            <a:r>
              <a:rPr lang="fi-FI" sz="2500" dirty="0">
                <a:latin typeface="Times New Roman" panose="02020603050405020304" pitchFamily="18" charset="0"/>
                <a:cs typeface="Times New Roman" panose="02020603050405020304" pitchFamily="18" charset="0"/>
              </a:rPr>
              <a:t>Hussain, Kalaivani Chellappan and  Siti </a:t>
            </a:r>
            <a:r>
              <a:rPr lang="fi-FI" sz="2500" dirty="0" smtClean="0">
                <a:latin typeface="Times New Roman" panose="02020603050405020304" pitchFamily="18" charset="0"/>
                <a:cs typeface="Times New Roman" panose="02020603050405020304" pitchFamily="18" charset="0"/>
              </a:rPr>
              <a:t>Zamrat, </a:t>
            </a:r>
            <a:r>
              <a:rPr lang="en-US" sz="2500" dirty="0" smtClean="0">
                <a:latin typeface="Times New Roman" panose="02020603050405020304" pitchFamily="18" charset="0"/>
                <a:cs typeface="Times New Roman" panose="02020603050405020304" pitchFamily="18" charset="0"/>
              </a:rPr>
              <a:t>“</a:t>
            </a:r>
            <a:r>
              <a:rPr lang="en-IN" sz="2500" dirty="0" smtClean="0">
                <a:latin typeface="Times New Roman" panose="02020603050405020304" pitchFamily="18" charset="0"/>
                <a:cs typeface="Times New Roman" panose="02020603050405020304" pitchFamily="18" charset="0"/>
              </a:rPr>
              <a:t>Single </a:t>
            </a:r>
            <a:r>
              <a:rPr lang="en-IN" sz="2500" dirty="0">
                <a:latin typeface="Times New Roman" panose="02020603050405020304" pitchFamily="18" charset="0"/>
                <a:cs typeface="Times New Roman" panose="02020603050405020304" pitchFamily="18" charset="0"/>
              </a:rPr>
              <a:t>channel </a:t>
            </a:r>
            <a:r>
              <a:rPr lang="en-US" sz="2500" dirty="0">
                <a:latin typeface="Times New Roman" panose="02020603050405020304" pitchFamily="18" charset="0"/>
                <a:cs typeface="Times New Roman" panose="02020603050405020304" pitchFamily="18" charset="0"/>
              </a:rPr>
              <a:t>speech enhancement using ideal binary mask technique based on computational auditory scene </a:t>
            </a:r>
            <a:r>
              <a:rPr lang="en-US" sz="2500" dirty="0" smtClean="0">
                <a:latin typeface="Times New Roman" panose="02020603050405020304" pitchFamily="18" charset="0"/>
                <a:cs typeface="Times New Roman" panose="02020603050405020304" pitchFamily="18" charset="0"/>
              </a:rPr>
              <a:t>analysis”, </a:t>
            </a:r>
            <a:r>
              <a:rPr lang="en-US" sz="2500" i="1" dirty="0">
                <a:latin typeface="Times New Roman" panose="02020603050405020304" pitchFamily="18" charset="0"/>
                <a:cs typeface="Times New Roman" panose="02020603050405020304" pitchFamily="18" charset="0"/>
              </a:rPr>
              <a:t>Journal of Theoretical and Applied Information Technology</a:t>
            </a:r>
            <a:r>
              <a:rPr lang="en-US" sz="2500" dirty="0">
                <a:latin typeface="Times New Roman" panose="02020603050405020304" pitchFamily="18" charset="0"/>
                <a:cs typeface="Times New Roman" panose="02020603050405020304" pitchFamily="18" charset="0"/>
              </a:rPr>
              <a:t>, Vol. 91. No. 1, </a:t>
            </a:r>
            <a:r>
              <a:rPr lang="en-US" sz="2500" dirty="0" smtClean="0">
                <a:latin typeface="Times New Roman" panose="02020603050405020304" pitchFamily="18" charset="0"/>
                <a:cs typeface="Times New Roman" panose="02020603050405020304" pitchFamily="18" charset="0"/>
              </a:rPr>
              <a:t>September </a:t>
            </a:r>
            <a:r>
              <a:rPr lang="en-US" sz="2500" dirty="0">
                <a:latin typeface="Times New Roman" panose="02020603050405020304" pitchFamily="18" charset="0"/>
                <a:cs typeface="Times New Roman" panose="02020603050405020304" pitchFamily="18" charset="0"/>
              </a:rPr>
              <a:t>2016 </a:t>
            </a:r>
            <a:endParaRPr lang="en-IN" sz="2500" dirty="0">
              <a:latin typeface="Times New Roman" panose="02020603050405020304" pitchFamily="18" charset="0"/>
              <a:cs typeface="Times New Roman" panose="02020603050405020304" pitchFamily="18" charset="0"/>
            </a:endParaRPr>
          </a:p>
          <a:p>
            <a:pPr marL="457200" indent="-457200" algn="just">
              <a:spcBef>
                <a:spcPts val="0"/>
              </a:spcBef>
              <a:spcAft>
                <a:spcPts val="600"/>
              </a:spcAft>
              <a:buFont typeface="+mj-lt"/>
              <a:buAutoNum type="arabicPeriod" startAt="8"/>
            </a:pPr>
            <a:r>
              <a:rPr lang="en-US" sz="2500" dirty="0" err="1" smtClean="0">
                <a:latin typeface="Times New Roman" panose="02020603050405020304" pitchFamily="18" charset="0"/>
                <a:cs typeface="Times New Roman" panose="02020603050405020304" pitchFamily="18" charset="0"/>
              </a:rPr>
              <a:t>Belhedi</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Wiem</a:t>
            </a:r>
            <a:r>
              <a:rPr lang="en-US" sz="2500" dirty="0" smtClean="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Ben </a:t>
            </a:r>
            <a:r>
              <a:rPr lang="en-US" sz="2500" dirty="0" err="1">
                <a:latin typeface="Times New Roman" panose="02020603050405020304" pitchFamily="18" charset="0"/>
                <a:cs typeface="Times New Roman" panose="02020603050405020304" pitchFamily="18" charset="0"/>
              </a:rPr>
              <a:t>Messaoud</a:t>
            </a:r>
            <a:r>
              <a:rPr lang="en-US" sz="2500" dirty="0">
                <a:latin typeface="Times New Roman" panose="02020603050405020304" pitchFamily="18" charset="0"/>
                <a:cs typeface="Times New Roman" panose="02020603050405020304" pitchFamily="18" charset="0"/>
              </a:rPr>
              <a:t> Mohamed </a:t>
            </a:r>
            <a:r>
              <a:rPr lang="en-US" sz="2500" dirty="0" err="1">
                <a:latin typeface="Times New Roman" panose="02020603050405020304" pitchFamily="18" charset="0"/>
                <a:cs typeface="Times New Roman" panose="02020603050405020304" pitchFamily="18" charset="0"/>
              </a:rPr>
              <a:t>A</a:t>
            </a:r>
            <a:r>
              <a:rPr lang="en-US" sz="2500" dirty="0" err="1" smtClean="0">
                <a:latin typeface="Times New Roman" panose="02020603050405020304" pitchFamily="18" charset="0"/>
                <a:cs typeface="Times New Roman" panose="02020603050405020304" pitchFamily="18" charset="0"/>
              </a:rPr>
              <a:t>nouar</a:t>
            </a:r>
            <a:r>
              <a:rPr lang="en-US" sz="2500" dirty="0" smtClean="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Bouzid</a:t>
            </a:r>
            <a:r>
              <a:rPr lang="en-US" sz="2500" dirty="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Aichl</a:t>
            </a:r>
            <a:r>
              <a:rPr lang="en-US" sz="2500" dirty="0" smtClean="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Time-Frequency Masks for Monaural </a:t>
            </a:r>
            <a:r>
              <a:rPr lang="en-US" sz="2500" dirty="0" smtClean="0">
                <a:latin typeface="Times New Roman" panose="02020603050405020304" pitchFamily="18" charset="0"/>
                <a:cs typeface="Times New Roman" panose="02020603050405020304" pitchFamily="18" charset="0"/>
              </a:rPr>
              <a:t>Speech Separation</a:t>
            </a:r>
            <a:r>
              <a:rPr lang="en-US" sz="2500" dirty="0">
                <a:latin typeface="Times New Roman" panose="02020603050405020304" pitchFamily="18" charset="0"/>
                <a:cs typeface="Times New Roman" panose="02020603050405020304" pitchFamily="18" charset="0"/>
              </a:rPr>
              <a:t>: A Comparative </a:t>
            </a:r>
            <a:r>
              <a:rPr lang="en-US" sz="2500" dirty="0" smtClean="0">
                <a:latin typeface="Times New Roman" panose="02020603050405020304" pitchFamily="18" charset="0"/>
                <a:cs typeface="Times New Roman" panose="02020603050405020304" pitchFamily="18" charset="0"/>
              </a:rPr>
              <a:t>Review”, </a:t>
            </a:r>
            <a:r>
              <a:rPr lang="en-US" sz="2500" i="1" dirty="0" smtClean="0">
                <a:latin typeface="Times New Roman" panose="02020603050405020304" pitchFamily="18" charset="0"/>
                <a:cs typeface="Times New Roman" panose="02020603050405020304" pitchFamily="18" charset="0"/>
              </a:rPr>
              <a:t>7th </a:t>
            </a:r>
            <a:r>
              <a:rPr lang="en-US" sz="2500" i="1" dirty="0">
                <a:latin typeface="Times New Roman" panose="02020603050405020304" pitchFamily="18" charset="0"/>
                <a:cs typeface="Times New Roman" panose="02020603050405020304" pitchFamily="18" charset="0"/>
              </a:rPr>
              <a:t>International Conference on Sciences of Electronics, Technologies of Information and Telecommunications (SETIT</a:t>
            </a:r>
            <a:r>
              <a:rPr lang="en-US" sz="2500" i="1" dirty="0" smtClean="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2016</a:t>
            </a:r>
          </a:p>
          <a:p>
            <a:pPr marL="0" indent="0">
              <a:buNone/>
            </a:pPr>
            <a:endParaRPr lang="en-US" sz="2500" dirty="0">
              <a:latin typeface="Times New Roman" panose="02020603050405020304" pitchFamily="18" charset="0"/>
              <a:cs typeface="Times New Roman" panose="02020603050405020304" pitchFamily="18" charset="0"/>
            </a:endParaRPr>
          </a:p>
          <a:p>
            <a:pPr marL="457200" indent="-457200" algn="just">
              <a:spcBef>
                <a:spcPts val="0"/>
              </a:spcBef>
              <a:spcAft>
                <a:spcPts val="1200"/>
              </a:spcAft>
              <a:buFont typeface="+mj-lt"/>
              <a:buAutoNum type="arabicPeriod" startAt="7"/>
            </a:pPr>
            <a:endParaRPr lang="en-US" sz="2500" dirty="0" smtClean="0">
              <a:latin typeface="Times New Roman" panose="02020603050405020304" pitchFamily="18" charset="0"/>
              <a:cs typeface="Times New Roman" panose="02020603050405020304" pitchFamily="18" charset="0"/>
            </a:endParaRPr>
          </a:p>
          <a:p>
            <a:pPr marL="457200" indent="-457200" algn="just">
              <a:spcBef>
                <a:spcPts val="0"/>
              </a:spcBef>
              <a:spcAft>
                <a:spcPts val="1200"/>
              </a:spcAft>
              <a:buFont typeface="+mj-lt"/>
              <a:buAutoNum type="arabicPeriod" startAt="7"/>
            </a:pP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19052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08913" y="2364419"/>
            <a:ext cx="5387395" cy="1754326"/>
          </a:xfrm>
          <a:prstGeom prst="rect">
            <a:avLst/>
          </a:prstGeom>
          <a:noFill/>
        </p:spPr>
        <p:txBody>
          <a:bodyPr wrap="squar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 YOU</a:t>
            </a:r>
          </a:p>
          <a:p>
            <a:pPr algn="ct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582594"/>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SPEECH SEPARATION</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14422"/>
            <a:ext cx="8229600" cy="4675657"/>
          </a:xfrm>
        </p:spPr>
        <p:txBody>
          <a:bodyPr>
            <a:noAutofit/>
          </a:bodyPr>
          <a:lstStyle/>
          <a:p>
            <a:pPr algn="just">
              <a:spcBef>
                <a:spcPts val="0"/>
              </a:spcBef>
              <a:spcAft>
                <a:spcPts val="1800"/>
              </a:spcAft>
              <a:buFont typeface="Wingdings" pitchFamily="2" charset="2"/>
              <a:buChar char="§"/>
            </a:pPr>
            <a:r>
              <a:rPr lang="en-IN" sz="2500" dirty="0">
                <a:latin typeface="Times New Roman" panose="02020603050405020304" pitchFamily="18" charset="0"/>
                <a:cs typeface="Times New Roman" panose="02020603050405020304" pitchFamily="18" charset="0"/>
              </a:rPr>
              <a:t>Speech </a:t>
            </a:r>
            <a:r>
              <a:rPr lang="en-IN" sz="2500" dirty="0" smtClean="0">
                <a:latin typeface="Times New Roman" panose="02020603050405020304" pitchFamily="18" charset="0"/>
                <a:cs typeface="Times New Roman" panose="02020603050405020304" pitchFamily="18" charset="0"/>
              </a:rPr>
              <a:t>separation</a:t>
            </a:r>
            <a:r>
              <a:rPr lang="en-IN" sz="2500" dirty="0">
                <a:latin typeface="Times New Roman" panose="02020603050405020304" pitchFamily="18" charset="0"/>
                <a:cs typeface="Times New Roman" panose="02020603050405020304" pitchFamily="18" charset="0"/>
              </a:rPr>
              <a:t> is the </a:t>
            </a:r>
            <a:r>
              <a:rPr lang="en-IN" sz="2500" dirty="0" smtClean="0">
                <a:latin typeface="Times New Roman" panose="02020603050405020304" pitchFamily="18" charset="0"/>
                <a:cs typeface="Times New Roman" panose="02020603050405020304" pitchFamily="18" charset="0"/>
              </a:rPr>
              <a:t>process of separating the target </a:t>
            </a:r>
            <a:r>
              <a:rPr lang="en-IN" sz="2500" dirty="0">
                <a:latin typeface="Times New Roman" panose="02020603050405020304" pitchFamily="18" charset="0"/>
                <a:cs typeface="Times New Roman" panose="02020603050405020304" pitchFamily="18" charset="0"/>
              </a:rPr>
              <a:t>speech signal </a:t>
            </a:r>
            <a:r>
              <a:rPr lang="en-IN" sz="2500" dirty="0" smtClean="0">
                <a:latin typeface="Times New Roman" panose="02020603050405020304" pitchFamily="18" charset="0"/>
                <a:cs typeface="Times New Roman" panose="02020603050405020304" pitchFamily="18" charset="0"/>
              </a:rPr>
              <a:t>from acoustic mixture</a:t>
            </a:r>
          </a:p>
          <a:p>
            <a:pPr algn="just">
              <a:spcBef>
                <a:spcPts val="0"/>
              </a:spcBef>
              <a:spcAft>
                <a:spcPts val="18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The acoustic mixture may be an another speech or environmental noise or both</a:t>
            </a:r>
          </a:p>
          <a:p>
            <a:pPr algn="just">
              <a:spcAft>
                <a:spcPts val="18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Speech separation can be used in speech/speaker recognition, voice communication, air-ground communication, hearing aids, etc.</a:t>
            </a:r>
          </a:p>
          <a:p>
            <a:pPr algn="just">
              <a:spcAft>
                <a:spcPts val="6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Various methods have been adopted for speech separation, mainly: Spectral Subtraction, Subspace analysis, Hidden Markov Modelling and Computational Auditory Scene Analysis</a:t>
            </a:r>
          </a:p>
          <a:p>
            <a:pPr algn="just">
              <a:spcAft>
                <a:spcPts val="600"/>
              </a:spcAft>
              <a:buFont typeface="Wingdings" pitchFamily="2" charset="2"/>
              <a:buChar char="§"/>
            </a:pPr>
            <a:endParaRPr lang="en-IN" sz="2500" dirty="0" smtClean="0">
              <a:latin typeface="Calibri" panose="020F0502020204030204" pitchFamily="34" charset="0"/>
              <a:cs typeface="Calibri" panose="020F0502020204030204" pitchFamily="34" charset="0"/>
            </a:endParaRPr>
          </a:p>
          <a:p>
            <a:pPr marL="0" indent="0" algn="just">
              <a:lnSpc>
                <a:spcPct val="150000"/>
              </a:lnSpc>
              <a:spcAft>
                <a:spcPts val="600"/>
              </a:spcAft>
              <a:buNone/>
            </a:pPr>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17426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IN" dirty="0" smtClean="0">
                <a:solidFill>
                  <a:srgbClr val="FF0000"/>
                </a:solidFill>
                <a:latin typeface="Calibri" panose="020F0502020204030204" pitchFamily="34" charset="0"/>
                <a:cs typeface="Calibri" panose="020F0502020204030204" pitchFamily="34" charset="0"/>
              </a:rPr>
              <a:t>REFERENCES</a:t>
            </a:r>
            <a:endParaRPr lang="en-IN" dirty="0">
              <a:solidFill>
                <a:srgbClr val="FF000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57200" y="980728"/>
            <a:ext cx="8229600" cy="4752528"/>
          </a:xfrm>
        </p:spPr>
        <p:txBody>
          <a:bodyPr>
            <a:noAutofit/>
          </a:bodyPr>
          <a:lstStyle/>
          <a:p>
            <a:pPr marL="457200" indent="-457200" algn="just">
              <a:buFont typeface="+mj-lt"/>
              <a:buAutoNum type="arabicPeriod" startAt="10"/>
            </a:pPr>
            <a:r>
              <a:rPr lang="en-US" sz="2500" dirty="0" smtClean="0">
                <a:latin typeface="Calibri" panose="020F0502020204030204" pitchFamily="34" charset="0"/>
                <a:cs typeface="Calibri" panose="020F0502020204030204" pitchFamily="34" charset="0"/>
              </a:rPr>
              <a:t>V.A</a:t>
            </a:r>
            <a:r>
              <a:rPr lang="en-US" sz="2500" dirty="0">
                <a:latin typeface="Calibri" panose="020F0502020204030204" pitchFamily="34" charset="0"/>
                <a:cs typeface="Calibri" panose="020F0502020204030204" pitchFamily="34" charset="0"/>
              </a:rPr>
              <a:t>. </a:t>
            </a:r>
            <a:r>
              <a:rPr lang="en-US" sz="2500" dirty="0" smtClean="0">
                <a:latin typeface="Calibri" panose="020F0502020204030204" pitchFamily="34" charset="0"/>
                <a:cs typeface="Calibri" panose="020F0502020204030204" pitchFamily="34" charset="0"/>
              </a:rPr>
              <a:t>Mane </a:t>
            </a:r>
            <a:r>
              <a:rPr lang="en-US" sz="2500" dirty="0">
                <a:latin typeface="Calibri" panose="020F0502020204030204" pitchFamily="34" charset="0"/>
                <a:cs typeface="Calibri" panose="020F0502020204030204" pitchFamily="34" charset="0"/>
              </a:rPr>
              <a:t>, Prof. Dr. S. B. </a:t>
            </a:r>
            <a:r>
              <a:rPr lang="en-US" sz="2500" dirty="0" err="1" smtClean="0">
                <a:latin typeface="Calibri" panose="020F0502020204030204" pitchFamily="34" charset="0"/>
                <a:cs typeface="Calibri" panose="020F0502020204030204" pitchFamily="34" charset="0"/>
              </a:rPr>
              <a:t>Patil</a:t>
            </a:r>
            <a:r>
              <a:rPr lang="en-US" sz="2500" dirty="0" smtClean="0">
                <a:latin typeface="Calibri" panose="020F0502020204030204" pitchFamily="34" charset="0"/>
                <a:cs typeface="Calibri" panose="020F0502020204030204" pitchFamily="34" charset="0"/>
              </a:rPr>
              <a:t>, ”Survey </a:t>
            </a:r>
            <a:r>
              <a:rPr lang="en-US" sz="2500" dirty="0">
                <a:latin typeface="Calibri" panose="020F0502020204030204" pitchFamily="34" charset="0"/>
                <a:cs typeface="Calibri" panose="020F0502020204030204" pitchFamily="34" charset="0"/>
              </a:rPr>
              <a:t>of Methods and challenges in </a:t>
            </a:r>
            <a:r>
              <a:rPr lang="en-US" sz="2500" dirty="0" smtClean="0">
                <a:latin typeface="Calibri" panose="020F0502020204030204" pitchFamily="34" charset="0"/>
                <a:cs typeface="Calibri" panose="020F0502020204030204" pitchFamily="34" charset="0"/>
              </a:rPr>
              <a:t>Computational </a:t>
            </a:r>
            <a:r>
              <a:rPr lang="en-US" sz="2500" dirty="0">
                <a:latin typeface="Calibri" panose="020F0502020204030204" pitchFamily="34" charset="0"/>
                <a:cs typeface="Calibri" panose="020F0502020204030204" pitchFamily="34" charset="0"/>
              </a:rPr>
              <a:t>Auditory sense analysis”, International Journal of Innovative Research in Electrical, Electronics, Instrumentation and Control Engineering, Vol. 4, Issue 9, September 2016  </a:t>
            </a:r>
          </a:p>
        </p:txBody>
      </p:sp>
    </p:spTree>
    <p:extLst>
      <p:ext uri="{BB962C8B-B14F-4D97-AF65-F5344CB8AC3E}">
        <p14:creationId xmlns:p14="http://schemas.microsoft.com/office/powerpoint/2010/main" val="2845604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8256"/>
            <a:ext cx="8229600" cy="1143000"/>
          </a:xfrm>
        </p:spPr>
        <p:txBody>
          <a:bodyPr/>
          <a:lstStyle/>
          <a:p>
            <a:r>
              <a:rPr lang="en-IN" dirty="0" smtClean="0">
                <a:solidFill>
                  <a:srgbClr val="FF0000"/>
                </a:solidFill>
                <a:latin typeface="Calibri" panose="020F0502020204030204" pitchFamily="34" charset="0"/>
                <a:cs typeface="Calibri" panose="020F0502020204030204" pitchFamily="34" charset="0"/>
              </a:rPr>
              <a:t>LITERATURE SURVEY</a:t>
            </a:r>
            <a:endParaRPr lang="en-IN" dirty="0">
              <a:solidFill>
                <a:srgbClr val="FF0000"/>
              </a:solidFill>
              <a:latin typeface="Calibri" panose="020F0502020204030204" pitchFamily="34" charset="0"/>
              <a:cs typeface="Calibri" panose="020F0502020204030204" pitchFamily="34" charset="0"/>
            </a:endParaRPr>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3221364954"/>
              </p:ext>
            </p:extLst>
          </p:nvPr>
        </p:nvGraphicFramePr>
        <p:xfrm>
          <a:off x="-1" y="1100529"/>
          <a:ext cx="9144001" cy="3624615"/>
        </p:xfrm>
        <a:graphic>
          <a:graphicData uri="http://schemas.openxmlformats.org/drawingml/2006/table">
            <a:tbl>
              <a:tblPr firstRow="1" bandRow="1">
                <a:tableStyleId>{7DF18680-E054-41AD-8BC1-D1AEF772440D}</a:tableStyleId>
              </a:tblPr>
              <a:tblGrid>
                <a:gridCol w="611561">
                  <a:extLst>
                    <a:ext uri="{9D8B030D-6E8A-4147-A177-3AD203B41FA5}">
                      <a16:colId xmlns:a16="http://schemas.microsoft.com/office/drawing/2014/main" val="2480947253"/>
                    </a:ext>
                  </a:extLst>
                </a:gridCol>
                <a:gridCol w="1800200">
                  <a:extLst>
                    <a:ext uri="{9D8B030D-6E8A-4147-A177-3AD203B41FA5}">
                      <a16:colId xmlns:a16="http://schemas.microsoft.com/office/drawing/2014/main" val="1589069973"/>
                    </a:ext>
                  </a:extLst>
                </a:gridCol>
                <a:gridCol w="1296144">
                  <a:extLst>
                    <a:ext uri="{9D8B030D-6E8A-4147-A177-3AD203B41FA5}">
                      <a16:colId xmlns:a16="http://schemas.microsoft.com/office/drawing/2014/main" val="1528115580"/>
                    </a:ext>
                  </a:extLst>
                </a:gridCol>
                <a:gridCol w="1440160">
                  <a:extLst>
                    <a:ext uri="{9D8B030D-6E8A-4147-A177-3AD203B41FA5}">
                      <a16:colId xmlns:a16="http://schemas.microsoft.com/office/drawing/2014/main" val="1360927492"/>
                    </a:ext>
                  </a:extLst>
                </a:gridCol>
                <a:gridCol w="3995936">
                  <a:extLst>
                    <a:ext uri="{9D8B030D-6E8A-4147-A177-3AD203B41FA5}">
                      <a16:colId xmlns:a16="http://schemas.microsoft.com/office/drawing/2014/main" val="2133456946"/>
                    </a:ext>
                  </a:extLst>
                </a:gridCol>
              </a:tblGrid>
              <a:tr h="683295">
                <a:tc>
                  <a:txBody>
                    <a:bodyPr/>
                    <a:lstStyle/>
                    <a:p>
                      <a:pPr algn="ctr"/>
                      <a:r>
                        <a:rPr lang="en-IN" sz="1700" dirty="0" err="1" smtClean="0">
                          <a:solidFill>
                            <a:schemeClr val="tx1"/>
                          </a:solidFill>
                          <a:latin typeface="Calibri" panose="020F0502020204030204" pitchFamily="34" charset="0"/>
                          <a:cs typeface="Calibri" panose="020F0502020204030204" pitchFamily="34" charset="0"/>
                        </a:rPr>
                        <a:t>S.No</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Calibri" panose="020F0502020204030204" pitchFamily="34" charset="0"/>
                          <a:cs typeface="Calibri" panose="020F0502020204030204" pitchFamily="34" charset="0"/>
                        </a:rPr>
                        <a:t>TITLE</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Calibri" panose="020F0502020204030204" pitchFamily="34" charset="0"/>
                          <a:cs typeface="Calibri" panose="020F0502020204030204" pitchFamily="34" charset="0"/>
                        </a:rPr>
                        <a:t>AUTHORS</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baseline="0" dirty="0" smtClean="0">
                          <a:solidFill>
                            <a:schemeClr val="tx1"/>
                          </a:solidFill>
                          <a:latin typeface="Calibri" panose="020F0502020204030204" pitchFamily="34" charset="0"/>
                          <a:cs typeface="Calibri" panose="020F0502020204030204" pitchFamily="34" charset="0"/>
                        </a:rPr>
                        <a:t>YEAR OF PUBLICATION </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Calibri" panose="020F0502020204030204" pitchFamily="34" charset="0"/>
                          <a:cs typeface="Calibri" panose="020F0502020204030204" pitchFamily="34" charset="0"/>
                        </a:rPr>
                        <a:t>INFERENCE</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1684310"/>
                  </a:ext>
                </a:extLst>
              </a:tr>
              <a:tr h="2789261">
                <a:tc>
                  <a:txBody>
                    <a:bodyPr/>
                    <a:lstStyle/>
                    <a:p>
                      <a:pPr algn="just"/>
                      <a:r>
                        <a:rPr lang="en-IN" sz="1700" b="0" dirty="0" smtClean="0">
                          <a:solidFill>
                            <a:schemeClr val="tx1"/>
                          </a:solidFill>
                          <a:latin typeface="Calibri" panose="020F0502020204030204" pitchFamily="34" charset="0"/>
                          <a:cs typeface="Calibri" panose="020F0502020204030204" pitchFamily="34" charset="0"/>
                        </a:rPr>
                        <a:t>9.</a:t>
                      </a:r>
                      <a:endParaRPr lang="en-IN" sz="17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dirty="0" smtClean="0">
                          <a:latin typeface="Calibri" panose="020F0502020204030204" pitchFamily="34" charset="0"/>
                          <a:cs typeface="Calibri" panose="020F0502020204030204" pitchFamily="34" charset="0"/>
                        </a:rPr>
                        <a:t>Survey of Methods and challenges in Computational Auditory sense analysis</a:t>
                      </a:r>
                      <a:endParaRPr lang="en-IN" sz="17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dirty="0" smtClean="0">
                          <a:latin typeface="Calibri" panose="020F0502020204030204" pitchFamily="34" charset="0"/>
                          <a:cs typeface="Calibri" panose="020F0502020204030204" pitchFamily="34" charset="0"/>
                        </a:rPr>
                        <a:t>V.A. Mane , Prof. Dr. S. B. </a:t>
                      </a:r>
                      <a:r>
                        <a:rPr lang="en-US" sz="1800" dirty="0" err="1" smtClean="0">
                          <a:latin typeface="Calibri" panose="020F0502020204030204" pitchFamily="34" charset="0"/>
                          <a:cs typeface="Calibri" panose="020F0502020204030204" pitchFamily="34" charset="0"/>
                        </a:rPr>
                        <a:t>Patil</a:t>
                      </a:r>
                      <a:endParaRPr lang="en-IN" sz="17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b="0" dirty="0" smtClean="0">
                          <a:solidFill>
                            <a:schemeClr val="tx1"/>
                          </a:solidFill>
                          <a:latin typeface="Calibri" panose="020F0502020204030204" pitchFamily="34" charset="0"/>
                          <a:cs typeface="Calibri" panose="020F0502020204030204" pitchFamily="34" charset="0"/>
                        </a:rPr>
                        <a:t>2016</a:t>
                      </a:r>
                      <a:endParaRPr lang="en-IN" sz="17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700" dirty="0" smtClean="0">
                          <a:latin typeface="Calibri" panose="020F0502020204030204" pitchFamily="34" charset="0"/>
                          <a:cs typeface="Calibri" panose="020F0502020204030204" pitchFamily="34" charset="0"/>
                        </a:rPr>
                        <a:t>This paper is a study of various literature and methods that are used to solve the  cocktail party problem. This paper discusses about the evolution of</a:t>
                      </a:r>
                      <a:r>
                        <a:rPr lang="en-US" sz="1700" baseline="0" dirty="0" smtClean="0">
                          <a:latin typeface="Calibri" panose="020F0502020204030204" pitchFamily="34" charset="0"/>
                          <a:cs typeface="Calibri" panose="020F0502020204030204" pitchFamily="34" charset="0"/>
                        </a:rPr>
                        <a:t> computational auditory scene analysis and the various </a:t>
                      </a:r>
                      <a:r>
                        <a:rPr lang="en-US" sz="1700" dirty="0" smtClean="0">
                          <a:latin typeface="Calibri" panose="020F0502020204030204" pitchFamily="34" charset="0"/>
                          <a:cs typeface="Calibri" panose="020F0502020204030204" pitchFamily="34" charset="0"/>
                        </a:rPr>
                        <a:t>steps taken to design and define the underlying process which will do human mimicry</a:t>
                      </a:r>
                      <a:r>
                        <a:rPr lang="en-US" sz="1700" baseline="0" dirty="0" smtClean="0">
                          <a:latin typeface="Calibri" panose="020F0502020204030204" pitchFamily="34" charset="0"/>
                          <a:cs typeface="Calibri" panose="020F0502020204030204" pitchFamily="34" charset="0"/>
                        </a:rPr>
                        <a:t>. The paper also describes about the challenges faced by CASA to segregate unvoiced speech from non speech interference</a:t>
                      </a:r>
                      <a:endParaRPr lang="en-IN" sz="17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052535"/>
                  </a:ext>
                </a:extLst>
              </a:tr>
            </a:tbl>
          </a:graphicData>
        </a:graphic>
      </p:graphicFrame>
    </p:spTree>
    <p:extLst>
      <p:ext uri="{BB962C8B-B14F-4D97-AF65-F5344CB8AC3E}">
        <p14:creationId xmlns:p14="http://schemas.microsoft.com/office/powerpoint/2010/main" val="2045035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62272"/>
            <a:ext cx="8229600" cy="1143000"/>
          </a:xfrm>
        </p:spPr>
        <p:txBody>
          <a:bodyPr/>
          <a:lstStyle/>
          <a:p>
            <a:r>
              <a:rPr lang="en-IN" dirty="0" smtClean="0">
                <a:solidFill>
                  <a:srgbClr val="FF0000"/>
                </a:solidFill>
                <a:latin typeface="Calibri" panose="020F0502020204030204" pitchFamily="34" charset="0"/>
                <a:cs typeface="Calibri" panose="020F0502020204030204" pitchFamily="34" charset="0"/>
              </a:rPr>
              <a:t>LITERATURE SURVEY</a:t>
            </a:r>
            <a:endParaRPr lang="en-IN" dirty="0">
              <a:solidFill>
                <a:srgbClr val="FF0000"/>
              </a:solidFill>
              <a:latin typeface="Calibri" panose="020F0502020204030204" pitchFamily="34" charset="0"/>
              <a:cs typeface="Calibri" panose="020F0502020204030204" pitchFamily="34" charset="0"/>
            </a:endParaRPr>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1284778457"/>
              </p:ext>
            </p:extLst>
          </p:nvPr>
        </p:nvGraphicFramePr>
        <p:xfrm>
          <a:off x="-1" y="730588"/>
          <a:ext cx="9144001" cy="3657941"/>
        </p:xfrm>
        <a:graphic>
          <a:graphicData uri="http://schemas.openxmlformats.org/drawingml/2006/table">
            <a:tbl>
              <a:tblPr firstRow="1" bandRow="1">
                <a:tableStyleId>{7DF18680-E054-41AD-8BC1-D1AEF772440D}</a:tableStyleId>
              </a:tblPr>
              <a:tblGrid>
                <a:gridCol w="755577">
                  <a:extLst>
                    <a:ext uri="{9D8B030D-6E8A-4147-A177-3AD203B41FA5}">
                      <a16:colId xmlns:a16="http://schemas.microsoft.com/office/drawing/2014/main" val="2480947253"/>
                    </a:ext>
                  </a:extLst>
                </a:gridCol>
                <a:gridCol w="1656184">
                  <a:extLst>
                    <a:ext uri="{9D8B030D-6E8A-4147-A177-3AD203B41FA5}">
                      <a16:colId xmlns:a16="http://schemas.microsoft.com/office/drawing/2014/main" val="1589069973"/>
                    </a:ext>
                  </a:extLst>
                </a:gridCol>
                <a:gridCol w="1296144">
                  <a:extLst>
                    <a:ext uri="{9D8B030D-6E8A-4147-A177-3AD203B41FA5}">
                      <a16:colId xmlns:a16="http://schemas.microsoft.com/office/drawing/2014/main" val="1528115580"/>
                    </a:ext>
                  </a:extLst>
                </a:gridCol>
                <a:gridCol w="1440160">
                  <a:extLst>
                    <a:ext uri="{9D8B030D-6E8A-4147-A177-3AD203B41FA5}">
                      <a16:colId xmlns:a16="http://schemas.microsoft.com/office/drawing/2014/main" val="1360927492"/>
                    </a:ext>
                  </a:extLst>
                </a:gridCol>
                <a:gridCol w="3995936">
                  <a:extLst>
                    <a:ext uri="{9D8B030D-6E8A-4147-A177-3AD203B41FA5}">
                      <a16:colId xmlns:a16="http://schemas.microsoft.com/office/drawing/2014/main" val="2133456946"/>
                    </a:ext>
                  </a:extLst>
                </a:gridCol>
              </a:tblGrid>
              <a:tr h="683295">
                <a:tc>
                  <a:txBody>
                    <a:bodyPr/>
                    <a:lstStyle/>
                    <a:p>
                      <a:pPr algn="ctr"/>
                      <a:r>
                        <a:rPr lang="en-IN" sz="1700" dirty="0" err="1" smtClean="0">
                          <a:solidFill>
                            <a:schemeClr val="tx1"/>
                          </a:solidFill>
                          <a:latin typeface="Times New Roman" panose="02020603050405020304" pitchFamily="18" charset="0"/>
                          <a:cs typeface="Times New Roman" panose="02020603050405020304" pitchFamily="18" charset="0"/>
                        </a:rPr>
                        <a:t>S.No</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TITLE</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AUTHORS</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baseline="0" dirty="0" smtClean="0">
                          <a:solidFill>
                            <a:schemeClr val="tx1"/>
                          </a:solidFill>
                          <a:latin typeface="Times New Roman" panose="02020603050405020304" pitchFamily="18" charset="0"/>
                          <a:cs typeface="Times New Roman" panose="02020603050405020304" pitchFamily="18" charset="0"/>
                        </a:rPr>
                        <a:t>YEAR OF PUBLICATION </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INFERENCE</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1684310"/>
                  </a:ext>
                </a:extLst>
              </a:tr>
              <a:tr h="2789261">
                <a:tc>
                  <a:txBody>
                    <a:bodyPr/>
                    <a:lstStyle/>
                    <a:p>
                      <a:pPr algn="just"/>
                      <a:r>
                        <a:rPr lang="en-IN" sz="1700" b="0" dirty="0" smtClean="0">
                          <a:solidFill>
                            <a:schemeClr val="tx1"/>
                          </a:solidFill>
                          <a:latin typeface="Times New Roman" panose="02020603050405020304" pitchFamily="18" charset="0"/>
                          <a:cs typeface="Times New Roman" panose="02020603050405020304" pitchFamily="18" charset="0"/>
                        </a:rPr>
                        <a:t>6.</a:t>
                      </a:r>
                      <a:endParaRPr lang="en-IN" sz="17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dirty="0" smtClean="0">
                          <a:latin typeface="Times New Roman" panose="02020603050405020304" pitchFamily="18" charset="0"/>
                          <a:cs typeface="Times New Roman" panose="02020603050405020304" pitchFamily="18" charset="0"/>
                        </a:rPr>
                        <a:t>Time–Frequency Masking for Speech Separation and Its Potential for Hearing Aid Design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dirty="0" smtClean="0">
                          <a:latin typeface="Times New Roman" panose="02020603050405020304" pitchFamily="18" charset="0"/>
                          <a:cs typeface="Times New Roman" panose="02020603050405020304" pitchFamily="18" charset="0"/>
                        </a:rPr>
                        <a:t>D.L. Wang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dirty="0" smtClean="0">
                          <a:solidFill>
                            <a:schemeClr val="tx1"/>
                          </a:solidFill>
                          <a:latin typeface="Times New Roman" panose="02020603050405020304" pitchFamily="18" charset="0"/>
                          <a:cs typeface="Times New Roman" panose="02020603050405020304" pitchFamily="18" charset="0"/>
                        </a:rPr>
                        <a:t>2008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dirty="0" smtClean="0">
                          <a:latin typeface="Times New Roman" panose="02020603050405020304" pitchFamily="18" charset="0"/>
                          <a:cs typeface="Times New Roman" panose="02020603050405020304" pitchFamily="18" charset="0"/>
                        </a:rPr>
                        <a:t>This article introduces the T-F masking concept and reviews T-F masking algorithms that separate target speech from either monaural or binaural mixtures, as well as microphone-array recordings. This article also surveys recent studies that evaluate the perceptual effects of T-F masking techniques, particularly their effectiveness in improving human speech recognition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052535"/>
                  </a:ext>
                </a:extLst>
              </a:tr>
            </a:tbl>
          </a:graphicData>
        </a:graphic>
      </p:graphicFrame>
    </p:spTree>
    <p:extLst>
      <p:ext uri="{BB962C8B-B14F-4D97-AF65-F5344CB8AC3E}">
        <p14:creationId xmlns:p14="http://schemas.microsoft.com/office/powerpoint/2010/main" val="2544621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62272"/>
            <a:ext cx="8229600" cy="1143000"/>
          </a:xfrm>
        </p:spPr>
        <p:txBody>
          <a:bodyPr/>
          <a:lstStyle/>
          <a:p>
            <a:r>
              <a:rPr lang="en-IN" dirty="0" smtClean="0">
                <a:solidFill>
                  <a:srgbClr val="FF0000"/>
                </a:solidFill>
                <a:latin typeface="Calibri" panose="020F0502020204030204" pitchFamily="34" charset="0"/>
                <a:cs typeface="Calibri" panose="020F0502020204030204" pitchFamily="34" charset="0"/>
              </a:rPr>
              <a:t>LITERATURE SURVEY</a:t>
            </a:r>
            <a:endParaRPr lang="en-IN" dirty="0">
              <a:solidFill>
                <a:srgbClr val="FF0000"/>
              </a:solidFill>
              <a:latin typeface="Calibri" panose="020F0502020204030204" pitchFamily="34" charset="0"/>
              <a:cs typeface="Calibri" panose="020F0502020204030204" pitchFamily="34" charset="0"/>
            </a:endParaRPr>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3900777404"/>
              </p:ext>
            </p:extLst>
          </p:nvPr>
        </p:nvGraphicFramePr>
        <p:xfrm>
          <a:off x="-1" y="730588"/>
          <a:ext cx="9144001" cy="6206672"/>
        </p:xfrm>
        <a:graphic>
          <a:graphicData uri="http://schemas.openxmlformats.org/drawingml/2006/table">
            <a:tbl>
              <a:tblPr firstRow="1" bandRow="1">
                <a:tableStyleId>{7DF18680-E054-41AD-8BC1-D1AEF772440D}</a:tableStyleId>
              </a:tblPr>
              <a:tblGrid>
                <a:gridCol w="611561">
                  <a:extLst>
                    <a:ext uri="{9D8B030D-6E8A-4147-A177-3AD203B41FA5}">
                      <a16:colId xmlns:a16="http://schemas.microsoft.com/office/drawing/2014/main" val="2480947253"/>
                    </a:ext>
                  </a:extLst>
                </a:gridCol>
                <a:gridCol w="1800200">
                  <a:extLst>
                    <a:ext uri="{9D8B030D-6E8A-4147-A177-3AD203B41FA5}">
                      <a16:colId xmlns:a16="http://schemas.microsoft.com/office/drawing/2014/main" val="1589069973"/>
                    </a:ext>
                  </a:extLst>
                </a:gridCol>
                <a:gridCol w="1296144">
                  <a:extLst>
                    <a:ext uri="{9D8B030D-6E8A-4147-A177-3AD203B41FA5}">
                      <a16:colId xmlns:a16="http://schemas.microsoft.com/office/drawing/2014/main" val="1528115580"/>
                    </a:ext>
                  </a:extLst>
                </a:gridCol>
                <a:gridCol w="1440160">
                  <a:extLst>
                    <a:ext uri="{9D8B030D-6E8A-4147-A177-3AD203B41FA5}">
                      <a16:colId xmlns:a16="http://schemas.microsoft.com/office/drawing/2014/main" val="1360927492"/>
                    </a:ext>
                  </a:extLst>
                </a:gridCol>
                <a:gridCol w="3995936">
                  <a:extLst>
                    <a:ext uri="{9D8B030D-6E8A-4147-A177-3AD203B41FA5}">
                      <a16:colId xmlns:a16="http://schemas.microsoft.com/office/drawing/2014/main" val="2133456946"/>
                    </a:ext>
                  </a:extLst>
                </a:gridCol>
              </a:tblGrid>
              <a:tr h="683295">
                <a:tc>
                  <a:txBody>
                    <a:bodyPr/>
                    <a:lstStyle/>
                    <a:p>
                      <a:pPr algn="ctr"/>
                      <a:r>
                        <a:rPr lang="en-IN" sz="1700" dirty="0" err="1" smtClean="0">
                          <a:solidFill>
                            <a:schemeClr val="tx1"/>
                          </a:solidFill>
                          <a:latin typeface="Times New Roman" panose="02020603050405020304" pitchFamily="18" charset="0"/>
                          <a:cs typeface="Times New Roman" panose="02020603050405020304" pitchFamily="18" charset="0"/>
                        </a:rPr>
                        <a:t>S.No</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TITLE</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AUTHORS</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baseline="0" dirty="0" smtClean="0">
                          <a:solidFill>
                            <a:schemeClr val="tx1"/>
                          </a:solidFill>
                          <a:latin typeface="Times New Roman" panose="02020603050405020304" pitchFamily="18" charset="0"/>
                          <a:cs typeface="Times New Roman" panose="02020603050405020304" pitchFamily="18" charset="0"/>
                        </a:rPr>
                        <a:t>YEAR OF PUBLICATION </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INFERENCE</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1684310"/>
                  </a:ext>
                </a:extLst>
              </a:tr>
              <a:tr h="2789261">
                <a:tc>
                  <a:txBody>
                    <a:bodyPr/>
                    <a:lstStyle/>
                    <a:p>
                      <a:pPr algn="just"/>
                      <a:r>
                        <a:rPr lang="en-IN" sz="1700" b="0" dirty="0" smtClean="0">
                          <a:solidFill>
                            <a:schemeClr val="tx1"/>
                          </a:solidFill>
                          <a:latin typeface="Times New Roman" panose="02020603050405020304" pitchFamily="18" charset="0"/>
                          <a:cs typeface="Times New Roman" panose="02020603050405020304" pitchFamily="18" charset="0"/>
                        </a:rPr>
                        <a:t>7.</a:t>
                      </a:r>
                      <a:endParaRPr lang="en-IN" sz="17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700" dirty="0" smtClean="0">
                          <a:latin typeface="Times New Roman" panose="02020603050405020304" pitchFamily="18" charset="0"/>
                          <a:cs typeface="Times New Roman" panose="02020603050405020304" pitchFamily="18" charset="0"/>
                        </a:rPr>
                        <a:t>An Unsupervised Approach to </a:t>
                      </a:r>
                      <a:r>
                        <a:rPr lang="en-US" sz="1700" dirty="0" err="1" smtClean="0">
                          <a:latin typeface="Times New Roman" panose="02020603050405020304" pitchFamily="18" charset="0"/>
                          <a:cs typeface="Times New Roman" panose="02020603050405020304" pitchFamily="18" charset="0"/>
                        </a:rPr>
                        <a:t>Cochannel</a:t>
                      </a:r>
                      <a:r>
                        <a:rPr lang="en-US" sz="1700" dirty="0" smtClean="0">
                          <a:latin typeface="Times New Roman" panose="02020603050405020304" pitchFamily="18" charset="0"/>
                          <a:cs typeface="Times New Roman" panose="02020603050405020304" pitchFamily="18" charset="0"/>
                        </a:rPr>
                        <a:t> Speech Separation</a:t>
                      </a:r>
                    </a:p>
                    <a:p>
                      <a:pPr algn="just"/>
                      <a:endParaRPr lang="en-IN" sz="17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700" dirty="0" err="1" smtClean="0">
                          <a:latin typeface="Times New Roman" panose="02020603050405020304" pitchFamily="18" charset="0"/>
                          <a:cs typeface="Times New Roman" panose="02020603050405020304" pitchFamily="18" charset="0"/>
                        </a:rPr>
                        <a:t>Ke</a:t>
                      </a:r>
                      <a:r>
                        <a:rPr lang="en-US" sz="1700" dirty="0" smtClean="0">
                          <a:latin typeface="Times New Roman" panose="02020603050405020304" pitchFamily="18" charset="0"/>
                          <a:cs typeface="Times New Roman" panose="02020603050405020304" pitchFamily="18" charset="0"/>
                        </a:rPr>
                        <a:t> Hu and </a:t>
                      </a:r>
                      <a:r>
                        <a:rPr lang="en-US" sz="1700" dirty="0" err="1" smtClean="0">
                          <a:latin typeface="Times New Roman" panose="02020603050405020304" pitchFamily="18" charset="0"/>
                          <a:cs typeface="Times New Roman" panose="02020603050405020304" pitchFamily="18" charset="0"/>
                        </a:rPr>
                        <a:t>DeLiang</a:t>
                      </a:r>
                      <a:r>
                        <a:rPr lang="en-US" sz="1700" dirty="0" smtClean="0">
                          <a:latin typeface="Times New Roman" panose="02020603050405020304" pitchFamily="18" charset="0"/>
                          <a:cs typeface="Times New Roman" panose="02020603050405020304" pitchFamily="18" charset="0"/>
                        </a:rPr>
                        <a:t> Wang</a:t>
                      </a:r>
                    </a:p>
                    <a:p>
                      <a:pPr algn="just"/>
                      <a:endParaRPr lang="en-IN" sz="17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b="0" dirty="0" smtClean="0">
                          <a:solidFill>
                            <a:schemeClr val="tx1"/>
                          </a:solidFill>
                          <a:latin typeface="Times New Roman" panose="02020603050405020304" pitchFamily="18" charset="0"/>
                          <a:cs typeface="Times New Roman" panose="02020603050405020304" pitchFamily="18" charset="0"/>
                        </a:rPr>
                        <a:t>2013</a:t>
                      </a:r>
                    </a:p>
                    <a:p>
                      <a:pPr algn="just"/>
                      <a:endParaRPr lang="en-IN" sz="17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b="0" dirty="0" smtClean="0">
                          <a:solidFill>
                            <a:schemeClr val="tx1"/>
                          </a:solidFill>
                          <a:latin typeface="Times New Roman" panose="02020603050405020304" pitchFamily="18" charset="0"/>
                          <a:cs typeface="Times New Roman" panose="02020603050405020304" pitchFamily="18" charset="0"/>
                        </a:rPr>
                        <a:t>I</a:t>
                      </a:r>
                      <a:r>
                        <a:rPr lang="en-IN" sz="1700" b="0" baseline="0" dirty="0" smtClean="0">
                          <a:solidFill>
                            <a:schemeClr val="tx1"/>
                          </a:solidFill>
                          <a:latin typeface="Times New Roman" panose="02020603050405020304" pitchFamily="18" charset="0"/>
                          <a:cs typeface="Times New Roman" panose="02020603050405020304" pitchFamily="18" charset="0"/>
                        </a:rPr>
                        <a:t>n this paper, an unsupervised method was proposed for </a:t>
                      </a:r>
                      <a:r>
                        <a:rPr lang="en-IN" sz="1700" b="0" baseline="0" dirty="0" err="1" smtClean="0">
                          <a:solidFill>
                            <a:schemeClr val="tx1"/>
                          </a:solidFill>
                          <a:latin typeface="Times New Roman" panose="02020603050405020304" pitchFamily="18" charset="0"/>
                          <a:cs typeface="Times New Roman" panose="02020603050405020304" pitchFamily="18" charset="0"/>
                        </a:rPr>
                        <a:t>cochannel</a:t>
                      </a:r>
                      <a:r>
                        <a:rPr lang="en-IN" sz="1700" b="0" baseline="0" dirty="0" smtClean="0">
                          <a:solidFill>
                            <a:schemeClr val="tx1"/>
                          </a:solidFill>
                          <a:latin typeface="Times New Roman" panose="02020603050405020304" pitchFamily="18" charset="0"/>
                          <a:cs typeface="Times New Roman" panose="02020603050405020304" pitchFamily="18" charset="0"/>
                        </a:rPr>
                        <a:t> speech separation. The proposed system uses the CASA algorithm for voiced speech segregation. The proposed system was compared with several other methods across a range of input SNR conditions </a:t>
                      </a:r>
                    </a:p>
                    <a:p>
                      <a:pPr algn="just"/>
                      <a:endParaRPr lang="en-IN" sz="17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052535"/>
                  </a:ext>
                </a:extLst>
              </a:tr>
              <a:tr h="2548731">
                <a:tc>
                  <a:txBody>
                    <a:bodyPr/>
                    <a:lstStyle/>
                    <a:p>
                      <a:pPr algn="just"/>
                      <a:r>
                        <a:rPr lang="en-IN" sz="1700" dirty="0" smtClean="0">
                          <a:solidFill>
                            <a:schemeClr val="tx1"/>
                          </a:solidFill>
                          <a:latin typeface="Times New Roman" panose="02020603050405020304" pitchFamily="18" charset="0"/>
                          <a:cs typeface="Times New Roman" panose="02020603050405020304" pitchFamily="18" charset="0"/>
                        </a:rPr>
                        <a:t>8.</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700" dirty="0" smtClean="0">
                          <a:latin typeface="Times New Roman" panose="02020603050405020304" pitchFamily="18" charset="0"/>
                          <a:cs typeface="Times New Roman" panose="02020603050405020304" pitchFamily="18" charset="0"/>
                        </a:rPr>
                        <a:t>Monaural speech separation system based on optimum soft mask</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smtClean="0">
                          <a:solidFill>
                            <a:schemeClr val="tx1"/>
                          </a:solidFill>
                          <a:latin typeface="Times New Roman" panose="02020603050405020304" pitchFamily="18" charset="0"/>
                          <a:cs typeface="Times New Roman" panose="02020603050405020304" pitchFamily="18" charset="0"/>
                        </a:rPr>
                        <a:t>N. Harish Kumar,  </a:t>
                      </a:r>
                    </a:p>
                    <a:p>
                      <a:pPr algn="just"/>
                      <a:r>
                        <a:rPr lang="en-IN" sz="1700" dirty="0" smtClean="0">
                          <a:solidFill>
                            <a:schemeClr val="tx1"/>
                          </a:solidFill>
                          <a:latin typeface="Times New Roman" panose="02020603050405020304" pitchFamily="18" charset="0"/>
                          <a:cs typeface="Times New Roman" panose="02020603050405020304" pitchFamily="18" charset="0"/>
                        </a:rPr>
                        <a:t>R.</a:t>
                      </a:r>
                      <a:r>
                        <a:rPr lang="en-IN" sz="1700" baseline="0" dirty="0" smtClean="0">
                          <a:solidFill>
                            <a:schemeClr val="tx1"/>
                          </a:solidFill>
                          <a:latin typeface="Times New Roman" panose="02020603050405020304" pitchFamily="18" charset="0"/>
                          <a:cs typeface="Times New Roman" panose="02020603050405020304" pitchFamily="18" charset="0"/>
                        </a:rPr>
                        <a:t> Rajavel</a:t>
                      </a:r>
                      <a:endParaRPr lang="en-IN" sz="1700" dirty="0" smtClean="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smtClean="0">
                          <a:solidFill>
                            <a:schemeClr val="tx1"/>
                          </a:solidFill>
                          <a:latin typeface="Times New Roman" panose="02020603050405020304" pitchFamily="18" charset="0"/>
                          <a:cs typeface="Times New Roman" panose="02020603050405020304" pitchFamily="18" charset="0"/>
                        </a:rPr>
                        <a:t>2015</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7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This paper proposes the optimum soft mask (OSM) to reduce the musical noise, by replacing the hard limiting weights of IBM with the variable weights. The Signal-to-Noise ratio is used as a measure to evaluate the performance of the proposed soft mask with the existing IBM in the context of monaural speech separation. The rest of the paper is organized in the following manner</a:t>
                      </a:r>
                      <a:endParaRPr lang="en-IN" sz="17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8225198"/>
                  </a:ext>
                </a:extLst>
              </a:tr>
            </a:tbl>
          </a:graphicData>
        </a:graphic>
      </p:graphicFrame>
    </p:spTree>
    <p:extLst>
      <p:ext uri="{BB962C8B-B14F-4D97-AF65-F5344CB8AC3E}">
        <p14:creationId xmlns:p14="http://schemas.microsoft.com/office/powerpoint/2010/main" val="421469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31439" y="-171400"/>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COMPUTATIONAL ANALYSIS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764704"/>
            <a:ext cx="8892479" cy="5382344"/>
          </a:xfrm>
        </p:spPr>
        <p:txBody>
          <a:bodyPr>
            <a:noAutofit/>
          </a:bodyPr>
          <a:lstStyle/>
          <a:p>
            <a:pPr algn="just">
              <a:spcBef>
                <a:spcPts val="0"/>
              </a:spcBef>
              <a:spcAft>
                <a:spcPts val="600"/>
              </a:spcAft>
              <a:buFont typeface="Wingdings" panose="05000000000000000000" pitchFamily="2" charset="2"/>
              <a:buChar char="§"/>
            </a:pPr>
            <a:r>
              <a:rPr lang="en-IN" sz="2500" dirty="0" smtClean="0">
                <a:latin typeface="Times New Roman" panose="02020603050405020304" pitchFamily="18" charset="0"/>
                <a:cs typeface="Times New Roman" panose="02020603050405020304" pitchFamily="18" charset="0"/>
              </a:rPr>
              <a:t>Length of Speech signal = 21982 samples</a:t>
            </a:r>
          </a:p>
          <a:p>
            <a:pPr algn="just">
              <a:spcBef>
                <a:spcPts val="0"/>
              </a:spcBef>
              <a:spcAft>
                <a:spcPts val="600"/>
              </a:spcAft>
              <a:buFont typeface="Wingdings" panose="05000000000000000000" pitchFamily="2" charset="2"/>
              <a:buChar char="§"/>
            </a:pPr>
            <a:r>
              <a:rPr lang="en-IN" sz="2500" dirty="0" smtClean="0">
                <a:latin typeface="Times New Roman" panose="02020603050405020304" pitchFamily="18" charset="0"/>
                <a:cs typeface="Times New Roman" panose="02020603050405020304" pitchFamily="18" charset="0"/>
              </a:rPr>
              <a:t>Length of the Impulse response in Gammatone Analysis and Synthesis Filter bank = 1024 samples</a:t>
            </a:r>
          </a:p>
          <a:p>
            <a:pPr algn="just">
              <a:spcBef>
                <a:spcPts val="0"/>
              </a:spcBef>
              <a:spcAft>
                <a:spcPts val="600"/>
              </a:spcAft>
              <a:buFont typeface="Wingdings" panose="05000000000000000000" pitchFamily="2" charset="2"/>
              <a:buChar char="§"/>
            </a:pPr>
            <a:r>
              <a:rPr lang="en-IN" sz="2500" dirty="0" smtClean="0">
                <a:latin typeface="Times New Roman" panose="02020603050405020304" pitchFamily="18" charset="0"/>
                <a:cs typeface="Times New Roman" panose="02020603050405020304" pitchFamily="18" charset="0"/>
              </a:rPr>
              <a:t>Number of Channels = 128</a:t>
            </a:r>
          </a:p>
          <a:p>
            <a:pPr algn="just">
              <a:spcBef>
                <a:spcPts val="0"/>
              </a:spcBef>
              <a:spcAft>
                <a:spcPts val="600"/>
              </a:spcAft>
              <a:buFont typeface="Wingdings" panose="05000000000000000000" pitchFamily="2" charset="2"/>
              <a:buChar char="§"/>
            </a:pPr>
            <a:r>
              <a:rPr lang="en-IN" sz="2500" dirty="0" smtClean="0">
                <a:latin typeface="Times New Roman" panose="02020603050405020304" pitchFamily="18" charset="0"/>
                <a:cs typeface="Times New Roman" panose="02020603050405020304" pitchFamily="18" charset="0"/>
              </a:rPr>
              <a:t>Number of Frames per channel = 275</a:t>
            </a:r>
          </a:p>
          <a:p>
            <a:pPr algn="just">
              <a:spcBef>
                <a:spcPts val="0"/>
              </a:spcBef>
              <a:spcAft>
                <a:spcPts val="600"/>
              </a:spcAft>
              <a:buFont typeface="Wingdings" panose="05000000000000000000" pitchFamily="2" charset="2"/>
              <a:buChar char="§"/>
            </a:pPr>
            <a:r>
              <a:rPr lang="en-IN" sz="2500" dirty="0" smtClean="0">
                <a:latin typeface="Times New Roman" panose="02020603050405020304" pitchFamily="18" charset="0"/>
                <a:cs typeface="Times New Roman" panose="02020603050405020304" pitchFamily="18" charset="0"/>
              </a:rPr>
              <a:t>The number of multiplications in Analysis Filter Bank = Length of Speech signal*Length of Impulse response*Number of Channels =  22004*1024*128 = 2881224704</a:t>
            </a:r>
          </a:p>
          <a:p>
            <a:pPr algn="just">
              <a:spcBef>
                <a:spcPts val="0"/>
              </a:spcBef>
              <a:spcAft>
                <a:spcPts val="600"/>
              </a:spcAft>
              <a:buFont typeface="Wingdings" panose="05000000000000000000" pitchFamily="2" charset="2"/>
              <a:buChar char="§"/>
            </a:pPr>
            <a:r>
              <a:rPr lang="en-IN" sz="2500" dirty="0">
                <a:latin typeface="Times New Roman" panose="02020603050405020304" pitchFamily="18" charset="0"/>
                <a:cs typeface="Times New Roman" panose="02020603050405020304" pitchFamily="18" charset="0"/>
              </a:rPr>
              <a:t>The number of  multiplications in the process of speech separation = </a:t>
            </a:r>
            <a:r>
              <a:rPr lang="en-IN" sz="2500" dirty="0" smtClean="0">
                <a:latin typeface="Times New Roman" panose="02020603050405020304" pitchFamily="18" charset="0"/>
                <a:cs typeface="Times New Roman" panose="02020603050405020304" pitchFamily="18" charset="0"/>
              </a:rPr>
              <a:t>Number of Channels*Number of Frames*Length of each Frame  </a:t>
            </a:r>
            <a:r>
              <a:rPr lang="en-IN" sz="2500" dirty="0">
                <a:latin typeface="Times New Roman" panose="02020603050405020304" pitchFamily="18" charset="0"/>
                <a:cs typeface="Times New Roman" panose="02020603050405020304" pitchFamily="18" charset="0"/>
              </a:rPr>
              <a:t>= </a:t>
            </a:r>
            <a:r>
              <a:rPr lang="en-IN" sz="2500" dirty="0" smtClean="0">
                <a:latin typeface="Times New Roman" panose="02020603050405020304" pitchFamily="18" charset="0"/>
                <a:cs typeface="Times New Roman" panose="02020603050405020304" pitchFamily="18" charset="0"/>
              </a:rPr>
              <a:t>128*274*160 </a:t>
            </a:r>
            <a:r>
              <a:rPr lang="en-IN" sz="2500" dirty="0">
                <a:latin typeface="Times New Roman" panose="02020603050405020304" pitchFamily="18" charset="0"/>
                <a:cs typeface="Times New Roman" panose="02020603050405020304" pitchFamily="18" charset="0"/>
              </a:rPr>
              <a:t>= </a:t>
            </a:r>
            <a:r>
              <a:rPr lang="en-IN" sz="2500" dirty="0" smtClean="0">
                <a:latin typeface="Times New Roman" panose="02020603050405020304" pitchFamily="18" charset="0"/>
                <a:cs typeface="Times New Roman" panose="02020603050405020304" pitchFamily="18" charset="0"/>
              </a:rPr>
              <a:t>5611520</a:t>
            </a:r>
          </a:p>
          <a:p>
            <a:pPr algn="just">
              <a:spcBef>
                <a:spcPts val="0"/>
              </a:spcBef>
              <a:spcAft>
                <a:spcPts val="600"/>
              </a:spcAft>
              <a:buFont typeface="Wingdings" panose="05000000000000000000" pitchFamily="2" charset="2"/>
              <a:buChar char="§"/>
            </a:pPr>
            <a:r>
              <a:rPr lang="en-IN" sz="2500" dirty="0" smtClean="0">
                <a:latin typeface="Times New Roman" panose="02020603050405020304" pitchFamily="18" charset="0"/>
                <a:cs typeface="Times New Roman" panose="02020603050405020304" pitchFamily="18" charset="0"/>
              </a:rPr>
              <a:t>The number of multiplications in Synthesis Filter Bank = 21982*1024*128 = 2881224704</a:t>
            </a:r>
          </a:p>
        </p:txBody>
      </p:sp>
    </p:spTree>
    <p:extLst>
      <p:ext uri="{BB962C8B-B14F-4D97-AF65-F5344CB8AC3E}">
        <p14:creationId xmlns:p14="http://schemas.microsoft.com/office/powerpoint/2010/main" val="779058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EXPERIMENTAL RESULTS</a:t>
            </a:r>
            <a:endParaRPr lang="en-IN"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64607862"/>
              </p:ext>
            </p:extLst>
          </p:nvPr>
        </p:nvGraphicFramePr>
        <p:xfrm>
          <a:off x="539552" y="764704"/>
          <a:ext cx="8147249" cy="3413760"/>
        </p:xfrm>
        <a:graphic>
          <a:graphicData uri="http://schemas.openxmlformats.org/drawingml/2006/table">
            <a:tbl>
              <a:tblPr firstRow="1" bandRow="1">
                <a:tableStyleId>{21E4AEA4-8DFA-4A89-87EB-49C32662AFE0}</a:tableStyleId>
              </a:tblPr>
              <a:tblGrid>
                <a:gridCol w="2880320">
                  <a:extLst>
                    <a:ext uri="{9D8B030D-6E8A-4147-A177-3AD203B41FA5}">
                      <a16:colId xmlns:a16="http://schemas.microsoft.com/office/drawing/2014/main" val="3015482657"/>
                    </a:ext>
                  </a:extLst>
                </a:gridCol>
                <a:gridCol w="2523729">
                  <a:extLst>
                    <a:ext uri="{9D8B030D-6E8A-4147-A177-3AD203B41FA5}">
                      <a16:colId xmlns:a16="http://schemas.microsoft.com/office/drawing/2014/main" val="1306602301"/>
                    </a:ext>
                  </a:extLst>
                </a:gridCol>
                <a:gridCol w="2743200">
                  <a:extLst>
                    <a:ext uri="{9D8B030D-6E8A-4147-A177-3AD203B41FA5}">
                      <a16:colId xmlns:a16="http://schemas.microsoft.com/office/drawing/2014/main" val="1414563863"/>
                    </a:ext>
                  </a:extLst>
                </a:gridCol>
              </a:tblGrid>
              <a:tr h="370840">
                <a:tc>
                  <a:txBody>
                    <a:bodyPr/>
                    <a:lstStyle/>
                    <a:p>
                      <a:pPr algn="ctr"/>
                      <a:endParaRPr lang="en-US"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WEINTRAUB</a:t>
                      </a:r>
                      <a:r>
                        <a:rPr lang="en-US" sz="2500" baseline="0" dirty="0" smtClean="0">
                          <a:latin typeface="Times New Roman" panose="02020603050405020304" pitchFamily="18" charset="0"/>
                          <a:cs typeface="Times New Roman" panose="02020603050405020304" pitchFamily="18" charset="0"/>
                        </a:rPr>
                        <a:t> SYSTEM</a:t>
                      </a:r>
                      <a:endParaRPr lang="en-US"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PROPOSED SYSTEM </a:t>
                      </a:r>
                      <a:endParaRPr lang="en-US" sz="25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125990874"/>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Number</a:t>
                      </a:r>
                      <a:r>
                        <a:rPr lang="en-US" sz="2500" baseline="0" dirty="0" smtClean="0">
                          <a:latin typeface="Times New Roman" panose="02020603050405020304" pitchFamily="18" charset="0"/>
                          <a:cs typeface="Times New Roman" panose="02020603050405020304" pitchFamily="18" charset="0"/>
                        </a:rPr>
                        <a:t> of Multiplications</a:t>
                      </a:r>
                      <a:endParaRPr lang="en-US"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5768060928</a:t>
                      </a:r>
                      <a:endParaRPr lang="en-US"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5768060928</a:t>
                      </a:r>
                      <a:endParaRPr lang="en-US" sz="25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061903420"/>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Number</a:t>
                      </a:r>
                      <a:r>
                        <a:rPr lang="en-US" sz="2500" baseline="0" dirty="0" smtClean="0">
                          <a:latin typeface="Times New Roman" panose="02020603050405020304" pitchFamily="18" charset="0"/>
                          <a:cs typeface="Times New Roman" panose="02020603050405020304" pitchFamily="18" charset="0"/>
                        </a:rPr>
                        <a:t> of Additions </a:t>
                      </a:r>
                      <a:endParaRPr lang="en-US"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5759635712</a:t>
                      </a:r>
                      <a:endParaRPr lang="en-US" sz="250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500" dirty="0" smtClean="0">
                          <a:latin typeface="Times New Roman" panose="02020603050405020304" pitchFamily="18" charset="0"/>
                          <a:cs typeface="Times New Roman" panose="02020603050405020304" pitchFamily="18" charset="0"/>
                        </a:rPr>
                        <a:t>5759635712</a:t>
                      </a:r>
                    </a:p>
                  </a:txBody>
                  <a:tcPr anchor="ctr"/>
                </a:tc>
                <a:extLst>
                  <a:ext uri="{0D108BD9-81ED-4DB2-BD59-A6C34878D82A}">
                    <a16:rowId xmlns:a16="http://schemas.microsoft.com/office/drawing/2014/main" val="831123798"/>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Throughput </a:t>
                      </a:r>
                    </a:p>
                    <a:p>
                      <a:pPr algn="ctr"/>
                      <a:r>
                        <a:rPr lang="en-US" sz="2500" dirty="0" smtClean="0">
                          <a:latin typeface="Times New Roman" panose="02020603050405020304" pitchFamily="18" charset="0"/>
                          <a:cs typeface="Times New Roman" panose="02020603050405020304" pitchFamily="18" charset="0"/>
                        </a:rPr>
                        <a:t>(in samples per secs)</a:t>
                      </a:r>
                      <a:endParaRPr lang="en-US"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453</a:t>
                      </a:r>
                      <a:endParaRPr lang="en-US"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517</a:t>
                      </a:r>
                      <a:endParaRPr lang="en-US" sz="25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35411323"/>
                  </a:ext>
                </a:extLst>
              </a:tr>
            </a:tbl>
          </a:graphicData>
        </a:graphic>
      </p:graphicFrame>
      <p:sp>
        <p:nvSpPr>
          <p:cNvPr id="3" name="TextBox 2"/>
          <p:cNvSpPr txBox="1"/>
          <p:nvPr/>
        </p:nvSpPr>
        <p:spPr>
          <a:xfrm>
            <a:off x="395536" y="4365104"/>
            <a:ext cx="8509061" cy="2015936"/>
          </a:xfrm>
          <a:prstGeom prst="rect">
            <a:avLst/>
          </a:prstGeom>
          <a:noFill/>
        </p:spPr>
        <p:txBody>
          <a:bodyPr wrap="none" rtlCol="0">
            <a:spAutoFit/>
          </a:bodyPr>
          <a:lstStyle/>
          <a:p>
            <a:pPr algn="just"/>
            <a:r>
              <a:rPr lang="en-US" sz="2500" b="0" dirty="0" smtClean="0"/>
              <a:t>System Specifications: Intel® Core™ i5-3210M CPU@2.50Ghz</a:t>
            </a:r>
          </a:p>
          <a:p>
            <a:pPr algn="just"/>
            <a:r>
              <a:rPr lang="en-US" sz="2500" b="0" dirty="0"/>
              <a:t>	</a:t>
            </a:r>
            <a:r>
              <a:rPr lang="en-US" sz="2500" b="0" dirty="0" smtClean="0"/>
              <a:t>		   RAM: 4.00GB</a:t>
            </a:r>
          </a:p>
          <a:p>
            <a:pPr algn="just"/>
            <a:r>
              <a:rPr lang="en-US" sz="2500" b="0" dirty="0"/>
              <a:t>	</a:t>
            </a:r>
            <a:r>
              <a:rPr lang="en-US" sz="2500" b="0" dirty="0" smtClean="0"/>
              <a:t>		   64- bit operating System</a:t>
            </a:r>
          </a:p>
          <a:p>
            <a:pPr algn="just"/>
            <a:r>
              <a:rPr lang="en-US" sz="2500" b="0" dirty="0"/>
              <a:t>	</a:t>
            </a:r>
            <a:r>
              <a:rPr lang="en-US" sz="2500" b="0" dirty="0" smtClean="0"/>
              <a:t>		   Windows 10 Home edition</a:t>
            </a:r>
          </a:p>
          <a:p>
            <a:pPr algn="just"/>
            <a:r>
              <a:rPr lang="en-US" sz="2500" b="0" dirty="0" smtClean="0"/>
              <a:t>MATLAB Version: R2015a	</a:t>
            </a:r>
            <a:endParaRPr lang="en-US" sz="2500" b="0" dirty="0"/>
          </a:p>
        </p:txBody>
      </p:sp>
    </p:spTree>
    <p:extLst>
      <p:ext uri="{BB962C8B-B14F-4D97-AF65-F5344CB8AC3E}">
        <p14:creationId xmlns:p14="http://schemas.microsoft.com/office/powerpoint/2010/main" val="2187185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90264"/>
            <a:ext cx="8229600" cy="1143000"/>
          </a:xfrm>
        </p:spPr>
        <p:txBody>
          <a:bodyPr/>
          <a:lstStyle/>
          <a:p>
            <a:r>
              <a:rPr lang="en-US" dirty="0" smtClean="0">
                <a:solidFill>
                  <a:srgbClr val="FF0000"/>
                </a:solidFill>
                <a:latin typeface="Times New Roman" panose="02020603050405020304" pitchFamily="18" charset="0"/>
                <a:cs typeface="Times New Roman" panose="02020603050405020304" pitchFamily="18" charset="0"/>
              </a:rPr>
              <a:t>GRAPHICAL RESULTS</a:t>
            </a:r>
            <a:endParaRPr lang="en-US" dirty="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782706"/>
            <a:ext cx="8013576" cy="5022558"/>
          </a:xfrm>
          <a:prstGeom prst="rect">
            <a:avLst/>
          </a:prstGeom>
        </p:spPr>
      </p:pic>
    </p:spTree>
    <p:extLst>
      <p:ext uri="{BB962C8B-B14F-4D97-AF65-F5344CB8AC3E}">
        <p14:creationId xmlns:p14="http://schemas.microsoft.com/office/powerpoint/2010/main" val="3338355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571504"/>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CASA and IBM</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28670"/>
            <a:ext cx="8229600" cy="5668682"/>
          </a:xfrm>
        </p:spPr>
        <p:txBody>
          <a:bodyPr>
            <a:normAutofit/>
          </a:bodyPr>
          <a:lstStyle/>
          <a:p>
            <a:pPr algn="just">
              <a:spcBef>
                <a:spcPts val="0"/>
              </a:spcBef>
              <a:spcAft>
                <a:spcPts val="12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CASA </a:t>
            </a:r>
            <a:r>
              <a:rPr lang="en-IN" sz="2500" dirty="0">
                <a:latin typeface="Times New Roman" panose="02020603050405020304" pitchFamily="18" charset="0"/>
                <a:cs typeface="Times New Roman" panose="02020603050405020304" pitchFamily="18" charset="0"/>
              </a:rPr>
              <a:t>is the study of </a:t>
            </a:r>
            <a:r>
              <a:rPr lang="en-IN" sz="2500" dirty="0" smtClean="0">
                <a:latin typeface="Times New Roman" panose="02020603050405020304" pitchFamily="18" charset="0"/>
                <a:cs typeface="Times New Roman" panose="02020603050405020304" pitchFamily="18" charset="0"/>
              </a:rPr>
              <a:t>auditory scene analysis (ASA) by </a:t>
            </a:r>
            <a:r>
              <a:rPr lang="en-IN" sz="2500" dirty="0">
                <a:latin typeface="Times New Roman" panose="02020603050405020304" pitchFamily="18" charset="0"/>
                <a:cs typeface="Times New Roman" panose="02020603050405020304" pitchFamily="18" charset="0"/>
              </a:rPr>
              <a:t>computational </a:t>
            </a:r>
            <a:r>
              <a:rPr lang="en-IN" sz="2500" dirty="0" smtClean="0">
                <a:latin typeface="Times New Roman" panose="02020603050405020304" pitchFamily="18" charset="0"/>
                <a:cs typeface="Times New Roman" panose="02020603050405020304" pitchFamily="18" charset="0"/>
              </a:rPr>
              <a:t>means </a:t>
            </a:r>
          </a:p>
          <a:p>
            <a:pPr algn="just">
              <a:spcBef>
                <a:spcPts val="0"/>
              </a:spcBef>
              <a:spcAft>
                <a:spcPts val="12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The Ideal Binary Mask (IBM) has been proposed as a computational goal of CASA</a:t>
            </a:r>
          </a:p>
          <a:p>
            <a:pPr algn="just">
              <a:spcBef>
                <a:spcPts val="0"/>
              </a:spcBef>
              <a:spcAft>
                <a:spcPts val="6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IBM is basically a binary matrix, in which 1 indicates speech dominant T-F units and 0 indicated noise dominant T-F units</a:t>
            </a:r>
          </a:p>
          <a:p>
            <a:pPr algn="just">
              <a:spcBef>
                <a:spcPts val="0"/>
              </a:spcBef>
              <a:spcAft>
                <a:spcPts val="1800"/>
              </a:spcAft>
              <a:buFont typeface="Wingdings" pitchFamily="2" charset="2"/>
              <a:buChar char="§"/>
            </a:pPr>
            <a:r>
              <a:rPr lang="en-US" sz="2500" dirty="0" smtClean="0">
                <a:latin typeface="Times New Roman" panose="02020603050405020304" pitchFamily="18" charset="0"/>
                <a:cs typeface="Times New Roman" panose="02020603050405020304" pitchFamily="18" charset="0"/>
              </a:rPr>
              <a:t>IBM is defined as </a:t>
            </a:r>
          </a:p>
          <a:p>
            <a:pPr algn="just">
              <a:spcBef>
                <a:spcPts val="0"/>
              </a:spcBef>
              <a:spcAft>
                <a:spcPts val="0"/>
              </a:spcAft>
              <a:buNone/>
            </a:pPr>
            <a:r>
              <a:rPr lang="en-US" sz="2500" dirty="0" smtClean="0">
                <a:latin typeface="Times New Roman" panose="02020603050405020304" pitchFamily="18" charset="0"/>
                <a:cs typeface="Times New Roman" panose="02020603050405020304" pitchFamily="18" charset="0"/>
              </a:rPr>
              <a:t>		M(</a:t>
            </a:r>
            <a:r>
              <a:rPr lang="en-US" sz="2500" dirty="0" err="1" smtClean="0">
                <a:latin typeface="Times New Roman" panose="02020603050405020304" pitchFamily="18" charset="0"/>
                <a:cs typeface="Times New Roman" panose="02020603050405020304" pitchFamily="18" charset="0"/>
              </a:rPr>
              <a:t>t,f</a:t>
            </a:r>
            <a:r>
              <a:rPr lang="en-US" sz="2500" dirty="0" smtClean="0">
                <a:latin typeface="Times New Roman" panose="02020603050405020304" pitchFamily="18" charset="0"/>
                <a:cs typeface="Times New Roman" panose="02020603050405020304" pitchFamily="18" charset="0"/>
              </a:rPr>
              <a:t>)  =   1   if s(</a:t>
            </a:r>
            <a:r>
              <a:rPr lang="en-US" sz="2500" dirty="0" err="1" smtClean="0">
                <a:latin typeface="Times New Roman" panose="02020603050405020304" pitchFamily="18" charset="0"/>
                <a:cs typeface="Times New Roman" panose="02020603050405020304" pitchFamily="18" charset="0"/>
              </a:rPr>
              <a:t>t,f</a:t>
            </a:r>
            <a:r>
              <a:rPr lang="en-US" sz="2500" dirty="0" smtClean="0">
                <a:latin typeface="Times New Roman" panose="02020603050405020304" pitchFamily="18" charset="0"/>
                <a:cs typeface="Times New Roman" panose="02020603050405020304" pitchFamily="18" charset="0"/>
              </a:rPr>
              <a:t>) – n(</a:t>
            </a:r>
            <a:r>
              <a:rPr lang="en-US" sz="2500" dirty="0" err="1" smtClean="0">
                <a:latin typeface="Times New Roman" panose="02020603050405020304" pitchFamily="18" charset="0"/>
                <a:cs typeface="Times New Roman" panose="02020603050405020304" pitchFamily="18" charset="0"/>
              </a:rPr>
              <a:t>t,f</a:t>
            </a:r>
            <a:r>
              <a:rPr lang="en-US" sz="2500" dirty="0" smtClean="0">
                <a:latin typeface="Times New Roman" panose="02020603050405020304" pitchFamily="18" charset="0"/>
                <a:cs typeface="Times New Roman" panose="02020603050405020304" pitchFamily="18" charset="0"/>
              </a:rPr>
              <a:t>) &gt; 0,</a:t>
            </a:r>
          </a:p>
          <a:p>
            <a:pPr marL="324000" algn="just">
              <a:spcBef>
                <a:spcPts val="0"/>
              </a:spcBef>
              <a:spcAft>
                <a:spcPts val="0"/>
              </a:spcAft>
              <a:buNone/>
            </a:pPr>
            <a:r>
              <a:rPr lang="en-US" sz="2500" dirty="0" smtClean="0">
                <a:latin typeface="Times New Roman" panose="02020603050405020304" pitchFamily="18" charset="0"/>
                <a:cs typeface="Times New Roman" panose="02020603050405020304" pitchFamily="18" charset="0"/>
              </a:rPr>
              <a:t>                            0  Otherwise</a:t>
            </a:r>
          </a:p>
          <a:p>
            <a:pPr algn="just">
              <a:buNone/>
            </a:pPr>
            <a:r>
              <a:rPr lang="en-US" sz="2500" dirty="0" smtClean="0">
                <a:latin typeface="Times New Roman" panose="02020603050405020304" pitchFamily="18" charset="0"/>
                <a:cs typeface="Times New Roman" panose="02020603050405020304" pitchFamily="18" charset="0"/>
              </a:rPr>
              <a:t> 	where s(</a:t>
            </a:r>
            <a:r>
              <a:rPr lang="en-US" sz="2500" dirty="0" err="1" smtClean="0">
                <a:latin typeface="Times New Roman" panose="02020603050405020304" pitchFamily="18" charset="0"/>
                <a:cs typeface="Times New Roman" panose="02020603050405020304" pitchFamily="18" charset="0"/>
              </a:rPr>
              <a:t>t,f</a:t>
            </a:r>
            <a:r>
              <a:rPr lang="en-US" sz="2500" dirty="0" smtClean="0">
                <a:latin typeface="Times New Roman" panose="02020603050405020304" pitchFamily="18" charset="0"/>
                <a:cs typeface="Times New Roman" panose="02020603050405020304" pitchFamily="18" charset="0"/>
              </a:rPr>
              <a:t>) - target speech energy and </a:t>
            </a:r>
          </a:p>
          <a:p>
            <a:pPr algn="just">
              <a:buNone/>
            </a:pPr>
            <a:r>
              <a:rPr lang="en-US" sz="2500" dirty="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n(</a:t>
            </a:r>
            <a:r>
              <a:rPr lang="en-US" sz="2500" dirty="0" err="1" smtClean="0">
                <a:latin typeface="Times New Roman" panose="02020603050405020304" pitchFamily="18" charset="0"/>
                <a:cs typeface="Times New Roman" panose="02020603050405020304" pitchFamily="18" charset="0"/>
              </a:rPr>
              <a:t>t,f</a:t>
            </a:r>
            <a:r>
              <a:rPr lang="en-US" sz="2500" dirty="0" smtClean="0">
                <a:latin typeface="Times New Roman" panose="02020603050405020304" pitchFamily="18" charset="0"/>
                <a:cs typeface="Times New Roman" panose="02020603050405020304" pitchFamily="18" charset="0"/>
              </a:rPr>
              <a:t>) - interference energy in a T-F unit</a:t>
            </a:r>
          </a:p>
          <a:p>
            <a:pPr algn="just"/>
            <a:endParaRPr lang="en-IN" sz="2500" dirty="0">
              <a:latin typeface="Calibri" panose="020F0502020204030204" pitchFamily="34" charset="0"/>
              <a:cs typeface="Calibri" panose="020F0502020204030204" pitchFamily="34" charset="0"/>
            </a:endParaRPr>
          </a:p>
        </p:txBody>
      </p:sp>
      <p:sp>
        <p:nvSpPr>
          <p:cNvPr id="6" name="Left Brace 5"/>
          <p:cNvSpPr/>
          <p:nvPr/>
        </p:nvSpPr>
        <p:spPr>
          <a:xfrm>
            <a:off x="2555776" y="4653136"/>
            <a:ext cx="156026" cy="648072"/>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187004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063" y="197768"/>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OBJECTIVES OF THE PROJECT</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0063" y="1556792"/>
            <a:ext cx="8229600" cy="4881141"/>
          </a:xfrm>
        </p:spPr>
        <p:txBody>
          <a:bodyPr>
            <a:normAutofit/>
          </a:bodyPr>
          <a:lstStyle/>
          <a:p>
            <a:pPr algn="just">
              <a:lnSpc>
                <a:spcPct val="150000"/>
              </a:lnSpc>
              <a:spcBef>
                <a:spcPts val="0"/>
              </a:spcBef>
              <a:spcAft>
                <a:spcPts val="1800"/>
              </a:spcAft>
              <a:buFont typeface="Wingdings" panose="05000000000000000000" pitchFamily="2" charset="2"/>
              <a:buChar char="§"/>
            </a:pPr>
            <a:r>
              <a:rPr lang="en-IN" sz="2500" dirty="0" smtClean="0">
                <a:latin typeface="Times New Roman" panose="02020603050405020304" pitchFamily="18" charset="0"/>
                <a:cs typeface="Times New Roman" panose="02020603050405020304" pitchFamily="18" charset="0"/>
              </a:rPr>
              <a:t>To implement the Weintraub speech separation system and the proposed speech separation system using Matlab</a:t>
            </a:r>
          </a:p>
          <a:p>
            <a:pPr algn="just">
              <a:lnSpc>
                <a:spcPct val="150000"/>
              </a:lnSpc>
              <a:spcBef>
                <a:spcPts val="0"/>
              </a:spcBef>
              <a:spcAft>
                <a:spcPts val="1800"/>
              </a:spcAft>
              <a:buFont typeface="Wingdings" panose="05000000000000000000" pitchFamily="2" charset="2"/>
              <a:buChar char="§"/>
            </a:pPr>
            <a:r>
              <a:rPr lang="en-IN" sz="2500" dirty="0">
                <a:latin typeface="Times New Roman" panose="02020603050405020304" pitchFamily="18" charset="0"/>
                <a:cs typeface="Times New Roman" panose="02020603050405020304" pitchFamily="18" charset="0"/>
              </a:rPr>
              <a:t>C</a:t>
            </a:r>
            <a:r>
              <a:rPr lang="en-IN" sz="2500" dirty="0" smtClean="0">
                <a:latin typeface="Times New Roman" panose="02020603050405020304" pitchFamily="18" charset="0"/>
                <a:cs typeface="Times New Roman" panose="02020603050405020304" pitchFamily="18" charset="0"/>
              </a:rPr>
              <a:t>ompare </a:t>
            </a:r>
            <a:r>
              <a:rPr lang="en-IN" sz="2500" dirty="0">
                <a:latin typeface="Times New Roman" panose="02020603050405020304" pitchFamily="18" charset="0"/>
                <a:cs typeface="Times New Roman" panose="02020603050405020304" pitchFamily="18" charset="0"/>
              </a:rPr>
              <a:t>the computational complexity of these systems and show that the proposed system is less </a:t>
            </a:r>
            <a:r>
              <a:rPr lang="en-IN" sz="2500" dirty="0" smtClean="0">
                <a:latin typeface="Times New Roman" panose="02020603050405020304" pitchFamily="18" charset="0"/>
                <a:cs typeface="Times New Roman" panose="02020603050405020304" pitchFamily="18" charset="0"/>
              </a:rPr>
              <a:t>complex</a:t>
            </a:r>
          </a:p>
          <a:p>
            <a:pPr algn="just">
              <a:lnSpc>
                <a:spcPct val="150000"/>
              </a:lnSpc>
              <a:spcBef>
                <a:spcPts val="0"/>
              </a:spcBef>
              <a:spcAft>
                <a:spcPts val="1800"/>
              </a:spcAft>
              <a:buFont typeface="Wingdings" panose="05000000000000000000" pitchFamily="2" charset="2"/>
              <a:buChar char="§"/>
            </a:pPr>
            <a:r>
              <a:rPr lang="en-IN" sz="2500" dirty="0" smtClean="0">
                <a:latin typeface="Times New Roman" panose="02020603050405020304" pitchFamily="18" charset="0"/>
                <a:cs typeface="Times New Roman" panose="02020603050405020304" pitchFamily="18" charset="0"/>
              </a:rPr>
              <a:t>Also to show that the proposed system improves speech quality and intelligibility </a:t>
            </a:r>
            <a:endParaRPr lang="en-IN" sz="2500" dirty="0">
              <a:latin typeface="Times New Roman" panose="02020603050405020304" pitchFamily="18" charset="0"/>
              <a:cs typeface="Times New Roman" panose="02020603050405020304" pitchFamily="18" charset="0"/>
            </a:endParaRPr>
          </a:p>
          <a:p>
            <a:endParaRPr lang="en-IN" sz="25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655223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99392"/>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LITERATURE SURVEY</a:t>
            </a:r>
            <a:endParaRPr lang="en-IN"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38915047"/>
              </p:ext>
            </p:extLst>
          </p:nvPr>
        </p:nvGraphicFramePr>
        <p:xfrm>
          <a:off x="-1" y="911304"/>
          <a:ext cx="9144001" cy="6046669"/>
        </p:xfrm>
        <a:graphic>
          <a:graphicData uri="http://schemas.openxmlformats.org/drawingml/2006/table">
            <a:tbl>
              <a:tblPr firstRow="1" bandRow="1">
                <a:tableStyleId>{7DF18680-E054-41AD-8BC1-D1AEF772440D}</a:tableStyleId>
              </a:tblPr>
              <a:tblGrid>
                <a:gridCol w="674558">
                  <a:extLst>
                    <a:ext uri="{9D8B030D-6E8A-4147-A177-3AD203B41FA5}">
                      <a16:colId xmlns:a16="http://schemas.microsoft.com/office/drawing/2014/main" val="2480947253"/>
                    </a:ext>
                  </a:extLst>
                </a:gridCol>
                <a:gridCol w="2023672">
                  <a:extLst>
                    <a:ext uri="{9D8B030D-6E8A-4147-A177-3AD203B41FA5}">
                      <a16:colId xmlns:a16="http://schemas.microsoft.com/office/drawing/2014/main" val="1589069973"/>
                    </a:ext>
                  </a:extLst>
                </a:gridCol>
                <a:gridCol w="1225699">
                  <a:extLst>
                    <a:ext uri="{9D8B030D-6E8A-4147-A177-3AD203B41FA5}">
                      <a16:colId xmlns:a16="http://schemas.microsoft.com/office/drawing/2014/main" val="1528115580"/>
                    </a:ext>
                  </a:extLst>
                </a:gridCol>
                <a:gridCol w="1772334">
                  <a:extLst>
                    <a:ext uri="{9D8B030D-6E8A-4147-A177-3AD203B41FA5}">
                      <a16:colId xmlns:a16="http://schemas.microsoft.com/office/drawing/2014/main" val="1360927492"/>
                    </a:ext>
                  </a:extLst>
                </a:gridCol>
                <a:gridCol w="3447738">
                  <a:extLst>
                    <a:ext uri="{9D8B030D-6E8A-4147-A177-3AD203B41FA5}">
                      <a16:colId xmlns:a16="http://schemas.microsoft.com/office/drawing/2014/main" val="2133456946"/>
                    </a:ext>
                  </a:extLst>
                </a:gridCol>
              </a:tblGrid>
              <a:tr h="570949">
                <a:tc>
                  <a:txBody>
                    <a:bodyPr/>
                    <a:lstStyle/>
                    <a:p>
                      <a:pPr algn="ctr"/>
                      <a:r>
                        <a:rPr lang="en-IN" sz="1700" dirty="0" err="1" smtClean="0">
                          <a:solidFill>
                            <a:schemeClr val="tx1"/>
                          </a:solidFill>
                          <a:latin typeface="Times New Roman" panose="02020603050405020304" pitchFamily="18" charset="0"/>
                          <a:cs typeface="Times New Roman" panose="02020603050405020304" pitchFamily="18" charset="0"/>
                        </a:rPr>
                        <a:t>S.No</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TITLE</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AUTHORS</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YEAR</a:t>
                      </a:r>
                      <a:r>
                        <a:rPr lang="en-IN" sz="1700" baseline="0" dirty="0" smtClean="0">
                          <a:solidFill>
                            <a:schemeClr val="tx1"/>
                          </a:solidFill>
                          <a:latin typeface="Times New Roman" panose="02020603050405020304" pitchFamily="18" charset="0"/>
                          <a:cs typeface="Times New Roman" panose="02020603050405020304" pitchFamily="18" charset="0"/>
                        </a:rPr>
                        <a:t> OF PUBLICATION</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INFERENCE</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1684310"/>
                  </a:ext>
                </a:extLst>
              </a:tr>
              <a:tr h="2240975">
                <a:tc>
                  <a:txBody>
                    <a:bodyPr/>
                    <a:lstStyle/>
                    <a:p>
                      <a:pPr algn="just"/>
                      <a:r>
                        <a:rPr lang="en-IN" sz="1700" dirty="0" smtClean="0">
                          <a:solidFill>
                            <a:schemeClr val="tx1"/>
                          </a:solidFill>
                          <a:latin typeface="Times New Roman" panose="02020603050405020304" pitchFamily="18" charset="0"/>
                          <a:cs typeface="Times New Roman" panose="02020603050405020304" pitchFamily="18" charset="0"/>
                        </a:rPr>
                        <a:t>1.</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smtClean="0">
                          <a:latin typeface="Times New Roman" panose="02020603050405020304" pitchFamily="18" charset="0"/>
                          <a:cs typeface="Times New Roman" panose="02020603050405020304" pitchFamily="18" charset="0"/>
                        </a:rPr>
                        <a:t>A theory and computational model of auditory monaural sound separation</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smtClean="0">
                          <a:latin typeface="Times New Roman" panose="02020603050405020304" pitchFamily="18" charset="0"/>
                          <a:cs typeface="Times New Roman" panose="02020603050405020304" pitchFamily="18" charset="0"/>
                        </a:rPr>
                        <a:t>M. Weintraub</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smtClean="0">
                          <a:solidFill>
                            <a:schemeClr val="tx1"/>
                          </a:solidFill>
                          <a:latin typeface="Times New Roman" panose="02020603050405020304" pitchFamily="18" charset="0"/>
                          <a:cs typeface="Times New Roman" panose="02020603050405020304" pitchFamily="18" charset="0"/>
                        </a:rPr>
                        <a:t>1985</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smtClean="0">
                          <a:latin typeface="Times New Roman" panose="02020603050405020304" pitchFamily="18" charset="0"/>
                          <a:cs typeface="Times New Roman" panose="02020603050405020304" pitchFamily="18" charset="0"/>
                        </a:rPr>
                        <a:t>This</a:t>
                      </a:r>
                      <a:r>
                        <a:rPr lang="en-IN" sz="1700" baseline="0" dirty="0" smtClean="0">
                          <a:latin typeface="Times New Roman" panose="02020603050405020304" pitchFamily="18" charset="0"/>
                          <a:cs typeface="Times New Roman" panose="02020603050405020304" pitchFamily="18" charset="0"/>
                        </a:rPr>
                        <a:t> research provides a complete analysis of the human auditory system</a:t>
                      </a:r>
                      <a:r>
                        <a:rPr lang="en-IN" sz="1700" dirty="0" smtClean="0">
                          <a:latin typeface="Times New Roman" panose="02020603050405020304" pitchFamily="18" charset="0"/>
                          <a:cs typeface="Times New Roman" panose="02020603050405020304" pitchFamily="18" charset="0"/>
                        </a:rPr>
                        <a:t>. A conceptual approach was introduced</a:t>
                      </a:r>
                      <a:r>
                        <a:rPr lang="en-IN" sz="1700" baseline="0" dirty="0" smtClean="0">
                          <a:latin typeface="Times New Roman" panose="02020603050405020304" pitchFamily="18" charset="0"/>
                          <a:cs typeface="Times New Roman" panose="02020603050405020304" pitchFamily="18" charset="0"/>
                        </a:rPr>
                        <a:t> to mimic</a:t>
                      </a:r>
                      <a:r>
                        <a:rPr lang="en-IN" sz="1700" dirty="0" smtClean="0">
                          <a:latin typeface="Times New Roman" panose="02020603050405020304" pitchFamily="18" charset="0"/>
                          <a:cs typeface="Times New Roman" panose="02020603050405020304" pitchFamily="18" charset="0"/>
                        </a:rPr>
                        <a:t> the knowledge and information used by human auditory system to separate sounds. A comp</a:t>
                      </a:r>
                      <a:r>
                        <a:rPr lang="en-IN" sz="1700" baseline="0" dirty="0" smtClean="0">
                          <a:latin typeface="Times New Roman" panose="02020603050405020304" pitchFamily="18" charset="0"/>
                          <a:cs typeface="Times New Roman" panose="02020603050405020304" pitchFamily="18" charset="0"/>
                        </a:rPr>
                        <a:t>uter model was developed to separate the speech of two simultaneous talkers </a:t>
                      </a:r>
                    </a:p>
                    <a:p>
                      <a:pPr algn="just"/>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052535"/>
                  </a:ext>
                </a:extLst>
              </a:tr>
              <a:tr h="2754829">
                <a:tc>
                  <a:txBody>
                    <a:bodyPr/>
                    <a:lstStyle/>
                    <a:p>
                      <a:pPr algn="just"/>
                      <a:r>
                        <a:rPr lang="en-IN" sz="1700" dirty="0" smtClean="0">
                          <a:solidFill>
                            <a:schemeClr val="tx1"/>
                          </a:solidFill>
                          <a:latin typeface="Times New Roman" panose="02020603050405020304" pitchFamily="18" charset="0"/>
                          <a:cs typeface="Times New Roman" panose="02020603050405020304" pitchFamily="18" charset="0"/>
                        </a:rPr>
                        <a:t>2.</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dirty="0" smtClean="0">
                          <a:latin typeface="Times New Roman" panose="02020603050405020304" pitchFamily="18" charset="0"/>
                          <a:cs typeface="Times New Roman" panose="02020603050405020304" pitchFamily="18" charset="0"/>
                        </a:rPr>
                        <a:t>Frequency analysis and synthesis using a Gammatone </a:t>
                      </a:r>
                      <a:r>
                        <a:rPr lang="en-IN" sz="1700" dirty="0" err="1" smtClean="0">
                          <a:latin typeface="Times New Roman" panose="02020603050405020304" pitchFamily="18" charset="0"/>
                          <a:cs typeface="Times New Roman" panose="02020603050405020304" pitchFamily="18" charset="0"/>
                        </a:rPr>
                        <a:t>filterbank</a:t>
                      </a:r>
                      <a:endParaRPr lang="en-IN" sz="1700" dirty="0" smtClean="0">
                        <a:latin typeface="Times New Roman" panose="02020603050405020304" pitchFamily="18" charset="0"/>
                        <a:cs typeface="Times New Roman" panose="02020603050405020304" pitchFamily="18" charset="0"/>
                      </a:endParaRPr>
                    </a:p>
                    <a:p>
                      <a:pPr algn="just"/>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dirty="0" smtClean="0">
                          <a:latin typeface="Times New Roman" panose="02020603050405020304" pitchFamily="18" charset="0"/>
                          <a:cs typeface="Times New Roman" panose="02020603050405020304" pitchFamily="18" charset="0"/>
                        </a:rPr>
                        <a:t>V. </a:t>
                      </a:r>
                      <a:r>
                        <a:rPr lang="en-IN" sz="1700" dirty="0" err="1" smtClean="0">
                          <a:latin typeface="Times New Roman" panose="02020603050405020304" pitchFamily="18" charset="0"/>
                          <a:cs typeface="Times New Roman" panose="02020603050405020304" pitchFamily="18" charset="0"/>
                        </a:rPr>
                        <a:t>Hohmann</a:t>
                      </a:r>
                      <a:endParaRPr lang="en-IN" sz="1700" dirty="0" smtClean="0">
                        <a:latin typeface="Times New Roman" panose="02020603050405020304" pitchFamily="18" charset="0"/>
                        <a:cs typeface="Times New Roman" panose="02020603050405020304" pitchFamily="18" charset="0"/>
                      </a:endParaRPr>
                    </a:p>
                    <a:p>
                      <a:pPr algn="just"/>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dirty="0" smtClean="0">
                          <a:solidFill>
                            <a:schemeClr val="tx1"/>
                          </a:solidFill>
                          <a:latin typeface="Times New Roman" panose="02020603050405020304" pitchFamily="18" charset="0"/>
                          <a:cs typeface="Times New Roman" panose="02020603050405020304" pitchFamily="18" charset="0"/>
                        </a:rPr>
                        <a:t>2002</a:t>
                      </a:r>
                    </a:p>
                    <a:p>
                      <a:pPr algn="just"/>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b="0" i="0" kern="1200" dirty="0" smtClean="0">
                          <a:solidFill>
                            <a:schemeClr val="dk1"/>
                          </a:solidFill>
                          <a:effectLst/>
                          <a:latin typeface="Times New Roman" panose="02020603050405020304" pitchFamily="18" charset="0"/>
                          <a:ea typeface="+mn-ea"/>
                          <a:cs typeface="Times New Roman" panose="02020603050405020304" pitchFamily="18" charset="0"/>
                        </a:rPr>
                        <a:t>This paper describes an efficient implementation of the 4th-order linear Gammatone filter based on an impulse-invariant, all-pole design. A linear auditory filter bank was constructed from these filters.</a:t>
                      </a:r>
                      <a:r>
                        <a:rPr lang="en-IN" sz="17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This filter has been used</a:t>
                      </a:r>
                      <a:r>
                        <a:rPr lang="en-IN" sz="1700" b="0" i="0" kern="1200" dirty="0" smtClean="0">
                          <a:solidFill>
                            <a:schemeClr val="dk1"/>
                          </a:solidFill>
                          <a:effectLst/>
                          <a:latin typeface="Times New Roman" panose="02020603050405020304" pitchFamily="18" charset="0"/>
                          <a:ea typeface="+mn-ea"/>
                          <a:cs typeface="Times New Roman" panose="02020603050405020304" pitchFamily="18" charset="0"/>
                        </a:rPr>
                        <a:t> in several applications involving computational auditory peripheral filtering </a:t>
                      </a:r>
                    </a:p>
                    <a:p>
                      <a:pPr algn="just"/>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4306560"/>
                  </a:ext>
                </a:extLst>
              </a:tr>
            </a:tbl>
          </a:graphicData>
        </a:graphic>
      </p:graphicFrame>
    </p:spTree>
    <p:extLst>
      <p:ext uri="{BB962C8B-B14F-4D97-AF65-F5344CB8AC3E}">
        <p14:creationId xmlns:p14="http://schemas.microsoft.com/office/powerpoint/2010/main" val="41786107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90264"/>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LITERATURE SURVEY</a:t>
            </a:r>
            <a:endParaRPr lang="en-IN" dirty="0">
              <a:solidFill>
                <a:srgbClr val="FF0000"/>
              </a:solidFill>
              <a:latin typeface="Times New Roman" panose="02020603050405020304" pitchFamily="18" charset="0"/>
              <a:cs typeface="Times New Roman" panose="02020603050405020304" pitchFamily="18" charset="0"/>
            </a:endParaRPr>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654268364"/>
              </p:ext>
            </p:extLst>
          </p:nvPr>
        </p:nvGraphicFramePr>
        <p:xfrm>
          <a:off x="0" y="764704"/>
          <a:ext cx="9144000" cy="6093297"/>
        </p:xfrm>
        <a:graphic>
          <a:graphicData uri="http://schemas.openxmlformats.org/drawingml/2006/table">
            <a:tbl>
              <a:tblPr firstRow="1" bandRow="1">
                <a:tableStyleId>{7DF18680-E054-41AD-8BC1-D1AEF772440D}</a:tableStyleId>
              </a:tblPr>
              <a:tblGrid>
                <a:gridCol w="674558">
                  <a:extLst>
                    <a:ext uri="{9D8B030D-6E8A-4147-A177-3AD203B41FA5}">
                      <a16:colId xmlns:a16="http://schemas.microsoft.com/office/drawing/2014/main" val="2480947253"/>
                    </a:ext>
                  </a:extLst>
                </a:gridCol>
                <a:gridCol w="1510835">
                  <a:extLst>
                    <a:ext uri="{9D8B030D-6E8A-4147-A177-3AD203B41FA5}">
                      <a16:colId xmlns:a16="http://schemas.microsoft.com/office/drawing/2014/main" val="1589069973"/>
                    </a:ext>
                  </a:extLst>
                </a:gridCol>
                <a:gridCol w="1368152">
                  <a:extLst>
                    <a:ext uri="{9D8B030D-6E8A-4147-A177-3AD203B41FA5}">
                      <a16:colId xmlns:a16="http://schemas.microsoft.com/office/drawing/2014/main" val="1528115580"/>
                    </a:ext>
                  </a:extLst>
                </a:gridCol>
                <a:gridCol w="1728192">
                  <a:extLst>
                    <a:ext uri="{9D8B030D-6E8A-4147-A177-3AD203B41FA5}">
                      <a16:colId xmlns:a16="http://schemas.microsoft.com/office/drawing/2014/main" val="1360927492"/>
                    </a:ext>
                  </a:extLst>
                </a:gridCol>
                <a:gridCol w="3862263">
                  <a:extLst>
                    <a:ext uri="{9D8B030D-6E8A-4147-A177-3AD203B41FA5}">
                      <a16:colId xmlns:a16="http://schemas.microsoft.com/office/drawing/2014/main" val="2133456946"/>
                    </a:ext>
                  </a:extLst>
                </a:gridCol>
              </a:tblGrid>
              <a:tr h="621765">
                <a:tc>
                  <a:txBody>
                    <a:bodyPr/>
                    <a:lstStyle/>
                    <a:p>
                      <a:pPr algn="ctr"/>
                      <a:r>
                        <a:rPr lang="en-IN" sz="1700" dirty="0" err="1" smtClean="0">
                          <a:solidFill>
                            <a:schemeClr val="tx1"/>
                          </a:solidFill>
                          <a:latin typeface="Times New Roman" panose="02020603050405020304" pitchFamily="18" charset="0"/>
                          <a:cs typeface="Times New Roman" panose="02020603050405020304" pitchFamily="18" charset="0"/>
                        </a:rPr>
                        <a:t>S.No</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TITLE</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AUTHORS</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baseline="0" dirty="0" smtClean="0">
                          <a:solidFill>
                            <a:schemeClr val="tx1"/>
                          </a:solidFill>
                          <a:latin typeface="Times New Roman" panose="02020603050405020304" pitchFamily="18" charset="0"/>
                          <a:cs typeface="Times New Roman" panose="02020603050405020304" pitchFamily="18" charset="0"/>
                        </a:rPr>
                        <a:t>YEAR OF PUBLICATION </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INFERENCE</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1684310"/>
                  </a:ext>
                </a:extLst>
              </a:tr>
              <a:tr h="2735766">
                <a:tc>
                  <a:txBody>
                    <a:bodyPr/>
                    <a:lstStyle/>
                    <a:p>
                      <a:pPr algn="just"/>
                      <a:r>
                        <a:rPr lang="en-IN" sz="1700" dirty="0" smtClean="0">
                          <a:solidFill>
                            <a:schemeClr val="tx1"/>
                          </a:solidFill>
                          <a:latin typeface="Times New Roman" panose="02020603050405020304" pitchFamily="18" charset="0"/>
                          <a:cs typeface="Times New Roman" panose="02020603050405020304" pitchFamily="18" charset="0"/>
                        </a:rPr>
                        <a:t>3.</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dirty="0" smtClean="0">
                          <a:latin typeface="Times New Roman" panose="02020603050405020304" pitchFamily="18" charset="0"/>
                          <a:cs typeface="Times New Roman" panose="02020603050405020304" pitchFamily="18" charset="0"/>
                        </a:rPr>
                        <a:t>A comparison of several computational auditory scene analysis (CASA) techniques for monaural speech segregation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dirty="0" err="1" smtClean="0">
                          <a:latin typeface="Times New Roman" panose="02020603050405020304" pitchFamily="18" charset="0"/>
                          <a:cs typeface="Times New Roman" panose="02020603050405020304" pitchFamily="18" charset="0"/>
                        </a:rPr>
                        <a:t>Jihen</a:t>
                      </a:r>
                      <a:r>
                        <a:rPr lang="en-IN" sz="1700" dirty="0" smtClean="0">
                          <a:latin typeface="Times New Roman" panose="02020603050405020304" pitchFamily="18" charset="0"/>
                          <a:cs typeface="Times New Roman" panose="02020603050405020304" pitchFamily="18" charset="0"/>
                        </a:rPr>
                        <a:t> </a:t>
                      </a:r>
                      <a:r>
                        <a:rPr lang="en-IN" sz="1700" dirty="0" err="1" smtClean="0">
                          <a:latin typeface="Times New Roman" panose="02020603050405020304" pitchFamily="18" charset="0"/>
                          <a:cs typeface="Times New Roman" panose="02020603050405020304" pitchFamily="18" charset="0"/>
                        </a:rPr>
                        <a:t>Zeremdini</a:t>
                      </a:r>
                      <a:r>
                        <a:rPr lang="en-IN" sz="1700" dirty="0" smtClean="0">
                          <a:latin typeface="Times New Roman" panose="02020603050405020304" pitchFamily="18" charset="0"/>
                          <a:cs typeface="Times New Roman" panose="02020603050405020304" pitchFamily="18" charset="0"/>
                        </a:rPr>
                        <a:t>, Mohamed </a:t>
                      </a:r>
                      <a:r>
                        <a:rPr lang="en-IN" sz="1700" dirty="0" err="1" smtClean="0">
                          <a:latin typeface="Times New Roman" panose="02020603050405020304" pitchFamily="18" charset="0"/>
                          <a:cs typeface="Times New Roman" panose="02020603050405020304" pitchFamily="18" charset="0"/>
                        </a:rPr>
                        <a:t>Anouar</a:t>
                      </a:r>
                      <a:r>
                        <a:rPr lang="en-IN" sz="1700" dirty="0" smtClean="0">
                          <a:latin typeface="Times New Roman" panose="02020603050405020304" pitchFamily="18" charset="0"/>
                          <a:cs typeface="Times New Roman" panose="02020603050405020304" pitchFamily="18" charset="0"/>
                        </a:rPr>
                        <a:t> Ben </a:t>
                      </a:r>
                      <a:r>
                        <a:rPr lang="en-IN" sz="1700" dirty="0" err="1" smtClean="0">
                          <a:latin typeface="Times New Roman" panose="02020603050405020304" pitchFamily="18" charset="0"/>
                          <a:cs typeface="Times New Roman" panose="02020603050405020304" pitchFamily="18" charset="0"/>
                        </a:rPr>
                        <a:t>Messaoud</a:t>
                      </a:r>
                      <a:r>
                        <a:rPr lang="en-IN" sz="1700" dirty="0" smtClean="0">
                          <a:latin typeface="Times New Roman" panose="02020603050405020304" pitchFamily="18" charset="0"/>
                          <a:cs typeface="Times New Roman" panose="02020603050405020304" pitchFamily="18" charset="0"/>
                        </a:rPr>
                        <a:t> and </a:t>
                      </a:r>
                      <a:r>
                        <a:rPr lang="en-IN" sz="1700" dirty="0" err="1" smtClean="0">
                          <a:latin typeface="Times New Roman" panose="02020603050405020304" pitchFamily="18" charset="0"/>
                          <a:cs typeface="Times New Roman" panose="02020603050405020304" pitchFamily="18" charset="0"/>
                        </a:rPr>
                        <a:t>Aicha</a:t>
                      </a:r>
                      <a:r>
                        <a:rPr lang="en-IN" sz="1700" dirty="0" smtClean="0">
                          <a:latin typeface="Times New Roman" panose="02020603050405020304" pitchFamily="18" charset="0"/>
                          <a:cs typeface="Times New Roman" panose="02020603050405020304" pitchFamily="18" charset="0"/>
                        </a:rPr>
                        <a:t> </a:t>
                      </a:r>
                      <a:r>
                        <a:rPr lang="en-IN" sz="1700" dirty="0" err="1" smtClean="0">
                          <a:latin typeface="Times New Roman" panose="02020603050405020304" pitchFamily="18" charset="0"/>
                          <a:cs typeface="Times New Roman" panose="02020603050405020304" pitchFamily="18" charset="0"/>
                        </a:rPr>
                        <a:t>Bouzid</a:t>
                      </a:r>
                      <a:endParaRPr lang="en-IN" sz="1700" dirty="0" smtClean="0">
                        <a:solidFill>
                          <a:schemeClr val="tx1"/>
                        </a:solidFill>
                        <a:latin typeface="Times New Roman" panose="02020603050405020304" pitchFamily="18" charset="0"/>
                        <a:cs typeface="Times New Roman" panose="02020603050405020304" pitchFamily="18" charset="0"/>
                      </a:endParaRPr>
                    </a:p>
                    <a:p>
                      <a:pPr algn="just"/>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smtClean="0">
                          <a:solidFill>
                            <a:schemeClr val="tx1"/>
                          </a:solidFill>
                          <a:latin typeface="Times New Roman" panose="02020603050405020304" pitchFamily="18" charset="0"/>
                          <a:cs typeface="Times New Roman" panose="02020603050405020304" pitchFamily="18" charset="0"/>
                        </a:rPr>
                        <a:t>2015</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dirty="0" smtClean="0">
                          <a:solidFill>
                            <a:schemeClr val="tx1"/>
                          </a:solidFill>
                          <a:latin typeface="Times New Roman" panose="02020603050405020304" pitchFamily="18" charset="0"/>
                          <a:cs typeface="Times New Roman" panose="02020603050405020304" pitchFamily="18" charset="0"/>
                        </a:rPr>
                        <a:t>This paper mainly focused on the different</a:t>
                      </a:r>
                      <a:r>
                        <a:rPr lang="en-IN" sz="1700" baseline="0" dirty="0" smtClean="0">
                          <a:solidFill>
                            <a:schemeClr val="tx1"/>
                          </a:solidFill>
                          <a:latin typeface="Times New Roman" panose="02020603050405020304" pitchFamily="18" charset="0"/>
                          <a:cs typeface="Times New Roman" panose="02020603050405020304" pitchFamily="18" charset="0"/>
                        </a:rPr>
                        <a:t> </a:t>
                      </a:r>
                      <a:r>
                        <a:rPr lang="en-IN" sz="1700" dirty="0" smtClean="0">
                          <a:solidFill>
                            <a:schemeClr val="tx1"/>
                          </a:solidFill>
                          <a:latin typeface="Times New Roman" panose="02020603050405020304" pitchFamily="18" charset="0"/>
                          <a:cs typeface="Times New Roman" panose="02020603050405020304" pitchFamily="18" charset="0"/>
                        </a:rPr>
                        <a:t>CASA stages and the IBM for monaural speech segregation.</a:t>
                      </a:r>
                      <a:r>
                        <a:rPr lang="en-IN" sz="1700" baseline="0" dirty="0" smtClean="0">
                          <a:solidFill>
                            <a:schemeClr val="tx1"/>
                          </a:solidFill>
                          <a:latin typeface="Times New Roman" panose="02020603050405020304" pitchFamily="18" charset="0"/>
                          <a:cs typeface="Times New Roman" panose="02020603050405020304" pitchFamily="18" charset="0"/>
                        </a:rPr>
                        <a:t> It describes the several methods that used CASA to separate composite speech such as Hu and Wang, Zhang and Liu, Zhao and Shao, Li and Guan approaches etc. Finally an evaluation and a comparison was presented for the different monaural speech segregation methods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052535"/>
                  </a:ext>
                </a:extLst>
              </a:tr>
              <a:tr h="2735766">
                <a:tc>
                  <a:txBody>
                    <a:bodyPr/>
                    <a:lstStyle/>
                    <a:p>
                      <a:pPr algn="just"/>
                      <a:r>
                        <a:rPr lang="en-IN" sz="1700" dirty="0" smtClean="0">
                          <a:solidFill>
                            <a:schemeClr val="tx1"/>
                          </a:solidFill>
                          <a:latin typeface="Times New Roman" panose="02020603050405020304" pitchFamily="18" charset="0"/>
                          <a:cs typeface="Times New Roman" panose="02020603050405020304" pitchFamily="18" charset="0"/>
                        </a:rPr>
                        <a:t>4.</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700" b="0" dirty="0" smtClean="0">
                          <a:latin typeface="Times New Roman" panose="02020603050405020304" pitchFamily="18" charset="0"/>
                          <a:cs typeface="Times New Roman" panose="02020603050405020304" pitchFamily="18" charset="0"/>
                        </a:rPr>
                        <a:t>Time-Frequency Masks for Monaural Speech Separation: A Comparative Review</a:t>
                      </a:r>
                      <a:endParaRPr lang="en-IN" sz="1700" b="0" dirty="0" smtClean="0">
                        <a:solidFill>
                          <a:schemeClr val="tx1"/>
                        </a:solidFill>
                        <a:latin typeface="Times New Roman" panose="02020603050405020304" pitchFamily="18" charset="0"/>
                        <a:cs typeface="Times New Roman" panose="02020603050405020304"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IN" sz="1700" dirty="0" smtClean="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700" b="0" dirty="0" err="1" smtClean="0">
                          <a:latin typeface="Times New Roman" panose="02020603050405020304" pitchFamily="18" charset="0"/>
                          <a:cs typeface="Times New Roman" panose="02020603050405020304" pitchFamily="18" charset="0"/>
                        </a:rPr>
                        <a:t>Belhedi</a:t>
                      </a:r>
                      <a:r>
                        <a:rPr lang="en-US" sz="1700" b="0" dirty="0" smtClean="0">
                          <a:latin typeface="Times New Roman" panose="02020603050405020304" pitchFamily="18" charset="0"/>
                          <a:cs typeface="Times New Roman" panose="02020603050405020304" pitchFamily="18" charset="0"/>
                        </a:rPr>
                        <a:t> </a:t>
                      </a:r>
                      <a:r>
                        <a:rPr lang="en-US" sz="1700" b="0" dirty="0" err="1" smtClean="0">
                          <a:latin typeface="Times New Roman" panose="02020603050405020304" pitchFamily="18" charset="0"/>
                          <a:cs typeface="Times New Roman" panose="02020603050405020304" pitchFamily="18" charset="0"/>
                        </a:rPr>
                        <a:t>Wiem</a:t>
                      </a:r>
                      <a:r>
                        <a:rPr lang="en-US" sz="1700" b="0" dirty="0" smtClean="0">
                          <a:latin typeface="Times New Roman" panose="02020603050405020304" pitchFamily="18" charset="0"/>
                          <a:cs typeface="Times New Roman" panose="02020603050405020304" pitchFamily="18" charset="0"/>
                        </a:rPr>
                        <a:t>, Ben </a:t>
                      </a:r>
                      <a:r>
                        <a:rPr lang="en-US" sz="1700" b="0" dirty="0" err="1" smtClean="0">
                          <a:latin typeface="Times New Roman" panose="02020603050405020304" pitchFamily="18" charset="0"/>
                          <a:cs typeface="Times New Roman" panose="02020603050405020304" pitchFamily="18" charset="0"/>
                        </a:rPr>
                        <a:t>Messaoud</a:t>
                      </a:r>
                      <a:r>
                        <a:rPr lang="en-US" sz="1700" b="0" dirty="0" smtClean="0">
                          <a:latin typeface="Times New Roman" panose="02020603050405020304" pitchFamily="18" charset="0"/>
                          <a:cs typeface="Times New Roman" panose="02020603050405020304" pitchFamily="18" charset="0"/>
                        </a:rPr>
                        <a:t> Mohamed </a:t>
                      </a:r>
                      <a:r>
                        <a:rPr lang="en-US" sz="1700" b="0" dirty="0" err="1" smtClean="0">
                          <a:latin typeface="Times New Roman" panose="02020603050405020304" pitchFamily="18" charset="0"/>
                          <a:cs typeface="Times New Roman" panose="02020603050405020304" pitchFamily="18" charset="0"/>
                        </a:rPr>
                        <a:t>Anouar</a:t>
                      </a:r>
                      <a:r>
                        <a:rPr lang="en-US" sz="1700" b="0" dirty="0" smtClean="0">
                          <a:latin typeface="Times New Roman" panose="02020603050405020304" pitchFamily="18" charset="0"/>
                          <a:cs typeface="Times New Roman" panose="02020603050405020304" pitchFamily="18" charset="0"/>
                        </a:rPr>
                        <a:t>, </a:t>
                      </a:r>
                      <a:r>
                        <a:rPr lang="en-US" sz="1700" b="0" dirty="0" err="1" smtClean="0">
                          <a:latin typeface="Times New Roman" panose="02020603050405020304" pitchFamily="18" charset="0"/>
                          <a:cs typeface="Times New Roman" panose="02020603050405020304" pitchFamily="18" charset="0"/>
                        </a:rPr>
                        <a:t>Bouzid</a:t>
                      </a:r>
                      <a:r>
                        <a:rPr lang="en-US" sz="1700" b="0" dirty="0" smtClean="0">
                          <a:latin typeface="Times New Roman" panose="02020603050405020304" pitchFamily="18" charset="0"/>
                          <a:cs typeface="Times New Roman" panose="02020603050405020304" pitchFamily="18" charset="0"/>
                        </a:rPr>
                        <a:t> </a:t>
                      </a:r>
                      <a:r>
                        <a:rPr lang="en-US" sz="1700" b="0" dirty="0" err="1" smtClean="0">
                          <a:latin typeface="Times New Roman" panose="02020603050405020304" pitchFamily="18" charset="0"/>
                          <a:cs typeface="Times New Roman" panose="02020603050405020304" pitchFamily="18" charset="0"/>
                        </a:rPr>
                        <a:t>Aichl</a:t>
                      </a:r>
                      <a:endParaRPr lang="en-IN" sz="1700" b="0" dirty="0" smtClean="0">
                        <a:solidFill>
                          <a:schemeClr val="tx1"/>
                        </a:solidFill>
                        <a:latin typeface="Times New Roman" panose="02020603050405020304" pitchFamily="18" charset="0"/>
                        <a:cs typeface="Times New Roman" panose="02020603050405020304" pitchFamily="18" charset="0"/>
                      </a:endParaRPr>
                    </a:p>
                    <a:p>
                      <a:pPr algn="just"/>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b="0" dirty="0" smtClean="0">
                          <a:solidFill>
                            <a:schemeClr val="tx1"/>
                          </a:solidFill>
                          <a:latin typeface="Times New Roman" panose="02020603050405020304" pitchFamily="18" charset="0"/>
                          <a:cs typeface="Times New Roman" panose="02020603050405020304" pitchFamily="18" charset="0"/>
                        </a:rPr>
                        <a:t>2016</a:t>
                      </a:r>
                    </a:p>
                    <a:p>
                      <a:pPr algn="just"/>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7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This paper focusses the masking effect on Computational Auditory Scene Analysis (CASA) based systems for single channel speech separation (SCSS). The CASA system employed in this study is Hu and Wang model. The new proposed system uses a soft mask instead of the hard binary mask and they have proved that the soft mask provides a better separation quality. </a:t>
                      </a:r>
                      <a:endParaRPr lang="en-IN" sz="1700" b="0" dirty="0" smtClean="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4306560"/>
                  </a:ext>
                </a:extLst>
              </a:tr>
            </a:tbl>
          </a:graphicData>
        </a:graphic>
      </p:graphicFrame>
    </p:spTree>
    <p:extLst>
      <p:ext uri="{BB962C8B-B14F-4D97-AF65-F5344CB8AC3E}">
        <p14:creationId xmlns:p14="http://schemas.microsoft.com/office/powerpoint/2010/main" val="29925048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25760"/>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LITERATURE SURVEY</a:t>
            </a:r>
            <a:endParaRPr lang="en-IN" dirty="0">
              <a:solidFill>
                <a:srgbClr val="FF0000"/>
              </a:solidFill>
              <a:latin typeface="Times New Roman" panose="02020603050405020304" pitchFamily="18" charset="0"/>
              <a:cs typeface="Times New Roman" panose="02020603050405020304" pitchFamily="18" charset="0"/>
            </a:endParaRPr>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441947649"/>
              </p:ext>
            </p:extLst>
          </p:nvPr>
        </p:nvGraphicFramePr>
        <p:xfrm>
          <a:off x="-1" y="1340768"/>
          <a:ext cx="9144001" cy="3533760"/>
        </p:xfrm>
        <a:graphic>
          <a:graphicData uri="http://schemas.openxmlformats.org/drawingml/2006/table">
            <a:tbl>
              <a:tblPr firstRow="1" bandRow="1">
                <a:tableStyleId>{7DF18680-E054-41AD-8BC1-D1AEF772440D}</a:tableStyleId>
              </a:tblPr>
              <a:tblGrid>
                <a:gridCol w="755577">
                  <a:extLst>
                    <a:ext uri="{9D8B030D-6E8A-4147-A177-3AD203B41FA5}">
                      <a16:colId xmlns:a16="http://schemas.microsoft.com/office/drawing/2014/main" val="2480947253"/>
                    </a:ext>
                  </a:extLst>
                </a:gridCol>
                <a:gridCol w="1512168">
                  <a:extLst>
                    <a:ext uri="{9D8B030D-6E8A-4147-A177-3AD203B41FA5}">
                      <a16:colId xmlns:a16="http://schemas.microsoft.com/office/drawing/2014/main" val="1589069973"/>
                    </a:ext>
                  </a:extLst>
                </a:gridCol>
                <a:gridCol w="1224136">
                  <a:extLst>
                    <a:ext uri="{9D8B030D-6E8A-4147-A177-3AD203B41FA5}">
                      <a16:colId xmlns:a16="http://schemas.microsoft.com/office/drawing/2014/main" val="1528115580"/>
                    </a:ext>
                  </a:extLst>
                </a:gridCol>
                <a:gridCol w="1728192">
                  <a:extLst>
                    <a:ext uri="{9D8B030D-6E8A-4147-A177-3AD203B41FA5}">
                      <a16:colId xmlns:a16="http://schemas.microsoft.com/office/drawing/2014/main" val="1360927492"/>
                    </a:ext>
                  </a:extLst>
                </a:gridCol>
                <a:gridCol w="3923928">
                  <a:extLst>
                    <a:ext uri="{9D8B030D-6E8A-4147-A177-3AD203B41FA5}">
                      <a16:colId xmlns:a16="http://schemas.microsoft.com/office/drawing/2014/main" val="2133456946"/>
                    </a:ext>
                  </a:extLst>
                </a:gridCol>
              </a:tblGrid>
              <a:tr h="695338">
                <a:tc>
                  <a:txBody>
                    <a:bodyPr/>
                    <a:lstStyle/>
                    <a:p>
                      <a:pPr algn="ctr"/>
                      <a:r>
                        <a:rPr lang="en-IN" sz="1700" dirty="0" err="1" smtClean="0">
                          <a:solidFill>
                            <a:schemeClr val="tx1"/>
                          </a:solidFill>
                          <a:latin typeface="Times New Roman" panose="02020603050405020304" pitchFamily="18" charset="0"/>
                          <a:cs typeface="Times New Roman" panose="02020603050405020304" pitchFamily="18" charset="0"/>
                        </a:rPr>
                        <a:t>S.No</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TITLE</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AUTHORS</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baseline="0" dirty="0" smtClean="0">
                          <a:solidFill>
                            <a:schemeClr val="tx1"/>
                          </a:solidFill>
                          <a:latin typeface="Times New Roman" panose="02020603050405020304" pitchFamily="18" charset="0"/>
                          <a:cs typeface="Times New Roman" panose="02020603050405020304" pitchFamily="18" charset="0"/>
                        </a:rPr>
                        <a:t>YEAR OF PUBLICATION </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INFERENCE</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1684310"/>
                  </a:ext>
                </a:extLst>
              </a:tr>
              <a:tr h="2838422">
                <a:tc>
                  <a:txBody>
                    <a:bodyPr/>
                    <a:lstStyle/>
                    <a:p>
                      <a:pPr algn="just"/>
                      <a:r>
                        <a:rPr lang="en-IN" sz="1700" dirty="0" smtClean="0">
                          <a:solidFill>
                            <a:schemeClr val="tx1"/>
                          </a:solidFill>
                          <a:latin typeface="Times New Roman" panose="02020603050405020304" pitchFamily="18" charset="0"/>
                          <a:cs typeface="Times New Roman" panose="02020603050405020304" pitchFamily="18" charset="0"/>
                        </a:rPr>
                        <a:t>5.</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700" dirty="0" smtClean="0">
                          <a:latin typeface="Times New Roman" panose="02020603050405020304" pitchFamily="18" charset="0"/>
                          <a:cs typeface="Times New Roman" panose="02020603050405020304" pitchFamily="18" charset="0"/>
                        </a:rPr>
                        <a:t>Single Channel Speech Enhancement Using Ideal Binary Mask Technique Based on Computational Auditory Scene Analysis</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fi-FI" sz="1700" dirty="0" smtClean="0">
                          <a:latin typeface="Times New Roman" panose="02020603050405020304" pitchFamily="18" charset="0"/>
                          <a:cs typeface="Times New Roman" panose="02020603050405020304" pitchFamily="18" charset="0"/>
                        </a:rPr>
                        <a:t>Abrar Hussain, Kalaivani Chellappan, Siti Zamrat</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smtClean="0">
                          <a:solidFill>
                            <a:schemeClr val="tx1"/>
                          </a:solidFill>
                          <a:latin typeface="Times New Roman" panose="02020603050405020304" pitchFamily="18" charset="0"/>
                          <a:cs typeface="Times New Roman" panose="02020603050405020304" pitchFamily="18" charset="0"/>
                        </a:rPr>
                        <a:t>2016</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7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In this paper, ideal binary mask which is inspired by the computational auditory analysis is used to analyze and synthesize the input speech signals and masker signals in the time-frequency domain. Synthesized signals are evaluated for speech quality measurement in terms of segmental signal-to-noise ratio. This study uses Malay language based speech as input speech signals</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052535"/>
                  </a:ext>
                </a:extLst>
              </a:tr>
            </a:tbl>
          </a:graphicData>
        </a:graphic>
      </p:graphicFrame>
    </p:spTree>
    <p:extLst>
      <p:ext uri="{BB962C8B-B14F-4D97-AF65-F5344CB8AC3E}">
        <p14:creationId xmlns:p14="http://schemas.microsoft.com/office/powerpoint/2010/main" val="41995044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856" y="861670"/>
            <a:ext cx="8229600" cy="5951706"/>
          </a:xfrm>
        </p:spPr>
        <p:txBody>
          <a:bodyPr/>
          <a:lstStyle/>
          <a:p>
            <a:pPr marL="0" indent="0" algn="just">
              <a:spcAft>
                <a:spcPts val="1200"/>
              </a:spcAft>
              <a:buNone/>
            </a:pPr>
            <a:endParaRPr lang="en-IN" dirty="0" smtClean="0">
              <a:latin typeface="Calibri" panose="020F0502020204030204" pitchFamily="34" charset="0"/>
              <a:cs typeface="Calibri" panose="020F0502020204030204" pitchFamily="34" charset="0"/>
            </a:endParaRPr>
          </a:p>
          <a:p>
            <a:pPr marL="0" indent="0" algn="just">
              <a:spcAft>
                <a:spcPts val="1200"/>
              </a:spcAft>
              <a:buNone/>
            </a:pPr>
            <a:r>
              <a:rPr lang="en-IN" sz="2500" dirty="0" smtClean="0">
                <a:latin typeface="Times New Roman" panose="02020603050405020304" pitchFamily="18" charset="0"/>
                <a:cs typeface="Times New Roman" panose="02020603050405020304" pitchFamily="18" charset="0"/>
              </a:rPr>
              <a:t>Speech separation system proposed by Weintraub [Ref1]</a:t>
            </a:r>
          </a:p>
          <a:p>
            <a:pPr marL="0" indent="0">
              <a:buNone/>
            </a:pPr>
            <a:endParaRPr lang="en-IN" dirty="0">
              <a:latin typeface="Calibri" panose="020F0502020204030204" pitchFamily="34" charset="0"/>
              <a:cs typeface="Calibri" panose="020F0502020204030204" pitchFamily="34" charset="0"/>
            </a:endParaRPr>
          </a:p>
          <a:p>
            <a:pPr marL="0" indent="0">
              <a:buNone/>
            </a:pPr>
            <a:endParaRPr lang="en-IN" dirty="0" smtClean="0">
              <a:latin typeface="Calibri" panose="020F0502020204030204" pitchFamily="34" charset="0"/>
              <a:cs typeface="Calibri" panose="020F0502020204030204" pitchFamily="34" charset="0"/>
            </a:endParaRPr>
          </a:p>
          <a:p>
            <a:pPr marL="0" indent="0">
              <a:buNone/>
            </a:pPr>
            <a:endParaRPr lang="en-IN" dirty="0" smtClean="0">
              <a:latin typeface="Calibri" panose="020F0502020204030204" pitchFamily="34" charset="0"/>
              <a:cs typeface="Calibri" panose="020F0502020204030204" pitchFamily="34" charset="0"/>
            </a:endParaRPr>
          </a:p>
          <a:p>
            <a:pPr marL="0" indent="0">
              <a:buNone/>
            </a:pPr>
            <a:endParaRPr lang="en-IN" dirty="0" smtClean="0">
              <a:latin typeface="Calibri" panose="020F0502020204030204" pitchFamily="34" charset="0"/>
              <a:cs typeface="Calibri" panose="020F0502020204030204" pitchFamily="34" charset="0"/>
            </a:endParaRPr>
          </a:p>
          <a:p>
            <a:pPr marL="0" indent="0">
              <a:buNone/>
            </a:pPr>
            <a:endParaRPr lang="en-IN" dirty="0">
              <a:latin typeface="Calibri" panose="020F0502020204030204" pitchFamily="34" charset="0"/>
              <a:cs typeface="Calibri" panose="020F0502020204030204" pitchFamily="34" charset="0"/>
            </a:endParaRPr>
          </a:p>
          <a:p>
            <a:pPr marL="0" indent="0">
              <a:buNone/>
            </a:pPr>
            <a:r>
              <a:rPr lang="en-IN" dirty="0" smtClean="0">
                <a:latin typeface="Calibri" panose="020F0502020204030204" pitchFamily="34" charset="0"/>
                <a:cs typeface="Calibri" panose="020F0502020204030204" pitchFamily="34" charset="0"/>
              </a:rPr>
              <a:t>	</a:t>
            </a:r>
            <a:r>
              <a:rPr lang="en-IN" sz="2000" dirty="0" smtClean="0">
                <a:latin typeface="Calibri" panose="020F0502020204030204" pitchFamily="34" charset="0"/>
                <a:cs typeface="Calibri" panose="020F0502020204030204" pitchFamily="34" charset="0"/>
              </a:rPr>
              <a:t>					</a:t>
            </a:r>
            <a:endParaRPr lang="en-IN" dirty="0">
              <a:latin typeface="Calibri" panose="020F0502020204030204" pitchFamily="34" charset="0"/>
              <a:cs typeface="Calibri" panose="020F0502020204030204" pitchFamily="34" charset="0"/>
            </a:endParaRPr>
          </a:p>
        </p:txBody>
      </p:sp>
      <p:sp>
        <p:nvSpPr>
          <p:cNvPr id="75" name="Rectangle 74"/>
          <p:cNvSpPr/>
          <p:nvPr/>
        </p:nvSpPr>
        <p:spPr>
          <a:xfrm>
            <a:off x="32237" y="272842"/>
            <a:ext cx="9076267" cy="615553"/>
          </a:xfrm>
          <a:prstGeom prst="rect">
            <a:avLst/>
          </a:prstGeom>
        </p:spPr>
        <p:txBody>
          <a:bodyPr wrap="none">
            <a:spAutoFit/>
          </a:bodyPr>
          <a:lstStyle/>
          <a:p>
            <a:pPr algn="ctr"/>
            <a:r>
              <a:rPr lang="en-IN" sz="3400" b="0" dirty="0" smtClean="0">
                <a:solidFill>
                  <a:srgbClr val="FF0000"/>
                </a:solidFill>
                <a:ea typeface="+mj-ea"/>
                <a:cs typeface="Times New Roman" panose="02020603050405020304" pitchFamily="18" charset="0"/>
              </a:rPr>
              <a:t>WEINTRAUB SPEECH SEPERATION SYSTEM</a:t>
            </a:r>
            <a:endParaRPr lang="en-IN" sz="3400" b="0" dirty="0">
              <a:solidFill>
                <a:srgbClr val="FF0000"/>
              </a:solidFill>
              <a:cs typeface="Times New Roman" panose="02020603050405020304" pitchFamily="18" charset="0"/>
            </a:endParaRPr>
          </a:p>
        </p:txBody>
      </p:sp>
      <p:sp>
        <p:nvSpPr>
          <p:cNvPr id="33" name="Rectangle 32"/>
          <p:cNvSpPr/>
          <p:nvPr/>
        </p:nvSpPr>
        <p:spPr>
          <a:xfrm>
            <a:off x="979104" y="3212976"/>
            <a:ext cx="934747" cy="1512168"/>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4" name="Rectangle 33"/>
          <p:cNvSpPr/>
          <p:nvPr/>
        </p:nvSpPr>
        <p:spPr>
          <a:xfrm>
            <a:off x="2550945" y="3212976"/>
            <a:ext cx="1379217" cy="1512168"/>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5" name="Rectangle 34"/>
          <p:cNvSpPr/>
          <p:nvPr/>
        </p:nvSpPr>
        <p:spPr>
          <a:xfrm>
            <a:off x="4535391" y="3212976"/>
            <a:ext cx="1004105" cy="1512168"/>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6" name="Rectangle 35"/>
          <p:cNvSpPr/>
          <p:nvPr/>
        </p:nvSpPr>
        <p:spPr>
          <a:xfrm>
            <a:off x="6051961" y="3212976"/>
            <a:ext cx="1419933" cy="1512168"/>
          </a:xfrm>
          <a:prstGeom prst="rect">
            <a:avLst/>
          </a:prstGeom>
          <a:solidFill>
            <a:srgbClr val="0070C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cxnSp>
        <p:nvCxnSpPr>
          <p:cNvPr id="37" name="Straight Arrow Connector 36"/>
          <p:cNvCxnSpPr/>
          <p:nvPr/>
        </p:nvCxnSpPr>
        <p:spPr>
          <a:xfrm flipV="1">
            <a:off x="1913851" y="3998387"/>
            <a:ext cx="665451" cy="8929"/>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38" name="Straight Arrow Connector 37"/>
          <p:cNvCxnSpPr>
            <a:stCxn id="42" idx="3"/>
          </p:cNvCxnSpPr>
          <p:nvPr/>
        </p:nvCxnSpPr>
        <p:spPr>
          <a:xfrm flipV="1">
            <a:off x="3950483" y="3998387"/>
            <a:ext cx="565859" cy="3311"/>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39" name="Straight Arrow Connector 38"/>
          <p:cNvCxnSpPr/>
          <p:nvPr/>
        </p:nvCxnSpPr>
        <p:spPr>
          <a:xfrm flipV="1">
            <a:off x="7471894" y="3998386"/>
            <a:ext cx="824202" cy="16213"/>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40" name="Straight Arrow Connector 39"/>
          <p:cNvCxnSpPr/>
          <p:nvPr/>
        </p:nvCxnSpPr>
        <p:spPr>
          <a:xfrm flipV="1">
            <a:off x="217104" y="4014600"/>
            <a:ext cx="762000" cy="511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sp>
        <p:nvSpPr>
          <p:cNvPr id="41" name="TextBox 40"/>
          <p:cNvSpPr txBox="1"/>
          <p:nvPr/>
        </p:nvSpPr>
        <p:spPr>
          <a:xfrm>
            <a:off x="786439" y="3486631"/>
            <a:ext cx="1371600" cy="923330"/>
          </a:xfrm>
          <a:prstGeom prst="rect">
            <a:avLst/>
          </a:prstGeom>
          <a:noFill/>
        </p:spPr>
        <p:txBody>
          <a:bodyPr wrap="square" rtlCol="0">
            <a:spAutoFit/>
          </a:bodyPr>
          <a:lstStyle/>
          <a:p>
            <a:pPr algn="ctr" eaLnBrk="1" fontAlgn="auto" hangingPunct="1">
              <a:spcBef>
                <a:spcPts val="0"/>
              </a:spcBef>
              <a:spcAft>
                <a:spcPts val="0"/>
              </a:spcAft>
            </a:pPr>
            <a:r>
              <a:rPr lang="en-US" sz="1800" b="0" dirty="0">
                <a:solidFill>
                  <a:prstClr val="black"/>
                </a:solidFill>
                <a:cs typeface="Times New Roman" panose="02020603050405020304" pitchFamily="18" charset="0"/>
              </a:rPr>
              <a:t>Analysis </a:t>
            </a:r>
          </a:p>
          <a:p>
            <a:pPr algn="ctr" eaLnBrk="1" fontAlgn="auto" hangingPunct="1">
              <a:spcBef>
                <a:spcPts val="0"/>
              </a:spcBef>
              <a:spcAft>
                <a:spcPts val="0"/>
              </a:spcAft>
            </a:pPr>
            <a:r>
              <a:rPr lang="en-US" sz="1800" b="0" dirty="0">
                <a:solidFill>
                  <a:prstClr val="black"/>
                </a:solidFill>
                <a:cs typeface="Times New Roman" panose="02020603050405020304" pitchFamily="18" charset="0"/>
              </a:rPr>
              <a:t>Filter</a:t>
            </a:r>
          </a:p>
          <a:p>
            <a:pPr algn="ctr" eaLnBrk="1" fontAlgn="auto" hangingPunct="1">
              <a:spcBef>
                <a:spcPts val="0"/>
              </a:spcBef>
              <a:spcAft>
                <a:spcPts val="0"/>
              </a:spcAft>
            </a:pPr>
            <a:r>
              <a:rPr lang="en-US" sz="1800" b="0" dirty="0">
                <a:solidFill>
                  <a:prstClr val="black"/>
                </a:solidFill>
                <a:cs typeface="Times New Roman" panose="02020603050405020304" pitchFamily="18" charset="0"/>
              </a:rPr>
              <a:t>Bank</a:t>
            </a:r>
          </a:p>
        </p:txBody>
      </p:sp>
      <p:sp>
        <p:nvSpPr>
          <p:cNvPr id="42" name="TextBox 41"/>
          <p:cNvSpPr txBox="1"/>
          <p:nvPr/>
        </p:nvSpPr>
        <p:spPr>
          <a:xfrm>
            <a:off x="2507769" y="3401533"/>
            <a:ext cx="1442714" cy="1200329"/>
          </a:xfrm>
          <a:prstGeom prst="rect">
            <a:avLst/>
          </a:prstGeom>
          <a:noFill/>
        </p:spPr>
        <p:txBody>
          <a:bodyPr wrap="square" rtlCol="0">
            <a:spAutoFit/>
          </a:bodyPr>
          <a:lstStyle/>
          <a:p>
            <a:pPr algn="ctr" eaLnBrk="1" fontAlgn="auto" hangingPunct="1">
              <a:spcBef>
                <a:spcPts val="0"/>
              </a:spcBef>
              <a:spcAft>
                <a:spcPts val="0"/>
              </a:spcAft>
            </a:pPr>
            <a:r>
              <a:rPr lang="en-US" sz="1800" b="0" dirty="0"/>
              <a:t>Binary T-F Mask Computation</a:t>
            </a:r>
          </a:p>
          <a:p>
            <a:pPr algn="ctr" eaLnBrk="1" fontAlgn="auto" hangingPunct="1">
              <a:spcBef>
                <a:spcPts val="0"/>
              </a:spcBef>
              <a:spcAft>
                <a:spcPts val="0"/>
              </a:spcAft>
            </a:pPr>
            <a:endParaRPr lang="en-US" sz="1800" b="0" dirty="0">
              <a:solidFill>
                <a:prstClr val="black"/>
              </a:solidFill>
              <a:cs typeface="Times New Roman" panose="02020603050405020304" pitchFamily="18" charset="0"/>
            </a:endParaRPr>
          </a:p>
        </p:txBody>
      </p:sp>
      <p:sp>
        <p:nvSpPr>
          <p:cNvPr id="43" name="TextBox 42"/>
          <p:cNvSpPr txBox="1"/>
          <p:nvPr/>
        </p:nvSpPr>
        <p:spPr>
          <a:xfrm>
            <a:off x="4383641" y="3486631"/>
            <a:ext cx="1371600" cy="923330"/>
          </a:xfrm>
          <a:prstGeom prst="rect">
            <a:avLst/>
          </a:prstGeom>
          <a:noFill/>
        </p:spPr>
        <p:txBody>
          <a:bodyPr wrap="square" rtlCol="0">
            <a:spAutoFit/>
          </a:bodyPr>
          <a:lstStyle/>
          <a:p>
            <a:pPr algn="ctr" eaLnBrk="1" fontAlgn="auto" hangingPunct="1">
              <a:spcBef>
                <a:spcPts val="0"/>
              </a:spcBef>
              <a:spcAft>
                <a:spcPts val="0"/>
              </a:spcAft>
            </a:pPr>
            <a:r>
              <a:rPr lang="en-US" sz="1800" b="0" dirty="0">
                <a:solidFill>
                  <a:prstClr val="black"/>
                </a:solidFill>
                <a:cs typeface="Times New Roman" panose="02020603050405020304" pitchFamily="18" charset="0"/>
              </a:rPr>
              <a:t>Synthesis </a:t>
            </a:r>
          </a:p>
          <a:p>
            <a:pPr algn="ctr" eaLnBrk="1" fontAlgn="auto" hangingPunct="1">
              <a:spcBef>
                <a:spcPts val="0"/>
              </a:spcBef>
              <a:spcAft>
                <a:spcPts val="0"/>
              </a:spcAft>
            </a:pPr>
            <a:r>
              <a:rPr lang="en-US" sz="1800" b="0" dirty="0">
                <a:solidFill>
                  <a:prstClr val="black"/>
                </a:solidFill>
                <a:cs typeface="Times New Roman" panose="02020603050405020304" pitchFamily="18" charset="0"/>
              </a:rPr>
              <a:t>Filter</a:t>
            </a:r>
          </a:p>
          <a:p>
            <a:pPr algn="ctr" eaLnBrk="1" fontAlgn="auto" hangingPunct="1">
              <a:spcBef>
                <a:spcPts val="0"/>
              </a:spcBef>
              <a:spcAft>
                <a:spcPts val="0"/>
              </a:spcAft>
            </a:pPr>
            <a:r>
              <a:rPr lang="en-US" sz="1800" b="0" dirty="0">
                <a:solidFill>
                  <a:prstClr val="black"/>
                </a:solidFill>
                <a:cs typeface="Times New Roman" panose="02020603050405020304" pitchFamily="18" charset="0"/>
              </a:rPr>
              <a:t>Bank</a:t>
            </a:r>
          </a:p>
        </p:txBody>
      </p:sp>
      <p:sp>
        <p:nvSpPr>
          <p:cNvPr id="44" name="TextBox 43"/>
          <p:cNvSpPr txBox="1"/>
          <p:nvPr/>
        </p:nvSpPr>
        <p:spPr>
          <a:xfrm>
            <a:off x="5996062" y="3500810"/>
            <a:ext cx="1524000" cy="923330"/>
          </a:xfrm>
          <a:prstGeom prst="rect">
            <a:avLst/>
          </a:prstGeom>
          <a:noFill/>
        </p:spPr>
        <p:txBody>
          <a:bodyPr wrap="square" rtlCol="0">
            <a:spAutoFit/>
          </a:bodyPr>
          <a:lstStyle/>
          <a:p>
            <a:pPr algn="ctr"/>
            <a:r>
              <a:rPr lang="en-US" sz="1800" b="0" dirty="0"/>
              <a:t>T-F Mask based Noise Suppression </a:t>
            </a:r>
          </a:p>
        </p:txBody>
      </p:sp>
      <p:sp>
        <p:nvSpPr>
          <p:cNvPr id="46" name="TextBox 45"/>
          <p:cNvSpPr txBox="1"/>
          <p:nvPr/>
        </p:nvSpPr>
        <p:spPr>
          <a:xfrm>
            <a:off x="-83763" y="3372421"/>
            <a:ext cx="1066800" cy="646331"/>
          </a:xfrm>
          <a:prstGeom prst="rect">
            <a:avLst/>
          </a:prstGeom>
          <a:noFill/>
        </p:spPr>
        <p:txBody>
          <a:bodyPr wrap="square" rtlCol="0">
            <a:spAutoFit/>
          </a:bodyPr>
          <a:lstStyle/>
          <a:p>
            <a:pPr algn="ctr" eaLnBrk="1" fontAlgn="auto" hangingPunct="1">
              <a:spcBef>
                <a:spcPts val="0"/>
              </a:spcBef>
              <a:spcAft>
                <a:spcPts val="0"/>
              </a:spcAft>
            </a:pPr>
            <a:r>
              <a:rPr lang="en-US" sz="1800" b="0" dirty="0">
                <a:solidFill>
                  <a:prstClr val="black"/>
                </a:solidFill>
                <a:cs typeface="Times New Roman" panose="02020603050405020304" pitchFamily="18" charset="0"/>
              </a:rPr>
              <a:t>Noisy Speech</a:t>
            </a:r>
          </a:p>
        </p:txBody>
      </p:sp>
      <p:sp>
        <p:nvSpPr>
          <p:cNvPr id="47" name="TextBox 46"/>
          <p:cNvSpPr txBox="1"/>
          <p:nvPr/>
        </p:nvSpPr>
        <p:spPr>
          <a:xfrm>
            <a:off x="7378123" y="3372421"/>
            <a:ext cx="1735241" cy="646331"/>
          </a:xfrm>
          <a:prstGeom prst="rect">
            <a:avLst/>
          </a:prstGeom>
          <a:noFill/>
        </p:spPr>
        <p:txBody>
          <a:bodyPr wrap="square" rtlCol="0">
            <a:spAutoFit/>
          </a:bodyPr>
          <a:lstStyle/>
          <a:p>
            <a:pPr algn="ctr" eaLnBrk="1" fontAlgn="auto" hangingPunct="1">
              <a:spcBef>
                <a:spcPts val="0"/>
              </a:spcBef>
              <a:spcAft>
                <a:spcPts val="0"/>
              </a:spcAft>
            </a:pPr>
            <a:r>
              <a:rPr lang="en-US" sz="1800" b="0" dirty="0" smtClean="0">
                <a:solidFill>
                  <a:prstClr val="black"/>
                </a:solidFill>
                <a:cs typeface="Times New Roman" panose="02020603050405020304" pitchFamily="18" charset="0"/>
              </a:rPr>
              <a:t>Resynthesized </a:t>
            </a:r>
            <a:r>
              <a:rPr lang="en-US" sz="1800" b="0" dirty="0">
                <a:solidFill>
                  <a:prstClr val="black"/>
                </a:solidFill>
                <a:cs typeface="Times New Roman" panose="02020603050405020304" pitchFamily="18" charset="0"/>
              </a:rPr>
              <a:t>Speech</a:t>
            </a:r>
          </a:p>
        </p:txBody>
      </p:sp>
      <p:cxnSp>
        <p:nvCxnSpPr>
          <p:cNvPr id="48" name="Straight Arrow Connector 47"/>
          <p:cNvCxnSpPr/>
          <p:nvPr/>
        </p:nvCxnSpPr>
        <p:spPr>
          <a:xfrm>
            <a:off x="5518561" y="4012367"/>
            <a:ext cx="533400" cy="4465"/>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61" name="Elbow Connector 60"/>
          <p:cNvCxnSpPr/>
          <p:nvPr/>
        </p:nvCxnSpPr>
        <p:spPr>
          <a:xfrm>
            <a:off x="3215401" y="2730889"/>
            <a:ext cx="3667663" cy="478034"/>
          </a:xfrm>
          <a:prstGeom prst="bentConnector3">
            <a:avLst>
              <a:gd name="adj1" fmla="val 99863"/>
            </a:avLst>
          </a:prstGeom>
          <a:noFill/>
          <a:ln w="38100" cap="flat" cmpd="sng" algn="ctr">
            <a:solidFill>
              <a:sysClr val="windowText" lastClr="000000">
                <a:shade val="95000"/>
                <a:satMod val="105000"/>
              </a:sysClr>
            </a:solidFill>
            <a:prstDash val="solid"/>
            <a:tailEnd type="triangle"/>
          </a:ln>
          <a:effectLst/>
        </p:spPr>
      </p:cxnSp>
      <p:cxnSp>
        <p:nvCxnSpPr>
          <p:cNvPr id="62" name="Straight Connector 61"/>
          <p:cNvCxnSpPr/>
          <p:nvPr/>
        </p:nvCxnSpPr>
        <p:spPr>
          <a:xfrm>
            <a:off x="3215401" y="2726836"/>
            <a:ext cx="1443" cy="514550"/>
          </a:xfrm>
          <a:prstGeom prst="line">
            <a:avLst/>
          </a:prstGeom>
          <a:noFill/>
          <a:ln w="38100" cap="flat" cmpd="sng" algn="ctr">
            <a:solidFill>
              <a:sysClr val="windowText" lastClr="000000"/>
            </a:solidFill>
            <a:prstDash val="solid"/>
          </a:ln>
          <a:effectLst/>
        </p:spPr>
      </p:cxnSp>
    </p:spTree>
    <p:extLst>
      <p:ext uri="{BB962C8B-B14F-4D97-AF65-F5344CB8AC3E}">
        <p14:creationId xmlns:p14="http://schemas.microsoft.com/office/powerpoint/2010/main" val="2672513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SSN pres template - Final">
  <a:themeElements>
    <a:clrScheme name="SSN pres template - Fi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SN pres template - Fina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SN pres template - Fi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SN pres template - Fina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SN pres template - Fina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SN pres template - Fina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SN pres template - Fina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SN pres template - Fina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SN pres template - Fina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SN pres template - Fina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SN pres template - Fina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SN pres template - Fina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SN pres template - Fina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SN pres template - Fina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13">
      <a:dk1>
        <a:srgbClr val="000000"/>
      </a:dk1>
      <a:lt1>
        <a:srgbClr val="FFFFFF"/>
      </a:lt1>
      <a:dk2>
        <a:srgbClr val="000099"/>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9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9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Default Design 13">
        <a:dk1>
          <a:srgbClr val="000000"/>
        </a:dk1>
        <a:lt1>
          <a:srgbClr val="FFFFFF"/>
        </a:lt1>
        <a:dk2>
          <a:srgbClr val="000099"/>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Default Design">
  <a:themeElements>
    <a:clrScheme name="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 Template</Template>
  <TotalTime>4173</TotalTime>
  <Words>1944</Words>
  <Application>Microsoft Office PowerPoint</Application>
  <PresentationFormat>On-screen Show (4:3)</PresentationFormat>
  <Paragraphs>412</Paragraphs>
  <Slides>36</Slides>
  <Notes>6</Notes>
  <HiddenSlides>7</HiddenSlides>
  <MMClips>4</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36</vt:i4>
      </vt:variant>
    </vt:vector>
  </HeadingPairs>
  <TitlesOfParts>
    <vt:vector size="45" baseType="lpstr">
      <vt:lpstr>Arial</vt:lpstr>
      <vt:lpstr>Calibri</vt:lpstr>
      <vt:lpstr>Times New Roman</vt:lpstr>
      <vt:lpstr>Verdana</vt:lpstr>
      <vt:lpstr>Wingdings</vt:lpstr>
      <vt:lpstr>SSN pres template - Final</vt:lpstr>
      <vt:lpstr>1_Default Design</vt:lpstr>
      <vt:lpstr>4_Default Design</vt:lpstr>
      <vt:lpstr>CorelDRAW</vt:lpstr>
      <vt:lpstr>PowerPoint Presentation</vt:lpstr>
      <vt:lpstr>OUTLINE</vt:lpstr>
      <vt:lpstr>SPEECH SEPARATION</vt:lpstr>
      <vt:lpstr>CASA and IBM</vt:lpstr>
      <vt:lpstr>OBJECTIVES OF THE PROJECT</vt:lpstr>
      <vt:lpstr>LITERATURE SURVEY</vt:lpstr>
      <vt:lpstr>LITERATURE SURVEY</vt:lpstr>
      <vt:lpstr>LITERATURE SURVEY</vt:lpstr>
      <vt:lpstr>PowerPoint Presentation</vt:lpstr>
      <vt:lpstr>PowerPoint Presentation</vt:lpstr>
      <vt:lpstr>EXPERIMENTAL RESULTS</vt:lpstr>
      <vt:lpstr>RESULTS</vt:lpstr>
      <vt:lpstr>GRAPHICAL RESULTS</vt:lpstr>
      <vt:lpstr>GRAPHICAL RESULTS</vt:lpstr>
      <vt:lpstr>GRAPHICAL RESULTS</vt:lpstr>
      <vt:lpstr>GRAPHICAL RESULTS</vt:lpstr>
      <vt:lpstr>PERFORMANCE MEASURE  QUALITY (SNR)</vt:lpstr>
      <vt:lpstr>PERFORMANCE MEASURE  QUALITY (SNR)</vt:lpstr>
      <vt:lpstr>PERFORMANCE MEASURE  INTELLIGIBILITY (STOI)</vt:lpstr>
      <vt:lpstr>COMPARISON OF COMPUATATIONAL COMPLEXITY</vt:lpstr>
      <vt:lpstr>COMPARISON OF COMPUATATIONAL COMPLEXITY</vt:lpstr>
      <vt:lpstr>COMPARISON OF COMPUATATIONAL COMPLEXITY</vt:lpstr>
      <vt:lpstr>COMPARISON OF COMPUATATIONAL COMPLEXITY</vt:lpstr>
      <vt:lpstr>CONCLUSION</vt:lpstr>
      <vt:lpstr>WORKPLAN</vt:lpstr>
      <vt:lpstr>REFERENCES</vt:lpstr>
      <vt:lpstr>REFERENCES</vt:lpstr>
      <vt:lpstr>REFERENCES</vt:lpstr>
      <vt:lpstr>PowerPoint Presentation</vt:lpstr>
      <vt:lpstr>REFERENCES</vt:lpstr>
      <vt:lpstr>LITERATURE SURVEY</vt:lpstr>
      <vt:lpstr>LITERATURE SURVEY</vt:lpstr>
      <vt:lpstr>LITERATURE SURVEY</vt:lpstr>
      <vt:lpstr>COMPUTATIONAL ANALYSIS</vt:lpstr>
      <vt:lpstr>EXPERIMENTAL RESULTS</vt:lpstr>
      <vt:lpstr>GRAPHICAL RESULTS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siva sankar</dc:creator>
  <cp:lastModifiedBy>USER</cp:lastModifiedBy>
  <cp:revision>312</cp:revision>
  <cp:lastPrinted>2017-09-27T17:23:51Z</cp:lastPrinted>
  <dcterms:created xsi:type="dcterms:W3CDTF">2017-02-18T09:57:41Z</dcterms:created>
  <dcterms:modified xsi:type="dcterms:W3CDTF">2018-04-16T05:01:13Z</dcterms:modified>
</cp:coreProperties>
</file>