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28"/>
  </p:notesMasterIdLst>
  <p:sldIdLst>
    <p:sldId id="281" r:id="rId4"/>
    <p:sldId id="257" r:id="rId5"/>
    <p:sldId id="292" r:id="rId6"/>
    <p:sldId id="294" r:id="rId7"/>
    <p:sldId id="280" r:id="rId8"/>
    <p:sldId id="282" r:id="rId9"/>
    <p:sldId id="283" r:id="rId10"/>
    <p:sldId id="291" r:id="rId11"/>
    <p:sldId id="278" r:id="rId12"/>
    <p:sldId id="279" r:id="rId13"/>
    <p:sldId id="286" r:id="rId14"/>
    <p:sldId id="288" r:id="rId15"/>
    <p:sldId id="290" r:id="rId16"/>
    <p:sldId id="289" r:id="rId17"/>
    <p:sldId id="285" r:id="rId18"/>
    <p:sldId id="271" r:id="rId19"/>
    <p:sldId id="263" r:id="rId20"/>
    <p:sldId id="287" r:id="rId21"/>
    <p:sldId id="297" r:id="rId22"/>
    <p:sldId id="264" r:id="rId23"/>
    <p:sldId id="301" r:id="rId24"/>
    <p:sldId id="295" r:id="rId25"/>
    <p:sldId id="299" r:id="rId26"/>
    <p:sldId id="300" r:id="rId27"/>
  </p:sldIdLst>
  <p:sldSz cx="9144000" cy="6858000" type="screen4x3"/>
  <p:notesSz cx="7315200" cy="9601200"/>
  <p:defaultTextStyle>
    <a:defPPr>
      <a:defRPr lang="en-US"/>
    </a:defPPr>
    <a:lvl1pPr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5pPr>
    <a:lvl6pPr marL="2286000" algn="l" defTabSz="914400" rtl="0" eaLnBrk="1" latinLnBrk="0" hangingPunct="1">
      <a:defRPr sz="900" b="1" kern="1200">
        <a:solidFill>
          <a:schemeClr val="tx1"/>
        </a:solidFill>
        <a:latin typeface="Times New Roman" panose="02020603050405020304" pitchFamily="18" charset="0"/>
        <a:ea typeface="+mn-ea"/>
        <a:cs typeface="+mn-cs"/>
      </a:defRPr>
    </a:lvl6pPr>
    <a:lvl7pPr marL="2743200" algn="l" defTabSz="914400" rtl="0" eaLnBrk="1" latinLnBrk="0" hangingPunct="1">
      <a:defRPr sz="900" b="1" kern="1200">
        <a:solidFill>
          <a:schemeClr val="tx1"/>
        </a:solidFill>
        <a:latin typeface="Times New Roman" panose="02020603050405020304" pitchFamily="18" charset="0"/>
        <a:ea typeface="+mn-ea"/>
        <a:cs typeface="+mn-cs"/>
      </a:defRPr>
    </a:lvl7pPr>
    <a:lvl8pPr marL="3200400" algn="l" defTabSz="914400" rtl="0" eaLnBrk="1" latinLnBrk="0" hangingPunct="1">
      <a:defRPr sz="900" b="1" kern="1200">
        <a:solidFill>
          <a:schemeClr val="tx1"/>
        </a:solidFill>
        <a:latin typeface="Times New Roman" panose="02020603050405020304" pitchFamily="18" charset="0"/>
        <a:ea typeface="+mn-ea"/>
        <a:cs typeface="+mn-cs"/>
      </a:defRPr>
    </a:lvl8pPr>
    <a:lvl9pPr marL="3657600" algn="l" defTabSz="914400" rtl="0" eaLnBrk="1" latinLnBrk="0" hangingPunct="1">
      <a:defRPr sz="9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7D23B51-C6A9-49EA-A6CA-962BABD5D60D}" type="datetimeFigureOut">
              <a:rPr lang="en-IN" smtClean="0"/>
              <a:pPr/>
              <a:t>03-10-2017</a:t>
            </a:fld>
            <a:endParaRPr lang="en-IN"/>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1C9A384-E485-4FF9-8959-E9B38619CFC0}" type="slidenum">
              <a:rPr lang="en-IN" smtClean="0"/>
              <a:pPr/>
              <a:t>‹#›</a:t>
            </a:fld>
            <a:endParaRPr lang="en-IN"/>
          </a:p>
        </p:txBody>
      </p:sp>
    </p:spTree>
    <p:extLst>
      <p:ext uri="{BB962C8B-B14F-4D97-AF65-F5344CB8AC3E}">
        <p14:creationId xmlns:p14="http://schemas.microsoft.com/office/powerpoint/2010/main" val="337422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785372" indent="-302066">
              <a:spcBef>
                <a:spcPct val="30000"/>
              </a:spcBef>
              <a:defRPr sz="1300">
                <a:solidFill>
                  <a:schemeClr val="tx1"/>
                </a:solidFill>
                <a:latin typeface="Arial" panose="020B0604020202020204" pitchFamily="34" charset="0"/>
              </a:defRPr>
            </a:lvl2pPr>
            <a:lvl3pPr marL="1208265" indent="-241653">
              <a:spcBef>
                <a:spcPct val="30000"/>
              </a:spcBef>
              <a:defRPr sz="1300">
                <a:solidFill>
                  <a:schemeClr val="tx1"/>
                </a:solidFill>
                <a:latin typeface="Arial" panose="020B0604020202020204" pitchFamily="34" charset="0"/>
              </a:defRPr>
            </a:lvl3pPr>
            <a:lvl4pPr marL="1691571" indent="-241653">
              <a:spcBef>
                <a:spcPct val="30000"/>
              </a:spcBef>
              <a:defRPr sz="1300">
                <a:solidFill>
                  <a:schemeClr val="tx1"/>
                </a:solidFill>
                <a:latin typeface="Arial" panose="020B0604020202020204" pitchFamily="34" charset="0"/>
              </a:defRPr>
            </a:lvl4pPr>
            <a:lvl5pPr marL="2174878" indent="-241653">
              <a:spcBef>
                <a:spcPct val="30000"/>
              </a:spcBef>
              <a:defRPr sz="1300">
                <a:solidFill>
                  <a:schemeClr val="tx1"/>
                </a:solidFill>
                <a:latin typeface="Arial" panose="020B0604020202020204" pitchFamily="34" charset="0"/>
              </a:defRPr>
            </a:lvl5pPr>
            <a:lvl6pPr marL="2658184" indent="-241653" eaLnBrk="0" fontAlgn="base" hangingPunct="0">
              <a:spcBef>
                <a:spcPct val="30000"/>
              </a:spcBef>
              <a:spcAft>
                <a:spcPct val="0"/>
              </a:spcAft>
              <a:defRPr sz="1300">
                <a:solidFill>
                  <a:schemeClr val="tx1"/>
                </a:solidFill>
                <a:latin typeface="Arial" panose="020B0604020202020204" pitchFamily="34" charset="0"/>
              </a:defRPr>
            </a:lvl6pPr>
            <a:lvl7pPr marL="3141490" indent="-241653" eaLnBrk="0" fontAlgn="base" hangingPunct="0">
              <a:spcBef>
                <a:spcPct val="30000"/>
              </a:spcBef>
              <a:spcAft>
                <a:spcPct val="0"/>
              </a:spcAft>
              <a:defRPr sz="1300">
                <a:solidFill>
                  <a:schemeClr val="tx1"/>
                </a:solidFill>
                <a:latin typeface="Arial" panose="020B0604020202020204" pitchFamily="34" charset="0"/>
              </a:defRPr>
            </a:lvl7pPr>
            <a:lvl8pPr marL="3624796" indent="-241653" eaLnBrk="0" fontAlgn="base" hangingPunct="0">
              <a:spcBef>
                <a:spcPct val="30000"/>
              </a:spcBef>
              <a:spcAft>
                <a:spcPct val="0"/>
              </a:spcAft>
              <a:defRPr sz="1300">
                <a:solidFill>
                  <a:schemeClr val="tx1"/>
                </a:solidFill>
                <a:latin typeface="Arial" panose="020B0604020202020204" pitchFamily="34" charset="0"/>
              </a:defRPr>
            </a:lvl8pPr>
            <a:lvl9pPr marL="4108102" indent="-241653"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CB3ADF47-0C2A-4E52-AF84-1B1338FE1A1A}" type="slidenum">
              <a:rPr lang="en-US" altLang="en-US" sz="1400"/>
              <a:pPr>
                <a:spcBef>
                  <a:spcPct val="0"/>
                </a:spcBef>
              </a:pPr>
              <a:t>1</a:t>
            </a:fld>
            <a:endParaRPr lang="en-US" altLang="en-US" sz="14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9395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17</a:t>
            </a:fld>
            <a:endParaRPr lang="en-IN"/>
          </a:p>
        </p:txBody>
      </p:sp>
    </p:spTree>
    <p:extLst>
      <p:ext uri="{BB962C8B-B14F-4D97-AF65-F5344CB8AC3E}">
        <p14:creationId xmlns:p14="http://schemas.microsoft.com/office/powerpoint/2010/main" val="1402749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48132"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193462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7591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77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11268"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316397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055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653257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5234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485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1061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414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12085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9361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3957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8450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292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51204"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2933149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1529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5698974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480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2788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5616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4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7856349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7833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8363387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939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479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229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72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49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9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5749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3089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2.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2053" name="Picture 21"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74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1028"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1134" name="CorelDRAW" r:id="rId14" imgW="9570600" imgH="657720" progId="">
                  <p:embed/>
                </p:oleObj>
              </mc:Choice>
              <mc:Fallback>
                <p:oleObj name="CorelDRAW" r:id="rId14" imgW="9570600" imgH="657720" progId="">
                  <p:embed/>
                  <p:pic>
                    <p:nvPicPr>
                      <p:cNvPr id="0" name="Picture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81140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3076"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2158" name="CorelDRAW" r:id="rId14" imgW="9570600" imgH="657720" progId="">
                  <p:embed/>
                </p:oleObj>
              </mc:Choice>
              <mc:Fallback>
                <p:oleObj name="CorelDRAW" r:id="rId14" imgW="9570600" imgH="657720" progId="">
                  <p:embed/>
                  <p:pic>
                    <p:nvPicPr>
                      <p:cNvPr id="0" name="Picture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0265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media" Target="../media/media2.wav"/><Relationship Id="rId7"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5" Type="http://schemas.microsoft.com/office/2007/relationships/media" Target="../media/media3.wav"/><Relationship Id="rId4" Type="http://schemas.openxmlformats.org/officeDocument/2006/relationships/audio" Target="../media/media2.wav"/><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Diagram1.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9"/>
          <p:cNvSpPr>
            <a:spLocks noChangeArrowheads="1"/>
          </p:cNvSpPr>
          <p:nvPr/>
        </p:nvSpPr>
        <p:spPr bwMode="auto">
          <a:xfrm>
            <a:off x="0" y="0"/>
            <a:ext cx="9144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900">
              <a:latin typeface="Calibri" panose="020F0502020204030204" pitchFamily="34" charset="0"/>
              <a:cs typeface="Calibri" panose="020F0502020204030204" pitchFamily="34" charset="0"/>
            </a:endParaRPr>
          </a:p>
        </p:txBody>
      </p:sp>
      <p:sp>
        <p:nvSpPr>
          <p:cNvPr id="9" name="TextBox 8"/>
          <p:cNvSpPr txBox="1"/>
          <p:nvPr/>
        </p:nvSpPr>
        <p:spPr>
          <a:xfrm>
            <a:off x="76284" y="1785223"/>
            <a:ext cx="9036496" cy="1569660"/>
          </a:xfrm>
          <a:prstGeom prst="rect">
            <a:avLst/>
          </a:prstGeom>
          <a:noFill/>
        </p:spPr>
        <p:txBody>
          <a:bodyPr wrap="square" rtlCol="0">
            <a:spAutoFit/>
          </a:bodyPr>
          <a:lstStyle/>
          <a:p>
            <a:pPr algn="ctr"/>
            <a:r>
              <a:rPr lang="en-IN" sz="4800" b="1" dirty="0" smtClean="0">
                <a:solidFill>
                  <a:srgbClr val="00B050"/>
                </a:solidFill>
                <a:latin typeface="Calibri" panose="020F0502020204030204" pitchFamily="34" charset="0"/>
                <a:cs typeface="Calibri" panose="020F0502020204030204" pitchFamily="34" charset="0"/>
              </a:rPr>
              <a:t>A NEW METHOD FOR MONAURAL SPEECH SEPARATION USING IBM</a:t>
            </a:r>
            <a:endParaRPr lang="en-IN" sz="4800" b="1" dirty="0">
              <a:solidFill>
                <a:srgbClr val="00B050"/>
              </a:solidFill>
              <a:latin typeface="Calibri" panose="020F0502020204030204" pitchFamily="34" charset="0"/>
              <a:cs typeface="Calibri" panose="020F0502020204030204" pitchFamily="34" charset="0"/>
            </a:endParaRPr>
          </a:p>
        </p:txBody>
      </p:sp>
      <p:sp>
        <p:nvSpPr>
          <p:cNvPr id="11" name="TextBox 10"/>
          <p:cNvSpPr txBox="1"/>
          <p:nvPr/>
        </p:nvSpPr>
        <p:spPr>
          <a:xfrm>
            <a:off x="212725" y="3857628"/>
            <a:ext cx="4738332" cy="400110"/>
          </a:xfrm>
          <a:prstGeom prst="rect">
            <a:avLst/>
          </a:prstGeom>
          <a:noFill/>
        </p:spPr>
        <p:txBody>
          <a:bodyPr wrap="square" rtlCol="0">
            <a:spAutoFit/>
          </a:bodyPr>
          <a:lstStyle/>
          <a:p>
            <a:pPr eaLnBrk="1" fontAlgn="auto" hangingPunct="1">
              <a:spcBef>
                <a:spcPts val="0"/>
              </a:spcBef>
              <a:spcAft>
                <a:spcPts val="0"/>
              </a:spcAft>
            </a:pPr>
            <a:r>
              <a:rPr lang="en-IN" sz="2000" b="0" dirty="0">
                <a:solidFill>
                  <a:prstClr val="black"/>
                </a:solidFill>
                <a:latin typeface="Calibri" panose="020F0502020204030204" pitchFamily="34" charset="0"/>
                <a:cs typeface="Calibri" panose="020F0502020204030204" pitchFamily="34" charset="0"/>
              </a:rPr>
              <a:t>Guide: </a:t>
            </a:r>
            <a:r>
              <a:rPr lang="en-IN" sz="2000" dirty="0">
                <a:solidFill>
                  <a:prstClr val="black"/>
                </a:solidFill>
                <a:latin typeface="Calibri" panose="020F0502020204030204" pitchFamily="34" charset="0"/>
                <a:cs typeface="Calibri" panose="020F0502020204030204" pitchFamily="34" charset="0"/>
              </a:rPr>
              <a:t>Dr. R. Rajavel</a:t>
            </a:r>
            <a:r>
              <a:rPr lang="en-IN" sz="2000" b="0" dirty="0">
                <a:solidFill>
                  <a:prstClr val="black"/>
                </a:solidFill>
                <a:latin typeface="Calibri" panose="020F0502020204030204" pitchFamily="34" charset="0"/>
                <a:cs typeface="Calibri" panose="020F0502020204030204" pitchFamily="34" charset="0"/>
              </a:rPr>
              <a:t>, Associate Professor</a:t>
            </a:r>
          </a:p>
        </p:txBody>
      </p:sp>
      <p:sp>
        <p:nvSpPr>
          <p:cNvPr id="13" name="TextBox 12"/>
          <p:cNvSpPr txBox="1"/>
          <p:nvPr/>
        </p:nvSpPr>
        <p:spPr>
          <a:xfrm>
            <a:off x="4875540" y="3857628"/>
            <a:ext cx="3888432" cy="1200329"/>
          </a:xfrm>
          <a:prstGeom prst="rect">
            <a:avLst/>
          </a:prstGeom>
          <a:noFill/>
        </p:spPr>
        <p:txBody>
          <a:bodyPr wrap="square" rtlCol="0">
            <a:spAutoFit/>
          </a:bodyPr>
          <a:lstStyle/>
          <a:p>
            <a:pPr eaLnBrk="1" fontAlgn="auto" hangingPunct="1">
              <a:spcBef>
                <a:spcPts val="0"/>
              </a:spcBef>
              <a:spcAft>
                <a:spcPts val="0"/>
              </a:spcAft>
            </a:pPr>
            <a:r>
              <a:rPr lang="en-IN" sz="1800" b="0" dirty="0" smtClean="0">
                <a:solidFill>
                  <a:prstClr val="black"/>
                </a:solidFill>
                <a:latin typeface="Calibri" panose="020F0502020204030204" pitchFamily="34" charset="0"/>
                <a:cs typeface="Calibri" panose="020F0502020204030204" pitchFamily="34" charset="0"/>
              </a:rPr>
              <a:t>Project </a:t>
            </a:r>
            <a:r>
              <a:rPr lang="en-IN" sz="1800" b="0" dirty="0">
                <a:solidFill>
                  <a:prstClr val="black"/>
                </a:solidFill>
                <a:latin typeface="Calibri" panose="020F0502020204030204" pitchFamily="34" charset="0"/>
                <a:cs typeface="Calibri" panose="020F0502020204030204" pitchFamily="34" charset="0"/>
              </a:rPr>
              <a:t>by :</a:t>
            </a:r>
          </a:p>
          <a:p>
            <a:pPr eaLnBrk="1" fontAlgn="auto" hangingPunct="1">
              <a:spcBef>
                <a:spcPts val="0"/>
              </a:spcBef>
              <a:spcAft>
                <a:spcPts val="0"/>
              </a:spcAft>
            </a:pPr>
            <a:r>
              <a:rPr lang="en-IN" sz="1800" b="0" dirty="0">
                <a:solidFill>
                  <a:prstClr val="black"/>
                </a:solidFill>
                <a:latin typeface="Calibri" panose="020F0502020204030204" pitchFamily="34" charset="0"/>
                <a:cs typeface="Calibri" panose="020F0502020204030204" pitchFamily="34" charset="0"/>
              </a:rPr>
              <a:t>M. Naveen Narayanan - 312214106066  </a:t>
            </a:r>
          </a:p>
          <a:p>
            <a:pPr eaLnBrk="1" fontAlgn="auto" hangingPunct="1">
              <a:spcBef>
                <a:spcPts val="0"/>
              </a:spcBef>
              <a:spcAft>
                <a:spcPts val="0"/>
              </a:spcAft>
            </a:pPr>
            <a:r>
              <a:rPr lang="en-IN" sz="1800" b="0" dirty="0">
                <a:solidFill>
                  <a:prstClr val="black"/>
                </a:solidFill>
                <a:latin typeface="Calibri" panose="020F0502020204030204" pitchFamily="34" charset="0"/>
                <a:cs typeface="Calibri" panose="020F0502020204030204" pitchFamily="34" charset="0"/>
              </a:rPr>
              <a:t>S. Somasundar - 312214106104</a:t>
            </a:r>
          </a:p>
          <a:p>
            <a:pPr eaLnBrk="1" fontAlgn="auto" hangingPunct="1">
              <a:spcBef>
                <a:spcPts val="0"/>
              </a:spcBef>
              <a:spcAft>
                <a:spcPts val="0"/>
              </a:spcAft>
            </a:pPr>
            <a:endParaRPr lang="en-IN" sz="1800" b="0" dirty="0">
              <a:solidFill>
                <a:prstClr val="black"/>
              </a:solidFill>
              <a:latin typeface="Calibri" panose="020F0502020204030204" pitchFamily="34" charset="0"/>
              <a:cs typeface="Calibri" panose="020F0502020204030204" pitchFamily="34" charset="0"/>
            </a:endParaRPr>
          </a:p>
        </p:txBody>
      </p:sp>
      <p:sp>
        <p:nvSpPr>
          <p:cNvPr id="14" name="TextBox 13"/>
          <p:cNvSpPr txBox="1"/>
          <p:nvPr/>
        </p:nvSpPr>
        <p:spPr>
          <a:xfrm>
            <a:off x="747156" y="5243468"/>
            <a:ext cx="7611058" cy="400110"/>
          </a:xfrm>
          <a:prstGeom prst="rect">
            <a:avLst/>
          </a:prstGeom>
          <a:noFill/>
        </p:spPr>
        <p:txBody>
          <a:bodyPr wrap="none" rtlCol="0">
            <a:spAutoFit/>
          </a:bodyPr>
          <a:lstStyle/>
          <a:p>
            <a:pPr algn="ctr" eaLnBrk="1" fontAlgn="auto" hangingPunct="1">
              <a:spcBef>
                <a:spcPts val="0"/>
              </a:spcBef>
              <a:spcAft>
                <a:spcPts val="0"/>
              </a:spcAft>
            </a:pPr>
            <a:r>
              <a:rPr lang="en-IN" sz="2000" dirty="0">
                <a:solidFill>
                  <a:srgbClr val="C00000"/>
                </a:solidFill>
                <a:latin typeface="Calibri" panose="020F0502020204030204" pitchFamily="34" charset="0"/>
                <a:cs typeface="Calibri" panose="020F0502020204030204" pitchFamily="34" charset="0"/>
              </a:rPr>
              <a:t>DEPARTMENT OF ELECTRONICS AND COMMUNICATION ENGINEERING</a:t>
            </a:r>
          </a:p>
        </p:txBody>
      </p:sp>
    </p:spTree>
    <p:extLst>
      <p:ext uri="{BB962C8B-B14F-4D97-AF65-F5344CB8AC3E}">
        <p14:creationId xmlns:p14="http://schemas.microsoft.com/office/powerpoint/2010/main" val="1969956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latin typeface="Calibri" panose="020F0502020204030204" pitchFamily="34" charset="0"/>
                <a:cs typeface="Calibri" panose="020F0502020204030204" pitchFamily="34" charset="0"/>
              </a:rPr>
              <a:t>HARDWARE and SOFTWARE REQUIRED </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lgn="just">
              <a:buNone/>
            </a:pPr>
            <a:r>
              <a:rPr lang="en-IN" dirty="0" smtClean="0">
                <a:latin typeface="Calibri" panose="020F0502020204030204" pitchFamily="34" charset="0"/>
                <a:cs typeface="Calibri" panose="020F0502020204030204" pitchFamily="34" charset="0"/>
              </a:rPr>
              <a:t>Personal Computer with MATLAB installed</a:t>
            </a:r>
          </a:p>
          <a:p>
            <a:pPr marL="0" indent="0" algn="just">
              <a:buNone/>
            </a:pPr>
            <a:endParaRPr lang="en-IN" dirty="0" smtClean="0">
              <a:latin typeface="Calibri" panose="020F0502020204030204" pitchFamily="34" charset="0"/>
              <a:cs typeface="Calibri" panose="020F0502020204030204" pitchFamily="34" charset="0"/>
            </a:endParaRPr>
          </a:p>
          <a:p>
            <a:pPr marL="0" indent="0" algn="just">
              <a:buNone/>
            </a:pPr>
            <a:r>
              <a:rPr lang="en-IN" dirty="0" smtClean="0">
                <a:latin typeface="Calibri" panose="020F0502020204030204" pitchFamily="34" charset="0"/>
                <a:cs typeface="Calibri" panose="020F0502020204030204" pitchFamily="34" charset="0"/>
              </a:rPr>
              <a:t>To implement analysis and synthesis filter bank, compute IBM and demonstrate the process of speech separation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3185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RESULTS</a:t>
            </a:r>
            <a:endParaRPr lang="en-IN" dirty="0">
              <a:solidFill>
                <a:srgbClr val="FF0000"/>
              </a:solidFill>
              <a:latin typeface="Calibri" panose="020F0502020204030204" pitchFamily="34" charset="0"/>
              <a:cs typeface="Calibri" panose="020F0502020204030204" pitchFamily="34" charset="0"/>
            </a:endParaRPr>
          </a:p>
        </p:txBody>
      </p:sp>
      <p:pic>
        <p:nvPicPr>
          <p:cNvPr id="4" name="IEEEFemale">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8" cstate="print"/>
          <a:stretch>
            <a:fillRect/>
          </a:stretch>
        </p:blipFill>
        <p:spPr>
          <a:xfrm>
            <a:off x="1373204" y="963959"/>
            <a:ext cx="609600" cy="609600"/>
          </a:xfrm>
        </p:spPr>
      </p:pic>
      <p:sp>
        <p:nvSpPr>
          <p:cNvPr id="5" name="TextBox 4"/>
          <p:cNvSpPr txBox="1"/>
          <p:nvPr/>
        </p:nvSpPr>
        <p:spPr>
          <a:xfrm>
            <a:off x="3563888" y="1101512"/>
            <a:ext cx="5464894" cy="2400657"/>
          </a:xfrm>
          <a:prstGeom prst="rect">
            <a:avLst/>
          </a:prstGeom>
          <a:noFill/>
        </p:spPr>
        <p:txBody>
          <a:bodyPr wrap="none" rtlCol="0">
            <a:spAutoFit/>
          </a:bodyPr>
          <a:lstStyle/>
          <a:p>
            <a:pPr algn="just"/>
            <a:r>
              <a:rPr lang="en-US" sz="2500" b="0" dirty="0">
                <a:latin typeface="Calibri" panose="020F0502020204030204" pitchFamily="34" charset="0"/>
                <a:cs typeface="Calibri" panose="020F0502020204030204" pitchFamily="34" charset="0"/>
              </a:rPr>
              <a:t>Speech: “ The drip of the rain </a:t>
            </a:r>
            <a:r>
              <a:rPr lang="en-US" sz="2500" b="0" dirty="0" smtClean="0">
                <a:latin typeface="Calibri" panose="020F0502020204030204" pitchFamily="34" charset="0"/>
                <a:cs typeface="Calibri" panose="020F0502020204030204" pitchFamily="34" charset="0"/>
              </a:rPr>
              <a:t>made a </a:t>
            </a:r>
          </a:p>
          <a:p>
            <a:pPr algn="just"/>
            <a:r>
              <a:rPr lang="en-US" sz="2500" b="0" dirty="0">
                <a:latin typeface="Calibri" panose="020F0502020204030204" pitchFamily="34" charset="0"/>
                <a:cs typeface="Calibri" panose="020F0502020204030204" pitchFamily="34" charset="0"/>
              </a:rPr>
              <a:t>	</a:t>
            </a:r>
            <a:r>
              <a:rPr lang="en-US" sz="2500" b="0" dirty="0" smtClean="0">
                <a:latin typeface="Calibri" panose="020F0502020204030204" pitchFamily="34" charset="0"/>
                <a:cs typeface="Calibri" panose="020F0502020204030204" pitchFamily="34" charset="0"/>
              </a:rPr>
              <a:t>		pleasant </a:t>
            </a:r>
            <a:r>
              <a:rPr lang="en-US" sz="2500" b="0" dirty="0">
                <a:latin typeface="Calibri" panose="020F0502020204030204" pitchFamily="34" charset="0"/>
                <a:cs typeface="Calibri" panose="020F0502020204030204" pitchFamily="34" charset="0"/>
              </a:rPr>
              <a:t>sound”</a:t>
            </a:r>
          </a:p>
          <a:p>
            <a:pPr algn="just"/>
            <a:r>
              <a:rPr lang="en-US" sz="2500" b="0" dirty="0">
                <a:latin typeface="Calibri" panose="020F0502020204030204" pitchFamily="34" charset="0"/>
                <a:cs typeface="Calibri" panose="020F0502020204030204" pitchFamily="34" charset="0"/>
              </a:rPr>
              <a:t>Noise: Speech shaped </a:t>
            </a:r>
            <a:r>
              <a:rPr lang="en-US" sz="2500" b="0" dirty="0" smtClean="0">
                <a:latin typeface="Calibri" panose="020F0502020204030204" pitchFamily="34" charset="0"/>
                <a:cs typeface="Calibri" panose="020F0502020204030204" pitchFamily="34" charset="0"/>
              </a:rPr>
              <a:t>noise</a:t>
            </a:r>
          </a:p>
          <a:p>
            <a:pPr algn="just"/>
            <a:r>
              <a:rPr lang="en-US" sz="2500" b="0" dirty="0" smtClean="0">
                <a:latin typeface="Calibri" panose="020F0502020204030204" pitchFamily="34" charset="0"/>
                <a:cs typeface="Calibri" panose="020F0502020204030204" pitchFamily="34" charset="0"/>
              </a:rPr>
              <a:t>Length of speech signal = 22004 samples</a:t>
            </a:r>
          </a:p>
          <a:p>
            <a:pPr algn="just"/>
            <a:r>
              <a:rPr lang="en-US" sz="2500" b="0" dirty="0" smtClean="0">
                <a:latin typeface="Calibri" panose="020F0502020204030204" pitchFamily="34" charset="0"/>
                <a:cs typeface="Calibri" panose="020F0502020204030204" pitchFamily="34" charset="0"/>
              </a:rPr>
              <a:t>Sampling Frequency = 8000Hz</a:t>
            </a:r>
          </a:p>
          <a:p>
            <a:pPr algn="just"/>
            <a:r>
              <a:rPr lang="en-US" sz="2500" b="0" dirty="0" smtClean="0">
                <a:latin typeface="Calibri" panose="020F0502020204030204" pitchFamily="34" charset="0"/>
                <a:cs typeface="Calibri" panose="020F0502020204030204" pitchFamily="34" charset="0"/>
              </a:rPr>
              <a:t>SNR = 4db</a:t>
            </a:r>
          </a:p>
        </p:txBody>
      </p:sp>
      <p:sp>
        <p:nvSpPr>
          <p:cNvPr id="6" name="TextBox 5"/>
          <p:cNvSpPr txBox="1"/>
          <p:nvPr/>
        </p:nvSpPr>
        <p:spPr>
          <a:xfrm>
            <a:off x="959883" y="1591276"/>
            <a:ext cx="1800200" cy="477054"/>
          </a:xfrm>
          <a:prstGeom prst="rect">
            <a:avLst/>
          </a:prstGeom>
          <a:noFill/>
        </p:spPr>
        <p:txBody>
          <a:bodyPr wrap="square" rtlCol="0">
            <a:spAutoFit/>
          </a:bodyPr>
          <a:lstStyle/>
          <a:p>
            <a:r>
              <a:rPr lang="en-US" sz="2500" b="0" dirty="0" smtClean="0">
                <a:latin typeface="Calibri" panose="020F0502020204030204" pitchFamily="34" charset="0"/>
                <a:cs typeface="Calibri" panose="020F0502020204030204" pitchFamily="34" charset="0"/>
              </a:rPr>
              <a:t>Speech</a:t>
            </a:r>
            <a:endParaRPr lang="en-US" sz="2500" b="0" dirty="0">
              <a:latin typeface="Calibri" panose="020F0502020204030204" pitchFamily="34" charset="0"/>
              <a:cs typeface="Calibri" panose="020F0502020204030204" pitchFamily="34" charset="0"/>
            </a:endParaRPr>
          </a:p>
        </p:txBody>
      </p:sp>
      <p:sp>
        <p:nvSpPr>
          <p:cNvPr id="11" name="TextBox 10"/>
          <p:cNvSpPr txBox="1"/>
          <p:nvPr/>
        </p:nvSpPr>
        <p:spPr>
          <a:xfrm>
            <a:off x="743859" y="3132614"/>
            <a:ext cx="2232248" cy="477054"/>
          </a:xfrm>
          <a:prstGeom prst="rect">
            <a:avLst/>
          </a:prstGeom>
          <a:noFill/>
        </p:spPr>
        <p:txBody>
          <a:bodyPr wrap="square" rtlCol="0">
            <a:spAutoFit/>
          </a:bodyPr>
          <a:lstStyle/>
          <a:p>
            <a:r>
              <a:rPr lang="en-US" sz="2500" b="0" dirty="0" smtClean="0">
                <a:latin typeface="Calibri" panose="020F0502020204030204" pitchFamily="34" charset="0"/>
                <a:cs typeface="Calibri" panose="020F0502020204030204" pitchFamily="34" charset="0"/>
              </a:rPr>
              <a:t>Noisy Speech</a:t>
            </a:r>
            <a:endParaRPr lang="en-US" sz="2500" b="0" dirty="0">
              <a:latin typeface="Calibri" panose="020F0502020204030204" pitchFamily="34" charset="0"/>
              <a:cs typeface="Calibri" panose="020F0502020204030204" pitchFamily="34" charset="0"/>
            </a:endParaRPr>
          </a:p>
        </p:txBody>
      </p:sp>
      <p:sp>
        <p:nvSpPr>
          <p:cNvPr id="13" name="TextBox 12"/>
          <p:cNvSpPr txBox="1"/>
          <p:nvPr/>
        </p:nvSpPr>
        <p:spPr>
          <a:xfrm>
            <a:off x="457200" y="4775189"/>
            <a:ext cx="3280016" cy="1246495"/>
          </a:xfrm>
          <a:prstGeom prst="rect">
            <a:avLst/>
          </a:prstGeom>
          <a:noFill/>
        </p:spPr>
        <p:txBody>
          <a:bodyPr wrap="square" rtlCol="0">
            <a:spAutoFit/>
          </a:bodyPr>
          <a:lstStyle/>
          <a:p>
            <a:pPr algn="just"/>
            <a:r>
              <a:rPr lang="en-US" sz="2500" b="0" dirty="0" smtClean="0">
                <a:latin typeface="Calibri" panose="020F0502020204030204" pitchFamily="34" charset="0"/>
                <a:cs typeface="Calibri" panose="020F0502020204030204" pitchFamily="34" charset="0"/>
              </a:rPr>
              <a:t>Resynthesized Speech using  Weintraub System</a:t>
            </a:r>
            <a:endParaRPr lang="en-US" sz="2500" b="0" dirty="0">
              <a:latin typeface="Calibri" panose="020F0502020204030204" pitchFamily="34" charset="0"/>
              <a:cs typeface="Calibri" panose="020F0502020204030204" pitchFamily="34" charset="0"/>
            </a:endParaRPr>
          </a:p>
        </p:txBody>
      </p:sp>
      <p:pic>
        <p:nvPicPr>
          <p:cNvPr id="3" name="noisy">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1373204" y="2455214"/>
            <a:ext cx="609600" cy="609600"/>
          </a:xfrm>
          <a:prstGeom prst="rect">
            <a:avLst/>
          </a:prstGeom>
        </p:spPr>
      </p:pic>
      <p:pic>
        <p:nvPicPr>
          <p:cNvPr id="7" name="resynthesized speech">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9"/>
          <a:stretch>
            <a:fillRect/>
          </a:stretch>
        </p:blipFill>
        <p:spPr>
          <a:xfrm>
            <a:off x="1373204" y="4064352"/>
            <a:ext cx="609600" cy="609600"/>
          </a:xfrm>
          <a:prstGeom prst="rect">
            <a:avLst/>
          </a:prstGeom>
        </p:spPr>
      </p:pic>
    </p:spTree>
    <p:extLst>
      <p:ext uri="{BB962C8B-B14F-4D97-AF65-F5344CB8AC3E}">
        <p14:creationId xmlns:p14="http://schemas.microsoft.com/office/powerpoint/2010/main" val="39855223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747"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747" fill="hold"/>
                                        <p:tgtEl>
                                          <p:spTgt spid="3"/>
                                        </p:tgtEl>
                                      </p:cBhvr>
                                    </p:cmd>
                                  </p:childTnLst>
                                </p:cTn>
                              </p:par>
                            </p:childTnLst>
                          </p:cTn>
                        </p:par>
                      </p:childTnLst>
                    </p:cTn>
                  </p:par>
                </p:childTnLst>
              </p:cTn>
              <p:nextCondLst>
                <p:cond evt="onClick" delay="0">
                  <p:tgtEl>
                    <p:spTgt spid="3"/>
                  </p:tgtEl>
                </p:cond>
              </p:nextCondLst>
            </p:seq>
            <p:audio>
              <p:cMediaNode vol="80000">
                <p:cTn id="13" fill="hold" display="0">
                  <p:stCondLst>
                    <p:cond delay="indefinite"/>
                  </p:stCondLst>
                  <p:endCondLst>
                    <p:cond evt="onStopAudio" delay="0">
                      <p:tgtEl>
                        <p:sldTgt/>
                      </p:tgtEl>
                    </p:cond>
                  </p:endCondLst>
                </p:cTn>
                <p:tgtEl>
                  <p:spTgt spid="3"/>
                </p:tgtEl>
              </p:cMediaNode>
            </p:audio>
            <p:seq concurrent="1" nextAc="seek">
              <p:cTn id="14" restart="whenNotActive" fill="hold" evtFilter="cancelBubble" nodeType="interactiveSeq">
                <p:stCondLst>
                  <p:cond evt="onClick" delay="0">
                    <p:tgtEl>
                      <p:spTgt spid="7"/>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747" fill="hold"/>
                                        <p:tgtEl>
                                          <p:spTgt spid="7"/>
                                        </p:tgtEl>
                                      </p:cBhvr>
                                    </p:cmd>
                                  </p:childTnLst>
                                </p:cTn>
                              </p:par>
                            </p:childTnLst>
                          </p:cTn>
                        </p:par>
                      </p:childTnLst>
                    </p:cTn>
                  </p:par>
                </p:childTnLst>
              </p:cTn>
              <p:nextCondLst>
                <p:cond evt="onClick" delay="0">
                  <p:tgtEl>
                    <p:spTgt spid="7"/>
                  </p:tgtEl>
                </p:cond>
              </p:nextCondLst>
            </p:seq>
            <p:audio>
              <p:cMediaNode vol="80000">
                <p:cTn id="19" fill="hold" display="0">
                  <p:stCondLst>
                    <p:cond delay="indefinite"/>
                  </p:stCondLst>
                  <p:endCondLst>
                    <p:cond evt="onStopAudio" delay="0">
                      <p:tgtEl>
                        <p:sldTgt/>
                      </p:tgtEl>
                    </p:cond>
                  </p:endCondLst>
                </p:cTn>
                <p:tgtEl>
                  <p:spTgt spid="7"/>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Calibri" panose="020F0502020204030204" pitchFamily="34" charset="0"/>
                <a:cs typeface="Calibri" panose="020F0502020204030204" pitchFamily="34" charset="0"/>
              </a:rPr>
              <a:t>GRAPHICAL RESULTS</a:t>
            </a:r>
            <a:endParaRPr lang="en-US" dirty="0">
              <a:solidFill>
                <a:srgbClr val="FF000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52736"/>
            <a:ext cx="8013576" cy="4733599"/>
          </a:xfrm>
          <a:prstGeom prst="rect">
            <a:avLst/>
          </a:prstGeom>
        </p:spPr>
      </p:pic>
    </p:spTree>
    <p:extLst>
      <p:ext uri="{BB962C8B-B14F-4D97-AF65-F5344CB8AC3E}">
        <p14:creationId xmlns:p14="http://schemas.microsoft.com/office/powerpoint/2010/main" val="2539237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90264"/>
            <a:ext cx="8229600" cy="1143000"/>
          </a:xfrm>
        </p:spPr>
        <p:txBody>
          <a:bodyPr/>
          <a:lstStyle/>
          <a:p>
            <a:r>
              <a:rPr lang="en-US" dirty="0" smtClean="0">
                <a:solidFill>
                  <a:srgbClr val="FF0000"/>
                </a:solidFill>
                <a:latin typeface="Calibri" panose="020F0502020204030204" pitchFamily="34" charset="0"/>
                <a:cs typeface="Calibri" panose="020F0502020204030204" pitchFamily="34" charset="0"/>
              </a:rPr>
              <a:t>GRAPHICAL RESULTS</a:t>
            </a:r>
            <a:endParaRPr lang="en-US" dirty="0">
              <a:solidFill>
                <a:srgbClr val="FF000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84" y="979835"/>
            <a:ext cx="8013575" cy="4753421"/>
          </a:xfrm>
          <a:prstGeom prst="rect">
            <a:avLst/>
          </a:prstGeom>
        </p:spPr>
      </p:pic>
    </p:spTree>
    <p:extLst>
      <p:ext uri="{BB962C8B-B14F-4D97-AF65-F5344CB8AC3E}">
        <p14:creationId xmlns:p14="http://schemas.microsoft.com/office/powerpoint/2010/main" val="2584607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Calibri" panose="020F0502020204030204" pitchFamily="34" charset="0"/>
                <a:cs typeface="Calibri" panose="020F0502020204030204" pitchFamily="34" charset="0"/>
              </a:rPr>
              <a:t>GRAPHICAL RESULTS</a:t>
            </a:r>
            <a:endParaRPr lang="en-US" dirty="0">
              <a:solidFill>
                <a:srgbClr val="FF0000"/>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64" y="1052736"/>
            <a:ext cx="8013576" cy="4755818"/>
          </a:xfrm>
          <a:prstGeom prst="rect">
            <a:avLst/>
          </a:prstGeom>
        </p:spPr>
      </p:pic>
    </p:spTree>
    <p:extLst>
      <p:ext uri="{BB962C8B-B14F-4D97-AF65-F5344CB8AC3E}">
        <p14:creationId xmlns:p14="http://schemas.microsoft.com/office/powerpoint/2010/main" val="2485089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39" y="-171400"/>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COMPUTATIONAL ANALYSIS</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836712"/>
            <a:ext cx="8892479" cy="5382344"/>
          </a:xfrm>
        </p:spPr>
        <p:txBody>
          <a:bodyPr>
            <a:noAutofit/>
          </a:bodyPr>
          <a:lstStyle/>
          <a:p>
            <a:pPr algn="just">
              <a:spcBef>
                <a:spcPts val="0"/>
              </a:spcBef>
              <a:spcAft>
                <a:spcPts val="600"/>
              </a:spcAft>
              <a:buFont typeface="Wingdings" panose="05000000000000000000" pitchFamily="2" charset="2"/>
              <a:buChar char="§"/>
            </a:pPr>
            <a:r>
              <a:rPr lang="en-IN" sz="2500" dirty="0" smtClean="0">
                <a:latin typeface="Calibri" panose="020F0502020204030204" pitchFamily="34" charset="0"/>
                <a:cs typeface="Calibri" panose="020F0502020204030204" pitchFamily="34" charset="0"/>
              </a:rPr>
              <a:t>Length of Speech signal = 22004 samples</a:t>
            </a:r>
          </a:p>
          <a:p>
            <a:pPr algn="just">
              <a:spcBef>
                <a:spcPts val="0"/>
              </a:spcBef>
              <a:spcAft>
                <a:spcPts val="600"/>
              </a:spcAft>
              <a:buFont typeface="Wingdings" panose="05000000000000000000" pitchFamily="2" charset="2"/>
              <a:buChar char="§"/>
            </a:pPr>
            <a:r>
              <a:rPr lang="en-IN" sz="2500" dirty="0" smtClean="0">
                <a:latin typeface="Calibri" panose="020F0502020204030204" pitchFamily="34" charset="0"/>
                <a:cs typeface="Calibri" panose="020F0502020204030204" pitchFamily="34" charset="0"/>
              </a:rPr>
              <a:t>Length of the Impulse response in Gammatone Analysis and Synthesis Filter bank = 1024 samples</a:t>
            </a:r>
          </a:p>
          <a:p>
            <a:pPr algn="just">
              <a:spcBef>
                <a:spcPts val="0"/>
              </a:spcBef>
              <a:spcAft>
                <a:spcPts val="600"/>
              </a:spcAft>
              <a:buFont typeface="Wingdings" panose="05000000000000000000" pitchFamily="2" charset="2"/>
              <a:buChar char="§"/>
            </a:pPr>
            <a:r>
              <a:rPr lang="en-IN" sz="2500" dirty="0" smtClean="0">
                <a:latin typeface="Calibri" panose="020F0502020204030204" pitchFamily="34" charset="0"/>
                <a:cs typeface="Calibri" panose="020F0502020204030204" pitchFamily="34" charset="0"/>
              </a:rPr>
              <a:t>Number of Channels = 128</a:t>
            </a:r>
          </a:p>
          <a:p>
            <a:pPr algn="just">
              <a:spcBef>
                <a:spcPts val="0"/>
              </a:spcBef>
              <a:spcAft>
                <a:spcPts val="600"/>
              </a:spcAft>
              <a:buFont typeface="Wingdings" panose="05000000000000000000" pitchFamily="2" charset="2"/>
              <a:buChar char="§"/>
            </a:pPr>
            <a:r>
              <a:rPr lang="en-IN" sz="2500" dirty="0" smtClean="0">
                <a:latin typeface="Calibri" panose="020F0502020204030204" pitchFamily="34" charset="0"/>
                <a:cs typeface="Calibri" panose="020F0502020204030204" pitchFamily="34" charset="0"/>
              </a:rPr>
              <a:t>Number of Frames per channel = 275</a:t>
            </a:r>
          </a:p>
          <a:p>
            <a:pPr algn="just">
              <a:spcBef>
                <a:spcPts val="0"/>
              </a:spcBef>
              <a:spcAft>
                <a:spcPts val="600"/>
              </a:spcAft>
              <a:buFont typeface="Wingdings" panose="05000000000000000000" pitchFamily="2" charset="2"/>
              <a:buChar char="§"/>
            </a:pPr>
            <a:r>
              <a:rPr lang="en-IN" sz="2500" dirty="0" smtClean="0">
                <a:latin typeface="Calibri" panose="020F0502020204030204" pitchFamily="34" charset="0"/>
                <a:cs typeface="Calibri" panose="020F0502020204030204" pitchFamily="34" charset="0"/>
              </a:rPr>
              <a:t>The number of multiplications in Analysis Filter Bank = Length of Speech signal*Length of Impulse response*Number of Channels =  22004*1024*128 = 2884108288</a:t>
            </a:r>
          </a:p>
          <a:p>
            <a:pPr algn="just">
              <a:spcBef>
                <a:spcPts val="0"/>
              </a:spcBef>
              <a:spcAft>
                <a:spcPts val="600"/>
              </a:spcAft>
              <a:buFont typeface="Wingdings" panose="05000000000000000000" pitchFamily="2" charset="2"/>
              <a:buChar char="§"/>
            </a:pPr>
            <a:r>
              <a:rPr lang="en-IN" sz="2500" dirty="0">
                <a:latin typeface="Calibri" panose="020F0502020204030204" pitchFamily="34" charset="0"/>
                <a:cs typeface="Calibri" panose="020F0502020204030204" pitchFamily="34" charset="0"/>
              </a:rPr>
              <a:t>The number of  multiplications in the process of speech separation = </a:t>
            </a:r>
            <a:r>
              <a:rPr lang="en-IN" sz="2500" dirty="0" smtClean="0">
                <a:latin typeface="Calibri" panose="020F0502020204030204" pitchFamily="34" charset="0"/>
                <a:cs typeface="Calibri" panose="020F0502020204030204" pitchFamily="34" charset="0"/>
              </a:rPr>
              <a:t>Number of Channels*Number of Frames*Length of each Frame  </a:t>
            </a:r>
            <a:r>
              <a:rPr lang="en-IN" sz="2500" dirty="0">
                <a:latin typeface="Calibri" panose="020F0502020204030204" pitchFamily="34" charset="0"/>
                <a:cs typeface="Calibri" panose="020F0502020204030204" pitchFamily="34" charset="0"/>
              </a:rPr>
              <a:t>= 128*275*160 = </a:t>
            </a:r>
            <a:r>
              <a:rPr lang="en-IN" sz="2500" dirty="0" smtClean="0">
                <a:latin typeface="Calibri" panose="020F0502020204030204" pitchFamily="34" charset="0"/>
                <a:cs typeface="Calibri" panose="020F0502020204030204" pitchFamily="34" charset="0"/>
              </a:rPr>
              <a:t>5632000</a:t>
            </a:r>
          </a:p>
          <a:p>
            <a:pPr algn="just">
              <a:spcBef>
                <a:spcPts val="0"/>
              </a:spcBef>
              <a:spcAft>
                <a:spcPts val="600"/>
              </a:spcAft>
              <a:buFont typeface="Wingdings" panose="05000000000000000000" pitchFamily="2" charset="2"/>
              <a:buChar char="§"/>
            </a:pPr>
            <a:r>
              <a:rPr lang="en-IN" sz="2500" dirty="0" smtClean="0">
                <a:latin typeface="Calibri" panose="020F0502020204030204" pitchFamily="34" charset="0"/>
                <a:cs typeface="Calibri" panose="020F0502020204030204" pitchFamily="34" charset="0"/>
              </a:rPr>
              <a:t>The number of multiplications in Synthesis Filter Bank = 22004*1024*128 = 2884108288</a:t>
            </a:r>
          </a:p>
        </p:txBody>
      </p:sp>
    </p:spTree>
    <p:extLst>
      <p:ext uri="{BB962C8B-B14F-4D97-AF65-F5344CB8AC3E}">
        <p14:creationId xmlns:p14="http://schemas.microsoft.com/office/powerpoint/2010/main" val="779058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88"/>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WORKPLAN</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67349514"/>
              </p:ext>
            </p:extLst>
          </p:nvPr>
        </p:nvGraphicFramePr>
        <p:xfrm>
          <a:off x="179513" y="908721"/>
          <a:ext cx="8784974" cy="4911893"/>
        </p:xfrm>
        <a:graphic>
          <a:graphicData uri="http://schemas.openxmlformats.org/drawingml/2006/table">
            <a:tbl>
              <a:tblPr firstRow="1" bandRow="1">
                <a:tableStyleId>{93296810-A885-4BE3-A3E7-6D5BEEA58F35}</a:tableStyleId>
              </a:tblPr>
              <a:tblGrid>
                <a:gridCol w="2376263">
                  <a:extLst>
                    <a:ext uri="{9D8B030D-6E8A-4147-A177-3AD203B41FA5}">
                      <a16:colId xmlns:a16="http://schemas.microsoft.com/office/drawing/2014/main" val="4118448880"/>
                    </a:ext>
                  </a:extLst>
                </a:gridCol>
                <a:gridCol w="792088">
                  <a:extLst>
                    <a:ext uri="{9D8B030D-6E8A-4147-A177-3AD203B41FA5}">
                      <a16:colId xmlns:a16="http://schemas.microsoft.com/office/drawing/2014/main" val="603673274"/>
                    </a:ext>
                  </a:extLst>
                </a:gridCol>
                <a:gridCol w="792088">
                  <a:extLst>
                    <a:ext uri="{9D8B030D-6E8A-4147-A177-3AD203B41FA5}">
                      <a16:colId xmlns:a16="http://schemas.microsoft.com/office/drawing/2014/main" val="3153955413"/>
                    </a:ext>
                  </a:extLst>
                </a:gridCol>
                <a:gridCol w="864096">
                  <a:extLst>
                    <a:ext uri="{9D8B030D-6E8A-4147-A177-3AD203B41FA5}">
                      <a16:colId xmlns:a16="http://schemas.microsoft.com/office/drawing/2014/main" val="2566510655"/>
                    </a:ext>
                  </a:extLst>
                </a:gridCol>
                <a:gridCol w="864096">
                  <a:extLst>
                    <a:ext uri="{9D8B030D-6E8A-4147-A177-3AD203B41FA5}">
                      <a16:colId xmlns:a16="http://schemas.microsoft.com/office/drawing/2014/main" val="4249723955"/>
                    </a:ext>
                  </a:extLst>
                </a:gridCol>
                <a:gridCol w="792088">
                  <a:extLst>
                    <a:ext uri="{9D8B030D-6E8A-4147-A177-3AD203B41FA5}">
                      <a16:colId xmlns:a16="http://schemas.microsoft.com/office/drawing/2014/main" val="280684322"/>
                    </a:ext>
                  </a:extLst>
                </a:gridCol>
                <a:gridCol w="792088">
                  <a:extLst>
                    <a:ext uri="{9D8B030D-6E8A-4147-A177-3AD203B41FA5}">
                      <a16:colId xmlns:a16="http://schemas.microsoft.com/office/drawing/2014/main" val="3983034631"/>
                    </a:ext>
                  </a:extLst>
                </a:gridCol>
                <a:gridCol w="688578">
                  <a:extLst>
                    <a:ext uri="{9D8B030D-6E8A-4147-A177-3AD203B41FA5}">
                      <a16:colId xmlns:a16="http://schemas.microsoft.com/office/drawing/2014/main" val="622464219"/>
                    </a:ext>
                  </a:extLst>
                </a:gridCol>
                <a:gridCol w="823589">
                  <a:extLst>
                    <a:ext uri="{9D8B030D-6E8A-4147-A177-3AD203B41FA5}">
                      <a16:colId xmlns:a16="http://schemas.microsoft.com/office/drawing/2014/main" val="2073593912"/>
                    </a:ext>
                  </a:extLst>
                </a:gridCol>
              </a:tblGrid>
              <a:tr h="624730">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AUG-2017</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SEP-2017</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OCT-2017</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NOV-2017</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DEC-2017</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JAN-2018</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FEB-2018</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Calibri" panose="020F0502020204030204" pitchFamily="34" charset="0"/>
                          <a:cs typeface="Calibri" panose="020F0502020204030204" pitchFamily="34" charset="0"/>
                        </a:rPr>
                        <a:t>MAR-2018</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952846"/>
                  </a:ext>
                </a:extLst>
              </a:tr>
              <a:tr h="973988">
                <a:tc>
                  <a:txBody>
                    <a:bodyPr/>
                    <a:lstStyle/>
                    <a:p>
                      <a:pPr algn="just"/>
                      <a:r>
                        <a:rPr lang="en-IN" dirty="0" smtClean="0">
                          <a:latin typeface="Calibri" panose="020F0502020204030204" pitchFamily="34" charset="0"/>
                          <a:cs typeface="Calibri" panose="020F0502020204030204" pitchFamily="34" charset="0"/>
                        </a:rPr>
                        <a:t>Literature</a:t>
                      </a:r>
                      <a:r>
                        <a:rPr lang="en-IN" baseline="0" dirty="0" smtClean="0">
                          <a:latin typeface="Calibri" panose="020F0502020204030204" pitchFamily="34" charset="0"/>
                          <a:cs typeface="Calibri" panose="020F0502020204030204" pitchFamily="34" charset="0"/>
                        </a:rPr>
                        <a:t> Survey</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748973"/>
                  </a:ext>
                </a:extLst>
              </a:tr>
              <a:tr h="1042643">
                <a:tc>
                  <a:txBody>
                    <a:bodyPr/>
                    <a:lstStyle/>
                    <a:p>
                      <a:pPr algn="just"/>
                      <a:r>
                        <a:rPr lang="en-IN" dirty="0" smtClean="0">
                          <a:latin typeface="Calibri" panose="020F0502020204030204" pitchFamily="34" charset="0"/>
                          <a:cs typeface="Calibri" panose="020F0502020204030204" pitchFamily="34" charset="0"/>
                        </a:rPr>
                        <a:t>Implementation of the existing system</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990283"/>
                  </a:ext>
                </a:extLst>
              </a:tr>
              <a:tr h="973133">
                <a:tc>
                  <a:txBody>
                    <a:bodyPr/>
                    <a:lstStyle/>
                    <a:p>
                      <a:pPr algn="just"/>
                      <a:r>
                        <a:rPr lang="en-IN" dirty="0" smtClean="0">
                          <a:latin typeface="Calibri" panose="020F0502020204030204" pitchFamily="34" charset="0"/>
                          <a:cs typeface="Calibri" panose="020F0502020204030204" pitchFamily="34" charset="0"/>
                        </a:rPr>
                        <a:t>Implementation of the proposed system</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5383985"/>
                  </a:ext>
                </a:extLst>
              </a:tr>
              <a:tr h="1282049">
                <a:tc>
                  <a:txBody>
                    <a:bodyPr/>
                    <a:lstStyle/>
                    <a:p>
                      <a:pPr algn="just"/>
                      <a:r>
                        <a:rPr lang="en-IN" dirty="0" smtClean="0">
                          <a:latin typeface="Calibri" panose="020F0502020204030204" pitchFamily="34" charset="0"/>
                          <a:cs typeface="Calibri" panose="020F0502020204030204" pitchFamily="34" charset="0"/>
                        </a:rPr>
                        <a:t>Comparing the Computational Complexity and </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Report</a:t>
                      </a:r>
                      <a:r>
                        <a:rPr lang="en-IN" baseline="0" dirty="0" smtClean="0">
                          <a:latin typeface="Calibri" panose="020F0502020204030204" pitchFamily="34" charset="0"/>
                          <a:cs typeface="Calibri" panose="020F0502020204030204" pitchFamily="34" charset="0"/>
                        </a:rPr>
                        <a:t> Preparation</a:t>
                      </a:r>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endParaRPr lang="en-IN"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41765207"/>
                  </a:ext>
                </a:extLst>
              </a:tr>
            </a:tbl>
          </a:graphicData>
        </a:graphic>
      </p:graphicFrame>
    </p:spTree>
    <p:extLst>
      <p:ext uri="{BB962C8B-B14F-4D97-AF65-F5344CB8AC3E}">
        <p14:creationId xmlns:p14="http://schemas.microsoft.com/office/powerpoint/2010/main" val="2324119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REFERENCES</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124744"/>
            <a:ext cx="8229600" cy="4752528"/>
          </a:xfrm>
        </p:spPr>
        <p:txBody>
          <a:bodyPr>
            <a:noAutofit/>
          </a:bodyPr>
          <a:lstStyle/>
          <a:p>
            <a:pPr marL="514350" indent="-514350" algn="just">
              <a:spcBef>
                <a:spcPts val="0"/>
              </a:spcBef>
              <a:spcAft>
                <a:spcPts val="1200"/>
              </a:spcAft>
              <a:buFont typeface="+mj-lt"/>
              <a:buAutoNum type="arabicPeriod"/>
            </a:pPr>
            <a:r>
              <a:rPr lang="en-IN" sz="2500" dirty="0" smtClean="0">
                <a:latin typeface="Calibri" panose="020F0502020204030204" pitchFamily="34" charset="0"/>
                <a:cs typeface="Calibri" panose="020F0502020204030204" pitchFamily="34" charset="0"/>
              </a:rPr>
              <a:t>M</a:t>
            </a:r>
            <a:r>
              <a:rPr lang="en-IN" sz="2500" dirty="0">
                <a:latin typeface="Calibri" panose="020F0502020204030204" pitchFamily="34" charset="0"/>
                <a:cs typeface="Calibri" panose="020F0502020204030204" pitchFamily="34" charset="0"/>
              </a:rPr>
              <a:t>. Weintraub, “A theory and computational model of auditory monaural sound separation,” Ph.D. dissertation, Dept. Elect. Eng., Stanford Univ., Stanford, CA, </a:t>
            </a:r>
            <a:r>
              <a:rPr lang="en-IN" sz="2500" dirty="0" smtClean="0">
                <a:latin typeface="Calibri" panose="020F0502020204030204" pitchFamily="34" charset="0"/>
                <a:cs typeface="Calibri" panose="020F0502020204030204" pitchFamily="34" charset="0"/>
              </a:rPr>
              <a:t>1985</a:t>
            </a:r>
          </a:p>
          <a:p>
            <a:pPr marL="514350" indent="-514350" algn="just">
              <a:spcBef>
                <a:spcPts val="0"/>
              </a:spcBef>
              <a:spcAft>
                <a:spcPts val="1200"/>
              </a:spcAft>
              <a:buFont typeface="+mj-lt"/>
              <a:buAutoNum type="arabicPeriod"/>
            </a:pPr>
            <a:r>
              <a:rPr lang="en-IN" sz="2500" dirty="0" smtClean="0">
                <a:latin typeface="Calibri" panose="020F0502020204030204" pitchFamily="34" charset="0"/>
                <a:cs typeface="Calibri" panose="020F0502020204030204" pitchFamily="34" charset="0"/>
              </a:rPr>
              <a:t>D.L</a:t>
            </a:r>
            <a:r>
              <a:rPr lang="en-IN" sz="2500" dirty="0">
                <a:latin typeface="Calibri" panose="020F0502020204030204" pitchFamily="34" charset="0"/>
                <a:cs typeface="Calibri" panose="020F0502020204030204" pitchFamily="34" charset="0"/>
              </a:rPr>
              <a:t>. Wang, “Time–Frequency Masking for Speech Separation and </a:t>
            </a:r>
            <a:r>
              <a:rPr lang="en-IN" sz="2500" dirty="0" smtClean="0">
                <a:latin typeface="Calibri" panose="020F0502020204030204" pitchFamily="34" charset="0"/>
                <a:cs typeface="Calibri" panose="020F0502020204030204" pitchFamily="34" charset="0"/>
              </a:rPr>
              <a:t>Its Potential </a:t>
            </a:r>
            <a:r>
              <a:rPr lang="en-IN" sz="2500" dirty="0">
                <a:latin typeface="Calibri" panose="020F0502020204030204" pitchFamily="34" charset="0"/>
                <a:cs typeface="Calibri" panose="020F0502020204030204" pitchFamily="34" charset="0"/>
              </a:rPr>
              <a:t>for Hearing Aid Design,” Trends </a:t>
            </a:r>
            <a:r>
              <a:rPr lang="en-IN" sz="2500" dirty="0" smtClean="0">
                <a:latin typeface="Calibri" panose="020F0502020204030204" pitchFamily="34" charset="0"/>
                <a:cs typeface="Calibri" panose="020F0502020204030204" pitchFamily="34" charset="0"/>
              </a:rPr>
              <a:t>in Amplification</a:t>
            </a:r>
            <a:r>
              <a:rPr lang="en-IN" sz="2500" dirty="0">
                <a:latin typeface="Calibri" panose="020F0502020204030204" pitchFamily="34" charset="0"/>
                <a:cs typeface="Calibri" panose="020F0502020204030204" pitchFamily="34" charset="0"/>
              </a:rPr>
              <a:t>, Vol. </a:t>
            </a:r>
            <a:r>
              <a:rPr lang="en-IN" sz="2500" dirty="0" smtClean="0">
                <a:latin typeface="Calibri" panose="020F0502020204030204" pitchFamily="34" charset="0"/>
                <a:cs typeface="Calibri" panose="020F0502020204030204" pitchFamily="34" charset="0"/>
              </a:rPr>
              <a:t>12, pp.332-353</a:t>
            </a:r>
            <a:r>
              <a:rPr lang="en-IN" sz="2500" dirty="0">
                <a:latin typeface="Calibri" panose="020F0502020204030204" pitchFamily="34" charset="0"/>
                <a:cs typeface="Calibri" panose="020F0502020204030204" pitchFamily="34" charset="0"/>
              </a:rPr>
              <a:t>, December </a:t>
            </a:r>
            <a:r>
              <a:rPr lang="en-IN" sz="2500" dirty="0" smtClean="0">
                <a:latin typeface="Calibri" panose="020F0502020204030204" pitchFamily="34" charset="0"/>
                <a:cs typeface="Calibri" panose="020F0502020204030204" pitchFamily="34" charset="0"/>
              </a:rPr>
              <a:t>2008</a:t>
            </a:r>
          </a:p>
          <a:p>
            <a:pPr marL="514350" indent="-514350" algn="just">
              <a:spcBef>
                <a:spcPts val="0"/>
              </a:spcBef>
              <a:spcAft>
                <a:spcPts val="1200"/>
              </a:spcAft>
              <a:buFont typeface="+mj-lt"/>
              <a:buAutoNum type="arabicPeriod"/>
            </a:pPr>
            <a:r>
              <a:rPr lang="en-IN" sz="2500" dirty="0" smtClean="0">
                <a:latin typeface="Calibri" panose="020F0502020204030204" pitchFamily="34" charset="0"/>
                <a:cs typeface="Calibri" panose="020F0502020204030204" pitchFamily="34" charset="0"/>
              </a:rPr>
              <a:t>D.L</a:t>
            </a:r>
            <a:r>
              <a:rPr lang="en-IN" sz="2500" dirty="0">
                <a:latin typeface="Calibri" panose="020F0502020204030204" pitchFamily="34" charset="0"/>
                <a:cs typeface="Calibri" panose="020F0502020204030204" pitchFamily="34" charset="0"/>
              </a:rPr>
              <a:t>. Wang, G.J. Brown, “Fundamentals of Computational </a:t>
            </a:r>
            <a:r>
              <a:rPr lang="en-IN" sz="2500" dirty="0" smtClean="0">
                <a:latin typeface="Calibri" panose="020F0502020204030204" pitchFamily="34" charset="0"/>
                <a:cs typeface="Calibri" panose="020F0502020204030204" pitchFamily="34" charset="0"/>
              </a:rPr>
              <a:t>Auditory Scene </a:t>
            </a:r>
            <a:r>
              <a:rPr lang="en-IN" sz="2500" dirty="0">
                <a:latin typeface="Calibri" panose="020F0502020204030204" pitchFamily="34" charset="0"/>
                <a:cs typeface="Calibri" panose="020F0502020204030204" pitchFamily="34" charset="0"/>
              </a:rPr>
              <a:t>Analysis,” in Computational Auditory Scene Analysis, D.L </a:t>
            </a:r>
            <a:r>
              <a:rPr lang="en-IN" sz="2500" dirty="0" smtClean="0">
                <a:latin typeface="Calibri" panose="020F0502020204030204" pitchFamily="34" charset="0"/>
                <a:cs typeface="Calibri" panose="020F0502020204030204" pitchFamily="34" charset="0"/>
              </a:rPr>
              <a:t>Wang and </a:t>
            </a:r>
            <a:r>
              <a:rPr lang="en-IN" sz="2500" dirty="0">
                <a:latin typeface="Calibri" panose="020F0502020204030204" pitchFamily="34" charset="0"/>
                <a:cs typeface="Calibri" panose="020F0502020204030204" pitchFamily="34" charset="0"/>
              </a:rPr>
              <a:t>G.J Brown, Wiley-IEEE </a:t>
            </a:r>
            <a:r>
              <a:rPr lang="en-IN" sz="2500" dirty="0" smtClean="0">
                <a:latin typeface="Calibri" panose="020F0502020204030204" pitchFamily="34" charset="0"/>
                <a:cs typeface="Calibri" panose="020F0502020204030204" pitchFamily="34" charset="0"/>
              </a:rPr>
              <a:t>Press, </a:t>
            </a:r>
            <a:r>
              <a:rPr lang="en-IN" sz="2500" dirty="0">
                <a:latin typeface="Calibri" panose="020F0502020204030204" pitchFamily="34" charset="0"/>
                <a:cs typeface="Calibri" panose="020F0502020204030204" pitchFamily="34" charset="0"/>
              </a:rPr>
              <a:t>pp. </a:t>
            </a:r>
            <a:r>
              <a:rPr lang="en-IN" sz="2500" dirty="0" smtClean="0">
                <a:latin typeface="Calibri" panose="020F0502020204030204" pitchFamily="34" charset="0"/>
                <a:cs typeface="Calibri" panose="020F0502020204030204" pitchFamily="34" charset="0"/>
              </a:rPr>
              <a:t>1-38, 2006</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REFERENCES</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052736"/>
            <a:ext cx="8229600" cy="4896544"/>
          </a:xfrm>
        </p:spPr>
        <p:txBody>
          <a:bodyPr>
            <a:normAutofit lnSpcReduction="10000"/>
          </a:bodyPr>
          <a:lstStyle/>
          <a:p>
            <a:pPr marL="457200" indent="-457200" algn="just">
              <a:spcBef>
                <a:spcPts val="0"/>
              </a:spcBef>
              <a:spcAft>
                <a:spcPts val="1200"/>
              </a:spcAft>
              <a:buFont typeface="+mj-lt"/>
              <a:buAutoNum type="arabicPeriod" startAt="4"/>
            </a:pPr>
            <a:r>
              <a:rPr lang="en-IN" sz="2500" dirty="0" smtClean="0">
                <a:latin typeface="Calibri" panose="020F0502020204030204" pitchFamily="34" charset="0"/>
                <a:cs typeface="Calibri" panose="020F0502020204030204" pitchFamily="34" charset="0"/>
              </a:rPr>
              <a:t>V</a:t>
            </a:r>
            <a:r>
              <a:rPr lang="en-IN" sz="2500" dirty="0">
                <a:latin typeface="Calibri" panose="020F0502020204030204" pitchFamily="34" charset="0"/>
                <a:cs typeface="Calibri" panose="020F0502020204030204" pitchFamily="34" charset="0"/>
              </a:rPr>
              <a:t>. </a:t>
            </a:r>
            <a:r>
              <a:rPr lang="en-IN" sz="2500" dirty="0" err="1">
                <a:latin typeface="Calibri" panose="020F0502020204030204" pitchFamily="34" charset="0"/>
                <a:cs typeface="Calibri" panose="020F0502020204030204" pitchFamily="34" charset="0"/>
              </a:rPr>
              <a:t>Hohmann</a:t>
            </a:r>
            <a:r>
              <a:rPr lang="en-IN" sz="2500" dirty="0">
                <a:latin typeface="Calibri" panose="020F0502020204030204" pitchFamily="34" charset="0"/>
                <a:cs typeface="Calibri" panose="020F0502020204030204" pitchFamily="34" charset="0"/>
              </a:rPr>
              <a:t>, “Frequency analysis and synthesis using a Gammatone </a:t>
            </a:r>
            <a:r>
              <a:rPr lang="en-IN" sz="2500" dirty="0" err="1">
                <a:latin typeface="Calibri" panose="020F0502020204030204" pitchFamily="34" charset="0"/>
                <a:cs typeface="Calibri" panose="020F0502020204030204" pitchFamily="34" charset="0"/>
              </a:rPr>
              <a:t>filterbank</a:t>
            </a:r>
            <a:r>
              <a:rPr lang="en-IN" sz="2500" dirty="0">
                <a:latin typeface="Calibri" panose="020F0502020204030204" pitchFamily="34" charset="0"/>
                <a:cs typeface="Calibri" panose="020F0502020204030204" pitchFamily="34" charset="0"/>
              </a:rPr>
              <a:t>,” </a:t>
            </a:r>
            <a:r>
              <a:rPr lang="en-IN" sz="2500" dirty="0" err="1">
                <a:latin typeface="Calibri" panose="020F0502020204030204" pitchFamily="34" charset="0"/>
                <a:cs typeface="Calibri" panose="020F0502020204030204" pitchFamily="34" charset="0"/>
              </a:rPr>
              <a:t>Acta</a:t>
            </a:r>
            <a:r>
              <a:rPr lang="en-IN" sz="2500" dirty="0">
                <a:latin typeface="Calibri" panose="020F0502020204030204" pitchFamily="34" charset="0"/>
                <a:cs typeface="Calibri" panose="020F0502020204030204" pitchFamily="34" charset="0"/>
              </a:rPr>
              <a:t> Acustica united with Acustica, Vol. 88, pp. 433 – 442, January </a:t>
            </a:r>
            <a:r>
              <a:rPr lang="en-IN" sz="2500" dirty="0" smtClean="0">
                <a:latin typeface="Calibri" panose="020F0502020204030204" pitchFamily="34" charset="0"/>
                <a:cs typeface="Calibri" panose="020F0502020204030204" pitchFamily="34" charset="0"/>
              </a:rPr>
              <a:t>2002</a:t>
            </a:r>
          </a:p>
          <a:p>
            <a:pPr marL="457200" indent="-457200" algn="just">
              <a:spcBef>
                <a:spcPts val="0"/>
              </a:spcBef>
              <a:spcAft>
                <a:spcPts val="1200"/>
              </a:spcAft>
              <a:buFont typeface="+mj-lt"/>
              <a:buAutoNum type="arabicPeriod" startAt="4"/>
            </a:pPr>
            <a:r>
              <a:rPr lang="en-IN" sz="2500" dirty="0" err="1" smtClean="0">
                <a:latin typeface="Calibri" panose="020F0502020204030204" pitchFamily="34" charset="0"/>
                <a:cs typeface="Calibri" panose="020F0502020204030204" pitchFamily="34" charset="0"/>
              </a:rPr>
              <a:t>Jihen</a:t>
            </a:r>
            <a:r>
              <a:rPr lang="en-IN" sz="2500" dirty="0" smtClean="0">
                <a:latin typeface="Calibri" panose="020F0502020204030204" pitchFamily="34" charset="0"/>
                <a:cs typeface="Calibri" panose="020F0502020204030204" pitchFamily="34" charset="0"/>
              </a:rPr>
              <a:t> </a:t>
            </a:r>
            <a:r>
              <a:rPr lang="en-IN" sz="2500" dirty="0" err="1">
                <a:latin typeface="Calibri" panose="020F0502020204030204" pitchFamily="34" charset="0"/>
                <a:cs typeface="Calibri" panose="020F0502020204030204" pitchFamily="34" charset="0"/>
              </a:rPr>
              <a:t>Zeremdini</a:t>
            </a:r>
            <a:r>
              <a:rPr lang="en-IN" sz="2500" dirty="0">
                <a:latin typeface="Calibri" panose="020F0502020204030204" pitchFamily="34" charset="0"/>
                <a:cs typeface="Calibri" panose="020F0502020204030204" pitchFamily="34" charset="0"/>
              </a:rPr>
              <a:t>, Mohamed </a:t>
            </a:r>
            <a:r>
              <a:rPr lang="en-IN" sz="2500" dirty="0" err="1">
                <a:latin typeface="Calibri" panose="020F0502020204030204" pitchFamily="34" charset="0"/>
                <a:cs typeface="Calibri" panose="020F0502020204030204" pitchFamily="34" charset="0"/>
              </a:rPr>
              <a:t>Anouar</a:t>
            </a:r>
            <a:r>
              <a:rPr lang="en-IN" sz="2500" dirty="0">
                <a:latin typeface="Calibri" panose="020F0502020204030204" pitchFamily="34" charset="0"/>
                <a:cs typeface="Calibri" panose="020F0502020204030204" pitchFamily="34" charset="0"/>
              </a:rPr>
              <a:t> Ben </a:t>
            </a:r>
            <a:r>
              <a:rPr lang="en-IN" sz="2500" dirty="0" err="1">
                <a:latin typeface="Calibri" panose="020F0502020204030204" pitchFamily="34" charset="0"/>
                <a:cs typeface="Calibri" panose="020F0502020204030204" pitchFamily="34" charset="0"/>
              </a:rPr>
              <a:t>Messaoud</a:t>
            </a:r>
            <a:r>
              <a:rPr lang="en-IN" sz="2500" dirty="0">
                <a:latin typeface="Calibri" panose="020F0502020204030204" pitchFamily="34" charset="0"/>
                <a:cs typeface="Calibri" panose="020F0502020204030204" pitchFamily="34" charset="0"/>
              </a:rPr>
              <a:t> and </a:t>
            </a:r>
            <a:r>
              <a:rPr lang="en-IN" sz="2500" dirty="0" err="1">
                <a:latin typeface="Calibri" panose="020F0502020204030204" pitchFamily="34" charset="0"/>
                <a:cs typeface="Calibri" panose="020F0502020204030204" pitchFamily="34" charset="0"/>
              </a:rPr>
              <a:t>Aicha</a:t>
            </a:r>
            <a:r>
              <a:rPr lang="en-IN" sz="2500" dirty="0">
                <a:latin typeface="Calibri" panose="020F0502020204030204" pitchFamily="34" charset="0"/>
                <a:cs typeface="Calibri" panose="020F0502020204030204" pitchFamily="34" charset="0"/>
              </a:rPr>
              <a:t> </a:t>
            </a:r>
            <a:r>
              <a:rPr lang="en-IN" sz="2500" dirty="0" err="1">
                <a:latin typeface="Calibri" panose="020F0502020204030204" pitchFamily="34" charset="0"/>
                <a:cs typeface="Calibri" panose="020F0502020204030204" pitchFamily="34" charset="0"/>
              </a:rPr>
              <a:t>Bouzid</a:t>
            </a:r>
            <a:r>
              <a:rPr lang="en-IN" sz="2500" dirty="0">
                <a:latin typeface="Calibri" panose="020F0502020204030204" pitchFamily="34" charset="0"/>
                <a:cs typeface="Calibri" panose="020F0502020204030204" pitchFamily="34" charset="0"/>
              </a:rPr>
              <a:t>, “A comparison of several computational auditory scene analysis (CASA) techniques for monaural speech segregation”, Brain Informatics, Vol. 2, Issue 3, pp. 155 – 166, September </a:t>
            </a:r>
            <a:r>
              <a:rPr lang="en-IN" sz="2500" dirty="0" smtClean="0">
                <a:latin typeface="Calibri" panose="020F0502020204030204" pitchFamily="34" charset="0"/>
                <a:cs typeface="Calibri" panose="020F0502020204030204" pitchFamily="34" charset="0"/>
              </a:rPr>
              <a:t>2015</a:t>
            </a:r>
          </a:p>
          <a:p>
            <a:pPr marL="457200" indent="-457200" algn="just">
              <a:spcBef>
                <a:spcPts val="0"/>
              </a:spcBef>
              <a:spcAft>
                <a:spcPts val="1200"/>
              </a:spcAft>
              <a:buFont typeface="+mj-lt"/>
              <a:buAutoNum type="arabicPeriod" startAt="4"/>
            </a:pPr>
            <a:r>
              <a:rPr lang="en-IN" sz="2500" dirty="0" smtClean="0">
                <a:latin typeface="Calibri" panose="020F0502020204030204" pitchFamily="34" charset="0"/>
                <a:cs typeface="Calibri" panose="020F0502020204030204" pitchFamily="34" charset="0"/>
              </a:rPr>
              <a:t> </a:t>
            </a:r>
            <a:r>
              <a:rPr lang="fi-FI" sz="2500" dirty="0" smtClean="0">
                <a:latin typeface="Calibri" panose="020F0502020204030204" pitchFamily="34" charset="0"/>
                <a:cs typeface="Calibri" panose="020F0502020204030204" pitchFamily="34" charset="0"/>
              </a:rPr>
              <a:t>Abrar Hussain, Kalaivani Chellappan and  Siti Zamrat, ”</a:t>
            </a:r>
            <a:r>
              <a:rPr lang="en-IN" sz="2500" dirty="0" smtClean="0">
                <a:latin typeface="Calibri" panose="020F0502020204030204" pitchFamily="34" charset="0"/>
                <a:cs typeface="Calibri" panose="020F0502020204030204" pitchFamily="34" charset="0"/>
              </a:rPr>
              <a:t>Single channel </a:t>
            </a:r>
            <a:r>
              <a:rPr lang="en-US" sz="2500" dirty="0">
                <a:latin typeface="Calibri" panose="020F0502020204030204" pitchFamily="34" charset="0"/>
                <a:cs typeface="Calibri" panose="020F0502020204030204" pitchFamily="34" charset="0"/>
              </a:rPr>
              <a:t>s</a:t>
            </a:r>
            <a:r>
              <a:rPr lang="en-US" sz="2500" dirty="0" smtClean="0">
                <a:latin typeface="Calibri" panose="020F0502020204030204" pitchFamily="34" charset="0"/>
                <a:cs typeface="Calibri" panose="020F0502020204030204" pitchFamily="34" charset="0"/>
              </a:rPr>
              <a:t>peech enhancement </a:t>
            </a:r>
            <a:r>
              <a:rPr lang="en-US" sz="2500" dirty="0">
                <a:latin typeface="Calibri" panose="020F0502020204030204" pitchFamily="34" charset="0"/>
                <a:cs typeface="Calibri" panose="020F0502020204030204" pitchFamily="34" charset="0"/>
              </a:rPr>
              <a:t>u</a:t>
            </a:r>
            <a:r>
              <a:rPr lang="en-US" sz="2500" dirty="0" smtClean="0">
                <a:latin typeface="Calibri" panose="020F0502020204030204" pitchFamily="34" charset="0"/>
                <a:cs typeface="Calibri" panose="020F0502020204030204" pitchFamily="34" charset="0"/>
              </a:rPr>
              <a:t>sing </a:t>
            </a:r>
            <a:r>
              <a:rPr lang="en-US" sz="2500" dirty="0">
                <a:latin typeface="Calibri" panose="020F0502020204030204" pitchFamily="34" charset="0"/>
                <a:cs typeface="Calibri" panose="020F0502020204030204" pitchFamily="34" charset="0"/>
              </a:rPr>
              <a:t>i</a:t>
            </a:r>
            <a:r>
              <a:rPr lang="en-US" sz="2500" dirty="0" smtClean="0">
                <a:latin typeface="Calibri" panose="020F0502020204030204" pitchFamily="34" charset="0"/>
                <a:cs typeface="Calibri" panose="020F0502020204030204" pitchFamily="34" charset="0"/>
              </a:rPr>
              <a:t>deal </a:t>
            </a:r>
            <a:r>
              <a:rPr lang="en-US" sz="2500" dirty="0">
                <a:latin typeface="Calibri" panose="020F0502020204030204" pitchFamily="34" charset="0"/>
                <a:cs typeface="Calibri" panose="020F0502020204030204" pitchFamily="34" charset="0"/>
              </a:rPr>
              <a:t>b</a:t>
            </a:r>
            <a:r>
              <a:rPr lang="en-US" sz="2500" dirty="0" smtClean="0">
                <a:latin typeface="Calibri" panose="020F0502020204030204" pitchFamily="34" charset="0"/>
                <a:cs typeface="Calibri" panose="020F0502020204030204" pitchFamily="34" charset="0"/>
              </a:rPr>
              <a:t>inary mask technique based on computational </a:t>
            </a:r>
            <a:r>
              <a:rPr lang="en-US" sz="2500" dirty="0">
                <a:latin typeface="Calibri" panose="020F0502020204030204" pitchFamily="34" charset="0"/>
                <a:cs typeface="Calibri" panose="020F0502020204030204" pitchFamily="34" charset="0"/>
              </a:rPr>
              <a:t>a</a:t>
            </a:r>
            <a:r>
              <a:rPr lang="en-US" sz="2500" dirty="0" smtClean="0">
                <a:latin typeface="Calibri" panose="020F0502020204030204" pitchFamily="34" charset="0"/>
                <a:cs typeface="Calibri" panose="020F0502020204030204" pitchFamily="34" charset="0"/>
              </a:rPr>
              <a:t>uditory scene </a:t>
            </a:r>
            <a:r>
              <a:rPr lang="en-US" sz="2500" dirty="0">
                <a:latin typeface="Calibri" panose="020F0502020204030204" pitchFamily="34" charset="0"/>
                <a:cs typeface="Calibri" panose="020F0502020204030204" pitchFamily="34" charset="0"/>
              </a:rPr>
              <a:t>a</a:t>
            </a:r>
            <a:r>
              <a:rPr lang="en-US" sz="2500" dirty="0" smtClean="0">
                <a:latin typeface="Calibri" panose="020F0502020204030204" pitchFamily="34" charset="0"/>
                <a:cs typeface="Calibri" panose="020F0502020204030204" pitchFamily="34" charset="0"/>
              </a:rPr>
              <a:t>nalysis</a:t>
            </a:r>
            <a:r>
              <a:rPr lang="en-US" sz="2500" dirty="0">
                <a:latin typeface="Calibri" panose="020F0502020204030204" pitchFamily="34" charset="0"/>
                <a:cs typeface="Calibri" panose="020F0502020204030204" pitchFamily="34" charset="0"/>
              </a:rPr>
              <a:t>”, Journal of Theoretical and Applied Information </a:t>
            </a:r>
            <a:r>
              <a:rPr lang="en-US" sz="2500" dirty="0" smtClean="0">
                <a:latin typeface="Calibri" panose="020F0502020204030204" pitchFamily="34" charset="0"/>
                <a:cs typeface="Calibri" panose="020F0502020204030204" pitchFamily="34" charset="0"/>
              </a:rPr>
              <a:t>Technology, Vol. 91. No. 1, </a:t>
            </a:r>
            <a:r>
              <a:rPr lang="en-US" sz="2500" dirty="0" err="1" smtClean="0">
                <a:latin typeface="Calibri" panose="020F0502020204030204" pitchFamily="34" charset="0"/>
                <a:cs typeface="Calibri" panose="020F0502020204030204" pitchFamily="34" charset="0"/>
              </a:rPr>
              <a:t>Semptember</a:t>
            </a:r>
            <a:r>
              <a:rPr lang="en-US" sz="2500" dirty="0" smtClean="0">
                <a:latin typeface="Calibri" panose="020F0502020204030204" pitchFamily="34" charset="0"/>
                <a:cs typeface="Calibri" panose="020F0502020204030204" pitchFamily="34" charset="0"/>
              </a:rPr>
              <a:t> 2016 </a:t>
            </a:r>
            <a:endParaRPr lang="en-IN"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4930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REFERENCES</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980728"/>
            <a:ext cx="8229600" cy="4752528"/>
          </a:xfrm>
        </p:spPr>
        <p:txBody>
          <a:bodyPr>
            <a:noAutofit/>
          </a:bodyPr>
          <a:lstStyle/>
          <a:p>
            <a:pPr marL="457200" indent="-457200" algn="just">
              <a:spcBef>
                <a:spcPts val="0"/>
              </a:spcBef>
              <a:spcAft>
                <a:spcPts val="600"/>
              </a:spcAft>
              <a:buFont typeface="+mj-lt"/>
              <a:buAutoNum type="arabicPeriod" startAt="7"/>
            </a:pPr>
            <a:r>
              <a:rPr lang="en-US" sz="2500" dirty="0" err="1" smtClean="0">
                <a:latin typeface="Calibri" panose="020F0502020204030204" pitchFamily="34" charset="0"/>
                <a:cs typeface="Calibri" panose="020F0502020204030204" pitchFamily="34" charset="0"/>
              </a:rPr>
              <a:t>Belhedi</a:t>
            </a:r>
            <a:r>
              <a:rPr lang="en-US" sz="2500" dirty="0" smtClean="0">
                <a:latin typeface="Calibri" panose="020F0502020204030204" pitchFamily="34" charset="0"/>
                <a:cs typeface="Calibri" panose="020F0502020204030204" pitchFamily="34" charset="0"/>
              </a:rPr>
              <a:t> </a:t>
            </a:r>
            <a:r>
              <a:rPr lang="en-US" sz="2500" dirty="0" err="1" smtClean="0">
                <a:latin typeface="Calibri" panose="020F0502020204030204" pitchFamily="34" charset="0"/>
                <a:cs typeface="Calibri" panose="020F0502020204030204" pitchFamily="34" charset="0"/>
              </a:rPr>
              <a:t>Wiem</a:t>
            </a:r>
            <a:r>
              <a:rPr lang="en-US" sz="2500" dirty="0" smtClean="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Ben </a:t>
            </a:r>
            <a:r>
              <a:rPr lang="en-US" sz="2500" dirty="0" err="1">
                <a:latin typeface="Calibri" panose="020F0502020204030204" pitchFamily="34" charset="0"/>
                <a:cs typeface="Calibri" panose="020F0502020204030204" pitchFamily="34" charset="0"/>
              </a:rPr>
              <a:t>Messaoud</a:t>
            </a:r>
            <a:r>
              <a:rPr lang="en-US" sz="2500" dirty="0">
                <a:latin typeface="Calibri" panose="020F0502020204030204" pitchFamily="34" charset="0"/>
                <a:cs typeface="Calibri" panose="020F0502020204030204" pitchFamily="34" charset="0"/>
              </a:rPr>
              <a:t> Mohamed </a:t>
            </a:r>
            <a:r>
              <a:rPr lang="en-US" sz="2500" dirty="0" err="1">
                <a:latin typeface="Calibri" panose="020F0502020204030204" pitchFamily="34" charset="0"/>
                <a:cs typeface="Calibri" panose="020F0502020204030204" pitchFamily="34" charset="0"/>
              </a:rPr>
              <a:t>A</a:t>
            </a:r>
            <a:r>
              <a:rPr lang="en-US" sz="2500" dirty="0" err="1" smtClean="0">
                <a:latin typeface="Calibri" panose="020F0502020204030204" pitchFamily="34" charset="0"/>
                <a:cs typeface="Calibri" panose="020F0502020204030204" pitchFamily="34" charset="0"/>
              </a:rPr>
              <a:t>nouar</a:t>
            </a:r>
            <a:r>
              <a:rPr lang="en-US" sz="2500" dirty="0" smtClean="0">
                <a:latin typeface="Calibri" panose="020F0502020204030204" pitchFamily="34" charset="0"/>
                <a:cs typeface="Calibri" panose="020F0502020204030204" pitchFamily="34" charset="0"/>
              </a:rPr>
              <a:t>, </a:t>
            </a:r>
            <a:r>
              <a:rPr lang="en-US" sz="2500" dirty="0" err="1">
                <a:latin typeface="Calibri" panose="020F0502020204030204" pitchFamily="34" charset="0"/>
                <a:cs typeface="Calibri" panose="020F0502020204030204" pitchFamily="34" charset="0"/>
              </a:rPr>
              <a:t>Bouzid</a:t>
            </a:r>
            <a:r>
              <a:rPr lang="en-US" sz="2500" dirty="0">
                <a:latin typeface="Calibri" panose="020F0502020204030204" pitchFamily="34" charset="0"/>
                <a:cs typeface="Calibri" panose="020F0502020204030204" pitchFamily="34" charset="0"/>
              </a:rPr>
              <a:t> </a:t>
            </a:r>
            <a:r>
              <a:rPr lang="en-US" sz="2500" dirty="0" err="1" smtClean="0">
                <a:latin typeface="Calibri" panose="020F0502020204030204" pitchFamily="34" charset="0"/>
                <a:cs typeface="Calibri" panose="020F0502020204030204" pitchFamily="34" charset="0"/>
              </a:rPr>
              <a:t>Aichl</a:t>
            </a:r>
            <a:r>
              <a:rPr lang="en-US" sz="2500" dirty="0" smtClean="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Time-Frequency Masks for Monaural </a:t>
            </a:r>
            <a:r>
              <a:rPr lang="en-US" sz="2500" dirty="0" smtClean="0">
                <a:latin typeface="Calibri" panose="020F0502020204030204" pitchFamily="34" charset="0"/>
                <a:cs typeface="Calibri" panose="020F0502020204030204" pitchFamily="34" charset="0"/>
              </a:rPr>
              <a:t>Speech Separation</a:t>
            </a:r>
            <a:r>
              <a:rPr lang="en-US" sz="2500" dirty="0">
                <a:latin typeface="Calibri" panose="020F0502020204030204" pitchFamily="34" charset="0"/>
                <a:cs typeface="Calibri" panose="020F0502020204030204" pitchFamily="34" charset="0"/>
              </a:rPr>
              <a:t>: A Comparative </a:t>
            </a:r>
            <a:r>
              <a:rPr lang="en-US" sz="2500" dirty="0" smtClean="0">
                <a:latin typeface="Calibri" panose="020F0502020204030204" pitchFamily="34" charset="0"/>
                <a:cs typeface="Calibri" panose="020F0502020204030204" pitchFamily="34" charset="0"/>
              </a:rPr>
              <a:t>Review”, 7th </a:t>
            </a:r>
            <a:r>
              <a:rPr lang="en-US" sz="2500" dirty="0">
                <a:latin typeface="Calibri" panose="020F0502020204030204" pitchFamily="34" charset="0"/>
                <a:cs typeface="Calibri" panose="020F0502020204030204" pitchFamily="34" charset="0"/>
              </a:rPr>
              <a:t>International Conference on Sciences of Electronics, Technologies of Information and Telecommunications (SETIT</a:t>
            </a:r>
            <a:r>
              <a:rPr lang="en-US" sz="2500" dirty="0" smtClean="0">
                <a:latin typeface="Calibri" panose="020F0502020204030204" pitchFamily="34" charset="0"/>
                <a:cs typeface="Calibri" panose="020F0502020204030204" pitchFamily="34" charset="0"/>
              </a:rPr>
              <a:t>), 2016</a:t>
            </a:r>
          </a:p>
          <a:p>
            <a:pPr marL="457200" indent="-457200" algn="just">
              <a:spcBef>
                <a:spcPts val="0"/>
              </a:spcBef>
              <a:spcAft>
                <a:spcPts val="600"/>
              </a:spcAft>
              <a:buFont typeface="+mj-lt"/>
              <a:buAutoNum type="arabicPeriod" startAt="7"/>
            </a:pPr>
            <a:r>
              <a:rPr lang="en-US" sz="2500" dirty="0" err="1" smtClean="0">
                <a:latin typeface="Calibri" panose="020F0502020204030204" pitchFamily="34" charset="0"/>
                <a:cs typeface="Calibri" panose="020F0502020204030204" pitchFamily="34" charset="0"/>
              </a:rPr>
              <a:t>Ke</a:t>
            </a:r>
            <a:r>
              <a:rPr lang="en-US" sz="2500" dirty="0" smtClean="0">
                <a:latin typeface="Calibri" panose="020F0502020204030204" pitchFamily="34" charset="0"/>
                <a:cs typeface="Calibri" panose="020F0502020204030204" pitchFamily="34" charset="0"/>
              </a:rPr>
              <a:t> Hu and </a:t>
            </a:r>
            <a:r>
              <a:rPr lang="en-US" sz="2500" dirty="0" err="1">
                <a:latin typeface="Calibri" panose="020F0502020204030204" pitchFamily="34" charset="0"/>
                <a:cs typeface="Calibri" panose="020F0502020204030204" pitchFamily="34" charset="0"/>
              </a:rPr>
              <a:t>DeLiang</a:t>
            </a:r>
            <a:r>
              <a:rPr lang="en-US" sz="2500" dirty="0">
                <a:latin typeface="Calibri" panose="020F0502020204030204" pitchFamily="34" charset="0"/>
                <a:cs typeface="Calibri" panose="020F0502020204030204" pitchFamily="34" charset="0"/>
              </a:rPr>
              <a:t> Wang, “An Unsupervised Approach to </a:t>
            </a:r>
            <a:r>
              <a:rPr lang="en-US" sz="2500" dirty="0" err="1">
                <a:latin typeface="Calibri" panose="020F0502020204030204" pitchFamily="34" charset="0"/>
                <a:cs typeface="Calibri" panose="020F0502020204030204" pitchFamily="34" charset="0"/>
              </a:rPr>
              <a:t>Cochannel</a:t>
            </a:r>
            <a:r>
              <a:rPr lang="en-US" sz="2500" dirty="0">
                <a:latin typeface="Calibri" panose="020F0502020204030204" pitchFamily="34" charset="0"/>
                <a:cs typeface="Calibri" panose="020F0502020204030204" pitchFamily="34" charset="0"/>
              </a:rPr>
              <a:t> Speech Separation”, IEEE </a:t>
            </a:r>
            <a:r>
              <a:rPr lang="en-US" sz="2500" dirty="0" smtClean="0">
                <a:latin typeface="Calibri" panose="020F0502020204030204" pitchFamily="34" charset="0"/>
                <a:cs typeface="Calibri" panose="020F0502020204030204" pitchFamily="34" charset="0"/>
              </a:rPr>
              <a:t>Transactions on Audio, Speech and Language Processing, Vol.21</a:t>
            </a:r>
            <a:r>
              <a:rPr lang="en-US" sz="2500" dirty="0">
                <a:latin typeface="Calibri" panose="020F0502020204030204" pitchFamily="34" charset="0"/>
                <a:cs typeface="Calibri" panose="020F0502020204030204" pitchFamily="34" charset="0"/>
              </a:rPr>
              <a:t>, </a:t>
            </a:r>
            <a:r>
              <a:rPr lang="en-US" sz="2500" dirty="0" smtClean="0">
                <a:latin typeface="Calibri" panose="020F0502020204030204" pitchFamily="34" charset="0"/>
                <a:cs typeface="Calibri" panose="020F0502020204030204" pitchFamily="34" charset="0"/>
              </a:rPr>
              <a:t>No.1</a:t>
            </a:r>
            <a:r>
              <a:rPr lang="en-US" sz="2500" dirty="0">
                <a:latin typeface="Calibri" panose="020F0502020204030204" pitchFamily="34" charset="0"/>
                <a:cs typeface="Calibri" panose="020F0502020204030204" pitchFamily="34" charset="0"/>
              </a:rPr>
              <a:t>, </a:t>
            </a:r>
            <a:r>
              <a:rPr lang="en-US" sz="2500" dirty="0" smtClean="0">
                <a:latin typeface="Calibri" panose="020F0502020204030204" pitchFamily="34" charset="0"/>
                <a:cs typeface="Calibri" panose="020F0502020204030204" pitchFamily="34" charset="0"/>
              </a:rPr>
              <a:t>January 2013</a:t>
            </a:r>
          </a:p>
          <a:p>
            <a:pPr marL="457200" indent="-457200" algn="just">
              <a:spcBef>
                <a:spcPts val="0"/>
              </a:spcBef>
              <a:spcAft>
                <a:spcPts val="600"/>
              </a:spcAft>
              <a:buFont typeface="+mj-lt"/>
              <a:buAutoNum type="arabicPeriod" startAt="7"/>
            </a:pPr>
            <a:r>
              <a:rPr lang="en-US" sz="2500" dirty="0" err="1" smtClean="0">
                <a:latin typeface="Calibri" panose="020F0502020204030204" pitchFamily="34" charset="0"/>
                <a:cs typeface="Calibri" panose="020F0502020204030204" pitchFamily="34" charset="0"/>
              </a:rPr>
              <a:t>N.Harish</a:t>
            </a:r>
            <a:r>
              <a:rPr lang="en-US" sz="2500" dirty="0" smtClean="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Kumar, </a:t>
            </a:r>
            <a:r>
              <a:rPr lang="en-US" sz="2500" dirty="0" err="1">
                <a:latin typeface="Calibri" panose="020F0502020204030204" pitchFamily="34" charset="0"/>
                <a:cs typeface="Calibri" panose="020F0502020204030204" pitchFamily="34" charset="0"/>
              </a:rPr>
              <a:t>R.Rajavel</a:t>
            </a:r>
            <a:r>
              <a:rPr lang="en-US" sz="2500" dirty="0">
                <a:latin typeface="Calibri" panose="020F0502020204030204" pitchFamily="34" charset="0"/>
                <a:cs typeface="Calibri" panose="020F0502020204030204" pitchFamily="34" charset="0"/>
              </a:rPr>
              <a:t>, “Monaural speech separation system based on optimum soft mask,” IEEE Int. Conf. on Computational Intelligence and Computing Research, 18-20 Dec </a:t>
            </a:r>
            <a:r>
              <a:rPr lang="en-US" sz="2500" dirty="0" smtClean="0">
                <a:latin typeface="Calibri" panose="020F0502020204030204" pitchFamily="34" charset="0"/>
                <a:cs typeface="Calibri" panose="020F0502020204030204" pitchFamily="34" charset="0"/>
              </a:rPr>
              <a:t>2014</a:t>
            </a:r>
            <a:endParaRPr lang="en-US" sz="2500" dirty="0"/>
          </a:p>
          <a:p>
            <a:pPr marL="0" indent="0">
              <a:buNone/>
            </a:pPr>
            <a:endParaRPr lang="en-US" sz="2500" dirty="0"/>
          </a:p>
          <a:p>
            <a:pPr marL="457200" indent="-457200" algn="just">
              <a:spcBef>
                <a:spcPts val="0"/>
              </a:spcBef>
              <a:spcAft>
                <a:spcPts val="1200"/>
              </a:spcAft>
              <a:buFont typeface="+mj-lt"/>
              <a:buAutoNum type="arabicPeriod" startAt="7"/>
            </a:pPr>
            <a:endParaRPr lang="en-US" sz="2500" dirty="0" smtClean="0">
              <a:latin typeface="Calibri" panose="020F0502020204030204" pitchFamily="34" charset="0"/>
              <a:cs typeface="Calibri" panose="020F0502020204030204" pitchFamily="34" charset="0"/>
            </a:endParaRPr>
          </a:p>
          <a:p>
            <a:pPr marL="457200" indent="-457200" algn="just">
              <a:spcBef>
                <a:spcPts val="0"/>
              </a:spcBef>
              <a:spcAft>
                <a:spcPts val="1200"/>
              </a:spcAft>
              <a:buFont typeface="+mj-lt"/>
              <a:buAutoNum type="arabicPeriod" startAt="7"/>
            </a:pPr>
            <a:endParaRPr lang="en-IN"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1905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2594"/>
          </a:xfrm>
        </p:spPr>
        <p:txBody>
          <a:bodyPr/>
          <a:lstStyle/>
          <a:p>
            <a:r>
              <a:rPr lang="en-IN" dirty="0" smtClean="0">
                <a:solidFill>
                  <a:srgbClr val="FF0000"/>
                </a:solidFill>
                <a:latin typeface="Calibri" panose="020F0502020204030204" pitchFamily="34" charset="0"/>
                <a:cs typeface="Calibri" panose="020F0502020204030204" pitchFamily="34" charset="0"/>
              </a:rPr>
              <a:t>OUTLINE</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77416" y="1071546"/>
            <a:ext cx="8229600" cy="4525963"/>
          </a:xfrm>
        </p:spPr>
        <p:txBody>
          <a:bodyPr>
            <a:noAutofit/>
          </a:bodyPr>
          <a:lstStyle/>
          <a:p>
            <a:pPr algn="just">
              <a:spcAft>
                <a:spcPts val="600"/>
              </a:spcAft>
              <a:buFont typeface="Wingdings" pitchFamily="2" charset="2"/>
              <a:buChar char="§"/>
            </a:pPr>
            <a:r>
              <a:rPr lang="en-IN" sz="2500" dirty="0" smtClean="0">
                <a:latin typeface="Calibri" pitchFamily="34" charset="0"/>
                <a:cs typeface="Times New Roman" pitchFamily="18" charset="0"/>
              </a:rPr>
              <a:t>Speech Separation</a:t>
            </a:r>
          </a:p>
          <a:p>
            <a:pPr algn="just">
              <a:spcAft>
                <a:spcPts val="600"/>
              </a:spcAft>
              <a:buFont typeface="Wingdings" pitchFamily="2" charset="2"/>
              <a:buChar char="§"/>
            </a:pPr>
            <a:r>
              <a:rPr lang="en-IN" sz="2500" dirty="0" smtClean="0">
                <a:latin typeface="Calibri" pitchFamily="34" charset="0"/>
                <a:cs typeface="Times New Roman" pitchFamily="18" charset="0"/>
              </a:rPr>
              <a:t>Objectives of the Project</a:t>
            </a:r>
          </a:p>
          <a:p>
            <a:pPr algn="just">
              <a:spcAft>
                <a:spcPts val="600"/>
              </a:spcAft>
              <a:buFont typeface="Wingdings" pitchFamily="2" charset="2"/>
              <a:buChar char="§"/>
            </a:pPr>
            <a:r>
              <a:rPr lang="en-IN" sz="2500" dirty="0" smtClean="0">
                <a:latin typeface="Calibri" pitchFamily="34" charset="0"/>
                <a:cs typeface="Times New Roman" pitchFamily="18" charset="0"/>
              </a:rPr>
              <a:t>Literature Survey</a:t>
            </a:r>
          </a:p>
          <a:p>
            <a:pPr algn="just">
              <a:spcAft>
                <a:spcPts val="600"/>
              </a:spcAft>
              <a:buFont typeface="Wingdings" pitchFamily="2" charset="2"/>
              <a:buChar char="§"/>
            </a:pPr>
            <a:r>
              <a:rPr lang="en-IN" sz="2500" dirty="0" err="1" smtClean="0">
                <a:latin typeface="Calibri" pitchFamily="34" charset="0"/>
                <a:cs typeface="Times New Roman" pitchFamily="18" charset="0"/>
              </a:rPr>
              <a:t>Weintraub</a:t>
            </a:r>
            <a:r>
              <a:rPr lang="en-IN" sz="2500" dirty="0" smtClean="0">
                <a:latin typeface="Calibri" pitchFamily="34" charset="0"/>
                <a:cs typeface="Times New Roman" pitchFamily="18" charset="0"/>
              </a:rPr>
              <a:t> Speech Separation System </a:t>
            </a:r>
          </a:p>
          <a:p>
            <a:pPr algn="just">
              <a:spcAft>
                <a:spcPts val="600"/>
              </a:spcAft>
              <a:buFont typeface="Wingdings" pitchFamily="2" charset="2"/>
              <a:buChar char="§"/>
            </a:pPr>
            <a:r>
              <a:rPr lang="en-IN" sz="2500" dirty="0" smtClean="0">
                <a:latin typeface="Calibri" pitchFamily="34" charset="0"/>
                <a:cs typeface="Times New Roman" pitchFamily="18" charset="0"/>
              </a:rPr>
              <a:t>Hardware and Software for Implementation</a:t>
            </a:r>
          </a:p>
          <a:p>
            <a:pPr algn="just">
              <a:spcAft>
                <a:spcPts val="600"/>
              </a:spcAft>
              <a:buFont typeface="Wingdings" pitchFamily="2" charset="2"/>
              <a:buChar char="§"/>
            </a:pPr>
            <a:r>
              <a:rPr lang="en-IN" sz="2500" dirty="0" smtClean="0">
                <a:latin typeface="Calibri" pitchFamily="34" charset="0"/>
                <a:cs typeface="Times New Roman" pitchFamily="18" charset="0"/>
              </a:rPr>
              <a:t>Graphical Results</a:t>
            </a:r>
          </a:p>
          <a:p>
            <a:pPr algn="just">
              <a:spcAft>
                <a:spcPts val="600"/>
              </a:spcAft>
              <a:buFont typeface="Wingdings" pitchFamily="2" charset="2"/>
              <a:buChar char="§"/>
            </a:pPr>
            <a:r>
              <a:rPr lang="en-IN" sz="2500" dirty="0" smtClean="0">
                <a:latin typeface="Calibri" pitchFamily="34" charset="0"/>
                <a:cs typeface="Times New Roman" pitchFamily="18" charset="0"/>
              </a:rPr>
              <a:t>Complexity Analysis</a:t>
            </a:r>
          </a:p>
          <a:p>
            <a:pPr algn="just">
              <a:spcAft>
                <a:spcPts val="600"/>
              </a:spcAft>
              <a:buFont typeface="Wingdings" pitchFamily="2" charset="2"/>
              <a:buChar char="§"/>
            </a:pPr>
            <a:r>
              <a:rPr lang="en-IN" sz="2500" dirty="0" smtClean="0">
                <a:latin typeface="Calibri" pitchFamily="34" charset="0"/>
                <a:cs typeface="Times New Roman" pitchFamily="18" charset="0"/>
              </a:rPr>
              <a:t>Work plan</a:t>
            </a:r>
          </a:p>
          <a:p>
            <a:pPr algn="just">
              <a:spcAft>
                <a:spcPts val="600"/>
              </a:spcAft>
              <a:buFont typeface="Wingdings" pitchFamily="2" charset="2"/>
              <a:buChar char="§"/>
            </a:pPr>
            <a:r>
              <a:rPr lang="en-IN" sz="2500" dirty="0" smtClean="0">
                <a:latin typeface="Calibri" pitchFamily="34" charset="0"/>
                <a:cs typeface="Times New Roman" pitchFamily="18" charset="0"/>
              </a:rPr>
              <a:t>Reference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913" y="2364419"/>
            <a:ext cx="5387395" cy="1754326"/>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a:p>
            <a:pPr algn="ct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REFERENCES</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980728"/>
            <a:ext cx="8229600" cy="4752528"/>
          </a:xfrm>
        </p:spPr>
        <p:txBody>
          <a:bodyPr>
            <a:noAutofit/>
          </a:bodyPr>
          <a:lstStyle/>
          <a:p>
            <a:pPr marL="457200" indent="-457200" algn="just">
              <a:buFont typeface="+mj-lt"/>
              <a:buAutoNum type="arabicPeriod" startAt="10"/>
            </a:pPr>
            <a:r>
              <a:rPr lang="en-US" sz="2500" dirty="0" smtClean="0">
                <a:latin typeface="Calibri" panose="020F0502020204030204" pitchFamily="34" charset="0"/>
                <a:cs typeface="Calibri" panose="020F0502020204030204" pitchFamily="34" charset="0"/>
              </a:rPr>
              <a:t>V.A</a:t>
            </a:r>
            <a:r>
              <a:rPr lang="en-US" sz="2500" dirty="0">
                <a:latin typeface="Calibri" panose="020F0502020204030204" pitchFamily="34" charset="0"/>
                <a:cs typeface="Calibri" panose="020F0502020204030204" pitchFamily="34" charset="0"/>
              </a:rPr>
              <a:t>. </a:t>
            </a:r>
            <a:r>
              <a:rPr lang="en-US" sz="2500" dirty="0" smtClean="0">
                <a:latin typeface="Calibri" panose="020F0502020204030204" pitchFamily="34" charset="0"/>
                <a:cs typeface="Calibri" panose="020F0502020204030204" pitchFamily="34" charset="0"/>
              </a:rPr>
              <a:t>Mane </a:t>
            </a:r>
            <a:r>
              <a:rPr lang="en-US" sz="2500" dirty="0">
                <a:latin typeface="Calibri" panose="020F0502020204030204" pitchFamily="34" charset="0"/>
                <a:cs typeface="Calibri" panose="020F0502020204030204" pitchFamily="34" charset="0"/>
              </a:rPr>
              <a:t>, Prof. Dr. S. B. </a:t>
            </a:r>
            <a:r>
              <a:rPr lang="en-US" sz="2500" dirty="0" err="1" smtClean="0">
                <a:latin typeface="Calibri" panose="020F0502020204030204" pitchFamily="34" charset="0"/>
                <a:cs typeface="Calibri" panose="020F0502020204030204" pitchFamily="34" charset="0"/>
              </a:rPr>
              <a:t>Patil</a:t>
            </a:r>
            <a:r>
              <a:rPr lang="en-US" sz="2500" dirty="0" smtClean="0">
                <a:latin typeface="Calibri" panose="020F0502020204030204" pitchFamily="34" charset="0"/>
                <a:cs typeface="Calibri" panose="020F0502020204030204" pitchFamily="34" charset="0"/>
              </a:rPr>
              <a:t>, ”Survey </a:t>
            </a:r>
            <a:r>
              <a:rPr lang="en-US" sz="2500" dirty="0">
                <a:latin typeface="Calibri" panose="020F0502020204030204" pitchFamily="34" charset="0"/>
                <a:cs typeface="Calibri" panose="020F0502020204030204" pitchFamily="34" charset="0"/>
              </a:rPr>
              <a:t>of Methods and challenges in </a:t>
            </a:r>
            <a:r>
              <a:rPr lang="en-US" sz="2500" dirty="0" smtClean="0">
                <a:latin typeface="Calibri" panose="020F0502020204030204" pitchFamily="34" charset="0"/>
                <a:cs typeface="Calibri" panose="020F0502020204030204" pitchFamily="34" charset="0"/>
              </a:rPr>
              <a:t>Computational </a:t>
            </a:r>
            <a:r>
              <a:rPr lang="en-US" sz="2500" dirty="0">
                <a:latin typeface="Calibri" panose="020F0502020204030204" pitchFamily="34" charset="0"/>
                <a:cs typeface="Calibri" panose="020F0502020204030204" pitchFamily="34" charset="0"/>
              </a:rPr>
              <a:t>Auditory sense analysis”, International Journal of Innovative Research in Electrical, Electronics, Instrumentation and Control Engineering, Vol. 4, Issue 9, September 2016  </a:t>
            </a:r>
          </a:p>
        </p:txBody>
      </p:sp>
    </p:spTree>
    <p:extLst>
      <p:ext uri="{BB962C8B-B14F-4D97-AF65-F5344CB8AC3E}">
        <p14:creationId xmlns:p14="http://schemas.microsoft.com/office/powerpoint/2010/main" val="2845604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856" y="591414"/>
            <a:ext cx="8229600" cy="5951706"/>
          </a:xfrm>
        </p:spPr>
        <p:txBody>
          <a:bodyPr/>
          <a:lstStyle/>
          <a:p>
            <a:pPr marL="0" indent="0">
              <a:buNone/>
            </a:pPr>
            <a:endParaRPr lang="en-IN" dirty="0">
              <a:latin typeface="Calibri" panose="020F0502020204030204" pitchFamily="34" charset="0"/>
              <a:cs typeface="Calibri" panose="020F0502020204030204" pitchFamily="34" charset="0"/>
            </a:endParaRPr>
          </a:p>
          <a:p>
            <a:pPr marL="0" indent="0" algn="just">
              <a:buNone/>
            </a:pPr>
            <a:r>
              <a:rPr lang="en-IN" dirty="0" smtClean="0">
                <a:latin typeface="Calibri" panose="020F0502020204030204" pitchFamily="34" charset="0"/>
                <a:cs typeface="Calibri" panose="020F0502020204030204" pitchFamily="34" charset="0"/>
              </a:rPr>
              <a:t>Proposed system to reduce computational complexity</a:t>
            </a:r>
          </a:p>
          <a:p>
            <a:pPr marL="0" indent="0">
              <a:buNone/>
            </a:pPr>
            <a:endParaRPr lang="en-IN" dirty="0">
              <a:latin typeface="Calibri" panose="020F0502020204030204" pitchFamily="34" charset="0"/>
              <a:cs typeface="Calibri" panose="020F0502020204030204" pitchFamily="34" charset="0"/>
            </a:endParaRPr>
          </a:p>
        </p:txBody>
      </p:sp>
      <p:sp>
        <p:nvSpPr>
          <p:cNvPr id="75" name="Rectangle 74"/>
          <p:cNvSpPr/>
          <p:nvPr/>
        </p:nvSpPr>
        <p:spPr>
          <a:xfrm>
            <a:off x="182468" y="50686"/>
            <a:ext cx="8637557" cy="707886"/>
          </a:xfrm>
          <a:prstGeom prst="rect">
            <a:avLst/>
          </a:prstGeom>
        </p:spPr>
        <p:txBody>
          <a:bodyPr wrap="none">
            <a:spAutoFit/>
          </a:bodyPr>
          <a:lstStyle/>
          <a:p>
            <a:pPr algn="ctr"/>
            <a:r>
              <a:rPr lang="en-IN" sz="4000" b="0" dirty="0" smtClean="0">
                <a:solidFill>
                  <a:srgbClr val="FF0000"/>
                </a:solidFill>
                <a:latin typeface="Calibri" panose="020F0502020204030204" pitchFamily="34" charset="0"/>
                <a:ea typeface="+mj-ea"/>
                <a:cs typeface="Calibri" panose="020F0502020204030204" pitchFamily="34" charset="0"/>
              </a:rPr>
              <a:t>PROPOSED SPEECH SEPERATION SYSTEM</a:t>
            </a:r>
            <a:endParaRPr lang="en-IN" sz="4000" b="0" dirty="0">
              <a:solidFill>
                <a:srgbClr val="FF0000"/>
              </a:solidFill>
              <a:latin typeface="Calibri" panose="020F0502020204030204" pitchFamily="34" charset="0"/>
              <a:cs typeface="Calibri" panose="020F0502020204030204" pitchFamily="34" charset="0"/>
            </a:endParaRPr>
          </a:p>
        </p:txBody>
      </p:sp>
      <p:sp>
        <p:nvSpPr>
          <p:cNvPr id="33" name="Rectangle 32"/>
          <p:cNvSpPr/>
          <p:nvPr/>
        </p:nvSpPr>
        <p:spPr>
          <a:xfrm>
            <a:off x="930977" y="3021290"/>
            <a:ext cx="93474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2558742" y="3021290"/>
            <a:ext cx="137921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6486965" y="3021290"/>
            <a:ext cx="1091912"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4473361" y="3021290"/>
            <a:ext cx="145670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 name="Straight Arrow Connector 36"/>
          <p:cNvCxnSpPr/>
          <p:nvPr/>
        </p:nvCxnSpPr>
        <p:spPr>
          <a:xfrm flipV="1">
            <a:off x="1866749" y="3806700"/>
            <a:ext cx="665451" cy="8929"/>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p:nvPr/>
        </p:nvCxnSpPr>
        <p:spPr>
          <a:xfrm flipV="1">
            <a:off x="3935387" y="3806699"/>
            <a:ext cx="565859" cy="3312"/>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a:off x="7578877" y="3722295"/>
            <a:ext cx="842727" cy="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V="1">
            <a:off x="148062" y="3828359"/>
            <a:ext cx="762000" cy="511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1" name="TextBox 40"/>
          <p:cNvSpPr txBox="1"/>
          <p:nvPr/>
        </p:nvSpPr>
        <p:spPr>
          <a:xfrm>
            <a:off x="698465" y="3295180"/>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Analysis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2" name="TextBox 41"/>
          <p:cNvSpPr txBox="1"/>
          <p:nvPr/>
        </p:nvSpPr>
        <p:spPr>
          <a:xfrm>
            <a:off x="2532200" y="3206535"/>
            <a:ext cx="1442714" cy="1200329"/>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Computation of </a:t>
            </a:r>
            <a:r>
              <a:rPr lang="en-US" sz="1800" b="0" dirty="0" smtClean="0">
                <a:solidFill>
                  <a:prstClr val="black"/>
                </a:solidFill>
                <a:latin typeface="Calibri"/>
              </a:rPr>
              <a:t>Ideal Binary </a:t>
            </a:r>
            <a:endParaRPr lang="en-US" sz="1800" b="0" dirty="0">
              <a:solidFill>
                <a:prstClr val="black"/>
              </a:solidFill>
              <a:latin typeface="Calibri"/>
            </a:endParaRPr>
          </a:p>
          <a:p>
            <a:pPr algn="ctr" eaLnBrk="1" fontAlgn="auto" hangingPunct="1">
              <a:spcBef>
                <a:spcPts val="0"/>
              </a:spcBef>
              <a:spcAft>
                <a:spcPts val="0"/>
              </a:spcAft>
            </a:pPr>
            <a:r>
              <a:rPr lang="en-US" sz="1800" b="0" dirty="0">
                <a:solidFill>
                  <a:prstClr val="black"/>
                </a:solidFill>
                <a:latin typeface="Calibri"/>
              </a:rPr>
              <a:t>M</a:t>
            </a:r>
            <a:r>
              <a:rPr lang="en-US" sz="1800" b="0" dirty="0" smtClean="0">
                <a:solidFill>
                  <a:prstClr val="black"/>
                </a:solidFill>
                <a:latin typeface="Calibri"/>
              </a:rPr>
              <a:t>ask</a:t>
            </a:r>
            <a:endParaRPr lang="en-US" sz="1800" b="0" dirty="0">
              <a:solidFill>
                <a:prstClr val="black"/>
              </a:solidFill>
              <a:latin typeface="Calibri"/>
            </a:endParaRPr>
          </a:p>
        </p:txBody>
      </p:sp>
      <p:sp>
        <p:nvSpPr>
          <p:cNvPr id="43" name="TextBox 42"/>
          <p:cNvSpPr txBox="1"/>
          <p:nvPr/>
        </p:nvSpPr>
        <p:spPr>
          <a:xfrm>
            <a:off x="6348701" y="3276880"/>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Synthesis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4" name="TextBox 43"/>
          <p:cNvSpPr txBox="1"/>
          <p:nvPr/>
        </p:nvSpPr>
        <p:spPr>
          <a:xfrm>
            <a:off x="4412400" y="3325478"/>
            <a:ext cx="15240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latin typeface="Calibri"/>
              </a:rPr>
              <a:t>Mask Multiplication</a:t>
            </a:r>
            <a:endParaRPr lang="en-US" sz="1800" b="0" dirty="0">
              <a:solidFill>
                <a:prstClr val="black"/>
              </a:solidFill>
              <a:latin typeface="Calibri"/>
            </a:endParaRPr>
          </a:p>
        </p:txBody>
      </p:sp>
      <p:sp>
        <p:nvSpPr>
          <p:cNvPr id="46" name="TextBox 45"/>
          <p:cNvSpPr txBox="1"/>
          <p:nvPr/>
        </p:nvSpPr>
        <p:spPr>
          <a:xfrm>
            <a:off x="-134272" y="3187138"/>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Noisy Speech</a:t>
            </a:r>
          </a:p>
        </p:txBody>
      </p:sp>
      <p:sp>
        <p:nvSpPr>
          <p:cNvPr id="47" name="TextBox 46"/>
          <p:cNvSpPr txBox="1"/>
          <p:nvPr/>
        </p:nvSpPr>
        <p:spPr>
          <a:xfrm>
            <a:off x="7637071" y="3075964"/>
            <a:ext cx="1526794"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latin typeface="Calibri"/>
              </a:rPr>
              <a:t>Resynthesized </a:t>
            </a:r>
            <a:r>
              <a:rPr lang="en-US" sz="1800" b="0" dirty="0">
                <a:solidFill>
                  <a:prstClr val="black"/>
                </a:solidFill>
                <a:latin typeface="Calibri"/>
              </a:rPr>
              <a:t>Speech</a:t>
            </a:r>
          </a:p>
        </p:txBody>
      </p:sp>
      <p:cxnSp>
        <p:nvCxnSpPr>
          <p:cNvPr id="48" name="Straight Arrow Connector 47"/>
          <p:cNvCxnSpPr/>
          <p:nvPr/>
        </p:nvCxnSpPr>
        <p:spPr>
          <a:xfrm>
            <a:off x="5937028" y="3722295"/>
            <a:ext cx="533400" cy="446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Tree>
    <p:extLst>
      <p:ext uri="{BB962C8B-B14F-4D97-AF65-F5344CB8AC3E}">
        <p14:creationId xmlns:p14="http://schemas.microsoft.com/office/powerpoint/2010/main" val="363352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227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870271704"/>
              </p:ext>
            </p:extLst>
          </p:nvPr>
        </p:nvGraphicFramePr>
        <p:xfrm>
          <a:off x="-1" y="730588"/>
          <a:ext cx="9144001" cy="6154796"/>
        </p:xfrm>
        <a:graphic>
          <a:graphicData uri="http://schemas.openxmlformats.org/drawingml/2006/table">
            <a:tbl>
              <a:tblPr firstRow="1" bandRow="1">
                <a:tableStyleId>{7DF18680-E054-41AD-8BC1-D1AEF772440D}</a:tableStyleId>
              </a:tblPr>
              <a:tblGrid>
                <a:gridCol w="611561">
                  <a:extLst>
                    <a:ext uri="{9D8B030D-6E8A-4147-A177-3AD203B41FA5}">
                      <a16:colId xmlns:a16="http://schemas.microsoft.com/office/drawing/2014/main" val="2480947253"/>
                    </a:ext>
                  </a:extLst>
                </a:gridCol>
                <a:gridCol w="1800200">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Calibri" panose="020F0502020204030204" pitchFamily="34" charset="0"/>
                          <a:cs typeface="Calibri" panose="020F0502020204030204" pitchFamily="34" charset="0"/>
                        </a:rPr>
                        <a:t>S.No</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TITLE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AUTHORS</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Calibri" panose="020F0502020204030204" pitchFamily="34" charset="0"/>
                          <a:cs typeface="Calibri" panose="020F0502020204030204" pitchFamily="34" charset="0"/>
                        </a:rPr>
                        <a:t>YEAR OF PUBLICATION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INFERENCE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7.</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dirty="0" smtClean="0">
                          <a:latin typeface="Calibri" panose="020F0502020204030204" pitchFamily="34" charset="0"/>
                          <a:cs typeface="Calibri" panose="020F0502020204030204" pitchFamily="34" charset="0"/>
                        </a:rPr>
                        <a:t>Time-Frequency Masks for Monaural Speech Separation: A Comparative Review</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dirty="0" err="1" smtClean="0">
                          <a:latin typeface="Calibri" panose="020F0502020204030204" pitchFamily="34" charset="0"/>
                          <a:cs typeface="Calibri" panose="020F0502020204030204" pitchFamily="34" charset="0"/>
                        </a:rPr>
                        <a:t>Belhedi</a:t>
                      </a:r>
                      <a:r>
                        <a:rPr lang="en-US" sz="1700" b="0" dirty="0" smtClean="0">
                          <a:latin typeface="Calibri" panose="020F0502020204030204" pitchFamily="34" charset="0"/>
                          <a:cs typeface="Calibri" panose="020F0502020204030204" pitchFamily="34" charset="0"/>
                        </a:rPr>
                        <a:t> </a:t>
                      </a:r>
                      <a:r>
                        <a:rPr lang="en-US" sz="1700" b="0" dirty="0" err="1" smtClean="0">
                          <a:latin typeface="Calibri" panose="020F0502020204030204" pitchFamily="34" charset="0"/>
                          <a:cs typeface="Calibri" panose="020F0502020204030204" pitchFamily="34" charset="0"/>
                        </a:rPr>
                        <a:t>Wiem</a:t>
                      </a:r>
                      <a:r>
                        <a:rPr lang="en-US" sz="1700" b="0" dirty="0" smtClean="0">
                          <a:latin typeface="Calibri" panose="020F0502020204030204" pitchFamily="34" charset="0"/>
                          <a:cs typeface="Calibri" panose="020F0502020204030204" pitchFamily="34" charset="0"/>
                        </a:rPr>
                        <a:t>, Ben </a:t>
                      </a:r>
                      <a:r>
                        <a:rPr lang="en-US" sz="1700" b="0" dirty="0" err="1" smtClean="0">
                          <a:latin typeface="Calibri" panose="020F0502020204030204" pitchFamily="34" charset="0"/>
                          <a:cs typeface="Calibri" panose="020F0502020204030204" pitchFamily="34" charset="0"/>
                        </a:rPr>
                        <a:t>Messaoud</a:t>
                      </a:r>
                      <a:r>
                        <a:rPr lang="en-US" sz="1700" b="0" dirty="0" smtClean="0">
                          <a:latin typeface="Calibri" panose="020F0502020204030204" pitchFamily="34" charset="0"/>
                          <a:cs typeface="Calibri" panose="020F0502020204030204" pitchFamily="34" charset="0"/>
                        </a:rPr>
                        <a:t> Mohamed </a:t>
                      </a:r>
                      <a:r>
                        <a:rPr lang="en-US" sz="1700" b="0" dirty="0" err="1" smtClean="0">
                          <a:latin typeface="Calibri" panose="020F0502020204030204" pitchFamily="34" charset="0"/>
                          <a:cs typeface="Calibri" panose="020F0502020204030204" pitchFamily="34" charset="0"/>
                        </a:rPr>
                        <a:t>Anouar</a:t>
                      </a:r>
                      <a:r>
                        <a:rPr lang="en-US" sz="1700" b="0" dirty="0" smtClean="0">
                          <a:latin typeface="Calibri" panose="020F0502020204030204" pitchFamily="34" charset="0"/>
                          <a:cs typeface="Calibri" panose="020F0502020204030204" pitchFamily="34" charset="0"/>
                        </a:rPr>
                        <a:t>, </a:t>
                      </a:r>
                      <a:r>
                        <a:rPr lang="en-US" sz="1700" b="0" dirty="0" err="1" smtClean="0">
                          <a:latin typeface="Calibri" panose="020F0502020204030204" pitchFamily="34" charset="0"/>
                          <a:cs typeface="Calibri" panose="020F0502020204030204" pitchFamily="34" charset="0"/>
                        </a:rPr>
                        <a:t>Bouzid</a:t>
                      </a:r>
                      <a:r>
                        <a:rPr lang="en-US" sz="1700" b="0" dirty="0" smtClean="0">
                          <a:latin typeface="Calibri" panose="020F0502020204030204" pitchFamily="34" charset="0"/>
                          <a:cs typeface="Calibri" panose="020F0502020204030204" pitchFamily="34" charset="0"/>
                        </a:rPr>
                        <a:t> </a:t>
                      </a:r>
                      <a:r>
                        <a:rPr lang="en-US" sz="1700" b="0" dirty="0" err="1" smtClean="0">
                          <a:latin typeface="Calibri" panose="020F0502020204030204" pitchFamily="34" charset="0"/>
                          <a:cs typeface="Calibri" panose="020F0502020204030204" pitchFamily="34" charset="0"/>
                        </a:rPr>
                        <a:t>Aichl</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2016</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i="0" u="none" strike="noStrike" kern="1200" baseline="0" dirty="0" smtClean="0">
                          <a:solidFill>
                            <a:schemeClr val="dk1"/>
                          </a:solidFill>
                          <a:latin typeface="Calibri" panose="020F0502020204030204" pitchFamily="34" charset="0"/>
                          <a:ea typeface="+mn-ea"/>
                          <a:cs typeface="Calibri" panose="020F0502020204030204" pitchFamily="34" charset="0"/>
                        </a:rPr>
                        <a:t>This paper focusses the masking effect on Computational Auditory Scene Analysis (CASA) based systems for single channel speech separation (SCSS). The CASA system employed in this study is Hu and Wang model. The new proposed system uses a soft mask instead of the hard binary mask and they have proved that the soft mask provides a better separation quality. </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548731">
                <a:tc>
                  <a:txBody>
                    <a:bodyPr/>
                    <a:lstStyle/>
                    <a:p>
                      <a:pPr algn="just"/>
                      <a:r>
                        <a:rPr lang="en-IN" sz="1700" dirty="0" smtClean="0">
                          <a:solidFill>
                            <a:schemeClr val="tx1"/>
                          </a:solidFill>
                          <a:latin typeface="Calibri" panose="020F0502020204030204" pitchFamily="34" charset="0"/>
                          <a:cs typeface="Calibri" panose="020F0502020204030204" pitchFamily="34" charset="0"/>
                        </a:rPr>
                        <a:t>8.</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Calibri" panose="020F0502020204030204" pitchFamily="34" charset="0"/>
                          <a:cs typeface="Calibri" panose="020F0502020204030204" pitchFamily="34" charset="0"/>
                        </a:rPr>
                        <a:t>Monaural speech separation system based on optimum soft mask</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Calibri" panose="020F0502020204030204" pitchFamily="34" charset="0"/>
                          <a:cs typeface="Calibri" panose="020F0502020204030204" pitchFamily="34" charset="0"/>
                        </a:rPr>
                        <a:t>N. Harish Kumar,  </a:t>
                      </a:r>
                    </a:p>
                    <a:p>
                      <a:pPr algn="just"/>
                      <a:r>
                        <a:rPr lang="en-IN" sz="1700" dirty="0" smtClean="0">
                          <a:solidFill>
                            <a:schemeClr val="tx1"/>
                          </a:solidFill>
                          <a:latin typeface="Calibri" panose="020F0502020204030204" pitchFamily="34" charset="0"/>
                          <a:cs typeface="Calibri" panose="020F0502020204030204" pitchFamily="34" charset="0"/>
                        </a:rPr>
                        <a:t>R.</a:t>
                      </a:r>
                      <a:r>
                        <a:rPr lang="en-IN" sz="1700" baseline="0" dirty="0" smtClean="0">
                          <a:solidFill>
                            <a:schemeClr val="tx1"/>
                          </a:solidFill>
                          <a:latin typeface="Calibri" panose="020F0502020204030204" pitchFamily="34" charset="0"/>
                          <a:cs typeface="Calibri" panose="020F0502020204030204" pitchFamily="34" charset="0"/>
                        </a:rPr>
                        <a:t> Rajavel</a:t>
                      </a:r>
                      <a:endParaRPr lang="en-IN" sz="1700" dirty="0" smtClean="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Calibri" panose="020F0502020204030204" pitchFamily="34" charset="0"/>
                          <a:cs typeface="Calibri" panose="020F0502020204030204" pitchFamily="34" charset="0"/>
                        </a:rPr>
                        <a:t>2015</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i="0" u="none" strike="noStrike" kern="1200" baseline="0" dirty="0" smtClean="0">
                          <a:solidFill>
                            <a:schemeClr val="dk1"/>
                          </a:solidFill>
                          <a:latin typeface="Calibri" panose="020F0502020204030204" pitchFamily="34" charset="0"/>
                          <a:ea typeface="+mn-ea"/>
                          <a:cs typeface="Calibri" panose="020F0502020204030204" pitchFamily="34" charset="0"/>
                        </a:rPr>
                        <a:t>This paper proposes the optimum soft mask (OSM) to reduce the musical noise, by replacing the hard limiting weights of IBM with the variable weights. The Signal-to-Noise ratio is used as a measure to evaluate the performance of the proposed soft mask with the existing IBM in the context of monaural speech separation. The rest of the paper is organized in the following manner</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225198"/>
                  </a:ext>
                </a:extLst>
              </a:tr>
            </a:tbl>
          </a:graphicData>
        </a:graphic>
      </p:graphicFrame>
    </p:spTree>
    <p:extLst>
      <p:ext uri="{BB962C8B-B14F-4D97-AF65-F5344CB8AC3E}">
        <p14:creationId xmlns:p14="http://schemas.microsoft.com/office/powerpoint/2010/main" val="42146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256"/>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221364954"/>
              </p:ext>
            </p:extLst>
          </p:nvPr>
        </p:nvGraphicFramePr>
        <p:xfrm>
          <a:off x="-1" y="1100529"/>
          <a:ext cx="9144001" cy="3624615"/>
        </p:xfrm>
        <a:graphic>
          <a:graphicData uri="http://schemas.openxmlformats.org/drawingml/2006/table">
            <a:tbl>
              <a:tblPr firstRow="1" bandRow="1">
                <a:tableStyleId>{7DF18680-E054-41AD-8BC1-D1AEF772440D}</a:tableStyleId>
              </a:tblPr>
              <a:tblGrid>
                <a:gridCol w="611561">
                  <a:extLst>
                    <a:ext uri="{9D8B030D-6E8A-4147-A177-3AD203B41FA5}">
                      <a16:colId xmlns:a16="http://schemas.microsoft.com/office/drawing/2014/main" val="2480947253"/>
                    </a:ext>
                  </a:extLst>
                </a:gridCol>
                <a:gridCol w="1800200">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Calibri" panose="020F0502020204030204" pitchFamily="34" charset="0"/>
                          <a:cs typeface="Calibri" panose="020F0502020204030204" pitchFamily="34" charset="0"/>
                        </a:rPr>
                        <a:t>S.No</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TITLE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AUTHORS</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Calibri" panose="020F0502020204030204" pitchFamily="34" charset="0"/>
                          <a:cs typeface="Calibri" panose="020F0502020204030204" pitchFamily="34" charset="0"/>
                        </a:rPr>
                        <a:t>YEAR OF PUBLICATION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INFERENCE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9.</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smtClean="0">
                          <a:latin typeface="Calibri" panose="020F0502020204030204" pitchFamily="34" charset="0"/>
                          <a:cs typeface="Calibri" panose="020F0502020204030204" pitchFamily="34" charset="0"/>
                        </a:rPr>
                        <a:t>Survey of Methods and challenges in Computational Auditory sense analysis</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smtClean="0">
                          <a:latin typeface="Calibri" panose="020F0502020204030204" pitchFamily="34" charset="0"/>
                          <a:cs typeface="Calibri" panose="020F0502020204030204" pitchFamily="34" charset="0"/>
                        </a:rPr>
                        <a:t>V.A. Mane , Prof. Dr. S. B. </a:t>
                      </a:r>
                      <a:r>
                        <a:rPr lang="en-US" sz="1800" dirty="0" err="1" smtClean="0">
                          <a:latin typeface="Calibri" panose="020F0502020204030204" pitchFamily="34" charset="0"/>
                          <a:cs typeface="Calibri" panose="020F0502020204030204" pitchFamily="34" charset="0"/>
                        </a:rPr>
                        <a:t>Patil</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2016</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Calibri" panose="020F0502020204030204" pitchFamily="34" charset="0"/>
                          <a:cs typeface="Calibri" panose="020F0502020204030204" pitchFamily="34" charset="0"/>
                        </a:rPr>
                        <a:t>This paper is a study of various literature and methods that are used to solve the  cocktail party problem. This paper discusses about the evolution of</a:t>
                      </a:r>
                      <a:r>
                        <a:rPr lang="en-US" sz="1700" baseline="0" dirty="0" smtClean="0">
                          <a:latin typeface="Calibri" panose="020F0502020204030204" pitchFamily="34" charset="0"/>
                          <a:cs typeface="Calibri" panose="020F0502020204030204" pitchFamily="34" charset="0"/>
                        </a:rPr>
                        <a:t> computational auditory scene analysis and the various </a:t>
                      </a:r>
                      <a:r>
                        <a:rPr lang="en-US" sz="1700" dirty="0" smtClean="0">
                          <a:latin typeface="Calibri" panose="020F0502020204030204" pitchFamily="34" charset="0"/>
                          <a:cs typeface="Calibri" panose="020F0502020204030204" pitchFamily="34" charset="0"/>
                        </a:rPr>
                        <a:t>steps taken to design and define the underlying process which will do human mimicry</a:t>
                      </a:r>
                      <a:r>
                        <a:rPr lang="en-US" sz="1700" baseline="0" dirty="0" smtClean="0">
                          <a:latin typeface="Calibri" panose="020F0502020204030204" pitchFamily="34" charset="0"/>
                          <a:cs typeface="Calibri" panose="020F0502020204030204" pitchFamily="34" charset="0"/>
                        </a:rPr>
                        <a:t>. The paper also describes about the challenges faced by CASA to segregate unvoiced speech from non speech interference</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204503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2594"/>
          </a:xfrm>
        </p:spPr>
        <p:txBody>
          <a:bodyPr/>
          <a:lstStyle/>
          <a:p>
            <a:r>
              <a:rPr lang="en-IN" dirty="0" smtClean="0">
                <a:solidFill>
                  <a:srgbClr val="FF0000"/>
                </a:solidFill>
                <a:latin typeface="Calibri" panose="020F0502020204030204" pitchFamily="34" charset="0"/>
                <a:cs typeface="Calibri" panose="020F0502020204030204" pitchFamily="34" charset="0"/>
              </a:rPr>
              <a:t>SPEECH SEPARATION</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214422"/>
            <a:ext cx="8229600" cy="4675657"/>
          </a:xfrm>
        </p:spPr>
        <p:txBody>
          <a:bodyPr>
            <a:noAutofit/>
          </a:bodyPr>
          <a:lstStyle/>
          <a:p>
            <a:pPr algn="just">
              <a:spcBef>
                <a:spcPts val="0"/>
              </a:spcBef>
              <a:spcAft>
                <a:spcPts val="1800"/>
              </a:spcAft>
              <a:buFont typeface="Wingdings" pitchFamily="2" charset="2"/>
              <a:buChar char="§"/>
            </a:pPr>
            <a:r>
              <a:rPr lang="en-IN" sz="2500" dirty="0">
                <a:latin typeface="Calibri" panose="020F0502020204030204" pitchFamily="34" charset="0"/>
                <a:cs typeface="Calibri" panose="020F0502020204030204" pitchFamily="34" charset="0"/>
              </a:rPr>
              <a:t>Speech </a:t>
            </a:r>
            <a:r>
              <a:rPr lang="en-IN" sz="2500" dirty="0" smtClean="0">
                <a:latin typeface="Calibri" panose="020F0502020204030204" pitchFamily="34" charset="0"/>
                <a:cs typeface="Calibri" panose="020F0502020204030204" pitchFamily="34" charset="0"/>
              </a:rPr>
              <a:t>separation</a:t>
            </a:r>
            <a:r>
              <a:rPr lang="en-IN" sz="2500" dirty="0">
                <a:latin typeface="Calibri" panose="020F0502020204030204" pitchFamily="34" charset="0"/>
                <a:cs typeface="Calibri" panose="020F0502020204030204" pitchFamily="34" charset="0"/>
              </a:rPr>
              <a:t> is the </a:t>
            </a:r>
            <a:r>
              <a:rPr lang="en-IN" sz="2500" dirty="0" smtClean="0">
                <a:latin typeface="Calibri" panose="020F0502020204030204" pitchFamily="34" charset="0"/>
                <a:cs typeface="Calibri" panose="020F0502020204030204" pitchFamily="34" charset="0"/>
              </a:rPr>
              <a:t>process of separating the target </a:t>
            </a:r>
            <a:r>
              <a:rPr lang="en-IN" sz="2500" dirty="0">
                <a:latin typeface="Calibri" panose="020F0502020204030204" pitchFamily="34" charset="0"/>
                <a:cs typeface="Calibri" panose="020F0502020204030204" pitchFamily="34" charset="0"/>
              </a:rPr>
              <a:t>speech signal </a:t>
            </a:r>
            <a:r>
              <a:rPr lang="en-IN" sz="2500" dirty="0" smtClean="0">
                <a:latin typeface="Calibri" panose="020F0502020204030204" pitchFamily="34" charset="0"/>
                <a:cs typeface="Calibri" panose="020F0502020204030204" pitchFamily="34" charset="0"/>
              </a:rPr>
              <a:t>from acoustic mixture</a:t>
            </a:r>
          </a:p>
          <a:p>
            <a:pPr algn="just">
              <a:spcBef>
                <a:spcPts val="0"/>
              </a:spcBef>
              <a:spcAft>
                <a:spcPts val="1800"/>
              </a:spcAft>
              <a:buFont typeface="Wingdings" pitchFamily="2" charset="2"/>
              <a:buChar char="§"/>
            </a:pPr>
            <a:r>
              <a:rPr lang="en-IN" sz="2500" dirty="0" smtClean="0">
                <a:latin typeface="Calibri" panose="020F0502020204030204" pitchFamily="34" charset="0"/>
                <a:cs typeface="Calibri" panose="020F0502020204030204" pitchFamily="34" charset="0"/>
              </a:rPr>
              <a:t>The acoustic mixture may be an another speech or environmental noise or both</a:t>
            </a:r>
          </a:p>
          <a:p>
            <a:pPr algn="just">
              <a:spcAft>
                <a:spcPts val="1800"/>
              </a:spcAft>
              <a:buFont typeface="Wingdings" pitchFamily="2" charset="2"/>
              <a:buChar char="§"/>
            </a:pPr>
            <a:r>
              <a:rPr lang="en-IN" sz="2500" dirty="0" smtClean="0">
                <a:latin typeface="Calibri" panose="020F0502020204030204" pitchFamily="34" charset="0"/>
                <a:cs typeface="Calibri" panose="020F0502020204030204" pitchFamily="34" charset="0"/>
              </a:rPr>
              <a:t>Speech separation can be used in speech/speaker recognition, voice communication, air-ground communication, hearing aids, etc.</a:t>
            </a:r>
          </a:p>
          <a:p>
            <a:pPr algn="just">
              <a:spcAft>
                <a:spcPts val="600"/>
              </a:spcAft>
              <a:buFont typeface="Wingdings" pitchFamily="2" charset="2"/>
              <a:buChar char="§"/>
            </a:pPr>
            <a:r>
              <a:rPr lang="en-IN" sz="2500" dirty="0" smtClean="0">
                <a:latin typeface="Calibri" panose="020F0502020204030204" pitchFamily="34" charset="0"/>
                <a:cs typeface="Calibri" panose="020F0502020204030204" pitchFamily="34" charset="0"/>
              </a:rPr>
              <a:t>Various methods have been adopted for speech separation, mainly: Spectral Subtraction, Subspace analysis, Hidden Markov Modelling and Computational Auditory Scene Analysis</a:t>
            </a:r>
          </a:p>
          <a:p>
            <a:pPr algn="just">
              <a:spcAft>
                <a:spcPts val="600"/>
              </a:spcAft>
              <a:buFont typeface="Wingdings" pitchFamily="2" charset="2"/>
              <a:buChar char="§"/>
            </a:pPr>
            <a:endParaRPr lang="en-IN" sz="2500" dirty="0" smtClean="0">
              <a:latin typeface="Calibri" panose="020F0502020204030204" pitchFamily="34" charset="0"/>
              <a:cs typeface="Calibri" panose="020F0502020204030204" pitchFamily="34" charset="0"/>
            </a:endParaRPr>
          </a:p>
          <a:p>
            <a:pPr marL="0" indent="0" algn="just">
              <a:lnSpc>
                <a:spcPct val="150000"/>
              </a:lnSpc>
              <a:spcAft>
                <a:spcPts val="600"/>
              </a:spcAft>
              <a:buNone/>
            </a:pP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1742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lstStyle/>
          <a:p>
            <a:r>
              <a:rPr lang="en-IN" dirty="0" smtClean="0">
                <a:solidFill>
                  <a:srgbClr val="FF0000"/>
                </a:solidFill>
                <a:latin typeface="Calibri" panose="020F0502020204030204" pitchFamily="34" charset="0"/>
                <a:cs typeface="Calibri" panose="020F0502020204030204" pitchFamily="34" charset="0"/>
              </a:rPr>
              <a:t>CASA and IBM</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928670"/>
            <a:ext cx="8229600" cy="5668682"/>
          </a:xfrm>
        </p:spPr>
        <p:txBody>
          <a:bodyPr>
            <a:normAutofit fontScale="40000" lnSpcReduction="20000"/>
          </a:bodyPr>
          <a:lstStyle/>
          <a:p>
            <a:pPr algn="just">
              <a:spcBef>
                <a:spcPts val="0"/>
              </a:spcBef>
              <a:spcAft>
                <a:spcPts val="1200"/>
              </a:spcAft>
              <a:buFont typeface="Wingdings" pitchFamily="2" charset="2"/>
              <a:buChar char="§"/>
            </a:pPr>
            <a:r>
              <a:rPr lang="en-IN" sz="6300" dirty="0" smtClean="0">
                <a:latin typeface="Calibri" panose="020F0502020204030204" pitchFamily="34" charset="0"/>
                <a:cs typeface="Calibri" panose="020F0502020204030204" pitchFamily="34" charset="0"/>
              </a:rPr>
              <a:t>CASA </a:t>
            </a:r>
            <a:r>
              <a:rPr lang="en-IN" sz="6300" dirty="0">
                <a:latin typeface="Calibri" panose="020F0502020204030204" pitchFamily="34" charset="0"/>
                <a:cs typeface="Calibri" panose="020F0502020204030204" pitchFamily="34" charset="0"/>
              </a:rPr>
              <a:t>is the study of </a:t>
            </a:r>
            <a:r>
              <a:rPr lang="en-IN" sz="6300" dirty="0" smtClean="0">
                <a:latin typeface="Calibri" panose="020F0502020204030204" pitchFamily="34" charset="0"/>
                <a:cs typeface="Calibri" panose="020F0502020204030204" pitchFamily="34" charset="0"/>
              </a:rPr>
              <a:t>auditory scene analysis (ASA) by </a:t>
            </a:r>
            <a:r>
              <a:rPr lang="en-IN" sz="6300" dirty="0">
                <a:latin typeface="Calibri" panose="020F0502020204030204" pitchFamily="34" charset="0"/>
                <a:cs typeface="Calibri" panose="020F0502020204030204" pitchFamily="34" charset="0"/>
              </a:rPr>
              <a:t>computational </a:t>
            </a:r>
            <a:r>
              <a:rPr lang="en-IN" sz="6300" dirty="0" smtClean="0">
                <a:latin typeface="Calibri" panose="020F0502020204030204" pitchFamily="34" charset="0"/>
                <a:cs typeface="Calibri" panose="020F0502020204030204" pitchFamily="34" charset="0"/>
              </a:rPr>
              <a:t>means </a:t>
            </a:r>
          </a:p>
          <a:p>
            <a:pPr algn="just">
              <a:spcBef>
                <a:spcPts val="0"/>
              </a:spcBef>
              <a:spcAft>
                <a:spcPts val="1200"/>
              </a:spcAft>
              <a:buFont typeface="Wingdings" pitchFamily="2" charset="2"/>
              <a:buChar char="§"/>
            </a:pPr>
            <a:r>
              <a:rPr lang="en-IN" sz="6300" dirty="0" smtClean="0">
                <a:latin typeface="Calibri" panose="020F0502020204030204" pitchFamily="34" charset="0"/>
                <a:cs typeface="Calibri" panose="020F0502020204030204" pitchFamily="34" charset="0"/>
              </a:rPr>
              <a:t>In </a:t>
            </a:r>
            <a:r>
              <a:rPr lang="en-IN" sz="6300" dirty="0">
                <a:latin typeface="Calibri" panose="020F0502020204030204" pitchFamily="34" charset="0"/>
                <a:cs typeface="Calibri" panose="020F0502020204030204" pitchFamily="34" charset="0"/>
              </a:rPr>
              <a:t>essence, </a:t>
            </a:r>
            <a:r>
              <a:rPr lang="en-IN" sz="6300" dirty="0" smtClean="0">
                <a:latin typeface="Calibri" panose="020F0502020204030204" pitchFamily="34" charset="0"/>
                <a:cs typeface="Calibri" panose="020F0502020204030204" pitchFamily="34" charset="0"/>
              </a:rPr>
              <a:t>CASA </a:t>
            </a:r>
            <a:r>
              <a:rPr lang="en-IN" sz="6300" dirty="0">
                <a:latin typeface="Calibri" panose="020F0502020204030204" pitchFamily="34" charset="0"/>
                <a:cs typeface="Calibri" panose="020F0502020204030204" pitchFamily="34" charset="0"/>
              </a:rPr>
              <a:t>systems are "machine </a:t>
            </a:r>
            <a:r>
              <a:rPr lang="en-IN" sz="6300" dirty="0" smtClean="0">
                <a:latin typeface="Calibri" panose="020F0502020204030204" pitchFamily="34" charset="0"/>
                <a:cs typeface="Calibri" panose="020F0502020204030204" pitchFamily="34" charset="0"/>
              </a:rPr>
              <a:t>listening” systems that mimic the human auditory system</a:t>
            </a:r>
          </a:p>
          <a:p>
            <a:pPr algn="just">
              <a:spcBef>
                <a:spcPts val="0"/>
              </a:spcBef>
              <a:spcAft>
                <a:spcPts val="1200"/>
              </a:spcAft>
              <a:buFont typeface="Wingdings" pitchFamily="2" charset="2"/>
              <a:buChar char="§"/>
            </a:pPr>
            <a:r>
              <a:rPr lang="en-IN" sz="6300" dirty="0" smtClean="0">
                <a:latin typeface="Calibri" panose="020F0502020204030204" pitchFamily="34" charset="0"/>
                <a:cs typeface="Calibri" panose="020F0502020204030204" pitchFamily="34" charset="0"/>
              </a:rPr>
              <a:t>The Ideal Binary Mask (IBM) has been proposed as a computational goal of CASA</a:t>
            </a:r>
          </a:p>
          <a:p>
            <a:pPr algn="just">
              <a:spcBef>
                <a:spcPts val="0"/>
              </a:spcBef>
              <a:spcAft>
                <a:spcPts val="600"/>
              </a:spcAft>
              <a:buFont typeface="Wingdings" pitchFamily="2" charset="2"/>
              <a:buChar char="§"/>
            </a:pPr>
            <a:r>
              <a:rPr lang="en-IN" sz="6300" dirty="0" smtClean="0">
                <a:latin typeface="Calibri" panose="020F0502020204030204" pitchFamily="34" charset="0"/>
                <a:cs typeface="Calibri" panose="020F0502020204030204" pitchFamily="34" charset="0"/>
              </a:rPr>
              <a:t>IBM is basically a binary matrix, in which 1 indicates speech dominant T-F units and 0 indicated noise dominant T-F units</a:t>
            </a:r>
          </a:p>
          <a:p>
            <a:pPr algn="just">
              <a:spcBef>
                <a:spcPts val="0"/>
              </a:spcBef>
              <a:spcAft>
                <a:spcPts val="1800"/>
              </a:spcAft>
              <a:buFont typeface="Wingdings" pitchFamily="2" charset="2"/>
              <a:buChar char="§"/>
            </a:pPr>
            <a:r>
              <a:rPr lang="en-US" sz="6300" dirty="0" smtClean="0">
                <a:latin typeface="Calibri" panose="020F0502020204030204" pitchFamily="34" charset="0"/>
                <a:cs typeface="Calibri" panose="020F0502020204030204" pitchFamily="34" charset="0"/>
              </a:rPr>
              <a:t>IBM is defined as </a:t>
            </a:r>
          </a:p>
          <a:p>
            <a:pPr algn="just">
              <a:spcBef>
                <a:spcPts val="0"/>
              </a:spcBef>
              <a:spcAft>
                <a:spcPts val="400"/>
              </a:spcAft>
              <a:buNone/>
            </a:pPr>
            <a:r>
              <a:rPr lang="en-US" sz="6300" dirty="0" smtClean="0">
                <a:latin typeface="Calibri" panose="020F0502020204030204" pitchFamily="34" charset="0"/>
                <a:cs typeface="Calibri" panose="020F0502020204030204" pitchFamily="34" charset="0"/>
              </a:rPr>
              <a:t>		M(</a:t>
            </a:r>
            <a:r>
              <a:rPr lang="en-US" sz="6300" dirty="0" err="1" smtClean="0">
                <a:latin typeface="Calibri" panose="020F0502020204030204" pitchFamily="34" charset="0"/>
                <a:cs typeface="Calibri" panose="020F0502020204030204" pitchFamily="34" charset="0"/>
              </a:rPr>
              <a:t>t,f</a:t>
            </a:r>
            <a:r>
              <a:rPr lang="en-US" sz="6300" dirty="0" smtClean="0">
                <a:latin typeface="Calibri" panose="020F0502020204030204" pitchFamily="34" charset="0"/>
                <a:cs typeface="Calibri" panose="020F0502020204030204" pitchFamily="34" charset="0"/>
              </a:rPr>
              <a:t>)  =    1   if s(</a:t>
            </a:r>
            <a:r>
              <a:rPr lang="en-US" sz="6300" dirty="0" err="1" smtClean="0">
                <a:latin typeface="Calibri" panose="020F0502020204030204" pitchFamily="34" charset="0"/>
                <a:cs typeface="Calibri" panose="020F0502020204030204" pitchFamily="34" charset="0"/>
              </a:rPr>
              <a:t>t,f</a:t>
            </a:r>
            <a:r>
              <a:rPr lang="en-US" sz="6300" dirty="0" smtClean="0">
                <a:latin typeface="Calibri" panose="020F0502020204030204" pitchFamily="34" charset="0"/>
                <a:cs typeface="Calibri" panose="020F0502020204030204" pitchFamily="34" charset="0"/>
              </a:rPr>
              <a:t>) – n(</a:t>
            </a:r>
            <a:r>
              <a:rPr lang="en-US" sz="6300" dirty="0" err="1" smtClean="0">
                <a:latin typeface="Calibri" panose="020F0502020204030204" pitchFamily="34" charset="0"/>
                <a:cs typeface="Calibri" panose="020F0502020204030204" pitchFamily="34" charset="0"/>
              </a:rPr>
              <a:t>t,f</a:t>
            </a:r>
            <a:r>
              <a:rPr lang="en-US" sz="6300" dirty="0" smtClean="0">
                <a:latin typeface="Calibri" panose="020F0502020204030204" pitchFamily="34" charset="0"/>
                <a:cs typeface="Calibri" panose="020F0502020204030204" pitchFamily="34" charset="0"/>
              </a:rPr>
              <a:t>) &gt; 0,</a:t>
            </a:r>
          </a:p>
          <a:p>
            <a:pPr algn="just">
              <a:spcBef>
                <a:spcPts val="0"/>
              </a:spcBef>
              <a:spcAft>
                <a:spcPts val="1200"/>
              </a:spcAft>
              <a:buNone/>
            </a:pPr>
            <a:r>
              <a:rPr lang="en-US" sz="6300" dirty="0" smtClean="0">
                <a:latin typeface="Calibri" panose="020F0502020204030204" pitchFamily="34" charset="0"/>
                <a:cs typeface="Calibri" panose="020F0502020204030204" pitchFamily="34" charset="0"/>
              </a:rPr>
              <a:t>                                0  Otherwise</a:t>
            </a:r>
          </a:p>
          <a:p>
            <a:pPr algn="just">
              <a:buNone/>
            </a:pPr>
            <a:r>
              <a:rPr lang="en-US" sz="6300" dirty="0" smtClean="0">
                <a:latin typeface="Calibri" panose="020F0502020204030204" pitchFamily="34" charset="0"/>
                <a:cs typeface="Calibri" panose="020F0502020204030204" pitchFamily="34" charset="0"/>
              </a:rPr>
              <a:t> 	where s(</a:t>
            </a:r>
            <a:r>
              <a:rPr lang="en-US" sz="6300" dirty="0" err="1" smtClean="0">
                <a:latin typeface="Calibri" panose="020F0502020204030204" pitchFamily="34" charset="0"/>
                <a:cs typeface="Calibri" panose="020F0502020204030204" pitchFamily="34" charset="0"/>
              </a:rPr>
              <a:t>t,f</a:t>
            </a:r>
            <a:r>
              <a:rPr lang="en-US" sz="6300" dirty="0" smtClean="0">
                <a:latin typeface="Calibri" panose="020F0502020204030204" pitchFamily="34" charset="0"/>
                <a:cs typeface="Calibri" panose="020F0502020204030204" pitchFamily="34" charset="0"/>
              </a:rPr>
              <a:t>) - target speech energy and </a:t>
            </a:r>
          </a:p>
          <a:p>
            <a:pPr algn="just">
              <a:buNone/>
            </a:pPr>
            <a:r>
              <a:rPr lang="en-US" sz="6300" dirty="0">
                <a:latin typeface="Calibri" panose="020F0502020204030204" pitchFamily="34" charset="0"/>
                <a:cs typeface="Calibri" panose="020F0502020204030204" pitchFamily="34" charset="0"/>
              </a:rPr>
              <a:t>	</a:t>
            </a:r>
            <a:r>
              <a:rPr lang="en-US" sz="6300" dirty="0" smtClean="0">
                <a:latin typeface="Calibri" panose="020F0502020204030204" pitchFamily="34" charset="0"/>
                <a:cs typeface="Calibri" panose="020F0502020204030204" pitchFamily="34" charset="0"/>
              </a:rPr>
              <a:t>n(</a:t>
            </a:r>
            <a:r>
              <a:rPr lang="en-US" sz="6300" dirty="0" err="1" smtClean="0">
                <a:latin typeface="Calibri" panose="020F0502020204030204" pitchFamily="34" charset="0"/>
                <a:cs typeface="Calibri" panose="020F0502020204030204" pitchFamily="34" charset="0"/>
              </a:rPr>
              <a:t>t,f</a:t>
            </a:r>
            <a:r>
              <a:rPr lang="en-US" sz="6300" dirty="0" smtClean="0">
                <a:latin typeface="Calibri" panose="020F0502020204030204" pitchFamily="34" charset="0"/>
                <a:cs typeface="Calibri" panose="020F0502020204030204" pitchFamily="34" charset="0"/>
              </a:rPr>
              <a:t>) - interference energy in a T-F unit</a:t>
            </a:r>
          </a:p>
          <a:p>
            <a:pPr algn="just"/>
            <a:endParaRPr lang="en-IN" dirty="0">
              <a:latin typeface="Calibri" panose="020F0502020204030204" pitchFamily="34" charset="0"/>
              <a:cs typeface="Calibri" panose="020F0502020204030204" pitchFamily="34" charset="0"/>
            </a:endParaRPr>
          </a:p>
        </p:txBody>
      </p:sp>
      <p:sp>
        <p:nvSpPr>
          <p:cNvPr id="6" name="Left Brace 5"/>
          <p:cNvSpPr/>
          <p:nvPr/>
        </p:nvSpPr>
        <p:spPr>
          <a:xfrm>
            <a:off x="2627784" y="4725144"/>
            <a:ext cx="216024" cy="648072"/>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18700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63" y="197768"/>
            <a:ext cx="8229600" cy="1143000"/>
          </a:xfrm>
        </p:spPr>
        <p:txBody>
          <a:bodyPr/>
          <a:lstStyle/>
          <a:p>
            <a:r>
              <a:rPr lang="en-IN" smtClean="0">
                <a:solidFill>
                  <a:srgbClr val="FF0000"/>
                </a:solidFill>
                <a:latin typeface="Calibri" panose="020F0502020204030204" pitchFamily="34" charset="0"/>
                <a:cs typeface="Calibri" panose="020F0502020204030204" pitchFamily="34" charset="0"/>
              </a:rPr>
              <a:t>OBJECTIVES OF THE PROJECT</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0063" y="1556792"/>
            <a:ext cx="8229600" cy="4881141"/>
          </a:xfrm>
        </p:spPr>
        <p:txBody>
          <a:bodyPr>
            <a:normAutofit/>
          </a:bodyPr>
          <a:lstStyle/>
          <a:p>
            <a:pPr algn="just">
              <a:spcBef>
                <a:spcPts val="0"/>
              </a:spcBef>
              <a:spcAft>
                <a:spcPts val="1800"/>
              </a:spcAft>
              <a:buFont typeface="Wingdings" panose="05000000000000000000" pitchFamily="2" charset="2"/>
              <a:buChar char="§"/>
            </a:pPr>
            <a:r>
              <a:rPr lang="en-IN" sz="2500" dirty="0" smtClean="0">
                <a:latin typeface="Calibri" panose="020F0502020204030204" pitchFamily="34" charset="0"/>
                <a:cs typeface="Calibri" panose="020F0502020204030204" pitchFamily="34" charset="0"/>
              </a:rPr>
              <a:t>To implement the Weintraub speech separation system using </a:t>
            </a:r>
            <a:r>
              <a:rPr lang="en-IN" sz="2500" dirty="0" err="1" smtClean="0">
                <a:latin typeface="Calibri" panose="020F0502020204030204" pitchFamily="34" charset="0"/>
                <a:cs typeface="Calibri" panose="020F0502020204030204" pitchFamily="34" charset="0"/>
              </a:rPr>
              <a:t>Matlab</a:t>
            </a:r>
            <a:endParaRPr lang="en-IN" sz="2500" dirty="0" smtClean="0">
              <a:latin typeface="Calibri" panose="020F0502020204030204" pitchFamily="34" charset="0"/>
              <a:cs typeface="Calibri" panose="020F0502020204030204" pitchFamily="34" charset="0"/>
            </a:endParaRPr>
          </a:p>
          <a:p>
            <a:pPr algn="just">
              <a:spcBef>
                <a:spcPts val="0"/>
              </a:spcBef>
              <a:spcAft>
                <a:spcPts val="1800"/>
              </a:spcAft>
              <a:buFont typeface="Wingdings" panose="05000000000000000000" pitchFamily="2" charset="2"/>
              <a:buChar char="§"/>
            </a:pPr>
            <a:r>
              <a:rPr lang="en-IN" sz="2500" dirty="0" smtClean="0">
                <a:latin typeface="Calibri" panose="020F0502020204030204" pitchFamily="34" charset="0"/>
                <a:cs typeface="Calibri" panose="020F0502020204030204" pitchFamily="34" charset="0"/>
              </a:rPr>
              <a:t>To implement the proposed speech separation system using </a:t>
            </a:r>
            <a:r>
              <a:rPr lang="en-IN" sz="2500" dirty="0" err="1" smtClean="0">
                <a:latin typeface="Calibri" panose="020F0502020204030204" pitchFamily="34" charset="0"/>
                <a:cs typeface="Calibri" panose="020F0502020204030204" pitchFamily="34" charset="0"/>
              </a:rPr>
              <a:t>Matlab</a:t>
            </a:r>
            <a:endParaRPr lang="en-IN" sz="2500" dirty="0" smtClean="0">
              <a:latin typeface="Calibri" panose="020F0502020204030204" pitchFamily="34" charset="0"/>
              <a:cs typeface="Calibri" panose="020F0502020204030204" pitchFamily="34" charset="0"/>
            </a:endParaRPr>
          </a:p>
          <a:p>
            <a:pPr algn="just">
              <a:spcBef>
                <a:spcPts val="0"/>
              </a:spcBef>
              <a:spcAft>
                <a:spcPts val="1800"/>
              </a:spcAft>
              <a:buFont typeface="Wingdings" panose="05000000000000000000" pitchFamily="2" charset="2"/>
              <a:buChar char="§"/>
            </a:pPr>
            <a:r>
              <a:rPr lang="en-IN" sz="2500" dirty="0" smtClean="0">
                <a:latin typeface="Calibri" panose="020F0502020204030204" pitchFamily="34" charset="0"/>
                <a:cs typeface="Calibri" panose="020F0502020204030204" pitchFamily="34" charset="0"/>
              </a:rPr>
              <a:t>To compute and </a:t>
            </a:r>
            <a:r>
              <a:rPr lang="en-IN" sz="2500" dirty="0">
                <a:latin typeface="Calibri" panose="020F0502020204030204" pitchFamily="34" charset="0"/>
                <a:cs typeface="Calibri" panose="020F0502020204030204" pitchFamily="34" charset="0"/>
              </a:rPr>
              <a:t>compare the computational complexity of these systems and show that the proposed system is less complex</a:t>
            </a:r>
          </a:p>
          <a:p>
            <a:endParaRPr lang="en-IN" sz="25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552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939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5235204"/>
              </p:ext>
            </p:extLst>
          </p:nvPr>
        </p:nvGraphicFramePr>
        <p:xfrm>
          <a:off x="-1" y="911304"/>
          <a:ext cx="9144001" cy="5974080"/>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2023672">
                  <a:extLst>
                    <a:ext uri="{9D8B030D-6E8A-4147-A177-3AD203B41FA5}">
                      <a16:colId xmlns:a16="http://schemas.microsoft.com/office/drawing/2014/main" val="1589069973"/>
                    </a:ext>
                  </a:extLst>
                </a:gridCol>
                <a:gridCol w="1573967">
                  <a:extLst>
                    <a:ext uri="{9D8B030D-6E8A-4147-A177-3AD203B41FA5}">
                      <a16:colId xmlns:a16="http://schemas.microsoft.com/office/drawing/2014/main" val="1528115580"/>
                    </a:ext>
                  </a:extLst>
                </a:gridCol>
                <a:gridCol w="1424066">
                  <a:extLst>
                    <a:ext uri="{9D8B030D-6E8A-4147-A177-3AD203B41FA5}">
                      <a16:colId xmlns:a16="http://schemas.microsoft.com/office/drawing/2014/main" val="1360927492"/>
                    </a:ext>
                  </a:extLst>
                </a:gridCol>
                <a:gridCol w="3447738">
                  <a:extLst>
                    <a:ext uri="{9D8B030D-6E8A-4147-A177-3AD203B41FA5}">
                      <a16:colId xmlns:a16="http://schemas.microsoft.com/office/drawing/2014/main" val="2133456946"/>
                    </a:ext>
                  </a:extLst>
                </a:gridCol>
              </a:tblGrid>
              <a:tr h="570949">
                <a:tc>
                  <a:txBody>
                    <a:bodyPr/>
                    <a:lstStyle/>
                    <a:p>
                      <a:pPr algn="ctr"/>
                      <a:r>
                        <a:rPr lang="en-IN" sz="1700" dirty="0" err="1" smtClean="0">
                          <a:solidFill>
                            <a:schemeClr val="tx1"/>
                          </a:solidFill>
                          <a:latin typeface="Calibri" panose="020F0502020204030204" pitchFamily="34" charset="0"/>
                          <a:cs typeface="Calibri" panose="020F0502020204030204" pitchFamily="34" charset="0"/>
                        </a:rPr>
                        <a:t>S.No</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TITLE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AUTHORS</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YEAR</a:t>
                      </a:r>
                      <a:r>
                        <a:rPr lang="en-IN" sz="1700" baseline="0" dirty="0" smtClean="0">
                          <a:solidFill>
                            <a:schemeClr val="tx1"/>
                          </a:solidFill>
                          <a:latin typeface="Calibri" panose="020F0502020204030204" pitchFamily="34" charset="0"/>
                          <a:cs typeface="Calibri" panose="020F0502020204030204" pitchFamily="34" charset="0"/>
                        </a:rPr>
                        <a:t> OF PUBLICATION</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INFERENCE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240975">
                <a:tc>
                  <a:txBody>
                    <a:bodyPr/>
                    <a:lstStyle/>
                    <a:p>
                      <a:pPr algn="just"/>
                      <a:r>
                        <a:rPr lang="en-IN" sz="1700" dirty="0" smtClean="0">
                          <a:solidFill>
                            <a:schemeClr val="tx1"/>
                          </a:solidFill>
                          <a:latin typeface="Calibri" panose="020F0502020204030204" pitchFamily="34" charset="0"/>
                          <a:cs typeface="Calibri" panose="020F0502020204030204" pitchFamily="34" charset="0"/>
                        </a:rPr>
                        <a:t>1.</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Calibri" panose="020F0502020204030204" pitchFamily="34" charset="0"/>
                          <a:cs typeface="Calibri" panose="020F0502020204030204" pitchFamily="34" charset="0"/>
                        </a:rPr>
                        <a:t>A theory and computational model of auditory monaural sound separation</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Calibri" panose="020F0502020204030204" pitchFamily="34" charset="0"/>
                          <a:cs typeface="Calibri" panose="020F0502020204030204" pitchFamily="34" charset="0"/>
                        </a:rPr>
                        <a:t>M. Weintraub</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Calibri" panose="020F0502020204030204" pitchFamily="34" charset="0"/>
                          <a:cs typeface="Calibri" panose="020F0502020204030204" pitchFamily="34" charset="0"/>
                        </a:rPr>
                        <a:t>1985</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Calibri" panose="020F0502020204030204" pitchFamily="34" charset="0"/>
                          <a:cs typeface="Calibri" panose="020F0502020204030204" pitchFamily="34" charset="0"/>
                        </a:rPr>
                        <a:t>This</a:t>
                      </a:r>
                      <a:r>
                        <a:rPr lang="en-IN" sz="1700" baseline="0" dirty="0" smtClean="0">
                          <a:latin typeface="Calibri" panose="020F0502020204030204" pitchFamily="34" charset="0"/>
                          <a:cs typeface="Calibri" panose="020F0502020204030204" pitchFamily="34" charset="0"/>
                        </a:rPr>
                        <a:t> research provides a complete analysis of the human auditory system</a:t>
                      </a:r>
                      <a:r>
                        <a:rPr lang="en-IN" sz="1700" dirty="0" smtClean="0">
                          <a:latin typeface="Calibri" panose="020F0502020204030204" pitchFamily="34" charset="0"/>
                          <a:cs typeface="Calibri" panose="020F0502020204030204" pitchFamily="34" charset="0"/>
                        </a:rPr>
                        <a:t>. A conceptual approach was introduced</a:t>
                      </a:r>
                      <a:r>
                        <a:rPr lang="en-IN" sz="1700" baseline="0" dirty="0" smtClean="0">
                          <a:latin typeface="Calibri" panose="020F0502020204030204" pitchFamily="34" charset="0"/>
                          <a:cs typeface="Calibri" panose="020F0502020204030204" pitchFamily="34" charset="0"/>
                        </a:rPr>
                        <a:t> to mimic</a:t>
                      </a:r>
                      <a:r>
                        <a:rPr lang="en-IN" sz="1700" dirty="0" smtClean="0">
                          <a:latin typeface="Calibri" panose="020F0502020204030204" pitchFamily="34" charset="0"/>
                          <a:cs typeface="Calibri" panose="020F0502020204030204" pitchFamily="34" charset="0"/>
                        </a:rPr>
                        <a:t> the knowledge and information used by human auditory system to separate sounds. A comp</a:t>
                      </a:r>
                      <a:r>
                        <a:rPr lang="en-IN" sz="1700" baseline="0" dirty="0" smtClean="0">
                          <a:latin typeface="Calibri" panose="020F0502020204030204" pitchFamily="34" charset="0"/>
                          <a:cs typeface="Calibri" panose="020F0502020204030204" pitchFamily="34" charset="0"/>
                        </a:rPr>
                        <a:t>uter model was developed to separate the speech of two simultaneous talkers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754829">
                <a:tc>
                  <a:txBody>
                    <a:bodyPr/>
                    <a:lstStyle/>
                    <a:p>
                      <a:pPr algn="just"/>
                      <a:r>
                        <a:rPr lang="en-IN" sz="1700" dirty="0" smtClean="0">
                          <a:solidFill>
                            <a:schemeClr val="tx1"/>
                          </a:solidFill>
                          <a:latin typeface="Calibri" panose="020F0502020204030204" pitchFamily="34" charset="0"/>
                          <a:cs typeface="Calibri" panose="020F0502020204030204" pitchFamily="34" charset="0"/>
                        </a:rPr>
                        <a:t>2.</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Calibri" panose="020F0502020204030204" pitchFamily="34" charset="0"/>
                          <a:cs typeface="Calibri" panose="020F0502020204030204" pitchFamily="34" charset="0"/>
                        </a:rPr>
                        <a:t>A comparison of several computational auditory scene analysis (CASA) techniques for monaural speech segregation</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err="1" smtClean="0">
                          <a:latin typeface="Calibri" panose="020F0502020204030204" pitchFamily="34" charset="0"/>
                          <a:cs typeface="Calibri" panose="020F0502020204030204" pitchFamily="34" charset="0"/>
                        </a:rPr>
                        <a:t>Jihen</a:t>
                      </a:r>
                      <a:r>
                        <a:rPr lang="en-IN" sz="1700" dirty="0" smtClean="0">
                          <a:latin typeface="Calibri" panose="020F0502020204030204" pitchFamily="34" charset="0"/>
                          <a:cs typeface="Calibri" panose="020F0502020204030204" pitchFamily="34" charset="0"/>
                        </a:rPr>
                        <a:t> </a:t>
                      </a:r>
                      <a:r>
                        <a:rPr lang="en-IN" sz="1700" dirty="0" err="1" smtClean="0">
                          <a:latin typeface="Calibri" panose="020F0502020204030204" pitchFamily="34" charset="0"/>
                          <a:cs typeface="Calibri" panose="020F0502020204030204" pitchFamily="34" charset="0"/>
                        </a:rPr>
                        <a:t>Zeremdini</a:t>
                      </a:r>
                      <a:r>
                        <a:rPr lang="en-IN" sz="1700" dirty="0" smtClean="0">
                          <a:latin typeface="Calibri" panose="020F0502020204030204" pitchFamily="34" charset="0"/>
                          <a:cs typeface="Calibri" panose="020F0502020204030204" pitchFamily="34" charset="0"/>
                        </a:rPr>
                        <a:t>, Mohamed </a:t>
                      </a:r>
                      <a:r>
                        <a:rPr lang="en-IN" sz="1700" dirty="0" err="1" smtClean="0">
                          <a:latin typeface="Calibri" panose="020F0502020204030204" pitchFamily="34" charset="0"/>
                          <a:cs typeface="Calibri" panose="020F0502020204030204" pitchFamily="34" charset="0"/>
                        </a:rPr>
                        <a:t>Anouar</a:t>
                      </a:r>
                      <a:r>
                        <a:rPr lang="en-IN" sz="1700" dirty="0" smtClean="0">
                          <a:latin typeface="Calibri" panose="020F0502020204030204" pitchFamily="34" charset="0"/>
                          <a:cs typeface="Calibri" panose="020F0502020204030204" pitchFamily="34" charset="0"/>
                        </a:rPr>
                        <a:t> Ben </a:t>
                      </a:r>
                      <a:r>
                        <a:rPr lang="en-IN" sz="1700" dirty="0" err="1" smtClean="0">
                          <a:latin typeface="Calibri" panose="020F0502020204030204" pitchFamily="34" charset="0"/>
                          <a:cs typeface="Calibri" panose="020F0502020204030204" pitchFamily="34" charset="0"/>
                        </a:rPr>
                        <a:t>Messaoud</a:t>
                      </a:r>
                      <a:r>
                        <a:rPr lang="en-IN" sz="1700" dirty="0" smtClean="0">
                          <a:latin typeface="Calibri" panose="020F0502020204030204" pitchFamily="34" charset="0"/>
                          <a:cs typeface="Calibri" panose="020F0502020204030204" pitchFamily="34" charset="0"/>
                        </a:rPr>
                        <a:t> and </a:t>
                      </a:r>
                      <a:r>
                        <a:rPr lang="en-IN" sz="1700" dirty="0" err="1" smtClean="0">
                          <a:latin typeface="Calibri" panose="020F0502020204030204" pitchFamily="34" charset="0"/>
                          <a:cs typeface="Calibri" panose="020F0502020204030204" pitchFamily="34" charset="0"/>
                        </a:rPr>
                        <a:t>Aicha</a:t>
                      </a:r>
                      <a:r>
                        <a:rPr lang="en-IN" sz="1700" dirty="0" smtClean="0">
                          <a:latin typeface="Calibri" panose="020F0502020204030204" pitchFamily="34" charset="0"/>
                          <a:cs typeface="Calibri" panose="020F0502020204030204" pitchFamily="34" charset="0"/>
                        </a:rPr>
                        <a:t> </a:t>
                      </a:r>
                      <a:r>
                        <a:rPr lang="en-IN" sz="1700" dirty="0" err="1" smtClean="0">
                          <a:latin typeface="Calibri" panose="020F0502020204030204" pitchFamily="34" charset="0"/>
                          <a:cs typeface="Calibri" panose="020F0502020204030204" pitchFamily="34" charset="0"/>
                        </a:rPr>
                        <a:t>Bouzid</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Calibri" panose="020F0502020204030204" pitchFamily="34" charset="0"/>
                          <a:cs typeface="Calibri" panose="020F0502020204030204" pitchFamily="34" charset="0"/>
                        </a:rPr>
                        <a:t>2015</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Calibri" panose="020F0502020204030204" pitchFamily="34" charset="0"/>
                          <a:cs typeface="Calibri" panose="020F0502020204030204" pitchFamily="34" charset="0"/>
                        </a:rPr>
                        <a:t>This paper mainly focused on the different</a:t>
                      </a:r>
                      <a:r>
                        <a:rPr lang="en-IN" sz="1700" baseline="0" dirty="0" smtClean="0">
                          <a:solidFill>
                            <a:schemeClr val="tx1"/>
                          </a:solidFill>
                          <a:latin typeface="Calibri" panose="020F0502020204030204" pitchFamily="34" charset="0"/>
                          <a:cs typeface="Calibri" panose="020F0502020204030204" pitchFamily="34" charset="0"/>
                        </a:rPr>
                        <a:t> </a:t>
                      </a:r>
                      <a:r>
                        <a:rPr lang="en-IN" sz="1700" dirty="0" smtClean="0">
                          <a:solidFill>
                            <a:schemeClr val="tx1"/>
                          </a:solidFill>
                          <a:latin typeface="Calibri" panose="020F0502020204030204" pitchFamily="34" charset="0"/>
                          <a:cs typeface="Calibri" panose="020F0502020204030204" pitchFamily="34" charset="0"/>
                        </a:rPr>
                        <a:t>CASA stages and the IBM for monaural speech segregation.</a:t>
                      </a:r>
                      <a:r>
                        <a:rPr lang="en-IN" sz="1700" baseline="0" dirty="0" smtClean="0">
                          <a:solidFill>
                            <a:schemeClr val="tx1"/>
                          </a:solidFill>
                          <a:latin typeface="Calibri" panose="020F0502020204030204" pitchFamily="34" charset="0"/>
                          <a:cs typeface="Calibri" panose="020F0502020204030204" pitchFamily="34" charset="0"/>
                        </a:rPr>
                        <a:t> It describes the several methods that used CASA to separate composite speech such as Hu and Wang, Zhang and Liu, Zhao and Shao, Li and Guan approaches etc. Finally an evaluation and a comparison was presented for the different monaural speech segregation methods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4178610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264"/>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720248654"/>
              </p:ext>
            </p:extLst>
          </p:nvPr>
        </p:nvGraphicFramePr>
        <p:xfrm>
          <a:off x="10343" y="896601"/>
          <a:ext cx="9144001" cy="5988783"/>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1654851">
                  <a:extLst>
                    <a:ext uri="{9D8B030D-6E8A-4147-A177-3AD203B41FA5}">
                      <a16:colId xmlns:a16="http://schemas.microsoft.com/office/drawing/2014/main" val="1589069973"/>
                    </a:ext>
                  </a:extLst>
                </a:gridCol>
                <a:gridCol w="1440160">
                  <a:extLst>
                    <a:ext uri="{9D8B030D-6E8A-4147-A177-3AD203B41FA5}">
                      <a16:colId xmlns:a16="http://schemas.microsoft.com/office/drawing/2014/main" val="1528115580"/>
                    </a:ext>
                  </a:extLst>
                </a:gridCol>
                <a:gridCol w="1512168">
                  <a:extLst>
                    <a:ext uri="{9D8B030D-6E8A-4147-A177-3AD203B41FA5}">
                      <a16:colId xmlns:a16="http://schemas.microsoft.com/office/drawing/2014/main" val="1360927492"/>
                    </a:ext>
                  </a:extLst>
                </a:gridCol>
                <a:gridCol w="3862264">
                  <a:extLst>
                    <a:ext uri="{9D8B030D-6E8A-4147-A177-3AD203B41FA5}">
                      <a16:colId xmlns:a16="http://schemas.microsoft.com/office/drawing/2014/main" val="2133456946"/>
                    </a:ext>
                  </a:extLst>
                </a:gridCol>
              </a:tblGrid>
              <a:tr h="624303">
                <a:tc>
                  <a:txBody>
                    <a:bodyPr/>
                    <a:lstStyle/>
                    <a:p>
                      <a:pPr algn="ctr"/>
                      <a:r>
                        <a:rPr lang="en-IN" sz="1700" dirty="0" err="1" smtClean="0">
                          <a:solidFill>
                            <a:schemeClr val="tx1"/>
                          </a:solidFill>
                          <a:latin typeface="Calibri" panose="020F0502020204030204" pitchFamily="34" charset="0"/>
                          <a:cs typeface="Calibri" panose="020F0502020204030204" pitchFamily="34" charset="0"/>
                        </a:rPr>
                        <a:t>S.No</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TITLE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AUTHORS</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Calibri" panose="020F0502020204030204" pitchFamily="34" charset="0"/>
                          <a:cs typeface="Calibri" panose="020F0502020204030204" pitchFamily="34" charset="0"/>
                        </a:rPr>
                        <a:t>YEAR OF PUBLICATION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INFERENCE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467483">
                <a:tc>
                  <a:txBody>
                    <a:bodyPr/>
                    <a:lstStyle/>
                    <a:p>
                      <a:pPr algn="just"/>
                      <a:r>
                        <a:rPr lang="en-IN" sz="1700" dirty="0" smtClean="0">
                          <a:solidFill>
                            <a:schemeClr val="tx1"/>
                          </a:solidFill>
                          <a:latin typeface="Calibri" panose="020F0502020204030204" pitchFamily="34" charset="0"/>
                          <a:cs typeface="Calibri" panose="020F0502020204030204" pitchFamily="34" charset="0"/>
                        </a:rPr>
                        <a:t>3.</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Calibri" panose="020F0502020204030204" pitchFamily="34" charset="0"/>
                          <a:cs typeface="Calibri" panose="020F0502020204030204" pitchFamily="34" charset="0"/>
                        </a:rPr>
                        <a:t>Time–Frequency Masking for Speech Separation and Its Potential for Hearing Aid Design</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Calibri" panose="020F0502020204030204" pitchFamily="34" charset="0"/>
                          <a:cs typeface="Calibri" panose="020F0502020204030204" pitchFamily="34" charset="0"/>
                        </a:rPr>
                        <a:t>D.L. Wang</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Calibri" panose="020F0502020204030204" pitchFamily="34" charset="0"/>
                          <a:cs typeface="Calibri" panose="020F0502020204030204" pitchFamily="34" charset="0"/>
                        </a:rPr>
                        <a:t>2008</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Calibri" panose="020F0502020204030204" pitchFamily="34" charset="0"/>
                          <a:cs typeface="Calibri" panose="020F0502020204030204" pitchFamily="34" charset="0"/>
                        </a:rPr>
                        <a:t>This article introduces the T-F masking concept and reviews T-F masking algorithms that separate target speech from either monaural or binaural mixtures, as well as microphone-array recordings. This article also surveys recent studies that evaluate the perceptual effects of T-F masking techniques, particularly their effectiveness in improving human speech recognition in noise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092788">
                <a:tc>
                  <a:txBody>
                    <a:bodyPr/>
                    <a:lstStyle/>
                    <a:p>
                      <a:pPr algn="just"/>
                      <a:r>
                        <a:rPr lang="en-IN" sz="1700" dirty="0" smtClean="0">
                          <a:solidFill>
                            <a:schemeClr val="tx1"/>
                          </a:solidFill>
                          <a:latin typeface="Calibri" panose="020F0502020204030204" pitchFamily="34" charset="0"/>
                          <a:cs typeface="Calibri" panose="020F0502020204030204" pitchFamily="34" charset="0"/>
                        </a:rPr>
                        <a:t>4.</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Calibri" panose="020F0502020204030204" pitchFamily="34" charset="0"/>
                          <a:cs typeface="Calibri" panose="020F0502020204030204" pitchFamily="34" charset="0"/>
                        </a:rPr>
                        <a:t>Frequency analysis and synthesis using a Gammatone </a:t>
                      </a:r>
                      <a:r>
                        <a:rPr lang="en-IN" sz="1700" dirty="0" err="1" smtClean="0">
                          <a:latin typeface="Calibri" panose="020F0502020204030204" pitchFamily="34" charset="0"/>
                          <a:cs typeface="Calibri" panose="020F0502020204030204" pitchFamily="34" charset="0"/>
                        </a:rPr>
                        <a:t>filterbank</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Calibri" panose="020F0502020204030204" pitchFamily="34" charset="0"/>
                          <a:cs typeface="Calibri" panose="020F0502020204030204" pitchFamily="34" charset="0"/>
                        </a:rPr>
                        <a:t>V. </a:t>
                      </a:r>
                      <a:r>
                        <a:rPr lang="en-IN" sz="1700" dirty="0" err="1" smtClean="0">
                          <a:latin typeface="Calibri" panose="020F0502020204030204" pitchFamily="34" charset="0"/>
                          <a:cs typeface="Calibri" panose="020F0502020204030204" pitchFamily="34" charset="0"/>
                        </a:rPr>
                        <a:t>Hohmann</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Calibri" panose="020F0502020204030204" pitchFamily="34" charset="0"/>
                          <a:cs typeface="Calibri" panose="020F0502020204030204" pitchFamily="34" charset="0"/>
                        </a:rPr>
                        <a:t>2002</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b="0" i="0" kern="1200" dirty="0" smtClean="0">
                          <a:solidFill>
                            <a:schemeClr val="dk1"/>
                          </a:solidFill>
                          <a:effectLst/>
                          <a:latin typeface="Calibri" panose="020F0502020204030204" pitchFamily="34" charset="0"/>
                          <a:ea typeface="+mn-ea"/>
                          <a:cs typeface="Calibri" panose="020F0502020204030204" pitchFamily="34" charset="0"/>
                        </a:rPr>
                        <a:t>This paper describes an efficient implementation of the 4th-order linear Gammatone filter based on an impulse-invariant, all-pole design. A linear auditory filter bank was constructed from these filters.</a:t>
                      </a:r>
                      <a:r>
                        <a:rPr lang="en-IN" sz="1700" b="0" i="0" kern="1200" baseline="0" dirty="0" smtClean="0">
                          <a:solidFill>
                            <a:schemeClr val="dk1"/>
                          </a:solidFill>
                          <a:effectLst/>
                          <a:latin typeface="Calibri" panose="020F0502020204030204" pitchFamily="34" charset="0"/>
                          <a:ea typeface="+mn-ea"/>
                          <a:cs typeface="Calibri" panose="020F0502020204030204" pitchFamily="34" charset="0"/>
                        </a:rPr>
                        <a:t> This filter has been used</a:t>
                      </a:r>
                      <a:r>
                        <a:rPr lang="en-IN" sz="1700" b="0" i="0" kern="1200" dirty="0" smtClean="0">
                          <a:solidFill>
                            <a:schemeClr val="dk1"/>
                          </a:solidFill>
                          <a:effectLst/>
                          <a:latin typeface="Calibri" panose="020F0502020204030204" pitchFamily="34" charset="0"/>
                          <a:ea typeface="+mn-ea"/>
                          <a:cs typeface="Calibri" panose="020F0502020204030204" pitchFamily="34" charset="0"/>
                        </a:rPr>
                        <a:t> in several applications involving computational auditory peripheral filtering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2992504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227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57384391"/>
              </p:ext>
            </p:extLst>
          </p:nvPr>
        </p:nvGraphicFramePr>
        <p:xfrm>
          <a:off x="-1" y="730588"/>
          <a:ext cx="9144001" cy="6127412"/>
        </p:xfrm>
        <a:graphic>
          <a:graphicData uri="http://schemas.openxmlformats.org/drawingml/2006/table">
            <a:tbl>
              <a:tblPr firstRow="1" bandRow="1">
                <a:tableStyleId>{7DF18680-E054-41AD-8BC1-D1AEF772440D}</a:tableStyleId>
              </a:tblPr>
              <a:tblGrid>
                <a:gridCol w="611561">
                  <a:extLst>
                    <a:ext uri="{9D8B030D-6E8A-4147-A177-3AD203B41FA5}">
                      <a16:colId xmlns:a16="http://schemas.microsoft.com/office/drawing/2014/main" val="2480947253"/>
                    </a:ext>
                  </a:extLst>
                </a:gridCol>
                <a:gridCol w="1800200">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95338">
                <a:tc>
                  <a:txBody>
                    <a:bodyPr/>
                    <a:lstStyle/>
                    <a:p>
                      <a:pPr algn="ctr"/>
                      <a:r>
                        <a:rPr lang="en-IN" sz="1700" dirty="0" err="1" smtClean="0">
                          <a:solidFill>
                            <a:schemeClr val="tx1"/>
                          </a:solidFill>
                          <a:latin typeface="Calibri" panose="020F0502020204030204" pitchFamily="34" charset="0"/>
                          <a:cs typeface="Calibri" panose="020F0502020204030204" pitchFamily="34" charset="0"/>
                        </a:rPr>
                        <a:t>S.No</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TITLE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AUTHORS</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Calibri" panose="020F0502020204030204" pitchFamily="34" charset="0"/>
                          <a:cs typeface="Calibri" panose="020F0502020204030204" pitchFamily="34" charset="0"/>
                        </a:rPr>
                        <a:t>YEAR OF PUBLICATION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INFERENCE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838422">
                <a:tc>
                  <a:txBody>
                    <a:bodyPr/>
                    <a:lstStyle/>
                    <a:p>
                      <a:pPr algn="just"/>
                      <a:r>
                        <a:rPr lang="en-IN" sz="1700" dirty="0" smtClean="0">
                          <a:solidFill>
                            <a:schemeClr val="tx1"/>
                          </a:solidFill>
                          <a:latin typeface="Calibri" panose="020F0502020204030204" pitchFamily="34" charset="0"/>
                          <a:cs typeface="Calibri" panose="020F0502020204030204" pitchFamily="34" charset="0"/>
                        </a:rPr>
                        <a:t>5.</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Calibri" panose="020F0502020204030204" pitchFamily="34" charset="0"/>
                          <a:cs typeface="Calibri" panose="020F0502020204030204" pitchFamily="34" charset="0"/>
                        </a:rPr>
                        <a:t>Single Channel Speech Enhancement Using Ideal Binary Mask Technique Based on Computational Auditory Scene Analysis</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fi-FI" sz="1700" dirty="0" smtClean="0">
                          <a:latin typeface="Calibri" panose="020F0502020204030204" pitchFamily="34" charset="0"/>
                          <a:cs typeface="Calibri" panose="020F0502020204030204" pitchFamily="34" charset="0"/>
                        </a:rPr>
                        <a:t>Abrar Hussain, Kalaivani Chellappan, Siti Zamrat</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Calibri" panose="020F0502020204030204" pitchFamily="34" charset="0"/>
                          <a:cs typeface="Calibri" panose="020F0502020204030204" pitchFamily="34" charset="0"/>
                        </a:rPr>
                        <a:t>2016</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i="0" u="none" strike="noStrike" kern="1200" baseline="0" dirty="0" smtClean="0">
                          <a:solidFill>
                            <a:schemeClr val="dk1"/>
                          </a:solidFill>
                          <a:latin typeface="Calibri" panose="020F0502020204030204" pitchFamily="34" charset="0"/>
                          <a:ea typeface="+mn-ea"/>
                          <a:cs typeface="Calibri" panose="020F0502020204030204" pitchFamily="34" charset="0"/>
                        </a:rPr>
                        <a:t>In this paper, ideal binary mask which is inspired by the computational auditory analysis is used to analyze and synthesize the input speech signals and masker signals in the time-frequency domain. Synthesized signals are evaluated for speech quality measurement in terms of segmental signal-to-noise ratio. This study uses Malay language based speech as input speech signals</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593652">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6.</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Calibri" panose="020F0502020204030204" pitchFamily="34" charset="0"/>
                          <a:cs typeface="Calibri" panose="020F0502020204030204" pitchFamily="34" charset="0"/>
                        </a:rPr>
                        <a:t>An Unsupervised Approach to </a:t>
                      </a:r>
                      <a:r>
                        <a:rPr lang="en-US" sz="1700" dirty="0" err="1" smtClean="0">
                          <a:latin typeface="Calibri" panose="020F0502020204030204" pitchFamily="34" charset="0"/>
                          <a:cs typeface="Calibri" panose="020F0502020204030204" pitchFamily="34" charset="0"/>
                        </a:rPr>
                        <a:t>Cochannel</a:t>
                      </a:r>
                      <a:r>
                        <a:rPr lang="en-US" sz="1700" dirty="0" smtClean="0">
                          <a:latin typeface="Calibri" panose="020F0502020204030204" pitchFamily="34" charset="0"/>
                          <a:cs typeface="Calibri" panose="020F0502020204030204" pitchFamily="34" charset="0"/>
                        </a:rPr>
                        <a:t> Speech Separation</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err="1" smtClean="0">
                          <a:latin typeface="Calibri" panose="020F0502020204030204" pitchFamily="34" charset="0"/>
                          <a:cs typeface="Calibri" panose="020F0502020204030204" pitchFamily="34" charset="0"/>
                        </a:rPr>
                        <a:t>Ke</a:t>
                      </a:r>
                      <a:r>
                        <a:rPr lang="en-US" sz="1800" dirty="0" smtClean="0">
                          <a:latin typeface="Calibri" panose="020F0502020204030204" pitchFamily="34" charset="0"/>
                          <a:cs typeface="Calibri" panose="020F0502020204030204" pitchFamily="34" charset="0"/>
                        </a:rPr>
                        <a:t> Hu and </a:t>
                      </a:r>
                      <a:r>
                        <a:rPr lang="en-US" sz="1800" dirty="0" err="1" smtClean="0">
                          <a:latin typeface="Calibri" panose="020F0502020204030204" pitchFamily="34" charset="0"/>
                          <a:cs typeface="Calibri" panose="020F0502020204030204" pitchFamily="34" charset="0"/>
                        </a:rPr>
                        <a:t>DeLiang</a:t>
                      </a:r>
                      <a:r>
                        <a:rPr lang="en-US" sz="1800" dirty="0" smtClean="0">
                          <a:latin typeface="Calibri" panose="020F0502020204030204" pitchFamily="34" charset="0"/>
                          <a:cs typeface="Calibri" panose="020F0502020204030204" pitchFamily="34" charset="0"/>
                        </a:rPr>
                        <a:t> Wang</a:t>
                      </a:r>
                      <a:endParaRPr lang="en-IN" sz="1700" b="0" dirty="0" smtClean="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2013</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I</a:t>
                      </a:r>
                      <a:r>
                        <a:rPr lang="en-IN" sz="1700" b="0" baseline="0" dirty="0" smtClean="0">
                          <a:solidFill>
                            <a:schemeClr val="tx1"/>
                          </a:solidFill>
                          <a:latin typeface="Calibri" panose="020F0502020204030204" pitchFamily="34" charset="0"/>
                          <a:cs typeface="Calibri" panose="020F0502020204030204" pitchFamily="34" charset="0"/>
                        </a:rPr>
                        <a:t>n this paper, an unsupervised method was proposed for </a:t>
                      </a:r>
                      <a:r>
                        <a:rPr lang="en-IN" sz="1700" b="0" baseline="0" dirty="0" err="1" smtClean="0">
                          <a:solidFill>
                            <a:schemeClr val="tx1"/>
                          </a:solidFill>
                          <a:latin typeface="Calibri" panose="020F0502020204030204" pitchFamily="34" charset="0"/>
                          <a:cs typeface="Calibri" panose="020F0502020204030204" pitchFamily="34" charset="0"/>
                        </a:rPr>
                        <a:t>cochannel</a:t>
                      </a:r>
                      <a:r>
                        <a:rPr lang="en-IN" sz="1700" b="0" baseline="0" dirty="0" smtClean="0">
                          <a:solidFill>
                            <a:schemeClr val="tx1"/>
                          </a:solidFill>
                          <a:latin typeface="Calibri" panose="020F0502020204030204" pitchFamily="34" charset="0"/>
                          <a:cs typeface="Calibri" panose="020F0502020204030204" pitchFamily="34" charset="0"/>
                        </a:rPr>
                        <a:t> speech separation. The proposed system uses the CASA algorithm for voiced speech segregation. The proposed system was compared with several other methods across a range of input SNR conditions </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225198"/>
                  </a:ext>
                </a:extLst>
              </a:tr>
            </a:tbl>
          </a:graphicData>
        </a:graphic>
      </p:graphicFrame>
    </p:spTree>
    <p:extLst>
      <p:ext uri="{BB962C8B-B14F-4D97-AF65-F5344CB8AC3E}">
        <p14:creationId xmlns:p14="http://schemas.microsoft.com/office/powerpoint/2010/main" val="4199504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856" y="861670"/>
            <a:ext cx="8229600" cy="5951706"/>
          </a:xfrm>
        </p:spPr>
        <p:txBody>
          <a:bodyPr/>
          <a:lstStyle/>
          <a:p>
            <a:pPr marL="0" indent="0" algn="just">
              <a:spcAft>
                <a:spcPts val="1200"/>
              </a:spcAft>
              <a:buNone/>
            </a:pPr>
            <a:endParaRPr lang="en-IN" dirty="0" smtClean="0">
              <a:latin typeface="Calibri" panose="020F0502020204030204" pitchFamily="34" charset="0"/>
              <a:cs typeface="Calibri" panose="020F0502020204030204" pitchFamily="34" charset="0"/>
            </a:endParaRPr>
          </a:p>
          <a:p>
            <a:pPr marL="0" indent="0" algn="just">
              <a:spcAft>
                <a:spcPts val="1200"/>
              </a:spcAft>
              <a:buNone/>
            </a:pPr>
            <a:r>
              <a:rPr lang="en-IN" sz="2500" dirty="0" smtClean="0">
                <a:latin typeface="Calibri" panose="020F0502020204030204" pitchFamily="34" charset="0"/>
                <a:cs typeface="Calibri" panose="020F0502020204030204" pitchFamily="34" charset="0"/>
              </a:rPr>
              <a:t>Speech separation system proposed by Weintraub [Ref1]</a:t>
            </a: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r>
              <a:rPr lang="en-IN" dirty="0" smtClean="0">
                <a:latin typeface="Calibri" panose="020F0502020204030204" pitchFamily="34" charset="0"/>
                <a:cs typeface="Calibri" panose="020F0502020204030204" pitchFamily="34" charset="0"/>
              </a:rPr>
              <a:t>	</a:t>
            </a:r>
            <a:r>
              <a:rPr lang="en-IN" sz="2000" dirty="0" smtClean="0">
                <a:latin typeface="Calibri" panose="020F0502020204030204" pitchFamily="34" charset="0"/>
                <a:cs typeface="Calibri" panose="020F0502020204030204" pitchFamily="34" charset="0"/>
              </a:rPr>
              <a:t>					</a:t>
            </a:r>
            <a:r>
              <a:rPr lang="en-IN" sz="2000" dirty="0" smtClean="0">
                <a:latin typeface="Calibri" panose="020F0502020204030204" pitchFamily="34" charset="0"/>
                <a:cs typeface="Calibri" panose="020F0502020204030204" pitchFamily="34" charset="0"/>
                <a:hlinkClick r:id="rId2" action="ppaction://hlinkfile"/>
              </a:rPr>
              <a:t>For expanded diagram</a:t>
            </a:r>
            <a:endParaRPr lang="en-IN" dirty="0">
              <a:latin typeface="Calibri" panose="020F0502020204030204" pitchFamily="34" charset="0"/>
              <a:cs typeface="Calibri" panose="020F0502020204030204" pitchFamily="34" charset="0"/>
            </a:endParaRPr>
          </a:p>
        </p:txBody>
      </p:sp>
      <p:sp>
        <p:nvSpPr>
          <p:cNvPr id="75" name="Rectangle 74"/>
          <p:cNvSpPr/>
          <p:nvPr/>
        </p:nvSpPr>
        <p:spPr>
          <a:xfrm>
            <a:off x="27680" y="272842"/>
            <a:ext cx="8947128" cy="707886"/>
          </a:xfrm>
          <a:prstGeom prst="rect">
            <a:avLst/>
          </a:prstGeom>
        </p:spPr>
        <p:txBody>
          <a:bodyPr wrap="none">
            <a:spAutoFit/>
          </a:bodyPr>
          <a:lstStyle/>
          <a:p>
            <a:pPr algn="ctr"/>
            <a:r>
              <a:rPr lang="en-IN" sz="4000" b="0" dirty="0" smtClean="0">
                <a:solidFill>
                  <a:srgbClr val="FF0000"/>
                </a:solidFill>
                <a:latin typeface="Calibri" panose="020F0502020204030204" pitchFamily="34" charset="0"/>
                <a:ea typeface="+mj-ea"/>
                <a:cs typeface="Calibri" panose="020F0502020204030204" pitchFamily="34" charset="0"/>
              </a:rPr>
              <a:t>WEINTRAUB SPEECH SEPERATION SYSTEM</a:t>
            </a:r>
            <a:endParaRPr lang="en-IN" sz="4000" b="0" dirty="0">
              <a:solidFill>
                <a:srgbClr val="FF0000"/>
              </a:solidFill>
              <a:latin typeface="Calibri" panose="020F0502020204030204" pitchFamily="34" charset="0"/>
              <a:cs typeface="Calibri" panose="020F0502020204030204" pitchFamily="34" charset="0"/>
            </a:endParaRPr>
          </a:p>
        </p:txBody>
      </p:sp>
      <p:sp>
        <p:nvSpPr>
          <p:cNvPr id="33" name="Rectangle 32"/>
          <p:cNvSpPr/>
          <p:nvPr/>
        </p:nvSpPr>
        <p:spPr>
          <a:xfrm>
            <a:off x="979104" y="3212976"/>
            <a:ext cx="93474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2550945" y="3212976"/>
            <a:ext cx="137921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4535391" y="3212976"/>
            <a:ext cx="1004105"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6051961" y="3212976"/>
            <a:ext cx="1419933"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 name="Straight Arrow Connector 36"/>
          <p:cNvCxnSpPr/>
          <p:nvPr/>
        </p:nvCxnSpPr>
        <p:spPr>
          <a:xfrm flipV="1">
            <a:off x="1913851" y="3998387"/>
            <a:ext cx="665451" cy="8929"/>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a:stCxn id="42" idx="3"/>
          </p:cNvCxnSpPr>
          <p:nvPr/>
        </p:nvCxnSpPr>
        <p:spPr>
          <a:xfrm flipV="1">
            <a:off x="3950483" y="3998386"/>
            <a:ext cx="565859" cy="3312"/>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flipV="1">
            <a:off x="7471894" y="3998386"/>
            <a:ext cx="824202" cy="16213"/>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V="1">
            <a:off x="217104" y="4014600"/>
            <a:ext cx="762000" cy="511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1" name="TextBox 40"/>
          <p:cNvSpPr txBox="1"/>
          <p:nvPr/>
        </p:nvSpPr>
        <p:spPr>
          <a:xfrm>
            <a:off x="786439" y="3486631"/>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Analysis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2" name="TextBox 41"/>
          <p:cNvSpPr txBox="1"/>
          <p:nvPr/>
        </p:nvSpPr>
        <p:spPr>
          <a:xfrm>
            <a:off x="2507769" y="3401533"/>
            <a:ext cx="1442714" cy="1200329"/>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Computation of </a:t>
            </a:r>
            <a:r>
              <a:rPr lang="en-US" sz="1800" b="0" dirty="0" smtClean="0">
                <a:solidFill>
                  <a:prstClr val="black"/>
                </a:solidFill>
                <a:latin typeface="Calibri"/>
              </a:rPr>
              <a:t>Ideal Binary </a:t>
            </a:r>
            <a:endParaRPr lang="en-US" sz="1800" b="0" dirty="0">
              <a:solidFill>
                <a:prstClr val="black"/>
              </a:solidFill>
              <a:latin typeface="Calibri"/>
            </a:endParaRPr>
          </a:p>
          <a:p>
            <a:pPr algn="ctr" eaLnBrk="1" fontAlgn="auto" hangingPunct="1">
              <a:spcBef>
                <a:spcPts val="0"/>
              </a:spcBef>
              <a:spcAft>
                <a:spcPts val="0"/>
              </a:spcAft>
            </a:pPr>
            <a:r>
              <a:rPr lang="en-US" sz="1800" b="0" dirty="0">
                <a:solidFill>
                  <a:prstClr val="black"/>
                </a:solidFill>
                <a:latin typeface="Calibri"/>
              </a:rPr>
              <a:t>M</a:t>
            </a:r>
            <a:r>
              <a:rPr lang="en-US" sz="1800" b="0" dirty="0" smtClean="0">
                <a:solidFill>
                  <a:prstClr val="black"/>
                </a:solidFill>
                <a:latin typeface="Calibri"/>
              </a:rPr>
              <a:t>ask</a:t>
            </a:r>
            <a:endParaRPr lang="en-US" sz="1800" b="0" dirty="0">
              <a:solidFill>
                <a:prstClr val="black"/>
              </a:solidFill>
              <a:latin typeface="Calibri"/>
            </a:endParaRPr>
          </a:p>
        </p:txBody>
      </p:sp>
      <p:sp>
        <p:nvSpPr>
          <p:cNvPr id="43" name="TextBox 42"/>
          <p:cNvSpPr txBox="1"/>
          <p:nvPr/>
        </p:nvSpPr>
        <p:spPr>
          <a:xfrm>
            <a:off x="4383641" y="3486631"/>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Synthesis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4" name="TextBox 43"/>
          <p:cNvSpPr txBox="1"/>
          <p:nvPr/>
        </p:nvSpPr>
        <p:spPr>
          <a:xfrm>
            <a:off x="5996062" y="3500810"/>
            <a:ext cx="15240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latin typeface="Calibri"/>
              </a:rPr>
              <a:t>Mask</a:t>
            </a:r>
          </a:p>
          <a:p>
            <a:pPr algn="ctr" eaLnBrk="1" fontAlgn="auto" hangingPunct="1">
              <a:spcBef>
                <a:spcPts val="0"/>
              </a:spcBef>
              <a:spcAft>
                <a:spcPts val="0"/>
              </a:spcAft>
            </a:pPr>
            <a:r>
              <a:rPr lang="en-US" sz="1800" b="0" dirty="0" smtClean="0">
                <a:solidFill>
                  <a:prstClr val="black"/>
                </a:solidFill>
                <a:latin typeface="Calibri"/>
              </a:rPr>
              <a:t>Multiplication</a:t>
            </a:r>
            <a:endParaRPr lang="en-US" sz="1800" b="0" dirty="0">
              <a:solidFill>
                <a:prstClr val="black"/>
              </a:solidFill>
              <a:latin typeface="Calibri"/>
            </a:endParaRPr>
          </a:p>
        </p:txBody>
      </p:sp>
      <p:sp>
        <p:nvSpPr>
          <p:cNvPr id="46" name="TextBox 45"/>
          <p:cNvSpPr txBox="1"/>
          <p:nvPr/>
        </p:nvSpPr>
        <p:spPr>
          <a:xfrm>
            <a:off x="-83763" y="3372421"/>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Noisy Speech</a:t>
            </a:r>
          </a:p>
        </p:txBody>
      </p:sp>
      <p:sp>
        <p:nvSpPr>
          <p:cNvPr id="47" name="TextBox 46"/>
          <p:cNvSpPr txBox="1"/>
          <p:nvPr/>
        </p:nvSpPr>
        <p:spPr>
          <a:xfrm>
            <a:off x="7378123" y="3372421"/>
            <a:ext cx="1735241"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latin typeface="Calibri"/>
              </a:rPr>
              <a:t>Resynthesized </a:t>
            </a:r>
            <a:r>
              <a:rPr lang="en-US" sz="1800" b="0" dirty="0">
                <a:solidFill>
                  <a:prstClr val="black"/>
                </a:solidFill>
                <a:latin typeface="Calibri"/>
              </a:rPr>
              <a:t>Speech</a:t>
            </a:r>
          </a:p>
        </p:txBody>
      </p:sp>
      <p:cxnSp>
        <p:nvCxnSpPr>
          <p:cNvPr id="48" name="Straight Arrow Connector 47"/>
          <p:cNvCxnSpPr/>
          <p:nvPr/>
        </p:nvCxnSpPr>
        <p:spPr>
          <a:xfrm>
            <a:off x="5518561" y="4012367"/>
            <a:ext cx="533400" cy="446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1" name="Elbow Connector 60"/>
          <p:cNvCxnSpPr>
            <a:endCxn id="36" idx="0"/>
          </p:cNvCxnSpPr>
          <p:nvPr/>
        </p:nvCxnSpPr>
        <p:spPr>
          <a:xfrm>
            <a:off x="3229126" y="2982803"/>
            <a:ext cx="3532802" cy="230173"/>
          </a:xfrm>
          <a:prstGeom prst="bentConnector2">
            <a:avLst/>
          </a:prstGeom>
          <a:noFill/>
          <a:ln w="38100" cap="flat" cmpd="sng" algn="ctr">
            <a:solidFill>
              <a:sysClr val="windowText" lastClr="000000">
                <a:shade val="95000"/>
                <a:satMod val="105000"/>
              </a:sysClr>
            </a:solidFill>
            <a:prstDash val="solid"/>
            <a:tailEnd type="triangle"/>
          </a:ln>
          <a:effectLst/>
        </p:spPr>
      </p:cxnSp>
      <p:cxnSp>
        <p:nvCxnSpPr>
          <p:cNvPr id="62" name="Straight Connector 61"/>
          <p:cNvCxnSpPr/>
          <p:nvPr/>
        </p:nvCxnSpPr>
        <p:spPr>
          <a:xfrm flipH="1">
            <a:off x="3216844" y="2982803"/>
            <a:ext cx="12282" cy="258583"/>
          </a:xfrm>
          <a:prstGeom prst="line">
            <a:avLst/>
          </a:prstGeom>
          <a:noFill/>
          <a:ln w="38100" cap="flat" cmpd="sng" algn="ctr">
            <a:solidFill>
              <a:sysClr val="windowText" lastClr="000000"/>
            </a:solidFill>
            <a:prstDash val="solid"/>
          </a:ln>
          <a:effectLst/>
        </p:spPr>
      </p:cxnSp>
    </p:spTree>
    <p:extLst>
      <p:ext uri="{BB962C8B-B14F-4D97-AF65-F5344CB8AC3E}">
        <p14:creationId xmlns:p14="http://schemas.microsoft.com/office/powerpoint/2010/main" val="2672513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SN pres template - Final">
  <a:themeElements>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SN pres template - Fin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SN pres template - 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SN pres template - 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SN pres template - 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SN pres template - 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SN pres template - 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SN pres template - 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SN pres template - 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SN pres template - 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SN pres template - 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SN pres template - 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SN pres template - 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Default Design">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3108</TotalTime>
  <Words>1472</Words>
  <Application>Microsoft Office PowerPoint</Application>
  <PresentationFormat>On-screen Show (4:3)</PresentationFormat>
  <Paragraphs>202</Paragraphs>
  <Slides>24</Slides>
  <Notes>2</Notes>
  <HiddenSlides>4</HiddenSlides>
  <MMClips>3</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33" baseType="lpstr">
      <vt:lpstr>Arial</vt:lpstr>
      <vt:lpstr>Calibri</vt:lpstr>
      <vt:lpstr>Times New Roman</vt:lpstr>
      <vt:lpstr>Verdana</vt:lpstr>
      <vt:lpstr>Wingdings</vt:lpstr>
      <vt:lpstr>SSN pres template - Final</vt:lpstr>
      <vt:lpstr>1_Default Design</vt:lpstr>
      <vt:lpstr>4_Default Design</vt:lpstr>
      <vt:lpstr>CorelDRAW</vt:lpstr>
      <vt:lpstr>PowerPoint Presentation</vt:lpstr>
      <vt:lpstr>OUTLINE</vt:lpstr>
      <vt:lpstr>SPEECH SEPARATION</vt:lpstr>
      <vt:lpstr>CASA and IBM</vt:lpstr>
      <vt:lpstr>OBJECTIVES OF THE PROJECT</vt:lpstr>
      <vt:lpstr>LITERATURE SURVEY</vt:lpstr>
      <vt:lpstr>LITERATURE SURVEY</vt:lpstr>
      <vt:lpstr>LITERATURE SURVEY</vt:lpstr>
      <vt:lpstr>PowerPoint Presentation</vt:lpstr>
      <vt:lpstr>HARDWARE and SOFTWARE REQUIRED </vt:lpstr>
      <vt:lpstr>RESULTS</vt:lpstr>
      <vt:lpstr>GRAPHICAL RESULTS</vt:lpstr>
      <vt:lpstr>GRAPHICAL RESULTS</vt:lpstr>
      <vt:lpstr>GRAPHICAL RESULTS</vt:lpstr>
      <vt:lpstr>COMPUTATIONAL ANALYSIS</vt:lpstr>
      <vt:lpstr>WORKPLAN</vt:lpstr>
      <vt:lpstr>REFERENCES</vt:lpstr>
      <vt:lpstr>REFERENCES</vt:lpstr>
      <vt:lpstr>REFERENCES</vt:lpstr>
      <vt:lpstr>PowerPoint Presentation</vt:lpstr>
      <vt:lpstr>REFERENCES</vt:lpstr>
      <vt:lpstr>PowerPoint Presentation</vt:lpstr>
      <vt:lpstr>LITERATURE SURVEY</vt:lpstr>
      <vt:lpstr>LITERATURE SURVEY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 sankar</dc:creator>
  <cp:lastModifiedBy>NAVEEN NARAYANAN MEYYAPPAN</cp:lastModifiedBy>
  <cp:revision>200</cp:revision>
  <cp:lastPrinted>2017-09-27T17:23:51Z</cp:lastPrinted>
  <dcterms:created xsi:type="dcterms:W3CDTF">2017-02-18T09:57:41Z</dcterms:created>
  <dcterms:modified xsi:type="dcterms:W3CDTF">2017-10-03T06:31:02Z</dcterms:modified>
</cp:coreProperties>
</file>