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6"/>
  </p:notesMasterIdLst>
  <p:handoutMasterIdLst>
    <p:handoutMasterId r:id="rId57"/>
  </p:handoutMasterIdLst>
  <p:sldIdLst>
    <p:sldId id="301" r:id="rId3"/>
    <p:sldId id="305" r:id="rId4"/>
    <p:sldId id="307" r:id="rId5"/>
    <p:sldId id="308" r:id="rId6"/>
    <p:sldId id="309" r:id="rId7"/>
    <p:sldId id="310" r:id="rId8"/>
    <p:sldId id="324" r:id="rId9"/>
    <p:sldId id="349" r:id="rId10"/>
    <p:sldId id="325" r:id="rId11"/>
    <p:sldId id="363" r:id="rId12"/>
    <p:sldId id="350" r:id="rId13"/>
    <p:sldId id="351" r:id="rId14"/>
    <p:sldId id="355" r:id="rId15"/>
    <p:sldId id="317" r:id="rId16"/>
    <p:sldId id="348" r:id="rId17"/>
    <p:sldId id="318" r:id="rId18"/>
    <p:sldId id="319" r:id="rId19"/>
    <p:sldId id="321" r:id="rId20"/>
    <p:sldId id="322" r:id="rId21"/>
    <p:sldId id="323" r:id="rId22"/>
    <p:sldId id="353" r:id="rId23"/>
    <p:sldId id="354" r:id="rId24"/>
    <p:sldId id="326" r:id="rId25"/>
    <p:sldId id="327" r:id="rId26"/>
    <p:sldId id="328" r:id="rId27"/>
    <p:sldId id="329" r:id="rId28"/>
    <p:sldId id="330" r:id="rId29"/>
    <p:sldId id="331" r:id="rId30"/>
    <p:sldId id="332" r:id="rId31"/>
    <p:sldId id="356" r:id="rId32"/>
    <p:sldId id="357" r:id="rId33"/>
    <p:sldId id="358" r:id="rId34"/>
    <p:sldId id="333" r:id="rId35"/>
    <p:sldId id="359" r:id="rId36"/>
    <p:sldId id="360" r:id="rId37"/>
    <p:sldId id="334" r:id="rId38"/>
    <p:sldId id="361" r:id="rId39"/>
    <p:sldId id="362"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06" r:id="rId54"/>
    <p:sldId id="352"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73" d="100"/>
          <a:sy n="73" d="100"/>
        </p:scale>
        <p:origin x="1674" y="66"/>
      </p:cViewPr>
      <p:guideLst>
        <p:guide orient="horz" pos="2160"/>
        <p:guide pos="2880"/>
      </p:guideLst>
    </p:cSldViewPr>
  </p:slideViewPr>
  <p:outlineViewPr>
    <p:cViewPr>
      <p:scale>
        <a:sx n="66" d="100"/>
        <a:sy n="66" d="100"/>
      </p:scale>
      <p:origin x="0" y="-1135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hive.apache.org/"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a:latin typeface="+mn-lt"/>
              </a:rPr>
              <a:t>Seventh Edition</a:t>
            </a: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25</a:t>
            </a:r>
          </a:p>
        </p:txBody>
      </p:sp>
      <p:sp>
        <p:nvSpPr>
          <p:cNvPr id="5" name="Text Placeholder 4"/>
          <p:cNvSpPr>
            <a:spLocks noGrp="1"/>
          </p:cNvSpPr>
          <p:nvPr>
            <p:ph type="body" idx="3"/>
          </p:nvPr>
        </p:nvSpPr>
        <p:spPr>
          <a:xfrm>
            <a:off x="5029200" y="3114461"/>
            <a:ext cx="3657600" cy="1443025"/>
          </a:xfrm>
        </p:spPr>
        <p:txBody>
          <a:bodyPr/>
          <a:lstStyle/>
          <a:p>
            <a:pPr algn="ctr"/>
            <a:r>
              <a:rPr lang="en-US" altLang="en-US" dirty="0">
                <a:latin typeface="+mn-lt"/>
              </a:rPr>
              <a:t>Big Data Technologies Based on MapReduce and Hadoop</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6" name="Picture 5">
            <a:extLst>
              <a:ext uri="{FF2B5EF4-FFF2-40B4-BE49-F238E27FC236}">
                <a16:creationId xmlns:a16="http://schemas.microsoft.com/office/drawing/2014/main" id="{5FA8C940-16D1-4A9D-8677-866C429CBC09}"/>
              </a:ext>
            </a:extLst>
          </p:cNvPr>
          <p:cNvPicPr>
            <a:picLocks noChangeAspect="1"/>
          </p:cNvPicPr>
          <p:nvPr/>
        </p:nvPicPr>
        <p:blipFill>
          <a:blip r:embed="rId2"/>
          <a:stretch>
            <a:fillRect/>
          </a:stretch>
        </p:blipFill>
        <p:spPr>
          <a:xfrm>
            <a:off x="561429" y="1535429"/>
            <a:ext cx="8155511" cy="3964033"/>
          </a:xfrm>
          <a:prstGeom prst="rect">
            <a:avLst/>
          </a:prstGeom>
        </p:spPr>
      </p:pic>
    </p:spTree>
    <p:extLst>
      <p:ext uri="{BB962C8B-B14F-4D97-AF65-F5344CB8AC3E}">
        <p14:creationId xmlns:p14="http://schemas.microsoft.com/office/powerpoint/2010/main" val="388494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6" name="Picture 5">
            <a:extLst>
              <a:ext uri="{FF2B5EF4-FFF2-40B4-BE49-F238E27FC236}">
                <a16:creationId xmlns:a16="http://schemas.microsoft.com/office/drawing/2014/main" id="{FDFEA402-9636-42A2-A71D-555F4150796C}"/>
              </a:ext>
            </a:extLst>
          </p:cNvPr>
          <p:cNvPicPr>
            <a:picLocks noChangeAspect="1"/>
          </p:cNvPicPr>
          <p:nvPr/>
        </p:nvPicPr>
        <p:blipFill>
          <a:blip r:embed="rId2"/>
          <a:stretch>
            <a:fillRect/>
          </a:stretch>
        </p:blipFill>
        <p:spPr>
          <a:xfrm>
            <a:off x="0" y="1382894"/>
            <a:ext cx="8855831" cy="4717460"/>
          </a:xfrm>
          <a:prstGeom prst="rect">
            <a:avLst/>
          </a:prstGeom>
        </p:spPr>
      </p:pic>
    </p:spTree>
    <p:extLst>
      <p:ext uri="{BB962C8B-B14F-4D97-AF65-F5344CB8AC3E}">
        <p14:creationId xmlns:p14="http://schemas.microsoft.com/office/powerpoint/2010/main" val="222747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4" name="Picture 3">
            <a:extLst>
              <a:ext uri="{FF2B5EF4-FFF2-40B4-BE49-F238E27FC236}">
                <a16:creationId xmlns:a16="http://schemas.microsoft.com/office/drawing/2014/main" id="{3131E846-16E2-4308-84C4-B778E4168C91}"/>
              </a:ext>
            </a:extLst>
          </p:cNvPr>
          <p:cNvPicPr>
            <a:picLocks noChangeAspect="1"/>
          </p:cNvPicPr>
          <p:nvPr/>
        </p:nvPicPr>
        <p:blipFill>
          <a:blip r:embed="rId2"/>
          <a:stretch>
            <a:fillRect/>
          </a:stretch>
        </p:blipFill>
        <p:spPr>
          <a:xfrm>
            <a:off x="1652587" y="1619250"/>
            <a:ext cx="5838825" cy="3619500"/>
          </a:xfrm>
          <a:prstGeom prst="rect">
            <a:avLst/>
          </a:prstGeom>
        </p:spPr>
      </p:pic>
    </p:spTree>
    <p:extLst>
      <p:ext uri="{BB962C8B-B14F-4D97-AF65-F5344CB8AC3E}">
        <p14:creationId xmlns:p14="http://schemas.microsoft.com/office/powerpoint/2010/main" val="421560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3" name="Picture 2">
            <a:extLst>
              <a:ext uri="{FF2B5EF4-FFF2-40B4-BE49-F238E27FC236}">
                <a16:creationId xmlns:a16="http://schemas.microsoft.com/office/drawing/2014/main" id="{0C17930A-C00A-42F1-9295-8BFDEA27C63B}"/>
              </a:ext>
            </a:extLst>
          </p:cNvPr>
          <p:cNvPicPr>
            <a:picLocks noChangeAspect="1"/>
          </p:cNvPicPr>
          <p:nvPr/>
        </p:nvPicPr>
        <p:blipFill>
          <a:blip r:embed="rId2"/>
          <a:stretch>
            <a:fillRect/>
          </a:stretch>
        </p:blipFill>
        <p:spPr>
          <a:xfrm>
            <a:off x="1804987" y="1662112"/>
            <a:ext cx="5534025" cy="3533775"/>
          </a:xfrm>
          <a:prstGeom prst="rect">
            <a:avLst/>
          </a:prstGeom>
        </p:spPr>
      </p:pic>
    </p:spTree>
    <p:extLst>
      <p:ext uri="{BB962C8B-B14F-4D97-AF65-F5344CB8AC3E}">
        <p14:creationId xmlns:p14="http://schemas.microsoft.com/office/powerpoint/2010/main" val="380626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Model</a:t>
            </a:r>
            <a:endParaRPr lang="en-US" sz="2000" dirty="0"/>
          </a:p>
        </p:txBody>
      </p:sp>
      <p:sp>
        <p:nvSpPr>
          <p:cNvPr id="3" name="Text Placeholder 2"/>
          <p:cNvSpPr>
            <a:spLocks noGrp="1"/>
          </p:cNvSpPr>
          <p:nvPr>
            <p:ph type="body" idx="1"/>
          </p:nvPr>
        </p:nvSpPr>
        <p:spPr/>
        <p:txBody>
          <a:bodyPr/>
          <a:lstStyle/>
          <a:p>
            <a:r>
              <a:rPr lang="en-US" sz="2400" dirty="0">
                <a:latin typeface="+mn-lt"/>
              </a:rPr>
              <a:t>Hadoop releases</a:t>
            </a:r>
          </a:p>
          <a:p>
            <a:pPr lvl="1"/>
            <a:r>
              <a:rPr lang="en-US" sz="2400" dirty="0">
                <a:latin typeface="+mn-lt"/>
              </a:rPr>
              <a:t>1.x features</a:t>
            </a:r>
          </a:p>
          <a:p>
            <a:pPr lvl="2"/>
            <a:r>
              <a:rPr lang="en-US" sz="2400" dirty="0">
                <a:latin typeface="+mn-lt"/>
              </a:rPr>
              <a:t>Continuation of the original code base</a:t>
            </a:r>
          </a:p>
          <a:p>
            <a:pPr lvl="2"/>
            <a:r>
              <a:rPr lang="en-US" sz="2400" dirty="0">
                <a:latin typeface="+mn-lt"/>
              </a:rPr>
              <a:t>Additions include security, additional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 and MapReduce improvements</a:t>
            </a:r>
          </a:p>
          <a:p>
            <a:pPr lvl="1"/>
            <a:r>
              <a:rPr lang="en-US" sz="2400" dirty="0">
                <a:latin typeface="+mn-lt"/>
              </a:rPr>
              <a:t>2.x features</a:t>
            </a:r>
          </a:p>
          <a:p>
            <a:pPr lvl="2"/>
            <a:r>
              <a:rPr lang="en-US" sz="2400" dirty="0">
                <a:latin typeface="+mn-lt"/>
              </a:rPr>
              <a:t>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 (Yet Another Resource Navigator)</a:t>
            </a:r>
          </a:p>
          <a:p>
            <a:pPr lvl="2"/>
            <a:r>
              <a:rPr lang="en-US" sz="2400" dirty="0">
                <a:latin typeface="+mn-lt"/>
              </a:rPr>
              <a:t>A new MR runtime that runs on top of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pPr lvl="2"/>
            <a:r>
              <a:rPr lang="en-US" sz="2400" dirty="0">
                <a:latin typeface="+mn-lt"/>
              </a:rPr>
              <a:t>Improved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 that supports federation and increased availability</a:t>
            </a:r>
          </a:p>
        </p:txBody>
      </p:sp>
    </p:spTree>
    <p:extLst>
      <p:ext uri="{BB962C8B-B14F-4D97-AF65-F5344CB8AC3E}">
        <p14:creationId xmlns:p14="http://schemas.microsoft.com/office/powerpoint/2010/main" val="182572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326-ACA8-41CE-A964-1710FF3D65FD}"/>
              </a:ext>
            </a:extLst>
          </p:cNvPr>
          <p:cNvSpPr>
            <a:spLocks noGrp="1"/>
          </p:cNvSpPr>
          <p:nvPr>
            <p:ph type="title"/>
          </p:nvPr>
        </p:nvSpPr>
        <p:spPr/>
        <p:txBody>
          <a:bodyPr/>
          <a:lstStyle/>
          <a:p>
            <a:r>
              <a:rPr lang="en-US" dirty="0"/>
              <a:t>The MapReduce Programming Model</a:t>
            </a:r>
          </a:p>
        </p:txBody>
      </p:sp>
      <p:pic>
        <p:nvPicPr>
          <p:cNvPr id="4" name="Picture 3">
            <a:extLst>
              <a:ext uri="{FF2B5EF4-FFF2-40B4-BE49-F238E27FC236}">
                <a16:creationId xmlns:a16="http://schemas.microsoft.com/office/drawing/2014/main" id="{7278C834-DBC1-400F-A2B5-CD7E5D22D3BE}"/>
              </a:ext>
            </a:extLst>
          </p:cNvPr>
          <p:cNvPicPr>
            <a:picLocks noChangeAspect="1"/>
          </p:cNvPicPr>
          <p:nvPr/>
        </p:nvPicPr>
        <p:blipFill>
          <a:blip r:embed="rId2"/>
          <a:stretch>
            <a:fillRect/>
          </a:stretch>
        </p:blipFill>
        <p:spPr>
          <a:xfrm>
            <a:off x="1338262" y="1914525"/>
            <a:ext cx="6467475" cy="3028950"/>
          </a:xfrm>
          <a:prstGeom prst="rect">
            <a:avLst/>
          </a:prstGeom>
        </p:spPr>
      </p:pic>
    </p:spTree>
    <p:extLst>
      <p:ext uri="{BB962C8B-B14F-4D97-AF65-F5344CB8AC3E}">
        <p14:creationId xmlns:p14="http://schemas.microsoft.com/office/powerpoint/2010/main" val="200277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a:t>
            </a:r>
          </a:p>
          <a:p>
            <a:pPr lvl="1"/>
            <a:r>
              <a:rPr lang="en-US" sz="2400" dirty="0">
                <a:latin typeface="+mn-lt"/>
              </a:rPr>
              <a:t>File system component of Hadoop</a:t>
            </a:r>
          </a:p>
          <a:p>
            <a:pPr lvl="1"/>
            <a:r>
              <a:rPr lang="en-US" sz="2400" dirty="0">
                <a:latin typeface="+mn-lt"/>
              </a:rPr>
              <a:t>Designed to run on a cluster of commodity hardware</a:t>
            </a:r>
          </a:p>
          <a:p>
            <a:pPr lvl="1"/>
            <a:r>
              <a:rPr lang="en-US" altLang="en-US" sz="2400" dirty="0">
                <a:latin typeface="+mn-lt"/>
              </a:rPr>
              <a:t>Patterned after UNIX file system</a:t>
            </a:r>
          </a:p>
          <a:p>
            <a:pPr lvl="1"/>
            <a:r>
              <a:rPr lang="en-US" altLang="en-US" sz="2400" dirty="0">
                <a:latin typeface="+mn-lt"/>
              </a:rPr>
              <a:t>Provides high-throughput access to large datasets</a:t>
            </a:r>
          </a:p>
          <a:p>
            <a:pPr lvl="1"/>
            <a:r>
              <a:rPr lang="en-US" altLang="en-US" sz="2400" dirty="0">
                <a:latin typeface="+mn-lt"/>
              </a:rPr>
              <a:t>Stores metadata on NameNode server</a:t>
            </a:r>
          </a:p>
          <a:p>
            <a:pPr lvl="1"/>
            <a:r>
              <a:rPr lang="en-US" altLang="en-US" sz="2400" dirty="0">
                <a:latin typeface="+mn-lt"/>
              </a:rPr>
              <a:t>Stores application data on DataNode servers</a:t>
            </a:r>
          </a:p>
          <a:p>
            <a:pPr lvl="2"/>
            <a:r>
              <a:rPr lang="en-US" altLang="en-US" sz="2400" dirty="0">
                <a:latin typeface="+mn-lt"/>
              </a:rPr>
              <a:t>File content replicated on multiple DataNodes</a:t>
            </a:r>
          </a:p>
        </p:txBody>
      </p:sp>
    </p:spTree>
    <p:extLst>
      <p:ext uri="{BB962C8B-B14F-4D97-AF65-F5344CB8AC3E}">
        <p14:creationId xmlns:p14="http://schemas.microsoft.com/office/powerpoint/2010/main" val="332446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a:xfrm>
            <a:off x="457200" y="1600200"/>
            <a:ext cx="8229600" cy="4718304"/>
          </a:xfrm>
        </p:spPr>
        <p:txBody>
          <a:bodyPr/>
          <a:lstStyle/>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design assumptions and goals</a:t>
            </a:r>
          </a:p>
          <a:p>
            <a:pPr lvl="1"/>
            <a:r>
              <a:rPr lang="en-US" altLang="en-US" sz="2400" dirty="0">
                <a:latin typeface="+mn-lt"/>
              </a:rPr>
              <a:t>Hardware failure is the norm</a:t>
            </a:r>
          </a:p>
          <a:p>
            <a:pPr lvl="1"/>
            <a:r>
              <a:rPr lang="en-US" altLang="en-US" sz="2400" dirty="0">
                <a:latin typeface="+mn-lt"/>
              </a:rPr>
              <a:t>Batch processing</a:t>
            </a:r>
          </a:p>
          <a:p>
            <a:pPr lvl="1"/>
            <a:r>
              <a:rPr lang="en-US" altLang="en-US" sz="2400" dirty="0">
                <a:latin typeface="+mn-lt"/>
              </a:rPr>
              <a:t>Large datasets</a:t>
            </a:r>
          </a:p>
          <a:p>
            <a:pPr lvl="1"/>
            <a:r>
              <a:rPr lang="en-US" altLang="en-US" sz="2400" dirty="0">
                <a:latin typeface="+mn-lt"/>
              </a:rPr>
              <a:t>Simple coherency model</a:t>
            </a:r>
          </a:p>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architecture</a:t>
            </a:r>
          </a:p>
          <a:p>
            <a:pPr lvl="1"/>
            <a:r>
              <a:rPr lang="en-US" altLang="en-US" sz="2400" dirty="0">
                <a:latin typeface="+mn-lt"/>
              </a:rPr>
              <a:t>Master-slave</a:t>
            </a:r>
          </a:p>
          <a:p>
            <a:pPr lvl="1"/>
            <a:r>
              <a:rPr lang="en-US" altLang="en-US" sz="2400" dirty="0">
                <a:latin typeface="+mn-lt"/>
              </a:rPr>
              <a:t>Decouples metadata from data operations</a:t>
            </a:r>
          </a:p>
          <a:p>
            <a:pPr lvl="1"/>
            <a:r>
              <a:rPr lang="en-US" altLang="en-US" sz="2400" dirty="0">
                <a:latin typeface="+mn-lt"/>
              </a:rPr>
              <a:t>Replication provides reliability and high availability</a:t>
            </a:r>
          </a:p>
          <a:p>
            <a:pPr lvl="1"/>
            <a:r>
              <a:rPr lang="en-US" altLang="en-US" sz="2400" dirty="0">
                <a:latin typeface="+mn-lt"/>
              </a:rPr>
              <a:t>Network traffic minimized</a:t>
            </a:r>
          </a:p>
        </p:txBody>
      </p:sp>
    </p:spTree>
    <p:extLst>
      <p:ext uri="{BB962C8B-B14F-4D97-AF65-F5344CB8AC3E}">
        <p14:creationId xmlns:p14="http://schemas.microsoft.com/office/powerpoint/2010/main" val="134165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 </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NameNode</a:t>
            </a:r>
          </a:p>
          <a:p>
            <a:pPr lvl="1"/>
            <a:r>
              <a:rPr lang="en-US" altLang="en-US" sz="2400" dirty="0">
                <a:latin typeface="+mn-lt"/>
              </a:rPr>
              <a:t>Maintains image of the file system</a:t>
            </a:r>
          </a:p>
          <a:p>
            <a:pPr lvl="2"/>
            <a:r>
              <a:rPr lang="en-US" altLang="en-US" sz="2400" dirty="0">
                <a:latin typeface="+mn-lt"/>
              </a:rPr>
              <a:t>i-nodes and corresponding block locations</a:t>
            </a:r>
          </a:p>
          <a:p>
            <a:pPr lvl="1"/>
            <a:r>
              <a:rPr lang="en-US" altLang="en-US" sz="2400" dirty="0">
                <a:latin typeface="+mn-lt"/>
              </a:rPr>
              <a:t>Changes maintained in write-ahead commit log called Journal</a:t>
            </a:r>
          </a:p>
          <a:p>
            <a:r>
              <a:rPr lang="en-US" altLang="en-US" sz="2400" dirty="0">
                <a:latin typeface="+mn-lt"/>
              </a:rPr>
              <a:t>Secondary NameNodes</a:t>
            </a:r>
          </a:p>
          <a:p>
            <a:pPr lvl="1"/>
            <a:r>
              <a:rPr lang="en-US" altLang="en-US" sz="2400" dirty="0">
                <a:latin typeface="+mn-lt"/>
              </a:rPr>
              <a:t>Checkpointing role or backup role</a:t>
            </a:r>
          </a:p>
          <a:p>
            <a:r>
              <a:rPr lang="en-US" altLang="en-US" sz="2400" dirty="0">
                <a:latin typeface="+mn-lt"/>
              </a:rPr>
              <a:t>DataNodes</a:t>
            </a:r>
          </a:p>
          <a:p>
            <a:pPr lvl="1"/>
            <a:r>
              <a:rPr lang="en-US" altLang="en-US" sz="2400" dirty="0">
                <a:latin typeface="+mn-lt"/>
              </a:rPr>
              <a:t>Stores blocks in node’s native file system</a:t>
            </a:r>
          </a:p>
          <a:p>
            <a:pPr lvl="1"/>
            <a:r>
              <a:rPr lang="en-US" altLang="en-US" sz="2400" dirty="0">
                <a:latin typeface="+mn-lt"/>
              </a:rPr>
              <a:t>Periodically reports state to the NameNode</a:t>
            </a:r>
          </a:p>
        </p:txBody>
      </p:sp>
    </p:spTree>
    <p:extLst>
      <p:ext uri="{BB962C8B-B14F-4D97-AF65-F5344CB8AC3E}">
        <p14:creationId xmlns:p14="http://schemas.microsoft.com/office/powerpoint/2010/main" val="32811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File I/O operations</a:t>
            </a:r>
          </a:p>
          <a:p>
            <a:pPr lvl="1"/>
            <a:r>
              <a:rPr lang="en-US" altLang="en-US" sz="2400" dirty="0">
                <a:latin typeface="+mn-lt"/>
              </a:rPr>
              <a:t>Single-writer, multiple-reader model</a:t>
            </a:r>
          </a:p>
          <a:p>
            <a:pPr lvl="1"/>
            <a:r>
              <a:rPr lang="en-US" altLang="en-US" sz="2400" dirty="0">
                <a:latin typeface="+mn-lt"/>
              </a:rPr>
              <a:t>Files cannot be updated, only appended</a:t>
            </a:r>
          </a:p>
          <a:p>
            <a:pPr lvl="1"/>
            <a:r>
              <a:rPr lang="en-US" altLang="en-US" sz="2400" dirty="0">
                <a:latin typeface="+mn-lt"/>
              </a:rPr>
              <a:t>Write pipeline set up to minimize network utilization</a:t>
            </a:r>
          </a:p>
          <a:p>
            <a:r>
              <a:rPr lang="en-US" altLang="en-US" sz="2400" dirty="0">
                <a:latin typeface="+mn-lt"/>
              </a:rPr>
              <a:t>Block placement</a:t>
            </a:r>
          </a:p>
          <a:p>
            <a:pPr lvl="1"/>
            <a:r>
              <a:rPr lang="en-US" altLang="en-US" sz="2400" dirty="0">
                <a:latin typeface="+mn-lt"/>
              </a:rPr>
              <a:t>Nodes of Hadoop cluster typically spread across many racks</a:t>
            </a:r>
          </a:p>
          <a:p>
            <a:pPr lvl="2"/>
            <a:r>
              <a:rPr lang="en-US" altLang="en-US" sz="2400" dirty="0">
                <a:latin typeface="+mn-lt"/>
              </a:rPr>
              <a:t>Nodes on a rack share a switch</a:t>
            </a:r>
          </a:p>
        </p:txBody>
      </p:sp>
    </p:spTree>
    <p:extLst>
      <p:ext uri="{BB962C8B-B14F-4D97-AF65-F5344CB8AC3E}">
        <p14:creationId xmlns:p14="http://schemas.microsoft.com/office/powerpoint/2010/main" val="305141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8" name="Text Placeholder 7"/>
          <p:cNvSpPr>
            <a:spLocks noGrp="1"/>
          </p:cNvSpPr>
          <p:nvPr>
            <p:ph type="body" idx="1"/>
          </p:nvPr>
        </p:nvSpPr>
        <p:spPr/>
        <p:txBody>
          <a:bodyPr/>
          <a:lstStyle/>
          <a:p>
            <a:r>
              <a:rPr lang="en-US" sz="2400" dirty="0">
                <a:latin typeface="+mn-lt"/>
              </a:rPr>
              <a:t>Phenomenal growth in data generation</a:t>
            </a:r>
          </a:p>
          <a:p>
            <a:pPr lvl="1"/>
            <a:r>
              <a:rPr lang="en-US" sz="2400" dirty="0">
                <a:latin typeface="+mn-lt"/>
              </a:rPr>
              <a:t>Social media</a:t>
            </a:r>
          </a:p>
          <a:p>
            <a:pPr lvl="1"/>
            <a:r>
              <a:rPr lang="en-US" sz="2400" dirty="0">
                <a:latin typeface="+mn-lt"/>
              </a:rPr>
              <a:t>Sensors</a:t>
            </a:r>
          </a:p>
          <a:p>
            <a:pPr lvl="1"/>
            <a:r>
              <a:rPr lang="en-US" sz="2400" dirty="0">
                <a:latin typeface="+mn-lt"/>
              </a:rPr>
              <a:t>Communications networks and satellite imagery</a:t>
            </a:r>
          </a:p>
          <a:p>
            <a:pPr lvl="1"/>
            <a:r>
              <a:rPr lang="en-US" sz="2400" dirty="0">
                <a:latin typeface="+mn-lt"/>
              </a:rPr>
              <a:t>User-specific business data</a:t>
            </a:r>
          </a:p>
          <a:p>
            <a:r>
              <a:rPr lang="en-US" sz="2400" dirty="0">
                <a:latin typeface="+mn-lt"/>
              </a:rPr>
              <a:t>“Big data” refers to massive amounts of data</a:t>
            </a:r>
          </a:p>
          <a:p>
            <a:pPr lvl="1"/>
            <a:r>
              <a:rPr lang="en-US" sz="2400" dirty="0">
                <a:latin typeface="+mn-lt"/>
              </a:rPr>
              <a:t>Exceeds the typical reach of a D</a:t>
            </a:r>
            <a:r>
              <a:rPr lang="en-US" sz="100" dirty="0">
                <a:latin typeface="+mn-lt"/>
              </a:rPr>
              <a:t> </a:t>
            </a:r>
            <a:r>
              <a:rPr lang="en-US" sz="2400" dirty="0">
                <a:latin typeface="+mn-lt"/>
              </a:rPr>
              <a:t>B</a:t>
            </a:r>
            <a:r>
              <a:rPr lang="en-US" sz="100" dirty="0">
                <a:latin typeface="+mn-lt"/>
              </a:rPr>
              <a:t> </a:t>
            </a:r>
            <a:r>
              <a:rPr lang="en-US" sz="2400" dirty="0">
                <a:latin typeface="+mn-lt"/>
              </a:rPr>
              <a:t>M</a:t>
            </a:r>
            <a:r>
              <a:rPr lang="en-US" sz="100" dirty="0">
                <a:latin typeface="+mn-lt"/>
              </a:rPr>
              <a:t> </a:t>
            </a:r>
            <a:r>
              <a:rPr lang="en-US" sz="2400" dirty="0">
                <a:latin typeface="+mn-lt"/>
              </a:rPr>
              <a:t>S</a:t>
            </a:r>
          </a:p>
          <a:p>
            <a:r>
              <a:rPr lang="en-US" sz="2400" dirty="0">
                <a:latin typeface="+mn-lt"/>
              </a:rPr>
              <a:t>Big data analytics</a:t>
            </a:r>
          </a:p>
        </p:txBody>
      </p:sp>
    </p:spTree>
    <p:extLst>
      <p:ext uri="{BB962C8B-B14F-4D97-AF65-F5344CB8AC3E}">
        <p14:creationId xmlns:p14="http://schemas.microsoft.com/office/powerpoint/2010/main" val="270377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Replica management</a:t>
            </a:r>
          </a:p>
          <a:p>
            <a:pPr lvl="1"/>
            <a:r>
              <a:rPr lang="en-US" sz="2400" dirty="0">
                <a:latin typeface="+mn-lt"/>
              </a:rPr>
              <a:t>NameNode tracks number of replicas and block location</a:t>
            </a:r>
          </a:p>
          <a:p>
            <a:pPr lvl="2"/>
            <a:r>
              <a:rPr lang="en-US" altLang="en-US" sz="2400" dirty="0">
                <a:latin typeface="+mn-lt"/>
              </a:rPr>
              <a:t>Based on block reports</a:t>
            </a:r>
          </a:p>
          <a:p>
            <a:pPr lvl="1"/>
            <a:r>
              <a:rPr lang="en-US" sz="2400" dirty="0">
                <a:latin typeface="+mn-lt"/>
              </a:rPr>
              <a:t>Replication priority queue contains blocks that need to be replicated</a:t>
            </a:r>
          </a:p>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scalability</a:t>
            </a:r>
          </a:p>
          <a:p>
            <a:pPr lvl="1"/>
            <a:r>
              <a:rPr lang="en-US" altLang="en-US" sz="2400" dirty="0">
                <a:latin typeface="+mn-lt"/>
              </a:rPr>
              <a:t>Yahoo cluster achieved 14 petabytes, 4000 nodes, 15k clients, and 600 million files</a:t>
            </a:r>
          </a:p>
        </p:txBody>
      </p:sp>
    </p:spTree>
    <p:extLst>
      <p:ext uri="{BB962C8B-B14F-4D97-AF65-F5344CB8AC3E}">
        <p14:creationId xmlns:p14="http://schemas.microsoft.com/office/powerpoint/2010/main" val="121317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pic>
        <p:nvPicPr>
          <p:cNvPr id="6" name="Picture 5">
            <a:extLst>
              <a:ext uri="{FF2B5EF4-FFF2-40B4-BE49-F238E27FC236}">
                <a16:creationId xmlns:a16="http://schemas.microsoft.com/office/drawing/2014/main" id="{483C31C6-AAEB-4B42-87E4-BAA53A22D95F}"/>
              </a:ext>
            </a:extLst>
          </p:cNvPr>
          <p:cNvPicPr>
            <a:picLocks noChangeAspect="1"/>
          </p:cNvPicPr>
          <p:nvPr/>
        </p:nvPicPr>
        <p:blipFill>
          <a:blip r:embed="rId2"/>
          <a:stretch>
            <a:fillRect/>
          </a:stretch>
        </p:blipFill>
        <p:spPr>
          <a:xfrm>
            <a:off x="1909762" y="1276350"/>
            <a:ext cx="5324475" cy="4305300"/>
          </a:xfrm>
          <a:prstGeom prst="rect">
            <a:avLst/>
          </a:prstGeom>
        </p:spPr>
      </p:pic>
    </p:spTree>
    <p:extLst>
      <p:ext uri="{BB962C8B-B14F-4D97-AF65-F5344CB8AC3E}">
        <p14:creationId xmlns:p14="http://schemas.microsoft.com/office/powerpoint/2010/main" val="240568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pic>
        <p:nvPicPr>
          <p:cNvPr id="3" name="Picture 2">
            <a:extLst>
              <a:ext uri="{FF2B5EF4-FFF2-40B4-BE49-F238E27FC236}">
                <a16:creationId xmlns:a16="http://schemas.microsoft.com/office/drawing/2014/main" id="{D55C32B1-2A67-4F7A-AEEA-6CE6697104B3}"/>
              </a:ext>
            </a:extLst>
          </p:cNvPr>
          <p:cNvPicPr>
            <a:picLocks noChangeAspect="1"/>
          </p:cNvPicPr>
          <p:nvPr/>
        </p:nvPicPr>
        <p:blipFill>
          <a:blip r:embed="rId2"/>
          <a:stretch>
            <a:fillRect/>
          </a:stretch>
        </p:blipFill>
        <p:spPr>
          <a:xfrm>
            <a:off x="1014412" y="1647008"/>
            <a:ext cx="7115175" cy="4191000"/>
          </a:xfrm>
          <a:prstGeom prst="rect">
            <a:avLst/>
          </a:prstGeom>
        </p:spPr>
      </p:pic>
    </p:spTree>
    <p:extLst>
      <p:ext uri="{BB962C8B-B14F-4D97-AF65-F5344CB8AC3E}">
        <p14:creationId xmlns:p14="http://schemas.microsoft.com/office/powerpoint/2010/main" val="17736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25.4 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MapReduce runtime environment</a:t>
            </a:r>
          </a:p>
          <a:p>
            <a:pPr lvl="1"/>
            <a:r>
              <a:rPr lang="en-US" altLang="en-US" sz="2400" dirty="0">
                <a:latin typeface="+mn-lt"/>
              </a:rPr>
              <a:t>JobTracker</a:t>
            </a:r>
          </a:p>
          <a:p>
            <a:pPr lvl="2"/>
            <a:r>
              <a:rPr lang="en-US" sz="2400" dirty="0">
                <a:latin typeface="+mn-lt"/>
              </a:rPr>
              <a:t>Master process</a:t>
            </a:r>
          </a:p>
          <a:p>
            <a:pPr lvl="2"/>
            <a:r>
              <a:rPr lang="en-US" sz="2400" dirty="0">
                <a:latin typeface="+mn-lt"/>
              </a:rPr>
              <a:t>Responsible for managing the life cycle of Jobs and scheduling Tasks on the cluster</a:t>
            </a:r>
          </a:p>
          <a:p>
            <a:pPr lvl="1"/>
            <a:r>
              <a:rPr lang="en-US" altLang="en-US" sz="2400" dirty="0">
                <a:latin typeface="+mn-lt"/>
              </a:rPr>
              <a:t>TaskTracker</a:t>
            </a:r>
          </a:p>
          <a:p>
            <a:pPr lvl="2"/>
            <a:r>
              <a:rPr lang="en-US" altLang="en-US" sz="2400" dirty="0">
                <a:latin typeface="+mn-lt"/>
              </a:rPr>
              <a:t>Slave process</a:t>
            </a:r>
          </a:p>
          <a:p>
            <a:pPr lvl="2"/>
            <a:r>
              <a:rPr lang="en-US" altLang="en-US" sz="2400" dirty="0">
                <a:latin typeface="+mn-lt"/>
              </a:rPr>
              <a:t>Runs on all Worker nodes of the cluster</a:t>
            </a:r>
          </a:p>
        </p:txBody>
      </p:sp>
    </p:spTree>
    <p:extLst>
      <p:ext uri="{BB962C8B-B14F-4D97-AF65-F5344CB8AC3E}">
        <p14:creationId xmlns:p14="http://schemas.microsoft.com/office/powerpoint/2010/main" val="52308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(2 of 8)</a:t>
            </a:r>
            <a:endParaRPr lang="en-US" sz="2000" dirty="0"/>
          </a:p>
        </p:txBody>
      </p:sp>
      <p:sp>
        <p:nvSpPr>
          <p:cNvPr id="3" name="Text Placeholder 2"/>
          <p:cNvSpPr>
            <a:spLocks noGrp="1"/>
          </p:cNvSpPr>
          <p:nvPr>
            <p:ph type="body" idx="1"/>
          </p:nvPr>
        </p:nvSpPr>
        <p:spPr/>
        <p:txBody>
          <a:bodyPr/>
          <a:lstStyle/>
          <a:p>
            <a:r>
              <a:rPr lang="en-US" sz="2400" dirty="0">
                <a:latin typeface="+mn-lt"/>
              </a:rPr>
              <a:t>Overall flow of a MapReduce job</a:t>
            </a:r>
          </a:p>
          <a:p>
            <a:pPr lvl="1"/>
            <a:r>
              <a:rPr lang="en-US" sz="2400" dirty="0">
                <a:latin typeface="+mn-lt"/>
              </a:rPr>
              <a:t>Job submission</a:t>
            </a:r>
          </a:p>
          <a:p>
            <a:pPr lvl="1"/>
            <a:r>
              <a:rPr lang="en-US" sz="2400" dirty="0">
                <a:latin typeface="+mn-lt"/>
              </a:rPr>
              <a:t>Job initialization</a:t>
            </a:r>
          </a:p>
          <a:p>
            <a:pPr lvl="1"/>
            <a:r>
              <a:rPr lang="en-US" sz="2400" dirty="0">
                <a:latin typeface="+mn-lt"/>
              </a:rPr>
              <a:t>Task assignment</a:t>
            </a:r>
          </a:p>
          <a:p>
            <a:pPr lvl="1"/>
            <a:r>
              <a:rPr lang="en-US" sz="2400" dirty="0">
                <a:latin typeface="+mn-lt"/>
              </a:rPr>
              <a:t>Task execution</a:t>
            </a:r>
          </a:p>
          <a:p>
            <a:pPr lvl="1"/>
            <a:r>
              <a:rPr lang="en-US" sz="2400" dirty="0">
                <a:latin typeface="+mn-lt"/>
              </a:rPr>
              <a:t>Job completion</a:t>
            </a:r>
            <a:endParaRPr lang="en-US" altLang="en-US" sz="2400" dirty="0">
              <a:latin typeface="+mn-lt"/>
            </a:endParaRPr>
          </a:p>
        </p:txBody>
      </p:sp>
    </p:spTree>
    <p:extLst>
      <p:ext uri="{BB962C8B-B14F-4D97-AF65-F5344CB8AC3E}">
        <p14:creationId xmlns:p14="http://schemas.microsoft.com/office/powerpoint/2010/main" val="197391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Fault tolerance in MapReduce</a:t>
            </a:r>
          </a:p>
          <a:p>
            <a:pPr lvl="1"/>
            <a:r>
              <a:rPr lang="en-US" altLang="en-US" sz="2400" dirty="0">
                <a:latin typeface="+mn-lt"/>
              </a:rPr>
              <a:t>Task failure</a:t>
            </a:r>
          </a:p>
          <a:p>
            <a:pPr lvl="2"/>
            <a:r>
              <a:rPr lang="en-US" altLang="en-US" sz="2400" dirty="0">
                <a:latin typeface="+mn-lt"/>
              </a:rPr>
              <a:t>Runtime exception</a:t>
            </a:r>
          </a:p>
          <a:p>
            <a:pPr lvl="2"/>
            <a:r>
              <a:rPr lang="en-US" altLang="en-US" sz="2400" dirty="0">
                <a:latin typeface="+mn-lt"/>
              </a:rPr>
              <a:t>Java virtual machine crash</a:t>
            </a:r>
          </a:p>
          <a:p>
            <a:pPr lvl="2"/>
            <a:r>
              <a:rPr lang="en-US" altLang="en-US" sz="2400" dirty="0">
                <a:latin typeface="+mn-lt"/>
              </a:rPr>
              <a:t>No timely updates from the task process</a:t>
            </a:r>
          </a:p>
          <a:p>
            <a:pPr lvl="1"/>
            <a:r>
              <a:rPr lang="en-US" altLang="en-US" sz="2400" dirty="0">
                <a:latin typeface="+mn-lt"/>
              </a:rPr>
              <a:t>TaskTracker failure</a:t>
            </a:r>
          </a:p>
          <a:p>
            <a:pPr lvl="2"/>
            <a:r>
              <a:rPr lang="en-US" altLang="en-US" sz="2400" dirty="0">
                <a:latin typeface="+mn-lt"/>
              </a:rPr>
              <a:t>Crash or disconnection from JobTracker</a:t>
            </a:r>
          </a:p>
          <a:p>
            <a:pPr lvl="2"/>
            <a:r>
              <a:rPr lang="en-US" altLang="en-US" sz="2400" dirty="0">
                <a:latin typeface="+mn-lt"/>
              </a:rPr>
              <a:t>Failed Tasks are rescheduled</a:t>
            </a:r>
          </a:p>
          <a:p>
            <a:pPr lvl="1"/>
            <a:r>
              <a:rPr lang="en-US" altLang="en-US" sz="2400" dirty="0">
                <a:latin typeface="+mn-lt"/>
              </a:rPr>
              <a:t>JobTracker failure</a:t>
            </a:r>
          </a:p>
          <a:p>
            <a:pPr lvl="2"/>
            <a:r>
              <a:rPr lang="en-US" altLang="en-US" sz="2400" dirty="0">
                <a:latin typeface="+mn-lt"/>
              </a:rPr>
              <a:t>Not a recoverable failure in Hadoop v1</a:t>
            </a:r>
          </a:p>
        </p:txBody>
      </p:sp>
    </p:spTree>
    <p:extLst>
      <p:ext uri="{BB962C8B-B14F-4D97-AF65-F5344CB8AC3E}">
        <p14:creationId xmlns:p14="http://schemas.microsoft.com/office/powerpoint/2010/main" val="752591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The shuffle procedure</a:t>
            </a:r>
          </a:p>
          <a:p>
            <a:pPr lvl="1"/>
            <a:r>
              <a:rPr lang="en-US" sz="2400" dirty="0">
                <a:latin typeface="+mn-lt"/>
              </a:rPr>
              <a:t>Reducers get all the rows for a given key together</a:t>
            </a:r>
          </a:p>
          <a:p>
            <a:pPr lvl="1"/>
            <a:r>
              <a:rPr lang="en-US" sz="2400" dirty="0">
                <a:latin typeface="+mn-lt"/>
              </a:rPr>
              <a:t>Map phase</a:t>
            </a:r>
          </a:p>
          <a:p>
            <a:pPr lvl="2"/>
            <a:r>
              <a:rPr lang="en-US" sz="2400" dirty="0">
                <a:latin typeface="+mn-lt"/>
              </a:rPr>
              <a:t>Background thread partitions buffered rows based on the number of Reducers in the job and the Partitioner</a:t>
            </a:r>
          </a:p>
          <a:p>
            <a:pPr lvl="2"/>
            <a:r>
              <a:rPr lang="en-US" sz="2400" dirty="0">
                <a:latin typeface="+mn-lt"/>
              </a:rPr>
              <a:t>Rows sorted on key values</a:t>
            </a:r>
          </a:p>
          <a:p>
            <a:pPr lvl="2"/>
            <a:r>
              <a:rPr lang="en-US" sz="2400" dirty="0">
                <a:latin typeface="+mn-lt"/>
              </a:rPr>
              <a:t>Comparator or Combiner may be used</a:t>
            </a:r>
          </a:p>
          <a:p>
            <a:pPr lvl="1"/>
            <a:r>
              <a:rPr lang="en-US" sz="2400" dirty="0">
                <a:latin typeface="+mn-lt"/>
              </a:rPr>
              <a:t>Copy phase</a:t>
            </a:r>
          </a:p>
          <a:p>
            <a:pPr lvl="1"/>
            <a:r>
              <a:rPr lang="en-US" sz="2400" dirty="0">
                <a:latin typeface="+mn-lt"/>
              </a:rPr>
              <a:t>Reduce phase</a:t>
            </a:r>
            <a:endParaRPr lang="en-US" altLang="en-US" sz="2400" dirty="0">
              <a:latin typeface="+mn-lt"/>
            </a:endParaRPr>
          </a:p>
        </p:txBody>
      </p:sp>
    </p:spTree>
    <p:extLst>
      <p:ext uri="{BB962C8B-B14F-4D97-AF65-F5344CB8AC3E}">
        <p14:creationId xmlns:p14="http://schemas.microsoft.com/office/powerpoint/2010/main" val="24502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(5 of 8)</a:t>
            </a:r>
            <a:endParaRPr lang="en-US" sz="2000" dirty="0"/>
          </a:p>
        </p:txBody>
      </p:sp>
      <p:sp>
        <p:nvSpPr>
          <p:cNvPr id="3" name="Text Placeholder 2"/>
          <p:cNvSpPr>
            <a:spLocks noGrp="1"/>
          </p:cNvSpPr>
          <p:nvPr>
            <p:ph type="body" idx="1"/>
          </p:nvPr>
        </p:nvSpPr>
        <p:spPr/>
        <p:txBody>
          <a:bodyPr/>
          <a:lstStyle/>
          <a:p>
            <a:r>
              <a:rPr lang="en-US" sz="2400" dirty="0">
                <a:latin typeface="+mn-lt"/>
              </a:rPr>
              <a:t>Job scheduling</a:t>
            </a:r>
          </a:p>
          <a:p>
            <a:pPr lvl="1"/>
            <a:r>
              <a:rPr lang="en-US" altLang="en-US" sz="2400" dirty="0">
                <a:latin typeface="+mn-lt"/>
              </a:rPr>
              <a:t>JobTracker schedules work on cluster nodes</a:t>
            </a:r>
          </a:p>
          <a:p>
            <a:pPr lvl="1"/>
            <a:r>
              <a:rPr lang="en-US" altLang="en-US" sz="2400" dirty="0">
                <a:latin typeface="+mn-lt"/>
              </a:rPr>
              <a:t>Fair Scheduler</a:t>
            </a:r>
          </a:p>
          <a:p>
            <a:pPr lvl="2"/>
            <a:r>
              <a:rPr lang="en-US" altLang="en-US" sz="2400" dirty="0">
                <a:latin typeface="+mn-lt"/>
              </a:rPr>
              <a:t>Provides fast response time to small jobs in a Hadoop shared cluster</a:t>
            </a:r>
          </a:p>
          <a:p>
            <a:pPr lvl="1"/>
            <a:r>
              <a:rPr lang="en-US" altLang="en-US" sz="2400" dirty="0">
                <a:latin typeface="+mn-lt"/>
              </a:rPr>
              <a:t>Capacity Scheduler</a:t>
            </a:r>
          </a:p>
          <a:p>
            <a:pPr lvl="2"/>
            <a:r>
              <a:rPr lang="en-US" altLang="en-US" sz="2400" dirty="0">
                <a:latin typeface="+mn-lt"/>
              </a:rPr>
              <a:t>Geared to meet needs of large enterprise customers</a:t>
            </a:r>
          </a:p>
        </p:txBody>
      </p:sp>
    </p:spTree>
    <p:extLst>
      <p:ext uri="{BB962C8B-B14F-4D97-AF65-F5344CB8AC3E}">
        <p14:creationId xmlns:p14="http://schemas.microsoft.com/office/powerpoint/2010/main" val="208040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(6 of 8)</a:t>
            </a:r>
            <a:endParaRPr lang="en-US" sz="2000" dirty="0"/>
          </a:p>
        </p:txBody>
      </p:sp>
      <p:sp>
        <p:nvSpPr>
          <p:cNvPr id="3" name="Text Placeholder 2"/>
          <p:cNvSpPr>
            <a:spLocks noGrp="1"/>
          </p:cNvSpPr>
          <p:nvPr>
            <p:ph type="body" idx="1"/>
          </p:nvPr>
        </p:nvSpPr>
        <p:spPr/>
        <p:txBody>
          <a:bodyPr/>
          <a:lstStyle/>
          <a:p>
            <a:r>
              <a:rPr lang="en-US" sz="2400" dirty="0">
                <a:latin typeface="+mn-lt"/>
              </a:rPr>
              <a:t>Strategies for equi-joins in MapReduce environment</a:t>
            </a:r>
          </a:p>
          <a:p>
            <a:pPr lvl="1"/>
            <a:r>
              <a:rPr lang="en-US" altLang="en-US" sz="2400" dirty="0">
                <a:latin typeface="+mn-lt"/>
              </a:rPr>
              <a:t>Sort-merge join</a:t>
            </a:r>
          </a:p>
          <a:p>
            <a:pPr lvl="1"/>
            <a:r>
              <a:rPr lang="en-US" altLang="en-US" sz="2400" dirty="0">
                <a:latin typeface="+mn-lt"/>
              </a:rPr>
              <a:t>Map-side hash join</a:t>
            </a:r>
          </a:p>
          <a:p>
            <a:pPr lvl="1"/>
            <a:r>
              <a:rPr lang="en-US" altLang="en-US" sz="2400" dirty="0">
                <a:latin typeface="+mn-lt"/>
              </a:rPr>
              <a:t>Partition join</a:t>
            </a:r>
          </a:p>
          <a:p>
            <a:pPr lvl="1"/>
            <a:r>
              <a:rPr lang="en-US" altLang="en-US" sz="2400" dirty="0">
                <a:latin typeface="+mn-lt"/>
              </a:rPr>
              <a:t>Bucket joins</a:t>
            </a:r>
          </a:p>
          <a:p>
            <a:pPr lvl="1"/>
            <a:r>
              <a:rPr lang="en-US" altLang="en-US" sz="2400" dirty="0">
                <a:latin typeface="+mn-lt"/>
              </a:rPr>
              <a:t>N-way map-side joins</a:t>
            </a:r>
          </a:p>
          <a:p>
            <a:pPr lvl="1"/>
            <a:r>
              <a:rPr lang="en-US" altLang="en-US" sz="2400" dirty="0">
                <a:latin typeface="+mn-lt"/>
              </a:rPr>
              <a:t>Simple N-way joins</a:t>
            </a:r>
          </a:p>
        </p:txBody>
      </p:sp>
    </p:spTree>
    <p:extLst>
      <p:ext uri="{BB962C8B-B14F-4D97-AF65-F5344CB8AC3E}">
        <p14:creationId xmlns:p14="http://schemas.microsoft.com/office/powerpoint/2010/main" val="187361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Pig</a:t>
            </a:r>
            <a:endParaRPr lang="en-US" sz="2000" dirty="0"/>
          </a:p>
        </p:txBody>
      </p:sp>
      <p:sp>
        <p:nvSpPr>
          <p:cNvPr id="3" name="Text Placeholder 2"/>
          <p:cNvSpPr>
            <a:spLocks noGrp="1"/>
          </p:cNvSpPr>
          <p:nvPr>
            <p:ph type="body" idx="1"/>
          </p:nvPr>
        </p:nvSpPr>
        <p:spPr>
          <a:xfrm>
            <a:off x="457200" y="1319181"/>
            <a:ext cx="8425543" cy="4525963"/>
          </a:xfrm>
        </p:spPr>
        <p:txBody>
          <a:bodyPr/>
          <a:lstStyle/>
          <a:p>
            <a:r>
              <a:rPr lang="en-US" sz="2400" dirty="0">
                <a:latin typeface="+mn-lt"/>
              </a:rPr>
              <a:t>Bridges the gap between declarative-style interfaces such as S</a:t>
            </a:r>
            <a:r>
              <a:rPr lang="en-US" sz="100" dirty="0">
                <a:latin typeface="+mn-lt"/>
              </a:rPr>
              <a:t> </a:t>
            </a:r>
            <a:r>
              <a:rPr lang="en-US" sz="2400" dirty="0">
                <a:latin typeface="+mn-lt"/>
              </a:rPr>
              <a:t>Q</a:t>
            </a:r>
            <a:r>
              <a:rPr lang="en-US" sz="100" dirty="0">
                <a:latin typeface="+mn-lt"/>
              </a:rPr>
              <a:t> </a:t>
            </a:r>
            <a:r>
              <a:rPr lang="en-US" sz="2400" dirty="0">
                <a:latin typeface="+mn-lt"/>
              </a:rPr>
              <a:t>L, and rigid style required by MapReduce</a:t>
            </a:r>
          </a:p>
          <a:p>
            <a:r>
              <a:rPr lang="en-US" sz="2400" dirty="0">
                <a:latin typeface="+mn-lt"/>
              </a:rPr>
              <a:t>Designed to for ad hoc analyses of Web logs/clickstreams</a:t>
            </a:r>
          </a:p>
          <a:p>
            <a:r>
              <a:rPr lang="en-US" altLang="en-US" sz="2400" dirty="0">
                <a:latin typeface="+mn-lt"/>
              </a:rPr>
              <a:t>Accommodates user-defined functions</a:t>
            </a:r>
          </a:p>
          <a:p>
            <a:r>
              <a:rPr lang="en-US" sz="2400" dirty="0"/>
              <a:t>Apache Pig, http://pig.apache.org/, is a Hadoop platform for creating MapReduce jobs. </a:t>
            </a:r>
          </a:p>
          <a:p>
            <a:r>
              <a:rPr lang="en-US" sz="2400" dirty="0"/>
              <a:t>Created at Yahoo! to make it easier to analyze the data in your HDFS without the complexities of writing a traditional MapReduce program. </a:t>
            </a:r>
          </a:p>
          <a:p>
            <a:r>
              <a:rPr lang="en-US" sz="2400" dirty="0"/>
              <a:t>High-level SQL-like programming language named Pig Latin. </a:t>
            </a:r>
          </a:p>
        </p:txBody>
      </p:sp>
    </p:spTree>
    <p:extLst>
      <p:ext uri="{BB962C8B-B14F-4D97-AF65-F5344CB8AC3E}">
        <p14:creationId xmlns:p14="http://schemas.microsoft.com/office/powerpoint/2010/main" val="187693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Big Data?</a:t>
            </a:r>
            <a:endParaRPr lang="en-US" sz="2000" b="0" dirty="0"/>
          </a:p>
        </p:txBody>
      </p:sp>
      <p:sp>
        <p:nvSpPr>
          <p:cNvPr id="3" name="Text Placeholder 2"/>
          <p:cNvSpPr>
            <a:spLocks noGrp="1"/>
          </p:cNvSpPr>
          <p:nvPr>
            <p:ph type="body" idx="1"/>
          </p:nvPr>
        </p:nvSpPr>
        <p:spPr>
          <a:xfrm>
            <a:off x="457200" y="1600201"/>
            <a:ext cx="4644209" cy="533400"/>
          </a:xfrm>
        </p:spPr>
        <p:txBody>
          <a:bodyPr/>
          <a:lstStyle/>
          <a:p>
            <a:r>
              <a:rPr lang="en-US" altLang="en-US" sz="2400" dirty="0">
                <a:latin typeface="+mn-lt"/>
              </a:rPr>
              <a:t>Big data ranges from terabytes </a:t>
            </a:r>
          </a:p>
        </p:txBody>
      </p:sp>
      <p:graphicFrame>
        <p:nvGraphicFramePr>
          <p:cNvPr id="4" name="Object 3" descr="left parenthesis 10 to the power 12 bytes right parenthesis"/>
          <p:cNvGraphicFramePr>
            <a:graphicFrameLocks noChangeAspect="1"/>
          </p:cNvGraphicFramePr>
          <p:nvPr>
            <p:extLst>
              <p:ext uri="{D42A27DB-BD31-4B8C-83A1-F6EECF244321}">
                <p14:modId xmlns:p14="http://schemas.microsoft.com/office/powerpoint/2010/main" val="1793307516"/>
              </p:ext>
            </p:extLst>
          </p:nvPr>
        </p:nvGraphicFramePr>
        <p:xfrm>
          <a:off x="5068888" y="1720850"/>
          <a:ext cx="1574800" cy="368300"/>
        </p:xfrm>
        <a:graphic>
          <a:graphicData uri="http://schemas.openxmlformats.org/presentationml/2006/ole">
            <mc:AlternateContent xmlns:mc="http://schemas.openxmlformats.org/markup-compatibility/2006">
              <mc:Choice xmlns:v="urn:schemas-microsoft-com:vml" Requires="v">
                <p:oleObj spid="_x0000_s1816" name="Equation" r:id="rId3" imgW="1574640" imgH="368280" progId="Equation.DSMT4">
                  <p:embed/>
                </p:oleObj>
              </mc:Choice>
              <mc:Fallback>
                <p:oleObj name="Equation" r:id="rId3" imgW="1574640" imgH="368280" progId="Equation.DSMT4">
                  <p:embed/>
                  <p:pic>
                    <p:nvPicPr>
                      <p:cNvPr id="0" name=""/>
                      <p:cNvPicPr/>
                      <p:nvPr/>
                    </p:nvPicPr>
                    <p:blipFill>
                      <a:blip r:embed="rId4"/>
                      <a:stretch>
                        <a:fillRect/>
                      </a:stretch>
                    </p:blipFill>
                    <p:spPr>
                      <a:xfrm>
                        <a:off x="5068888" y="1720850"/>
                        <a:ext cx="1574800" cy="368300"/>
                      </a:xfrm>
                      <a:prstGeom prst="rect">
                        <a:avLst/>
                      </a:prstGeom>
                    </p:spPr>
                  </p:pic>
                </p:oleObj>
              </mc:Fallback>
            </mc:AlternateContent>
          </a:graphicData>
        </a:graphic>
      </p:graphicFrame>
      <p:sp>
        <p:nvSpPr>
          <p:cNvPr id="5" name="Content Placeholder 4"/>
          <p:cNvSpPr>
            <a:spLocks noGrp="1"/>
          </p:cNvSpPr>
          <p:nvPr>
            <p:ph sz="quarter" idx="13"/>
          </p:nvPr>
        </p:nvSpPr>
        <p:spPr>
          <a:xfrm>
            <a:off x="6612709" y="1625603"/>
            <a:ext cx="2074091" cy="558800"/>
          </a:xfrm>
        </p:spPr>
        <p:txBody>
          <a:bodyPr/>
          <a:lstStyle/>
          <a:p>
            <a:pPr marL="432" indent="0">
              <a:buNone/>
            </a:pPr>
            <a:r>
              <a:rPr lang="en-US" altLang="en-US" sz="2400" dirty="0">
                <a:latin typeface="+mn-lt"/>
              </a:rPr>
              <a:t>or petabytes</a:t>
            </a:r>
            <a:endParaRPr lang="en-US" sz="2400" dirty="0">
              <a:latin typeface="+mn-lt"/>
            </a:endParaRPr>
          </a:p>
        </p:txBody>
      </p:sp>
      <p:graphicFrame>
        <p:nvGraphicFramePr>
          <p:cNvPr id="10" name="Object 9" descr="left parenthesis 10 to the power 15 bytes right parenthesis"/>
          <p:cNvGraphicFramePr>
            <a:graphicFrameLocks noChangeAspect="1"/>
          </p:cNvGraphicFramePr>
          <p:nvPr>
            <p:extLst>
              <p:ext uri="{D42A27DB-BD31-4B8C-83A1-F6EECF244321}">
                <p14:modId xmlns:p14="http://schemas.microsoft.com/office/powerpoint/2010/main" val="2014283822"/>
              </p:ext>
            </p:extLst>
          </p:nvPr>
        </p:nvGraphicFramePr>
        <p:xfrm>
          <a:off x="772886" y="2139232"/>
          <a:ext cx="1574800" cy="368300"/>
        </p:xfrm>
        <a:graphic>
          <a:graphicData uri="http://schemas.openxmlformats.org/presentationml/2006/ole">
            <mc:AlternateContent xmlns:mc="http://schemas.openxmlformats.org/markup-compatibility/2006">
              <mc:Choice xmlns:v="urn:schemas-microsoft-com:vml" Requires="v">
                <p:oleObj spid="_x0000_s1817" name="Equation" r:id="rId5" imgW="1574640" imgH="368280" progId="Equation.DSMT4">
                  <p:embed/>
                </p:oleObj>
              </mc:Choice>
              <mc:Fallback>
                <p:oleObj name="Equation" r:id="rId5" imgW="1574640" imgH="368280" progId="Equation.DSMT4">
                  <p:embed/>
                  <p:pic>
                    <p:nvPicPr>
                      <p:cNvPr id="0" name=""/>
                      <p:cNvPicPr/>
                      <p:nvPr/>
                    </p:nvPicPr>
                    <p:blipFill>
                      <a:blip r:embed="rId6"/>
                      <a:stretch>
                        <a:fillRect/>
                      </a:stretch>
                    </p:blipFill>
                    <p:spPr>
                      <a:xfrm>
                        <a:off x="772886" y="2139232"/>
                        <a:ext cx="1574800" cy="368300"/>
                      </a:xfrm>
                      <a:prstGeom prst="rect">
                        <a:avLst/>
                      </a:prstGeom>
                    </p:spPr>
                  </p:pic>
                </p:oleObj>
              </mc:Fallback>
            </mc:AlternateContent>
          </a:graphicData>
        </a:graphic>
      </p:graphicFrame>
      <p:sp>
        <p:nvSpPr>
          <p:cNvPr id="6" name="Content Placeholder 5"/>
          <p:cNvSpPr>
            <a:spLocks noGrp="1"/>
          </p:cNvSpPr>
          <p:nvPr>
            <p:ph sz="quarter" idx="14"/>
          </p:nvPr>
        </p:nvSpPr>
        <p:spPr>
          <a:xfrm>
            <a:off x="2347686" y="2055194"/>
            <a:ext cx="1853747" cy="452338"/>
          </a:xfrm>
        </p:spPr>
        <p:txBody>
          <a:bodyPr/>
          <a:lstStyle/>
          <a:p>
            <a:pPr marL="432" indent="0">
              <a:buNone/>
            </a:pPr>
            <a:r>
              <a:rPr lang="en-US" altLang="en-US" sz="2400" dirty="0">
                <a:latin typeface="+mn-lt"/>
              </a:rPr>
              <a:t>to exobytes</a:t>
            </a:r>
            <a:endParaRPr lang="en-US" sz="2400" dirty="0">
              <a:latin typeface="+mn-lt"/>
            </a:endParaRPr>
          </a:p>
        </p:txBody>
      </p:sp>
      <p:graphicFrame>
        <p:nvGraphicFramePr>
          <p:cNvPr id="11" name="Object 10" descr="left parenthesis 10 to the power 18 bytes right parenthesis"/>
          <p:cNvGraphicFramePr>
            <a:graphicFrameLocks noChangeAspect="1"/>
          </p:cNvGraphicFramePr>
          <p:nvPr>
            <p:extLst>
              <p:ext uri="{D42A27DB-BD31-4B8C-83A1-F6EECF244321}">
                <p14:modId xmlns:p14="http://schemas.microsoft.com/office/powerpoint/2010/main" val="3844926847"/>
              </p:ext>
            </p:extLst>
          </p:nvPr>
        </p:nvGraphicFramePr>
        <p:xfrm>
          <a:off x="4092213" y="2177321"/>
          <a:ext cx="1574800" cy="368300"/>
        </p:xfrm>
        <a:graphic>
          <a:graphicData uri="http://schemas.openxmlformats.org/presentationml/2006/ole">
            <mc:AlternateContent xmlns:mc="http://schemas.openxmlformats.org/markup-compatibility/2006">
              <mc:Choice xmlns:v="urn:schemas-microsoft-com:vml" Requires="v">
                <p:oleObj spid="_x0000_s1818" name="Equation" r:id="rId7" imgW="1574640" imgH="368280" progId="Equation.DSMT4">
                  <p:embed/>
                </p:oleObj>
              </mc:Choice>
              <mc:Fallback>
                <p:oleObj name="Equation" r:id="rId7" imgW="1574640" imgH="368280" progId="Equation.DSMT4">
                  <p:embed/>
                  <p:pic>
                    <p:nvPicPr>
                      <p:cNvPr id="0" name=""/>
                      <p:cNvPicPr/>
                      <p:nvPr/>
                    </p:nvPicPr>
                    <p:blipFill>
                      <a:blip r:embed="rId8"/>
                      <a:stretch>
                        <a:fillRect/>
                      </a:stretch>
                    </p:blipFill>
                    <p:spPr>
                      <a:xfrm>
                        <a:off x="4092213" y="2177321"/>
                        <a:ext cx="1574800" cy="368300"/>
                      </a:xfrm>
                      <a:prstGeom prst="rect">
                        <a:avLst/>
                      </a:prstGeom>
                    </p:spPr>
                  </p:pic>
                </p:oleObj>
              </mc:Fallback>
            </mc:AlternateContent>
          </a:graphicData>
        </a:graphic>
      </p:graphicFrame>
      <p:sp>
        <p:nvSpPr>
          <p:cNvPr id="7" name="Content Placeholder 6"/>
          <p:cNvSpPr>
            <a:spLocks noGrp="1"/>
          </p:cNvSpPr>
          <p:nvPr>
            <p:ph sz="quarter" idx="15"/>
          </p:nvPr>
        </p:nvSpPr>
        <p:spPr>
          <a:xfrm>
            <a:off x="457200" y="2616182"/>
            <a:ext cx="8229600" cy="3454932"/>
          </a:xfrm>
        </p:spPr>
        <p:txBody>
          <a:bodyPr/>
          <a:lstStyle/>
          <a:p>
            <a:r>
              <a:rPr lang="en-US" altLang="en-US" sz="2400" dirty="0">
                <a:latin typeface="+mn-lt"/>
              </a:rPr>
              <a:t>Volume</a:t>
            </a:r>
          </a:p>
          <a:p>
            <a:pPr lvl="1"/>
            <a:r>
              <a:rPr lang="en-US" altLang="en-US" sz="2400" dirty="0">
                <a:latin typeface="+mn-lt"/>
              </a:rPr>
              <a:t>Refers to size of data managed by the system</a:t>
            </a:r>
          </a:p>
          <a:p>
            <a:r>
              <a:rPr lang="en-US" altLang="en-US" sz="2400" dirty="0">
                <a:latin typeface="+mn-lt"/>
              </a:rPr>
              <a:t>Velocity</a:t>
            </a:r>
          </a:p>
          <a:p>
            <a:pPr lvl="1"/>
            <a:r>
              <a:rPr lang="en-US" altLang="en-US" sz="2400" dirty="0">
                <a:latin typeface="+mn-lt"/>
              </a:rPr>
              <a:t>Speed of data creation, ingestion, and processing</a:t>
            </a:r>
          </a:p>
          <a:p>
            <a:r>
              <a:rPr lang="en-US" altLang="en-US" sz="2400" dirty="0">
                <a:latin typeface="+mn-lt"/>
              </a:rPr>
              <a:t>Variety</a:t>
            </a:r>
          </a:p>
          <a:p>
            <a:pPr lvl="1"/>
            <a:r>
              <a:rPr lang="en-US" altLang="en-US" sz="2400" dirty="0">
                <a:latin typeface="+mn-lt"/>
              </a:rPr>
              <a:t>Refers to type of data source</a:t>
            </a:r>
          </a:p>
          <a:p>
            <a:pPr lvl="1"/>
            <a:r>
              <a:rPr lang="en-US" altLang="en-US" sz="2400" dirty="0">
                <a:latin typeface="+mn-lt"/>
              </a:rPr>
              <a:t>Structured, unstructured</a:t>
            </a:r>
          </a:p>
        </p:txBody>
      </p:sp>
    </p:spTree>
    <p:extLst>
      <p:ext uri="{BB962C8B-B14F-4D97-AF65-F5344CB8AC3E}">
        <p14:creationId xmlns:p14="http://schemas.microsoft.com/office/powerpoint/2010/main" val="153232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Pig</a:t>
            </a:r>
            <a:endParaRPr lang="en-US" sz="2000" dirty="0"/>
          </a:p>
        </p:txBody>
      </p:sp>
      <p:sp>
        <p:nvSpPr>
          <p:cNvPr id="3" name="Text Placeholder 2"/>
          <p:cNvSpPr>
            <a:spLocks noGrp="1"/>
          </p:cNvSpPr>
          <p:nvPr>
            <p:ph type="body" idx="1"/>
          </p:nvPr>
        </p:nvSpPr>
        <p:spPr/>
        <p:txBody>
          <a:bodyPr/>
          <a:lstStyle/>
          <a:p>
            <a:r>
              <a:rPr lang="en-US" sz="2400" dirty="0"/>
              <a:t>The benefits of Pig include the ability to: </a:t>
            </a:r>
          </a:p>
          <a:p>
            <a:pPr lvl="1"/>
            <a:r>
              <a:rPr lang="en-US" sz="2400" dirty="0"/>
              <a:t>Run a MapReduce job with a few simple lines of code</a:t>
            </a:r>
          </a:p>
          <a:p>
            <a:pPr lvl="1"/>
            <a:r>
              <a:rPr lang="en-US" sz="2400" dirty="0"/>
              <a:t>Process structured data with a schema, or Pig can process unstructured data without a schema (Pigs eat anything)</a:t>
            </a:r>
          </a:p>
          <a:p>
            <a:r>
              <a:rPr lang="en-US" sz="2400" dirty="0"/>
              <a:t>Use a familiar SQL-like syntax in Pig Latin</a:t>
            </a:r>
          </a:p>
          <a:p>
            <a:r>
              <a:rPr lang="en-US" sz="2400" dirty="0"/>
              <a:t>Read and write data from HDFS with Pig scripts</a:t>
            </a:r>
          </a:p>
          <a:p>
            <a:r>
              <a:rPr lang="en-US" sz="2400" dirty="0"/>
              <a:t>Create code with a data flow language, a logical solution for many MapReduce algorithms</a:t>
            </a:r>
            <a:endParaRPr lang="en-US" altLang="en-US" sz="2400" dirty="0">
              <a:latin typeface="+mn-lt"/>
            </a:endParaRPr>
          </a:p>
        </p:txBody>
      </p:sp>
    </p:spTree>
    <p:extLst>
      <p:ext uri="{BB962C8B-B14F-4D97-AF65-F5344CB8AC3E}">
        <p14:creationId xmlns:p14="http://schemas.microsoft.com/office/powerpoint/2010/main" val="235446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9840"/>
          </a:xfrm>
        </p:spPr>
        <p:txBody>
          <a:bodyPr/>
          <a:lstStyle/>
          <a:p>
            <a:r>
              <a:rPr lang="en-US" altLang="en-US" dirty="0"/>
              <a:t>Apache Pig</a:t>
            </a:r>
            <a:endParaRPr lang="en-US" sz="2000" dirty="0"/>
          </a:p>
        </p:txBody>
      </p:sp>
      <p:pic>
        <p:nvPicPr>
          <p:cNvPr id="6" name="Picture 5">
            <a:extLst>
              <a:ext uri="{FF2B5EF4-FFF2-40B4-BE49-F238E27FC236}">
                <a16:creationId xmlns:a16="http://schemas.microsoft.com/office/drawing/2014/main" id="{D214553B-AA0B-42CF-ACD0-12A56C0B161C}"/>
              </a:ext>
            </a:extLst>
          </p:cNvPr>
          <p:cNvPicPr>
            <a:picLocks noChangeAspect="1"/>
          </p:cNvPicPr>
          <p:nvPr/>
        </p:nvPicPr>
        <p:blipFill>
          <a:blip r:embed="rId2"/>
          <a:stretch>
            <a:fillRect/>
          </a:stretch>
        </p:blipFill>
        <p:spPr>
          <a:xfrm>
            <a:off x="457200" y="875212"/>
            <a:ext cx="7505700" cy="2905125"/>
          </a:xfrm>
          <a:prstGeom prst="rect">
            <a:avLst/>
          </a:prstGeom>
        </p:spPr>
      </p:pic>
      <p:sp>
        <p:nvSpPr>
          <p:cNvPr id="7" name="TextBox 6">
            <a:extLst>
              <a:ext uri="{FF2B5EF4-FFF2-40B4-BE49-F238E27FC236}">
                <a16:creationId xmlns:a16="http://schemas.microsoft.com/office/drawing/2014/main" id="{A34BB196-574A-40BB-8051-55BEF0EF176D}"/>
              </a:ext>
            </a:extLst>
          </p:cNvPr>
          <p:cNvSpPr txBox="1"/>
          <p:nvPr/>
        </p:nvSpPr>
        <p:spPr>
          <a:xfrm>
            <a:off x="600891" y="3778809"/>
            <a:ext cx="8229600" cy="2677656"/>
          </a:xfrm>
          <a:prstGeom prst="rect">
            <a:avLst/>
          </a:prstGeom>
          <a:noFill/>
        </p:spPr>
        <p:txBody>
          <a:bodyPr wrap="square" rtlCol="0">
            <a:spAutoFit/>
          </a:bodyPr>
          <a:lstStyle/>
          <a:p>
            <a:r>
              <a:rPr lang="en-US" sz="2400" dirty="0"/>
              <a:t>Pig Latin – High level data-flow scripting language</a:t>
            </a:r>
          </a:p>
          <a:p>
            <a:r>
              <a:rPr lang="en-US" sz="2400" dirty="0"/>
              <a:t>Scripts can be executed through – </a:t>
            </a:r>
          </a:p>
          <a:p>
            <a:pPr marL="342900" indent="-342900">
              <a:buFont typeface="Arial" panose="020B0604020202020204" pitchFamily="34" charset="0"/>
              <a:buChar char="•"/>
            </a:pPr>
            <a:r>
              <a:rPr lang="en-US" sz="2400" dirty="0"/>
              <a:t>Pig script – pig </a:t>
            </a:r>
            <a:r>
              <a:rPr lang="en-US" sz="2400" dirty="0" err="1"/>
              <a:t>latin</a:t>
            </a:r>
            <a:r>
              <a:rPr lang="en-US" sz="2400" dirty="0"/>
              <a:t> script in a text file and Pig executable</a:t>
            </a:r>
          </a:p>
          <a:p>
            <a:pPr marL="342900" indent="-342900">
              <a:buFont typeface="Arial" panose="020B0604020202020204" pitchFamily="34" charset="0"/>
              <a:buChar char="•"/>
            </a:pPr>
            <a:r>
              <a:rPr lang="en-US" sz="2400" dirty="0"/>
              <a:t>Grunt Shell – interactive CLI</a:t>
            </a:r>
          </a:p>
          <a:p>
            <a:pPr marL="342900" indent="-342900">
              <a:buFont typeface="Arial" panose="020B0604020202020204" pitchFamily="34" charset="0"/>
              <a:buChar char="•"/>
            </a:pPr>
            <a:r>
              <a:rPr lang="en-US" sz="2400" dirty="0"/>
              <a:t>Embedded in Java – </a:t>
            </a:r>
            <a:r>
              <a:rPr lang="en-US" sz="2400" dirty="0" err="1"/>
              <a:t>PigServer</a:t>
            </a:r>
            <a:r>
              <a:rPr lang="en-US" sz="2400" dirty="0"/>
              <a:t> class to execute Pig query from Java</a:t>
            </a:r>
          </a:p>
        </p:txBody>
      </p:sp>
    </p:spTree>
    <p:extLst>
      <p:ext uri="{BB962C8B-B14F-4D97-AF65-F5344CB8AC3E}">
        <p14:creationId xmlns:p14="http://schemas.microsoft.com/office/powerpoint/2010/main" val="410635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9840"/>
          </a:xfrm>
        </p:spPr>
        <p:txBody>
          <a:bodyPr/>
          <a:lstStyle/>
          <a:p>
            <a:r>
              <a:rPr lang="en-US" altLang="en-US" dirty="0"/>
              <a:t>Apache Pig</a:t>
            </a:r>
            <a:endParaRPr lang="en-US" sz="2000" dirty="0"/>
          </a:p>
        </p:txBody>
      </p:sp>
      <p:pic>
        <p:nvPicPr>
          <p:cNvPr id="3" name="Picture 2">
            <a:extLst>
              <a:ext uri="{FF2B5EF4-FFF2-40B4-BE49-F238E27FC236}">
                <a16:creationId xmlns:a16="http://schemas.microsoft.com/office/drawing/2014/main" id="{66172E46-EF4B-44BA-AC18-F13BB3591425}"/>
              </a:ext>
            </a:extLst>
          </p:cNvPr>
          <p:cNvPicPr>
            <a:picLocks noChangeAspect="1"/>
          </p:cNvPicPr>
          <p:nvPr/>
        </p:nvPicPr>
        <p:blipFill>
          <a:blip r:embed="rId2"/>
          <a:stretch>
            <a:fillRect/>
          </a:stretch>
        </p:blipFill>
        <p:spPr>
          <a:xfrm>
            <a:off x="457200" y="875212"/>
            <a:ext cx="7305675" cy="2943225"/>
          </a:xfrm>
          <a:prstGeom prst="rect">
            <a:avLst/>
          </a:prstGeom>
        </p:spPr>
      </p:pic>
      <p:pic>
        <p:nvPicPr>
          <p:cNvPr id="4" name="Picture 3">
            <a:extLst>
              <a:ext uri="{FF2B5EF4-FFF2-40B4-BE49-F238E27FC236}">
                <a16:creationId xmlns:a16="http://schemas.microsoft.com/office/drawing/2014/main" id="{B517DBA9-5949-4D52-9E5F-B0C6B8EC74AB}"/>
              </a:ext>
            </a:extLst>
          </p:cNvPr>
          <p:cNvPicPr>
            <a:picLocks noChangeAspect="1"/>
          </p:cNvPicPr>
          <p:nvPr/>
        </p:nvPicPr>
        <p:blipFill>
          <a:blip r:embed="rId3"/>
          <a:stretch>
            <a:fillRect/>
          </a:stretch>
        </p:blipFill>
        <p:spPr>
          <a:xfrm>
            <a:off x="457200" y="2864304"/>
            <a:ext cx="7667625" cy="4133850"/>
          </a:xfrm>
          <a:prstGeom prst="rect">
            <a:avLst/>
          </a:prstGeom>
        </p:spPr>
      </p:pic>
    </p:spTree>
    <p:extLst>
      <p:ext uri="{BB962C8B-B14F-4D97-AF65-F5344CB8AC3E}">
        <p14:creationId xmlns:p14="http://schemas.microsoft.com/office/powerpoint/2010/main" val="46824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3" name="Text Placeholder 2"/>
          <p:cNvSpPr>
            <a:spLocks noGrp="1"/>
          </p:cNvSpPr>
          <p:nvPr>
            <p:ph type="body" idx="1"/>
          </p:nvPr>
        </p:nvSpPr>
        <p:spPr>
          <a:xfrm>
            <a:off x="457200" y="1600200"/>
            <a:ext cx="7859486" cy="4525963"/>
          </a:xfrm>
        </p:spPr>
        <p:txBody>
          <a:bodyPr/>
          <a:lstStyle/>
          <a:p>
            <a:r>
              <a:rPr lang="en-US" sz="2400" dirty="0">
                <a:latin typeface="+mn-lt"/>
              </a:rPr>
              <a:t>Apache Hive</a:t>
            </a:r>
          </a:p>
          <a:p>
            <a:pPr lvl="1"/>
            <a:r>
              <a:rPr lang="en-US" altLang="en-US" sz="2400" dirty="0">
                <a:latin typeface="+mn-lt"/>
              </a:rPr>
              <a:t>Provides a higher-level interface to Hadoop using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L-like queries</a:t>
            </a:r>
          </a:p>
          <a:p>
            <a:pPr lvl="1"/>
            <a:r>
              <a:rPr lang="en-US" altLang="en-US" sz="2400" dirty="0">
                <a:latin typeface="+mn-lt"/>
              </a:rPr>
              <a:t>Supports processing of aggregate analytical queries typical of data warehouses</a:t>
            </a:r>
          </a:p>
          <a:p>
            <a:pPr lvl="1"/>
            <a:r>
              <a:rPr lang="en-US" altLang="en-US" sz="2400" dirty="0">
                <a:latin typeface="+mn-lt"/>
              </a:rPr>
              <a:t>Developed at Facebook</a:t>
            </a:r>
          </a:p>
        </p:txBody>
      </p:sp>
    </p:spTree>
    <p:extLst>
      <p:ext uri="{BB962C8B-B14F-4D97-AF65-F5344CB8AC3E}">
        <p14:creationId xmlns:p14="http://schemas.microsoft.com/office/powerpoint/2010/main" val="272526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6" name="Rectangle 5">
            <a:extLst>
              <a:ext uri="{FF2B5EF4-FFF2-40B4-BE49-F238E27FC236}">
                <a16:creationId xmlns:a16="http://schemas.microsoft.com/office/drawing/2014/main" id="{F92BE0E2-62DD-4F31-B2D5-068AF864FECE}"/>
              </a:ext>
            </a:extLst>
          </p:cNvPr>
          <p:cNvSpPr/>
          <p:nvPr/>
        </p:nvSpPr>
        <p:spPr>
          <a:xfrm>
            <a:off x="104503" y="1312650"/>
            <a:ext cx="8921931" cy="5262979"/>
          </a:xfrm>
          <a:prstGeom prst="rect">
            <a:avLst/>
          </a:prstGeom>
        </p:spPr>
        <p:txBody>
          <a:bodyPr wrap="square">
            <a:spAutoFit/>
          </a:bodyPr>
          <a:lstStyle/>
          <a:p>
            <a:pPr marL="285750" indent="-285750">
              <a:buFont typeface="Arial" panose="020B0604020202020204" pitchFamily="34" charset="0"/>
              <a:buChar char="•"/>
            </a:pPr>
            <a:r>
              <a:rPr lang="en-US" sz="2400" dirty="0">
                <a:latin typeface="+mn-lt"/>
              </a:rPr>
              <a:t>Apache Hive, (</a:t>
            </a:r>
            <a:r>
              <a:rPr lang="en-US" sz="2400" dirty="0">
                <a:latin typeface="+mn-lt"/>
                <a:hlinkClick r:id="rId2"/>
              </a:rPr>
              <a:t>http://hive.apache.org/</a:t>
            </a:r>
            <a:r>
              <a:rPr lang="en-US" sz="2400" dirty="0">
                <a:latin typeface="+mn-lt"/>
              </a:rPr>
              <a:t>), - Data warehouse system for Hadoop. </a:t>
            </a:r>
          </a:p>
          <a:p>
            <a:pPr marL="285750" indent="-285750">
              <a:buFont typeface="Arial" panose="020B0604020202020204" pitchFamily="34" charset="0"/>
              <a:buChar char="•"/>
            </a:pPr>
            <a:r>
              <a:rPr lang="en-US" sz="2400" dirty="0">
                <a:latin typeface="+mn-lt"/>
              </a:rPr>
              <a:t>Not a relational database; it only maintains metadata information about your big data stored on HDFS. </a:t>
            </a:r>
          </a:p>
          <a:p>
            <a:pPr marL="285750" indent="-285750">
              <a:buFont typeface="Arial" panose="020B0604020202020204" pitchFamily="34" charset="0"/>
              <a:buChar char="•"/>
            </a:pPr>
            <a:r>
              <a:rPr lang="en-US" sz="2400" dirty="0">
                <a:latin typeface="+mn-lt"/>
              </a:rPr>
              <a:t>Hive allows you to treat your big data as tables and perform SQL-like operations on the data using a scripting language called HiveQL.</a:t>
            </a:r>
          </a:p>
          <a:p>
            <a:pPr marL="285750" indent="-285750">
              <a:buFont typeface="Arial" panose="020B0604020202020204" pitchFamily="34" charset="0"/>
              <a:buChar char="•"/>
            </a:pPr>
            <a:r>
              <a:rPr lang="en-US" sz="2400" dirty="0">
                <a:latin typeface="+mn-lt"/>
              </a:rPr>
              <a:t>Hive is not a database, but it uses a database (called the </a:t>
            </a:r>
            <a:r>
              <a:rPr lang="en-US" sz="2400" dirty="0" err="1">
                <a:latin typeface="+mn-lt"/>
              </a:rPr>
              <a:t>metastore</a:t>
            </a:r>
            <a:r>
              <a:rPr lang="en-US" sz="2400" dirty="0">
                <a:latin typeface="+mn-lt"/>
              </a:rPr>
              <a:t>) to store the tables that you define. Hive uses Derby by default</a:t>
            </a:r>
          </a:p>
          <a:p>
            <a:pPr marL="285750" indent="-285750">
              <a:buFont typeface="Arial" panose="020B0604020202020204" pitchFamily="34" charset="0"/>
              <a:buChar char="•"/>
            </a:pPr>
            <a:r>
              <a:rPr lang="en-US" sz="2400" dirty="0">
                <a:latin typeface="+mn-lt"/>
              </a:rPr>
              <a:t>A Hive table consists of a schema stored in the </a:t>
            </a:r>
            <a:r>
              <a:rPr lang="en-US" sz="2400" dirty="0" err="1">
                <a:latin typeface="+mn-lt"/>
              </a:rPr>
              <a:t>metastore</a:t>
            </a:r>
            <a:r>
              <a:rPr lang="en-US" sz="2400" dirty="0">
                <a:latin typeface="+mn-lt"/>
              </a:rPr>
              <a:t> and data stored on HDFS</a:t>
            </a:r>
          </a:p>
          <a:p>
            <a:pPr marL="285750" indent="-285750">
              <a:buFont typeface="Arial" panose="020B0604020202020204" pitchFamily="34" charset="0"/>
              <a:buChar char="•"/>
            </a:pPr>
            <a:r>
              <a:rPr lang="en-US" sz="2400" dirty="0">
                <a:latin typeface="+mn-lt"/>
              </a:rPr>
              <a:t>Hive converts HiveQL commands into MapReduce or </a:t>
            </a:r>
            <a:r>
              <a:rPr lang="en-US" sz="2400" dirty="0" err="1">
                <a:latin typeface="+mn-lt"/>
              </a:rPr>
              <a:t>Tez</a:t>
            </a:r>
            <a:r>
              <a:rPr lang="en-US" sz="2400" dirty="0">
                <a:latin typeface="+mn-lt"/>
              </a:rPr>
              <a:t> jobs (similar to how Pig Latin scripts execute with Pig)</a:t>
            </a:r>
          </a:p>
        </p:txBody>
      </p:sp>
    </p:spTree>
    <p:extLst>
      <p:ext uri="{BB962C8B-B14F-4D97-AF65-F5344CB8AC3E}">
        <p14:creationId xmlns:p14="http://schemas.microsoft.com/office/powerpoint/2010/main" val="3610098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6" name="Rectangle 5">
            <a:extLst>
              <a:ext uri="{FF2B5EF4-FFF2-40B4-BE49-F238E27FC236}">
                <a16:creationId xmlns:a16="http://schemas.microsoft.com/office/drawing/2014/main" id="{F92BE0E2-62DD-4F31-B2D5-068AF864FECE}"/>
              </a:ext>
            </a:extLst>
          </p:cNvPr>
          <p:cNvSpPr/>
          <p:nvPr/>
        </p:nvSpPr>
        <p:spPr>
          <a:xfrm>
            <a:off x="313509" y="1312650"/>
            <a:ext cx="8712925" cy="4154984"/>
          </a:xfrm>
          <a:prstGeom prst="rect">
            <a:avLst/>
          </a:prstGeom>
        </p:spPr>
        <p:txBody>
          <a:bodyPr wrap="square">
            <a:spAutoFit/>
          </a:bodyPr>
          <a:lstStyle/>
          <a:p>
            <a:pPr marL="285750" indent="-285750">
              <a:buFont typeface="Arial" panose="020B0604020202020204" pitchFamily="34" charset="0"/>
              <a:buChar char="•"/>
            </a:pPr>
            <a:r>
              <a:rPr lang="en-US" sz="2400" dirty="0">
                <a:latin typeface="+mn-lt"/>
              </a:rPr>
              <a:t>Benefits of HiveQL – </a:t>
            </a:r>
          </a:p>
          <a:p>
            <a:pPr marL="285750" lvl="2" indent="-285750">
              <a:buFont typeface="Arial" panose="020B0604020202020204" pitchFamily="34" charset="0"/>
              <a:buChar char="•"/>
            </a:pPr>
            <a:r>
              <a:rPr lang="en-US" sz="2400" dirty="0">
                <a:latin typeface="+mn-lt"/>
              </a:rPr>
              <a:t>Similarity to SQL. Can run MapReduce jobs by writing SQL-like queries</a:t>
            </a:r>
          </a:p>
          <a:p>
            <a:pPr marL="285750" indent="-285750">
              <a:buFont typeface="Arial" panose="020B0604020202020204" pitchFamily="34" charset="0"/>
              <a:buChar char="•"/>
            </a:pPr>
            <a:r>
              <a:rPr lang="en-US" sz="2400" dirty="0">
                <a:latin typeface="+mn-lt"/>
              </a:rPr>
              <a:t>Perform ad hoc custom queries on HDFS using Hive  </a:t>
            </a:r>
          </a:p>
          <a:p>
            <a:pPr marL="285750" indent="-285750">
              <a:buFont typeface="Arial" panose="020B0604020202020204" pitchFamily="34" charset="0"/>
              <a:buChar char="•"/>
            </a:pPr>
            <a:r>
              <a:rPr lang="en-US" sz="2400" dirty="0">
                <a:latin typeface="+mn-lt"/>
              </a:rPr>
              <a:t>Pig is a good choice for ETL jobs, where unstructured data is reformatted so that it is easier to define a structure to it</a:t>
            </a:r>
          </a:p>
          <a:p>
            <a:pPr marL="285750" indent="-285750">
              <a:buFont typeface="Arial" panose="020B0604020202020204" pitchFamily="34" charset="0"/>
              <a:buChar char="•"/>
            </a:pPr>
            <a:r>
              <a:rPr lang="en-US" sz="2400" dirty="0">
                <a:latin typeface="+mn-lt"/>
              </a:rPr>
              <a:t>Hive is a good choice when you want to query data that has a certain known structure to it</a:t>
            </a:r>
          </a:p>
          <a:p>
            <a:r>
              <a:rPr lang="en-US" sz="2400" dirty="0">
                <a:latin typeface="+mn-lt"/>
              </a:rPr>
              <a:t>You will likely benefit from using both Pig and Hive. </a:t>
            </a:r>
          </a:p>
          <a:p>
            <a:pPr marL="285750" indent="-285750">
              <a:buFont typeface="Arial" panose="020B0604020202020204" pitchFamily="34" charset="0"/>
              <a:buChar char="•"/>
            </a:pPr>
            <a:r>
              <a:rPr lang="en-US" sz="2400" dirty="0">
                <a:latin typeface="+mn-lt"/>
              </a:rPr>
              <a:t>Pig is great for moving data around and restructuring it, </a:t>
            </a:r>
          </a:p>
          <a:p>
            <a:pPr marL="285750" indent="-285750">
              <a:buFont typeface="Arial" panose="020B0604020202020204" pitchFamily="34" charset="0"/>
              <a:buChar char="•"/>
            </a:pPr>
            <a:r>
              <a:rPr lang="en-US" sz="2400" dirty="0">
                <a:latin typeface="+mn-lt"/>
              </a:rPr>
              <a:t>Hive is great for performing analyses on the data.</a:t>
            </a:r>
          </a:p>
        </p:txBody>
      </p:sp>
    </p:spTree>
    <p:extLst>
      <p:ext uri="{BB962C8B-B14F-4D97-AF65-F5344CB8AC3E}">
        <p14:creationId xmlns:p14="http://schemas.microsoft.com/office/powerpoint/2010/main" val="1261109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Hive System Architecture and Components</a:t>
            </a:r>
            <a:endParaRPr lang="en-US" dirty="0"/>
          </a:p>
        </p:txBody>
      </p:sp>
      <p:pic>
        <p:nvPicPr>
          <p:cNvPr id="4" name="Picture 3" descr="A block diagram of hive system architecture and its components. Architecture consists of three components namely, Hive, Hadoop Cluster map reduce + h d f s and Metadata store. Hive has three horizontal divisions. In the first division, three blocks are present as follows: Command Line Interface C L I, J D B C, and O D B C. Second division has only one block titled, thrift interface. Third division has three blocks. First block lists the following steps: Query Engine Parse, Compile, Optimize, and execute. Second block has a bidirectional arrow. Third block is titled, Meta Data Service. First block of third division in hive, with the steps is connected to Hadoop Cluster map reduce + h d f s using a bidirectional arrow. Then, Meta Data service is connected to Meta data store."/>
          <p:cNvPicPr>
            <a:picLocks noChangeAspect="1"/>
          </p:cNvPicPr>
          <p:nvPr/>
        </p:nvPicPr>
        <p:blipFill>
          <a:blip r:embed="rId2"/>
          <a:stretch>
            <a:fillRect/>
          </a:stretch>
        </p:blipFill>
        <p:spPr>
          <a:xfrm>
            <a:off x="1431934" y="1538879"/>
            <a:ext cx="6280131" cy="3863912"/>
          </a:xfrm>
          <a:prstGeom prst="rect">
            <a:avLst/>
          </a:prstGeom>
        </p:spPr>
      </p:pic>
      <p:sp>
        <p:nvSpPr>
          <p:cNvPr id="3" name="Text Placeholder 2"/>
          <p:cNvSpPr>
            <a:spLocks noGrp="1"/>
          </p:cNvSpPr>
          <p:nvPr>
            <p:ph type="body" idx="1"/>
          </p:nvPr>
        </p:nvSpPr>
        <p:spPr>
          <a:xfrm>
            <a:off x="457200" y="5646272"/>
            <a:ext cx="8229600" cy="506008"/>
          </a:xfrm>
        </p:spPr>
        <p:txBody>
          <a:bodyPr/>
          <a:lstStyle/>
          <a:p>
            <a:pPr marL="0" indent="0">
              <a:buNone/>
            </a:pPr>
            <a:r>
              <a:rPr lang="en-US" sz="1800" b="1" dirty="0">
                <a:latin typeface="+mn-lt"/>
              </a:rPr>
              <a:t>Figure 25.2 </a:t>
            </a:r>
            <a:r>
              <a:rPr lang="en-US" sz="1800" dirty="0">
                <a:latin typeface="+mn-lt"/>
              </a:rPr>
              <a:t>Hive system architecture and components</a:t>
            </a:r>
          </a:p>
        </p:txBody>
      </p:sp>
    </p:spTree>
    <p:extLst>
      <p:ext uri="{BB962C8B-B14F-4D97-AF65-F5344CB8AC3E}">
        <p14:creationId xmlns:p14="http://schemas.microsoft.com/office/powerpoint/2010/main" val="391765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Hive System Architecture and Components</a:t>
            </a:r>
            <a:endParaRPr lang="en-US" dirty="0"/>
          </a:p>
        </p:txBody>
      </p:sp>
      <p:pic>
        <p:nvPicPr>
          <p:cNvPr id="5" name="Picture 4">
            <a:extLst>
              <a:ext uri="{FF2B5EF4-FFF2-40B4-BE49-F238E27FC236}">
                <a16:creationId xmlns:a16="http://schemas.microsoft.com/office/drawing/2014/main" id="{B0CAA508-EA10-4B30-A59F-221F2F68C0E1}"/>
              </a:ext>
            </a:extLst>
          </p:cNvPr>
          <p:cNvPicPr>
            <a:picLocks noChangeAspect="1"/>
          </p:cNvPicPr>
          <p:nvPr/>
        </p:nvPicPr>
        <p:blipFill>
          <a:blip r:embed="rId2"/>
          <a:stretch>
            <a:fillRect/>
          </a:stretch>
        </p:blipFill>
        <p:spPr>
          <a:xfrm>
            <a:off x="815885" y="1514747"/>
            <a:ext cx="7277100" cy="4533900"/>
          </a:xfrm>
          <a:prstGeom prst="rect">
            <a:avLst/>
          </a:prstGeom>
        </p:spPr>
      </p:pic>
    </p:spTree>
    <p:extLst>
      <p:ext uri="{BB962C8B-B14F-4D97-AF65-F5344CB8AC3E}">
        <p14:creationId xmlns:p14="http://schemas.microsoft.com/office/powerpoint/2010/main" val="2239673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799"/>
          </a:xfrm>
        </p:spPr>
        <p:txBody>
          <a:bodyPr anchor="b"/>
          <a:lstStyle/>
          <a:p>
            <a:r>
              <a:rPr lang="en-US" altLang="en-US" dirty="0"/>
              <a:t>Hive System Architecture and Components</a:t>
            </a:r>
            <a:endParaRPr lang="en-US" dirty="0"/>
          </a:p>
        </p:txBody>
      </p:sp>
      <p:sp>
        <p:nvSpPr>
          <p:cNvPr id="3" name="Rectangle 2">
            <a:extLst>
              <a:ext uri="{FF2B5EF4-FFF2-40B4-BE49-F238E27FC236}">
                <a16:creationId xmlns:a16="http://schemas.microsoft.com/office/drawing/2014/main" id="{5DE2F125-F3CD-40B4-8537-15E624F67150}"/>
              </a:ext>
            </a:extLst>
          </p:cNvPr>
          <p:cNvSpPr/>
          <p:nvPr/>
        </p:nvSpPr>
        <p:spPr>
          <a:xfrm>
            <a:off x="261256" y="761999"/>
            <a:ext cx="8856617" cy="4985980"/>
          </a:xfrm>
          <a:prstGeom prst="rect">
            <a:avLst/>
          </a:prstGeom>
        </p:spPr>
        <p:txBody>
          <a:bodyPr wrap="square">
            <a:spAutoFit/>
          </a:bodyPr>
          <a:lstStyle/>
          <a:p>
            <a:r>
              <a:rPr lang="en-US" sz="2000" dirty="0">
                <a:solidFill>
                  <a:srgbClr val="FF0000"/>
                </a:solidFill>
                <a:latin typeface="+mn-lt"/>
              </a:rPr>
              <a:t>Defining Hive Tables</a:t>
            </a:r>
          </a:p>
          <a:p>
            <a:r>
              <a:rPr lang="en-US" sz="1800" dirty="0">
                <a:latin typeface="+mn-lt"/>
              </a:rPr>
              <a:t>A Hive table allows you to add structure to your otherwise unstructured data in HDFS. </a:t>
            </a:r>
          </a:p>
          <a:p>
            <a:r>
              <a:rPr lang="en-US" sz="1800" dirty="0">
                <a:latin typeface="+mn-lt"/>
              </a:rPr>
              <a:t>Following HiveQL creates a new Hive-managed table named customer:</a:t>
            </a:r>
          </a:p>
          <a:p>
            <a:r>
              <a:rPr lang="en-US" sz="1800" dirty="0">
                <a:highlight>
                  <a:srgbClr val="00FFFF"/>
                </a:highlight>
                <a:latin typeface="+mn-lt"/>
              </a:rPr>
              <a:t>CREATE TABLE customer (</a:t>
            </a:r>
          </a:p>
          <a:p>
            <a:r>
              <a:rPr lang="en-US" sz="1800" dirty="0" err="1">
                <a:highlight>
                  <a:srgbClr val="00FFFF"/>
                </a:highlight>
                <a:latin typeface="+mn-lt"/>
              </a:rPr>
              <a:t>customerID</a:t>
            </a:r>
            <a:r>
              <a:rPr lang="en-US" sz="1800" dirty="0">
                <a:highlight>
                  <a:srgbClr val="00FFFF"/>
                </a:highlight>
                <a:latin typeface="+mn-lt"/>
              </a:rPr>
              <a:t> INT,</a:t>
            </a:r>
          </a:p>
          <a:p>
            <a:r>
              <a:rPr lang="en-US" sz="1800" dirty="0" err="1">
                <a:highlight>
                  <a:srgbClr val="00FFFF"/>
                </a:highlight>
                <a:latin typeface="+mn-lt"/>
              </a:rPr>
              <a:t>firstName</a:t>
            </a:r>
            <a:r>
              <a:rPr lang="en-US" sz="1800" dirty="0">
                <a:highlight>
                  <a:srgbClr val="00FFFF"/>
                </a:highlight>
                <a:latin typeface="+mn-lt"/>
              </a:rPr>
              <a:t> STRING,</a:t>
            </a:r>
          </a:p>
          <a:p>
            <a:r>
              <a:rPr lang="en-US" sz="1800" dirty="0" err="1">
                <a:highlight>
                  <a:srgbClr val="00FFFF"/>
                </a:highlight>
                <a:latin typeface="+mn-lt"/>
              </a:rPr>
              <a:t>lastName</a:t>
            </a:r>
            <a:r>
              <a:rPr lang="en-US" sz="1800" dirty="0">
                <a:highlight>
                  <a:srgbClr val="00FFFF"/>
                </a:highlight>
                <a:latin typeface="+mn-lt"/>
              </a:rPr>
              <a:t> STRING,</a:t>
            </a:r>
          </a:p>
          <a:p>
            <a:r>
              <a:rPr lang="en-US" sz="1800" dirty="0">
                <a:highlight>
                  <a:srgbClr val="00FFFF"/>
                </a:highlight>
                <a:latin typeface="+mn-lt"/>
              </a:rPr>
              <a:t>birthday TIMESTAMP,</a:t>
            </a:r>
          </a:p>
          <a:p>
            <a:r>
              <a:rPr lang="en-US" sz="1800" dirty="0">
                <a:highlight>
                  <a:srgbClr val="00FFFF"/>
                </a:highlight>
                <a:latin typeface="+mn-lt"/>
              </a:rPr>
              <a:t>) ROW FORMAT DELIMITED FIELDS TERMINATED BY ',’;</a:t>
            </a:r>
          </a:p>
          <a:p>
            <a:endParaRPr lang="en-US" sz="1800" dirty="0">
              <a:latin typeface="+mn-lt"/>
            </a:endParaRPr>
          </a:p>
          <a:p>
            <a:r>
              <a:rPr lang="en-US" sz="2000" dirty="0">
                <a:solidFill>
                  <a:srgbClr val="FF0000"/>
                </a:solidFill>
              </a:rPr>
              <a:t>Loading Data into a Hive Table</a:t>
            </a:r>
          </a:p>
          <a:p>
            <a:endParaRPr lang="en-US" sz="1800" dirty="0">
              <a:solidFill>
                <a:srgbClr val="FF0000"/>
              </a:solidFill>
            </a:endParaRPr>
          </a:p>
          <a:p>
            <a:r>
              <a:rPr lang="en-US" sz="1800" dirty="0">
                <a:highlight>
                  <a:srgbClr val="00FFFF"/>
                </a:highlight>
              </a:rPr>
              <a:t>LOAD DATA LOCAL INPATH '/</a:t>
            </a:r>
            <a:r>
              <a:rPr lang="en-US" sz="1800" dirty="0" err="1">
                <a:highlight>
                  <a:srgbClr val="00FFFF"/>
                </a:highlight>
              </a:rPr>
              <a:t>tmp</a:t>
            </a:r>
            <a:r>
              <a:rPr lang="en-US" sz="1800" dirty="0">
                <a:highlight>
                  <a:srgbClr val="00FFFF"/>
                </a:highlight>
              </a:rPr>
              <a:t>/customers.csv' OVERWRITE INTO TABLE customers;</a:t>
            </a:r>
          </a:p>
          <a:p>
            <a:endParaRPr lang="en-US" dirty="0">
              <a:highlight>
                <a:srgbClr val="00FFFF"/>
              </a:highlight>
            </a:endParaRPr>
          </a:p>
          <a:p>
            <a:r>
              <a:rPr lang="en-US" sz="2000" dirty="0">
                <a:solidFill>
                  <a:srgbClr val="FF0000"/>
                </a:solidFill>
              </a:rPr>
              <a:t>Performing Queries</a:t>
            </a:r>
          </a:p>
          <a:p>
            <a:endParaRPr lang="en-US" sz="2800" dirty="0">
              <a:solidFill>
                <a:srgbClr val="FF0000"/>
              </a:solidFill>
              <a:latin typeface="+mn-lt"/>
            </a:endParaRPr>
          </a:p>
        </p:txBody>
      </p:sp>
      <p:pic>
        <p:nvPicPr>
          <p:cNvPr id="4" name="Picture 3">
            <a:extLst>
              <a:ext uri="{FF2B5EF4-FFF2-40B4-BE49-F238E27FC236}">
                <a16:creationId xmlns:a16="http://schemas.microsoft.com/office/drawing/2014/main" id="{24B9E18D-EA17-4EDB-8CDB-85BB079D25EC}"/>
              </a:ext>
            </a:extLst>
          </p:cNvPr>
          <p:cNvPicPr>
            <a:picLocks noChangeAspect="1"/>
          </p:cNvPicPr>
          <p:nvPr/>
        </p:nvPicPr>
        <p:blipFill>
          <a:blip r:embed="rId2"/>
          <a:stretch>
            <a:fillRect/>
          </a:stretch>
        </p:blipFill>
        <p:spPr>
          <a:xfrm>
            <a:off x="261256" y="5290865"/>
            <a:ext cx="7715250" cy="1971675"/>
          </a:xfrm>
          <a:prstGeom prst="rect">
            <a:avLst/>
          </a:prstGeom>
        </p:spPr>
      </p:pic>
    </p:spTree>
    <p:extLst>
      <p:ext uri="{BB962C8B-B14F-4D97-AF65-F5344CB8AC3E}">
        <p14:creationId xmlns:p14="http://schemas.microsoft.com/office/powerpoint/2010/main" val="188707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Hadoop/MapReduce Technology</a:t>
            </a:r>
          </a:p>
        </p:txBody>
      </p:sp>
      <p:sp>
        <p:nvSpPr>
          <p:cNvPr id="3" name="Text Placeholder 2"/>
          <p:cNvSpPr>
            <a:spLocks noGrp="1"/>
          </p:cNvSpPr>
          <p:nvPr>
            <p:ph type="body" idx="1"/>
          </p:nvPr>
        </p:nvSpPr>
        <p:spPr/>
        <p:txBody>
          <a:bodyPr/>
          <a:lstStyle/>
          <a:p>
            <a:r>
              <a:rPr lang="en-US" sz="2400" dirty="0">
                <a:latin typeface="+mn-lt"/>
              </a:rPr>
              <a:t>Disk seek rate a limiting factor when dealing with very large data sets</a:t>
            </a:r>
          </a:p>
          <a:p>
            <a:pPr lvl="1"/>
            <a:r>
              <a:rPr lang="en-US" sz="2400" dirty="0">
                <a:latin typeface="+mn-lt"/>
              </a:rPr>
              <a:t>Limited by disk mechanical structure</a:t>
            </a:r>
          </a:p>
          <a:p>
            <a:r>
              <a:rPr lang="en-US" sz="2400" dirty="0">
                <a:latin typeface="+mn-lt"/>
              </a:rPr>
              <a:t>Transfer speed is an electronic feature and increasing steadily</a:t>
            </a:r>
          </a:p>
          <a:p>
            <a:r>
              <a:rPr lang="en-US" sz="2400" dirty="0">
                <a:latin typeface="+mn-lt"/>
              </a:rPr>
              <a:t>MapReduce processes large datasets in parallel</a:t>
            </a:r>
          </a:p>
          <a:p>
            <a:r>
              <a:rPr lang="en-US" sz="2400" dirty="0">
                <a:latin typeface="+mn-lt"/>
              </a:rPr>
              <a:t>MapReduce handles semistructured data and key-value datasets more easily</a:t>
            </a:r>
          </a:p>
          <a:p>
            <a:r>
              <a:rPr lang="en-US" sz="2400" dirty="0">
                <a:latin typeface="+mn-lt"/>
              </a:rPr>
              <a:t>Linear scalability</a:t>
            </a:r>
          </a:p>
        </p:txBody>
      </p:sp>
    </p:spTree>
    <p:extLst>
      <p:ext uri="{BB962C8B-B14F-4D97-AF65-F5344CB8AC3E}">
        <p14:creationId xmlns:p14="http://schemas.microsoft.com/office/powerpoint/2010/main" val="338488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What Is Big Data?</a:t>
            </a:r>
            <a:endParaRPr lang="en-US" sz="2000" dirty="0"/>
          </a:p>
        </p:txBody>
      </p:sp>
      <p:sp>
        <p:nvSpPr>
          <p:cNvPr id="10" name="Text Placeholder 9"/>
          <p:cNvSpPr>
            <a:spLocks noGrp="1"/>
          </p:cNvSpPr>
          <p:nvPr>
            <p:ph type="body" idx="1"/>
          </p:nvPr>
        </p:nvSpPr>
        <p:spPr/>
        <p:txBody>
          <a:bodyPr/>
          <a:lstStyle/>
          <a:p>
            <a:r>
              <a:rPr lang="en-US" altLang="en-US" sz="2400" dirty="0">
                <a:latin typeface="+mn-lt"/>
              </a:rPr>
              <a:t>Veracity</a:t>
            </a:r>
          </a:p>
          <a:p>
            <a:pPr lvl="1"/>
            <a:r>
              <a:rPr lang="en-US" altLang="en-US" sz="2400" dirty="0">
                <a:latin typeface="+mn-lt"/>
              </a:rPr>
              <a:t>Credibility of the source</a:t>
            </a:r>
          </a:p>
          <a:p>
            <a:pPr lvl="1"/>
            <a:r>
              <a:rPr lang="en-US" altLang="en-US" sz="2400" dirty="0">
                <a:latin typeface="+mn-lt"/>
              </a:rPr>
              <a:t>Suitability of data for the target audience</a:t>
            </a:r>
          </a:p>
          <a:p>
            <a:pPr lvl="1"/>
            <a:r>
              <a:rPr lang="en-US" altLang="en-US" sz="2400" dirty="0">
                <a:latin typeface="+mn-lt"/>
              </a:rPr>
              <a:t>Evaluated through quality testing or credibility analysis</a:t>
            </a:r>
          </a:p>
        </p:txBody>
      </p:sp>
    </p:spTree>
    <p:extLst>
      <p:ext uri="{BB962C8B-B14F-4D97-AF65-F5344CB8AC3E}">
        <p14:creationId xmlns:p14="http://schemas.microsoft.com/office/powerpoint/2010/main" val="752484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25.5 Hadoop v2 (Alias Y</a:t>
            </a:r>
            <a:r>
              <a:rPr lang="en-US" altLang="en-US" sz="100" dirty="0"/>
              <a:t> </a:t>
            </a:r>
            <a:r>
              <a:rPr lang="en-US" altLang="en-US" dirty="0"/>
              <a:t>A</a:t>
            </a:r>
            <a:r>
              <a:rPr lang="en-US" altLang="en-US" sz="100" dirty="0"/>
              <a:t> </a:t>
            </a:r>
            <a:r>
              <a:rPr lang="en-US" altLang="en-US" dirty="0"/>
              <a:t>R</a:t>
            </a:r>
            <a:r>
              <a:rPr lang="en-US" altLang="en-US" sz="100" dirty="0"/>
              <a:t> </a:t>
            </a:r>
            <a:r>
              <a:rPr lang="en-US" altLang="en-US" dirty="0"/>
              <a:t>N)</a:t>
            </a:r>
            <a:endParaRPr lang="en-US" dirty="0"/>
          </a:p>
        </p:txBody>
      </p:sp>
      <p:sp>
        <p:nvSpPr>
          <p:cNvPr id="3" name="Text Placeholder 2"/>
          <p:cNvSpPr>
            <a:spLocks noGrp="1"/>
          </p:cNvSpPr>
          <p:nvPr>
            <p:ph type="body" idx="1"/>
          </p:nvPr>
        </p:nvSpPr>
        <p:spPr/>
        <p:txBody>
          <a:bodyPr/>
          <a:lstStyle/>
          <a:p>
            <a:r>
              <a:rPr lang="en-US" altLang="en-US" sz="2400" dirty="0">
                <a:latin typeface="+mn-lt"/>
              </a:rPr>
              <a:t>Reasons for developing Hadoop v2</a:t>
            </a:r>
          </a:p>
          <a:p>
            <a:pPr lvl="1"/>
            <a:r>
              <a:rPr lang="en-US" altLang="en-US" sz="2400" dirty="0">
                <a:latin typeface="+mn-lt"/>
              </a:rPr>
              <a:t>JobTracker became a bottleneck</a:t>
            </a:r>
          </a:p>
          <a:p>
            <a:pPr lvl="1"/>
            <a:r>
              <a:rPr lang="en-US" altLang="en-US" sz="2400" dirty="0">
                <a:latin typeface="+mn-lt"/>
              </a:rPr>
              <a:t>Cluster utilization less than desirable</a:t>
            </a:r>
          </a:p>
          <a:p>
            <a:pPr lvl="1"/>
            <a:r>
              <a:rPr lang="en-US" altLang="en-US" sz="2400" dirty="0">
                <a:latin typeface="+mn-lt"/>
              </a:rPr>
              <a:t>Different types of applications did not fit into the MR model</a:t>
            </a:r>
          </a:p>
          <a:p>
            <a:pPr lvl="1"/>
            <a:r>
              <a:rPr lang="en-US" altLang="en-US" sz="2400" dirty="0">
                <a:latin typeface="+mn-lt"/>
              </a:rPr>
              <a:t>Difficult to keep up with new open source versions of Hadoop</a:t>
            </a:r>
          </a:p>
        </p:txBody>
      </p:sp>
    </p:spTree>
    <p:extLst>
      <p:ext uri="{BB962C8B-B14F-4D97-AF65-F5344CB8AC3E}">
        <p14:creationId xmlns:p14="http://schemas.microsoft.com/office/powerpoint/2010/main" val="2148245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Y</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Architecture</a:t>
            </a:r>
          </a:p>
        </p:txBody>
      </p:sp>
      <p:sp>
        <p:nvSpPr>
          <p:cNvPr id="3" name="Text Placeholder 2"/>
          <p:cNvSpPr>
            <a:spLocks noGrp="1"/>
          </p:cNvSpPr>
          <p:nvPr>
            <p:ph type="body" idx="1"/>
          </p:nvPr>
        </p:nvSpPr>
        <p:spPr/>
        <p:txBody>
          <a:bodyPr/>
          <a:lstStyle/>
          <a:p>
            <a:r>
              <a:rPr lang="en-US" sz="2400" dirty="0">
                <a:latin typeface="+mn-lt"/>
              </a:rPr>
              <a:t>Separates cluster resource management from Jobs management</a:t>
            </a:r>
          </a:p>
          <a:p>
            <a:r>
              <a:rPr lang="en-US" sz="2400" dirty="0">
                <a:latin typeface="+mn-lt"/>
              </a:rPr>
              <a:t>ResourceManager</a:t>
            </a:r>
            <a:r>
              <a:rPr lang="en-US" sz="2400" i="1" dirty="0">
                <a:latin typeface="+mn-lt"/>
              </a:rPr>
              <a:t> </a:t>
            </a:r>
            <a:r>
              <a:rPr lang="en-US" sz="2400" dirty="0">
                <a:latin typeface="+mn-lt"/>
              </a:rPr>
              <a:t>and NodeManager</a:t>
            </a:r>
            <a:r>
              <a:rPr lang="en-US" sz="2400" i="1" dirty="0">
                <a:latin typeface="+mn-lt"/>
              </a:rPr>
              <a:t> </a:t>
            </a:r>
            <a:r>
              <a:rPr lang="en-US" sz="2400" dirty="0">
                <a:latin typeface="+mn-lt"/>
              </a:rPr>
              <a:t>together form a platform for hosting any application on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r>
              <a:rPr lang="en-US" sz="2400" dirty="0">
                <a:latin typeface="+mn-lt"/>
              </a:rPr>
              <a:t>ApplicationMasters send ResourceRequests to the ResourceManager which then responds with cluster Container leases</a:t>
            </a:r>
          </a:p>
          <a:p>
            <a:r>
              <a:rPr lang="en-US" sz="2400" dirty="0">
                <a:latin typeface="+mn-lt"/>
              </a:rPr>
              <a:t>NodeManager</a:t>
            </a:r>
            <a:r>
              <a:rPr lang="en-US" sz="2400" i="1" dirty="0">
                <a:latin typeface="+mn-lt"/>
              </a:rPr>
              <a:t> </a:t>
            </a:r>
            <a:r>
              <a:rPr lang="en-US" sz="2400" dirty="0">
                <a:latin typeface="+mn-lt"/>
              </a:rPr>
              <a:t>responsible for managing Containers on their nodes</a:t>
            </a:r>
          </a:p>
        </p:txBody>
      </p:sp>
    </p:spTree>
    <p:extLst>
      <p:ext uri="{BB962C8B-B14F-4D97-AF65-F5344CB8AC3E}">
        <p14:creationId xmlns:p14="http://schemas.microsoft.com/office/powerpoint/2010/main" val="1110399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Hadoop Version Schematics</a:t>
            </a:r>
            <a:endParaRPr lang="en-US" dirty="0"/>
          </a:p>
        </p:txBody>
      </p:sp>
      <p:pic>
        <p:nvPicPr>
          <p:cNvPr id="4" name="Picture 3" descr="A block diagram comparing Hadoop v 1 and Hadoop v 2 schematic architecture. Hadoop v 1 architecture is as follows: Two blocks titled, Pig and hive are present. These blocks are connected to another block with two horizontal divisions. In the first division, Map Reduce Cluster Resource Management plus Job Management is present. Second division is titled, H D F S. Hadoop v 1 is connected to Hadoop v 2. Hadoop v 2 architecture is as follows: Two blocks titled, Pig and hive are present. Below these is another block with three horizontal divisions. In the first division, two blocks are provided. Pig is connected to first block titled, Map reduce application master. Hive is connected to second block titled, Tez Application M s t r. Below this is the second division titled, yarn resource management. Third division is titled, H D F S."/>
          <p:cNvPicPr>
            <a:picLocks noChangeAspect="1"/>
          </p:cNvPicPr>
          <p:nvPr/>
        </p:nvPicPr>
        <p:blipFill>
          <a:blip r:embed="rId2"/>
          <a:stretch>
            <a:fillRect/>
          </a:stretch>
        </p:blipFill>
        <p:spPr>
          <a:xfrm>
            <a:off x="908949" y="1708094"/>
            <a:ext cx="7326101" cy="3038475"/>
          </a:xfrm>
          <a:prstGeom prst="rect">
            <a:avLst/>
          </a:prstGeom>
        </p:spPr>
      </p:pic>
      <p:sp>
        <p:nvSpPr>
          <p:cNvPr id="3" name="Text Placeholder 2"/>
          <p:cNvSpPr>
            <a:spLocks noGrp="1"/>
          </p:cNvSpPr>
          <p:nvPr>
            <p:ph type="body" idx="1"/>
          </p:nvPr>
        </p:nvSpPr>
        <p:spPr>
          <a:xfrm>
            <a:off x="457200" y="5159264"/>
            <a:ext cx="8229600" cy="451144"/>
          </a:xfrm>
        </p:spPr>
        <p:txBody>
          <a:bodyPr/>
          <a:lstStyle/>
          <a:p>
            <a:pPr marL="0" indent="0">
              <a:buNone/>
            </a:pPr>
            <a:r>
              <a:rPr lang="en-US" sz="1800" b="1" dirty="0">
                <a:latin typeface="+mn-lt"/>
              </a:rPr>
              <a:t>Figure 25.3 </a:t>
            </a:r>
            <a:r>
              <a:rPr lang="en-US" sz="1800" dirty="0">
                <a:latin typeface="+mn-lt"/>
              </a:rPr>
              <a:t>The Hadoop v1 v</a:t>
            </a:r>
            <a:r>
              <a:rPr lang="en-US" sz="100" dirty="0">
                <a:solidFill>
                  <a:schemeClr val="bg1"/>
                </a:solidFill>
                <a:latin typeface="+mn-lt"/>
              </a:rPr>
              <a:t>ersu</a:t>
            </a:r>
            <a:r>
              <a:rPr lang="en-US" sz="1800" dirty="0">
                <a:latin typeface="+mn-lt"/>
              </a:rPr>
              <a:t>s Hadoop v2 schematic</a:t>
            </a:r>
          </a:p>
        </p:txBody>
      </p:sp>
    </p:spTree>
    <p:extLst>
      <p:ext uri="{BB962C8B-B14F-4D97-AF65-F5344CB8AC3E}">
        <p14:creationId xmlns:p14="http://schemas.microsoft.com/office/powerpoint/2010/main" val="2970523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Other Frameworks on Y</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p>
        </p:txBody>
      </p:sp>
      <p:sp>
        <p:nvSpPr>
          <p:cNvPr id="3" name="Text Placeholder 2"/>
          <p:cNvSpPr>
            <a:spLocks noGrp="1"/>
          </p:cNvSpPr>
          <p:nvPr>
            <p:ph type="body" idx="1"/>
          </p:nvPr>
        </p:nvSpPr>
        <p:spPr/>
        <p:txBody>
          <a:bodyPr/>
          <a:lstStyle/>
          <a:p>
            <a:r>
              <a:rPr lang="en-US" sz="2400" dirty="0">
                <a:latin typeface="+mn-lt"/>
              </a:rPr>
              <a:t>Apache Tez</a:t>
            </a:r>
          </a:p>
          <a:p>
            <a:pPr lvl="1"/>
            <a:r>
              <a:rPr lang="en-US" sz="2400" dirty="0">
                <a:latin typeface="+mn-lt"/>
              </a:rPr>
              <a:t>Extensible framework being developed at Hortonworks for building high-performance applications in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r>
              <a:rPr lang="en-US" sz="2400" dirty="0">
                <a:latin typeface="+mn-lt"/>
              </a:rPr>
              <a:t>Apache Giraph</a:t>
            </a:r>
          </a:p>
          <a:p>
            <a:pPr lvl="1"/>
            <a:r>
              <a:rPr lang="en-US" sz="2400" dirty="0">
                <a:latin typeface="+mn-lt"/>
              </a:rPr>
              <a:t>Open-source implementation of Google’s Pregel system, a large-scale graph processing system used to calculate Page-Rank</a:t>
            </a:r>
          </a:p>
          <a:p>
            <a:r>
              <a:rPr lang="en-US" sz="2400" dirty="0">
                <a:latin typeface="+mn-lt"/>
              </a:rPr>
              <a:t>Hoya: H</a:t>
            </a:r>
            <a:r>
              <a:rPr lang="en-US" sz="100" dirty="0">
                <a:latin typeface="+mn-lt"/>
              </a:rPr>
              <a:t> </a:t>
            </a:r>
            <a:r>
              <a:rPr lang="en-US" sz="2400" dirty="0">
                <a:latin typeface="+mn-lt"/>
              </a:rPr>
              <a:t>Base on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pPr lvl="1"/>
            <a:r>
              <a:rPr lang="en-US" sz="2400" dirty="0">
                <a:latin typeface="+mn-lt"/>
              </a:rPr>
              <a:t>More flexibility and improved cluster utilization</a:t>
            </a:r>
          </a:p>
        </p:txBody>
      </p:sp>
    </p:spTree>
    <p:extLst>
      <p:ext uri="{BB962C8B-B14F-4D97-AF65-F5344CB8AC3E}">
        <p14:creationId xmlns:p14="http://schemas.microsoft.com/office/powerpoint/2010/main" val="3927944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25.6 General Discussion </a:t>
            </a:r>
            <a:r>
              <a:rPr lang="en-US" altLang="en-US" sz="2000" b="0" dirty="0"/>
              <a:t>(1 of 7)</a:t>
            </a:r>
            <a:endParaRPr lang="en-US" sz="2000" dirty="0"/>
          </a:p>
        </p:txBody>
      </p:sp>
      <p:sp>
        <p:nvSpPr>
          <p:cNvPr id="3" name="Text Placeholder 2"/>
          <p:cNvSpPr>
            <a:spLocks noGrp="1"/>
          </p:cNvSpPr>
          <p:nvPr>
            <p:ph type="body" idx="1"/>
          </p:nvPr>
        </p:nvSpPr>
        <p:spPr/>
        <p:txBody>
          <a:bodyPr/>
          <a:lstStyle/>
          <a:p>
            <a:r>
              <a:rPr lang="en-US" sz="2400" dirty="0">
                <a:latin typeface="+mn-lt"/>
              </a:rPr>
              <a:t>Hadoop/MapReduce versus parallel R</a:t>
            </a:r>
            <a:r>
              <a:rPr lang="en-US" sz="100" dirty="0">
                <a:latin typeface="+mn-lt"/>
              </a:rPr>
              <a:t> </a:t>
            </a:r>
            <a:r>
              <a:rPr lang="en-US" sz="2400" dirty="0">
                <a:latin typeface="+mn-lt"/>
              </a:rPr>
              <a:t>D</a:t>
            </a:r>
            <a:r>
              <a:rPr lang="en-US" sz="100" dirty="0">
                <a:latin typeface="+mn-lt"/>
              </a:rPr>
              <a:t> </a:t>
            </a:r>
            <a:r>
              <a:rPr lang="en-US" sz="2400" dirty="0">
                <a:latin typeface="+mn-lt"/>
              </a:rPr>
              <a:t>B</a:t>
            </a:r>
            <a:r>
              <a:rPr lang="en-US" sz="100" dirty="0">
                <a:latin typeface="+mn-lt"/>
              </a:rPr>
              <a:t> </a:t>
            </a:r>
            <a:r>
              <a:rPr lang="en-US" sz="2400" dirty="0">
                <a:latin typeface="+mn-lt"/>
              </a:rPr>
              <a:t>M</a:t>
            </a:r>
            <a:r>
              <a:rPr lang="en-US" sz="100" dirty="0">
                <a:latin typeface="+mn-lt"/>
              </a:rPr>
              <a:t> </a:t>
            </a:r>
            <a:r>
              <a:rPr lang="en-US" sz="2400" dirty="0">
                <a:latin typeface="+mn-lt"/>
              </a:rPr>
              <a:t>S</a:t>
            </a:r>
          </a:p>
          <a:p>
            <a:pPr lvl="1"/>
            <a:r>
              <a:rPr lang="en-US" altLang="en-US" sz="2400" dirty="0">
                <a:latin typeface="+mn-lt"/>
              </a:rPr>
              <a:t>2009: performance of two approaches measured</a:t>
            </a:r>
          </a:p>
          <a:p>
            <a:pPr lvl="2"/>
            <a:r>
              <a:rPr lang="en-US" altLang="en-US" sz="2400" dirty="0">
                <a:latin typeface="+mn-lt"/>
              </a:rPr>
              <a:t>Parallel database took longer to tune compared to MR</a:t>
            </a:r>
          </a:p>
          <a:p>
            <a:pPr lvl="2"/>
            <a:r>
              <a:rPr lang="en-US" altLang="en-US" sz="2400" dirty="0">
                <a:latin typeface="+mn-lt"/>
              </a:rPr>
              <a:t>Performance of parallel database 3-6 times faster than MR</a:t>
            </a:r>
          </a:p>
          <a:p>
            <a:pPr lvl="2"/>
            <a:r>
              <a:rPr lang="en-US" altLang="en-US" sz="2400" dirty="0">
                <a:latin typeface="+mn-lt"/>
              </a:rPr>
              <a:t>MR improvements since 2009</a:t>
            </a:r>
          </a:p>
          <a:p>
            <a:pPr lvl="1"/>
            <a:r>
              <a:rPr lang="en-US" altLang="en-US" sz="2400" dirty="0">
                <a:latin typeface="+mn-lt"/>
              </a:rPr>
              <a:t>Hadoop has upfront cost advantage</a:t>
            </a:r>
          </a:p>
          <a:p>
            <a:pPr lvl="2"/>
            <a:r>
              <a:rPr lang="en-US" altLang="en-US" sz="2400" dirty="0">
                <a:latin typeface="+mn-lt"/>
              </a:rPr>
              <a:t>Open source platform</a:t>
            </a:r>
          </a:p>
        </p:txBody>
      </p:sp>
    </p:spTree>
    <p:extLst>
      <p:ext uri="{BB962C8B-B14F-4D97-AF65-F5344CB8AC3E}">
        <p14:creationId xmlns:p14="http://schemas.microsoft.com/office/powerpoint/2010/main" val="1498814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(2 of 7)</a:t>
            </a:r>
            <a:endParaRPr lang="en-US" sz="2000" dirty="0"/>
          </a:p>
        </p:txBody>
      </p:sp>
      <p:sp>
        <p:nvSpPr>
          <p:cNvPr id="3" name="Text Placeholder 2"/>
          <p:cNvSpPr>
            <a:spLocks noGrp="1"/>
          </p:cNvSpPr>
          <p:nvPr>
            <p:ph type="body" idx="1"/>
          </p:nvPr>
        </p:nvSpPr>
        <p:spPr/>
        <p:txBody>
          <a:bodyPr/>
          <a:lstStyle/>
          <a:p>
            <a:r>
              <a:rPr lang="en-US" sz="2400" dirty="0">
                <a:latin typeface="+mn-lt"/>
              </a:rPr>
              <a:t>MR able to handle semistructured datasets</a:t>
            </a:r>
          </a:p>
          <a:p>
            <a:r>
              <a:rPr lang="en-US" altLang="en-US" sz="2400" dirty="0">
                <a:latin typeface="+mn-lt"/>
              </a:rPr>
              <a:t>Support for unstructured data on the rise in R</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a:p>
            <a:r>
              <a:rPr lang="en-US" altLang="en-US" sz="2400" dirty="0">
                <a:latin typeface="+mn-lt"/>
              </a:rPr>
              <a:t>Higher level language support</a:t>
            </a:r>
          </a:p>
          <a:p>
            <a:pPr lvl="1"/>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for R</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a:p>
            <a:pPr lvl="1"/>
            <a:r>
              <a:rPr lang="en-US" altLang="en-US" sz="2400" dirty="0">
                <a:latin typeface="+mn-lt"/>
              </a:rPr>
              <a:t>Hive has incorporated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features in Hive</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p>
          <a:p>
            <a:r>
              <a:rPr lang="en-US" altLang="en-US" sz="2400" dirty="0">
                <a:latin typeface="+mn-lt"/>
              </a:rPr>
              <a:t>Fault-tolerance: advantage of MR-based systems</a:t>
            </a:r>
          </a:p>
        </p:txBody>
      </p:sp>
    </p:spTree>
    <p:extLst>
      <p:ext uri="{BB962C8B-B14F-4D97-AF65-F5344CB8AC3E}">
        <p14:creationId xmlns:p14="http://schemas.microsoft.com/office/powerpoint/2010/main" val="1410544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(3 of 7)</a:t>
            </a:r>
            <a:endParaRPr lang="en-US" sz="2000" dirty="0"/>
          </a:p>
        </p:txBody>
      </p:sp>
      <p:sp>
        <p:nvSpPr>
          <p:cNvPr id="3" name="Text Placeholder 2"/>
          <p:cNvSpPr>
            <a:spLocks noGrp="1"/>
          </p:cNvSpPr>
          <p:nvPr>
            <p:ph type="body" idx="1"/>
          </p:nvPr>
        </p:nvSpPr>
        <p:spPr/>
        <p:txBody>
          <a:bodyPr/>
          <a:lstStyle/>
          <a:p>
            <a:r>
              <a:rPr lang="en-US" sz="2400" dirty="0">
                <a:latin typeface="+mn-lt"/>
              </a:rPr>
              <a:t>Big data somewhat dependent on cloud technology</a:t>
            </a:r>
          </a:p>
          <a:p>
            <a:r>
              <a:rPr lang="en-US" altLang="en-US" sz="2400" dirty="0">
                <a:latin typeface="+mn-lt"/>
              </a:rPr>
              <a:t>Cloud model offers flexibility</a:t>
            </a:r>
          </a:p>
          <a:p>
            <a:pPr lvl="1"/>
            <a:r>
              <a:rPr lang="en-US" altLang="en-US" sz="2400" dirty="0">
                <a:latin typeface="+mn-lt"/>
              </a:rPr>
              <a:t>Scaling out and scaling up</a:t>
            </a:r>
          </a:p>
          <a:p>
            <a:pPr lvl="1"/>
            <a:r>
              <a:rPr lang="en-US" altLang="en-US" sz="2400" dirty="0">
                <a:latin typeface="+mn-lt"/>
              </a:rPr>
              <a:t>Distributed software and interchangeable resources</a:t>
            </a:r>
          </a:p>
          <a:p>
            <a:pPr lvl="1"/>
            <a:r>
              <a:rPr lang="en-US" altLang="en-US" sz="2400" dirty="0">
                <a:latin typeface="+mn-lt"/>
              </a:rPr>
              <a:t>Unpredictable computing needs not uncommon in big data projects</a:t>
            </a:r>
          </a:p>
          <a:p>
            <a:pPr lvl="1"/>
            <a:r>
              <a:rPr lang="en-US" altLang="en-US" sz="2400" dirty="0">
                <a:latin typeface="+mn-lt"/>
              </a:rPr>
              <a:t>High availability and durability</a:t>
            </a:r>
          </a:p>
        </p:txBody>
      </p:sp>
    </p:spTree>
    <p:extLst>
      <p:ext uri="{BB962C8B-B14F-4D97-AF65-F5344CB8AC3E}">
        <p14:creationId xmlns:p14="http://schemas.microsoft.com/office/powerpoint/2010/main" val="2810284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(4 of 7)</a:t>
            </a:r>
            <a:endParaRPr lang="en-US" sz="2000" dirty="0"/>
          </a:p>
        </p:txBody>
      </p:sp>
      <p:sp>
        <p:nvSpPr>
          <p:cNvPr id="3" name="Text Placeholder 2"/>
          <p:cNvSpPr>
            <a:spLocks noGrp="1"/>
          </p:cNvSpPr>
          <p:nvPr>
            <p:ph type="body" idx="1"/>
          </p:nvPr>
        </p:nvSpPr>
        <p:spPr/>
        <p:txBody>
          <a:bodyPr/>
          <a:lstStyle/>
          <a:p>
            <a:r>
              <a:rPr lang="en-US" sz="2400" dirty="0">
                <a:latin typeface="+mn-lt"/>
              </a:rPr>
              <a:t>Data locality issues</a:t>
            </a:r>
          </a:p>
          <a:p>
            <a:pPr lvl="1"/>
            <a:r>
              <a:rPr lang="en-US" sz="2400" dirty="0">
                <a:latin typeface="+mn-lt"/>
              </a:rPr>
              <a:t>Network load a concern</a:t>
            </a:r>
          </a:p>
          <a:p>
            <a:pPr lvl="1"/>
            <a:r>
              <a:rPr lang="en-US" sz="2400" dirty="0">
                <a:latin typeface="+mn-lt"/>
              </a:rPr>
              <a:t>Self-configurable, locality-based data and virtual machine management framework proposed</a:t>
            </a:r>
          </a:p>
          <a:p>
            <a:pPr lvl="2"/>
            <a:r>
              <a:rPr lang="en-US" sz="2400" dirty="0">
                <a:latin typeface="+mn-lt"/>
              </a:rPr>
              <a:t>Enables access of data locally</a:t>
            </a:r>
          </a:p>
          <a:p>
            <a:pPr lvl="1"/>
            <a:r>
              <a:rPr lang="en-US" altLang="en-US" sz="2400" dirty="0">
                <a:latin typeface="+mn-lt"/>
              </a:rPr>
              <a:t>Caching techniques also improve performance</a:t>
            </a:r>
          </a:p>
          <a:p>
            <a:r>
              <a:rPr lang="en-US" altLang="en-US" sz="2400" dirty="0">
                <a:latin typeface="+mn-lt"/>
              </a:rPr>
              <a:t>Resource optimization</a:t>
            </a:r>
          </a:p>
          <a:p>
            <a:pPr lvl="1"/>
            <a:r>
              <a:rPr lang="en-US" altLang="en-US" sz="2400" dirty="0">
                <a:latin typeface="+mn-lt"/>
              </a:rPr>
              <a:t>Challenge: </a:t>
            </a:r>
            <a:r>
              <a:rPr lang="en-US" sz="2400" dirty="0">
                <a:latin typeface="+mn-lt"/>
              </a:rPr>
              <a:t>optimize globally across all jobs in the cloud rather than per-job resource optimizations</a:t>
            </a:r>
            <a:endParaRPr lang="en-US" altLang="en-US" sz="2400" dirty="0">
              <a:latin typeface="+mn-lt"/>
            </a:endParaRPr>
          </a:p>
        </p:txBody>
      </p:sp>
    </p:spTree>
    <p:extLst>
      <p:ext uri="{BB962C8B-B14F-4D97-AF65-F5344CB8AC3E}">
        <p14:creationId xmlns:p14="http://schemas.microsoft.com/office/powerpoint/2010/main" val="3195966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(5 of 7)</a:t>
            </a:r>
            <a:endParaRPr lang="en-US" sz="2000" dirty="0"/>
          </a:p>
        </p:txBody>
      </p:sp>
      <p:sp>
        <p:nvSpPr>
          <p:cNvPr id="3" name="Text Placeholder 2"/>
          <p:cNvSpPr>
            <a:spLocks noGrp="1"/>
          </p:cNvSpPr>
          <p:nvPr>
            <p:ph type="body" idx="1"/>
          </p:nvPr>
        </p:nvSpPr>
        <p:spPr/>
        <p:txBody>
          <a:bodyPr/>
          <a:lstStyle/>
          <a:p>
            <a:r>
              <a:rPr lang="en-US" sz="2400" dirty="0">
                <a:latin typeface="+mn-lt"/>
              </a:rPr>
              <a:t>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 as a data service platform</a:t>
            </a:r>
          </a:p>
          <a:p>
            <a:pPr lvl="1"/>
            <a:r>
              <a:rPr lang="en-US" altLang="en-US" sz="2400" dirty="0">
                <a:latin typeface="+mn-lt"/>
              </a:rPr>
              <a:t>Emerging trend: Hadoop as a data lake</a:t>
            </a:r>
          </a:p>
          <a:p>
            <a:pPr lvl="2"/>
            <a:r>
              <a:rPr lang="en-US" altLang="en-US" sz="2400" dirty="0">
                <a:latin typeface="+mn-lt"/>
              </a:rPr>
              <a:t>Contains significant portion of enterprise data</a:t>
            </a:r>
          </a:p>
          <a:p>
            <a:pPr lvl="2"/>
            <a:r>
              <a:rPr lang="en-US" altLang="en-US" sz="2400" dirty="0">
                <a:latin typeface="+mn-lt"/>
              </a:rPr>
              <a:t>Processing happens</a:t>
            </a:r>
          </a:p>
          <a:p>
            <a:pPr lvl="1"/>
            <a:r>
              <a:rPr lang="en-US" altLang="en-US" sz="2400" dirty="0">
                <a:latin typeface="+mn-lt"/>
              </a:rPr>
              <a:t>Support for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in Hadoop is improving</a:t>
            </a:r>
          </a:p>
          <a:p>
            <a:r>
              <a:rPr lang="en-US" sz="2400" dirty="0">
                <a:latin typeface="+mn-lt"/>
              </a:rPr>
              <a:t>Apache Storm</a:t>
            </a:r>
          </a:p>
          <a:p>
            <a:pPr lvl="1"/>
            <a:r>
              <a:rPr lang="en-US" sz="2400" dirty="0">
                <a:latin typeface="+mn-lt"/>
              </a:rPr>
              <a:t>Distributed scalable streaming engine</a:t>
            </a:r>
          </a:p>
          <a:p>
            <a:pPr lvl="1"/>
            <a:r>
              <a:rPr lang="en-US" sz="2400" dirty="0">
                <a:latin typeface="+mn-lt"/>
              </a:rPr>
              <a:t>Allows users to process real-time data feeds</a:t>
            </a:r>
          </a:p>
          <a:p>
            <a:r>
              <a:rPr lang="en-US" altLang="en-US" sz="2400" dirty="0">
                <a:latin typeface="+mn-lt"/>
              </a:rPr>
              <a:t>Storm on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 and S</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S on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a:t>
            </a:r>
          </a:p>
        </p:txBody>
      </p:sp>
    </p:spTree>
    <p:extLst>
      <p:ext uri="{BB962C8B-B14F-4D97-AF65-F5344CB8AC3E}">
        <p14:creationId xmlns:p14="http://schemas.microsoft.com/office/powerpoint/2010/main" val="3050885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(6 of 7)</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Challenges faced by big data technologies</a:t>
            </a:r>
          </a:p>
          <a:p>
            <a:pPr lvl="1"/>
            <a:r>
              <a:rPr lang="en-US" altLang="en-US" sz="2400" dirty="0">
                <a:latin typeface="+mn-lt"/>
              </a:rPr>
              <a:t>Heterogeneity of information</a:t>
            </a:r>
          </a:p>
          <a:p>
            <a:pPr lvl="1"/>
            <a:r>
              <a:rPr lang="en-US" altLang="en-US" sz="2400" dirty="0">
                <a:latin typeface="+mn-lt"/>
              </a:rPr>
              <a:t>Privacy and confidentiality</a:t>
            </a:r>
          </a:p>
          <a:p>
            <a:pPr lvl="1"/>
            <a:r>
              <a:rPr lang="en-US" altLang="en-US" sz="2400" dirty="0">
                <a:latin typeface="+mn-lt"/>
              </a:rPr>
              <a:t>Need for visualization and better human interfaces</a:t>
            </a:r>
          </a:p>
          <a:p>
            <a:pPr lvl="1"/>
            <a:r>
              <a:rPr lang="en-US" altLang="en-US" sz="2400" dirty="0">
                <a:latin typeface="+mn-lt"/>
              </a:rPr>
              <a:t>Inconsistent and incomplete information</a:t>
            </a:r>
          </a:p>
        </p:txBody>
      </p:sp>
    </p:spTree>
    <p:extLst>
      <p:ext uri="{BB962C8B-B14F-4D97-AF65-F5344CB8AC3E}">
        <p14:creationId xmlns:p14="http://schemas.microsoft.com/office/powerpoint/2010/main" val="392913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72846" cy="1097279"/>
          </a:xfrm>
        </p:spPr>
        <p:txBody>
          <a:bodyPr/>
          <a:lstStyle/>
          <a:p>
            <a:r>
              <a:rPr lang="en-US" altLang="en-US" dirty="0"/>
              <a:t>Introduction to MapReduce and Hadoop</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Core components of Hadoop</a:t>
            </a:r>
          </a:p>
          <a:p>
            <a:pPr lvl="1"/>
            <a:r>
              <a:rPr lang="en-US" altLang="en-US" sz="2400" dirty="0">
                <a:latin typeface="+mn-lt"/>
              </a:rPr>
              <a:t>MapReduce programming paradigm</a:t>
            </a:r>
          </a:p>
          <a:p>
            <a:pPr lvl="1"/>
            <a:r>
              <a:rPr lang="en-US" altLang="en-US" sz="2400" dirty="0">
                <a:latin typeface="+mn-lt"/>
              </a:rPr>
              <a:t>Hadoop Distributed File System (H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a:t>
            </a:r>
          </a:p>
          <a:p>
            <a:r>
              <a:rPr lang="en-US" altLang="en-US" sz="2400" dirty="0">
                <a:latin typeface="+mn-lt"/>
              </a:rPr>
              <a:t>Hadoop originated from quest for open source search engine</a:t>
            </a:r>
          </a:p>
          <a:p>
            <a:pPr lvl="1"/>
            <a:r>
              <a:rPr lang="en-US" altLang="en-US" sz="2400" dirty="0">
                <a:latin typeface="+mn-lt"/>
              </a:rPr>
              <a:t>Developed by Cutting and Carafella in 2004</a:t>
            </a:r>
          </a:p>
          <a:p>
            <a:pPr lvl="1"/>
            <a:r>
              <a:rPr lang="en-US" altLang="en-US" sz="2400" dirty="0">
                <a:latin typeface="+mn-lt"/>
              </a:rPr>
              <a:t>Cutting joined Yahoo in 2006</a:t>
            </a:r>
          </a:p>
          <a:p>
            <a:pPr lvl="1"/>
            <a:r>
              <a:rPr lang="en-US" altLang="en-US" sz="2400" dirty="0">
                <a:latin typeface="+mn-lt"/>
              </a:rPr>
              <a:t>Yahoo spun off Hadoop-centered company in 2011</a:t>
            </a:r>
          </a:p>
          <a:p>
            <a:pPr lvl="1"/>
            <a:r>
              <a:rPr lang="en-US" altLang="en-US" sz="2400" dirty="0">
                <a:latin typeface="+mn-lt"/>
              </a:rPr>
              <a:t>Tremendous growth</a:t>
            </a:r>
          </a:p>
        </p:txBody>
      </p:sp>
    </p:spTree>
    <p:extLst>
      <p:ext uri="{BB962C8B-B14F-4D97-AF65-F5344CB8AC3E}">
        <p14:creationId xmlns:p14="http://schemas.microsoft.com/office/powerpoint/2010/main" val="2947524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(7 of 7)</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Building data solutions on Hadoop</a:t>
            </a:r>
          </a:p>
          <a:p>
            <a:pPr lvl="1"/>
            <a:r>
              <a:rPr lang="en-US" sz="2400" dirty="0">
                <a:latin typeface="+mn-lt"/>
              </a:rPr>
              <a:t>May involve assembling E</a:t>
            </a:r>
            <a:r>
              <a:rPr lang="en-US" sz="100" dirty="0">
                <a:latin typeface="+mn-lt"/>
              </a:rPr>
              <a:t> </a:t>
            </a:r>
            <a:r>
              <a:rPr lang="en-US" sz="2400" dirty="0">
                <a:latin typeface="+mn-lt"/>
              </a:rPr>
              <a:t>T</a:t>
            </a:r>
            <a:r>
              <a:rPr lang="en-US" sz="100" dirty="0">
                <a:latin typeface="+mn-lt"/>
              </a:rPr>
              <a:t> </a:t>
            </a:r>
            <a:r>
              <a:rPr lang="en-US" sz="2400" dirty="0">
                <a:latin typeface="+mn-lt"/>
              </a:rPr>
              <a:t>L (extract, transform, load) processing, machine learning, graph processing, and/or report creation</a:t>
            </a:r>
          </a:p>
          <a:p>
            <a:pPr lvl="1"/>
            <a:r>
              <a:rPr lang="en-US" sz="2400" dirty="0">
                <a:latin typeface="+mn-lt"/>
              </a:rPr>
              <a:t>Programming models and metadata not unified</a:t>
            </a:r>
          </a:p>
          <a:p>
            <a:pPr lvl="2"/>
            <a:r>
              <a:rPr lang="en-US" sz="2400" dirty="0">
                <a:latin typeface="+mn-lt"/>
              </a:rPr>
              <a:t>Analytics application developers must try to integrate services into coherent solution</a:t>
            </a:r>
          </a:p>
          <a:p>
            <a:r>
              <a:rPr lang="en-US" altLang="en-US" sz="2400" dirty="0">
                <a:latin typeface="+mn-lt"/>
              </a:rPr>
              <a:t>Cluster a vast resource of main memory and flash storage</a:t>
            </a:r>
          </a:p>
          <a:p>
            <a:pPr lvl="1"/>
            <a:r>
              <a:rPr lang="en-US" altLang="en-US" sz="2400" dirty="0">
                <a:latin typeface="+mn-lt"/>
              </a:rPr>
              <a:t>In-memory data engines</a:t>
            </a:r>
          </a:p>
          <a:p>
            <a:pPr lvl="1"/>
            <a:r>
              <a:rPr lang="en-US" altLang="en-US" sz="2400" dirty="0">
                <a:latin typeface="+mn-lt"/>
              </a:rPr>
              <a:t>Spark platform from Databricks</a:t>
            </a:r>
          </a:p>
        </p:txBody>
      </p:sp>
    </p:spTree>
    <p:extLst>
      <p:ext uri="{BB962C8B-B14F-4D97-AF65-F5344CB8AC3E}">
        <p14:creationId xmlns:p14="http://schemas.microsoft.com/office/powerpoint/2010/main" val="4200853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25.7 Summary</a:t>
            </a:r>
            <a:endParaRPr lang="en-US" dirty="0"/>
          </a:p>
        </p:txBody>
      </p:sp>
      <p:sp>
        <p:nvSpPr>
          <p:cNvPr id="3" name="Text Placeholder 2"/>
          <p:cNvSpPr>
            <a:spLocks noGrp="1"/>
          </p:cNvSpPr>
          <p:nvPr>
            <p:ph type="body" idx="1"/>
          </p:nvPr>
        </p:nvSpPr>
        <p:spPr>
          <a:xfrm>
            <a:off x="457200" y="1600201"/>
            <a:ext cx="8229600" cy="3581400"/>
          </a:xfrm>
        </p:spPr>
        <p:txBody>
          <a:bodyPr/>
          <a:lstStyle/>
          <a:p>
            <a:r>
              <a:rPr lang="en-US" sz="2400" dirty="0">
                <a:latin typeface="+mn-lt"/>
              </a:rPr>
              <a:t>Big data technologies at the center of data analytics and machine learning applications</a:t>
            </a:r>
          </a:p>
          <a:p>
            <a:r>
              <a:rPr lang="en-US" altLang="en-US" sz="2400" dirty="0">
                <a:latin typeface="+mn-lt"/>
              </a:rPr>
              <a:t>MapReduce</a:t>
            </a:r>
          </a:p>
          <a:p>
            <a:r>
              <a:rPr lang="en-US" altLang="en-US" sz="2400" dirty="0">
                <a:latin typeface="+mn-lt"/>
              </a:rPr>
              <a:t>Hadoop Distributed File System</a:t>
            </a:r>
          </a:p>
          <a:p>
            <a:r>
              <a:rPr lang="en-US" altLang="en-US" sz="2400" dirty="0">
                <a:latin typeface="+mn-lt"/>
              </a:rPr>
              <a:t>Hadoop v2 or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a:t>
            </a:r>
          </a:p>
          <a:p>
            <a:pPr lvl="1"/>
            <a:r>
              <a:rPr lang="en-US" altLang="en-US" sz="2400" dirty="0">
                <a:latin typeface="+mn-lt"/>
              </a:rPr>
              <a:t>Generic data services platform</a:t>
            </a:r>
          </a:p>
          <a:p>
            <a:r>
              <a:rPr lang="en-US" altLang="en-US" sz="2400" dirty="0">
                <a:latin typeface="+mn-lt"/>
              </a:rPr>
              <a:t>MapReduce/Hadoop versus parallel 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p:txBody>
      </p:sp>
    </p:spTree>
    <p:extLst>
      <p:ext uri="{BB962C8B-B14F-4D97-AF65-F5344CB8AC3E}">
        <p14:creationId xmlns:p14="http://schemas.microsoft.com/office/powerpoint/2010/main" val="3760343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0DA6C6-F252-480A-BB72-0FBB0DCBF89D}"/>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D4B1DAAC-98FD-48AC-83A0-DAD49D070CD7}"/>
              </a:ext>
            </a:extLst>
          </p:cNvPr>
          <p:cNvPicPr>
            <a:picLocks noChangeAspect="1"/>
          </p:cNvPicPr>
          <p:nvPr/>
        </p:nvPicPr>
        <p:blipFill>
          <a:blip r:embed="rId2"/>
          <a:stretch>
            <a:fillRect/>
          </a:stretch>
        </p:blipFill>
        <p:spPr>
          <a:xfrm>
            <a:off x="1147762" y="1233487"/>
            <a:ext cx="6848475" cy="4391025"/>
          </a:xfrm>
          <a:prstGeom prst="rect">
            <a:avLst/>
          </a:prstGeom>
        </p:spPr>
      </p:pic>
    </p:spTree>
    <p:extLst>
      <p:ext uri="{BB962C8B-B14F-4D97-AF65-F5344CB8AC3E}">
        <p14:creationId xmlns:p14="http://schemas.microsoft.com/office/powerpoint/2010/main" val="727023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0DA6C6-F252-480A-BB72-0FBB0DCBF89D}"/>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57CC92F-846F-44F8-B12B-A705C45164A9}"/>
              </a:ext>
            </a:extLst>
          </p:cNvPr>
          <p:cNvPicPr>
            <a:picLocks noChangeAspect="1"/>
          </p:cNvPicPr>
          <p:nvPr/>
        </p:nvPicPr>
        <p:blipFill>
          <a:blip r:embed="rId2"/>
          <a:stretch>
            <a:fillRect/>
          </a:stretch>
        </p:blipFill>
        <p:spPr>
          <a:xfrm>
            <a:off x="1047750" y="1504950"/>
            <a:ext cx="7048500" cy="3848100"/>
          </a:xfrm>
          <a:prstGeom prst="rect">
            <a:avLst/>
          </a:prstGeom>
        </p:spPr>
      </p:pic>
    </p:spTree>
    <p:extLst>
      <p:ext uri="{BB962C8B-B14F-4D97-AF65-F5344CB8AC3E}">
        <p14:creationId xmlns:p14="http://schemas.microsoft.com/office/powerpoint/2010/main" val="126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50777" cy="1097279"/>
          </a:xfrm>
        </p:spPr>
        <p:txBody>
          <a:bodyPr/>
          <a:lstStyle/>
          <a:p>
            <a:r>
              <a:rPr lang="en-US" altLang="en-US" dirty="0"/>
              <a:t>Introduction to MapReduce and Hadoop</a:t>
            </a:r>
            <a:endParaRPr lang="en-US" sz="2000" dirty="0"/>
          </a:p>
        </p:txBody>
      </p:sp>
      <p:sp>
        <p:nvSpPr>
          <p:cNvPr id="3" name="Text Placeholder 2"/>
          <p:cNvSpPr>
            <a:spLocks noGrp="1"/>
          </p:cNvSpPr>
          <p:nvPr>
            <p:ph type="body" idx="1"/>
          </p:nvPr>
        </p:nvSpPr>
        <p:spPr/>
        <p:txBody>
          <a:bodyPr/>
          <a:lstStyle/>
          <a:p>
            <a:r>
              <a:rPr lang="en-US" altLang="en-US" sz="2000" dirty="0">
                <a:latin typeface="+mn-lt"/>
              </a:rPr>
              <a:t>MapReduce</a:t>
            </a:r>
          </a:p>
          <a:p>
            <a:pPr lvl="1"/>
            <a:r>
              <a:rPr lang="en-US" altLang="en-US" sz="2000" dirty="0">
                <a:latin typeface="+mn-lt"/>
              </a:rPr>
              <a:t>Fault-tolerant implementation and runtime environment</a:t>
            </a:r>
          </a:p>
          <a:p>
            <a:pPr lvl="1"/>
            <a:r>
              <a:rPr lang="en-US" altLang="en-US" sz="2000" dirty="0">
                <a:latin typeface="+mn-lt"/>
              </a:rPr>
              <a:t>Developed by Dean and Ghemawat at Google in 2004</a:t>
            </a:r>
          </a:p>
          <a:p>
            <a:pPr lvl="1"/>
            <a:r>
              <a:rPr lang="en-US" altLang="en-US" sz="2000" dirty="0">
                <a:latin typeface="+mn-lt"/>
              </a:rPr>
              <a:t>Programming style: map and reduce tasks</a:t>
            </a:r>
          </a:p>
          <a:p>
            <a:pPr lvl="2"/>
            <a:r>
              <a:rPr lang="en-US" altLang="en-US" sz="2000" dirty="0">
                <a:latin typeface="+mn-lt"/>
              </a:rPr>
              <a:t>Automatically parallelized and executed on large clusters of commodity hardware</a:t>
            </a:r>
          </a:p>
          <a:p>
            <a:pPr lvl="1"/>
            <a:r>
              <a:rPr lang="en-US" altLang="en-US" sz="2000" dirty="0">
                <a:latin typeface="+mn-lt"/>
              </a:rPr>
              <a:t>Allows programmers to analyze very large datasets (100s of GB to TB)</a:t>
            </a:r>
          </a:p>
          <a:p>
            <a:pPr lvl="1"/>
            <a:r>
              <a:rPr lang="en-US" altLang="en-US" sz="2000" dirty="0">
                <a:latin typeface="+mn-lt"/>
              </a:rPr>
              <a:t>Underlying data model assumed: key-value pair</a:t>
            </a:r>
          </a:p>
          <a:p>
            <a:pPr lvl="1"/>
            <a:r>
              <a:rPr lang="en-US" sz="2000" dirty="0"/>
              <a:t>Batch processing </a:t>
            </a:r>
          </a:p>
          <a:p>
            <a:pPr lvl="1"/>
            <a:r>
              <a:rPr lang="en-US" sz="2000" dirty="0"/>
              <a:t>Automatic parallelization and distribution </a:t>
            </a:r>
          </a:p>
        </p:txBody>
      </p:sp>
    </p:spTree>
    <p:extLst>
      <p:ext uri="{BB962C8B-B14F-4D97-AF65-F5344CB8AC3E}">
        <p14:creationId xmlns:p14="http://schemas.microsoft.com/office/powerpoint/2010/main" val="378955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398583"/>
          </a:xfrm>
        </p:spPr>
        <p:txBody>
          <a:bodyPr/>
          <a:lstStyle/>
          <a:p>
            <a:r>
              <a:rPr lang="en-US" dirty="0"/>
              <a:t>The Hadoop Ecosystem</a:t>
            </a:r>
            <a:endParaRPr lang="en-US" sz="2000" dirty="0"/>
          </a:p>
        </p:txBody>
      </p:sp>
      <p:pic>
        <p:nvPicPr>
          <p:cNvPr id="3" name="Picture 2">
            <a:extLst>
              <a:ext uri="{FF2B5EF4-FFF2-40B4-BE49-F238E27FC236}">
                <a16:creationId xmlns:a16="http://schemas.microsoft.com/office/drawing/2014/main" id="{B2B8F66A-2A78-42D1-BF15-B8AC4946CBCD}"/>
              </a:ext>
            </a:extLst>
          </p:cNvPr>
          <p:cNvPicPr>
            <a:picLocks noChangeAspect="1"/>
          </p:cNvPicPr>
          <p:nvPr/>
        </p:nvPicPr>
        <p:blipFill>
          <a:blip r:embed="rId2"/>
          <a:stretch>
            <a:fillRect/>
          </a:stretch>
        </p:blipFill>
        <p:spPr>
          <a:xfrm>
            <a:off x="885008" y="515815"/>
            <a:ext cx="7086600" cy="5505450"/>
          </a:xfrm>
          <a:prstGeom prst="rect">
            <a:avLst/>
          </a:prstGeom>
        </p:spPr>
      </p:pic>
    </p:spTree>
    <p:extLst>
      <p:ext uri="{BB962C8B-B14F-4D97-AF65-F5344CB8AC3E}">
        <p14:creationId xmlns:p14="http://schemas.microsoft.com/office/powerpoint/2010/main" val="95106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sp>
        <p:nvSpPr>
          <p:cNvPr id="3" name="Text Placeholder 2"/>
          <p:cNvSpPr>
            <a:spLocks noGrp="1"/>
          </p:cNvSpPr>
          <p:nvPr>
            <p:ph type="body" idx="1"/>
          </p:nvPr>
        </p:nvSpPr>
        <p:spPr>
          <a:xfrm>
            <a:off x="143691" y="1600200"/>
            <a:ext cx="8725989" cy="4728029"/>
          </a:xfrm>
        </p:spPr>
        <p:txBody>
          <a:bodyPr/>
          <a:lstStyle/>
          <a:p>
            <a:r>
              <a:rPr lang="en-US" sz="2400" dirty="0">
                <a:latin typeface="+mn-lt"/>
              </a:rPr>
              <a:t>Related projects with additional functionality</a:t>
            </a:r>
          </a:p>
          <a:p>
            <a:pPr lvl="1"/>
            <a:r>
              <a:rPr lang="en-US" sz="2400" b="1" dirty="0">
                <a:latin typeface="+mn-lt"/>
              </a:rPr>
              <a:t>HDFS:</a:t>
            </a:r>
            <a:r>
              <a:rPr lang="en-US" sz="2400" dirty="0">
                <a:latin typeface="+mn-lt"/>
              </a:rPr>
              <a:t> Hadoop Distributed File System</a:t>
            </a:r>
            <a:endParaRPr lang="en-US" sz="2400" b="1" dirty="0">
              <a:latin typeface="+mn-lt"/>
            </a:endParaRPr>
          </a:p>
          <a:p>
            <a:pPr lvl="1"/>
            <a:r>
              <a:rPr lang="en-US" sz="2400" b="1" dirty="0">
                <a:latin typeface="+mn-lt"/>
              </a:rPr>
              <a:t>Pig</a:t>
            </a:r>
            <a:r>
              <a:rPr lang="en-US" sz="2400" dirty="0">
                <a:latin typeface="+mn-lt"/>
              </a:rPr>
              <a:t> : </a:t>
            </a:r>
            <a:r>
              <a:rPr lang="en-US" sz="2400" dirty="0"/>
              <a:t>A scripting language that simplifies the creation of MapReduce jobs, and excels at exploring and transforming data</a:t>
            </a:r>
            <a:endParaRPr lang="en-US" sz="2400" dirty="0">
              <a:latin typeface="+mn-lt"/>
            </a:endParaRPr>
          </a:p>
          <a:p>
            <a:pPr lvl="1"/>
            <a:r>
              <a:rPr lang="en-US" sz="2400" b="1" dirty="0">
                <a:latin typeface="+mn-lt"/>
              </a:rPr>
              <a:t>Hive</a:t>
            </a:r>
            <a:r>
              <a:rPr lang="en-US" sz="2400" dirty="0">
                <a:latin typeface="+mn-lt"/>
              </a:rPr>
              <a:t>: Provides SQL like access to big data</a:t>
            </a:r>
          </a:p>
          <a:p>
            <a:pPr lvl="1"/>
            <a:r>
              <a:rPr lang="en-US" sz="2400" b="1" dirty="0">
                <a:latin typeface="+mn-lt"/>
              </a:rPr>
              <a:t>Oozie</a:t>
            </a:r>
            <a:r>
              <a:rPr lang="en-US" sz="2400" dirty="0">
                <a:latin typeface="+mn-lt"/>
              </a:rPr>
              <a:t>: Service for scheduling and running workflows of jobs</a:t>
            </a:r>
          </a:p>
          <a:p>
            <a:pPr lvl="1"/>
            <a:r>
              <a:rPr lang="en-US" sz="2400" b="1" dirty="0">
                <a:latin typeface="+mn-lt"/>
              </a:rPr>
              <a:t>Sqoop</a:t>
            </a:r>
            <a:r>
              <a:rPr lang="en-US" sz="2400" dirty="0">
                <a:latin typeface="+mn-lt"/>
              </a:rPr>
              <a:t>: Library and runtime environment for efficiently moving data between relational databases and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a:t>
            </a:r>
          </a:p>
        </p:txBody>
      </p:sp>
    </p:spTree>
    <p:extLst>
      <p:ext uri="{BB962C8B-B14F-4D97-AF65-F5344CB8AC3E}">
        <p14:creationId xmlns:p14="http://schemas.microsoft.com/office/powerpoint/2010/main" val="127119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sp>
        <p:nvSpPr>
          <p:cNvPr id="3" name="Text Placeholder 2"/>
          <p:cNvSpPr>
            <a:spLocks noGrp="1"/>
          </p:cNvSpPr>
          <p:nvPr>
            <p:ph type="body" idx="1"/>
          </p:nvPr>
        </p:nvSpPr>
        <p:spPr/>
        <p:txBody>
          <a:bodyPr/>
          <a:lstStyle/>
          <a:p>
            <a:r>
              <a:rPr lang="en-US" sz="2400" dirty="0">
                <a:latin typeface="+mn-lt"/>
              </a:rPr>
              <a:t>Related projects with additional functionality</a:t>
            </a:r>
          </a:p>
          <a:p>
            <a:pPr lvl="1"/>
            <a:r>
              <a:rPr lang="en-US" sz="2400" b="1" dirty="0">
                <a:latin typeface="+mn-lt"/>
              </a:rPr>
              <a:t>H</a:t>
            </a:r>
            <a:r>
              <a:rPr lang="en-US" sz="100" b="1" dirty="0">
                <a:latin typeface="+mn-lt"/>
              </a:rPr>
              <a:t> </a:t>
            </a:r>
            <a:r>
              <a:rPr lang="en-US" sz="2400" b="1" dirty="0">
                <a:latin typeface="+mn-lt"/>
              </a:rPr>
              <a:t>Base </a:t>
            </a:r>
            <a:r>
              <a:rPr lang="en-US" sz="2400" dirty="0">
                <a:latin typeface="+mn-lt"/>
              </a:rPr>
              <a:t>: Column-oriented key-value store that uses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 (NoSQL)	</a:t>
            </a:r>
          </a:p>
          <a:p>
            <a:pPr lvl="1"/>
            <a:r>
              <a:rPr lang="en-US" sz="2400" b="1" dirty="0">
                <a:latin typeface="+mn-lt"/>
              </a:rPr>
              <a:t>Storm</a:t>
            </a:r>
            <a:r>
              <a:rPr lang="en-US" sz="2400" dirty="0">
                <a:latin typeface="+mn-lt"/>
              </a:rPr>
              <a:t>: Framework that provides real-time processing of stream data</a:t>
            </a:r>
          </a:p>
          <a:p>
            <a:pPr lvl="1"/>
            <a:r>
              <a:rPr lang="en-US" sz="2400" b="1" dirty="0">
                <a:latin typeface="+mn-lt"/>
              </a:rPr>
              <a:t>Spark</a:t>
            </a:r>
            <a:r>
              <a:rPr lang="en-US" sz="2400" dirty="0">
                <a:latin typeface="+mn-lt"/>
              </a:rPr>
              <a:t>: A fast and general engine for large scale data processing</a:t>
            </a:r>
          </a:p>
          <a:p>
            <a:pPr lvl="1"/>
            <a:r>
              <a:rPr lang="en-US" sz="2400" b="1" dirty="0">
                <a:latin typeface="+mn-lt"/>
              </a:rPr>
              <a:t>Mahout</a:t>
            </a:r>
            <a:r>
              <a:rPr lang="en-US" sz="2400" dirty="0">
                <a:latin typeface="+mn-lt"/>
              </a:rPr>
              <a:t>: Machine Learning</a:t>
            </a:r>
          </a:p>
          <a:p>
            <a:pPr lvl="1"/>
            <a:r>
              <a:rPr lang="en-US" sz="2400" b="1" dirty="0">
                <a:latin typeface="+mn-lt"/>
              </a:rPr>
              <a:t>Zookeeper</a:t>
            </a:r>
            <a:r>
              <a:rPr lang="en-US" sz="2400" dirty="0">
                <a:latin typeface="+mn-lt"/>
              </a:rPr>
              <a:t>: Managing Cluster</a:t>
            </a:r>
          </a:p>
          <a:p>
            <a:pPr lvl="1"/>
            <a:r>
              <a:rPr lang="en-US" sz="2400" b="1" dirty="0">
                <a:latin typeface="+mn-lt"/>
              </a:rPr>
              <a:t>Solr</a:t>
            </a:r>
            <a:r>
              <a:rPr lang="en-US" sz="2400" dirty="0">
                <a:latin typeface="+mn-lt"/>
              </a:rPr>
              <a:t>: Searching &amp; Indexing</a:t>
            </a:r>
          </a:p>
        </p:txBody>
      </p:sp>
    </p:spTree>
    <p:extLst>
      <p:ext uri="{BB962C8B-B14F-4D97-AF65-F5344CB8AC3E}">
        <p14:creationId xmlns:p14="http://schemas.microsoft.com/office/powerpoint/2010/main" val="350072814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9304</TotalTime>
  <Words>2146</Words>
  <Application>Microsoft Office PowerPoint</Application>
  <PresentationFormat>On-screen Show (4:3)</PresentationFormat>
  <Paragraphs>330</Paragraphs>
  <Slides>53</Slides>
  <Notes>1</Notes>
  <HiddenSlides>6</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0" baseType="lpstr">
      <vt:lpstr>Arial</vt:lpstr>
      <vt:lpstr>Noto Sans Symbols</vt:lpstr>
      <vt:lpstr>Times New Roman</vt:lpstr>
      <vt:lpstr>Verdana</vt:lpstr>
      <vt:lpstr>508 Lecture</vt:lpstr>
      <vt:lpstr>1_508 Lecture</vt:lpstr>
      <vt:lpstr>Equation</vt:lpstr>
      <vt:lpstr>Fundamentals of Database Systems</vt:lpstr>
      <vt:lpstr>Introduction</vt:lpstr>
      <vt:lpstr>What Is Big Data?</vt:lpstr>
      <vt:lpstr>What Is Big Data?</vt:lpstr>
      <vt:lpstr>Introduction to MapReduce and Hadoop</vt:lpstr>
      <vt:lpstr>Introduction to MapReduce and Hadoop</vt:lpstr>
      <vt:lpstr>The Hadoop Ecosystem</vt:lpstr>
      <vt:lpstr>The Hadoop Ecosystem</vt:lpstr>
      <vt:lpstr>The Hadoop Ecosystem</vt:lpstr>
      <vt:lpstr>The Hadoop Ecosystem</vt:lpstr>
      <vt:lpstr>The Hadoop Ecosystem</vt:lpstr>
      <vt:lpstr>The Hadoop Ecosystem</vt:lpstr>
      <vt:lpstr>The Hadoop Ecosystem</vt:lpstr>
      <vt:lpstr>The MapReduce Programming Model</vt:lpstr>
      <vt:lpstr>The MapReduce Programming Model</vt:lpstr>
      <vt:lpstr>Hadoop Distributed File System</vt:lpstr>
      <vt:lpstr>Hadoop Distributed File System</vt:lpstr>
      <vt:lpstr>Hadoop Distributed File System </vt:lpstr>
      <vt:lpstr>Hadoop Distributed File System</vt:lpstr>
      <vt:lpstr>Hadoop Distributed File System</vt:lpstr>
      <vt:lpstr>Hadoop Distributed File System</vt:lpstr>
      <vt:lpstr>Hadoop Distributed File System</vt:lpstr>
      <vt:lpstr>25.4 MapReduce: Additional Details</vt:lpstr>
      <vt:lpstr>MapReduce: Additional Details (2 of 8)</vt:lpstr>
      <vt:lpstr>MapReduce: Additional Details</vt:lpstr>
      <vt:lpstr>MapReduce: Additional Details</vt:lpstr>
      <vt:lpstr>MapReduce: Additional Details (5 of 8)</vt:lpstr>
      <vt:lpstr>MapReduce: Additional Details (6 of 8)</vt:lpstr>
      <vt:lpstr>Apache Pig</vt:lpstr>
      <vt:lpstr>Apache Pig</vt:lpstr>
      <vt:lpstr>Apache Pig</vt:lpstr>
      <vt:lpstr>Apache Pig</vt:lpstr>
      <vt:lpstr>Apache Hive</vt:lpstr>
      <vt:lpstr>Apache Hive</vt:lpstr>
      <vt:lpstr>Apache Hive</vt:lpstr>
      <vt:lpstr>Hive System Architecture and Components</vt:lpstr>
      <vt:lpstr>Hive System Architecture and Components</vt:lpstr>
      <vt:lpstr>Hive System Architecture and Components</vt:lpstr>
      <vt:lpstr>Advantages of the Hadoop/MapReduce Technology</vt:lpstr>
      <vt:lpstr>25.5 Hadoop v2 (Alias Y A R N)</vt:lpstr>
      <vt:lpstr>Y A R N Architecture</vt:lpstr>
      <vt:lpstr>Hadoop Version Schematics</vt:lpstr>
      <vt:lpstr>Other Frameworks on Y A R N</vt:lpstr>
      <vt:lpstr>25.6 General Discussion (1 of 7)</vt:lpstr>
      <vt:lpstr>General Discussion (2 of 7)</vt:lpstr>
      <vt:lpstr>General Discussion (3 of 7)</vt:lpstr>
      <vt:lpstr>General Discussion (4 of 7)</vt:lpstr>
      <vt:lpstr>General Discussion (5 of 7)</vt:lpstr>
      <vt:lpstr>General Discussion (6 of 7)</vt:lpstr>
      <vt:lpstr>General Discussion (7 of 7)</vt:lpstr>
      <vt:lpstr>25.7 Summary</vt:lpstr>
      <vt:lpstr>PowerPoint Presentation</vt:lpstr>
      <vt:lpstr>PowerPoint Presentation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Akshar Dash</cp:lastModifiedBy>
  <cp:revision>785</cp:revision>
  <dcterms:modified xsi:type="dcterms:W3CDTF">2020-04-25T14:40:32Z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