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943A4-E855-4BC1-B007-42CFA7D9601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BF52F0-D57F-4026-B94A-2D252896DEC3}">
      <dgm:prSet/>
      <dgm:spPr/>
      <dgm:t>
        <a:bodyPr/>
        <a:lstStyle/>
        <a:p>
          <a:r>
            <a:rPr lang="en-US" b="0" i="0" baseline="0"/>
            <a:t>Revealed top products &amp; regions driving profit</a:t>
          </a:r>
          <a:endParaRPr lang="en-US"/>
        </a:p>
      </dgm:t>
    </dgm:pt>
    <dgm:pt modelId="{9A58826A-A070-4239-9FA7-AC1993534A12}" type="parTrans" cxnId="{3FA8E6FB-1D7D-438C-A1A9-0DB6F3317BAB}">
      <dgm:prSet/>
      <dgm:spPr/>
      <dgm:t>
        <a:bodyPr/>
        <a:lstStyle/>
        <a:p>
          <a:endParaRPr lang="en-US"/>
        </a:p>
      </dgm:t>
    </dgm:pt>
    <dgm:pt modelId="{BE393B96-73DC-4316-8573-A6EAAE613B51}" type="sibTrans" cxnId="{3FA8E6FB-1D7D-438C-A1A9-0DB6F3317BAB}">
      <dgm:prSet/>
      <dgm:spPr/>
      <dgm:t>
        <a:bodyPr/>
        <a:lstStyle/>
        <a:p>
          <a:endParaRPr lang="en-US"/>
        </a:p>
      </dgm:t>
    </dgm:pt>
    <dgm:pt modelId="{F667782D-BA3D-492B-8273-8067066E8713}">
      <dgm:prSet/>
      <dgm:spPr/>
      <dgm:t>
        <a:bodyPr/>
        <a:lstStyle/>
        <a:p>
          <a:r>
            <a:rPr lang="en-US" b="0" i="0" baseline="0"/>
            <a:t>Identified customer segments with highest revenue</a:t>
          </a:r>
          <a:endParaRPr lang="en-US"/>
        </a:p>
      </dgm:t>
    </dgm:pt>
    <dgm:pt modelId="{F7E10A04-17E0-4EB2-AACA-4272ED2A3909}" type="parTrans" cxnId="{017994B5-BBCC-411E-A27E-4398395ED967}">
      <dgm:prSet/>
      <dgm:spPr/>
      <dgm:t>
        <a:bodyPr/>
        <a:lstStyle/>
        <a:p>
          <a:endParaRPr lang="en-US"/>
        </a:p>
      </dgm:t>
    </dgm:pt>
    <dgm:pt modelId="{CF2656A1-AFEA-4ED5-870F-3C6EA63B411A}" type="sibTrans" cxnId="{017994B5-BBCC-411E-A27E-4398395ED967}">
      <dgm:prSet/>
      <dgm:spPr/>
      <dgm:t>
        <a:bodyPr/>
        <a:lstStyle/>
        <a:p>
          <a:endParaRPr lang="en-US"/>
        </a:p>
      </dgm:t>
    </dgm:pt>
    <dgm:pt modelId="{5DFB25C4-E850-4338-9363-D8FCC6C8F3B4}">
      <dgm:prSet/>
      <dgm:spPr/>
      <dgm:t>
        <a:bodyPr/>
        <a:lstStyle/>
        <a:p>
          <a:r>
            <a:rPr lang="en-US" b="0" i="0" baseline="0"/>
            <a:t>Monitored return trends by product and territory</a:t>
          </a:r>
          <a:endParaRPr lang="en-US"/>
        </a:p>
      </dgm:t>
    </dgm:pt>
    <dgm:pt modelId="{7542A7C7-78C5-4DB1-A837-B9CBB480E972}" type="parTrans" cxnId="{A09AC5CB-D531-48A7-A7C8-E9C5371A01F0}">
      <dgm:prSet/>
      <dgm:spPr/>
      <dgm:t>
        <a:bodyPr/>
        <a:lstStyle/>
        <a:p>
          <a:endParaRPr lang="en-US"/>
        </a:p>
      </dgm:t>
    </dgm:pt>
    <dgm:pt modelId="{72B612B4-189F-4CA7-994A-DEFCA35C8CAB}" type="sibTrans" cxnId="{A09AC5CB-D531-48A7-A7C8-E9C5371A01F0}">
      <dgm:prSet/>
      <dgm:spPr/>
      <dgm:t>
        <a:bodyPr/>
        <a:lstStyle/>
        <a:p>
          <a:endParaRPr lang="en-US"/>
        </a:p>
      </dgm:t>
    </dgm:pt>
    <dgm:pt modelId="{779BDB9F-55E2-4EBF-B964-17D7EE98C097}">
      <dgm:prSet/>
      <dgm:spPr/>
      <dgm:t>
        <a:bodyPr/>
        <a:lstStyle/>
        <a:p>
          <a:r>
            <a:rPr lang="en-US" b="0" i="0" baseline="0"/>
            <a:t>Enabled interactive, self-serve analysis for stakeholders</a:t>
          </a:r>
          <a:endParaRPr lang="en-US"/>
        </a:p>
      </dgm:t>
    </dgm:pt>
    <dgm:pt modelId="{833D98DF-FD26-4E46-8586-01489F8F4041}" type="parTrans" cxnId="{FA61FC4B-A36C-4115-A8B6-380E022E6576}">
      <dgm:prSet/>
      <dgm:spPr/>
      <dgm:t>
        <a:bodyPr/>
        <a:lstStyle/>
        <a:p>
          <a:endParaRPr lang="en-US"/>
        </a:p>
      </dgm:t>
    </dgm:pt>
    <dgm:pt modelId="{F16B2670-E79B-4F5B-B135-640D6F23E811}" type="sibTrans" cxnId="{FA61FC4B-A36C-4115-A8B6-380E022E6576}">
      <dgm:prSet/>
      <dgm:spPr/>
      <dgm:t>
        <a:bodyPr/>
        <a:lstStyle/>
        <a:p>
          <a:endParaRPr lang="en-US"/>
        </a:p>
      </dgm:t>
    </dgm:pt>
    <dgm:pt modelId="{FCB65D15-5745-4E56-948B-6D3919ACBFC2}" type="pres">
      <dgm:prSet presAssocID="{623943A4-E855-4BC1-B007-42CFA7D9601B}" presName="outerComposite" presStyleCnt="0">
        <dgm:presLayoutVars>
          <dgm:chMax val="5"/>
          <dgm:dir/>
          <dgm:resizeHandles val="exact"/>
        </dgm:presLayoutVars>
      </dgm:prSet>
      <dgm:spPr/>
    </dgm:pt>
    <dgm:pt modelId="{1C16C6A7-B1C6-4933-9939-E39115D0C048}" type="pres">
      <dgm:prSet presAssocID="{623943A4-E855-4BC1-B007-42CFA7D9601B}" presName="dummyMaxCanvas" presStyleCnt="0">
        <dgm:presLayoutVars/>
      </dgm:prSet>
      <dgm:spPr/>
    </dgm:pt>
    <dgm:pt modelId="{EE51C9B8-A3FA-48E8-BC3D-E599CC221872}" type="pres">
      <dgm:prSet presAssocID="{623943A4-E855-4BC1-B007-42CFA7D9601B}" presName="FourNodes_1" presStyleLbl="node1" presStyleIdx="0" presStyleCnt="4">
        <dgm:presLayoutVars>
          <dgm:bulletEnabled val="1"/>
        </dgm:presLayoutVars>
      </dgm:prSet>
      <dgm:spPr/>
    </dgm:pt>
    <dgm:pt modelId="{BBB71F7F-259F-414A-90DC-0E5A18B803C7}" type="pres">
      <dgm:prSet presAssocID="{623943A4-E855-4BC1-B007-42CFA7D9601B}" presName="FourNodes_2" presStyleLbl="node1" presStyleIdx="1" presStyleCnt="4">
        <dgm:presLayoutVars>
          <dgm:bulletEnabled val="1"/>
        </dgm:presLayoutVars>
      </dgm:prSet>
      <dgm:spPr/>
    </dgm:pt>
    <dgm:pt modelId="{2AC1C5B6-79B7-4107-9837-F099820BD025}" type="pres">
      <dgm:prSet presAssocID="{623943A4-E855-4BC1-B007-42CFA7D9601B}" presName="FourNodes_3" presStyleLbl="node1" presStyleIdx="2" presStyleCnt="4">
        <dgm:presLayoutVars>
          <dgm:bulletEnabled val="1"/>
        </dgm:presLayoutVars>
      </dgm:prSet>
      <dgm:spPr/>
    </dgm:pt>
    <dgm:pt modelId="{81D73C77-B221-4AFC-90EB-164D28358E16}" type="pres">
      <dgm:prSet presAssocID="{623943A4-E855-4BC1-B007-42CFA7D9601B}" presName="FourNodes_4" presStyleLbl="node1" presStyleIdx="3" presStyleCnt="4">
        <dgm:presLayoutVars>
          <dgm:bulletEnabled val="1"/>
        </dgm:presLayoutVars>
      </dgm:prSet>
      <dgm:spPr/>
    </dgm:pt>
    <dgm:pt modelId="{75BD87FA-57F9-4B6D-A888-E970B8E92A6F}" type="pres">
      <dgm:prSet presAssocID="{623943A4-E855-4BC1-B007-42CFA7D9601B}" presName="FourConn_1-2" presStyleLbl="fgAccFollowNode1" presStyleIdx="0" presStyleCnt="3">
        <dgm:presLayoutVars>
          <dgm:bulletEnabled val="1"/>
        </dgm:presLayoutVars>
      </dgm:prSet>
      <dgm:spPr/>
    </dgm:pt>
    <dgm:pt modelId="{39E5B98A-98F9-4630-A4F9-075C967456D2}" type="pres">
      <dgm:prSet presAssocID="{623943A4-E855-4BC1-B007-42CFA7D9601B}" presName="FourConn_2-3" presStyleLbl="fgAccFollowNode1" presStyleIdx="1" presStyleCnt="3">
        <dgm:presLayoutVars>
          <dgm:bulletEnabled val="1"/>
        </dgm:presLayoutVars>
      </dgm:prSet>
      <dgm:spPr/>
    </dgm:pt>
    <dgm:pt modelId="{585FDF37-1BEE-42E1-8E1D-CD03BA07ED73}" type="pres">
      <dgm:prSet presAssocID="{623943A4-E855-4BC1-B007-42CFA7D9601B}" presName="FourConn_3-4" presStyleLbl="fgAccFollowNode1" presStyleIdx="2" presStyleCnt="3">
        <dgm:presLayoutVars>
          <dgm:bulletEnabled val="1"/>
        </dgm:presLayoutVars>
      </dgm:prSet>
      <dgm:spPr/>
    </dgm:pt>
    <dgm:pt modelId="{AAE72CBA-D64F-4CEF-9D96-D2E1A4D9DBFD}" type="pres">
      <dgm:prSet presAssocID="{623943A4-E855-4BC1-B007-42CFA7D9601B}" presName="FourNodes_1_text" presStyleLbl="node1" presStyleIdx="3" presStyleCnt="4">
        <dgm:presLayoutVars>
          <dgm:bulletEnabled val="1"/>
        </dgm:presLayoutVars>
      </dgm:prSet>
      <dgm:spPr/>
    </dgm:pt>
    <dgm:pt modelId="{55497153-368B-4CBE-8332-EEDDEC288B26}" type="pres">
      <dgm:prSet presAssocID="{623943A4-E855-4BC1-B007-42CFA7D9601B}" presName="FourNodes_2_text" presStyleLbl="node1" presStyleIdx="3" presStyleCnt="4">
        <dgm:presLayoutVars>
          <dgm:bulletEnabled val="1"/>
        </dgm:presLayoutVars>
      </dgm:prSet>
      <dgm:spPr/>
    </dgm:pt>
    <dgm:pt modelId="{A9D78EB4-C6BB-4B33-9658-ECDD0A96BB5F}" type="pres">
      <dgm:prSet presAssocID="{623943A4-E855-4BC1-B007-42CFA7D9601B}" presName="FourNodes_3_text" presStyleLbl="node1" presStyleIdx="3" presStyleCnt="4">
        <dgm:presLayoutVars>
          <dgm:bulletEnabled val="1"/>
        </dgm:presLayoutVars>
      </dgm:prSet>
      <dgm:spPr/>
    </dgm:pt>
    <dgm:pt modelId="{C68F20AE-3888-4182-83C3-05915CF63149}" type="pres">
      <dgm:prSet presAssocID="{623943A4-E855-4BC1-B007-42CFA7D9601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C239603-DCEA-48CB-B522-9B31E9299821}" type="presOf" srcId="{F667782D-BA3D-492B-8273-8067066E8713}" destId="{55497153-368B-4CBE-8332-EEDDEC288B26}" srcOrd="1" destOrd="0" presId="urn:microsoft.com/office/officeart/2005/8/layout/vProcess5"/>
    <dgm:cxn modelId="{E7BBB314-D92A-474E-9375-AF2C9C351673}" type="presOf" srcId="{5DFB25C4-E850-4338-9363-D8FCC6C8F3B4}" destId="{A9D78EB4-C6BB-4B33-9658-ECDD0A96BB5F}" srcOrd="1" destOrd="0" presId="urn:microsoft.com/office/officeart/2005/8/layout/vProcess5"/>
    <dgm:cxn modelId="{3F69192B-79E6-4E4E-BBA7-E3F782294231}" type="presOf" srcId="{72B612B4-189F-4CA7-994A-DEFCA35C8CAB}" destId="{585FDF37-1BEE-42E1-8E1D-CD03BA07ED73}" srcOrd="0" destOrd="0" presId="urn:microsoft.com/office/officeart/2005/8/layout/vProcess5"/>
    <dgm:cxn modelId="{F9E0B15E-2618-4994-B312-303883B9B841}" type="presOf" srcId="{BE393B96-73DC-4316-8573-A6EAAE613B51}" destId="{75BD87FA-57F9-4B6D-A888-E970B8E92A6F}" srcOrd="0" destOrd="0" presId="urn:microsoft.com/office/officeart/2005/8/layout/vProcess5"/>
    <dgm:cxn modelId="{69EC4361-8DC3-43C7-B39F-B1300477ECD4}" type="presOf" srcId="{43BF52F0-D57F-4026-B94A-2D252896DEC3}" destId="{EE51C9B8-A3FA-48E8-BC3D-E599CC221872}" srcOrd="0" destOrd="0" presId="urn:microsoft.com/office/officeart/2005/8/layout/vProcess5"/>
    <dgm:cxn modelId="{FA61FC4B-A36C-4115-A8B6-380E022E6576}" srcId="{623943A4-E855-4BC1-B007-42CFA7D9601B}" destId="{779BDB9F-55E2-4EBF-B964-17D7EE98C097}" srcOrd="3" destOrd="0" parTransId="{833D98DF-FD26-4E46-8586-01489F8F4041}" sibTransId="{F16B2670-E79B-4F5B-B135-640D6F23E811}"/>
    <dgm:cxn modelId="{C5340A79-45C8-46CA-AA83-6E2530C7DC79}" type="presOf" srcId="{623943A4-E855-4BC1-B007-42CFA7D9601B}" destId="{FCB65D15-5745-4E56-948B-6D3919ACBFC2}" srcOrd="0" destOrd="0" presId="urn:microsoft.com/office/officeart/2005/8/layout/vProcess5"/>
    <dgm:cxn modelId="{4F6EA559-EA36-486A-99D2-DD879D5FD352}" type="presOf" srcId="{779BDB9F-55E2-4EBF-B964-17D7EE98C097}" destId="{C68F20AE-3888-4182-83C3-05915CF63149}" srcOrd="1" destOrd="0" presId="urn:microsoft.com/office/officeart/2005/8/layout/vProcess5"/>
    <dgm:cxn modelId="{48C91099-4F07-48CB-BEA8-AF503014187D}" type="presOf" srcId="{CF2656A1-AFEA-4ED5-870F-3C6EA63B411A}" destId="{39E5B98A-98F9-4630-A4F9-075C967456D2}" srcOrd="0" destOrd="0" presId="urn:microsoft.com/office/officeart/2005/8/layout/vProcess5"/>
    <dgm:cxn modelId="{017994B5-BBCC-411E-A27E-4398395ED967}" srcId="{623943A4-E855-4BC1-B007-42CFA7D9601B}" destId="{F667782D-BA3D-492B-8273-8067066E8713}" srcOrd="1" destOrd="0" parTransId="{F7E10A04-17E0-4EB2-AACA-4272ED2A3909}" sibTransId="{CF2656A1-AFEA-4ED5-870F-3C6EA63B411A}"/>
    <dgm:cxn modelId="{522E94BF-61F2-4D0F-AB92-57FDE7EB3332}" type="presOf" srcId="{779BDB9F-55E2-4EBF-B964-17D7EE98C097}" destId="{81D73C77-B221-4AFC-90EB-164D28358E16}" srcOrd="0" destOrd="0" presId="urn:microsoft.com/office/officeart/2005/8/layout/vProcess5"/>
    <dgm:cxn modelId="{A09AC5CB-D531-48A7-A7C8-E9C5371A01F0}" srcId="{623943A4-E855-4BC1-B007-42CFA7D9601B}" destId="{5DFB25C4-E850-4338-9363-D8FCC6C8F3B4}" srcOrd="2" destOrd="0" parTransId="{7542A7C7-78C5-4DB1-A837-B9CBB480E972}" sibTransId="{72B612B4-189F-4CA7-994A-DEFCA35C8CAB}"/>
    <dgm:cxn modelId="{B2C221D0-7558-498C-8DB8-ABB6C7EF2F82}" type="presOf" srcId="{5DFB25C4-E850-4338-9363-D8FCC6C8F3B4}" destId="{2AC1C5B6-79B7-4107-9837-F099820BD025}" srcOrd="0" destOrd="0" presId="urn:microsoft.com/office/officeart/2005/8/layout/vProcess5"/>
    <dgm:cxn modelId="{9FF352DE-CD57-470D-82E1-B5597F963841}" type="presOf" srcId="{F667782D-BA3D-492B-8273-8067066E8713}" destId="{BBB71F7F-259F-414A-90DC-0E5A18B803C7}" srcOrd="0" destOrd="0" presId="urn:microsoft.com/office/officeart/2005/8/layout/vProcess5"/>
    <dgm:cxn modelId="{D778E3EA-9C5C-45EC-8095-7900D6DF2AB9}" type="presOf" srcId="{43BF52F0-D57F-4026-B94A-2D252896DEC3}" destId="{AAE72CBA-D64F-4CEF-9D96-D2E1A4D9DBFD}" srcOrd="1" destOrd="0" presId="urn:microsoft.com/office/officeart/2005/8/layout/vProcess5"/>
    <dgm:cxn modelId="{3FA8E6FB-1D7D-438C-A1A9-0DB6F3317BAB}" srcId="{623943A4-E855-4BC1-B007-42CFA7D9601B}" destId="{43BF52F0-D57F-4026-B94A-2D252896DEC3}" srcOrd="0" destOrd="0" parTransId="{9A58826A-A070-4239-9FA7-AC1993534A12}" sibTransId="{BE393B96-73DC-4316-8573-A6EAAE613B51}"/>
    <dgm:cxn modelId="{908C67CB-FEA3-4919-A887-9D3A6DBF96BC}" type="presParOf" srcId="{FCB65D15-5745-4E56-948B-6D3919ACBFC2}" destId="{1C16C6A7-B1C6-4933-9939-E39115D0C048}" srcOrd="0" destOrd="0" presId="urn:microsoft.com/office/officeart/2005/8/layout/vProcess5"/>
    <dgm:cxn modelId="{8D8FA3AF-CF49-444F-9E1B-42FFF828D227}" type="presParOf" srcId="{FCB65D15-5745-4E56-948B-6D3919ACBFC2}" destId="{EE51C9B8-A3FA-48E8-BC3D-E599CC221872}" srcOrd="1" destOrd="0" presId="urn:microsoft.com/office/officeart/2005/8/layout/vProcess5"/>
    <dgm:cxn modelId="{15779A9E-359D-4CE8-BC00-BCE89B0E0E74}" type="presParOf" srcId="{FCB65D15-5745-4E56-948B-6D3919ACBFC2}" destId="{BBB71F7F-259F-414A-90DC-0E5A18B803C7}" srcOrd="2" destOrd="0" presId="urn:microsoft.com/office/officeart/2005/8/layout/vProcess5"/>
    <dgm:cxn modelId="{2580BDCB-D0C6-4AE4-885E-2B9A2C200627}" type="presParOf" srcId="{FCB65D15-5745-4E56-948B-6D3919ACBFC2}" destId="{2AC1C5B6-79B7-4107-9837-F099820BD025}" srcOrd="3" destOrd="0" presId="urn:microsoft.com/office/officeart/2005/8/layout/vProcess5"/>
    <dgm:cxn modelId="{F71028D0-5C25-4D85-894A-4CBB3156BD4E}" type="presParOf" srcId="{FCB65D15-5745-4E56-948B-6D3919ACBFC2}" destId="{81D73C77-B221-4AFC-90EB-164D28358E16}" srcOrd="4" destOrd="0" presId="urn:microsoft.com/office/officeart/2005/8/layout/vProcess5"/>
    <dgm:cxn modelId="{AB9DEB94-D713-4BD2-BAFF-B80FD988C823}" type="presParOf" srcId="{FCB65D15-5745-4E56-948B-6D3919ACBFC2}" destId="{75BD87FA-57F9-4B6D-A888-E970B8E92A6F}" srcOrd="5" destOrd="0" presId="urn:microsoft.com/office/officeart/2005/8/layout/vProcess5"/>
    <dgm:cxn modelId="{D05060CC-086A-4E3C-A8B5-1E49E8E2A78D}" type="presParOf" srcId="{FCB65D15-5745-4E56-948B-6D3919ACBFC2}" destId="{39E5B98A-98F9-4630-A4F9-075C967456D2}" srcOrd="6" destOrd="0" presId="urn:microsoft.com/office/officeart/2005/8/layout/vProcess5"/>
    <dgm:cxn modelId="{1A93CB39-27AA-463F-92F9-E2C3F877CB8F}" type="presParOf" srcId="{FCB65D15-5745-4E56-948B-6D3919ACBFC2}" destId="{585FDF37-1BEE-42E1-8E1D-CD03BA07ED73}" srcOrd="7" destOrd="0" presId="urn:microsoft.com/office/officeart/2005/8/layout/vProcess5"/>
    <dgm:cxn modelId="{15A61E5D-4F13-4FB9-B626-3D3AF7D11253}" type="presParOf" srcId="{FCB65D15-5745-4E56-948B-6D3919ACBFC2}" destId="{AAE72CBA-D64F-4CEF-9D96-D2E1A4D9DBFD}" srcOrd="8" destOrd="0" presId="urn:microsoft.com/office/officeart/2005/8/layout/vProcess5"/>
    <dgm:cxn modelId="{6BE02850-3079-48DC-AB50-DD8016A6F235}" type="presParOf" srcId="{FCB65D15-5745-4E56-948B-6D3919ACBFC2}" destId="{55497153-368B-4CBE-8332-EEDDEC288B26}" srcOrd="9" destOrd="0" presId="urn:microsoft.com/office/officeart/2005/8/layout/vProcess5"/>
    <dgm:cxn modelId="{E17D4225-5EFA-4D44-AC27-7851510542E0}" type="presParOf" srcId="{FCB65D15-5745-4E56-948B-6D3919ACBFC2}" destId="{A9D78EB4-C6BB-4B33-9658-ECDD0A96BB5F}" srcOrd="10" destOrd="0" presId="urn:microsoft.com/office/officeart/2005/8/layout/vProcess5"/>
    <dgm:cxn modelId="{A447DCA4-8B50-4054-98D1-89B16B400465}" type="presParOf" srcId="{FCB65D15-5745-4E56-948B-6D3919ACBFC2}" destId="{C68F20AE-3888-4182-83C3-05915CF6314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9AA07-F470-4565-B089-8BCEBE6672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18BAE0-C088-4666-AC86-7955DAB5E229}">
      <dgm:prSet/>
      <dgm:spPr/>
      <dgm:t>
        <a:bodyPr/>
        <a:lstStyle/>
        <a:p>
          <a:r>
            <a:rPr lang="en-IN"/>
            <a:t>Power BI workflow (ETL → Modeling → Visualization)</a:t>
          </a:r>
          <a:endParaRPr lang="en-US"/>
        </a:p>
      </dgm:t>
    </dgm:pt>
    <dgm:pt modelId="{321A32B5-7AE7-423D-A7A5-97B2B47C53EB}" type="parTrans" cxnId="{29B32837-1C79-4F4B-BF99-CD971B937082}">
      <dgm:prSet/>
      <dgm:spPr/>
      <dgm:t>
        <a:bodyPr/>
        <a:lstStyle/>
        <a:p>
          <a:endParaRPr lang="en-US"/>
        </a:p>
      </dgm:t>
    </dgm:pt>
    <dgm:pt modelId="{D80486CE-727A-4109-9764-B2DF5E87AF3C}" type="sibTrans" cxnId="{29B32837-1C79-4F4B-BF99-CD971B937082}">
      <dgm:prSet/>
      <dgm:spPr/>
      <dgm:t>
        <a:bodyPr/>
        <a:lstStyle/>
        <a:p>
          <a:endParaRPr lang="en-US"/>
        </a:p>
      </dgm:t>
    </dgm:pt>
    <dgm:pt modelId="{5FFB325E-E0E0-44E0-9614-BC13DC3482C0}">
      <dgm:prSet/>
      <dgm:spPr/>
      <dgm:t>
        <a:bodyPr/>
        <a:lstStyle/>
        <a:p>
          <a:r>
            <a:rPr lang="en-IN"/>
            <a:t>DAX for calculations and logic</a:t>
          </a:r>
          <a:endParaRPr lang="en-US"/>
        </a:p>
      </dgm:t>
    </dgm:pt>
    <dgm:pt modelId="{DEEDD179-159C-46E9-9D0A-D1125FC15FAA}" type="parTrans" cxnId="{BC4DC558-1041-4829-BF6A-5B75CCE135BE}">
      <dgm:prSet/>
      <dgm:spPr/>
      <dgm:t>
        <a:bodyPr/>
        <a:lstStyle/>
        <a:p>
          <a:endParaRPr lang="en-US"/>
        </a:p>
      </dgm:t>
    </dgm:pt>
    <dgm:pt modelId="{40E8FFA4-63B3-4D14-AEB7-E7205DB2CE09}" type="sibTrans" cxnId="{BC4DC558-1041-4829-BF6A-5B75CCE135BE}">
      <dgm:prSet/>
      <dgm:spPr/>
      <dgm:t>
        <a:bodyPr/>
        <a:lstStyle/>
        <a:p>
          <a:endParaRPr lang="en-US"/>
        </a:p>
      </dgm:t>
    </dgm:pt>
    <dgm:pt modelId="{37D6FA4F-3A84-43F2-A753-9582EA374B15}">
      <dgm:prSet/>
      <dgm:spPr/>
      <dgm:t>
        <a:bodyPr/>
        <a:lstStyle/>
        <a:p>
          <a:r>
            <a:rPr lang="en-IN"/>
            <a:t>Data modeling with star &amp; snowflake schema</a:t>
          </a:r>
          <a:endParaRPr lang="en-US"/>
        </a:p>
      </dgm:t>
    </dgm:pt>
    <dgm:pt modelId="{9DC96028-7B6F-4C89-B417-AF75EA3803B1}" type="parTrans" cxnId="{A2609FA7-1C89-4D7B-A732-ADA8C8A11D5B}">
      <dgm:prSet/>
      <dgm:spPr/>
      <dgm:t>
        <a:bodyPr/>
        <a:lstStyle/>
        <a:p>
          <a:endParaRPr lang="en-US"/>
        </a:p>
      </dgm:t>
    </dgm:pt>
    <dgm:pt modelId="{2DDC27C2-9485-4D0E-AE42-F43FABB3395A}" type="sibTrans" cxnId="{A2609FA7-1C89-4D7B-A732-ADA8C8A11D5B}">
      <dgm:prSet/>
      <dgm:spPr/>
      <dgm:t>
        <a:bodyPr/>
        <a:lstStyle/>
        <a:p>
          <a:endParaRPr lang="en-US"/>
        </a:p>
      </dgm:t>
    </dgm:pt>
    <dgm:pt modelId="{5AA07283-9BA2-42AE-B5A8-CD58666EBA16}">
      <dgm:prSet/>
      <dgm:spPr/>
      <dgm:t>
        <a:bodyPr/>
        <a:lstStyle/>
        <a:p>
          <a:r>
            <a:rPr lang="en-IN"/>
            <a:t>Visual storytelling and business insights</a:t>
          </a:r>
          <a:endParaRPr lang="en-US"/>
        </a:p>
      </dgm:t>
    </dgm:pt>
    <dgm:pt modelId="{A2ADD125-BA31-4118-B195-7F946D98C218}" type="parTrans" cxnId="{C750C2E3-430B-4194-8D88-8E9F39D14574}">
      <dgm:prSet/>
      <dgm:spPr/>
      <dgm:t>
        <a:bodyPr/>
        <a:lstStyle/>
        <a:p>
          <a:endParaRPr lang="en-US"/>
        </a:p>
      </dgm:t>
    </dgm:pt>
    <dgm:pt modelId="{E43ED615-9D45-47B8-8E9B-D516B7DB49EF}" type="sibTrans" cxnId="{C750C2E3-430B-4194-8D88-8E9F39D14574}">
      <dgm:prSet/>
      <dgm:spPr/>
      <dgm:t>
        <a:bodyPr/>
        <a:lstStyle/>
        <a:p>
          <a:endParaRPr lang="en-US"/>
        </a:p>
      </dgm:t>
    </dgm:pt>
    <dgm:pt modelId="{D34F2D0E-08EC-4E65-B2BD-1A2902E6DE3B}" type="pres">
      <dgm:prSet presAssocID="{90F9AA07-F470-4565-B089-8BCEBE6672DD}" presName="root" presStyleCnt="0">
        <dgm:presLayoutVars>
          <dgm:dir/>
          <dgm:resizeHandles val="exact"/>
        </dgm:presLayoutVars>
      </dgm:prSet>
      <dgm:spPr/>
    </dgm:pt>
    <dgm:pt modelId="{675A613C-BF4F-4BB0-BAFB-221801BF4AE4}" type="pres">
      <dgm:prSet presAssocID="{7518BAE0-C088-4666-AC86-7955DAB5E229}" presName="compNode" presStyleCnt="0"/>
      <dgm:spPr/>
    </dgm:pt>
    <dgm:pt modelId="{942354B5-D29F-4DDE-82E6-ACEEC867D024}" type="pres">
      <dgm:prSet presAssocID="{7518BAE0-C088-4666-AC86-7955DAB5E229}" presName="bgRect" presStyleLbl="bgShp" presStyleIdx="0" presStyleCnt="4"/>
      <dgm:spPr/>
    </dgm:pt>
    <dgm:pt modelId="{7317337E-4A41-410F-AFB8-CFC21910D0D8}" type="pres">
      <dgm:prSet presAssocID="{7518BAE0-C088-4666-AC86-7955DAB5E2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9C3E64-B6D3-4C2A-986E-063812A5C41A}" type="pres">
      <dgm:prSet presAssocID="{7518BAE0-C088-4666-AC86-7955DAB5E229}" presName="spaceRect" presStyleCnt="0"/>
      <dgm:spPr/>
    </dgm:pt>
    <dgm:pt modelId="{AB4E2F3D-4F96-4C08-BD17-3BA9C0239F55}" type="pres">
      <dgm:prSet presAssocID="{7518BAE0-C088-4666-AC86-7955DAB5E229}" presName="parTx" presStyleLbl="revTx" presStyleIdx="0" presStyleCnt="4">
        <dgm:presLayoutVars>
          <dgm:chMax val="0"/>
          <dgm:chPref val="0"/>
        </dgm:presLayoutVars>
      </dgm:prSet>
      <dgm:spPr/>
    </dgm:pt>
    <dgm:pt modelId="{2FAD633E-38FC-4F0F-A792-DCCCC4E4B143}" type="pres">
      <dgm:prSet presAssocID="{D80486CE-727A-4109-9764-B2DF5E87AF3C}" presName="sibTrans" presStyleCnt="0"/>
      <dgm:spPr/>
    </dgm:pt>
    <dgm:pt modelId="{F82695F8-CFD7-451D-8910-CDF8D04DCBA9}" type="pres">
      <dgm:prSet presAssocID="{5FFB325E-E0E0-44E0-9614-BC13DC3482C0}" presName="compNode" presStyleCnt="0"/>
      <dgm:spPr/>
    </dgm:pt>
    <dgm:pt modelId="{07C713DC-12FB-466A-B40A-2B943AA99FCC}" type="pres">
      <dgm:prSet presAssocID="{5FFB325E-E0E0-44E0-9614-BC13DC3482C0}" presName="bgRect" presStyleLbl="bgShp" presStyleIdx="1" presStyleCnt="4"/>
      <dgm:spPr/>
    </dgm:pt>
    <dgm:pt modelId="{D84B8CA2-6E06-4A14-8C16-B7E4028FB198}" type="pres">
      <dgm:prSet presAssocID="{5FFB325E-E0E0-44E0-9614-BC13DC3482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F29BA49-A770-4051-867A-BD120C05186C}" type="pres">
      <dgm:prSet presAssocID="{5FFB325E-E0E0-44E0-9614-BC13DC3482C0}" presName="spaceRect" presStyleCnt="0"/>
      <dgm:spPr/>
    </dgm:pt>
    <dgm:pt modelId="{E868D014-3E7D-4FE8-BD83-68B0D1B78282}" type="pres">
      <dgm:prSet presAssocID="{5FFB325E-E0E0-44E0-9614-BC13DC3482C0}" presName="parTx" presStyleLbl="revTx" presStyleIdx="1" presStyleCnt="4">
        <dgm:presLayoutVars>
          <dgm:chMax val="0"/>
          <dgm:chPref val="0"/>
        </dgm:presLayoutVars>
      </dgm:prSet>
      <dgm:spPr/>
    </dgm:pt>
    <dgm:pt modelId="{D4DAF935-CC93-4588-8063-B469E2BAE876}" type="pres">
      <dgm:prSet presAssocID="{40E8FFA4-63B3-4D14-AEB7-E7205DB2CE09}" presName="sibTrans" presStyleCnt="0"/>
      <dgm:spPr/>
    </dgm:pt>
    <dgm:pt modelId="{C5D74FF6-9B5F-4313-9950-A743E2128EA1}" type="pres">
      <dgm:prSet presAssocID="{37D6FA4F-3A84-43F2-A753-9582EA374B15}" presName="compNode" presStyleCnt="0"/>
      <dgm:spPr/>
    </dgm:pt>
    <dgm:pt modelId="{3E907476-D79E-4F4A-9C3E-C6F372B0FCBE}" type="pres">
      <dgm:prSet presAssocID="{37D6FA4F-3A84-43F2-A753-9582EA374B15}" presName="bgRect" presStyleLbl="bgShp" presStyleIdx="2" presStyleCnt="4"/>
      <dgm:spPr/>
    </dgm:pt>
    <dgm:pt modelId="{D4138B34-9ED3-4986-BE03-681B32FACFCC}" type="pres">
      <dgm:prSet presAssocID="{37D6FA4F-3A84-43F2-A753-9582EA374B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03E273EF-6E95-418D-B195-DE1955EAC0B8}" type="pres">
      <dgm:prSet presAssocID="{37D6FA4F-3A84-43F2-A753-9582EA374B15}" presName="spaceRect" presStyleCnt="0"/>
      <dgm:spPr/>
    </dgm:pt>
    <dgm:pt modelId="{26407F10-5ACB-45D1-839E-7C52DAE2D008}" type="pres">
      <dgm:prSet presAssocID="{37D6FA4F-3A84-43F2-A753-9582EA374B15}" presName="parTx" presStyleLbl="revTx" presStyleIdx="2" presStyleCnt="4">
        <dgm:presLayoutVars>
          <dgm:chMax val="0"/>
          <dgm:chPref val="0"/>
        </dgm:presLayoutVars>
      </dgm:prSet>
      <dgm:spPr/>
    </dgm:pt>
    <dgm:pt modelId="{B0CC310E-676B-49C0-9712-8DFAD0584526}" type="pres">
      <dgm:prSet presAssocID="{2DDC27C2-9485-4D0E-AE42-F43FABB3395A}" presName="sibTrans" presStyleCnt="0"/>
      <dgm:spPr/>
    </dgm:pt>
    <dgm:pt modelId="{19402E22-DD5F-4EE4-BCE2-729F206094A5}" type="pres">
      <dgm:prSet presAssocID="{5AA07283-9BA2-42AE-B5A8-CD58666EBA16}" presName="compNode" presStyleCnt="0"/>
      <dgm:spPr/>
    </dgm:pt>
    <dgm:pt modelId="{B617157D-6D74-4A9A-B7EC-4DF759844B98}" type="pres">
      <dgm:prSet presAssocID="{5AA07283-9BA2-42AE-B5A8-CD58666EBA16}" presName="bgRect" presStyleLbl="bgShp" presStyleIdx="3" presStyleCnt="4"/>
      <dgm:spPr/>
    </dgm:pt>
    <dgm:pt modelId="{5CA28530-0ADB-4311-95D8-776F9FCB2D7F}" type="pres">
      <dgm:prSet presAssocID="{5AA07283-9BA2-42AE-B5A8-CD58666EBA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4FF4013-3EE8-4212-A32A-8CB373824713}" type="pres">
      <dgm:prSet presAssocID="{5AA07283-9BA2-42AE-B5A8-CD58666EBA16}" presName="spaceRect" presStyleCnt="0"/>
      <dgm:spPr/>
    </dgm:pt>
    <dgm:pt modelId="{7CE79527-4D79-4F9A-B176-BF302C7DACD0}" type="pres">
      <dgm:prSet presAssocID="{5AA07283-9BA2-42AE-B5A8-CD58666EBA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94F11E-EC01-402F-8467-980957A8B085}" type="presOf" srcId="{37D6FA4F-3A84-43F2-A753-9582EA374B15}" destId="{26407F10-5ACB-45D1-839E-7C52DAE2D008}" srcOrd="0" destOrd="0" presId="urn:microsoft.com/office/officeart/2018/2/layout/IconVerticalSolidList"/>
    <dgm:cxn modelId="{29B32837-1C79-4F4B-BF99-CD971B937082}" srcId="{90F9AA07-F470-4565-B089-8BCEBE6672DD}" destId="{7518BAE0-C088-4666-AC86-7955DAB5E229}" srcOrd="0" destOrd="0" parTransId="{321A32B5-7AE7-423D-A7A5-97B2B47C53EB}" sibTransId="{D80486CE-727A-4109-9764-B2DF5E87AF3C}"/>
    <dgm:cxn modelId="{5282536D-F4F1-410B-B334-454252D07EFF}" type="presOf" srcId="{5AA07283-9BA2-42AE-B5A8-CD58666EBA16}" destId="{7CE79527-4D79-4F9A-B176-BF302C7DACD0}" srcOrd="0" destOrd="0" presId="urn:microsoft.com/office/officeart/2018/2/layout/IconVerticalSolidList"/>
    <dgm:cxn modelId="{146CD071-367A-49F0-A01E-564734A068A4}" type="presOf" srcId="{5FFB325E-E0E0-44E0-9614-BC13DC3482C0}" destId="{E868D014-3E7D-4FE8-BD83-68B0D1B78282}" srcOrd="0" destOrd="0" presId="urn:microsoft.com/office/officeart/2018/2/layout/IconVerticalSolidList"/>
    <dgm:cxn modelId="{BC4DC558-1041-4829-BF6A-5B75CCE135BE}" srcId="{90F9AA07-F470-4565-B089-8BCEBE6672DD}" destId="{5FFB325E-E0E0-44E0-9614-BC13DC3482C0}" srcOrd="1" destOrd="0" parTransId="{DEEDD179-159C-46E9-9D0A-D1125FC15FAA}" sibTransId="{40E8FFA4-63B3-4D14-AEB7-E7205DB2CE09}"/>
    <dgm:cxn modelId="{CD5A0FA6-C0C1-4D6E-986F-16034A5FCBFE}" type="presOf" srcId="{90F9AA07-F470-4565-B089-8BCEBE6672DD}" destId="{D34F2D0E-08EC-4E65-B2BD-1A2902E6DE3B}" srcOrd="0" destOrd="0" presId="urn:microsoft.com/office/officeart/2018/2/layout/IconVerticalSolidList"/>
    <dgm:cxn modelId="{A2609FA7-1C89-4D7B-A732-ADA8C8A11D5B}" srcId="{90F9AA07-F470-4565-B089-8BCEBE6672DD}" destId="{37D6FA4F-3A84-43F2-A753-9582EA374B15}" srcOrd="2" destOrd="0" parTransId="{9DC96028-7B6F-4C89-B417-AF75EA3803B1}" sibTransId="{2DDC27C2-9485-4D0E-AE42-F43FABB3395A}"/>
    <dgm:cxn modelId="{C750C2E3-430B-4194-8D88-8E9F39D14574}" srcId="{90F9AA07-F470-4565-B089-8BCEBE6672DD}" destId="{5AA07283-9BA2-42AE-B5A8-CD58666EBA16}" srcOrd="3" destOrd="0" parTransId="{A2ADD125-BA31-4118-B195-7F946D98C218}" sibTransId="{E43ED615-9D45-47B8-8E9B-D516B7DB49EF}"/>
    <dgm:cxn modelId="{32F5AEED-D7C6-4116-BF99-C0193385D2BC}" type="presOf" srcId="{7518BAE0-C088-4666-AC86-7955DAB5E229}" destId="{AB4E2F3D-4F96-4C08-BD17-3BA9C0239F55}" srcOrd="0" destOrd="0" presId="urn:microsoft.com/office/officeart/2018/2/layout/IconVerticalSolidList"/>
    <dgm:cxn modelId="{4D575AC4-DCBC-45FF-881C-04AFCC3016A6}" type="presParOf" srcId="{D34F2D0E-08EC-4E65-B2BD-1A2902E6DE3B}" destId="{675A613C-BF4F-4BB0-BAFB-221801BF4AE4}" srcOrd="0" destOrd="0" presId="urn:microsoft.com/office/officeart/2018/2/layout/IconVerticalSolidList"/>
    <dgm:cxn modelId="{80B9EC7E-9D11-4D5B-BD8C-0EE99D6CAB2E}" type="presParOf" srcId="{675A613C-BF4F-4BB0-BAFB-221801BF4AE4}" destId="{942354B5-D29F-4DDE-82E6-ACEEC867D024}" srcOrd="0" destOrd="0" presId="urn:microsoft.com/office/officeart/2018/2/layout/IconVerticalSolidList"/>
    <dgm:cxn modelId="{C3DD3507-C36D-4451-AE3E-FAFDA3FE699C}" type="presParOf" srcId="{675A613C-BF4F-4BB0-BAFB-221801BF4AE4}" destId="{7317337E-4A41-410F-AFB8-CFC21910D0D8}" srcOrd="1" destOrd="0" presId="urn:microsoft.com/office/officeart/2018/2/layout/IconVerticalSolidList"/>
    <dgm:cxn modelId="{53197BB0-0387-4E66-9EAD-D0734B471925}" type="presParOf" srcId="{675A613C-BF4F-4BB0-BAFB-221801BF4AE4}" destId="{5D9C3E64-B6D3-4C2A-986E-063812A5C41A}" srcOrd="2" destOrd="0" presId="urn:microsoft.com/office/officeart/2018/2/layout/IconVerticalSolidList"/>
    <dgm:cxn modelId="{9742DF4A-F688-4AC4-9959-A4AF25275A60}" type="presParOf" srcId="{675A613C-BF4F-4BB0-BAFB-221801BF4AE4}" destId="{AB4E2F3D-4F96-4C08-BD17-3BA9C0239F55}" srcOrd="3" destOrd="0" presId="urn:microsoft.com/office/officeart/2018/2/layout/IconVerticalSolidList"/>
    <dgm:cxn modelId="{2462499B-7B6A-4F0F-91CD-2B53DF62FAF2}" type="presParOf" srcId="{D34F2D0E-08EC-4E65-B2BD-1A2902E6DE3B}" destId="{2FAD633E-38FC-4F0F-A792-DCCCC4E4B143}" srcOrd="1" destOrd="0" presId="urn:microsoft.com/office/officeart/2018/2/layout/IconVerticalSolidList"/>
    <dgm:cxn modelId="{EC456037-28A1-4EE4-B0CD-D344982E3212}" type="presParOf" srcId="{D34F2D0E-08EC-4E65-B2BD-1A2902E6DE3B}" destId="{F82695F8-CFD7-451D-8910-CDF8D04DCBA9}" srcOrd="2" destOrd="0" presId="urn:microsoft.com/office/officeart/2018/2/layout/IconVerticalSolidList"/>
    <dgm:cxn modelId="{EDF0F776-9E7C-4217-9B44-9D2D6AFC697F}" type="presParOf" srcId="{F82695F8-CFD7-451D-8910-CDF8D04DCBA9}" destId="{07C713DC-12FB-466A-B40A-2B943AA99FCC}" srcOrd="0" destOrd="0" presId="urn:microsoft.com/office/officeart/2018/2/layout/IconVerticalSolidList"/>
    <dgm:cxn modelId="{F662C9C0-5F9C-4DB7-A79B-5F9E4A32E727}" type="presParOf" srcId="{F82695F8-CFD7-451D-8910-CDF8D04DCBA9}" destId="{D84B8CA2-6E06-4A14-8C16-B7E4028FB198}" srcOrd="1" destOrd="0" presId="urn:microsoft.com/office/officeart/2018/2/layout/IconVerticalSolidList"/>
    <dgm:cxn modelId="{CCEF3A67-5716-4796-88F6-7E0B18D6E84B}" type="presParOf" srcId="{F82695F8-CFD7-451D-8910-CDF8D04DCBA9}" destId="{FF29BA49-A770-4051-867A-BD120C05186C}" srcOrd="2" destOrd="0" presId="urn:microsoft.com/office/officeart/2018/2/layout/IconVerticalSolidList"/>
    <dgm:cxn modelId="{7FB8B156-A27D-4F09-ACEC-F580A6DCB297}" type="presParOf" srcId="{F82695F8-CFD7-451D-8910-CDF8D04DCBA9}" destId="{E868D014-3E7D-4FE8-BD83-68B0D1B78282}" srcOrd="3" destOrd="0" presId="urn:microsoft.com/office/officeart/2018/2/layout/IconVerticalSolidList"/>
    <dgm:cxn modelId="{C655B7C2-AF86-4A0A-829B-A903730F4A3D}" type="presParOf" srcId="{D34F2D0E-08EC-4E65-B2BD-1A2902E6DE3B}" destId="{D4DAF935-CC93-4588-8063-B469E2BAE876}" srcOrd="3" destOrd="0" presId="urn:microsoft.com/office/officeart/2018/2/layout/IconVerticalSolidList"/>
    <dgm:cxn modelId="{61A6A934-54A5-45E5-A588-E27E8DF056CC}" type="presParOf" srcId="{D34F2D0E-08EC-4E65-B2BD-1A2902E6DE3B}" destId="{C5D74FF6-9B5F-4313-9950-A743E2128EA1}" srcOrd="4" destOrd="0" presId="urn:microsoft.com/office/officeart/2018/2/layout/IconVerticalSolidList"/>
    <dgm:cxn modelId="{BDB65462-3C98-4327-9334-F4EF716A3C62}" type="presParOf" srcId="{C5D74FF6-9B5F-4313-9950-A743E2128EA1}" destId="{3E907476-D79E-4F4A-9C3E-C6F372B0FCBE}" srcOrd="0" destOrd="0" presId="urn:microsoft.com/office/officeart/2018/2/layout/IconVerticalSolidList"/>
    <dgm:cxn modelId="{86189911-BB50-4F81-8325-232BE53FCC80}" type="presParOf" srcId="{C5D74FF6-9B5F-4313-9950-A743E2128EA1}" destId="{D4138B34-9ED3-4986-BE03-681B32FACFCC}" srcOrd="1" destOrd="0" presId="urn:microsoft.com/office/officeart/2018/2/layout/IconVerticalSolidList"/>
    <dgm:cxn modelId="{DF01E5EE-7C36-403F-938A-D41D8D690AA3}" type="presParOf" srcId="{C5D74FF6-9B5F-4313-9950-A743E2128EA1}" destId="{03E273EF-6E95-418D-B195-DE1955EAC0B8}" srcOrd="2" destOrd="0" presId="urn:microsoft.com/office/officeart/2018/2/layout/IconVerticalSolidList"/>
    <dgm:cxn modelId="{ECD6C4EF-ADA4-4F8D-8293-98317DA89F1F}" type="presParOf" srcId="{C5D74FF6-9B5F-4313-9950-A743E2128EA1}" destId="{26407F10-5ACB-45D1-839E-7C52DAE2D008}" srcOrd="3" destOrd="0" presId="urn:microsoft.com/office/officeart/2018/2/layout/IconVerticalSolidList"/>
    <dgm:cxn modelId="{F73D4966-F6A4-4BF9-BFCB-8DCDC5226897}" type="presParOf" srcId="{D34F2D0E-08EC-4E65-B2BD-1A2902E6DE3B}" destId="{B0CC310E-676B-49C0-9712-8DFAD0584526}" srcOrd="5" destOrd="0" presId="urn:microsoft.com/office/officeart/2018/2/layout/IconVerticalSolidList"/>
    <dgm:cxn modelId="{3D3EA00D-16BC-4FA6-AB4E-56F77B6CE28D}" type="presParOf" srcId="{D34F2D0E-08EC-4E65-B2BD-1A2902E6DE3B}" destId="{19402E22-DD5F-4EE4-BCE2-729F206094A5}" srcOrd="6" destOrd="0" presId="urn:microsoft.com/office/officeart/2018/2/layout/IconVerticalSolidList"/>
    <dgm:cxn modelId="{847D5D44-E47B-4001-A730-EB7F4152DEA1}" type="presParOf" srcId="{19402E22-DD5F-4EE4-BCE2-729F206094A5}" destId="{B617157D-6D74-4A9A-B7EC-4DF759844B98}" srcOrd="0" destOrd="0" presId="urn:microsoft.com/office/officeart/2018/2/layout/IconVerticalSolidList"/>
    <dgm:cxn modelId="{257DD521-1F14-47CA-8011-7870A0929393}" type="presParOf" srcId="{19402E22-DD5F-4EE4-BCE2-729F206094A5}" destId="{5CA28530-0ADB-4311-95D8-776F9FCB2D7F}" srcOrd="1" destOrd="0" presId="urn:microsoft.com/office/officeart/2018/2/layout/IconVerticalSolidList"/>
    <dgm:cxn modelId="{E1AFD029-2ED7-43EE-819E-A38DCCB33170}" type="presParOf" srcId="{19402E22-DD5F-4EE4-BCE2-729F206094A5}" destId="{74FF4013-3EE8-4212-A32A-8CB373824713}" srcOrd="2" destOrd="0" presId="urn:microsoft.com/office/officeart/2018/2/layout/IconVerticalSolidList"/>
    <dgm:cxn modelId="{851B451F-13AD-4054-8B95-30D9638B9E52}" type="presParOf" srcId="{19402E22-DD5F-4EE4-BCE2-729F206094A5}" destId="{7CE79527-4D79-4F9A-B176-BF302C7DAC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1C9B8-A3FA-48E8-BC3D-E599CC22187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Revealed top products &amp; regions driving profit</a:t>
          </a:r>
          <a:endParaRPr lang="en-US" sz="2500" kern="1200"/>
        </a:p>
      </dsp:txBody>
      <dsp:txXfrm>
        <a:off x="28038" y="28038"/>
        <a:ext cx="7298593" cy="901218"/>
      </dsp:txXfrm>
    </dsp:sp>
    <dsp:sp modelId="{BBB71F7F-259F-414A-90DC-0E5A18B803C7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Identified customer segments with highest revenue</a:t>
          </a:r>
          <a:endParaRPr lang="en-US" sz="2500" kern="1200"/>
        </a:p>
      </dsp:txBody>
      <dsp:txXfrm>
        <a:off x="732583" y="1159385"/>
        <a:ext cx="7029617" cy="901218"/>
      </dsp:txXfrm>
    </dsp:sp>
    <dsp:sp modelId="{2AC1C5B6-79B7-4107-9837-F099820BD025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Monitored return trends by product and territory</a:t>
          </a:r>
          <a:endParaRPr lang="en-US" sz="2500" kern="1200"/>
        </a:p>
      </dsp:txBody>
      <dsp:txXfrm>
        <a:off x="1426612" y="2290733"/>
        <a:ext cx="7040133" cy="901218"/>
      </dsp:txXfrm>
    </dsp:sp>
    <dsp:sp modelId="{81D73C77-B221-4AFC-90EB-164D28358E16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Enabled interactive, self-serve analysis for stakeholders</a:t>
          </a:r>
          <a:endParaRPr lang="en-US" sz="2500" kern="1200"/>
        </a:p>
      </dsp:txBody>
      <dsp:txXfrm>
        <a:off x="2131157" y="3422081"/>
        <a:ext cx="7029617" cy="901218"/>
      </dsp:txXfrm>
    </dsp:sp>
    <dsp:sp modelId="{75BD87FA-57F9-4B6D-A888-E970B8E92A6F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39E5B98A-98F9-4630-A4F9-075C967456D2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585FDF37-1BEE-42E1-8E1D-CD03BA07ED73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354B5-D29F-4DDE-82E6-ACEEC867D024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337E-4A41-410F-AFB8-CFC21910D0D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E2F3D-4F96-4C08-BD17-3BA9C0239F5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Power BI workflow (ETL → Modeling → Visualization)</a:t>
          </a:r>
          <a:endParaRPr lang="en-US" sz="2200" kern="1200"/>
        </a:p>
      </dsp:txBody>
      <dsp:txXfrm>
        <a:off x="1339618" y="2288"/>
        <a:ext cx="5024605" cy="1159843"/>
      </dsp:txXfrm>
    </dsp:sp>
    <dsp:sp modelId="{07C713DC-12FB-466A-B40A-2B943AA99FCC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B8CA2-6E06-4A14-8C16-B7E4028FB19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8D014-3E7D-4FE8-BD83-68B0D1B78282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DAX for calculations and logic</a:t>
          </a:r>
          <a:endParaRPr lang="en-US" sz="2200" kern="1200"/>
        </a:p>
      </dsp:txBody>
      <dsp:txXfrm>
        <a:off x="1339618" y="1452092"/>
        <a:ext cx="5024605" cy="1159843"/>
      </dsp:txXfrm>
    </dsp:sp>
    <dsp:sp modelId="{3E907476-D79E-4F4A-9C3E-C6F372B0FCB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38B34-9ED3-4986-BE03-681B32FACFCC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7F10-5ACB-45D1-839E-7C52DAE2D008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 modeling with star &amp; snowflake schema</a:t>
          </a:r>
          <a:endParaRPr lang="en-US" sz="2200" kern="1200"/>
        </a:p>
      </dsp:txBody>
      <dsp:txXfrm>
        <a:off x="1339618" y="2901896"/>
        <a:ext cx="5024605" cy="1159843"/>
      </dsp:txXfrm>
    </dsp:sp>
    <dsp:sp modelId="{B617157D-6D74-4A9A-B7EC-4DF759844B98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28530-0ADB-4311-95D8-776F9FCB2D7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79527-4D79-4F9A-B176-BF302C7DACD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Visual storytelling and business insights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E47A-6F2C-61D7-0811-FB85260B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5468B-1C06-BC77-0B95-192868B8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786F-4760-92C1-F2D1-8C6DD722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77CC-1C57-E7BA-739B-F826A12A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D102-01D7-A30D-1264-6787A38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4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55E8-D551-64F9-A344-144D476A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DADEC-087A-AE17-DCED-42E879FA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BF44D-1F0D-D8B8-E244-BF9EEBDB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33DB-66C5-3302-0CB8-1A535018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91B-977F-AA00-8713-9962F776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EC43A-3BA6-3170-1E55-83ED92BE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F1740-27A0-6E93-5DA4-68A488343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E98D-7977-BE9B-E9CA-EB6AAA1E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F958-262C-A0A4-D70B-21DFD01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717E-6E24-2AC0-B354-38CBA7BD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05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445C-F77A-37B3-3330-961C3CC7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19FA-8A48-CE57-CDF9-064A46BC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D251-642A-9A5B-4BE4-821AAE14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4C06-B97A-ED20-1DB6-6ACC32DE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D50E-4BF6-A5BD-ACA0-81606E8B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653F-37B3-FAF5-AC7E-909A5F9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0BD3-485C-1D34-5B22-5E770D43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2631-0AC4-FCD1-7A4A-A6CF0B38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2A0E-CA4C-F1C0-899F-F547D33C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8486-4B4E-17BA-757C-A52BE00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7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9AD0-C389-20D8-C023-A316BC46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27DE-84FC-0D72-F7A8-4906E1B7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C5BE-7E3C-2B5E-E558-804176E9B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D28E3-2329-3F08-DB84-332E6B06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9679F-580C-5DCB-6DA2-2E59F4D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B0E85-0D6F-51B7-C605-D3A47F89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A51-9443-59AF-6E31-E821DFE5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2A63C-AD85-AF02-F62E-3972BF02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2783-5BCE-DC53-4225-4D164685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9D4F7-6855-EA29-9061-54AF7316E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DCAB3-7100-8DB3-3BC9-1EA7210BB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5458D-461F-CB7C-8075-B0260D4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97357-7EFD-2633-04CD-1B958BBA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D5C09D-8FC4-0130-13CE-C5ED8954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25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60C0-2180-DEE0-4993-E1816CE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098C-7018-A741-9127-C877696B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03124-FC74-EAC3-3ECF-22E9B12B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CED9-C33E-2E0B-4AD2-0A2FBE3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3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3A9BB-35AE-C619-8FD0-A20373DA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FBAA5-F51C-7207-9BCF-D46FEBAA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AE34-04DD-31D7-22F4-A792553C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6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DF86-8DD2-792B-8ED4-405B37C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4EF75-A864-4D5F-04DA-6EC551AE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B5573-408E-8EEE-6DFB-CA1132841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7C4B-097D-D993-AD0B-DC049323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E3743-622E-F888-A4A7-D3BC9089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75BB7-2622-EE26-86E1-FF0F2B0B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F1AD-E7D1-DBF7-6D57-6BC56CF4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7C055-C35D-EBC0-D810-31D98817E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21852-2F37-7D13-97AA-A97B84D5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B37F-92B1-B9AB-316E-14E94B3D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84F8-F0C1-0B9B-AD50-4DA6D502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A026-7986-937A-3527-54D9324F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3EA64-4C13-4B3D-BC9C-E9B5598E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50B3-BE36-02C9-F0D4-B4F5463C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F9CB-8A2F-A33F-6349-2EACAED6A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9AB6B-ADCC-4C26-94F1-371945B2EAED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DF6E-9BC3-B256-8430-EE92E9872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C0C7-A102-E3C4-410C-AB6E36E41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4D21B-F152-4B93-A811-9458804A46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1D094221-3F0A-433E-141B-EDC47E6CA9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604DA-7BEA-162D-4BC9-926E97BD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AdventureWorks Sales &amp; Customer Insights Dashboard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DF471-BC9C-D7D5-8DB8-DAB790266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792531"/>
            <a:ext cx="5334000" cy="1089423"/>
          </a:xfrm>
        </p:spPr>
        <p:txBody>
          <a:bodyPr anchor="b">
            <a:normAutofit/>
          </a:bodyPr>
          <a:lstStyle/>
          <a:p>
            <a:pPr algn="l"/>
            <a:r>
              <a:rPr lang="en-IN" sz="1800">
                <a:solidFill>
                  <a:srgbClr val="FFFFFF"/>
                </a:solidFill>
              </a:rPr>
              <a:t>Power BI Project by Navya Sree Madagoni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0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A6D8A-734B-A449-C529-E93EE7CF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Project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ACAC-75AE-D42D-0D6C-B665C628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/>
              <a:t>Objective:</a:t>
            </a:r>
          </a:p>
          <a:p>
            <a:pPr>
              <a:buNone/>
            </a:pPr>
            <a:r>
              <a:rPr lang="en-US" sz="2000"/>
              <a:t>Build an end-to-end Power BI dashboard for AdventureWorks to</a:t>
            </a:r>
          </a:p>
          <a:p>
            <a:pPr>
              <a:buNone/>
            </a:pPr>
            <a:r>
              <a:rPr lang="en-US" sz="2000"/>
              <a:t>track business performance using raw sales, returns, and customer</a:t>
            </a:r>
          </a:p>
          <a:p>
            <a:pPr>
              <a:buNone/>
            </a:pPr>
            <a:r>
              <a:rPr lang="en-US" sz="2000"/>
              <a:t>data.</a:t>
            </a:r>
          </a:p>
          <a:p>
            <a:pPr>
              <a:buNone/>
            </a:pPr>
            <a:r>
              <a:rPr lang="en-US" sz="2000" b="1"/>
              <a:t>Scope: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Transform raw CSV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Build relational data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Create calculated metrics (DAX)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Design interactive dashboards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7534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96367-E9E3-5121-2578-EF961539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Tools And Technologies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4BB2B-A469-5999-1798-B65D6D85B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002613"/>
              </p:ext>
            </p:extLst>
          </p:nvPr>
        </p:nvGraphicFramePr>
        <p:xfrm>
          <a:off x="1115568" y="2677037"/>
          <a:ext cx="10168129" cy="317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392">
                  <a:extLst>
                    <a:ext uri="{9D8B030D-6E8A-4147-A177-3AD203B41FA5}">
                      <a16:colId xmlns:a16="http://schemas.microsoft.com/office/drawing/2014/main" val="1869093737"/>
                    </a:ext>
                  </a:extLst>
                </a:gridCol>
                <a:gridCol w="6117737">
                  <a:extLst>
                    <a:ext uri="{9D8B030D-6E8A-4147-A177-3AD203B41FA5}">
                      <a16:colId xmlns:a16="http://schemas.microsoft.com/office/drawing/2014/main" val="2372239807"/>
                    </a:ext>
                  </a:extLst>
                </a:gridCol>
              </a:tblGrid>
              <a:tr h="63586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Tool </a:t>
                      </a:r>
                      <a:endParaRPr lang="en-IN" sz="2800"/>
                    </a:p>
                  </a:txBody>
                  <a:tcPr marL="144513" marR="144513" marT="72257" marB="722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Purpose</a:t>
                      </a:r>
                      <a:endParaRPr lang="en-IN" sz="2800"/>
                    </a:p>
                  </a:txBody>
                  <a:tcPr marL="144513" marR="144513" marT="72257" marB="72257"/>
                </a:tc>
                <a:extLst>
                  <a:ext uri="{0D108BD9-81ED-4DB2-BD59-A6C34878D82A}">
                    <a16:rowId xmlns:a16="http://schemas.microsoft.com/office/drawing/2014/main" val="1608001785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r>
                        <a:rPr lang="en-IN" sz="2800"/>
                        <a:t>Power BI Desktop</a:t>
                      </a:r>
                    </a:p>
                  </a:txBody>
                  <a:tcPr marL="144513" marR="144513" marT="72257" marB="72257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Dashboard Creation &amp;  Modeling</a:t>
                      </a:r>
                      <a:endParaRPr lang="en-IN" sz="2800"/>
                    </a:p>
                  </a:txBody>
                  <a:tcPr marL="144513" marR="144513" marT="72257" marB="72257"/>
                </a:tc>
                <a:extLst>
                  <a:ext uri="{0D108BD9-81ED-4DB2-BD59-A6C34878D82A}">
                    <a16:rowId xmlns:a16="http://schemas.microsoft.com/office/drawing/2014/main" val="598603111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r>
                        <a:rPr lang="en-US" sz="2800"/>
                        <a:t>Power Query</a:t>
                      </a:r>
                      <a:endParaRPr lang="en-IN" sz="2800"/>
                    </a:p>
                  </a:txBody>
                  <a:tcPr marL="144513" marR="144513" marT="72257" marB="72257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Data Cleaning &amp; Transformation</a:t>
                      </a:r>
                      <a:endParaRPr lang="en-IN" sz="2800"/>
                    </a:p>
                  </a:txBody>
                  <a:tcPr marL="144513" marR="144513" marT="72257" marB="72257"/>
                </a:tc>
                <a:extLst>
                  <a:ext uri="{0D108BD9-81ED-4DB2-BD59-A6C34878D82A}">
                    <a16:rowId xmlns:a16="http://schemas.microsoft.com/office/drawing/2014/main" val="1019334594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r>
                        <a:rPr lang="en-US" sz="2800"/>
                        <a:t>DAX</a:t>
                      </a:r>
                      <a:endParaRPr lang="en-IN" sz="2800"/>
                    </a:p>
                  </a:txBody>
                  <a:tcPr marL="144513" marR="144513" marT="72257" marB="72257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Calculated Columns and Measures</a:t>
                      </a:r>
                      <a:endParaRPr lang="en-IN" sz="2800"/>
                    </a:p>
                  </a:txBody>
                  <a:tcPr marL="144513" marR="144513" marT="72257" marB="72257"/>
                </a:tc>
                <a:extLst>
                  <a:ext uri="{0D108BD9-81ED-4DB2-BD59-A6C34878D82A}">
                    <a16:rowId xmlns:a16="http://schemas.microsoft.com/office/drawing/2014/main" val="4000316994"/>
                  </a:ext>
                </a:extLst>
              </a:tr>
              <a:tr h="635860">
                <a:tc>
                  <a:txBody>
                    <a:bodyPr/>
                    <a:lstStyle/>
                    <a:p>
                      <a:r>
                        <a:rPr lang="en-US" sz="2800"/>
                        <a:t>Relational Data Model</a:t>
                      </a:r>
                      <a:endParaRPr lang="en-IN" sz="2800"/>
                    </a:p>
                  </a:txBody>
                  <a:tcPr marL="144513" marR="144513" marT="72257" marB="72257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Star and Snowflake Schema</a:t>
                      </a:r>
                      <a:endParaRPr lang="en-IN" sz="2800"/>
                    </a:p>
                  </a:txBody>
                  <a:tcPr marL="144513" marR="144513" marT="72257" marB="72257"/>
                </a:tc>
                <a:extLst>
                  <a:ext uri="{0D108BD9-81ED-4DB2-BD59-A6C34878D82A}">
                    <a16:rowId xmlns:a16="http://schemas.microsoft.com/office/drawing/2014/main" val="2378129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1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3F9F7-376C-A79B-3C81-9108B4B5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Data Sources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26C0-77C4-F431-02D7-1D9ECB36B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700" b="1"/>
              <a:t>Files Used: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Sales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Product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Sales Territories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Returns</a:t>
            </a:r>
          </a:p>
          <a:p>
            <a:pPr marL="0" indent="0">
              <a:buNone/>
            </a:pPr>
            <a:endParaRPr lang="en-IN" sz="170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3E7B614-ED68-4EBF-4E4C-51E210B1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913188"/>
            <a:ext cx="6922008" cy="31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947D5-3ED6-BE63-6A8B-79F33495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Data 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A8DBBB-C4F6-E179-CFB3-D5E7F08A5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fact &amp; dimension tables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Star schema for Sales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Snowflake schema for Products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One-to-many relationships (PK-FK)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Applied best practices: field hiding, naming, clean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AD510-65C6-2CD3-B6BE-F939DE41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18010"/>
            <a:ext cx="6922008" cy="33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7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9E823-5229-C49A-EC50-BA7CBF6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43" y="456345"/>
            <a:ext cx="3179929" cy="35560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92F7D-147A-48BB-F501-8910C6E6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511389"/>
            <a:ext cx="3261815" cy="58484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300" b="1" dirty="0"/>
              <a:t>Dashboards Created:</a:t>
            </a: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Executive Dashboard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High-level KPIs like Total Revenue, Profit, Orders, and Return Rate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Trend analysis with filters for region and time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Map Dashboard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Geo-based insights using maps to analyze sales and returns by territory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Highlights regional performance across the globe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Product Dashboard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Tracks performance of product categories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Visualizes top-selling products, product returns, and revenue contribution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Customer Dashboard</a:t>
            </a:r>
            <a:endParaRPr lang="en-US" sz="1300" dirty="0"/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Segmentation based on income, education, and parental status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Identifies high-value customers and customer behavior patterns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66D1D6-8BF2-DF80-AF12-FDB4EAC57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1988"/>
          <a:stretch/>
        </p:blipFill>
        <p:spPr>
          <a:xfrm>
            <a:off x="8324913" y="3357257"/>
            <a:ext cx="3867087" cy="1719613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1972AF-E3F9-C82C-FA66-55114D20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754" r="3" b="11194"/>
          <a:stretch/>
        </p:blipFill>
        <p:spPr>
          <a:xfrm>
            <a:off x="8299501" y="5150317"/>
            <a:ext cx="3867087" cy="171961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3666C9-8289-C4BB-A837-B801851254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1185"/>
          <a:stretch/>
        </p:blipFill>
        <p:spPr>
          <a:xfrm>
            <a:off x="8274087" y="10138"/>
            <a:ext cx="3867087" cy="1719613"/>
          </a:xfrm>
          <a:prstGeom prst="rect">
            <a:avLst/>
          </a:prstGeom>
        </p:spPr>
      </p:pic>
      <p:pic>
        <p:nvPicPr>
          <p:cNvPr id="7" name="Picture 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ED0CF9F1-9DDB-6AF7-E346-79AC72BAEA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" b="21645"/>
          <a:stretch/>
        </p:blipFill>
        <p:spPr>
          <a:xfrm>
            <a:off x="8299500" y="1507656"/>
            <a:ext cx="3867087" cy="17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74CF7-9263-71BD-C020-5ABDF160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/>
              <a:t>Outcomes &amp; Insights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46554AC-51FA-B9D6-2DAB-508422CF5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3723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25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C00F9-180A-8350-BD4E-909CAFF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Skills Demonstrated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BEC315A-8B83-231C-0746-D51A36313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4390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88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B8B2E-B323-33FE-8C0E-233E18DF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11BA23-CBC4-05A6-D79C-A3751DFF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75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AdventureWorks Sales &amp; Customer Insights Dashboard</vt:lpstr>
      <vt:lpstr>Project Overview</vt:lpstr>
      <vt:lpstr>Tools And Technologies</vt:lpstr>
      <vt:lpstr>Data Sources</vt:lpstr>
      <vt:lpstr>Data Model</vt:lpstr>
      <vt:lpstr>Dashboard Overview</vt:lpstr>
      <vt:lpstr>Outcomes &amp; Insights</vt:lpstr>
      <vt:lpstr>Skills Demonstrated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Tharuni Tekula</dc:creator>
  <cp:lastModifiedBy>Tharuni Tekula</cp:lastModifiedBy>
  <cp:revision>1</cp:revision>
  <dcterms:created xsi:type="dcterms:W3CDTF">2025-04-02T16:33:28Z</dcterms:created>
  <dcterms:modified xsi:type="dcterms:W3CDTF">2025-04-02T17:22:42Z</dcterms:modified>
</cp:coreProperties>
</file>