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38" y="5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sad22/healthcare-dataset/dat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sad22/healthcare-dataset/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A945E-DE39-4197-99D0-D906F52267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E2FD70-3259-4C5E-AE06-AAD6C06F2568}">
      <dgm:prSet/>
      <dgm:spPr/>
      <dgm:t>
        <a:bodyPr/>
        <a:lstStyle/>
        <a:p>
          <a:r>
            <a:rPr lang="en-US" dirty="0"/>
            <a:t>Data Source: 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Healthcare</a:t>
          </a:r>
          <a:r>
            <a:rPr lang="en-US" dirty="0">
              <a:hlinkClick xmlns:r="http://schemas.openxmlformats.org/officeDocument/2006/relationships" r:id="rId1"/>
            </a:rPr>
            <a:t> 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Dataset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48EBB46-954A-47DA-98AB-3483CE6EDEE2}" type="parTrans" cxnId="{55DDFB44-0269-46A6-AB18-C02D24130555}">
      <dgm:prSet/>
      <dgm:spPr/>
      <dgm:t>
        <a:bodyPr/>
        <a:lstStyle/>
        <a:p>
          <a:endParaRPr lang="en-US"/>
        </a:p>
      </dgm:t>
    </dgm:pt>
    <dgm:pt modelId="{A4748895-B46E-4264-99A3-9729EA7D875F}" type="sibTrans" cxnId="{55DDFB44-0269-46A6-AB18-C02D24130555}">
      <dgm:prSet/>
      <dgm:spPr/>
      <dgm:t>
        <a:bodyPr/>
        <a:lstStyle/>
        <a:p>
          <a:endParaRPr lang="en-US"/>
        </a:p>
      </dgm:t>
    </dgm:pt>
    <dgm:pt modelId="{C71C4233-A3AC-4212-AB50-30954DEF8A02}">
      <dgm:prSet/>
      <dgm:spPr/>
      <dgm:t>
        <a:bodyPr/>
        <a:lstStyle/>
        <a:p>
          <a:r>
            <a:rPr lang="en-US"/>
            <a:t>Data Volume: 10000 Observations</a:t>
          </a:r>
        </a:p>
      </dgm:t>
    </dgm:pt>
    <dgm:pt modelId="{A13F35D7-5D24-4929-B3EB-ABC6088B92FF}" type="parTrans" cxnId="{32286CA3-08C6-4357-B5FA-2DAFA99B522D}">
      <dgm:prSet/>
      <dgm:spPr/>
      <dgm:t>
        <a:bodyPr/>
        <a:lstStyle/>
        <a:p>
          <a:endParaRPr lang="en-US"/>
        </a:p>
      </dgm:t>
    </dgm:pt>
    <dgm:pt modelId="{3743A45E-0E8B-4959-9337-F1247A202CB7}" type="sibTrans" cxnId="{32286CA3-08C6-4357-B5FA-2DAFA99B522D}">
      <dgm:prSet/>
      <dgm:spPr/>
      <dgm:t>
        <a:bodyPr/>
        <a:lstStyle/>
        <a:p>
          <a:endParaRPr lang="en-US"/>
        </a:p>
      </dgm:t>
    </dgm:pt>
    <dgm:pt modelId="{855B3E21-3799-4EB9-9C3B-0AAB9CB638B3}">
      <dgm:prSet/>
      <dgm:spPr/>
      <dgm:t>
        <a:bodyPr/>
        <a:lstStyle/>
        <a:p>
          <a:r>
            <a:rPr lang="en-US"/>
            <a:t>Key features : </a:t>
          </a:r>
        </a:p>
      </dgm:t>
    </dgm:pt>
    <dgm:pt modelId="{0D1FA5BB-0838-47D9-B793-816B1537FDA9}" type="parTrans" cxnId="{BED19530-8783-44C8-91F6-E4ACCAA4DA24}">
      <dgm:prSet/>
      <dgm:spPr/>
      <dgm:t>
        <a:bodyPr/>
        <a:lstStyle/>
        <a:p>
          <a:endParaRPr lang="en-US"/>
        </a:p>
      </dgm:t>
    </dgm:pt>
    <dgm:pt modelId="{A283FD74-BEB2-461C-AB54-A495CF474229}" type="sibTrans" cxnId="{BED19530-8783-44C8-91F6-E4ACCAA4DA24}">
      <dgm:prSet/>
      <dgm:spPr/>
      <dgm:t>
        <a:bodyPr/>
        <a:lstStyle/>
        <a:p>
          <a:endParaRPr lang="en-US"/>
        </a:p>
      </dgm:t>
    </dgm:pt>
    <dgm:pt modelId="{2077E47F-D017-4125-AA0C-13EACBAF2300}">
      <dgm:prSet/>
      <dgm:spPr/>
      <dgm:t>
        <a:bodyPr/>
        <a:lstStyle/>
        <a:p>
          <a:r>
            <a:rPr lang="en-US"/>
            <a:t>Age</a:t>
          </a:r>
        </a:p>
      </dgm:t>
    </dgm:pt>
    <dgm:pt modelId="{79C32828-0D4A-430A-9771-DCF9CAEE3871}" type="parTrans" cxnId="{4714B25C-8F42-47DA-9A63-F768D931FA18}">
      <dgm:prSet/>
      <dgm:spPr/>
      <dgm:t>
        <a:bodyPr/>
        <a:lstStyle/>
        <a:p>
          <a:endParaRPr lang="en-US"/>
        </a:p>
      </dgm:t>
    </dgm:pt>
    <dgm:pt modelId="{7FBD5957-A0F9-4031-B020-746B2230E10E}" type="sibTrans" cxnId="{4714B25C-8F42-47DA-9A63-F768D931FA18}">
      <dgm:prSet/>
      <dgm:spPr/>
      <dgm:t>
        <a:bodyPr/>
        <a:lstStyle/>
        <a:p>
          <a:endParaRPr lang="en-US"/>
        </a:p>
      </dgm:t>
    </dgm:pt>
    <dgm:pt modelId="{B28A867A-587C-4612-B6E0-0D066ACB4F75}">
      <dgm:prSet/>
      <dgm:spPr/>
      <dgm:t>
        <a:bodyPr/>
        <a:lstStyle/>
        <a:p>
          <a:r>
            <a:rPr lang="en-US"/>
            <a:t>Gender</a:t>
          </a:r>
        </a:p>
      </dgm:t>
    </dgm:pt>
    <dgm:pt modelId="{581B49BA-9CEA-4AD1-8588-68888425993F}" type="parTrans" cxnId="{DA95F5DA-3D13-4B9E-A894-21ECFBA05632}">
      <dgm:prSet/>
      <dgm:spPr/>
      <dgm:t>
        <a:bodyPr/>
        <a:lstStyle/>
        <a:p>
          <a:endParaRPr lang="en-US"/>
        </a:p>
      </dgm:t>
    </dgm:pt>
    <dgm:pt modelId="{E4B00F5E-A62D-48B7-8CAE-6809F3840398}" type="sibTrans" cxnId="{DA95F5DA-3D13-4B9E-A894-21ECFBA05632}">
      <dgm:prSet/>
      <dgm:spPr/>
      <dgm:t>
        <a:bodyPr/>
        <a:lstStyle/>
        <a:p>
          <a:endParaRPr lang="en-US"/>
        </a:p>
      </dgm:t>
    </dgm:pt>
    <dgm:pt modelId="{826295B9-C879-4F30-820D-8844619C3EA2}">
      <dgm:prSet/>
      <dgm:spPr/>
      <dgm:t>
        <a:bodyPr/>
        <a:lstStyle/>
        <a:p>
          <a:r>
            <a:rPr lang="en-US"/>
            <a:t>Blood Type</a:t>
          </a:r>
        </a:p>
      </dgm:t>
    </dgm:pt>
    <dgm:pt modelId="{B6890030-E038-4301-8185-27C4F31226BA}" type="parTrans" cxnId="{0C01A4D6-B3DB-47BC-ADDA-6F5FDF89F6BD}">
      <dgm:prSet/>
      <dgm:spPr/>
      <dgm:t>
        <a:bodyPr/>
        <a:lstStyle/>
        <a:p>
          <a:endParaRPr lang="en-US"/>
        </a:p>
      </dgm:t>
    </dgm:pt>
    <dgm:pt modelId="{8507E478-3998-4007-957C-36DB617D4414}" type="sibTrans" cxnId="{0C01A4D6-B3DB-47BC-ADDA-6F5FDF89F6BD}">
      <dgm:prSet/>
      <dgm:spPr/>
      <dgm:t>
        <a:bodyPr/>
        <a:lstStyle/>
        <a:p>
          <a:endParaRPr lang="en-US"/>
        </a:p>
      </dgm:t>
    </dgm:pt>
    <dgm:pt modelId="{1FEA1311-0D2E-4E42-9100-90492589234B}">
      <dgm:prSet/>
      <dgm:spPr/>
      <dgm:t>
        <a:bodyPr/>
        <a:lstStyle/>
        <a:p>
          <a:r>
            <a:rPr lang="en-US"/>
            <a:t>Medical Conditions</a:t>
          </a:r>
        </a:p>
      </dgm:t>
    </dgm:pt>
    <dgm:pt modelId="{26C5179E-2C44-4926-85A8-7EF6E9F1AA40}" type="parTrans" cxnId="{7FAEA6F0-F2CA-47A5-9E75-D12DBB39ABF5}">
      <dgm:prSet/>
      <dgm:spPr/>
      <dgm:t>
        <a:bodyPr/>
        <a:lstStyle/>
        <a:p>
          <a:endParaRPr lang="en-US"/>
        </a:p>
      </dgm:t>
    </dgm:pt>
    <dgm:pt modelId="{F4E3EF9E-41EC-4757-8053-166C0DF1FA8E}" type="sibTrans" cxnId="{7FAEA6F0-F2CA-47A5-9E75-D12DBB39ABF5}">
      <dgm:prSet/>
      <dgm:spPr/>
      <dgm:t>
        <a:bodyPr/>
        <a:lstStyle/>
        <a:p>
          <a:endParaRPr lang="en-US"/>
        </a:p>
      </dgm:t>
    </dgm:pt>
    <dgm:pt modelId="{60AA69C5-83BB-4110-89FC-13DC096C66B6}">
      <dgm:prSet/>
      <dgm:spPr/>
      <dgm:t>
        <a:bodyPr/>
        <a:lstStyle/>
        <a:p>
          <a:r>
            <a:rPr lang="en-US"/>
            <a:t>Doctor</a:t>
          </a:r>
        </a:p>
      </dgm:t>
    </dgm:pt>
    <dgm:pt modelId="{BE63B14B-1748-46E6-BFCA-1FC26E8B363A}" type="parTrans" cxnId="{EC96C47B-95EF-4865-8181-AB2EDA0A3D67}">
      <dgm:prSet/>
      <dgm:spPr/>
      <dgm:t>
        <a:bodyPr/>
        <a:lstStyle/>
        <a:p>
          <a:endParaRPr lang="en-US"/>
        </a:p>
      </dgm:t>
    </dgm:pt>
    <dgm:pt modelId="{21E56955-322C-482C-9A7C-66A40475F935}" type="sibTrans" cxnId="{EC96C47B-95EF-4865-8181-AB2EDA0A3D67}">
      <dgm:prSet/>
      <dgm:spPr/>
      <dgm:t>
        <a:bodyPr/>
        <a:lstStyle/>
        <a:p>
          <a:endParaRPr lang="en-US"/>
        </a:p>
      </dgm:t>
    </dgm:pt>
    <dgm:pt modelId="{2C14F1FE-1FF3-420F-9497-0F5898216CDF}">
      <dgm:prSet/>
      <dgm:spPr/>
      <dgm:t>
        <a:bodyPr/>
        <a:lstStyle/>
        <a:p>
          <a:r>
            <a:rPr lang="en-US"/>
            <a:t>Insurance Provider</a:t>
          </a:r>
        </a:p>
      </dgm:t>
    </dgm:pt>
    <dgm:pt modelId="{89DF67B4-CE52-4ED2-8A25-07FDE23E8C3F}" type="parTrans" cxnId="{3EA817FC-5A95-4685-AB10-E97218D2249C}">
      <dgm:prSet/>
      <dgm:spPr/>
      <dgm:t>
        <a:bodyPr/>
        <a:lstStyle/>
        <a:p>
          <a:endParaRPr lang="en-US"/>
        </a:p>
      </dgm:t>
    </dgm:pt>
    <dgm:pt modelId="{C5674CFB-89CD-4D08-9A5F-FF6773AF81D8}" type="sibTrans" cxnId="{3EA817FC-5A95-4685-AB10-E97218D2249C}">
      <dgm:prSet/>
      <dgm:spPr/>
      <dgm:t>
        <a:bodyPr/>
        <a:lstStyle/>
        <a:p>
          <a:endParaRPr lang="en-US"/>
        </a:p>
      </dgm:t>
    </dgm:pt>
    <dgm:pt modelId="{BFB6D1C6-7B7F-4C33-BEC4-0AF12622C6FB}" type="pres">
      <dgm:prSet presAssocID="{40EA945E-DE39-4197-99D0-D906F52267AB}" presName="linear" presStyleCnt="0">
        <dgm:presLayoutVars>
          <dgm:dir/>
          <dgm:animLvl val="lvl"/>
          <dgm:resizeHandles val="exact"/>
        </dgm:presLayoutVars>
      </dgm:prSet>
      <dgm:spPr/>
    </dgm:pt>
    <dgm:pt modelId="{D0E28696-9E3A-4310-8CD6-4CF9AFD992D4}" type="pres">
      <dgm:prSet presAssocID="{DCE2FD70-3259-4C5E-AE06-AAD6C06F2568}" presName="parentLin" presStyleCnt="0"/>
      <dgm:spPr/>
    </dgm:pt>
    <dgm:pt modelId="{A3BE17A6-5879-46D8-A350-F5D44A99238D}" type="pres">
      <dgm:prSet presAssocID="{DCE2FD70-3259-4C5E-AE06-AAD6C06F2568}" presName="parentLeftMargin" presStyleLbl="node1" presStyleIdx="0" presStyleCnt="3"/>
      <dgm:spPr/>
    </dgm:pt>
    <dgm:pt modelId="{D6CB8514-C236-48E4-A95C-7561F5B796E4}" type="pres">
      <dgm:prSet presAssocID="{DCE2FD70-3259-4C5E-AE06-AAD6C06F25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BF7A7B-B237-496D-A064-E991F50E097E}" type="pres">
      <dgm:prSet presAssocID="{DCE2FD70-3259-4C5E-AE06-AAD6C06F2568}" presName="negativeSpace" presStyleCnt="0"/>
      <dgm:spPr/>
    </dgm:pt>
    <dgm:pt modelId="{A110AFC5-5878-4402-92F1-CB2890D986F2}" type="pres">
      <dgm:prSet presAssocID="{DCE2FD70-3259-4C5E-AE06-AAD6C06F2568}" presName="childText" presStyleLbl="conFgAcc1" presStyleIdx="0" presStyleCnt="3">
        <dgm:presLayoutVars>
          <dgm:bulletEnabled val="1"/>
        </dgm:presLayoutVars>
      </dgm:prSet>
      <dgm:spPr/>
    </dgm:pt>
    <dgm:pt modelId="{7C2D913C-9027-401F-8541-98FCAB977158}" type="pres">
      <dgm:prSet presAssocID="{A4748895-B46E-4264-99A3-9729EA7D875F}" presName="spaceBetweenRectangles" presStyleCnt="0"/>
      <dgm:spPr/>
    </dgm:pt>
    <dgm:pt modelId="{D8D0574D-77AF-4EF1-9854-8B37AE4CF211}" type="pres">
      <dgm:prSet presAssocID="{C71C4233-A3AC-4212-AB50-30954DEF8A02}" presName="parentLin" presStyleCnt="0"/>
      <dgm:spPr/>
    </dgm:pt>
    <dgm:pt modelId="{035DE6C0-E983-4AD1-9C87-E3F7E0B3312A}" type="pres">
      <dgm:prSet presAssocID="{C71C4233-A3AC-4212-AB50-30954DEF8A02}" presName="parentLeftMargin" presStyleLbl="node1" presStyleIdx="0" presStyleCnt="3"/>
      <dgm:spPr/>
    </dgm:pt>
    <dgm:pt modelId="{85CECC5C-48CF-4073-8AAE-2E488FEE824C}" type="pres">
      <dgm:prSet presAssocID="{C71C4233-A3AC-4212-AB50-30954DEF8A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4F8F08-3905-4F24-9BBA-84C5FD3ADD7E}" type="pres">
      <dgm:prSet presAssocID="{C71C4233-A3AC-4212-AB50-30954DEF8A02}" presName="negativeSpace" presStyleCnt="0"/>
      <dgm:spPr/>
    </dgm:pt>
    <dgm:pt modelId="{05AF6FCC-F8DD-49E9-8433-DF0478273591}" type="pres">
      <dgm:prSet presAssocID="{C71C4233-A3AC-4212-AB50-30954DEF8A02}" presName="childText" presStyleLbl="conFgAcc1" presStyleIdx="1" presStyleCnt="3">
        <dgm:presLayoutVars>
          <dgm:bulletEnabled val="1"/>
        </dgm:presLayoutVars>
      </dgm:prSet>
      <dgm:spPr/>
    </dgm:pt>
    <dgm:pt modelId="{7BDF5490-9769-4C56-BFE7-D83384AB269C}" type="pres">
      <dgm:prSet presAssocID="{3743A45E-0E8B-4959-9337-F1247A202CB7}" presName="spaceBetweenRectangles" presStyleCnt="0"/>
      <dgm:spPr/>
    </dgm:pt>
    <dgm:pt modelId="{E1C9224E-4C90-49C8-8504-CE4E943D470C}" type="pres">
      <dgm:prSet presAssocID="{855B3E21-3799-4EB9-9C3B-0AAB9CB638B3}" presName="parentLin" presStyleCnt="0"/>
      <dgm:spPr/>
    </dgm:pt>
    <dgm:pt modelId="{079E870F-41CB-4E06-B4BB-A52D77B48B7E}" type="pres">
      <dgm:prSet presAssocID="{855B3E21-3799-4EB9-9C3B-0AAB9CB638B3}" presName="parentLeftMargin" presStyleLbl="node1" presStyleIdx="1" presStyleCnt="3"/>
      <dgm:spPr/>
    </dgm:pt>
    <dgm:pt modelId="{7621BD6B-5B9D-4447-A8B8-C20741008B76}" type="pres">
      <dgm:prSet presAssocID="{855B3E21-3799-4EB9-9C3B-0AAB9CB638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252C5F3-1AB7-4ACF-B2D3-7FEFD6531776}" type="pres">
      <dgm:prSet presAssocID="{855B3E21-3799-4EB9-9C3B-0AAB9CB638B3}" presName="negativeSpace" presStyleCnt="0"/>
      <dgm:spPr/>
    </dgm:pt>
    <dgm:pt modelId="{F8D6D6C1-1E1C-43D7-A32B-986EFB32D0EC}" type="pres">
      <dgm:prSet presAssocID="{855B3E21-3799-4EB9-9C3B-0AAB9CB638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56B704-BE22-4E9D-BC88-9B04BE10C25D}" type="presOf" srcId="{B28A867A-587C-4612-B6E0-0D066ACB4F75}" destId="{F8D6D6C1-1E1C-43D7-A32B-986EFB32D0EC}" srcOrd="0" destOrd="1" presId="urn:microsoft.com/office/officeart/2005/8/layout/list1"/>
    <dgm:cxn modelId="{FE12A014-6979-4715-BD0C-5E536C071E6C}" type="presOf" srcId="{2C14F1FE-1FF3-420F-9497-0F5898216CDF}" destId="{F8D6D6C1-1E1C-43D7-A32B-986EFB32D0EC}" srcOrd="0" destOrd="5" presId="urn:microsoft.com/office/officeart/2005/8/layout/list1"/>
    <dgm:cxn modelId="{1D36D414-88C7-43B1-90DD-C1C2AE0C11A3}" type="presOf" srcId="{DCE2FD70-3259-4C5E-AE06-AAD6C06F2568}" destId="{A3BE17A6-5879-46D8-A350-F5D44A99238D}" srcOrd="0" destOrd="0" presId="urn:microsoft.com/office/officeart/2005/8/layout/list1"/>
    <dgm:cxn modelId="{52BEB025-B606-4741-96AF-B00B560C036E}" type="presOf" srcId="{C71C4233-A3AC-4212-AB50-30954DEF8A02}" destId="{85CECC5C-48CF-4073-8AAE-2E488FEE824C}" srcOrd="1" destOrd="0" presId="urn:microsoft.com/office/officeart/2005/8/layout/list1"/>
    <dgm:cxn modelId="{BED19530-8783-44C8-91F6-E4ACCAA4DA24}" srcId="{40EA945E-DE39-4197-99D0-D906F52267AB}" destId="{855B3E21-3799-4EB9-9C3B-0AAB9CB638B3}" srcOrd="2" destOrd="0" parTransId="{0D1FA5BB-0838-47D9-B793-816B1537FDA9}" sibTransId="{A283FD74-BEB2-461C-AB54-A495CF474229}"/>
    <dgm:cxn modelId="{4714B25C-8F42-47DA-9A63-F768D931FA18}" srcId="{855B3E21-3799-4EB9-9C3B-0AAB9CB638B3}" destId="{2077E47F-D017-4125-AA0C-13EACBAF2300}" srcOrd="0" destOrd="0" parTransId="{79C32828-0D4A-430A-9771-DCF9CAEE3871}" sibTransId="{7FBD5957-A0F9-4031-B020-746B2230E10E}"/>
    <dgm:cxn modelId="{55DDFB44-0269-46A6-AB18-C02D24130555}" srcId="{40EA945E-DE39-4197-99D0-D906F52267AB}" destId="{DCE2FD70-3259-4C5E-AE06-AAD6C06F2568}" srcOrd="0" destOrd="0" parTransId="{D48EBB46-954A-47DA-98AB-3483CE6EDEE2}" sibTransId="{A4748895-B46E-4264-99A3-9729EA7D875F}"/>
    <dgm:cxn modelId="{F6E3304A-0E14-498F-A36E-66CF7553DC79}" type="presOf" srcId="{60AA69C5-83BB-4110-89FC-13DC096C66B6}" destId="{F8D6D6C1-1E1C-43D7-A32B-986EFB32D0EC}" srcOrd="0" destOrd="4" presId="urn:microsoft.com/office/officeart/2005/8/layout/list1"/>
    <dgm:cxn modelId="{666B8977-3409-40EF-B23A-6021DEBD4FA2}" type="presOf" srcId="{2077E47F-D017-4125-AA0C-13EACBAF2300}" destId="{F8D6D6C1-1E1C-43D7-A32B-986EFB32D0EC}" srcOrd="0" destOrd="0" presId="urn:microsoft.com/office/officeart/2005/8/layout/list1"/>
    <dgm:cxn modelId="{EC96C47B-95EF-4865-8181-AB2EDA0A3D67}" srcId="{855B3E21-3799-4EB9-9C3B-0AAB9CB638B3}" destId="{60AA69C5-83BB-4110-89FC-13DC096C66B6}" srcOrd="4" destOrd="0" parTransId="{BE63B14B-1748-46E6-BFCA-1FC26E8B363A}" sibTransId="{21E56955-322C-482C-9A7C-66A40475F935}"/>
    <dgm:cxn modelId="{32286CA3-08C6-4357-B5FA-2DAFA99B522D}" srcId="{40EA945E-DE39-4197-99D0-D906F52267AB}" destId="{C71C4233-A3AC-4212-AB50-30954DEF8A02}" srcOrd="1" destOrd="0" parTransId="{A13F35D7-5D24-4929-B3EB-ABC6088B92FF}" sibTransId="{3743A45E-0E8B-4959-9337-F1247A202CB7}"/>
    <dgm:cxn modelId="{988D0EA4-A486-485D-B546-1D056024458E}" type="presOf" srcId="{1FEA1311-0D2E-4E42-9100-90492589234B}" destId="{F8D6D6C1-1E1C-43D7-A32B-986EFB32D0EC}" srcOrd="0" destOrd="3" presId="urn:microsoft.com/office/officeart/2005/8/layout/list1"/>
    <dgm:cxn modelId="{EAB01BA7-2055-40E9-9A2A-ECDF44CB685B}" type="presOf" srcId="{855B3E21-3799-4EB9-9C3B-0AAB9CB638B3}" destId="{079E870F-41CB-4E06-B4BB-A52D77B48B7E}" srcOrd="0" destOrd="0" presId="urn:microsoft.com/office/officeart/2005/8/layout/list1"/>
    <dgm:cxn modelId="{B336A4C1-508F-4724-B72D-F64B8259B8A8}" type="presOf" srcId="{C71C4233-A3AC-4212-AB50-30954DEF8A02}" destId="{035DE6C0-E983-4AD1-9C87-E3F7E0B3312A}" srcOrd="0" destOrd="0" presId="urn:microsoft.com/office/officeart/2005/8/layout/list1"/>
    <dgm:cxn modelId="{E76EECC8-543E-4961-AE0C-335E97B42A58}" type="presOf" srcId="{DCE2FD70-3259-4C5E-AE06-AAD6C06F2568}" destId="{D6CB8514-C236-48E4-A95C-7561F5B796E4}" srcOrd="1" destOrd="0" presId="urn:microsoft.com/office/officeart/2005/8/layout/list1"/>
    <dgm:cxn modelId="{1EA22AD1-07AF-40AF-93F9-47AC82C89CA1}" type="presOf" srcId="{40EA945E-DE39-4197-99D0-D906F52267AB}" destId="{BFB6D1C6-7B7F-4C33-BEC4-0AF12622C6FB}" srcOrd="0" destOrd="0" presId="urn:microsoft.com/office/officeart/2005/8/layout/list1"/>
    <dgm:cxn modelId="{B41308D3-F740-412D-A896-6E2FE1270ECE}" type="presOf" srcId="{826295B9-C879-4F30-820D-8844619C3EA2}" destId="{F8D6D6C1-1E1C-43D7-A32B-986EFB32D0EC}" srcOrd="0" destOrd="2" presId="urn:microsoft.com/office/officeart/2005/8/layout/list1"/>
    <dgm:cxn modelId="{0C01A4D6-B3DB-47BC-ADDA-6F5FDF89F6BD}" srcId="{855B3E21-3799-4EB9-9C3B-0AAB9CB638B3}" destId="{826295B9-C879-4F30-820D-8844619C3EA2}" srcOrd="2" destOrd="0" parTransId="{B6890030-E038-4301-8185-27C4F31226BA}" sibTransId="{8507E478-3998-4007-957C-36DB617D4414}"/>
    <dgm:cxn modelId="{DA95F5DA-3D13-4B9E-A894-21ECFBA05632}" srcId="{855B3E21-3799-4EB9-9C3B-0AAB9CB638B3}" destId="{B28A867A-587C-4612-B6E0-0D066ACB4F75}" srcOrd="1" destOrd="0" parTransId="{581B49BA-9CEA-4AD1-8588-68888425993F}" sibTransId="{E4B00F5E-A62D-48B7-8CAE-6809F3840398}"/>
    <dgm:cxn modelId="{7FAEA6F0-F2CA-47A5-9E75-D12DBB39ABF5}" srcId="{855B3E21-3799-4EB9-9C3B-0AAB9CB638B3}" destId="{1FEA1311-0D2E-4E42-9100-90492589234B}" srcOrd="3" destOrd="0" parTransId="{26C5179E-2C44-4926-85A8-7EF6E9F1AA40}" sibTransId="{F4E3EF9E-41EC-4757-8053-166C0DF1FA8E}"/>
    <dgm:cxn modelId="{AECD36F7-2DFD-485D-9619-AB0581B65888}" type="presOf" srcId="{855B3E21-3799-4EB9-9C3B-0AAB9CB638B3}" destId="{7621BD6B-5B9D-4447-A8B8-C20741008B76}" srcOrd="1" destOrd="0" presId="urn:microsoft.com/office/officeart/2005/8/layout/list1"/>
    <dgm:cxn modelId="{3EA817FC-5A95-4685-AB10-E97218D2249C}" srcId="{855B3E21-3799-4EB9-9C3B-0AAB9CB638B3}" destId="{2C14F1FE-1FF3-420F-9497-0F5898216CDF}" srcOrd="5" destOrd="0" parTransId="{89DF67B4-CE52-4ED2-8A25-07FDE23E8C3F}" sibTransId="{C5674CFB-89CD-4D08-9A5F-FF6773AF81D8}"/>
    <dgm:cxn modelId="{F659BB8D-1C1F-472C-9DF4-854A7DC7D720}" type="presParOf" srcId="{BFB6D1C6-7B7F-4C33-BEC4-0AF12622C6FB}" destId="{D0E28696-9E3A-4310-8CD6-4CF9AFD992D4}" srcOrd="0" destOrd="0" presId="urn:microsoft.com/office/officeart/2005/8/layout/list1"/>
    <dgm:cxn modelId="{44561628-A26E-420E-A3CD-9ED7AB4BB932}" type="presParOf" srcId="{D0E28696-9E3A-4310-8CD6-4CF9AFD992D4}" destId="{A3BE17A6-5879-46D8-A350-F5D44A99238D}" srcOrd="0" destOrd="0" presId="urn:microsoft.com/office/officeart/2005/8/layout/list1"/>
    <dgm:cxn modelId="{27E9EAD1-6F8E-48AA-B4C9-4996B424C479}" type="presParOf" srcId="{D0E28696-9E3A-4310-8CD6-4CF9AFD992D4}" destId="{D6CB8514-C236-48E4-A95C-7561F5B796E4}" srcOrd="1" destOrd="0" presId="urn:microsoft.com/office/officeart/2005/8/layout/list1"/>
    <dgm:cxn modelId="{A14E233F-F878-411F-9C18-8D7BCC638450}" type="presParOf" srcId="{BFB6D1C6-7B7F-4C33-BEC4-0AF12622C6FB}" destId="{31BF7A7B-B237-496D-A064-E991F50E097E}" srcOrd="1" destOrd="0" presId="urn:microsoft.com/office/officeart/2005/8/layout/list1"/>
    <dgm:cxn modelId="{F4795839-62DF-4E41-9F5C-9DBDC3A34465}" type="presParOf" srcId="{BFB6D1C6-7B7F-4C33-BEC4-0AF12622C6FB}" destId="{A110AFC5-5878-4402-92F1-CB2890D986F2}" srcOrd="2" destOrd="0" presId="urn:microsoft.com/office/officeart/2005/8/layout/list1"/>
    <dgm:cxn modelId="{09756C49-CD9D-4DE0-B536-1D255727408E}" type="presParOf" srcId="{BFB6D1C6-7B7F-4C33-BEC4-0AF12622C6FB}" destId="{7C2D913C-9027-401F-8541-98FCAB977158}" srcOrd="3" destOrd="0" presId="urn:microsoft.com/office/officeart/2005/8/layout/list1"/>
    <dgm:cxn modelId="{7406F179-8461-47C5-AD8C-46FC8F50EBA8}" type="presParOf" srcId="{BFB6D1C6-7B7F-4C33-BEC4-0AF12622C6FB}" destId="{D8D0574D-77AF-4EF1-9854-8B37AE4CF211}" srcOrd="4" destOrd="0" presId="urn:microsoft.com/office/officeart/2005/8/layout/list1"/>
    <dgm:cxn modelId="{4BC78940-A312-44EC-9EE6-C2158910E7FA}" type="presParOf" srcId="{D8D0574D-77AF-4EF1-9854-8B37AE4CF211}" destId="{035DE6C0-E983-4AD1-9C87-E3F7E0B3312A}" srcOrd="0" destOrd="0" presId="urn:microsoft.com/office/officeart/2005/8/layout/list1"/>
    <dgm:cxn modelId="{C6EADD77-4323-4DEB-A153-3D776DD73D84}" type="presParOf" srcId="{D8D0574D-77AF-4EF1-9854-8B37AE4CF211}" destId="{85CECC5C-48CF-4073-8AAE-2E488FEE824C}" srcOrd="1" destOrd="0" presId="urn:microsoft.com/office/officeart/2005/8/layout/list1"/>
    <dgm:cxn modelId="{638EF6CD-7822-4202-B971-49D3B1B7FEEA}" type="presParOf" srcId="{BFB6D1C6-7B7F-4C33-BEC4-0AF12622C6FB}" destId="{B64F8F08-3905-4F24-9BBA-84C5FD3ADD7E}" srcOrd="5" destOrd="0" presId="urn:microsoft.com/office/officeart/2005/8/layout/list1"/>
    <dgm:cxn modelId="{E2BE17F5-9A45-4E03-A483-D099D318D587}" type="presParOf" srcId="{BFB6D1C6-7B7F-4C33-BEC4-0AF12622C6FB}" destId="{05AF6FCC-F8DD-49E9-8433-DF0478273591}" srcOrd="6" destOrd="0" presId="urn:microsoft.com/office/officeart/2005/8/layout/list1"/>
    <dgm:cxn modelId="{6F220B15-7DCB-4C9E-A8C3-7D018029F494}" type="presParOf" srcId="{BFB6D1C6-7B7F-4C33-BEC4-0AF12622C6FB}" destId="{7BDF5490-9769-4C56-BFE7-D83384AB269C}" srcOrd="7" destOrd="0" presId="urn:microsoft.com/office/officeart/2005/8/layout/list1"/>
    <dgm:cxn modelId="{86E08F78-9547-4C49-8325-4766D88A2397}" type="presParOf" srcId="{BFB6D1C6-7B7F-4C33-BEC4-0AF12622C6FB}" destId="{E1C9224E-4C90-49C8-8504-CE4E943D470C}" srcOrd="8" destOrd="0" presId="urn:microsoft.com/office/officeart/2005/8/layout/list1"/>
    <dgm:cxn modelId="{31071E42-9AFF-488D-8613-8D94C84D5B35}" type="presParOf" srcId="{E1C9224E-4C90-49C8-8504-CE4E943D470C}" destId="{079E870F-41CB-4E06-B4BB-A52D77B48B7E}" srcOrd="0" destOrd="0" presId="urn:microsoft.com/office/officeart/2005/8/layout/list1"/>
    <dgm:cxn modelId="{054B373E-C573-4E93-8576-A50FB0EACBE3}" type="presParOf" srcId="{E1C9224E-4C90-49C8-8504-CE4E943D470C}" destId="{7621BD6B-5B9D-4447-A8B8-C20741008B76}" srcOrd="1" destOrd="0" presId="urn:microsoft.com/office/officeart/2005/8/layout/list1"/>
    <dgm:cxn modelId="{5BBFB4BB-8680-4139-A7C9-D0BA2A165473}" type="presParOf" srcId="{BFB6D1C6-7B7F-4C33-BEC4-0AF12622C6FB}" destId="{0252C5F3-1AB7-4ACF-B2D3-7FEFD6531776}" srcOrd="9" destOrd="0" presId="urn:microsoft.com/office/officeart/2005/8/layout/list1"/>
    <dgm:cxn modelId="{0D7D6D88-560F-4869-BE1A-88D35CF84ED5}" type="presParOf" srcId="{BFB6D1C6-7B7F-4C33-BEC4-0AF12622C6FB}" destId="{F8D6D6C1-1E1C-43D7-A32B-986EFB32D0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0AFC5-5878-4402-92F1-CB2890D986F2}">
      <dsp:nvSpPr>
        <dsp:cNvPr id="0" name=""/>
        <dsp:cNvSpPr/>
      </dsp:nvSpPr>
      <dsp:spPr>
        <a:xfrm>
          <a:off x="0" y="1100088"/>
          <a:ext cx="466825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B8514-C236-48E4-A95C-7561F5B796E4}">
      <dsp:nvSpPr>
        <dsp:cNvPr id="0" name=""/>
        <dsp:cNvSpPr/>
      </dsp:nvSpPr>
      <dsp:spPr>
        <a:xfrm>
          <a:off x="233412" y="863928"/>
          <a:ext cx="3267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14" tIns="0" rIns="1235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Source: 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Healthcare</a:t>
          </a:r>
          <a:r>
            <a:rPr lang="en-US" sz="1600" kern="1200" dirty="0">
              <a:hlinkClick xmlns:r="http://schemas.openxmlformats.org/officeDocument/2006/relationships" r:id="rId1"/>
            </a:rPr>
            <a:t> 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Dataset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6469" y="886985"/>
        <a:ext cx="3221661" cy="426206"/>
      </dsp:txXfrm>
    </dsp:sp>
    <dsp:sp modelId="{05AF6FCC-F8DD-49E9-8433-DF0478273591}">
      <dsp:nvSpPr>
        <dsp:cNvPr id="0" name=""/>
        <dsp:cNvSpPr/>
      </dsp:nvSpPr>
      <dsp:spPr>
        <a:xfrm>
          <a:off x="0" y="1825848"/>
          <a:ext cx="466825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ECC5C-48CF-4073-8AAE-2E488FEE824C}">
      <dsp:nvSpPr>
        <dsp:cNvPr id="0" name=""/>
        <dsp:cNvSpPr/>
      </dsp:nvSpPr>
      <dsp:spPr>
        <a:xfrm>
          <a:off x="233412" y="1589688"/>
          <a:ext cx="3267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14" tIns="0" rIns="1235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Volume: 10000 Observations</a:t>
          </a:r>
        </a:p>
      </dsp:txBody>
      <dsp:txXfrm>
        <a:off x="256469" y="1612745"/>
        <a:ext cx="3221661" cy="426206"/>
      </dsp:txXfrm>
    </dsp:sp>
    <dsp:sp modelId="{F8D6D6C1-1E1C-43D7-A32B-986EFB32D0EC}">
      <dsp:nvSpPr>
        <dsp:cNvPr id="0" name=""/>
        <dsp:cNvSpPr/>
      </dsp:nvSpPr>
      <dsp:spPr>
        <a:xfrm>
          <a:off x="0" y="2551608"/>
          <a:ext cx="4668251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08" tIns="333248" rIns="3623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Blood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Medical Conditions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Insurance Provider</a:t>
          </a:r>
        </a:p>
      </dsp:txBody>
      <dsp:txXfrm>
        <a:off x="0" y="2551608"/>
        <a:ext cx="4668251" cy="2016000"/>
      </dsp:txXfrm>
    </dsp:sp>
    <dsp:sp modelId="{7621BD6B-5B9D-4447-A8B8-C20741008B76}">
      <dsp:nvSpPr>
        <dsp:cNvPr id="0" name=""/>
        <dsp:cNvSpPr/>
      </dsp:nvSpPr>
      <dsp:spPr>
        <a:xfrm>
          <a:off x="233412" y="2315448"/>
          <a:ext cx="3267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14" tIns="0" rIns="1235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features : </a:t>
          </a:r>
        </a:p>
      </dsp:txBody>
      <dsp:txXfrm>
        <a:off x="256469" y="2338505"/>
        <a:ext cx="322166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71B6-5D1C-4A0D-8E66-132D1F19B168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826CF-7ADF-4ED1-A98A-7B8057FE4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ad22/healthcare-dataset/data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1/06/understanding-random-forest/" TargetMode="External"/><Relationship Id="rId5" Type="http://schemas.openxmlformats.org/officeDocument/2006/relationships/hyperlink" Target="https://www.analyticsvidhya.com/blog/2021/09/gradient-boosting-algorithm-a-complete-guide-for-beginners/" TargetMode="External"/><Relationship Id="rId4" Type="http://schemas.openxmlformats.org/officeDocument/2006/relationships/hyperlink" Target="https://www.analyticsvidhya.com/blog/2022/03/introduction-to-densenets-dense-cn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DB597A8F-3950-1CC4-B547-49D7E94EA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0" t="6482" r="28621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200"/>
              <a:t>Healthcare Data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CA" sz="1700"/>
              <a:t>Final Project Presentation</a:t>
            </a:r>
          </a:p>
          <a:p>
            <a:pPr algn="l"/>
            <a:r>
              <a:rPr lang="en-CA" sz="1700"/>
              <a:t>CSCN8010-24W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7201"/>
            <a:ext cx="818223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(Test Results):</a:t>
            </a:r>
          </a:p>
        </p:txBody>
      </p:sp>
      <p:sp>
        <p:nvSpPr>
          <p:cNvPr id="51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234391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620DE-E319-3144-B705-0943F221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5" y="3076526"/>
            <a:ext cx="7949515" cy="22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86423"/>
            <a:ext cx="78867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/>
              <a:t>Model Selection</a:t>
            </a: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416D3101-0B7C-B215-FFB8-63C05829D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" b="15488"/>
          <a:stretch/>
        </p:blipFill>
        <p:spPr>
          <a:xfrm>
            <a:off x="20" y="10"/>
            <a:ext cx="9143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Random Forest</a:t>
            </a:r>
          </a:p>
        </p:txBody>
      </p:sp>
      <p:sp>
        <p:nvSpPr>
          <p:cNvPr id="51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3D29-50B0-DDAD-755B-DC928ED8C777}"/>
              </a:ext>
            </a:extLst>
          </p:cNvPr>
          <p:cNvSpPr txBox="1"/>
          <p:nvPr/>
        </p:nvSpPr>
        <p:spPr>
          <a:xfrm>
            <a:off x="480060" y="2706624"/>
            <a:ext cx="517093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 robust ensemble technique that can handle unbalanced data and is less likely to overfit. Good for handling different types of data without scaling.</a:t>
            </a:r>
          </a:p>
        </p:txBody>
      </p:sp>
      <p:pic>
        <p:nvPicPr>
          <p:cNvPr id="5133" name="Graphic 5132" descr="Deciduous tree">
            <a:extLst>
              <a:ext uri="{FF2B5EF4-FFF2-40B4-BE49-F238E27FC236}">
                <a16:creationId xmlns:a16="http://schemas.microsoft.com/office/drawing/2014/main" id="{4BB61B76-A2BA-85A4-4D2B-86B2D8D9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880" y="538836"/>
            <a:ext cx="3010662" cy="3010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D5106-B89D-AB6F-10FC-EC3933F0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86" y="4406941"/>
            <a:ext cx="2996946" cy="1783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896AF-EFFB-C841-A920-25FA2020F3BD}"/>
              </a:ext>
            </a:extLst>
          </p:cNvPr>
          <p:cNvSpPr txBox="1"/>
          <p:nvPr/>
        </p:nvSpPr>
        <p:spPr>
          <a:xfrm>
            <a:off x="5356435" y="4027013"/>
            <a:ext cx="282691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test data: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5D32F-8D13-52F1-12E2-A1254BBE489F}"/>
              </a:ext>
            </a:extLst>
          </p:cNvPr>
          <p:cNvSpPr txBox="1"/>
          <p:nvPr/>
        </p:nvSpPr>
        <p:spPr>
          <a:xfrm>
            <a:off x="891071" y="4027014"/>
            <a:ext cx="282691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training data:</a:t>
            </a:r>
            <a:endParaRPr lang="en-CA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18EC582-8B42-30ED-ADB8-EDB9A2FE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96" y="4370041"/>
            <a:ext cx="3572912" cy="19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Random Forest</a:t>
            </a:r>
          </a:p>
        </p:txBody>
      </p:sp>
      <p:sp>
        <p:nvSpPr>
          <p:cNvPr id="51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3" name="Graphic 5132" descr="Deciduous tree">
            <a:extLst>
              <a:ext uri="{FF2B5EF4-FFF2-40B4-BE49-F238E27FC236}">
                <a16:creationId xmlns:a16="http://schemas.microsoft.com/office/drawing/2014/main" id="{4BB61B76-A2BA-85A4-4D2B-86B2D8D9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880" y="538836"/>
            <a:ext cx="3010662" cy="301066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191DE7D-96E6-12C6-637F-9D1C776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2906719"/>
            <a:ext cx="5663184" cy="32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7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Gradient Boosting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796B-5858-AA05-8433-CD1716DB3540}"/>
              </a:ext>
            </a:extLst>
          </p:cNvPr>
          <p:cNvSpPr txBox="1"/>
          <p:nvPr/>
        </p:nvSpPr>
        <p:spPr>
          <a:xfrm>
            <a:off x="603504" y="2421682"/>
            <a:ext cx="3733183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Strong predictive power by combining weak models sequentially to reduce error.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Effective in handling different types of features and may provide high accuracy for complex patterns in data.</a:t>
            </a:r>
          </a:p>
        </p:txBody>
      </p:sp>
      <p:grpSp>
        <p:nvGrpSpPr>
          <p:cNvPr id="5146" name="Group 514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Freeform: Shape 514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Freeform: Shape 514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0" name="Freeform: Shape 514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B5692DA-F700-1C17-2B3E-07FDC1C5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04" y="1529980"/>
            <a:ext cx="2746374" cy="1431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DF5F65-7A84-3657-14E2-0F049A73DD51}"/>
              </a:ext>
            </a:extLst>
          </p:cNvPr>
          <p:cNvSpPr txBox="1"/>
          <p:nvPr/>
        </p:nvSpPr>
        <p:spPr>
          <a:xfrm>
            <a:off x="5747203" y="1111319"/>
            <a:ext cx="26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Training Data: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A0C47-B6BE-F5CD-23DB-4341F2C15327}"/>
              </a:ext>
            </a:extLst>
          </p:cNvPr>
          <p:cNvSpPr txBox="1"/>
          <p:nvPr/>
        </p:nvSpPr>
        <p:spPr>
          <a:xfrm>
            <a:off x="5795480" y="3260966"/>
            <a:ext cx="26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Test Data:</a:t>
            </a:r>
            <a:endParaRPr lang="en-CA" dirty="0"/>
          </a:p>
        </p:txBody>
      </p:sp>
      <p:pic>
        <p:nvPicPr>
          <p:cNvPr id="7" name="Picture 6" descr="A white text with black numbers&#10;&#10;Description automatically generated">
            <a:extLst>
              <a:ext uri="{FF2B5EF4-FFF2-40B4-BE49-F238E27FC236}">
                <a16:creationId xmlns:a16="http://schemas.microsoft.com/office/drawing/2014/main" id="{3424B8D3-E27D-3D44-27B4-331409BA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67" y="3746955"/>
            <a:ext cx="3001919" cy="15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Gradient Boosting Classifier</a:t>
            </a:r>
          </a:p>
        </p:txBody>
      </p:sp>
      <p:grpSp>
        <p:nvGrpSpPr>
          <p:cNvPr id="5146" name="Group 514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Freeform: Shape 514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Freeform: Shape 514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0" name="Freeform: Shape 514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4592FF-109C-9B1C-9D1B-3E45BF88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9" y="2023359"/>
            <a:ext cx="5686582" cy="45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4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84" y="213018"/>
            <a:ext cx="6087999" cy="9667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Neural Network</a:t>
            </a:r>
          </a:p>
        </p:txBody>
      </p:sp>
      <p:pic>
        <p:nvPicPr>
          <p:cNvPr id="5133" name="Graphic 5132" descr="Brain">
            <a:extLst>
              <a:ext uri="{FF2B5EF4-FFF2-40B4-BE49-F238E27FC236}">
                <a16:creationId xmlns:a16="http://schemas.microsoft.com/office/drawing/2014/main" id="{7A8F0A6D-21AA-723C-A4EF-5C1A540B1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325" y="213017"/>
            <a:ext cx="966789" cy="966789"/>
          </a:xfrm>
          <a:prstGeom prst="rect">
            <a:avLst/>
          </a:prstGeom>
        </p:spPr>
      </p:pic>
      <p:pic>
        <p:nvPicPr>
          <p:cNvPr id="5135" name="Graphic 5134" descr="Brain">
            <a:extLst>
              <a:ext uri="{FF2B5EF4-FFF2-40B4-BE49-F238E27FC236}">
                <a16:creationId xmlns:a16="http://schemas.microsoft.com/office/drawing/2014/main" id="{FF4875FC-8959-439A-9AC7-BB1F8F909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F926A-F8D1-0117-1129-6763AE7C4C9C}"/>
              </a:ext>
            </a:extLst>
          </p:cNvPr>
          <p:cNvSpPr txBox="1"/>
          <p:nvPr/>
        </p:nvSpPr>
        <p:spPr>
          <a:xfrm>
            <a:off x="493776" y="1392825"/>
            <a:ext cx="4462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custom neural network consists of an input layer with a dimension matching the feature space of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hidden layers with 64 neurons each use </a:t>
            </a:r>
            <a:r>
              <a:rPr lang="en-US" dirty="0" err="1"/>
              <a:t>ReLU</a:t>
            </a:r>
            <a:r>
              <a:rPr lang="en-US" dirty="0"/>
              <a:t> (Rectified Linear Unit) for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trained for 60 epochs, With a batch size of 32.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F9FFB-4D89-A9D5-A3B8-989116A94112}"/>
              </a:ext>
            </a:extLst>
          </p:cNvPr>
          <p:cNvSpPr txBox="1"/>
          <p:nvPr/>
        </p:nvSpPr>
        <p:spPr>
          <a:xfrm>
            <a:off x="837126" y="4022242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Training Data: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10244-55C6-80B3-C4CA-5E2901EE66B3}"/>
              </a:ext>
            </a:extLst>
          </p:cNvPr>
          <p:cNvSpPr txBox="1"/>
          <p:nvPr/>
        </p:nvSpPr>
        <p:spPr>
          <a:xfrm>
            <a:off x="5645239" y="4030569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Test Data:</a:t>
            </a:r>
            <a:endParaRPr lang="en-CA" dirty="0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AC718AB-1097-FD49-E69A-50E59DB0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861" y="4588875"/>
            <a:ext cx="3867150" cy="17526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9DE8C2-6F60-D57F-F9D9-E63D26469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43" y="4588875"/>
            <a:ext cx="3305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84" y="213018"/>
            <a:ext cx="6087999" cy="9667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Neural Network</a:t>
            </a:r>
          </a:p>
        </p:txBody>
      </p:sp>
      <p:pic>
        <p:nvPicPr>
          <p:cNvPr id="5133" name="Graphic 5132" descr="Brain">
            <a:extLst>
              <a:ext uri="{FF2B5EF4-FFF2-40B4-BE49-F238E27FC236}">
                <a16:creationId xmlns:a16="http://schemas.microsoft.com/office/drawing/2014/main" id="{7A8F0A6D-21AA-723C-A4EF-5C1A540B1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325" y="213017"/>
            <a:ext cx="966789" cy="966789"/>
          </a:xfrm>
          <a:prstGeom prst="rect">
            <a:avLst/>
          </a:prstGeom>
        </p:spPr>
      </p:pic>
      <p:pic>
        <p:nvPicPr>
          <p:cNvPr id="5135" name="Graphic 5134" descr="Brain">
            <a:extLst>
              <a:ext uri="{FF2B5EF4-FFF2-40B4-BE49-F238E27FC236}">
                <a16:creationId xmlns:a16="http://schemas.microsoft.com/office/drawing/2014/main" id="{FF4875FC-8959-439A-9AC7-BB1F8F909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8787D-9266-7F4C-25F5-1F6E71E1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00" y="1392824"/>
            <a:ext cx="4978744" cy="44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54" y="370663"/>
            <a:ext cx="3490754" cy="2495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 err="1"/>
              <a:t>DenseNet</a:t>
            </a:r>
            <a:r>
              <a:rPr lang="en-US" sz="3500" dirty="0"/>
              <a:t> Like Neural Network:</a:t>
            </a:r>
          </a:p>
        </p:txBody>
      </p:sp>
      <p:pic>
        <p:nvPicPr>
          <p:cNvPr id="5143" name="Picture 5142" descr="Neuron system in yellow and light blue">
            <a:extLst>
              <a:ext uri="{FF2B5EF4-FFF2-40B4-BE49-F238E27FC236}">
                <a16:creationId xmlns:a16="http://schemas.microsoft.com/office/drawing/2014/main" id="{0BDDA4BE-B3CE-694A-8AB6-54507EAE9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8" r="29265"/>
          <a:stretch/>
        </p:blipFill>
        <p:spPr>
          <a:xfrm>
            <a:off x="4979241" y="-1"/>
            <a:ext cx="4164759" cy="6858001"/>
          </a:xfrm>
          <a:prstGeom prst="rect">
            <a:avLst/>
          </a:prstGeom>
        </p:spPr>
      </p:pic>
      <p:grpSp>
        <p:nvGrpSpPr>
          <p:cNvPr id="5147" name="Group 5146">
            <a:extLst>
              <a:ext uri="{FF2B5EF4-FFF2-40B4-BE49-F238E27FC236}">
                <a16:creationId xmlns:a16="http://schemas.microsoft.com/office/drawing/2014/main" id="{F2C2385A-6F3A-07EF-D18E-AA9E680CE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5148" name="Rectangle 5147">
              <a:extLst>
                <a:ext uri="{FF2B5EF4-FFF2-40B4-BE49-F238E27FC236}">
                  <a16:creationId xmlns:a16="http://schemas.microsoft.com/office/drawing/2014/main" id="{6794B55E-EB5A-B230-96EA-54C8AEB1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Rectangle 5148">
              <a:extLst>
                <a:ext uri="{FF2B5EF4-FFF2-40B4-BE49-F238E27FC236}">
                  <a16:creationId xmlns:a16="http://schemas.microsoft.com/office/drawing/2014/main" id="{2F58827A-DDAE-A009-92D2-4F4452814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68B554-D95F-62AB-FE29-50388699CE78}"/>
              </a:ext>
            </a:extLst>
          </p:cNvPr>
          <p:cNvSpPr txBox="1"/>
          <p:nvPr/>
        </p:nvSpPr>
        <p:spPr>
          <a:xfrm>
            <a:off x="317754" y="1359547"/>
            <a:ext cx="432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DenseNet</a:t>
            </a:r>
            <a:r>
              <a:rPr lang="en-US" dirty="0"/>
              <a:t>, or Densely Connected Convolutional Network, is a type of neural network that is specifically designed to solve problems in how information flows through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9B81A-D22F-D702-2453-301902A37ED7}"/>
              </a:ext>
            </a:extLst>
          </p:cNvPr>
          <p:cNvSpPr txBox="1"/>
          <p:nvPr/>
        </p:nvSpPr>
        <p:spPr>
          <a:xfrm>
            <a:off x="573109" y="3168694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Training Data: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2CD45-1097-3CF4-4157-C06770499223}"/>
              </a:ext>
            </a:extLst>
          </p:cNvPr>
          <p:cNvSpPr txBox="1"/>
          <p:nvPr/>
        </p:nvSpPr>
        <p:spPr>
          <a:xfrm>
            <a:off x="637504" y="4943081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Test Data:</a:t>
            </a:r>
            <a:endParaRPr lang="en-CA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93F771-2EC6-6612-47CE-33BF895B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" y="5317629"/>
            <a:ext cx="2504941" cy="1441523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E85B59-3D83-FFC2-72FD-88F24043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7" y="3467129"/>
            <a:ext cx="2149944" cy="14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DenseNet Like Neural Network: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88DE53C-ED4E-F0EC-BDC2-41328506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046811"/>
            <a:ext cx="7900987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80D33D7F-8193-9D02-EEED-89567A6B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3" r="-1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24D7-0ABC-9FEC-5785-6187D68B8F4B}"/>
              </a:ext>
            </a:extLst>
          </p:cNvPr>
          <p:cNvSpPr txBox="1"/>
          <p:nvPr/>
        </p:nvSpPr>
        <p:spPr>
          <a:xfrm>
            <a:off x="5648707" y="2434201"/>
            <a:ext cx="2866642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Develop a machine learning model that predicts the category of medical test results—Normal, Abnormal, or Inconclusive—based on the features provided in a synthetic healthcare dataset, which includes patient demographics, medical conditions, admission details, and other relevant healthcare data.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The objective is to enhance predictive accuracy to aid healthcare practitioners in anticipating patient outcomes and to provide a practical learning tool for data science enthusiasts in the healthcare field.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Freeform: Shape 820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Comparison:</a:t>
            </a:r>
          </a:p>
        </p:txBody>
      </p:sp>
      <p:sp>
        <p:nvSpPr>
          <p:cNvPr id="821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8D463E8-7CD6-329F-B9AB-1B14C8B0E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E577F42-BDA8-BF43-73CB-39AB8BB0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4" y="2933117"/>
            <a:ext cx="6972502" cy="33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6" name="Rectangle 8215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8" name="Rectangle 8217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4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12" name="Picture 8211" descr="Robots sitting on a green cafe chair">
            <a:extLst>
              <a:ext uri="{FF2B5EF4-FFF2-40B4-BE49-F238E27FC236}">
                <a16:creationId xmlns:a16="http://schemas.microsoft.com/office/drawing/2014/main" id="{0693D4B0-6962-65B6-2171-7036ECAE7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1" r="7119"/>
          <a:stretch/>
        </p:blipFill>
        <p:spPr>
          <a:xfrm>
            <a:off x="20" y="-1"/>
            <a:ext cx="9143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2" y="381663"/>
            <a:ext cx="4944720" cy="8269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7064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6004"/>
            <a:ext cx="3490754" cy="3693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References:</a:t>
            </a:r>
          </a:p>
        </p:txBody>
      </p:sp>
      <p:pic>
        <p:nvPicPr>
          <p:cNvPr id="5143" name="Picture 5142" descr="Pins in a map">
            <a:extLst>
              <a:ext uri="{FF2B5EF4-FFF2-40B4-BE49-F238E27FC236}">
                <a16:creationId xmlns:a16="http://schemas.microsoft.com/office/drawing/2014/main" id="{E36723BA-C953-78A9-7951-865AD1D9F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70" r="28793" b="-2"/>
          <a:stretch/>
        </p:blipFill>
        <p:spPr>
          <a:xfrm>
            <a:off x="4979241" y="-1"/>
            <a:ext cx="4164759" cy="6858001"/>
          </a:xfrm>
          <a:prstGeom prst="rect">
            <a:avLst/>
          </a:prstGeom>
        </p:spPr>
      </p:pic>
      <p:grpSp>
        <p:nvGrpSpPr>
          <p:cNvPr id="5147" name="Group 5146">
            <a:extLst>
              <a:ext uri="{FF2B5EF4-FFF2-40B4-BE49-F238E27FC236}">
                <a16:creationId xmlns:a16="http://schemas.microsoft.com/office/drawing/2014/main" id="{F2C2385A-6F3A-07EF-D18E-AA9E680CE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5148" name="Rectangle 5147">
              <a:extLst>
                <a:ext uri="{FF2B5EF4-FFF2-40B4-BE49-F238E27FC236}">
                  <a16:creationId xmlns:a16="http://schemas.microsoft.com/office/drawing/2014/main" id="{6794B55E-EB5A-B230-96EA-54C8AEB1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Rectangle 5148">
              <a:extLst>
                <a:ext uri="{FF2B5EF4-FFF2-40B4-BE49-F238E27FC236}">
                  <a16:creationId xmlns:a16="http://schemas.microsoft.com/office/drawing/2014/main" id="{2F58827A-DDAE-A009-92D2-4F4452814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11C851-B81F-B7EC-9700-CF5FF8880F34}"/>
              </a:ext>
            </a:extLst>
          </p:cNvPr>
          <p:cNvSpPr txBox="1"/>
          <p:nvPr/>
        </p:nvSpPr>
        <p:spPr>
          <a:xfrm>
            <a:off x="583294" y="1426464"/>
            <a:ext cx="3536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Dataset: </a:t>
            </a:r>
            <a:r>
              <a:rPr lang="en-US" dirty="0">
                <a:hlinkClick r:id="rId3"/>
              </a:rPr>
              <a:t>Healthcare 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Denselike</a:t>
            </a:r>
            <a:r>
              <a:rPr lang="en-US" dirty="0">
                <a:hlinkClick r:id="rId4"/>
              </a:rPr>
              <a:t> Neural Network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Gradient Boosting </a:t>
            </a:r>
            <a:r>
              <a:rPr lang="en-US" dirty="0" err="1">
                <a:hlinkClick r:id="rId5"/>
              </a:rPr>
              <a:t>Alogorithm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Random Forest 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C0716-39EA-880C-CC97-37ACC611D861}"/>
              </a:ext>
            </a:extLst>
          </p:cNvPr>
          <p:cNvSpPr txBox="1">
            <a:spLocks/>
          </p:cNvSpPr>
          <p:nvPr/>
        </p:nvSpPr>
        <p:spPr>
          <a:xfrm>
            <a:off x="713936" y="3186635"/>
            <a:ext cx="5617066" cy="14008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2500" dirty="0"/>
              <a:t>GitHub Page</a:t>
            </a:r>
            <a:r>
              <a:rPr lang="en-US" sz="3500" dirty="0"/>
              <a:t>:</a:t>
            </a:r>
          </a:p>
          <a:p>
            <a:pPr marL="457200" indent="-4572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559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6" name="Rectangle 51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5C207-499E-0DDC-2D64-E1DBB60F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2" y="3429000"/>
            <a:ext cx="3604497" cy="3966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153" name="Graphic 5152" descr="Smiling Face with No Fill">
            <a:extLst>
              <a:ext uri="{FF2B5EF4-FFF2-40B4-BE49-F238E27FC236}">
                <a16:creationId xmlns:a16="http://schemas.microsoft.com/office/drawing/2014/main" id="{C82F7FCA-1FCC-E89B-964A-6E6478E3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2" name="Freeform: Shape 51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3" name="Freeform: Shape 51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CA" sz="4700"/>
              <a:t>Data Overview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0BFC4788-5F73-DDC3-DC62-D8D15E10F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28620"/>
              </p:ext>
            </p:extLst>
          </p:nvPr>
        </p:nvGraphicFramePr>
        <p:xfrm>
          <a:off x="3844813" y="552091"/>
          <a:ext cx="4668251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F4BFE-AB0A-A88A-2F44-7EB31AEF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442537"/>
            <a:ext cx="5410962" cy="39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  <a:endParaRPr lang="en-CA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7A030-4A3B-9161-62FF-B10D1973AB09}"/>
              </a:ext>
            </a:extLst>
          </p:cNvPr>
          <p:cNvSpPr txBox="1"/>
          <p:nvPr/>
        </p:nvSpPr>
        <p:spPr>
          <a:xfrm>
            <a:off x="5386122" y="2510913"/>
            <a:ext cx="306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035" indent="-280035" defTabSz="4480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Pie chart and Distribution of Blood Type.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72E21-FFF1-F69F-9213-CA37E73076CD}"/>
              </a:ext>
            </a:extLst>
          </p:cNvPr>
          <p:cNvSpPr txBox="1"/>
          <p:nvPr/>
        </p:nvSpPr>
        <p:spPr>
          <a:xfrm>
            <a:off x="5386121" y="4799985"/>
            <a:ext cx="306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035" indent="-280035" defTabSz="4480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Pie chart and Distribution of medication.</a:t>
            </a:r>
            <a:endParaRPr lang="en-CA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08C3DC-A4D2-5BC0-9EC2-7F84AD32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7" y="1876844"/>
            <a:ext cx="4730279" cy="23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A9496CB-72DB-8FF7-CFD5-9C0839C1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" y="4367422"/>
            <a:ext cx="4995978" cy="23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  <a:endParaRPr lang="en-CA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599296-C35C-14DE-8B5A-E6B2E4A8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7" y="1926266"/>
            <a:ext cx="4348969" cy="20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7A030-4A3B-9161-62FF-B10D1973AB09}"/>
              </a:ext>
            </a:extLst>
          </p:cNvPr>
          <p:cNvSpPr txBox="1"/>
          <p:nvPr/>
        </p:nvSpPr>
        <p:spPr>
          <a:xfrm>
            <a:off x="5386122" y="2510913"/>
            <a:ext cx="3069350" cy="91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035" indent="-280035" defTabSz="4480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Billing amount with respect to Patients.</a:t>
            </a:r>
            <a:endParaRPr lang="en-CA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18BC40-7147-36F9-6E11-1EF23328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3" y="4226718"/>
            <a:ext cx="4518043" cy="20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72E21-FFF1-F69F-9213-CA37E73076CD}"/>
              </a:ext>
            </a:extLst>
          </p:cNvPr>
          <p:cNvSpPr txBox="1"/>
          <p:nvPr/>
        </p:nvSpPr>
        <p:spPr>
          <a:xfrm>
            <a:off x="5386121" y="4799985"/>
            <a:ext cx="3069350" cy="91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035" indent="-280035" defTabSz="4480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Days Hospitalized with respect to Patients.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9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DAA4F3-BB4E-BEF1-0970-2F762BEE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806663"/>
            <a:ext cx="4094226" cy="32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2232B-07D6-50DB-B17F-B46582764FEF}"/>
              </a:ext>
            </a:extLst>
          </p:cNvPr>
          <p:cNvSpPr txBox="1"/>
          <p:nvPr/>
        </p:nvSpPr>
        <p:spPr>
          <a:xfrm>
            <a:off x="5054346" y="2664886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Female have higher share in majority of the medical conditions. Cancer is leading medical condition among female whereas Hypertension is leading cause among male.</a:t>
            </a:r>
          </a:p>
        </p:txBody>
      </p:sp>
    </p:spTree>
    <p:extLst>
      <p:ext uri="{BB962C8B-B14F-4D97-AF65-F5344CB8AC3E}">
        <p14:creationId xmlns:p14="http://schemas.microsoft.com/office/powerpoint/2010/main" val="358813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88FBD4-37FD-5179-F37E-5B6B3F71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617305"/>
            <a:ext cx="4094226" cy="362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58B10-FF17-213B-74E8-E08DA6D36FD8}"/>
              </a:ext>
            </a:extLst>
          </p:cNvPr>
          <p:cNvSpPr txBox="1"/>
          <p:nvPr/>
        </p:nvSpPr>
        <p:spPr>
          <a:xfrm>
            <a:off x="5054346" y="2664886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highlight>
                  <a:srgbClr val="FFFFFF"/>
                </a:highlight>
              </a:rPr>
              <a:t>Billing amount has negative correlation with test results and days hospitalized. Billing amount has a positive correlation with admission type and gender.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highlight>
                  <a:srgbClr val="FFFFFF"/>
                </a:highlight>
              </a:rPr>
              <a:t>Except for billing amount attribute, gender has a negative correlation with all other attributes.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highlight>
                  <a:srgbClr val="FFFFFF"/>
                </a:highlight>
              </a:rPr>
              <a:t>Admission type and test results have a negative correlation.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>
              <a:effectLst/>
              <a:highlight>
                <a:srgbClr val="FFFFFF"/>
              </a:highlight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>
              <a:effectLst/>
              <a:highlight>
                <a:srgbClr val="FFFFFF"/>
              </a:highlight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00053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7201"/>
            <a:ext cx="818223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Outliers:</a:t>
            </a:r>
          </a:p>
        </p:txBody>
      </p:sp>
      <p:sp>
        <p:nvSpPr>
          <p:cNvPr id="51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234391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2C3D4-C63B-F516-5CD4-9B98756F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914168"/>
            <a:ext cx="8661654" cy="15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460</Words>
  <Application>Microsoft Office PowerPoint</Application>
  <PresentationFormat>On-screen Show (4:3)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Calibri</vt:lpstr>
      <vt:lpstr>Office Theme</vt:lpstr>
      <vt:lpstr>Healthcare Data Classification</vt:lpstr>
      <vt:lpstr>Problem Statement</vt:lpstr>
      <vt:lpstr>Data Overview</vt:lpstr>
      <vt:lpstr>Data Overview</vt:lpstr>
      <vt:lpstr>EDA</vt:lpstr>
      <vt:lpstr>EDA</vt:lpstr>
      <vt:lpstr>EDA</vt:lpstr>
      <vt:lpstr>EDA</vt:lpstr>
      <vt:lpstr>Outliers:</vt:lpstr>
      <vt:lpstr>Target (Test Results):</vt:lpstr>
      <vt:lpstr>Model Selection</vt:lpstr>
      <vt:lpstr>Random Forest</vt:lpstr>
      <vt:lpstr>Random Forest</vt:lpstr>
      <vt:lpstr>Gradient Boosting Classifier</vt:lpstr>
      <vt:lpstr>Gradient Boosting Classifier</vt:lpstr>
      <vt:lpstr>Custom Neural Network</vt:lpstr>
      <vt:lpstr>Custom Neural Network</vt:lpstr>
      <vt:lpstr>DenseNet Like Neural Network:</vt:lpstr>
      <vt:lpstr>DenseNet Like Neural Network:</vt:lpstr>
      <vt:lpstr>Comparison:</vt:lpstr>
      <vt:lpstr>Insights:</vt:lpstr>
      <vt:lpstr>References: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Classification</dc:title>
  <dc:subject/>
  <dc:creator>Vinith Shetty</dc:creator>
  <cp:keywords/>
  <dc:description>generated using python-pptx</dc:description>
  <cp:lastModifiedBy>Vinith Shadu Shetty</cp:lastModifiedBy>
  <cp:revision>4</cp:revision>
  <dcterms:created xsi:type="dcterms:W3CDTF">2013-01-27T09:14:16Z</dcterms:created>
  <dcterms:modified xsi:type="dcterms:W3CDTF">2024-04-17T12:57:34Z</dcterms:modified>
  <cp:category/>
</cp:coreProperties>
</file>