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Lobster"/>
      <p:regular r:id="rId26"/>
    </p:embeddedFont>
    <p:embeddedFont>
      <p:font typeface="Lexend Medium"/>
      <p:regular r:id="rId27"/>
      <p:bold r:id="rId28"/>
    </p:embeddedFont>
    <p:embeddedFont>
      <p:font typeface="Lexend"/>
      <p:regular r:id="rId29"/>
      <p:bold r:id="rId30"/>
    </p:embeddedFont>
    <p:embeddedFont>
      <p:font typeface="Orbitron ExtraBold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0C70A2C-7446-4CFE-987E-EBF8376464B4}">
  <a:tblStyle styleId="{E0C70A2C-7446-4CFE-987E-EBF8376464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regular.fntdata"/><Relationship Id="rId21" Type="http://schemas.openxmlformats.org/officeDocument/2006/relationships/slide" Target="slides/slide15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obster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LexendMedium-bold.fntdata"/><Relationship Id="rId27" Type="http://schemas.openxmlformats.org/officeDocument/2006/relationships/font" Target="fonts/LexendMedium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exend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rbitronExtraBold-bold.fntdata"/><Relationship Id="rId30" Type="http://schemas.openxmlformats.org/officeDocument/2006/relationships/font" Target="fonts/Lexend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2d7cf1af5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2d7cf1af5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2d0e76206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2d0e76206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2d0e762061_3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2d0e762061_3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2d0e76206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2d0e76206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2d0e762061_3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2d0e762061_3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2d4cb2c4f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2d4cb2c4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d0e762061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2d0e762061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2d0e76206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2d0e76206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2d0e762061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2d0e762061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d0e762061_4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2d0e762061_4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2d0e762061_4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2d0e762061_4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2d0e76206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2d0e76206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2d0e762061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2d0e762061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2d0e762061_3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2d0e762061_3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4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3612925" y="2186250"/>
            <a:ext cx="8520600" cy="771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pt-BR" sz="3880">
                <a:latin typeface="Orbitron ExtraBold"/>
                <a:ea typeface="Orbitron ExtraBold"/>
                <a:cs typeface="Orbitron ExtraBold"/>
                <a:sym typeface="Orbitron ExtraBold"/>
              </a:rPr>
              <a:t>Tubarão Doente</a:t>
            </a:r>
            <a:endParaRPr i="1" sz="3880">
              <a:latin typeface="Orbitron ExtraBold"/>
              <a:ea typeface="Orbitron ExtraBold"/>
              <a:cs typeface="Orbitron ExtraBold"/>
              <a:sym typeface="Orbitron ExtraBold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1200" y="4806675"/>
            <a:ext cx="292799" cy="336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4300" y="1137500"/>
            <a:ext cx="2548100" cy="24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7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2"/>
          <p:cNvPicPr preferRelativeResize="0"/>
          <p:nvPr/>
        </p:nvPicPr>
        <p:blipFill rotWithShape="1">
          <a:blip r:embed="rId3">
            <a:alphaModFix/>
          </a:blip>
          <a:srcRect b="5695" l="0" r="6032" t="0"/>
          <a:stretch/>
        </p:blipFill>
        <p:spPr>
          <a:xfrm>
            <a:off x="893500" y="35775"/>
            <a:ext cx="5687600" cy="43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8" name="Google Shape;148;p23"/>
          <p:cNvGraphicFramePr/>
          <p:nvPr/>
        </p:nvGraphicFramePr>
        <p:xfrm>
          <a:off x="662550" y="1914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{E0C70A2C-7446-4CFE-987E-EBF8376464B4}</a:tableStyleId>
              </a:tblPr>
              <a:tblGrid>
                <a:gridCol w="3619500"/>
                <a:gridCol w="3619500"/>
              </a:tblGrid>
              <a:tr h="451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900">
                          <a:solidFill>
                            <a:schemeClr val="lt1"/>
                          </a:solidFill>
                          <a:latin typeface="Lobster"/>
                          <a:ea typeface="Lobster"/>
                          <a:cs typeface="Lobster"/>
                          <a:sym typeface="Lobster"/>
                        </a:rPr>
                        <a:t>Elementos</a:t>
                      </a:r>
                      <a:endParaRPr sz="1900">
                        <a:solidFill>
                          <a:schemeClr val="dk1"/>
                        </a:solidFill>
                        <a:latin typeface="Lobster"/>
                        <a:ea typeface="Lobster"/>
                        <a:cs typeface="Lobster"/>
                        <a:sym typeface="Lobs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900">
                          <a:solidFill>
                            <a:schemeClr val="lt1"/>
                          </a:solidFill>
                          <a:latin typeface="Lobster"/>
                          <a:ea typeface="Lobster"/>
                          <a:cs typeface="Lobster"/>
                          <a:sym typeface="Lobster"/>
                        </a:rPr>
                        <a:t>Descrição</a:t>
                      </a:r>
                      <a:endParaRPr sz="1900">
                        <a:solidFill>
                          <a:schemeClr val="lt1"/>
                        </a:solidFill>
                        <a:latin typeface="Lobster"/>
                        <a:ea typeface="Lobster"/>
                        <a:cs typeface="Lobster"/>
                        <a:sym typeface="Lobs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451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Lexend Medium"/>
                          <a:ea typeface="Lexend Medium"/>
                          <a:cs typeface="Lexend Medium"/>
                          <a:sym typeface="Lexend Medium"/>
                        </a:rPr>
                        <a:t>Título</a:t>
                      </a:r>
                      <a:endParaRPr>
                        <a:latin typeface="Lexend Medium"/>
                        <a:ea typeface="Lexend Medium"/>
                        <a:cs typeface="Lexend Medium"/>
                        <a:sym typeface="Lexend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Resolução de </a:t>
                      </a:r>
                      <a:r>
                        <a:rPr b="1" lang="pt-BR" sz="1100"/>
                        <a:t>chamado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1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Lexend Medium"/>
                          <a:ea typeface="Lexend Medium"/>
                          <a:cs typeface="Lexend Medium"/>
                          <a:sym typeface="Lexend Medium"/>
                        </a:rPr>
                        <a:t>Declaração</a:t>
                      </a:r>
                      <a:endParaRPr>
                        <a:latin typeface="Lexend Medium"/>
                        <a:ea typeface="Lexend Medium"/>
                        <a:cs typeface="Lexend Medium"/>
                        <a:sym typeface="Lexend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Website para abertura de chamado</a:t>
                      </a:r>
                      <a:r>
                        <a:rPr lang="pt-BR" sz="1100"/>
                        <a:t> 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1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Lexend Medium"/>
                          <a:ea typeface="Lexend Medium"/>
                          <a:cs typeface="Lexend Medium"/>
                          <a:sym typeface="Lexend Medium"/>
                        </a:rPr>
                        <a:t>Atores</a:t>
                      </a:r>
                      <a:endParaRPr>
                        <a:latin typeface="Lexend Medium"/>
                        <a:ea typeface="Lexend Medium"/>
                        <a:cs typeface="Lexend Medium"/>
                        <a:sym typeface="Lexend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Colaborador </a:t>
                      </a:r>
                      <a:r>
                        <a:rPr b="1" lang="pt-BR" sz="1100"/>
                        <a:t>do setor que</a:t>
                      </a:r>
                      <a:r>
                        <a:rPr b="1" lang="pt-BR" sz="1100"/>
                        <a:t> </a:t>
                      </a:r>
                      <a:r>
                        <a:rPr b="1" lang="pt-BR" sz="1100"/>
                        <a:t>resolverá</a:t>
                      </a:r>
                      <a:r>
                        <a:rPr b="1" lang="pt-BR" sz="1100"/>
                        <a:t> o chamado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Lexend Medium"/>
                          <a:ea typeface="Lexend Medium"/>
                          <a:cs typeface="Lexend Medium"/>
                          <a:sym typeface="Lexend Medium"/>
                        </a:rPr>
                        <a:t>Pré-Condição</a:t>
                      </a:r>
                      <a:endParaRPr>
                        <a:latin typeface="Lexend Medium"/>
                        <a:ea typeface="Lexend Medium"/>
                        <a:cs typeface="Lexend Medium"/>
                        <a:sym typeface="Lexend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Notificação de chamado aberto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1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Lexend Medium"/>
                          <a:ea typeface="Lexend Medium"/>
                          <a:cs typeface="Lexend Medium"/>
                          <a:sym typeface="Lexend Medium"/>
                        </a:rPr>
                        <a:t>Pós-Condição</a:t>
                      </a:r>
                      <a:endParaRPr>
                        <a:latin typeface="Lexend Medium"/>
                        <a:ea typeface="Lexend Medium"/>
                        <a:cs typeface="Lexend Medium"/>
                        <a:sym typeface="Lexend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Tempo de resolução do chamado;</a:t>
                      </a:r>
                      <a:endParaRPr b="1"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Nome do colaborador que resolveu o chamado;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1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Lexend Medium"/>
                          <a:ea typeface="Lexend Medium"/>
                          <a:cs typeface="Lexend Medium"/>
                          <a:sym typeface="Lexend Medium"/>
                        </a:rPr>
                        <a:t>Fluxo Principal</a:t>
                      </a:r>
                      <a:endParaRPr>
                        <a:latin typeface="Lexend Medium"/>
                        <a:ea typeface="Lexend Medium"/>
                        <a:cs typeface="Lexend Medium"/>
                        <a:sym typeface="Lexend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Realizar login com usuário e senha;</a:t>
                      </a:r>
                      <a:endParaRPr b="1"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Acessar e verificar chamados;</a:t>
                      </a:r>
                      <a:endParaRPr b="1"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Checar </a:t>
                      </a:r>
                      <a:r>
                        <a:rPr b="1" lang="pt-BR" sz="1100"/>
                        <a:t>nível</a:t>
                      </a:r>
                      <a:r>
                        <a:rPr b="1" lang="pt-BR" sz="1100"/>
                        <a:t> de </a:t>
                      </a:r>
                      <a:r>
                        <a:rPr b="1" lang="pt-BR" sz="1100"/>
                        <a:t>urgência;</a:t>
                      </a:r>
                      <a:endParaRPr b="1"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Resolver Chamado;</a:t>
                      </a:r>
                      <a:r>
                        <a:rPr b="1" lang="pt-BR" sz="1100"/>
                        <a:t> 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2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Lexend Medium"/>
                          <a:ea typeface="Lexend Medium"/>
                          <a:cs typeface="Lexend Medium"/>
                          <a:sym typeface="Lexend Medium"/>
                        </a:rPr>
                        <a:t>Fluxos Alternativos</a:t>
                      </a:r>
                      <a:endParaRPr>
                        <a:latin typeface="Lexend Medium"/>
                        <a:ea typeface="Lexend Medium"/>
                        <a:cs typeface="Lexend Medium"/>
                        <a:sym typeface="Lexend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Apresentará mensagem de login incorreto;</a:t>
                      </a:r>
                      <a:endParaRPr b="1"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Apresentará notificação que já existe chamado pendente;</a:t>
                      </a:r>
                      <a:endParaRPr b="1"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Apresentará o status do chamado;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/>
          <p:nvPr/>
        </p:nvSpPr>
        <p:spPr>
          <a:xfrm>
            <a:off x="7007825" y="663200"/>
            <a:ext cx="1503300" cy="11643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4825" y="215050"/>
            <a:ext cx="7378650" cy="459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9" name="Google Shape;159;p25"/>
          <p:cNvGraphicFramePr/>
          <p:nvPr/>
        </p:nvGraphicFramePr>
        <p:xfrm>
          <a:off x="636975" y="1914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{E0C70A2C-7446-4CFE-987E-EBF8376464B4}</a:tableStyleId>
              </a:tblPr>
              <a:tblGrid>
                <a:gridCol w="3619500"/>
                <a:gridCol w="3619500"/>
              </a:tblGrid>
              <a:tr h="451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900">
                          <a:solidFill>
                            <a:schemeClr val="lt1"/>
                          </a:solidFill>
                          <a:latin typeface="Lobster"/>
                          <a:ea typeface="Lobster"/>
                          <a:cs typeface="Lobster"/>
                          <a:sym typeface="Lobster"/>
                        </a:rPr>
                        <a:t>Elementos</a:t>
                      </a:r>
                      <a:endParaRPr sz="1900">
                        <a:solidFill>
                          <a:schemeClr val="lt1"/>
                        </a:solidFill>
                        <a:latin typeface="Lobster"/>
                        <a:ea typeface="Lobster"/>
                        <a:cs typeface="Lobster"/>
                        <a:sym typeface="Lobs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900">
                          <a:solidFill>
                            <a:schemeClr val="lt1"/>
                          </a:solidFill>
                          <a:latin typeface="Lobster"/>
                          <a:ea typeface="Lobster"/>
                          <a:cs typeface="Lobster"/>
                          <a:sym typeface="Lobster"/>
                        </a:rPr>
                        <a:t>Descrição</a:t>
                      </a:r>
                      <a:endParaRPr sz="1900">
                        <a:solidFill>
                          <a:schemeClr val="lt1"/>
                        </a:solidFill>
                        <a:latin typeface="Lobster"/>
                        <a:ea typeface="Lobster"/>
                        <a:cs typeface="Lobster"/>
                        <a:sym typeface="Lobs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</a:tr>
              <a:tr h="451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Lexend Medium"/>
                          <a:ea typeface="Lexend Medium"/>
                          <a:cs typeface="Lexend Medium"/>
                          <a:sym typeface="Lexend Medium"/>
                        </a:rPr>
                        <a:t>Título</a:t>
                      </a:r>
                      <a:endParaRPr>
                        <a:latin typeface="Lexend Medium"/>
                        <a:ea typeface="Lexend Medium"/>
                        <a:cs typeface="Lexend Medium"/>
                        <a:sym typeface="Lexend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Administradores dos chamados 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1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Lexend Medium"/>
                          <a:ea typeface="Lexend Medium"/>
                          <a:cs typeface="Lexend Medium"/>
                          <a:sym typeface="Lexend Medium"/>
                        </a:rPr>
                        <a:t>Declaração</a:t>
                      </a:r>
                      <a:endParaRPr>
                        <a:latin typeface="Lexend Medium"/>
                        <a:ea typeface="Lexend Medium"/>
                        <a:cs typeface="Lexend Medium"/>
                        <a:sym typeface="Lexend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Website para abertura de chamado</a:t>
                      </a:r>
                      <a:r>
                        <a:rPr lang="pt-BR" sz="1100"/>
                        <a:t> 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1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Lexend Medium"/>
                          <a:ea typeface="Lexend Medium"/>
                          <a:cs typeface="Lexend Medium"/>
                          <a:sym typeface="Lexend Medium"/>
                        </a:rPr>
                        <a:t>Atores</a:t>
                      </a:r>
                      <a:endParaRPr>
                        <a:latin typeface="Lexend Medium"/>
                        <a:ea typeface="Lexend Medium"/>
                        <a:cs typeface="Lexend Medium"/>
                        <a:sym typeface="Lexend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Administradores</a:t>
                      </a:r>
                      <a:r>
                        <a:rPr b="1" lang="pt-BR" sz="1100"/>
                        <a:t> empresa 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1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Lexend Medium"/>
                          <a:ea typeface="Lexend Medium"/>
                          <a:cs typeface="Lexend Medium"/>
                          <a:sym typeface="Lexend Medium"/>
                        </a:rPr>
                        <a:t>Pré-Condição</a:t>
                      </a:r>
                      <a:endParaRPr>
                        <a:latin typeface="Lexend Medium"/>
                        <a:ea typeface="Lexend Medium"/>
                        <a:cs typeface="Lexend Medium"/>
                        <a:sym typeface="Lexend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Login como adm dos chamados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1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Lexend Medium"/>
                          <a:ea typeface="Lexend Medium"/>
                          <a:cs typeface="Lexend Medium"/>
                          <a:sym typeface="Lexend Medium"/>
                        </a:rPr>
                        <a:t>Pós-Condição</a:t>
                      </a:r>
                      <a:endParaRPr>
                        <a:latin typeface="Lexend Medium"/>
                        <a:ea typeface="Lexend Medium"/>
                        <a:cs typeface="Lexend Medium"/>
                        <a:sym typeface="Lexend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Visualização de Dashboard;</a:t>
                      </a:r>
                      <a:endParaRPr b="1"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Leitura de dados;</a:t>
                      </a:r>
                      <a:endParaRPr b="1"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Acesso a todos os chamados;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1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Lexend Medium"/>
                          <a:ea typeface="Lexend Medium"/>
                          <a:cs typeface="Lexend Medium"/>
                          <a:sym typeface="Lexend Medium"/>
                        </a:rPr>
                        <a:t>Fluxo Principal</a:t>
                      </a:r>
                      <a:endParaRPr>
                        <a:latin typeface="Lexend Medium"/>
                        <a:ea typeface="Lexend Medium"/>
                        <a:cs typeface="Lexend Medium"/>
                        <a:sym typeface="Lexend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Realizar login com usuário e senha;</a:t>
                      </a:r>
                      <a:endParaRPr b="1"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Analisar</a:t>
                      </a:r>
                      <a:r>
                        <a:rPr b="1" lang="pt-BR" sz="1100"/>
                        <a:t>  </a:t>
                      </a:r>
                      <a:r>
                        <a:rPr b="1" lang="pt-BR" sz="1100"/>
                        <a:t>estatísticas</a:t>
                      </a:r>
                      <a:r>
                        <a:rPr b="1" lang="pt-BR" sz="1100"/>
                        <a:t> dos </a:t>
                      </a:r>
                      <a:r>
                        <a:rPr b="1" lang="pt-BR" sz="1100"/>
                        <a:t>chamados;</a:t>
                      </a:r>
                      <a:endParaRPr b="1"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Acompanhar Todos os chamados ;</a:t>
                      </a:r>
                      <a:endParaRPr b="1"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1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Lexend Medium"/>
                          <a:ea typeface="Lexend Medium"/>
                          <a:cs typeface="Lexend Medium"/>
                          <a:sym typeface="Lexend Medium"/>
                        </a:rPr>
                        <a:t>Fluxos Alternativos</a:t>
                      </a:r>
                      <a:endParaRPr>
                        <a:latin typeface="Lexend Medium"/>
                        <a:ea typeface="Lexend Medium"/>
                        <a:cs typeface="Lexend Medium"/>
                        <a:sym typeface="Lexend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Apresentará mensagem de login incorreto caso falte info ou esteja incorreta;</a:t>
                      </a:r>
                      <a:endParaRPr b="1"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Apresentará notificação que existe chamado em aberto caso tenha um em aberto pelo usuário;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500" y="496675"/>
            <a:ext cx="9143999" cy="3811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Próximos Objetivos</a:t>
            </a:r>
            <a:endParaRPr/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</a:rPr>
              <a:t>Terminar de estruturar as ideias do projeto.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</a:rPr>
              <a:t>Aprimorar o design</a:t>
            </a:r>
            <a:r>
              <a:rPr lang="pt-BR" sz="1600">
                <a:solidFill>
                  <a:schemeClr val="dk1"/>
                </a:solidFill>
              </a:rPr>
              <a:t> do projeto e definir uma identidade visual.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</a:rPr>
              <a:t>Desenvolvimento dos </a:t>
            </a:r>
            <a:r>
              <a:rPr lang="pt-BR" sz="1600">
                <a:solidFill>
                  <a:schemeClr val="dk1"/>
                </a:solidFill>
              </a:rPr>
              <a:t>códigos</a:t>
            </a:r>
            <a:r>
              <a:rPr lang="pt-BR" sz="1600">
                <a:solidFill>
                  <a:schemeClr val="dk1"/>
                </a:solidFill>
              </a:rPr>
              <a:t> e  suas funcionalidades.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</a:rPr>
              <a:t>Iniciar com o desenvolvimento da Aplicação.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</a:rPr>
              <a:t>Desenvolvimento do backlog (</a:t>
            </a:r>
            <a:r>
              <a:rPr lang="pt-BR" sz="1600">
                <a:solidFill>
                  <a:schemeClr val="dk1"/>
                </a:solidFill>
                <a:highlight>
                  <a:srgbClr val="FFFFFF"/>
                </a:highlight>
              </a:rPr>
              <a:t>lista das tarefas necessárias para a entrega de um produto).</a:t>
            </a:r>
            <a:endParaRPr sz="17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</a:rPr>
              <a:t>Recebimento de feedback.</a:t>
            </a:r>
            <a:br>
              <a:rPr lang="pt-BR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5352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300">
                <a:latin typeface="Lobster"/>
                <a:ea typeface="Lobster"/>
                <a:cs typeface="Lobster"/>
                <a:sym typeface="Lobster"/>
              </a:rPr>
              <a:t>Integrantes</a:t>
            </a:r>
            <a:endParaRPr sz="33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1362500"/>
            <a:ext cx="8520600" cy="3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Guilherme Firmeza → 202301135737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César Viana  →  202303153198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Mateus Norica → 202201038381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Ian Amoedo → </a:t>
            </a:r>
            <a:r>
              <a:rPr lang="pt-BR"/>
              <a:t>202202102873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Bruno Xavier → </a:t>
            </a:r>
            <a:r>
              <a:rPr lang="pt-BR"/>
              <a:t>202203351711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Gustavo Raia → </a:t>
            </a:r>
            <a:r>
              <a:rPr lang="pt-BR"/>
              <a:t>202201037385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155850" y="1660775"/>
            <a:ext cx="8832300" cy="25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64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rPr>
              <a:t>Missão:</a:t>
            </a:r>
            <a:endParaRPr sz="2964">
              <a:solidFill>
                <a:schemeClr val="dk1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1F2328"/>
              </a:buClr>
              <a:buSzPts val="1100"/>
              <a:buFont typeface="Arial"/>
              <a:buChar char="●"/>
            </a:pPr>
            <a:r>
              <a:rPr lang="pt-BR" sz="14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Criação de um sistema para abertura e gerenciamento de chamados.</a:t>
            </a:r>
            <a:r>
              <a:rPr lang="pt-BR" sz="130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950">
              <a:solidFill>
                <a:schemeClr val="dk1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950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rPr>
              <a:t>Cliente:</a:t>
            </a:r>
            <a:endParaRPr sz="2950">
              <a:solidFill>
                <a:schemeClr val="dk1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1F2328"/>
              </a:buClr>
              <a:buSzPts val="1400"/>
              <a:buFont typeface="Arial"/>
              <a:buChar char="●"/>
            </a:pPr>
            <a:r>
              <a:rPr lang="pt-BR" sz="14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Empresa de área tecnológica destinada para área industrial.</a:t>
            </a:r>
            <a:endParaRPr sz="14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7950" y="1120475"/>
            <a:ext cx="2548100" cy="24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649950"/>
            <a:ext cx="85206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pt-BR" sz="2588">
                <a:highlight>
                  <a:srgbClr val="FFFFFF"/>
                </a:highlight>
                <a:latin typeface="Lobster"/>
                <a:ea typeface="Lobster"/>
                <a:cs typeface="Lobster"/>
                <a:sym typeface="Lobster"/>
              </a:rPr>
              <a:t>5W2H</a:t>
            </a:r>
            <a:endParaRPr b="1" sz="2588">
              <a:highlight>
                <a:srgbClr val="FFFFFF"/>
              </a:highlight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Char char="●"/>
            </a:pP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  <a:latin typeface="Impact"/>
                <a:ea typeface="Impact"/>
                <a:cs typeface="Impact"/>
                <a:sym typeface="Impact"/>
              </a:rPr>
              <a:t>O quê?</a:t>
            </a:r>
            <a:r>
              <a:rPr lang="pt-BR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Fazer um sistema de planejamento e controle de chamados da empresa.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Char char="●"/>
            </a:pP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  <a:latin typeface="Impact"/>
                <a:ea typeface="Impact"/>
                <a:cs typeface="Impact"/>
                <a:sym typeface="Impact"/>
              </a:rPr>
              <a:t>Quem?</a:t>
            </a:r>
            <a:r>
              <a:rPr lang="pt-BR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Os usuários que desejarem abrir chamados, tanto clientes como trabalhadores da própria empresa.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Char char="●"/>
            </a:pP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  <a:latin typeface="Impact"/>
                <a:ea typeface="Impact"/>
                <a:cs typeface="Impact"/>
                <a:sym typeface="Impact"/>
              </a:rPr>
              <a:t>Quando?</a:t>
            </a:r>
            <a:r>
              <a:rPr lang="pt-BR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projeto</a:t>
            </a:r>
            <a:r>
              <a:rPr lang="pt-BR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deverá ser finalizado junto com o primeiro semestre de 2023.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Char char="●"/>
            </a:pP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  <a:latin typeface="Impact"/>
                <a:ea typeface="Impact"/>
                <a:cs typeface="Impact"/>
                <a:sym typeface="Impact"/>
              </a:rPr>
              <a:t>Onde?</a:t>
            </a:r>
            <a:r>
              <a:rPr lang="pt-BR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 sistema deverá rodar em WEB, com porte para navegadores Desktop e Mobile.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Char char="●"/>
            </a:pP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  <a:latin typeface="Impact"/>
                <a:ea typeface="Impact"/>
                <a:cs typeface="Impact"/>
                <a:sym typeface="Impact"/>
              </a:rPr>
              <a:t>Por quê?</a:t>
            </a:r>
            <a:r>
              <a:rPr lang="pt-BR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 sistema servirá para facilitar a empresa </a:t>
            </a:r>
            <a:r>
              <a:rPr lang="pt-BR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controlar</a:t>
            </a:r>
            <a:r>
              <a:rPr lang="pt-BR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tais informações, economizando tempo e os deixando mais organizados.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Char char="●"/>
            </a:pP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  <a:latin typeface="Impact"/>
                <a:ea typeface="Impact"/>
                <a:cs typeface="Impact"/>
                <a:sym typeface="Impact"/>
              </a:rPr>
              <a:t>Como? </a:t>
            </a:r>
            <a:r>
              <a:rPr lang="pt-BR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sistema irá controlar a quantidade de chamados e os seus status (abertos, resolvidos, urgentes) e representar tais dados no Dashboard.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Char char="●"/>
            </a:pP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  <a:latin typeface="Impact"/>
                <a:ea typeface="Impact"/>
                <a:cs typeface="Impact"/>
                <a:sym typeface="Impact"/>
              </a:rPr>
              <a:t>Quanto?</a:t>
            </a:r>
            <a:r>
              <a:rPr lang="pt-BR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Esforço e dedicação do time.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pt-BR" sz="2588">
                <a:highlight>
                  <a:srgbClr val="FFFFFF"/>
                </a:highlight>
                <a:latin typeface="Lobster"/>
                <a:ea typeface="Lobster"/>
                <a:cs typeface="Lobster"/>
                <a:sym typeface="Lobster"/>
              </a:rPr>
              <a:t>Requisitos Funcionais</a:t>
            </a:r>
            <a:endParaRPr b="1" sz="2588">
              <a:highlight>
                <a:srgbClr val="FFFFFF"/>
              </a:highlight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</a:t>
            </a:r>
            <a:r>
              <a:rPr b="1"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sistema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deve monitorar em tempo real a quantidade de chamados recebidos pela empresa.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</a:t>
            </a:r>
            <a:r>
              <a:rPr b="1"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sistema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deve exibir os chamados abertos e sua situação atual.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</a:t>
            </a:r>
            <a:r>
              <a:rPr b="1"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sistema 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deve fazer a contagem dos chamados resolvidos.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</a:t>
            </a:r>
            <a:r>
              <a:rPr b="1"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sistema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deve classificar os chamados de acordo com sua urgência ou prioridade.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</a:t>
            </a:r>
            <a:r>
              <a:rPr b="1"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sistema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deve ter recursos de login para os usuários inserirem nome, número e email para contato, caso necessário.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</a:t>
            </a:r>
            <a:r>
              <a:rPr b="1"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sistema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deve captar dados em tempo real para manipulação de máquinas que estejam com mal funcionamento.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</a:t>
            </a:r>
            <a:r>
              <a:rPr b="1"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sistema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deve ter login para operacional, administrador e cliente.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</a:t>
            </a:r>
            <a:r>
              <a:rPr b="1"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usuário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que entrar como administrador deve ver apenas a informação do seu setor.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</a:t>
            </a:r>
            <a:r>
              <a:rPr b="1"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usuário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que entrar como 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administrador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terá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acesso ao dashboard.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</a:t>
            </a:r>
            <a:r>
              <a:rPr b="1"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usuário</a:t>
            </a:r>
            <a:r>
              <a:rPr b="1"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que entrar como parte do setor operacional 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terá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acesso apenas ao chamados que esse setor.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</a:t>
            </a:r>
            <a:r>
              <a:rPr b="1"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sistema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deve controlar o acesso do 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usuário.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</a:t>
            </a:r>
            <a:r>
              <a:rPr b="1"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sistema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deve definir se os chamados estão abertos, resolvidos ou pendentes.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</a:t>
            </a:r>
            <a:r>
              <a:rPr b="1"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sistema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deverá ser capaz de operar em alta carga de chamados sem sair do ar.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SzPts val="990"/>
              <a:buNone/>
            </a:pPr>
            <a:r>
              <a:rPr b="1" lang="pt-BR" sz="2330">
                <a:highlight>
                  <a:srgbClr val="FFFFFF"/>
                </a:highlight>
                <a:latin typeface="Lobster"/>
                <a:ea typeface="Lobster"/>
                <a:cs typeface="Lobster"/>
                <a:sym typeface="Lobster"/>
              </a:rPr>
              <a:t>Requisitos Não Funcionais</a:t>
            </a:r>
            <a:endParaRPr b="1" sz="2330">
              <a:highlight>
                <a:srgbClr val="FFFFFF"/>
              </a:highlight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00"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</a:t>
            </a:r>
            <a:r>
              <a:rPr b="1"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usuário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deve ter acesso ao sistema para fazer o chamado 24 horas 7 dias da semana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</a:t>
            </a:r>
            <a:r>
              <a:rPr b="1"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sistema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deve ter interface de usuário amigável e intuitiva para facilitar a navegação e uso do dashboard.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</a:t>
            </a:r>
            <a:r>
              <a:rPr b="1"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usuário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vê apenas o seu próximo chamado.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</a:t>
            </a:r>
            <a:r>
              <a:rPr b="1"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sistema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deve ter suporte ao usuário.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</a:t>
            </a:r>
            <a:r>
              <a:rPr b="1"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sistema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deve ser eficiente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</a:t>
            </a:r>
            <a:r>
              <a:rPr b="1"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sistema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precisa ser web.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74650" y="2971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300">
                <a:latin typeface="Lobster"/>
                <a:ea typeface="Lobster"/>
                <a:cs typeface="Lobster"/>
                <a:sym typeface="Lobster"/>
              </a:rPr>
              <a:t>Casos de uso</a:t>
            </a:r>
            <a:endParaRPr sz="33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23" name="Google Shape;123;p19"/>
          <p:cNvSpPr/>
          <p:nvPr/>
        </p:nvSpPr>
        <p:spPr>
          <a:xfrm>
            <a:off x="2697400" y="1468038"/>
            <a:ext cx="3875100" cy="463500"/>
          </a:xfrm>
          <a:prstGeom prst="flowChartAlternateProcess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9"/>
          <p:cNvSpPr txBox="1"/>
          <p:nvPr/>
        </p:nvSpPr>
        <p:spPr>
          <a:xfrm>
            <a:off x="2730250" y="1468038"/>
            <a:ext cx="3809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EAD1DC"/>
                </a:solidFill>
                <a:latin typeface="Lexend"/>
                <a:ea typeface="Lexend"/>
                <a:cs typeface="Lexend"/>
                <a:sym typeface="Lexend"/>
              </a:rPr>
              <a:t>Abertura o chamado</a:t>
            </a:r>
            <a:endParaRPr b="1">
              <a:solidFill>
                <a:srgbClr val="EAD1DC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19"/>
          <p:cNvSpPr/>
          <p:nvPr/>
        </p:nvSpPr>
        <p:spPr>
          <a:xfrm>
            <a:off x="2697400" y="2215638"/>
            <a:ext cx="3875100" cy="463500"/>
          </a:xfrm>
          <a:prstGeom prst="flowChartAlternateProcess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9"/>
          <p:cNvSpPr txBox="1"/>
          <p:nvPr/>
        </p:nvSpPr>
        <p:spPr>
          <a:xfrm>
            <a:off x="2730250" y="2299863"/>
            <a:ext cx="38094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9FC5E8"/>
                </a:solidFill>
                <a:latin typeface="Lexend"/>
                <a:ea typeface="Lexend"/>
                <a:cs typeface="Lexend"/>
                <a:sym typeface="Lexend"/>
              </a:rPr>
              <a:t>Resolução de chamado</a:t>
            </a:r>
            <a:endParaRPr b="1">
              <a:solidFill>
                <a:srgbClr val="9FC5E8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19"/>
          <p:cNvSpPr/>
          <p:nvPr/>
        </p:nvSpPr>
        <p:spPr>
          <a:xfrm>
            <a:off x="2697400" y="3005375"/>
            <a:ext cx="3875100" cy="463500"/>
          </a:xfrm>
          <a:prstGeom prst="flowChartAlternateProcess">
            <a:avLst/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9"/>
          <p:cNvSpPr txBox="1"/>
          <p:nvPr/>
        </p:nvSpPr>
        <p:spPr>
          <a:xfrm>
            <a:off x="2730250" y="3089600"/>
            <a:ext cx="38094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accent4"/>
                </a:solidFill>
                <a:latin typeface="Lexend"/>
                <a:ea typeface="Lexend"/>
                <a:cs typeface="Lexend"/>
                <a:sym typeface="Lexend"/>
              </a:rPr>
              <a:t>Administradores dos chamados </a:t>
            </a:r>
            <a:endParaRPr b="1">
              <a:solidFill>
                <a:schemeClr val="accent4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" name="Google Shape;133;p20"/>
          <p:cNvGraphicFramePr/>
          <p:nvPr/>
        </p:nvGraphicFramePr>
        <p:xfrm>
          <a:off x="701100" y="1279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{E0C70A2C-7446-4CFE-987E-EBF8376464B4}</a:tableStyleId>
              </a:tblPr>
              <a:tblGrid>
                <a:gridCol w="3619500"/>
                <a:gridCol w="3619500"/>
              </a:tblGrid>
              <a:tr h="451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900">
                          <a:solidFill>
                            <a:schemeClr val="lt1"/>
                          </a:solidFill>
                          <a:latin typeface="Lobster"/>
                          <a:ea typeface="Lobster"/>
                          <a:cs typeface="Lobster"/>
                          <a:sym typeface="Lobster"/>
                        </a:rPr>
                        <a:t>Elementos</a:t>
                      </a:r>
                      <a:endParaRPr sz="1900">
                        <a:solidFill>
                          <a:schemeClr val="lt1"/>
                        </a:solidFill>
                        <a:latin typeface="Lobster"/>
                        <a:ea typeface="Lobster"/>
                        <a:cs typeface="Lobster"/>
                        <a:sym typeface="Lobs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900">
                          <a:solidFill>
                            <a:schemeClr val="lt1"/>
                          </a:solidFill>
                          <a:latin typeface="Lobster"/>
                          <a:ea typeface="Lobster"/>
                          <a:cs typeface="Lobster"/>
                          <a:sym typeface="Lobster"/>
                        </a:rPr>
                        <a:t>Descrição</a:t>
                      </a:r>
                      <a:endParaRPr sz="1900">
                        <a:solidFill>
                          <a:schemeClr val="lt1"/>
                        </a:solidFill>
                        <a:latin typeface="Lobster"/>
                        <a:ea typeface="Lobster"/>
                        <a:cs typeface="Lobster"/>
                        <a:sym typeface="Lobs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451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Lexend Medium"/>
                          <a:ea typeface="Lexend Medium"/>
                          <a:cs typeface="Lexend Medium"/>
                          <a:sym typeface="Lexend Medium"/>
                        </a:rPr>
                        <a:t>Título</a:t>
                      </a:r>
                      <a:endParaRPr>
                        <a:latin typeface="Lexend Medium"/>
                        <a:ea typeface="Lexend Medium"/>
                        <a:cs typeface="Lexend Medium"/>
                        <a:sym typeface="Lexend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Abertura de chamado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1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Lexend Medium"/>
                          <a:ea typeface="Lexend Medium"/>
                          <a:cs typeface="Lexend Medium"/>
                          <a:sym typeface="Lexend Medium"/>
                        </a:rPr>
                        <a:t>Declaração</a:t>
                      </a:r>
                      <a:endParaRPr>
                        <a:latin typeface="Lexend Medium"/>
                        <a:ea typeface="Lexend Medium"/>
                        <a:cs typeface="Lexend Medium"/>
                        <a:sym typeface="Lexend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Website para abertura de chamado</a:t>
                      </a:r>
                      <a:r>
                        <a:rPr lang="pt-BR" sz="1100"/>
                        <a:t> 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1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Lexend Medium"/>
                          <a:ea typeface="Lexend Medium"/>
                          <a:cs typeface="Lexend Medium"/>
                          <a:sym typeface="Lexend Medium"/>
                        </a:rPr>
                        <a:t>Atores</a:t>
                      </a:r>
                      <a:endParaRPr>
                        <a:latin typeface="Lexend Medium"/>
                        <a:ea typeface="Lexend Medium"/>
                        <a:cs typeface="Lexend Medium"/>
                        <a:sym typeface="Lexend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Funcionários</a:t>
                      </a:r>
                      <a:r>
                        <a:rPr b="1" lang="pt-BR" sz="1100"/>
                        <a:t> da empresa 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1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Lexend Medium"/>
                          <a:ea typeface="Lexend Medium"/>
                          <a:cs typeface="Lexend Medium"/>
                          <a:sym typeface="Lexend Medium"/>
                        </a:rPr>
                        <a:t>Pré-Condição</a:t>
                      </a:r>
                      <a:endParaRPr>
                        <a:latin typeface="Lexend Medium"/>
                        <a:ea typeface="Lexend Medium"/>
                        <a:cs typeface="Lexend Medium"/>
                        <a:sym typeface="Lexend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Problemas no serviço oferecido pela empresa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1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Lexend Medium"/>
                          <a:ea typeface="Lexend Medium"/>
                          <a:cs typeface="Lexend Medium"/>
                          <a:sym typeface="Lexend Medium"/>
                        </a:rPr>
                        <a:t>Pós-Condição</a:t>
                      </a:r>
                      <a:endParaRPr>
                        <a:latin typeface="Lexend Medium"/>
                        <a:ea typeface="Lexend Medium"/>
                        <a:cs typeface="Lexend Medium"/>
                        <a:sym typeface="Lexend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Apresentar tempo para resolução;</a:t>
                      </a:r>
                      <a:endParaRPr b="1"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Status do chamado; </a:t>
                      </a:r>
                      <a:endParaRPr b="1"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Setor direcionado ;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1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Lexend Medium"/>
                          <a:ea typeface="Lexend Medium"/>
                          <a:cs typeface="Lexend Medium"/>
                          <a:sym typeface="Lexend Medium"/>
                        </a:rPr>
                        <a:t>Fluxo Principal</a:t>
                      </a:r>
                      <a:endParaRPr>
                        <a:latin typeface="Lexend Medium"/>
                        <a:ea typeface="Lexend Medium"/>
                        <a:cs typeface="Lexend Medium"/>
                        <a:sym typeface="Lexend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Realizar login com </a:t>
                      </a:r>
                      <a:r>
                        <a:rPr b="1" lang="pt-BR" sz="1100"/>
                        <a:t>usuário</a:t>
                      </a:r>
                      <a:r>
                        <a:rPr b="1" lang="pt-BR" sz="1100"/>
                        <a:t> e senha;</a:t>
                      </a:r>
                      <a:endParaRPr b="1"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Descrever o motivo do chamado;</a:t>
                      </a:r>
                      <a:endParaRPr b="1"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Enviar chamado;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1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Lexend Medium"/>
                          <a:ea typeface="Lexend Medium"/>
                          <a:cs typeface="Lexend Medium"/>
                          <a:sym typeface="Lexend Medium"/>
                        </a:rPr>
                        <a:t>Fluxos Alternativos</a:t>
                      </a:r>
                      <a:endParaRPr>
                        <a:latin typeface="Lexend Medium"/>
                        <a:ea typeface="Lexend Medium"/>
                        <a:cs typeface="Lexend Medium"/>
                        <a:sym typeface="Lexend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Apresentará</a:t>
                      </a:r>
                      <a:r>
                        <a:rPr b="1" lang="pt-BR" sz="1100"/>
                        <a:t> mensagem de login incorreto caso falte info ou esteja incorreta;</a:t>
                      </a:r>
                      <a:endParaRPr b="1"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Apresentará</a:t>
                      </a:r>
                      <a:r>
                        <a:rPr b="1" lang="pt-BR" sz="1100"/>
                        <a:t> notificação que existe </a:t>
                      </a:r>
                      <a:r>
                        <a:rPr b="1" lang="pt-BR" sz="1100"/>
                        <a:t>chamado</a:t>
                      </a:r>
                      <a:r>
                        <a:rPr b="1" lang="pt-BR" sz="1100"/>
                        <a:t> em aberto caso tenha um em aberto pelo </a:t>
                      </a:r>
                      <a:r>
                        <a:rPr b="1" lang="pt-BR" sz="1100"/>
                        <a:t>usuário;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1"/>
          <p:cNvPicPr preferRelativeResize="0"/>
          <p:nvPr/>
        </p:nvPicPr>
        <p:blipFill rotWithShape="1">
          <a:blip r:embed="rId3">
            <a:alphaModFix/>
          </a:blip>
          <a:srcRect b="0" l="0" r="0" t="2181"/>
          <a:stretch/>
        </p:blipFill>
        <p:spPr>
          <a:xfrm>
            <a:off x="671000" y="418325"/>
            <a:ext cx="5772150" cy="391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