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3" r:id="rId3"/>
    <p:sldId id="264" r:id="rId4"/>
    <p:sldId id="258" r:id="rId5"/>
    <p:sldId id="259" r:id="rId6"/>
    <p:sldId id="260" r:id="rId7"/>
    <p:sldId id="261" r:id="rId8"/>
    <p:sldId id="262" r:id="rId9"/>
    <p:sldId id="265" r:id="rId10"/>
    <p:sldId id="266" r:id="rId1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10" autoAdjust="0"/>
  </p:normalViewPr>
  <p:slideViewPr>
    <p:cSldViewPr>
      <p:cViewPr varScale="1">
        <p:scale>
          <a:sx n="55" d="100"/>
          <a:sy n="55" d="100"/>
        </p:scale>
        <p:origin x="180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0F127-08E5-4242-9FD3-02C370488F67}" type="datetimeFigureOut">
              <a:rPr lang="es-AR" smtClean="0"/>
              <a:t>28/4/2016</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0CF27-8E4D-45A0-9E86-CDEB957CCFB6}" type="slidenum">
              <a:rPr lang="es-AR" smtClean="0"/>
              <a:t>‹Nº›</a:t>
            </a:fld>
            <a:endParaRPr lang="es-AR"/>
          </a:p>
        </p:txBody>
      </p:sp>
    </p:spTree>
    <p:extLst>
      <p:ext uri="{BB962C8B-B14F-4D97-AF65-F5344CB8AC3E}">
        <p14:creationId xmlns:p14="http://schemas.microsoft.com/office/powerpoint/2010/main" val="3156981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AR" dirty="0" smtClean="0"/>
              <a:t>Posteriormente, cuando actualizan sus modificaciones, el servidor trata de acoplar las diferentes versiones. Si esto falla, por ejemplo debido a que dos clientes tratan de cambiar la misma línea en un archivo en particular, entonces el servidor deniega la segunda actualización e informa al cliente sobre el conflicto, que el usuario deberá resolver manualmente. Si la operación de ingreso tiene éxito, entonces los números de versión de todos los archivos implicados se incrementan automáticamente, y el servidor CVS almacena información sobre la actualización, que incluye una descripción suministrada por el usuario, la fecha y el nombre del autor y sus archivos de registro (log).</a:t>
            </a:r>
          </a:p>
          <a:p>
            <a:pPr algn="l"/>
            <a:endParaRPr lang="es-AR" dirty="0" smtClean="0"/>
          </a:p>
          <a:p>
            <a:pPr algn="l"/>
            <a:r>
              <a:rPr lang="es-AR" dirty="0" smtClean="0"/>
              <a:t>CVS también puede mantener distintas "ramas" de un proyecto. Por ejemplo, una versión difundida de un proyecto de programa puede formar una rama y ser utilizada para corregir errores. Todo esto se puede llevar a cabo mientras la versión que se encuentra actualmente en desarrollo y posee cambios mayores con nuevas características se encuentre en otra línea formando otra rama separada.</a:t>
            </a:r>
          </a:p>
          <a:p>
            <a:endParaRPr lang="es-AR" dirty="0"/>
          </a:p>
        </p:txBody>
      </p:sp>
      <p:sp>
        <p:nvSpPr>
          <p:cNvPr id="4" name="Marcador de número de diapositiva 3"/>
          <p:cNvSpPr>
            <a:spLocks noGrp="1"/>
          </p:cNvSpPr>
          <p:nvPr>
            <p:ph type="sldNum" sz="quarter" idx="10"/>
          </p:nvPr>
        </p:nvSpPr>
        <p:spPr/>
        <p:txBody>
          <a:bodyPr/>
          <a:lstStyle/>
          <a:p>
            <a:fld id="{27C0CF27-8E4D-45A0-9E86-CDEB957CCFB6}" type="slidenum">
              <a:rPr lang="es-AR" smtClean="0"/>
              <a:t>2</a:t>
            </a:fld>
            <a:endParaRPr lang="es-AR"/>
          </a:p>
        </p:txBody>
      </p:sp>
    </p:spTree>
    <p:extLst>
      <p:ext uri="{BB962C8B-B14F-4D97-AF65-F5344CB8AC3E}">
        <p14:creationId xmlns:p14="http://schemas.microsoft.com/office/powerpoint/2010/main" val="161353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AR" sz="1200" dirty="0" smtClean="0"/>
              <a:t>es una plataforma de desarrollo colaborativo de software para alojar proyectos utilizando el sistema de control de versiones </a:t>
            </a:r>
            <a:r>
              <a:rPr lang="es-AR" sz="1200" dirty="0" err="1" smtClean="0"/>
              <a:t>Git</a:t>
            </a:r>
            <a:r>
              <a:rPr lang="es-AR" sz="1200" dirty="0" smtClean="0"/>
              <a:t>.</a:t>
            </a:r>
          </a:p>
          <a:p>
            <a:pPr algn="l"/>
            <a:r>
              <a:rPr lang="es-AR" sz="1200" dirty="0" err="1" smtClean="0"/>
              <a:t>GitHub</a:t>
            </a:r>
            <a:r>
              <a:rPr lang="es-AR" sz="1200" dirty="0" smtClean="0"/>
              <a:t> provee de funcionalidades para hacer un </a:t>
            </a:r>
            <a:r>
              <a:rPr lang="es-AR" sz="1200" dirty="0" err="1" smtClean="0"/>
              <a:t>fork</a:t>
            </a:r>
            <a:r>
              <a:rPr lang="es-AR" sz="1200" dirty="0" smtClean="0"/>
              <a:t> y solicitar </a:t>
            </a:r>
            <a:r>
              <a:rPr lang="es-AR" sz="1200" dirty="0" err="1" smtClean="0"/>
              <a:t>pulls.GitHub</a:t>
            </a:r>
            <a:r>
              <a:rPr lang="es-AR" sz="1200" dirty="0" smtClean="0"/>
              <a:t> es mucho más que un servicio de alojamiento de código, se ofrecen varias herramientas útiles para el trabajo en equipo. Entre ellas, caben destacar: Una wiki para el mantenimiento de las distintas versiones de las páginas, un sistema de seguimiento de problemas que permiten a los miembros de tu equipo detallar un problema con tu software o una sugerencia que deseen hacer, Una herramienta de revisión de código, donde se pueden añadir anotaciones en cualquier punto de un fichero y debatir sobre determinados cambios realizados en un </a:t>
            </a:r>
            <a:r>
              <a:rPr lang="es-AR" sz="1200" dirty="0" err="1" smtClean="0"/>
              <a:t>commit</a:t>
            </a:r>
            <a:r>
              <a:rPr lang="es-AR" sz="1200" dirty="0" smtClean="0"/>
              <a:t> específico, un visor de ramas donde se pueden comparar los progresos realizados en las distintas ramas de nuestro repositorio.</a:t>
            </a:r>
            <a:endParaRPr lang="es-AR" sz="1200" dirty="0"/>
          </a:p>
        </p:txBody>
      </p:sp>
      <p:sp>
        <p:nvSpPr>
          <p:cNvPr id="4" name="Marcador de número de diapositiva 3"/>
          <p:cNvSpPr>
            <a:spLocks noGrp="1"/>
          </p:cNvSpPr>
          <p:nvPr>
            <p:ph type="sldNum" sz="quarter" idx="10"/>
          </p:nvPr>
        </p:nvSpPr>
        <p:spPr/>
        <p:txBody>
          <a:bodyPr/>
          <a:lstStyle/>
          <a:p>
            <a:fld id="{27C0CF27-8E4D-45A0-9E86-CDEB957CCFB6}" type="slidenum">
              <a:rPr lang="es-AR" smtClean="0"/>
              <a:t>9</a:t>
            </a:fld>
            <a:endParaRPr lang="es-AR"/>
          </a:p>
        </p:txBody>
      </p:sp>
    </p:spTree>
    <p:extLst>
      <p:ext uri="{BB962C8B-B14F-4D97-AF65-F5344CB8AC3E}">
        <p14:creationId xmlns:p14="http://schemas.microsoft.com/office/powerpoint/2010/main" val="320878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AR" dirty="0" err="1" smtClean="0"/>
              <a:t>Team</a:t>
            </a:r>
            <a:r>
              <a:rPr lang="es-AR" dirty="0" smtClean="0"/>
              <a:t> </a:t>
            </a:r>
            <a:r>
              <a:rPr lang="es-AR" dirty="0" err="1" smtClean="0"/>
              <a:t>Foundation</a:t>
            </a:r>
            <a:r>
              <a:rPr lang="es-AR" dirty="0" smtClean="0"/>
              <a:t> Server ofrece funciones de control de código fuente, seguimiento de elementos de trabajo, </a:t>
            </a:r>
            <a:r>
              <a:rPr lang="es-AR" dirty="0" err="1" smtClean="0"/>
              <a:t>Team</a:t>
            </a:r>
            <a:r>
              <a:rPr lang="es-AR" dirty="0" smtClean="0"/>
              <a:t> </a:t>
            </a:r>
            <a:r>
              <a:rPr lang="es-AR" dirty="0" err="1" smtClean="0"/>
              <a:t>Foundation</a:t>
            </a:r>
            <a:r>
              <a:rPr lang="es-AR" dirty="0" smtClean="0"/>
              <a:t> </a:t>
            </a:r>
            <a:r>
              <a:rPr lang="es-AR" dirty="0" err="1" smtClean="0"/>
              <a:t>Build</a:t>
            </a:r>
            <a:r>
              <a:rPr lang="es-AR" dirty="0" smtClean="0"/>
              <a:t>, un sitio web del portal del proyecto de equipo, creación de informes y administración de proyectos. TFS también incluye un almacén de datos donde se guardan los datos de seguimiento de elementos de trabajo, el control de código fuente, las compilaciones y las herramientas de pruebas. </a:t>
            </a:r>
          </a:p>
          <a:p>
            <a:pPr algn="l"/>
            <a:r>
              <a:rPr lang="es-AR" dirty="0" smtClean="0"/>
              <a:t>Un servidor de </a:t>
            </a:r>
            <a:r>
              <a:rPr lang="es-AR" dirty="0" err="1" smtClean="0"/>
              <a:t>Team</a:t>
            </a:r>
            <a:r>
              <a:rPr lang="es-AR" dirty="0" smtClean="0"/>
              <a:t> </a:t>
            </a:r>
            <a:r>
              <a:rPr lang="es-AR" dirty="0" err="1" smtClean="0"/>
              <a:t>Foundation</a:t>
            </a:r>
            <a:r>
              <a:rPr lang="es-AR" dirty="0" smtClean="0"/>
              <a:t> Server lógico está formado por dos componentes: un servidor de nivel de aplicación, compuesto principalmente por servicios web, y un servidor de nivel de datos, compuesto principalmente por varias bases de datos de SQL Server 2005. En las implementaciones de </a:t>
            </a:r>
            <a:r>
              <a:rPr lang="es-AR" dirty="0" err="1" smtClean="0"/>
              <a:t>Team</a:t>
            </a:r>
            <a:r>
              <a:rPr lang="es-AR" dirty="0" smtClean="0"/>
              <a:t> </a:t>
            </a:r>
            <a:r>
              <a:rPr lang="es-AR" dirty="0" err="1" smtClean="0"/>
              <a:t>Foundation</a:t>
            </a:r>
            <a:r>
              <a:rPr lang="es-AR" dirty="0" smtClean="0"/>
              <a:t> Server, estos dos componentes se denominan servidor de nivel de aplicación y servidor de nivel de datos. Ambos servidores pueden implantarse en un solo servidor o en dos. En la configuración de un solo servidor, los servicios y los programas del nivel de aplicación y del nivel de datos se alojan en el mismo equipo. En cambio, en la configuración de dos servidores, un servidor es el del nivel de aplicación y otro es el del nivel de datos. </a:t>
            </a:r>
            <a:r>
              <a:rPr lang="es-AR" dirty="0" err="1" smtClean="0"/>
              <a:t>Team</a:t>
            </a:r>
            <a:r>
              <a:rPr lang="es-AR" dirty="0" smtClean="0"/>
              <a:t> </a:t>
            </a:r>
            <a:r>
              <a:rPr lang="es-AR" dirty="0" err="1" smtClean="0"/>
              <a:t>Foundation</a:t>
            </a:r>
            <a:r>
              <a:rPr lang="es-AR" dirty="0" smtClean="0"/>
              <a:t> utiliza estos datos para su funcionalidad integrada de generación de informes.</a:t>
            </a:r>
          </a:p>
          <a:p>
            <a:endParaRPr lang="es-AR" dirty="0"/>
          </a:p>
        </p:txBody>
      </p:sp>
      <p:sp>
        <p:nvSpPr>
          <p:cNvPr id="4" name="Marcador de número de diapositiva 3"/>
          <p:cNvSpPr>
            <a:spLocks noGrp="1"/>
          </p:cNvSpPr>
          <p:nvPr>
            <p:ph type="sldNum" sz="quarter" idx="10"/>
          </p:nvPr>
        </p:nvSpPr>
        <p:spPr/>
        <p:txBody>
          <a:bodyPr/>
          <a:lstStyle/>
          <a:p>
            <a:fld id="{27C0CF27-8E4D-45A0-9E86-CDEB957CCFB6}" type="slidenum">
              <a:rPr lang="es-AR" smtClean="0"/>
              <a:t>10</a:t>
            </a:fld>
            <a:endParaRPr lang="es-AR"/>
          </a:p>
        </p:txBody>
      </p:sp>
    </p:spTree>
    <p:extLst>
      <p:ext uri="{BB962C8B-B14F-4D97-AF65-F5344CB8AC3E}">
        <p14:creationId xmlns:p14="http://schemas.microsoft.com/office/powerpoint/2010/main" val="1380992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806654E7-E0DE-41E2-BE49-DB515A9DEFB6}" type="datetimeFigureOut">
              <a:rPr lang="es-AR" smtClean="0"/>
              <a:t>28/4/2016</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DBD6CC73-4D29-4B48-AE1E-9E82CEA222E0}"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806654E7-E0DE-41E2-BE49-DB515A9DEFB6}" type="datetimeFigureOut">
              <a:rPr lang="es-AR" smtClean="0"/>
              <a:t>28/4/2016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BD6CC73-4D29-4B48-AE1E-9E82CEA222E0}"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806654E7-E0DE-41E2-BE49-DB515A9DEFB6}" type="datetimeFigureOut">
              <a:rPr lang="es-AR" smtClean="0"/>
              <a:t>28/4/2016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BD6CC73-4D29-4B48-AE1E-9E82CEA222E0}"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806654E7-E0DE-41E2-BE49-DB515A9DEFB6}" type="datetimeFigureOut">
              <a:rPr lang="es-AR" smtClean="0"/>
              <a:t>28/4/2016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BD6CC73-4D29-4B48-AE1E-9E82CEA222E0}"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806654E7-E0DE-41E2-BE49-DB515A9DEFB6}" type="datetimeFigureOut">
              <a:rPr lang="es-AR" smtClean="0"/>
              <a:t>28/4/2016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BD6CC73-4D29-4B48-AE1E-9E82CEA222E0}"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806654E7-E0DE-41E2-BE49-DB515A9DEFB6}" type="datetimeFigureOut">
              <a:rPr lang="es-AR" smtClean="0"/>
              <a:t>28/4/2016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BD6CC73-4D29-4B48-AE1E-9E82CEA222E0}"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806654E7-E0DE-41E2-BE49-DB515A9DEFB6}" type="datetimeFigureOut">
              <a:rPr lang="es-AR" smtClean="0"/>
              <a:t>28/4/2016</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BD6CC73-4D29-4B48-AE1E-9E82CEA222E0}"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806654E7-E0DE-41E2-BE49-DB515A9DEFB6}" type="datetimeFigureOut">
              <a:rPr lang="es-AR" smtClean="0"/>
              <a:t>28/4/2016</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BD6CC73-4D29-4B48-AE1E-9E82CEA222E0}"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654E7-E0DE-41E2-BE49-DB515A9DEFB6}" type="datetimeFigureOut">
              <a:rPr lang="es-AR" smtClean="0"/>
              <a:t>28/4/2016</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BD6CC73-4D29-4B48-AE1E-9E82CEA222E0}"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806654E7-E0DE-41E2-BE49-DB515A9DEFB6}" type="datetimeFigureOut">
              <a:rPr lang="es-AR" smtClean="0"/>
              <a:t>28/4/2016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BD6CC73-4D29-4B48-AE1E-9E82CEA222E0}"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806654E7-E0DE-41E2-BE49-DB515A9DEFB6}" type="datetimeFigureOut">
              <a:rPr lang="es-AR" smtClean="0"/>
              <a:t>28/4/2016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DBD6CC73-4D29-4B48-AE1E-9E82CEA222E0}" type="slidenum">
              <a:rPr lang="es-AR" smtClean="0"/>
              <a:t>‹Nº›</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06654E7-E0DE-41E2-BE49-DB515A9DEFB6}" type="datetimeFigureOut">
              <a:rPr lang="es-AR" smtClean="0"/>
              <a:t>28/4/2016</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BD6CC73-4D29-4B48-AE1E-9E82CEA222E0}" type="slidenum">
              <a:rPr lang="es-AR" smtClean="0"/>
              <a:t>‹Nº›</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332656"/>
            <a:ext cx="7851648" cy="1828800"/>
          </a:xfrm>
        </p:spPr>
        <p:txBody>
          <a:bodyPr>
            <a:normAutofit fontScale="90000"/>
          </a:bodyPr>
          <a:lstStyle/>
          <a:p>
            <a:pPr algn="ctr"/>
            <a:r>
              <a:rPr lang="es-AR" u="sng" dirty="0">
                <a:effectLst>
                  <a:outerShdw blurRad="38100" dist="38100" dir="2700000" algn="tl">
                    <a:srgbClr val="000000">
                      <a:alpha val="43137"/>
                    </a:srgbClr>
                  </a:outerShdw>
                </a:effectLst>
              </a:rPr>
              <a:t>CONTROL DE VERSIONES </a:t>
            </a:r>
            <a:br>
              <a:rPr lang="es-AR" u="sng" dirty="0">
                <a:effectLst>
                  <a:outerShdw blurRad="38100" dist="38100" dir="2700000" algn="tl">
                    <a:srgbClr val="000000">
                      <a:alpha val="43137"/>
                    </a:srgbClr>
                  </a:outerShdw>
                </a:effectLst>
              </a:rPr>
            </a:br>
            <a:r>
              <a:rPr lang="es-AR" sz="4400" u="sng" dirty="0" err="1">
                <a:effectLst>
                  <a:outerShdw blurRad="38100" dist="38100" dir="2700000" algn="tl">
                    <a:srgbClr val="000000">
                      <a:alpha val="43137"/>
                    </a:srgbClr>
                  </a:outerShdw>
                </a:effectLst>
              </a:rPr>
              <a:t>Concurrent</a:t>
            </a:r>
            <a:r>
              <a:rPr lang="es-AR" sz="4400" u="sng" dirty="0">
                <a:effectLst>
                  <a:outerShdw blurRad="38100" dist="38100" dir="2700000" algn="tl">
                    <a:srgbClr val="000000">
                      <a:alpha val="43137"/>
                    </a:srgbClr>
                  </a:outerShdw>
                </a:effectLst>
              </a:rPr>
              <a:t> </a:t>
            </a:r>
            <a:r>
              <a:rPr lang="es-AR" sz="4400" u="sng" dirty="0" err="1">
                <a:effectLst>
                  <a:outerShdw blurRad="38100" dist="38100" dir="2700000" algn="tl">
                    <a:srgbClr val="000000">
                      <a:alpha val="43137"/>
                    </a:srgbClr>
                  </a:outerShdw>
                </a:effectLst>
              </a:rPr>
              <a:t>Versioning</a:t>
            </a:r>
            <a:r>
              <a:rPr lang="es-AR" sz="4400" u="sng" dirty="0">
                <a:effectLst>
                  <a:outerShdw blurRad="38100" dist="38100" dir="2700000" algn="tl">
                    <a:srgbClr val="000000">
                      <a:alpha val="43137"/>
                    </a:srgbClr>
                  </a:outerShdw>
                </a:effectLst>
              </a:rPr>
              <a:t> </a:t>
            </a:r>
            <a:r>
              <a:rPr lang="es-AR" sz="4400" u="sng" dirty="0" err="1" smtClean="0">
                <a:effectLst>
                  <a:outerShdw blurRad="38100" dist="38100" dir="2700000" algn="tl">
                    <a:srgbClr val="000000">
                      <a:alpha val="43137"/>
                    </a:srgbClr>
                  </a:outerShdw>
                </a:effectLst>
              </a:rPr>
              <a:t>System</a:t>
            </a:r>
            <a:r>
              <a:rPr lang="es-AR" sz="4400" u="sng" dirty="0" smtClean="0">
                <a:effectLst>
                  <a:outerShdw blurRad="38100" dist="38100" dir="2700000" algn="tl">
                    <a:srgbClr val="000000">
                      <a:alpha val="43137"/>
                    </a:srgbClr>
                  </a:outerShdw>
                </a:effectLst>
              </a:rPr>
              <a:t>-CVS</a:t>
            </a:r>
            <a:endParaRPr lang="es-AR" sz="4400" u="sng" dirty="0">
              <a:effectLst>
                <a:outerShdw blurRad="38100" dist="38100" dir="2700000" algn="tl">
                  <a:srgbClr val="000000">
                    <a:alpha val="43137"/>
                  </a:srgbClr>
                </a:outerShdw>
              </a:effectLst>
            </a:endParaRPr>
          </a:p>
        </p:txBody>
      </p:sp>
      <p:sp>
        <p:nvSpPr>
          <p:cNvPr id="3" name="2 Subtítulo"/>
          <p:cNvSpPr>
            <a:spLocks noGrp="1"/>
          </p:cNvSpPr>
          <p:nvPr>
            <p:ph type="subTitle" idx="1"/>
          </p:nvPr>
        </p:nvSpPr>
        <p:spPr>
          <a:xfrm>
            <a:off x="467544" y="2420888"/>
            <a:ext cx="7854696" cy="3600400"/>
          </a:xfrm>
        </p:spPr>
        <p:txBody>
          <a:bodyPr>
            <a:normAutofit fontScale="92500"/>
          </a:bodyPr>
          <a:lstStyle/>
          <a:p>
            <a:pPr marL="457200" indent="-457200" algn="l">
              <a:buFont typeface="Arial" pitchFamily="34" charset="0"/>
              <a:buChar char="•"/>
            </a:pPr>
            <a:r>
              <a:rPr lang="es-AR" dirty="0"/>
              <a:t>Se llama control de versiones a la gestión de los diversos cambios que se realizan sobre los elementos de algún producto o una configuración del mismo. </a:t>
            </a:r>
            <a:endParaRPr lang="es-AR" dirty="0" smtClean="0"/>
          </a:p>
          <a:p>
            <a:pPr marL="457200" indent="-457200" algn="l">
              <a:buFont typeface="Arial" pitchFamily="34" charset="0"/>
              <a:buChar char="•"/>
            </a:pPr>
            <a:r>
              <a:rPr lang="es-AR" dirty="0" smtClean="0"/>
              <a:t>EL CVS es </a:t>
            </a:r>
            <a:r>
              <a:rPr lang="es-AR" dirty="0"/>
              <a:t>una aplicación informática que implementa un sistema de control de versiones: mantiene el registro de todo el trabajo y los cambios en los ficheros (código fuente principalmente) que forman un proyecto y permite que distintos desarrolladores colaboren.</a:t>
            </a:r>
          </a:p>
          <a:p>
            <a:pPr marL="457200" indent="-457200" algn="l">
              <a:buFont typeface="Arial" pitchFamily="34" charset="0"/>
              <a:buChar char="•"/>
            </a:pPr>
            <a:endParaRPr lang="es-AR" dirty="0"/>
          </a:p>
        </p:txBody>
      </p:sp>
    </p:spTree>
    <p:extLst>
      <p:ext uri="{BB962C8B-B14F-4D97-AF65-F5344CB8AC3E}">
        <p14:creationId xmlns:p14="http://schemas.microsoft.com/office/powerpoint/2010/main" val="801165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833939" y="741044"/>
            <a:ext cx="7851648" cy="1067544"/>
          </a:xfrm>
        </p:spPr>
        <p:txBody>
          <a:bodyPr>
            <a:normAutofit/>
          </a:bodyPr>
          <a:lstStyle/>
          <a:p>
            <a:pPr algn="ctr"/>
            <a:r>
              <a:rPr lang="es-AR" sz="4000" u="sng" dirty="0" err="1" smtClean="0">
                <a:effectLst>
                  <a:outerShdw blurRad="38100" dist="38100" dir="2700000" algn="tl">
                    <a:srgbClr val="000000">
                      <a:alpha val="43137"/>
                    </a:srgbClr>
                  </a:outerShdw>
                </a:effectLst>
              </a:rPr>
              <a:t>Team</a:t>
            </a:r>
            <a:r>
              <a:rPr lang="es-AR" sz="4000" u="sng" dirty="0" smtClean="0">
                <a:effectLst>
                  <a:outerShdw blurRad="38100" dist="38100" dir="2700000" algn="tl">
                    <a:srgbClr val="000000">
                      <a:alpha val="43137"/>
                    </a:srgbClr>
                  </a:outerShdw>
                </a:effectLst>
              </a:rPr>
              <a:t> </a:t>
            </a:r>
            <a:r>
              <a:rPr lang="es-AR" sz="4000" u="sng" dirty="0" err="1" smtClean="0">
                <a:effectLst>
                  <a:outerShdw blurRad="38100" dist="38100" dir="2700000" algn="tl">
                    <a:srgbClr val="000000">
                      <a:alpha val="43137"/>
                    </a:srgbClr>
                  </a:outerShdw>
                </a:effectLst>
              </a:rPr>
              <a:t>Foundation</a:t>
            </a:r>
            <a:r>
              <a:rPr lang="es-AR" sz="4000" u="sng" dirty="0" smtClean="0">
                <a:effectLst>
                  <a:outerShdw blurRad="38100" dist="38100" dir="2700000" algn="tl">
                    <a:srgbClr val="000000">
                      <a:alpha val="43137"/>
                    </a:srgbClr>
                  </a:outerShdw>
                </a:effectLst>
              </a:rPr>
              <a:t> Server</a:t>
            </a:r>
            <a:endParaRPr lang="es-AR" sz="4000" dirty="0">
              <a:effectLst>
                <a:outerShdw blurRad="38100" dist="38100" dir="2700000" algn="tl">
                  <a:srgbClr val="000000">
                    <a:alpha val="43137"/>
                  </a:srgbClr>
                </a:outerShdw>
              </a:effectLst>
            </a:endParaRPr>
          </a:p>
        </p:txBody>
      </p:sp>
      <p:sp>
        <p:nvSpPr>
          <p:cNvPr id="3" name="2 Subtítulo"/>
          <p:cNvSpPr>
            <a:spLocks noGrp="1"/>
          </p:cNvSpPr>
          <p:nvPr>
            <p:ph type="subTitle" idx="1"/>
          </p:nvPr>
        </p:nvSpPr>
        <p:spPr>
          <a:xfrm>
            <a:off x="467544" y="2156516"/>
            <a:ext cx="7854696" cy="4824536"/>
          </a:xfrm>
        </p:spPr>
        <p:txBody>
          <a:bodyPr>
            <a:normAutofit/>
          </a:bodyPr>
          <a:lstStyle/>
          <a:p>
            <a:pPr marL="457200" indent="-457200" algn="l">
              <a:buFont typeface="Arial" panose="020B0604020202020204" pitchFamily="34" charset="0"/>
              <a:buChar char="•"/>
            </a:pPr>
            <a:r>
              <a:rPr lang="es-AR" dirty="0" smtClean="0"/>
              <a:t>Ofrece </a:t>
            </a:r>
            <a:r>
              <a:rPr lang="es-AR" dirty="0"/>
              <a:t>funciones de control de código fuente, seguimiento de elementos de </a:t>
            </a:r>
            <a:r>
              <a:rPr lang="es-AR" dirty="0" smtClean="0"/>
              <a:t>trabajo.</a:t>
            </a:r>
          </a:p>
          <a:p>
            <a:pPr marL="457200" indent="-457200" algn="l">
              <a:buFont typeface="Arial" panose="020B0604020202020204" pitchFamily="34" charset="0"/>
              <a:buChar char="•"/>
            </a:pPr>
            <a:r>
              <a:rPr lang="es-ES" dirty="0" smtClean="0"/>
              <a:t>Incluye un </a:t>
            </a:r>
            <a:r>
              <a:rPr lang="es-ES" dirty="0" err="1" smtClean="0"/>
              <a:t>almacen</a:t>
            </a:r>
            <a:r>
              <a:rPr lang="es-ES" dirty="0" smtClean="0"/>
              <a:t> de datos donde se guardan los datos de seguimiento de elementos de trabajo, el control de código fuente, las compilaciones y las herramientas de pruebas.</a:t>
            </a:r>
          </a:p>
          <a:p>
            <a:pPr marL="457200" indent="-457200" algn="l">
              <a:buFont typeface="Arial" panose="020B0604020202020204" pitchFamily="34" charset="0"/>
              <a:buChar char="•"/>
            </a:pPr>
            <a:r>
              <a:rPr lang="es-ES" dirty="0" smtClean="0"/>
              <a:t>Esta formado  por un servidor de nivel de aplicación y un servidor a nivel de datos.</a:t>
            </a:r>
          </a:p>
          <a:p>
            <a:pPr marL="457200" indent="-457200" algn="l">
              <a:buFont typeface="Arial" panose="020B0604020202020204" pitchFamily="34" charset="0"/>
              <a:buChar char="•"/>
            </a:pPr>
            <a:endParaRPr lang="es-ES" dirty="0" smtClean="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764704"/>
            <a:ext cx="1868695" cy="1368152"/>
          </a:xfrm>
          <a:prstGeom prst="rect">
            <a:avLst/>
          </a:prstGeom>
        </p:spPr>
      </p:pic>
    </p:spTree>
    <p:extLst>
      <p:ext uri="{BB962C8B-B14F-4D97-AF65-F5344CB8AC3E}">
        <p14:creationId xmlns:p14="http://schemas.microsoft.com/office/powerpoint/2010/main" val="1374256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548680"/>
            <a:ext cx="7851648" cy="1828800"/>
          </a:xfrm>
        </p:spPr>
        <p:txBody>
          <a:bodyPr/>
          <a:lstStyle/>
          <a:p>
            <a:pPr algn="ctr"/>
            <a:r>
              <a:rPr lang="es-AR" u="sng" dirty="0">
                <a:effectLst>
                  <a:outerShdw blurRad="38100" dist="38100" dir="2700000" algn="tl">
                    <a:srgbClr val="000000">
                      <a:alpha val="43137"/>
                    </a:srgbClr>
                  </a:outerShdw>
                </a:effectLst>
              </a:rPr>
              <a:t>Características</a:t>
            </a:r>
            <a:r>
              <a:rPr lang="es-AR" dirty="0">
                <a:effectLst/>
              </a:rPr>
              <a:t/>
            </a:r>
            <a:br>
              <a:rPr lang="es-AR" dirty="0">
                <a:effectLst/>
              </a:rPr>
            </a:br>
            <a:endParaRPr lang="es-AR" dirty="0"/>
          </a:p>
        </p:txBody>
      </p:sp>
      <p:sp>
        <p:nvSpPr>
          <p:cNvPr id="3" name="2 Subtítulo"/>
          <p:cNvSpPr>
            <a:spLocks noGrp="1"/>
          </p:cNvSpPr>
          <p:nvPr>
            <p:ph type="subTitle" idx="1"/>
          </p:nvPr>
        </p:nvSpPr>
        <p:spPr>
          <a:xfrm>
            <a:off x="539552" y="1772816"/>
            <a:ext cx="7854696" cy="4824536"/>
          </a:xfrm>
        </p:spPr>
        <p:txBody>
          <a:bodyPr>
            <a:normAutofit/>
          </a:bodyPr>
          <a:lstStyle/>
          <a:p>
            <a:endParaRPr lang="es-AR" dirty="0"/>
          </a:p>
          <a:p>
            <a:endParaRPr lang="es-AR" dirty="0" smtClean="0"/>
          </a:p>
        </p:txBody>
      </p:sp>
      <p:sp>
        <p:nvSpPr>
          <p:cNvPr id="4" name="CuadroTexto 3"/>
          <p:cNvSpPr txBox="1"/>
          <p:nvPr/>
        </p:nvSpPr>
        <p:spPr>
          <a:xfrm>
            <a:off x="524744" y="1916832"/>
            <a:ext cx="8496944" cy="4247317"/>
          </a:xfrm>
          <a:prstGeom prst="rect">
            <a:avLst/>
          </a:prstGeom>
          <a:noFill/>
        </p:spPr>
        <p:txBody>
          <a:bodyPr wrap="square" rtlCol="0">
            <a:spAutoFit/>
          </a:bodyPr>
          <a:lstStyle/>
          <a:p>
            <a:pPr marL="285750" indent="-285750">
              <a:buFont typeface="Arial" panose="020B0604020202020204" pitchFamily="34" charset="0"/>
              <a:buChar char="•"/>
            </a:pPr>
            <a:r>
              <a:rPr lang="es-ES" sz="2800" dirty="0" smtClean="0"/>
              <a:t>Utiliza una arquitectura cliente-servidor.</a:t>
            </a:r>
          </a:p>
          <a:p>
            <a:pPr marL="285750" indent="-285750">
              <a:buFont typeface="Arial" panose="020B0604020202020204" pitchFamily="34" charset="0"/>
              <a:buChar char="•"/>
            </a:pPr>
            <a:r>
              <a:rPr lang="es-ES" sz="2800" dirty="0" smtClean="0"/>
              <a:t>Guarda las versiones actuales el proyecto y su historial.</a:t>
            </a:r>
          </a:p>
          <a:p>
            <a:pPr marL="285750" indent="-285750">
              <a:buFont typeface="Arial" panose="020B0604020202020204" pitchFamily="34" charset="0"/>
              <a:buChar char="•"/>
            </a:pPr>
            <a:r>
              <a:rPr lang="es-ES" sz="2800" dirty="0" smtClean="0"/>
              <a:t>Varios clientes pueden sacar copia del proyecto al mismo tiempo.</a:t>
            </a:r>
            <a:endParaRPr lang="es-AR" sz="2800" dirty="0" smtClean="0"/>
          </a:p>
          <a:p>
            <a:pPr marL="285750" indent="-285750">
              <a:buFont typeface="Arial" panose="020B0604020202020204" pitchFamily="34" charset="0"/>
              <a:buChar char="•"/>
            </a:pPr>
            <a:r>
              <a:rPr lang="es-ES" sz="2800" dirty="0" smtClean="0"/>
              <a:t>Almacena información sobre la actualización, que incluye una descripción suministrada por el usuario, la fecha, y el nombre del autor y sus archivos de log.</a:t>
            </a:r>
          </a:p>
          <a:p>
            <a:pPr marL="285750" indent="-285750">
              <a:buFont typeface="Arial" panose="020B0604020202020204" pitchFamily="34" charset="0"/>
              <a:buChar char="•"/>
            </a:pPr>
            <a:r>
              <a:rPr lang="es-ES" sz="2800" dirty="0" smtClean="0"/>
              <a:t>Puede mantener distintas “ramas” de un proyecto.</a:t>
            </a:r>
          </a:p>
          <a:p>
            <a:pPr marL="285750" indent="-285750">
              <a:buFont typeface="Arial" panose="020B0604020202020204" pitchFamily="34" charset="0"/>
              <a:buChar char="•"/>
            </a:pPr>
            <a:endParaRPr lang="es-ES" dirty="0" smtClean="0"/>
          </a:p>
        </p:txBody>
      </p:sp>
    </p:spTree>
    <p:extLst>
      <p:ext uri="{BB962C8B-B14F-4D97-AF65-F5344CB8AC3E}">
        <p14:creationId xmlns:p14="http://schemas.microsoft.com/office/powerpoint/2010/main" val="168345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548680"/>
            <a:ext cx="7851648" cy="1355576"/>
          </a:xfrm>
        </p:spPr>
        <p:txBody>
          <a:bodyPr/>
          <a:lstStyle/>
          <a:p>
            <a:pPr algn="ctr"/>
            <a:r>
              <a:rPr lang="es-AR" u="sng" dirty="0" smtClean="0"/>
              <a:t>Ventajas</a:t>
            </a:r>
            <a:endParaRPr lang="es-AR" u="sng" dirty="0"/>
          </a:p>
        </p:txBody>
      </p:sp>
      <p:sp>
        <p:nvSpPr>
          <p:cNvPr id="3" name="2 Subtítulo"/>
          <p:cNvSpPr>
            <a:spLocks noGrp="1"/>
          </p:cNvSpPr>
          <p:nvPr>
            <p:ph type="subTitle" idx="1"/>
          </p:nvPr>
        </p:nvSpPr>
        <p:spPr>
          <a:xfrm>
            <a:off x="539552" y="2348880"/>
            <a:ext cx="7854696" cy="3456384"/>
          </a:xfrm>
        </p:spPr>
        <p:txBody>
          <a:bodyPr>
            <a:normAutofit/>
          </a:bodyPr>
          <a:lstStyle/>
          <a:p>
            <a:pPr marL="457200" indent="-457200" algn="l" fontAlgn="base">
              <a:buFont typeface="Arial" pitchFamily="34" charset="0"/>
              <a:buChar char="•"/>
            </a:pPr>
            <a:r>
              <a:rPr lang="es-AR" dirty="0"/>
              <a:t>Revertir archivos a un estado anterior.</a:t>
            </a:r>
          </a:p>
          <a:p>
            <a:pPr marL="457200" indent="-457200" algn="l" fontAlgn="base">
              <a:buFont typeface="Arial" pitchFamily="34" charset="0"/>
              <a:buChar char="•"/>
            </a:pPr>
            <a:r>
              <a:rPr lang="es-AR" dirty="0"/>
              <a:t>Revertir el proyecto entero a un estado anterior.</a:t>
            </a:r>
          </a:p>
          <a:p>
            <a:pPr marL="457200" indent="-457200" algn="l" fontAlgn="base">
              <a:buFont typeface="Arial" pitchFamily="34" charset="0"/>
              <a:buChar char="•"/>
            </a:pPr>
            <a:r>
              <a:rPr lang="es-AR" dirty="0"/>
              <a:t>Comparar cambios a lo largo del tiempo.</a:t>
            </a:r>
          </a:p>
          <a:p>
            <a:pPr marL="457200" indent="-457200" algn="l" fontAlgn="base">
              <a:buFont typeface="Arial" pitchFamily="34" charset="0"/>
              <a:buChar char="•"/>
            </a:pPr>
            <a:r>
              <a:rPr lang="es-AR" dirty="0"/>
              <a:t>Ver quién modificó por última vez algo que puede estar causando un problema, quién introdujo un error y cuándo</a:t>
            </a:r>
            <a:r>
              <a:rPr lang="es-AR" dirty="0" smtClean="0"/>
              <a:t>.</a:t>
            </a:r>
          </a:p>
          <a:p>
            <a:pPr marL="457200" indent="-457200" algn="l" fontAlgn="base">
              <a:buFont typeface="Arial" pitchFamily="34" charset="0"/>
              <a:buChar char="•"/>
            </a:pPr>
            <a:endParaRPr lang="es-AR" dirty="0"/>
          </a:p>
          <a:p>
            <a:pPr marL="457200" indent="-457200" algn="l">
              <a:buFont typeface="Arial" pitchFamily="34" charset="0"/>
              <a:buChar char="•"/>
            </a:pPr>
            <a:endParaRPr lang="es-AR" dirty="0"/>
          </a:p>
        </p:txBody>
      </p:sp>
    </p:spTree>
    <p:extLst>
      <p:ext uri="{BB962C8B-B14F-4D97-AF65-F5344CB8AC3E}">
        <p14:creationId xmlns:p14="http://schemas.microsoft.com/office/powerpoint/2010/main" val="2796237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67544" y="836712"/>
            <a:ext cx="7851648" cy="1828800"/>
          </a:xfrm>
        </p:spPr>
        <p:txBody>
          <a:bodyPr/>
          <a:lstStyle/>
          <a:p>
            <a:pPr algn="ctr"/>
            <a:r>
              <a:rPr lang="es-AR" u="sng" dirty="0">
                <a:effectLst>
                  <a:outerShdw blurRad="38100" dist="38100" dir="2700000" algn="tl">
                    <a:srgbClr val="000000">
                      <a:alpha val="43137"/>
                    </a:srgbClr>
                  </a:outerShdw>
                </a:effectLst>
              </a:rPr>
              <a:t>Arquitecturas de almacenamiento</a:t>
            </a:r>
            <a:endParaRPr lang="es-AR" dirty="0">
              <a:effectLst>
                <a:outerShdw blurRad="38100" dist="38100" dir="2700000" algn="tl">
                  <a:srgbClr val="000000">
                    <a:alpha val="43137"/>
                  </a:srgbClr>
                </a:outerShdw>
              </a:effectLst>
            </a:endParaRPr>
          </a:p>
        </p:txBody>
      </p:sp>
      <p:sp>
        <p:nvSpPr>
          <p:cNvPr id="5" name="4 Subtítulo"/>
          <p:cNvSpPr>
            <a:spLocks noGrp="1"/>
          </p:cNvSpPr>
          <p:nvPr>
            <p:ph type="subTitle" idx="1"/>
          </p:nvPr>
        </p:nvSpPr>
        <p:spPr/>
        <p:txBody>
          <a:bodyPr>
            <a:noAutofit/>
          </a:bodyPr>
          <a:lstStyle/>
          <a:p>
            <a:pPr marL="457200" indent="-457200" algn="l" fontAlgn="base">
              <a:buFont typeface="Arial" pitchFamily="34" charset="0"/>
              <a:buChar char="•"/>
            </a:pPr>
            <a:r>
              <a:rPr lang="es-AR" sz="2800" dirty="0"/>
              <a:t>Sistema de control de versiones locales</a:t>
            </a:r>
          </a:p>
          <a:p>
            <a:pPr marL="457200" indent="-457200" algn="l" fontAlgn="base">
              <a:buFont typeface="Arial" pitchFamily="34" charset="0"/>
              <a:buChar char="•"/>
            </a:pPr>
            <a:endParaRPr lang="es-AR" sz="2800" dirty="0" smtClean="0"/>
          </a:p>
          <a:p>
            <a:pPr marL="457200" indent="-457200" algn="l" fontAlgn="base">
              <a:buFont typeface="Arial" pitchFamily="34" charset="0"/>
              <a:buChar char="•"/>
            </a:pPr>
            <a:r>
              <a:rPr lang="es-AR" sz="2800" dirty="0" smtClean="0"/>
              <a:t>Sistema </a:t>
            </a:r>
            <a:r>
              <a:rPr lang="es-AR" sz="2800" dirty="0"/>
              <a:t>de control de versiones centralizados</a:t>
            </a:r>
          </a:p>
          <a:p>
            <a:pPr marL="457200" indent="-457200" algn="l" fontAlgn="base">
              <a:buFont typeface="Arial" pitchFamily="34" charset="0"/>
              <a:buChar char="•"/>
            </a:pPr>
            <a:endParaRPr lang="es-AR" sz="2800" dirty="0" smtClean="0"/>
          </a:p>
          <a:p>
            <a:pPr marL="457200" indent="-457200" algn="l" fontAlgn="base">
              <a:buFont typeface="Arial" pitchFamily="34" charset="0"/>
              <a:buChar char="•"/>
            </a:pPr>
            <a:r>
              <a:rPr lang="es-AR" sz="2800" dirty="0" smtClean="0"/>
              <a:t>Sistema </a:t>
            </a:r>
            <a:r>
              <a:rPr lang="es-AR" sz="2800" dirty="0"/>
              <a:t>de control de versiones distribuidos</a:t>
            </a:r>
          </a:p>
          <a:p>
            <a:pPr marL="457200" indent="-457200" algn="l">
              <a:buFont typeface="Arial" pitchFamily="34" charset="0"/>
              <a:buChar char="•"/>
            </a:pPr>
            <a:endParaRPr lang="es-AR" sz="2800" dirty="0"/>
          </a:p>
        </p:txBody>
      </p:sp>
    </p:spTree>
    <p:extLst>
      <p:ext uri="{BB962C8B-B14F-4D97-AF65-F5344CB8AC3E}">
        <p14:creationId xmlns:p14="http://schemas.microsoft.com/office/powerpoint/2010/main" val="1108125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945885"/>
            <a:ext cx="7851648" cy="786971"/>
          </a:xfrm>
        </p:spPr>
        <p:txBody>
          <a:bodyPr>
            <a:normAutofit/>
          </a:bodyPr>
          <a:lstStyle/>
          <a:p>
            <a:r>
              <a:rPr lang="es-AR" sz="3600" u="sng" dirty="0">
                <a:effectLst>
                  <a:outerShdw blurRad="38100" dist="38100" dir="2700000" algn="tl">
                    <a:srgbClr val="000000">
                      <a:alpha val="43137"/>
                    </a:srgbClr>
                  </a:outerShdw>
                </a:effectLst>
              </a:rPr>
              <a:t>Sistema de control de versiones </a:t>
            </a:r>
            <a:r>
              <a:rPr lang="es-AR" sz="3600" u="sng" dirty="0" smtClean="0">
                <a:effectLst>
                  <a:outerShdw blurRad="38100" dist="38100" dir="2700000" algn="tl">
                    <a:srgbClr val="000000">
                      <a:alpha val="43137"/>
                    </a:srgbClr>
                  </a:outerShdw>
                </a:effectLst>
              </a:rPr>
              <a:t>locales</a:t>
            </a:r>
            <a:endParaRPr lang="es-AR" sz="3600" u="sng" dirty="0">
              <a:effectLst>
                <a:outerShdw blurRad="38100" dist="38100" dir="2700000" algn="tl">
                  <a:srgbClr val="000000">
                    <a:alpha val="43137"/>
                  </a:srgbClr>
                </a:outerShdw>
              </a:effectLst>
            </a:endParaRPr>
          </a:p>
        </p:txBody>
      </p:sp>
      <p:sp>
        <p:nvSpPr>
          <p:cNvPr id="3" name="2 Subtítulo"/>
          <p:cNvSpPr>
            <a:spLocks noGrp="1"/>
          </p:cNvSpPr>
          <p:nvPr>
            <p:ph type="subTitle" idx="1"/>
          </p:nvPr>
        </p:nvSpPr>
        <p:spPr>
          <a:xfrm>
            <a:off x="4427984" y="2492896"/>
            <a:ext cx="4392488" cy="3024336"/>
          </a:xfrm>
        </p:spPr>
        <p:txBody>
          <a:bodyPr>
            <a:normAutofit fontScale="92500" lnSpcReduction="10000"/>
          </a:bodyPr>
          <a:lstStyle/>
          <a:p>
            <a:pPr algn="l"/>
            <a:r>
              <a:rPr lang="es-AR" dirty="0" smtClean="0"/>
              <a:t>Se copian los archivos a otro directorio.</a:t>
            </a:r>
          </a:p>
          <a:p>
            <a:pPr algn="l"/>
            <a:endParaRPr lang="es-AR" dirty="0" smtClean="0"/>
          </a:p>
          <a:p>
            <a:pPr algn="l"/>
            <a:r>
              <a:rPr lang="es-AR" dirty="0" smtClean="0"/>
              <a:t>Tremendamente </a:t>
            </a:r>
            <a:r>
              <a:rPr lang="es-AR" dirty="0"/>
              <a:t>propenso a errores.</a:t>
            </a:r>
          </a:p>
          <a:p>
            <a:pPr algn="l"/>
            <a:r>
              <a:rPr lang="es-AR" dirty="0"/>
              <a:t/>
            </a:r>
            <a:br>
              <a:rPr lang="es-AR" dirty="0"/>
            </a:br>
            <a:r>
              <a:rPr lang="es-AR" dirty="0" smtClean="0"/>
              <a:t>Existen bases </a:t>
            </a:r>
            <a:r>
              <a:rPr lang="es-AR" dirty="0"/>
              <a:t>datos para llevar registros de todos los cambios.</a:t>
            </a:r>
          </a:p>
          <a:p>
            <a:endParaRPr lang="es-AR" dirty="0"/>
          </a:p>
        </p:txBody>
      </p:sp>
      <p:pic>
        <p:nvPicPr>
          <p:cNvPr id="1028" name="Picture 4" descr="C:\Users\Fede\Desktop\as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51" y="2404864"/>
            <a:ext cx="3810001"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96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26475" y="332656"/>
            <a:ext cx="7851648" cy="995536"/>
          </a:xfrm>
        </p:spPr>
        <p:txBody>
          <a:bodyPr>
            <a:normAutofit/>
          </a:bodyPr>
          <a:lstStyle/>
          <a:p>
            <a:r>
              <a:rPr lang="es-AR" sz="3200" u="sng" dirty="0">
                <a:effectLst>
                  <a:outerShdw blurRad="38100" dist="38100" dir="2700000" algn="tl">
                    <a:srgbClr val="000000">
                      <a:alpha val="43137"/>
                    </a:srgbClr>
                  </a:outerShdw>
                </a:effectLst>
              </a:rPr>
              <a:t>Sistemas de control de versiones centralizados</a:t>
            </a:r>
          </a:p>
        </p:txBody>
      </p:sp>
      <p:sp>
        <p:nvSpPr>
          <p:cNvPr id="3" name="2 Subtítulo"/>
          <p:cNvSpPr>
            <a:spLocks noGrp="1"/>
          </p:cNvSpPr>
          <p:nvPr>
            <p:ph type="subTitle" idx="1"/>
          </p:nvPr>
        </p:nvSpPr>
        <p:spPr>
          <a:xfrm>
            <a:off x="497009" y="1549499"/>
            <a:ext cx="7910579" cy="1224136"/>
          </a:xfrm>
        </p:spPr>
        <p:txBody>
          <a:bodyPr>
            <a:normAutofit fontScale="85000" lnSpcReduction="20000"/>
          </a:bodyPr>
          <a:lstStyle/>
          <a:p>
            <a:pPr lvl="0" algn="l"/>
            <a:r>
              <a:rPr lang="es-AR" b="1" dirty="0"/>
              <a:t>Centralizados</a:t>
            </a:r>
            <a:r>
              <a:rPr lang="es-AR" dirty="0"/>
              <a:t>: </a:t>
            </a:r>
            <a:r>
              <a:rPr lang="es-AR" dirty="0" smtClean="0"/>
              <a:t>un </a:t>
            </a:r>
            <a:r>
              <a:rPr lang="es-AR" dirty="0"/>
              <a:t>repositorio centralizado de todo el código, </a:t>
            </a:r>
            <a:r>
              <a:rPr lang="es-AR" dirty="0" smtClean="0"/>
              <a:t>es </a:t>
            </a:r>
            <a:r>
              <a:rPr lang="es-AR" dirty="0"/>
              <a:t>responsable un único </a:t>
            </a:r>
            <a:r>
              <a:rPr lang="es-AR" dirty="0" smtClean="0"/>
              <a:t>usuario, donde todas </a:t>
            </a:r>
            <a:r>
              <a:rPr lang="es-AR" dirty="0"/>
              <a:t>las decisiones fuertes </a:t>
            </a:r>
            <a:r>
              <a:rPr lang="es-AR" dirty="0" smtClean="0"/>
              <a:t>necesitan </a:t>
            </a:r>
            <a:r>
              <a:rPr lang="es-AR" dirty="0"/>
              <a:t>la aprobación del responsable. Como por ejemplo el </a:t>
            </a:r>
            <a:r>
              <a:rPr lang="es-AR" dirty="0" err="1"/>
              <a:t>Team</a:t>
            </a:r>
            <a:r>
              <a:rPr lang="es-AR" dirty="0"/>
              <a:t> </a:t>
            </a:r>
            <a:r>
              <a:rPr lang="es-AR" dirty="0" err="1"/>
              <a:t>Foundation</a:t>
            </a:r>
            <a:r>
              <a:rPr lang="es-AR" dirty="0"/>
              <a:t> Server.</a:t>
            </a:r>
          </a:p>
          <a:p>
            <a:pPr algn="l"/>
            <a:endParaRPr lang="es-AR" dirty="0"/>
          </a:p>
        </p:txBody>
      </p:sp>
      <p:pic>
        <p:nvPicPr>
          <p:cNvPr id="2050" name="Picture 2" descr="C:\Users\Fede\Desktop\as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09" y="2773635"/>
            <a:ext cx="4762501"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5508104" y="2773635"/>
            <a:ext cx="3096344" cy="3693319"/>
          </a:xfrm>
          <a:prstGeom prst="rect">
            <a:avLst/>
          </a:prstGeom>
          <a:noFill/>
        </p:spPr>
        <p:txBody>
          <a:bodyPr wrap="square" rtlCol="0">
            <a:spAutoFit/>
          </a:bodyPr>
          <a:lstStyle/>
          <a:p>
            <a:r>
              <a:rPr lang="es-AR" u="sng" dirty="0"/>
              <a:t>Ventajas</a:t>
            </a:r>
            <a:r>
              <a:rPr lang="es-AR" dirty="0"/>
              <a:t>:</a:t>
            </a:r>
            <a:endParaRPr lang="es-AR" b="0" dirty="0" smtClean="0">
              <a:effectLst/>
            </a:endParaRPr>
          </a:p>
          <a:p>
            <a:pPr marL="285750" indent="-285750" fontAlgn="base">
              <a:buFont typeface="Arial" pitchFamily="34" charset="0"/>
              <a:buChar char="•"/>
            </a:pPr>
            <a:r>
              <a:rPr lang="es-AR" dirty="0" smtClean="0"/>
              <a:t>Existe </a:t>
            </a:r>
            <a:r>
              <a:rPr lang="es-AR" dirty="0"/>
              <a:t>una </a:t>
            </a:r>
            <a:r>
              <a:rPr lang="es-AR" dirty="0" smtClean="0"/>
              <a:t>única versión </a:t>
            </a:r>
            <a:r>
              <a:rPr lang="es-AR" dirty="0"/>
              <a:t>la cual se identifica con un número de versión.</a:t>
            </a:r>
          </a:p>
          <a:p>
            <a:pPr marL="285750" indent="-285750" fontAlgn="base">
              <a:buFont typeface="Arial" pitchFamily="34" charset="0"/>
              <a:buChar char="•"/>
            </a:pPr>
            <a:r>
              <a:rPr lang="es-AR" dirty="0"/>
              <a:t>Todos pueden saber qué se exactamente lo que se está haciendo.</a:t>
            </a:r>
          </a:p>
          <a:p>
            <a:r>
              <a:rPr lang="es-AR" b="0" dirty="0" smtClean="0">
                <a:effectLst/>
              </a:rPr>
              <a:t/>
            </a:r>
            <a:br>
              <a:rPr lang="es-AR" b="0" dirty="0" smtClean="0">
                <a:effectLst/>
              </a:rPr>
            </a:br>
            <a:r>
              <a:rPr lang="es-AR" u="sng" dirty="0"/>
              <a:t>Desventaja:</a:t>
            </a:r>
            <a:endParaRPr lang="es-AR" b="0" dirty="0" smtClean="0">
              <a:effectLst/>
            </a:endParaRPr>
          </a:p>
          <a:p>
            <a:pPr marL="285750" indent="-285750" fontAlgn="base">
              <a:buFont typeface="Arial" pitchFamily="34" charset="0"/>
              <a:buChar char="•"/>
            </a:pPr>
            <a:r>
              <a:rPr lang="es-AR" dirty="0" smtClean="0"/>
              <a:t>Si </a:t>
            </a:r>
            <a:r>
              <a:rPr lang="es-AR" dirty="0"/>
              <a:t>el servidor central falla nadie tiene acceso al repositorio y/o puede perderse a información.</a:t>
            </a:r>
          </a:p>
        </p:txBody>
      </p:sp>
    </p:spTree>
    <p:extLst>
      <p:ext uri="{BB962C8B-B14F-4D97-AF65-F5344CB8AC3E}">
        <p14:creationId xmlns:p14="http://schemas.microsoft.com/office/powerpoint/2010/main" val="2380774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0269" y="548680"/>
            <a:ext cx="7851648" cy="851520"/>
          </a:xfrm>
        </p:spPr>
        <p:txBody>
          <a:bodyPr>
            <a:normAutofit/>
          </a:bodyPr>
          <a:lstStyle/>
          <a:p>
            <a:r>
              <a:rPr lang="es-AR" sz="3200" u="sng" dirty="0">
                <a:effectLst>
                  <a:outerShdw blurRad="38100" dist="38100" dir="2700000" algn="tl">
                    <a:srgbClr val="000000">
                      <a:alpha val="43137"/>
                    </a:srgbClr>
                  </a:outerShdw>
                </a:effectLst>
              </a:rPr>
              <a:t>Sistemas de control de versiones </a:t>
            </a:r>
            <a:r>
              <a:rPr lang="es-AR" sz="3200" u="sng" dirty="0" smtClean="0">
                <a:effectLst>
                  <a:outerShdw blurRad="38100" dist="38100" dir="2700000" algn="tl">
                    <a:srgbClr val="000000">
                      <a:alpha val="43137"/>
                    </a:srgbClr>
                  </a:outerShdw>
                </a:effectLst>
              </a:rPr>
              <a:t>distribuidos</a:t>
            </a:r>
            <a:endParaRPr lang="es-AR" sz="3200" u="sng" dirty="0">
              <a:effectLst>
                <a:outerShdw blurRad="38100" dist="38100" dir="2700000" algn="tl">
                  <a:srgbClr val="000000">
                    <a:alpha val="43137"/>
                  </a:srgbClr>
                </a:outerShdw>
              </a:effectLst>
            </a:endParaRPr>
          </a:p>
        </p:txBody>
      </p:sp>
      <p:sp>
        <p:nvSpPr>
          <p:cNvPr id="3" name="2 Subtítulo"/>
          <p:cNvSpPr>
            <a:spLocks noGrp="1"/>
          </p:cNvSpPr>
          <p:nvPr>
            <p:ph type="subTitle" idx="1"/>
          </p:nvPr>
        </p:nvSpPr>
        <p:spPr>
          <a:xfrm>
            <a:off x="323528" y="1472580"/>
            <a:ext cx="8496944" cy="1752600"/>
          </a:xfrm>
        </p:spPr>
        <p:txBody>
          <a:bodyPr>
            <a:normAutofit/>
          </a:bodyPr>
          <a:lstStyle/>
          <a:p>
            <a:pPr algn="l"/>
            <a:r>
              <a:rPr lang="es-AR" sz="1800" b="1" dirty="0"/>
              <a:t>Distribuidos</a:t>
            </a:r>
            <a:r>
              <a:rPr lang="es-AR" sz="1800" dirty="0"/>
              <a:t>: cada usuario tiene su propio repositorio. Los distintos repositorios pueden intercambiar y mezclar </a:t>
            </a:r>
            <a:r>
              <a:rPr lang="es-AR" sz="1800" dirty="0" smtClean="0"/>
              <a:t>revisiones entre </a:t>
            </a:r>
            <a:r>
              <a:rPr lang="es-AR" sz="1800" dirty="0"/>
              <a:t>ellos. Es </a:t>
            </a:r>
            <a:r>
              <a:rPr lang="es-AR" sz="1800" dirty="0" smtClean="0"/>
              <a:t>frecuente </a:t>
            </a:r>
            <a:r>
              <a:rPr lang="es-AR" sz="1800" dirty="0"/>
              <a:t>el uso de un repositorio, que está normalmente disponible, que sirve de punto de sincronización de los distintos repositorios locales. Ejemplo </a:t>
            </a:r>
            <a:r>
              <a:rPr lang="es-AR" sz="1800" dirty="0" err="1"/>
              <a:t>Git</a:t>
            </a:r>
            <a:endParaRPr lang="es-AR" sz="1800" dirty="0"/>
          </a:p>
          <a:p>
            <a:pPr algn="l"/>
            <a:endParaRPr lang="es-AR" sz="1600" dirty="0"/>
          </a:p>
        </p:txBody>
      </p:sp>
      <p:pic>
        <p:nvPicPr>
          <p:cNvPr id="3074" name="Picture 2" descr="C:\Users\Fede\Desktop\as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43" y="2708920"/>
            <a:ext cx="3528392" cy="3972968"/>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4306470" y="2398989"/>
            <a:ext cx="4502170" cy="5109091"/>
          </a:xfrm>
          <a:prstGeom prst="rect">
            <a:avLst/>
          </a:prstGeom>
          <a:noFill/>
        </p:spPr>
        <p:txBody>
          <a:bodyPr wrap="square" rtlCol="0">
            <a:spAutoFit/>
          </a:bodyPr>
          <a:lstStyle/>
          <a:p>
            <a:pPr marL="285750" indent="-285750">
              <a:buFont typeface="Arial" pitchFamily="34" charset="0"/>
              <a:buChar char="•"/>
            </a:pPr>
            <a:endParaRPr lang="es-AR" dirty="0"/>
          </a:p>
          <a:p>
            <a:r>
              <a:rPr lang="es-AR" u="sng" dirty="0" smtClean="0"/>
              <a:t>Ventajas</a:t>
            </a:r>
            <a:r>
              <a:rPr lang="es-AR" u="sng" dirty="0"/>
              <a:t>:</a:t>
            </a:r>
            <a:endParaRPr lang="es-AR" b="0" dirty="0" smtClean="0">
              <a:effectLst/>
            </a:endParaRPr>
          </a:p>
          <a:p>
            <a:pPr marL="285750" indent="-285750" fontAlgn="base">
              <a:buFont typeface="Arial" pitchFamily="34" charset="0"/>
              <a:buChar char="•"/>
            </a:pPr>
            <a:r>
              <a:rPr lang="es-AR" dirty="0"/>
              <a:t>Permite trabajar sin necesidad de </a:t>
            </a:r>
            <a:r>
              <a:rPr lang="es-AR" dirty="0" smtClean="0"/>
              <a:t>conexión </a:t>
            </a:r>
            <a:r>
              <a:rPr lang="es-AR" dirty="0"/>
              <a:t>a la red</a:t>
            </a:r>
          </a:p>
          <a:p>
            <a:pPr marL="285750" indent="-285750" fontAlgn="base">
              <a:buFont typeface="Arial" pitchFamily="34" charset="0"/>
              <a:buChar char="•"/>
            </a:pPr>
            <a:r>
              <a:rPr lang="es-AR" dirty="0"/>
              <a:t>Si se cae el repositorio remoto las personas pueden seguir trabajando</a:t>
            </a:r>
          </a:p>
          <a:p>
            <a:pPr marL="285750" indent="-285750" fontAlgn="base">
              <a:buFont typeface="Arial" pitchFamily="34" charset="0"/>
              <a:buChar char="•"/>
            </a:pPr>
            <a:r>
              <a:rPr lang="es-AR" dirty="0"/>
              <a:t>El repositorio remoto requiere menos recursos</a:t>
            </a:r>
          </a:p>
          <a:p>
            <a:pPr marL="285750" indent="-285750" fontAlgn="base">
              <a:buFont typeface="Arial" pitchFamily="34" charset="0"/>
              <a:buChar char="•"/>
            </a:pPr>
            <a:r>
              <a:rPr lang="es-AR" dirty="0"/>
              <a:t>Permite tener un repositorio central más limpio.</a:t>
            </a:r>
          </a:p>
          <a:p>
            <a:r>
              <a:rPr lang="es-AR" u="sng" dirty="0"/>
              <a:t>Desventajas:</a:t>
            </a:r>
            <a:endParaRPr lang="es-AR" b="0" dirty="0" smtClean="0">
              <a:effectLst/>
            </a:endParaRPr>
          </a:p>
          <a:p>
            <a:pPr marL="285750" indent="-285750" fontAlgn="base">
              <a:buFont typeface="Arial" pitchFamily="34" charset="0"/>
              <a:buChar char="•"/>
            </a:pPr>
            <a:r>
              <a:rPr lang="es-AR" dirty="0"/>
              <a:t>No se posee un numero de </a:t>
            </a:r>
            <a:r>
              <a:rPr lang="es-AR" dirty="0" smtClean="0"/>
              <a:t>versión </a:t>
            </a:r>
            <a:r>
              <a:rPr lang="es-AR" dirty="0"/>
              <a:t>único ya que cada computadora puede tener su propia versión de código.</a:t>
            </a:r>
          </a:p>
          <a:p>
            <a:pPr marL="285750" indent="-285750">
              <a:buFont typeface="Arial" pitchFamily="34" charset="0"/>
              <a:buChar char="•"/>
            </a:pPr>
            <a:r>
              <a:rPr lang="es-AR" b="0" dirty="0" smtClean="0">
                <a:effectLst/>
              </a:rPr>
              <a:t/>
            </a:r>
            <a:br>
              <a:rPr lang="es-AR" b="0" dirty="0" smtClean="0">
                <a:effectLst/>
              </a:rPr>
            </a:br>
            <a:r>
              <a:rPr lang="es-AR" dirty="0" smtClean="0"/>
              <a:t>  </a:t>
            </a:r>
          </a:p>
          <a:p>
            <a:pPr marL="342900" lvl="0" indent="-342900">
              <a:buFont typeface="Arial" pitchFamily="34" charset="0"/>
              <a:buChar char="•"/>
            </a:pPr>
            <a:endParaRPr lang="es-AR" sz="2000" dirty="0" smtClean="0"/>
          </a:p>
          <a:p>
            <a:pPr marL="285750" indent="-285750">
              <a:buFont typeface="Arial" pitchFamily="34" charset="0"/>
              <a:buChar char="•"/>
            </a:pPr>
            <a:endParaRPr lang="es-AR" dirty="0"/>
          </a:p>
        </p:txBody>
      </p:sp>
    </p:spTree>
    <p:extLst>
      <p:ext uri="{BB962C8B-B14F-4D97-AF65-F5344CB8AC3E}">
        <p14:creationId xmlns:p14="http://schemas.microsoft.com/office/powerpoint/2010/main" val="3704363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60448" y="884121"/>
            <a:ext cx="5400600" cy="995536"/>
          </a:xfrm>
        </p:spPr>
        <p:txBody>
          <a:bodyPr/>
          <a:lstStyle/>
          <a:p>
            <a:pPr algn="ctr"/>
            <a:r>
              <a:rPr lang="es-AR" u="sng" dirty="0" smtClean="0"/>
              <a:t>GIT</a:t>
            </a:r>
            <a:endParaRPr lang="es-AR" u="sng" dirty="0"/>
          </a:p>
        </p:txBody>
      </p:sp>
      <p:sp>
        <p:nvSpPr>
          <p:cNvPr id="3" name="2 Subtítulo"/>
          <p:cNvSpPr>
            <a:spLocks noGrp="1"/>
          </p:cNvSpPr>
          <p:nvPr>
            <p:ph type="subTitle" idx="1"/>
          </p:nvPr>
        </p:nvSpPr>
        <p:spPr>
          <a:xfrm>
            <a:off x="533400" y="2420888"/>
            <a:ext cx="7854696" cy="2808312"/>
          </a:xfrm>
        </p:spPr>
        <p:txBody>
          <a:bodyPr>
            <a:normAutofit fontScale="92500" lnSpcReduction="20000"/>
          </a:bodyPr>
          <a:lstStyle/>
          <a:p>
            <a:pPr algn="l"/>
            <a:r>
              <a:rPr lang="es-AR" dirty="0" err="1"/>
              <a:t>Git</a:t>
            </a:r>
            <a:r>
              <a:rPr lang="es-AR" dirty="0"/>
              <a:t> es un software de control de versiones diseñado por </a:t>
            </a:r>
            <a:r>
              <a:rPr lang="es-AR" dirty="0" err="1"/>
              <a:t>Linus</a:t>
            </a:r>
            <a:r>
              <a:rPr lang="es-AR" dirty="0"/>
              <a:t> </a:t>
            </a:r>
            <a:r>
              <a:rPr lang="es-AR" dirty="0" err="1"/>
              <a:t>Torvalds</a:t>
            </a:r>
            <a:r>
              <a:rPr lang="es-AR" dirty="0"/>
              <a:t>, pensando en la eficiencia y la confiabilidad del mantenimiento de versiones de aplicaciones cuando éstas tienen un gran número de archivos de código fuente. Al principio, </a:t>
            </a:r>
            <a:r>
              <a:rPr lang="es-AR" dirty="0" err="1"/>
              <a:t>Git</a:t>
            </a:r>
            <a:r>
              <a:rPr lang="es-AR" dirty="0"/>
              <a:t> se pensó como un motor de bajo nivel sobre el cual otros pudieran escribir la interfaz de usuario como Cogito o </a:t>
            </a:r>
            <a:r>
              <a:rPr lang="es-AR" dirty="0" err="1"/>
              <a:t>StGIT</a:t>
            </a:r>
            <a:r>
              <a:rPr lang="es-AR" dirty="0"/>
              <a:t>. Sin embargo, </a:t>
            </a:r>
            <a:r>
              <a:rPr lang="es-AR" dirty="0" err="1"/>
              <a:t>Git</a:t>
            </a:r>
            <a:r>
              <a:rPr lang="es-AR" dirty="0"/>
              <a:t> se ha convertido desde entonces en un sistema de control de versiones con funcionalidad plena.</a:t>
            </a:r>
          </a:p>
          <a:p>
            <a:pPr algn="l"/>
            <a:endParaRPr lang="es-AR"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8875" y="884121"/>
            <a:ext cx="1212731" cy="1212731"/>
          </a:xfrm>
          <a:prstGeom prst="rect">
            <a:avLst/>
          </a:prstGeom>
        </p:spPr>
      </p:pic>
    </p:spTree>
    <p:extLst>
      <p:ext uri="{BB962C8B-B14F-4D97-AF65-F5344CB8AC3E}">
        <p14:creationId xmlns:p14="http://schemas.microsoft.com/office/powerpoint/2010/main" val="3549619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921296"/>
            <a:ext cx="7851648" cy="851520"/>
          </a:xfrm>
        </p:spPr>
        <p:txBody>
          <a:bodyPr>
            <a:normAutofit fontScale="90000"/>
          </a:bodyPr>
          <a:lstStyle/>
          <a:p>
            <a:pPr algn="ctr"/>
            <a:r>
              <a:rPr lang="es-AR" u="sng" dirty="0" err="1" smtClean="0"/>
              <a:t>GitHub</a:t>
            </a:r>
            <a:endParaRPr lang="es-AR" u="sng" dirty="0"/>
          </a:p>
        </p:txBody>
      </p:sp>
      <p:sp>
        <p:nvSpPr>
          <p:cNvPr id="3" name="2 Subtítulo"/>
          <p:cNvSpPr>
            <a:spLocks noGrp="1"/>
          </p:cNvSpPr>
          <p:nvPr>
            <p:ph type="subTitle" idx="1"/>
          </p:nvPr>
        </p:nvSpPr>
        <p:spPr>
          <a:xfrm>
            <a:off x="539552" y="2038999"/>
            <a:ext cx="7854696" cy="4968552"/>
          </a:xfrm>
        </p:spPr>
        <p:txBody>
          <a:bodyPr>
            <a:normAutofit/>
          </a:bodyPr>
          <a:lstStyle/>
          <a:p>
            <a:pPr marL="457200" indent="-457200" algn="l">
              <a:buFont typeface="Arial" panose="020B0604020202020204" pitchFamily="34" charset="0"/>
              <a:buChar char="•"/>
            </a:pPr>
            <a:r>
              <a:rPr lang="es-AR" sz="2000" dirty="0" smtClean="0"/>
              <a:t>Plataforma </a:t>
            </a:r>
            <a:r>
              <a:rPr lang="es-AR" sz="2000" dirty="0"/>
              <a:t>de desarrollo colaborativo de software para alojar </a:t>
            </a:r>
            <a:r>
              <a:rPr lang="es-AR" sz="2000" dirty="0" smtClean="0"/>
              <a:t>proyectos.</a:t>
            </a:r>
          </a:p>
          <a:p>
            <a:pPr marL="457200" indent="-457200" algn="l">
              <a:buFont typeface="Arial" panose="020B0604020202020204" pitchFamily="34" charset="0"/>
              <a:buChar char="•"/>
            </a:pPr>
            <a:r>
              <a:rPr lang="es-ES" sz="2000" dirty="0" smtClean="0"/>
              <a:t>Utiliza sistemas de versiones </a:t>
            </a:r>
            <a:r>
              <a:rPr lang="es-ES" sz="2000" dirty="0" err="1" smtClean="0"/>
              <a:t>Git</a:t>
            </a:r>
            <a:r>
              <a:rPr lang="es-ES" sz="2000" dirty="0" smtClean="0"/>
              <a:t>.</a:t>
            </a:r>
            <a:endParaRPr lang="es-AR" sz="2000" dirty="0" smtClean="0"/>
          </a:p>
          <a:p>
            <a:pPr marL="457200" indent="-457200" algn="l">
              <a:buFont typeface="Arial" panose="020B0604020202020204" pitchFamily="34" charset="0"/>
              <a:buChar char="•"/>
            </a:pPr>
            <a:r>
              <a:rPr lang="es-AR" sz="2000" dirty="0" smtClean="0"/>
              <a:t>Funcionalidades </a:t>
            </a:r>
            <a:r>
              <a:rPr lang="es-AR" sz="2000" dirty="0"/>
              <a:t>para hacer un </a:t>
            </a:r>
            <a:r>
              <a:rPr lang="es-AR" sz="2000" dirty="0" err="1"/>
              <a:t>fork</a:t>
            </a:r>
            <a:r>
              <a:rPr lang="es-AR" sz="2000" dirty="0"/>
              <a:t> y solicitar </a:t>
            </a:r>
            <a:r>
              <a:rPr lang="es-AR" sz="2000" dirty="0" err="1" smtClean="0"/>
              <a:t>pulls</a:t>
            </a:r>
            <a:r>
              <a:rPr lang="es-AR" sz="2000" dirty="0" smtClean="0"/>
              <a:t>.</a:t>
            </a:r>
          </a:p>
          <a:p>
            <a:pPr marL="457200" indent="-457200" algn="l">
              <a:buFont typeface="Arial" panose="020B0604020202020204" pitchFamily="34" charset="0"/>
              <a:buChar char="•"/>
            </a:pPr>
            <a:r>
              <a:rPr lang="es-ES" sz="2000" dirty="0" smtClean="0"/>
              <a:t>Ofrece herramientas como una Wiki, sistemas de seguimientos de problemas, herramienta de versión de cogido y un visor de ramas.</a:t>
            </a:r>
          </a:p>
          <a:p>
            <a:pPr marL="457200" indent="-457200" algn="l">
              <a:buFont typeface="Arial" panose="020B0604020202020204" pitchFamily="34" charset="0"/>
              <a:buChar char="•"/>
            </a:pPr>
            <a:endParaRPr lang="es-AR" sz="2000" dirty="0" smtClean="0"/>
          </a:p>
          <a:p>
            <a:pPr marL="457200" indent="-457200" algn="l">
              <a:buFont typeface="Arial" panose="020B0604020202020204" pitchFamily="34" charset="0"/>
              <a:buChar char="•"/>
            </a:pPr>
            <a:endParaRPr lang="es-AR" sz="1600"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531049"/>
            <a:ext cx="1634934" cy="1632014"/>
          </a:xfrm>
          <a:prstGeom prst="rect">
            <a:avLst/>
          </a:prstGeom>
        </p:spPr>
      </p:pic>
    </p:spTree>
    <p:extLst>
      <p:ext uri="{BB962C8B-B14F-4D97-AF65-F5344CB8AC3E}">
        <p14:creationId xmlns:p14="http://schemas.microsoft.com/office/powerpoint/2010/main" val="36715192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169</TotalTime>
  <Words>1017</Words>
  <Application>Microsoft Office PowerPoint</Application>
  <PresentationFormat>Presentación en pantalla (4:3)</PresentationFormat>
  <Paragraphs>64</Paragraphs>
  <Slides>10</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Constantia</vt:lpstr>
      <vt:lpstr>Wingdings 2</vt:lpstr>
      <vt:lpstr>Flujo</vt:lpstr>
      <vt:lpstr>CONTROL DE VERSIONES  Concurrent Versioning System-CVS</vt:lpstr>
      <vt:lpstr>Características </vt:lpstr>
      <vt:lpstr>Ventajas</vt:lpstr>
      <vt:lpstr>Arquitecturas de almacenamiento</vt:lpstr>
      <vt:lpstr>Sistema de control de versiones locales</vt:lpstr>
      <vt:lpstr>Sistemas de control de versiones centralizados</vt:lpstr>
      <vt:lpstr>Sistemas de control de versiones distribuidos</vt:lpstr>
      <vt:lpstr>GIT</vt:lpstr>
      <vt:lpstr>GitHub</vt:lpstr>
      <vt:lpstr>Team Foundation Server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VERSIONES  Concurrent Versioning System-CVS</dc:title>
  <dc:creator>Fede</dc:creator>
  <cp:lastModifiedBy>Martin Cacciurri</cp:lastModifiedBy>
  <cp:revision>14</cp:revision>
  <dcterms:created xsi:type="dcterms:W3CDTF">2016-04-25T18:20:44Z</dcterms:created>
  <dcterms:modified xsi:type="dcterms:W3CDTF">2016-04-28T20:18:34Z</dcterms:modified>
</cp:coreProperties>
</file>