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66" r:id="rId4"/>
    <p:sldId id="263" r:id="rId5"/>
    <p:sldId id="259" r:id="rId6"/>
    <p:sldId id="265" r:id="rId7"/>
    <p:sldId id="260" r:id="rId8"/>
    <p:sldId id="273" r:id="rId9"/>
    <p:sldId id="267" r:id="rId10"/>
    <p:sldId id="261" r:id="rId11"/>
    <p:sldId id="268" r:id="rId12"/>
    <p:sldId id="269" r:id="rId13"/>
    <p:sldId id="271" r:id="rId14"/>
    <p:sldId id="272" r:id="rId15"/>
    <p:sldId id="262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5" autoAdjust="0"/>
    <p:restoredTop sz="85600" autoAdjust="0"/>
  </p:normalViewPr>
  <p:slideViewPr>
    <p:cSldViewPr snapToGrid="0" snapToObjects="1">
      <p:cViewPr varScale="1">
        <p:scale>
          <a:sx n="58" d="100"/>
          <a:sy n="58" d="100"/>
        </p:scale>
        <p:origin x="140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CBF6EB-A460-48ED-9E09-157A235B3888}" type="doc">
      <dgm:prSet loTypeId="urn:microsoft.com/office/officeart/2011/layout/CircleProcess" loCatId="process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59B2D66-5916-4058-AB20-1EA2FB4BA93C}">
      <dgm:prSet phldrT="[Text]"/>
      <dgm:spPr/>
      <dgm:t>
        <a:bodyPr/>
        <a:lstStyle/>
        <a:p>
          <a:r>
            <a:rPr lang="en-US"/>
            <a:t>purpose</a:t>
          </a:r>
        </a:p>
      </dgm:t>
    </dgm:pt>
    <dgm:pt modelId="{CCC124AB-1674-4BC2-8E8B-922633F303CC}" type="parTrans" cxnId="{FF6F3600-248E-4363-98CD-A97282DD97F2}">
      <dgm:prSet/>
      <dgm:spPr/>
      <dgm:t>
        <a:bodyPr/>
        <a:lstStyle/>
        <a:p>
          <a:endParaRPr lang="en-US"/>
        </a:p>
      </dgm:t>
    </dgm:pt>
    <dgm:pt modelId="{62018DE9-D154-4BFD-AF15-1CB157FBF3FA}" type="sibTrans" cxnId="{FF6F3600-248E-4363-98CD-A97282DD97F2}">
      <dgm:prSet/>
      <dgm:spPr/>
      <dgm:t>
        <a:bodyPr/>
        <a:lstStyle/>
        <a:p>
          <a:endParaRPr lang="en-US"/>
        </a:p>
      </dgm:t>
    </dgm:pt>
    <dgm:pt modelId="{0401DB2C-3D24-4D79-9EE6-371340CCBB6A}">
      <dgm:prSet phldrT="[Text]"/>
      <dgm:spPr/>
      <dgm:t>
        <a:bodyPr/>
        <a:lstStyle/>
        <a:p>
          <a:r>
            <a:rPr lang="en-US"/>
            <a:t>consistency </a:t>
          </a:r>
        </a:p>
      </dgm:t>
    </dgm:pt>
    <dgm:pt modelId="{7550EFCA-CAD8-4AE1-8AB7-052001DE9035}" type="parTrans" cxnId="{2C342F76-80AE-4B6E-85AC-7CD4B43E7BFC}">
      <dgm:prSet/>
      <dgm:spPr/>
      <dgm:t>
        <a:bodyPr/>
        <a:lstStyle/>
        <a:p>
          <a:endParaRPr lang="en-US"/>
        </a:p>
      </dgm:t>
    </dgm:pt>
    <dgm:pt modelId="{538D7695-1A6E-434A-9A43-0B84A10A87BD}" type="sibTrans" cxnId="{2C342F76-80AE-4B6E-85AC-7CD4B43E7BFC}">
      <dgm:prSet/>
      <dgm:spPr/>
      <dgm:t>
        <a:bodyPr/>
        <a:lstStyle/>
        <a:p>
          <a:endParaRPr lang="en-US"/>
        </a:p>
      </dgm:t>
    </dgm:pt>
    <dgm:pt modelId="{AB6AA65D-87D4-42D3-8239-E7FEA8DEE94A}">
      <dgm:prSet phldrT="[Text]"/>
      <dgm:spPr/>
      <dgm:t>
        <a:bodyPr/>
        <a:lstStyle/>
        <a:p>
          <a:r>
            <a:rPr lang="en-US"/>
            <a:t>resilience</a:t>
          </a:r>
        </a:p>
      </dgm:t>
    </dgm:pt>
    <dgm:pt modelId="{2BFC8F3D-3578-423B-97D8-6D88E29CBFDF}" type="parTrans" cxnId="{E58C93F3-5242-45A2-888A-7B876ADE0D0D}">
      <dgm:prSet/>
      <dgm:spPr/>
      <dgm:t>
        <a:bodyPr/>
        <a:lstStyle/>
        <a:p>
          <a:endParaRPr lang="en-US"/>
        </a:p>
      </dgm:t>
    </dgm:pt>
    <dgm:pt modelId="{4BE21485-551B-4F54-9845-AB7F5672D970}" type="sibTrans" cxnId="{E58C93F3-5242-45A2-888A-7B876ADE0D0D}">
      <dgm:prSet/>
      <dgm:spPr/>
      <dgm:t>
        <a:bodyPr/>
        <a:lstStyle/>
        <a:p>
          <a:endParaRPr lang="en-US"/>
        </a:p>
      </dgm:t>
    </dgm:pt>
    <dgm:pt modelId="{CD1581CB-ECE2-4D1C-9B90-D5C9D305C502}" type="pres">
      <dgm:prSet presAssocID="{E7CBF6EB-A460-48ED-9E09-157A235B3888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ABBA1DFA-3001-42C6-BE15-531800439EF4}" type="pres">
      <dgm:prSet presAssocID="{AB6AA65D-87D4-42D3-8239-E7FEA8DEE94A}" presName="Accent3" presStyleCnt="0"/>
      <dgm:spPr/>
    </dgm:pt>
    <dgm:pt modelId="{D789A908-A56E-41F8-BA37-39FD46E2A16F}" type="pres">
      <dgm:prSet presAssocID="{AB6AA65D-87D4-42D3-8239-E7FEA8DEE94A}" presName="Accent" presStyleLbl="node1" presStyleIdx="0" presStyleCnt="3"/>
      <dgm:spPr/>
    </dgm:pt>
    <dgm:pt modelId="{1E3472FB-D9CA-40EB-AA24-26F8D3853375}" type="pres">
      <dgm:prSet presAssocID="{AB6AA65D-87D4-42D3-8239-E7FEA8DEE94A}" presName="ParentBackground3" presStyleCnt="0"/>
      <dgm:spPr/>
    </dgm:pt>
    <dgm:pt modelId="{4A129544-7C7C-48A3-BF3B-DD2217B9A830}" type="pres">
      <dgm:prSet presAssocID="{AB6AA65D-87D4-42D3-8239-E7FEA8DEE94A}" presName="ParentBackground" presStyleLbl="fgAcc1" presStyleIdx="0" presStyleCnt="3"/>
      <dgm:spPr/>
    </dgm:pt>
    <dgm:pt modelId="{038ECA3F-AF3F-4C14-A32F-CCB0F7C45AD5}" type="pres">
      <dgm:prSet presAssocID="{AB6AA65D-87D4-42D3-8239-E7FEA8DEE94A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2070AA0-FE77-4E3A-A277-37BD925785A2}" type="pres">
      <dgm:prSet presAssocID="{0401DB2C-3D24-4D79-9EE6-371340CCBB6A}" presName="Accent2" presStyleCnt="0"/>
      <dgm:spPr/>
    </dgm:pt>
    <dgm:pt modelId="{48E9E944-3BAD-4945-A6CE-3F876E5A2DAE}" type="pres">
      <dgm:prSet presAssocID="{0401DB2C-3D24-4D79-9EE6-371340CCBB6A}" presName="Accent" presStyleLbl="node1" presStyleIdx="1" presStyleCnt="3"/>
      <dgm:spPr/>
    </dgm:pt>
    <dgm:pt modelId="{DE8ABB3A-A722-4561-A9FD-321DE92D53EC}" type="pres">
      <dgm:prSet presAssocID="{0401DB2C-3D24-4D79-9EE6-371340CCBB6A}" presName="ParentBackground2" presStyleCnt="0"/>
      <dgm:spPr/>
    </dgm:pt>
    <dgm:pt modelId="{B4B223C0-926E-45A7-A98E-02C062A25C39}" type="pres">
      <dgm:prSet presAssocID="{0401DB2C-3D24-4D79-9EE6-371340CCBB6A}" presName="ParentBackground" presStyleLbl="fgAcc1" presStyleIdx="1" presStyleCnt="3"/>
      <dgm:spPr/>
    </dgm:pt>
    <dgm:pt modelId="{3B71DFD3-1434-4960-8C83-11AE9D5F29A5}" type="pres">
      <dgm:prSet presAssocID="{0401DB2C-3D24-4D79-9EE6-371340CCBB6A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AA49202-126A-4F57-AE6C-C93520F80A82}" type="pres">
      <dgm:prSet presAssocID="{559B2D66-5916-4058-AB20-1EA2FB4BA93C}" presName="Accent1" presStyleCnt="0"/>
      <dgm:spPr/>
    </dgm:pt>
    <dgm:pt modelId="{0F4CB5D2-B56B-4BCE-92A6-1AC88A62CD28}" type="pres">
      <dgm:prSet presAssocID="{559B2D66-5916-4058-AB20-1EA2FB4BA93C}" presName="Accent" presStyleLbl="node1" presStyleIdx="2" presStyleCnt="3"/>
      <dgm:spPr/>
    </dgm:pt>
    <dgm:pt modelId="{5C891A9A-3532-4648-AF67-72BB778DF6C5}" type="pres">
      <dgm:prSet presAssocID="{559B2D66-5916-4058-AB20-1EA2FB4BA93C}" presName="ParentBackground1" presStyleCnt="0"/>
      <dgm:spPr/>
    </dgm:pt>
    <dgm:pt modelId="{73A8D0F6-9D0B-41DF-B16B-C7BE474A76BD}" type="pres">
      <dgm:prSet presAssocID="{559B2D66-5916-4058-AB20-1EA2FB4BA93C}" presName="ParentBackground" presStyleLbl="fgAcc1" presStyleIdx="2" presStyleCnt="3"/>
      <dgm:spPr/>
    </dgm:pt>
    <dgm:pt modelId="{22B45585-D1D6-4AD4-936E-E3164D0F2474}" type="pres">
      <dgm:prSet presAssocID="{559B2D66-5916-4058-AB20-1EA2FB4BA93C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FF6F3600-248E-4363-98CD-A97282DD97F2}" srcId="{E7CBF6EB-A460-48ED-9E09-157A235B3888}" destId="{559B2D66-5916-4058-AB20-1EA2FB4BA93C}" srcOrd="0" destOrd="0" parTransId="{CCC124AB-1674-4BC2-8E8B-922633F303CC}" sibTransId="{62018DE9-D154-4BFD-AF15-1CB157FBF3FA}"/>
    <dgm:cxn modelId="{FF17A429-E759-4BC9-B457-892103CC93FD}" type="presOf" srcId="{559B2D66-5916-4058-AB20-1EA2FB4BA93C}" destId="{22B45585-D1D6-4AD4-936E-E3164D0F2474}" srcOrd="1" destOrd="0" presId="urn:microsoft.com/office/officeart/2011/layout/CircleProcess"/>
    <dgm:cxn modelId="{1FC75938-EBA8-402C-9217-160EDBFD12F7}" type="presOf" srcId="{559B2D66-5916-4058-AB20-1EA2FB4BA93C}" destId="{73A8D0F6-9D0B-41DF-B16B-C7BE474A76BD}" srcOrd="0" destOrd="0" presId="urn:microsoft.com/office/officeart/2011/layout/CircleProcess"/>
    <dgm:cxn modelId="{25FAA942-D8A1-48E1-8DC5-9FE02DAB0C93}" type="presOf" srcId="{0401DB2C-3D24-4D79-9EE6-371340CCBB6A}" destId="{3B71DFD3-1434-4960-8C83-11AE9D5F29A5}" srcOrd="1" destOrd="0" presId="urn:microsoft.com/office/officeart/2011/layout/CircleProcess"/>
    <dgm:cxn modelId="{2C342F76-80AE-4B6E-85AC-7CD4B43E7BFC}" srcId="{E7CBF6EB-A460-48ED-9E09-157A235B3888}" destId="{0401DB2C-3D24-4D79-9EE6-371340CCBB6A}" srcOrd="1" destOrd="0" parTransId="{7550EFCA-CAD8-4AE1-8AB7-052001DE9035}" sibTransId="{538D7695-1A6E-434A-9A43-0B84A10A87BD}"/>
    <dgm:cxn modelId="{F5656096-0E89-402D-9356-9F422C76DE14}" type="presOf" srcId="{0401DB2C-3D24-4D79-9EE6-371340CCBB6A}" destId="{B4B223C0-926E-45A7-A98E-02C062A25C39}" srcOrd="0" destOrd="0" presId="urn:microsoft.com/office/officeart/2011/layout/CircleProcess"/>
    <dgm:cxn modelId="{C6B6EFAB-97FC-484D-A5AA-9B1751E5C9DA}" type="presOf" srcId="{AB6AA65D-87D4-42D3-8239-E7FEA8DEE94A}" destId="{038ECA3F-AF3F-4C14-A32F-CCB0F7C45AD5}" srcOrd="1" destOrd="0" presId="urn:microsoft.com/office/officeart/2011/layout/CircleProcess"/>
    <dgm:cxn modelId="{F4D0DDCA-421A-433A-A8FE-7FFB70AB7D80}" type="presOf" srcId="{E7CBF6EB-A460-48ED-9E09-157A235B3888}" destId="{CD1581CB-ECE2-4D1C-9B90-D5C9D305C502}" srcOrd="0" destOrd="0" presId="urn:microsoft.com/office/officeart/2011/layout/CircleProcess"/>
    <dgm:cxn modelId="{6ED678D5-044D-470D-8425-662ED27BC690}" type="presOf" srcId="{AB6AA65D-87D4-42D3-8239-E7FEA8DEE94A}" destId="{4A129544-7C7C-48A3-BF3B-DD2217B9A830}" srcOrd="0" destOrd="0" presId="urn:microsoft.com/office/officeart/2011/layout/CircleProcess"/>
    <dgm:cxn modelId="{E58C93F3-5242-45A2-888A-7B876ADE0D0D}" srcId="{E7CBF6EB-A460-48ED-9E09-157A235B3888}" destId="{AB6AA65D-87D4-42D3-8239-E7FEA8DEE94A}" srcOrd="2" destOrd="0" parTransId="{2BFC8F3D-3578-423B-97D8-6D88E29CBFDF}" sibTransId="{4BE21485-551B-4F54-9845-AB7F5672D970}"/>
    <dgm:cxn modelId="{92B7122E-1854-48A0-AB77-B07FC885AF3A}" type="presParOf" srcId="{CD1581CB-ECE2-4D1C-9B90-D5C9D305C502}" destId="{ABBA1DFA-3001-42C6-BE15-531800439EF4}" srcOrd="0" destOrd="0" presId="urn:microsoft.com/office/officeart/2011/layout/CircleProcess"/>
    <dgm:cxn modelId="{7D1D1AAB-99D8-4A4C-92C0-129770B2115A}" type="presParOf" srcId="{ABBA1DFA-3001-42C6-BE15-531800439EF4}" destId="{D789A908-A56E-41F8-BA37-39FD46E2A16F}" srcOrd="0" destOrd="0" presId="urn:microsoft.com/office/officeart/2011/layout/CircleProcess"/>
    <dgm:cxn modelId="{1C052DB3-54FA-4602-BABC-3107743664DE}" type="presParOf" srcId="{CD1581CB-ECE2-4D1C-9B90-D5C9D305C502}" destId="{1E3472FB-D9CA-40EB-AA24-26F8D3853375}" srcOrd="1" destOrd="0" presId="urn:microsoft.com/office/officeart/2011/layout/CircleProcess"/>
    <dgm:cxn modelId="{1293E90D-B10C-4F3A-B6D8-1CB0342F2B6F}" type="presParOf" srcId="{1E3472FB-D9CA-40EB-AA24-26F8D3853375}" destId="{4A129544-7C7C-48A3-BF3B-DD2217B9A830}" srcOrd="0" destOrd="0" presId="urn:microsoft.com/office/officeart/2011/layout/CircleProcess"/>
    <dgm:cxn modelId="{83ECB59A-B888-494A-B80B-7136EB824122}" type="presParOf" srcId="{CD1581CB-ECE2-4D1C-9B90-D5C9D305C502}" destId="{038ECA3F-AF3F-4C14-A32F-CCB0F7C45AD5}" srcOrd="2" destOrd="0" presId="urn:microsoft.com/office/officeart/2011/layout/CircleProcess"/>
    <dgm:cxn modelId="{7F671B8A-8183-4B97-94B3-F2AFE44B3E13}" type="presParOf" srcId="{CD1581CB-ECE2-4D1C-9B90-D5C9D305C502}" destId="{52070AA0-FE77-4E3A-A277-37BD925785A2}" srcOrd="3" destOrd="0" presId="urn:microsoft.com/office/officeart/2011/layout/CircleProcess"/>
    <dgm:cxn modelId="{6E08BDB0-EFDB-4BF1-913D-3F28AB3225C2}" type="presParOf" srcId="{52070AA0-FE77-4E3A-A277-37BD925785A2}" destId="{48E9E944-3BAD-4945-A6CE-3F876E5A2DAE}" srcOrd="0" destOrd="0" presId="urn:microsoft.com/office/officeart/2011/layout/CircleProcess"/>
    <dgm:cxn modelId="{9DD301F6-0419-439A-BA48-45C8E5A376CA}" type="presParOf" srcId="{CD1581CB-ECE2-4D1C-9B90-D5C9D305C502}" destId="{DE8ABB3A-A722-4561-A9FD-321DE92D53EC}" srcOrd="4" destOrd="0" presId="urn:microsoft.com/office/officeart/2011/layout/CircleProcess"/>
    <dgm:cxn modelId="{69D8E903-FF85-4F4B-955B-918364F246B1}" type="presParOf" srcId="{DE8ABB3A-A722-4561-A9FD-321DE92D53EC}" destId="{B4B223C0-926E-45A7-A98E-02C062A25C39}" srcOrd="0" destOrd="0" presId="urn:microsoft.com/office/officeart/2011/layout/CircleProcess"/>
    <dgm:cxn modelId="{3F8DBBA4-4E37-4CE9-8368-34E629EBFCF6}" type="presParOf" srcId="{CD1581CB-ECE2-4D1C-9B90-D5C9D305C502}" destId="{3B71DFD3-1434-4960-8C83-11AE9D5F29A5}" srcOrd="5" destOrd="0" presId="urn:microsoft.com/office/officeart/2011/layout/CircleProcess"/>
    <dgm:cxn modelId="{7B304158-99A7-4BCF-97F6-D4458D1A1447}" type="presParOf" srcId="{CD1581CB-ECE2-4D1C-9B90-D5C9D305C502}" destId="{6AA49202-126A-4F57-AE6C-C93520F80A82}" srcOrd="6" destOrd="0" presId="urn:microsoft.com/office/officeart/2011/layout/CircleProcess"/>
    <dgm:cxn modelId="{9FEDA215-9F8A-4E4A-834A-00B81A989D55}" type="presParOf" srcId="{6AA49202-126A-4F57-AE6C-C93520F80A82}" destId="{0F4CB5D2-B56B-4BCE-92A6-1AC88A62CD28}" srcOrd="0" destOrd="0" presId="urn:microsoft.com/office/officeart/2011/layout/CircleProcess"/>
    <dgm:cxn modelId="{D2A4C317-CCAA-4CFB-AB39-5999D88B2C85}" type="presParOf" srcId="{CD1581CB-ECE2-4D1C-9B90-D5C9D305C502}" destId="{5C891A9A-3532-4648-AF67-72BB778DF6C5}" srcOrd="7" destOrd="0" presId="urn:microsoft.com/office/officeart/2011/layout/CircleProcess"/>
    <dgm:cxn modelId="{6575E7B5-715F-4CB6-8AE1-3DF8EB249E5F}" type="presParOf" srcId="{5C891A9A-3532-4648-AF67-72BB778DF6C5}" destId="{73A8D0F6-9D0B-41DF-B16B-C7BE474A76BD}" srcOrd="0" destOrd="0" presId="urn:microsoft.com/office/officeart/2011/layout/CircleProcess"/>
    <dgm:cxn modelId="{F63B287B-A6D2-430D-B275-C79BC0951B9C}" type="presParOf" srcId="{CD1581CB-ECE2-4D1C-9B90-D5C9D305C502}" destId="{22B45585-D1D6-4AD4-936E-E3164D0F2474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9A908-A56E-41F8-BA37-39FD46E2A16F}">
      <dsp:nvSpPr>
        <dsp:cNvPr id="0" name=""/>
        <dsp:cNvSpPr/>
      </dsp:nvSpPr>
      <dsp:spPr>
        <a:xfrm>
          <a:off x="6835249" y="935972"/>
          <a:ext cx="2479368" cy="247982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A129544-7C7C-48A3-BF3B-DD2217B9A830}">
      <dsp:nvSpPr>
        <dsp:cNvPr id="0" name=""/>
        <dsp:cNvSpPr/>
      </dsp:nvSpPr>
      <dsp:spPr>
        <a:xfrm>
          <a:off x="6917572" y="1018648"/>
          <a:ext cx="2314723" cy="23144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resilience</a:t>
          </a:r>
        </a:p>
      </dsp:txBody>
      <dsp:txXfrm>
        <a:off x="7248478" y="1349349"/>
        <a:ext cx="1652912" cy="1653073"/>
      </dsp:txXfrm>
    </dsp:sp>
    <dsp:sp modelId="{48E9E944-3BAD-4945-A6CE-3F876E5A2DAE}">
      <dsp:nvSpPr>
        <dsp:cNvPr id="0" name=""/>
        <dsp:cNvSpPr/>
      </dsp:nvSpPr>
      <dsp:spPr>
        <a:xfrm rot="2700000">
          <a:off x="4275737" y="938970"/>
          <a:ext cx="2473396" cy="2473396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B223C0-926E-45A7-A98E-02C062A25C39}">
      <dsp:nvSpPr>
        <dsp:cNvPr id="0" name=""/>
        <dsp:cNvSpPr/>
      </dsp:nvSpPr>
      <dsp:spPr>
        <a:xfrm>
          <a:off x="4355074" y="1018648"/>
          <a:ext cx="2314723" cy="23144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consistency </a:t>
          </a:r>
        </a:p>
      </dsp:txBody>
      <dsp:txXfrm>
        <a:off x="4685979" y="1349349"/>
        <a:ext cx="1652912" cy="1653073"/>
      </dsp:txXfrm>
    </dsp:sp>
    <dsp:sp modelId="{0F4CB5D2-B56B-4BCE-92A6-1AC88A62CD28}">
      <dsp:nvSpPr>
        <dsp:cNvPr id="0" name=""/>
        <dsp:cNvSpPr/>
      </dsp:nvSpPr>
      <dsp:spPr>
        <a:xfrm rot="2700000">
          <a:off x="1713238" y="938970"/>
          <a:ext cx="2473396" cy="2473396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3A8D0F6-9D0B-41DF-B16B-C7BE474A76BD}">
      <dsp:nvSpPr>
        <dsp:cNvPr id="0" name=""/>
        <dsp:cNvSpPr/>
      </dsp:nvSpPr>
      <dsp:spPr>
        <a:xfrm>
          <a:off x="1792575" y="1018648"/>
          <a:ext cx="2314723" cy="23144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purpose</a:t>
          </a:r>
        </a:p>
      </dsp:txBody>
      <dsp:txXfrm>
        <a:off x="2123480" y="1349349"/>
        <a:ext cx="1652912" cy="1653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3297E-830D-4E10-B40A-DD1DC2A29B47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ABEF6-08BD-4A1D-9496-F033DAC30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D7DAF-5164-604D-ACE5-6BEE6E0FA136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D1AE8-04BE-934A-ADF7-EB5BC5E27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2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D1AE8-04BE-934A-ADF7-EB5BC5E274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62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Who knows who this is?  What’s the concept?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But it’s not just about who you know, </a:t>
            </a:r>
            <a:r>
              <a:rPr lang="en-US" sz="1200" b="1" dirty="0">
                <a:solidFill>
                  <a:schemeClr val="accent1"/>
                </a:solidFill>
              </a:rPr>
              <a:t>it’s what you do</a:t>
            </a:r>
            <a:r>
              <a:rPr lang="en-US" sz="1200" dirty="0">
                <a:solidFill>
                  <a:schemeClr val="accent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and </a:t>
            </a:r>
            <a:r>
              <a:rPr lang="en-US" sz="1200" b="1" dirty="0">
                <a:solidFill>
                  <a:schemeClr val="tx1"/>
                </a:solidFill>
              </a:rPr>
              <a:t>how you connect with </a:t>
            </a:r>
            <a:r>
              <a:rPr lang="en-US" sz="1200" dirty="0">
                <a:solidFill>
                  <a:schemeClr val="tx1"/>
                </a:solidFill>
              </a:rPr>
              <a:t>who you know.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Remember this slide --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D1AE8-04BE-934A-ADF7-EB5BC5E274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09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Reputation is your track record.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Be a person of character and ever-increasing capability.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Henry Ford said, “You can’t build a reputation on what you are going to do,” so reputation only comes after you make the investment. 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your career lengthens, you run into more and more of the same people. The way you treat people now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impact your career down the road (for good or bad).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else is this important?...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D1AE8-04BE-934A-ADF7-EB5BC5E274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39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Mentors</a:t>
            </a:r>
          </a:p>
          <a:p>
            <a:pPr lvl="1"/>
            <a:r>
              <a:rPr lang="en-US" dirty="0"/>
              <a:t>Not static</a:t>
            </a:r>
          </a:p>
          <a:p>
            <a:pPr lvl="1"/>
            <a:r>
              <a:rPr lang="en-US" dirty="0"/>
              <a:t>Support Team</a:t>
            </a:r>
          </a:p>
          <a:p>
            <a:r>
              <a:rPr lang="en-US" dirty="0"/>
              <a:t>Networking</a:t>
            </a:r>
          </a:p>
          <a:p>
            <a:pPr lvl="1"/>
            <a:r>
              <a:rPr lang="en-US" dirty="0"/>
              <a:t>Formal events</a:t>
            </a:r>
          </a:p>
          <a:p>
            <a:pPr lvl="1"/>
            <a:r>
              <a:rPr lang="en-US" dirty="0"/>
              <a:t>Go do stuff you like</a:t>
            </a:r>
          </a:p>
          <a:p>
            <a:pPr lvl="1"/>
            <a:r>
              <a:rPr lang="en-US" dirty="0"/>
              <a:t>Most jobs are never posted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D1AE8-04BE-934A-ADF7-EB5BC5E274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81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of hands, how many people have a mentor?  What role do they play for you?  Why did you choose this person?</a:t>
            </a:r>
          </a:p>
          <a:p>
            <a:endParaRPr lang="en-US" dirty="0"/>
          </a:p>
          <a:p>
            <a:r>
              <a:rPr lang="en-US" dirty="0"/>
              <a:t>Consider this…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D1AE8-04BE-934A-ADF7-EB5BC5E274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13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there’s time we can walk through the worksheet or I can just briefly hit the important parts of the exercise.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D1AE8-04BE-934A-ADF7-EB5BC5E274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23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Choose non-lame events (alumni groups) or host your own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Bring a wingman or woman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Set a goal i.e. make 10 new connections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Ice breaker go-</a:t>
            </a:r>
            <a:r>
              <a:rPr lang="en-US" dirty="0" err="1"/>
              <a:t>tos</a:t>
            </a:r>
            <a:r>
              <a:rPr lang="en-US" dirty="0"/>
              <a:t>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“I can’t stop eating these kabobs. Have you tried them?”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“What a beautiful venue. Have you been here before?”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“I’ll be honest, the only person I know here is the bartender, and I just met him two minutes ago. Mind if I introduce myself?”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D1AE8-04BE-934A-ADF7-EB5BC5E274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55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stand out in a crowd of your peers? It takes an ongoing competitive mindset to do so.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D1AE8-04BE-934A-ADF7-EB5BC5E274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5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going to be a lot of great people surrounding you – as there are here today.   The key to a competitive mindset is being confident in what sets you apart from your peers by….</a:t>
            </a:r>
          </a:p>
          <a:p>
            <a:pPr marL="228600" indent="-228600">
              <a:buAutoNum type="arabicPeriod"/>
            </a:pPr>
            <a:r>
              <a:rPr lang="en-US" dirty="0"/>
              <a:t>get clear on your greatest strengths</a:t>
            </a:r>
          </a:p>
          <a:p>
            <a:pPr marL="228600" indent="-228600">
              <a:buAutoNum type="arabicPeriod"/>
            </a:pPr>
            <a:r>
              <a:rPr lang="en-US" dirty="0"/>
              <a:t>own your weakness(</a:t>
            </a:r>
            <a:r>
              <a:rPr lang="en-US" dirty="0" err="1"/>
              <a:t>es</a:t>
            </a:r>
            <a:r>
              <a:rPr lang="en-US" dirty="0"/>
              <a:t>)</a:t>
            </a:r>
          </a:p>
          <a:p>
            <a:pPr marL="228600" indent="-228600">
              <a:buAutoNum type="arabicPeriod"/>
            </a:pPr>
            <a:r>
              <a:rPr lang="en-US" dirty="0"/>
              <a:t>know your values (the things you demonstrate daily)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D1AE8-04BE-934A-ADF7-EB5BC5E274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99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 mindful of how you show up – from how you dress, to your communication style (eye contact), the confidence you exude </a:t>
            </a:r>
          </a:p>
          <a:p>
            <a:pPr marL="0" indent="0">
              <a:buNone/>
            </a:pPr>
            <a:r>
              <a:rPr lang="en-US" dirty="0"/>
              <a:t>Take consistent action – what you do everyday is more important than what you do once in awhile. </a:t>
            </a:r>
          </a:p>
          <a:p>
            <a:pPr marL="0" indent="0">
              <a:buNone/>
            </a:pPr>
            <a:r>
              <a:rPr lang="en-US" dirty="0"/>
              <a:t>It won’t always go the way you plan, stay focused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**2 most common faltered questions in an interview?  </a:t>
            </a:r>
          </a:p>
          <a:p>
            <a:pPr marL="0" indent="0">
              <a:buNone/>
            </a:pPr>
            <a:r>
              <a:rPr lang="en-US" dirty="0"/>
              <a:t>	1. Tell me about yourself </a:t>
            </a:r>
          </a:p>
          <a:p>
            <a:pPr marL="0" indent="0">
              <a:buNone/>
            </a:pPr>
            <a:r>
              <a:rPr lang="en-US" dirty="0"/>
              <a:t>	2. Biggest opportunity/weakness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D1AE8-04BE-934A-ADF7-EB5BC5E274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90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YOUR RESEARCH.  You should be interviewing the company and your leaders, just as much as they are interviewing you.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D1AE8-04BE-934A-ADF7-EB5BC5E274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57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Early Career</a:t>
            </a:r>
          </a:p>
          <a:p>
            <a:r>
              <a:rPr lang="en-US" dirty="0"/>
              <a:t>Say YES! Then ask for more.</a:t>
            </a:r>
          </a:p>
          <a:p>
            <a:r>
              <a:rPr lang="en-US" dirty="0"/>
              <a:t>Constant Refresh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D1AE8-04BE-934A-ADF7-EB5BC5E274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43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D1AE8-04BE-934A-ADF7-EB5BC5E274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Volunteer – say yes!, take initiative and ask to do more 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Excitement early on to take on the jobs that nobody else wants to do</a:t>
            </a:r>
          </a:p>
          <a:p>
            <a:pPr lvl="2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hungry</a:t>
            </a:r>
          </a:p>
          <a:p>
            <a:pPr lvl="2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tools and experiences to your toolkit</a:t>
            </a:r>
          </a:p>
          <a:p>
            <a:pPr lvl="2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Being an expert today doesn’t mean you will be tomorrow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D1AE8-04BE-934A-ADF7-EB5BC5E274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49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Six degrees</a:t>
            </a:r>
          </a:p>
          <a:p>
            <a:r>
              <a:rPr lang="en-US" dirty="0"/>
              <a:t>Who you are matters – Reputation</a:t>
            </a:r>
          </a:p>
          <a:p>
            <a:r>
              <a:rPr lang="en-US" dirty="0"/>
              <a:t>People buy from…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D1AE8-04BE-934A-ADF7-EB5BC5E274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40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0" i="0">
                <a:solidFill>
                  <a:srgbClr val="E87722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Avenir Light" charset="0"/>
                <a:ea typeface="Avenir Light" charset="0"/>
                <a:cs typeface="Avenir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Tweet along: #Student360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www.Secure360.org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FF28-CAD6-C240-A25D-26B4C964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0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Tweet along: #Student360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www.Secure360.org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FF28-CAD6-C240-A25D-26B4C964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9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Tweet along: #Student360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www.Secure360.org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FF28-CAD6-C240-A25D-26B4C964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5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rgbClr val="E87722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Avenir Light" charset="0"/>
                <a:ea typeface="Avenir Light" charset="0"/>
                <a:cs typeface="Avenir Light" charset="0"/>
              </a:defRPr>
            </a:lvl1pPr>
            <a:lvl2pPr>
              <a:defRPr b="0" i="0">
                <a:latin typeface="Avenir Light" charset="0"/>
                <a:ea typeface="Avenir Light" charset="0"/>
                <a:cs typeface="Avenir Light" charset="0"/>
              </a:defRPr>
            </a:lvl2pPr>
            <a:lvl3pPr>
              <a:defRPr b="0" i="0">
                <a:latin typeface="Avenir Light" charset="0"/>
                <a:ea typeface="Avenir Light" charset="0"/>
                <a:cs typeface="Avenir Light" charset="0"/>
              </a:defRPr>
            </a:lvl3pPr>
            <a:lvl4pPr>
              <a:defRPr b="0" i="0">
                <a:latin typeface="Avenir Light" charset="0"/>
                <a:ea typeface="Avenir Light" charset="0"/>
                <a:cs typeface="Avenir Light" charset="0"/>
              </a:defRPr>
            </a:lvl4pPr>
            <a:lvl5pPr>
              <a:defRPr b="0" i="0">
                <a:latin typeface="Avenir Light" charset="0"/>
                <a:ea typeface="Avenir Light" charset="0"/>
                <a:cs typeface="Avenir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Tweet along: #Student360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www.Secure360.org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FF28-CAD6-C240-A25D-26B4C964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solidFill>
                  <a:srgbClr val="E87722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Avenir Light" charset="0"/>
                <a:ea typeface="Avenir Light" charset="0"/>
                <a:cs typeface="Avenir Light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Tweet along: #Student360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www.Secure360.org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FF28-CAD6-C240-A25D-26B4C964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rgbClr val="E87722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 i="0">
                <a:latin typeface="Avenir Light" charset="0"/>
                <a:ea typeface="Avenir Light" charset="0"/>
                <a:cs typeface="Avenir Light" charset="0"/>
              </a:defRPr>
            </a:lvl1pPr>
            <a:lvl2pPr>
              <a:defRPr b="0" i="0">
                <a:latin typeface="Avenir Light" charset="0"/>
                <a:ea typeface="Avenir Light" charset="0"/>
                <a:cs typeface="Avenir Light" charset="0"/>
              </a:defRPr>
            </a:lvl2pPr>
            <a:lvl3pPr>
              <a:defRPr b="0" i="0">
                <a:latin typeface="Avenir Light" charset="0"/>
                <a:ea typeface="Avenir Light" charset="0"/>
                <a:cs typeface="Avenir Light" charset="0"/>
              </a:defRPr>
            </a:lvl3pPr>
            <a:lvl4pPr>
              <a:defRPr b="0" i="0">
                <a:latin typeface="Avenir Light" charset="0"/>
                <a:ea typeface="Avenir Light" charset="0"/>
                <a:cs typeface="Avenir Light" charset="0"/>
              </a:defRPr>
            </a:lvl4pPr>
            <a:lvl5pPr>
              <a:defRPr b="0" i="0">
                <a:latin typeface="Avenir Light" charset="0"/>
                <a:ea typeface="Avenir Light" charset="0"/>
                <a:cs typeface="Avenir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 i="0">
                <a:latin typeface="Avenir Light" charset="0"/>
                <a:ea typeface="Avenir Light" charset="0"/>
                <a:cs typeface="Avenir Light" charset="0"/>
              </a:defRPr>
            </a:lvl1pPr>
            <a:lvl2pPr>
              <a:defRPr b="0" i="0">
                <a:latin typeface="Avenir Light" charset="0"/>
                <a:ea typeface="Avenir Light" charset="0"/>
                <a:cs typeface="Avenir Light" charset="0"/>
              </a:defRPr>
            </a:lvl2pPr>
            <a:lvl3pPr>
              <a:defRPr b="0" i="0">
                <a:latin typeface="Avenir Light" charset="0"/>
                <a:ea typeface="Avenir Light" charset="0"/>
                <a:cs typeface="Avenir Light" charset="0"/>
              </a:defRPr>
            </a:lvl3pPr>
            <a:lvl4pPr>
              <a:defRPr b="0" i="0">
                <a:latin typeface="Avenir Light" charset="0"/>
                <a:ea typeface="Avenir Light" charset="0"/>
                <a:cs typeface="Avenir Light" charset="0"/>
              </a:defRPr>
            </a:lvl4pPr>
            <a:lvl5pPr>
              <a:defRPr b="0" i="0">
                <a:latin typeface="Avenir Light" charset="0"/>
                <a:ea typeface="Avenir Light" charset="0"/>
                <a:cs typeface="Avenir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Tweet along: #Student360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www.Secure360.org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FF28-CAD6-C240-A25D-26B4C964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7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 i="0">
                <a:solidFill>
                  <a:srgbClr val="E87722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>
                <a:latin typeface="Avenir Heavy" charset="0"/>
                <a:ea typeface="Avenir Heavy" charset="0"/>
                <a:cs typeface="Avenir Heavy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0" i="0">
                <a:latin typeface="Avenir Light" charset="0"/>
                <a:ea typeface="Avenir Light" charset="0"/>
                <a:cs typeface="Avenir Light" charset="0"/>
              </a:defRPr>
            </a:lvl1pPr>
            <a:lvl2pPr>
              <a:defRPr b="0" i="0">
                <a:latin typeface="Avenir Light" charset="0"/>
                <a:ea typeface="Avenir Light" charset="0"/>
                <a:cs typeface="Avenir Light" charset="0"/>
              </a:defRPr>
            </a:lvl2pPr>
            <a:lvl3pPr>
              <a:defRPr b="0" i="0">
                <a:latin typeface="Avenir Light" charset="0"/>
                <a:ea typeface="Avenir Light" charset="0"/>
                <a:cs typeface="Avenir Light" charset="0"/>
              </a:defRPr>
            </a:lvl3pPr>
            <a:lvl4pPr>
              <a:defRPr b="0" i="0">
                <a:latin typeface="Avenir Light" charset="0"/>
                <a:ea typeface="Avenir Light" charset="0"/>
                <a:cs typeface="Avenir Light" charset="0"/>
              </a:defRPr>
            </a:lvl4pPr>
            <a:lvl5pPr>
              <a:defRPr b="0" i="0">
                <a:latin typeface="Avenir Light" charset="0"/>
                <a:ea typeface="Avenir Light" charset="0"/>
                <a:cs typeface="Avenir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i="0">
                <a:latin typeface="Avenir Heavy" charset="0"/>
                <a:ea typeface="Avenir Heavy" charset="0"/>
                <a:cs typeface="Avenir Heavy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 i="0">
                <a:latin typeface="Avenir Light" charset="0"/>
                <a:ea typeface="Avenir Light" charset="0"/>
                <a:cs typeface="Avenir Light" charset="0"/>
              </a:defRPr>
            </a:lvl1pPr>
            <a:lvl2pPr>
              <a:defRPr b="0" i="0">
                <a:latin typeface="Avenir Light" charset="0"/>
                <a:ea typeface="Avenir Light" charset="0"/>
                <a:cs typeface="Avenir Light" charset="0"/>
              </a:defRPr>
            </a:lvl2pPr>
            <a:lvl3pPr>
              <a:defRPr b="0" i="0">
                <a:latin typeface="Avenir Light" charset="0"/>
                <a:ea typeface="Avenir Light" charset="0"/>
                <a:cs typeface="Avenir Light" charset="0"/>
              </a:defRPr>
            </a:lvl3pPr>
            <a:lvl4pPr>
              <a:defRPr b="0" i="0">
                <a:latin typeface="Avenir Light" charset="0"/>
                <a:ea typeface="Avenir Light" charset="0"/>
                <a:cs typeface="Avenir Light" charset="0"/>
              </a:defRPr>
            </a:lvl4pPr>
            <a:lvl5pPr>
              <a:defRPr b="0" i="0">
                <a:latin typeface="Avenir Light" charset="0"/>
                <a:ea typeface="Avenir Light" charset="0"/>
                <a:cs typeface="Avenir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Tweet along: #Student360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www.Secure360.org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FF28-CAD6-C240-A25D-26B4C964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8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rgbClr val="E87722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Tweet along: #Student360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www.Secure360.org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FF28-CAD6-C240-A25D-26B4C964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Tweet along: #Student360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www.Secure360.org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FF28-CAD6-C240-A25D-26B4C964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5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>
                <a:latin typeface="Avenir Light" charset="0"/>
                <a:ea typeface="Avenir Light" charset="0"/>
                <a:cs typeface="Avenir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0" i="0">
                <a:latin typeface="Avenir Light" charset="0"/>
                <a:ea typeface="Avenir Light" charset="0"/>
                <a:cs typeface="Avenir Light" charset="0"/>
              </a:defRPr>
            </a:lvl1pPr>
            <a:lvl2pPr>
              <a:defRPr sz="2800" b="0" i="0">
                <a:latin typeface="Avenir Light" charset="0"/>
                <a:ea typeface="Avenir Light" charset="0"/>
                <a:cs typeface="Avenir Light" charset="0"/>
              </a:defRPr>
            </a:lvl2pPr>
            <a:lvl3pPr>
              <a:defRPr sz="2400" b="0" i="0">
                <a:latin typeface="Avenir Light" charset="0"/>
                <a:ea typeface="Avenir Light" charset="0"/>
                <a:cs typeface="Avenir Light" charset="0"/>
              </a:defRPr>
            </a:lvl3pPr>
            <a:lvl4pPr>
              <a:defRPr sz="2000" b="0" i="0">
                <a:latin typeface="Avenir Light" charset="0"/>
                <a:ea typeface="Avenir Light" charset="0"/>
                <a:cs typeface="Avenir Light" charset="0"/>
              </a:defRPr>
            </a:lvl4pPr>
            <a:lvl5pPr>
              <a:defRPr sz="2000" b="0" i="0">
                <a:latin typeface="Avenir Light" charset="0"/>
                <a:ea typeface="Avenir Light" charset="0"/>
                <a:cs typeface="Avenir Light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>
                <a:latin typeface="Avenir Light" charset="0"/>
                <a:ea typeface="Avenir Light" charset="0"/>
                <a:cs typeface="Avenir Light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Tweet along: #Student360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www.Secure360.org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FF28-CAD6-C240-A25D-26B4C964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2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Tweet along: #Student360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www.Secure360.org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FF28-CAD6-C240-A25D-26B4C964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6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Tweet along: #Student360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www.Secure360.org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3FF28-CAD6-C240-A25D-26B4C96400E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ecure360_Full_Color.jpg"/>
          <p:cNvPicPr/>
          <p:nvPr userDrawn="1"/>
        </p:nvPicPr>
        <p:blipFill>
          <a:blip r:embed="rId13"/>
          <a:stretch>
            <a:fillRect/>
          </a:stretch>
        </p:blipFill>
        <p:spPr>
          <a:xfrm>
            <a:off x="7962900" y="-925830"/>
            <a:ext cx="3390900" cy="32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0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Navigating Your First 5 Years in IT / InfoSec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Michael Rogers and Britanee </a:t>
            </a:r>
            <a:r>
              <a:rPr lang="en-US" dirty="0" err="1"/>
              <a:t>TeBrake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145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4300" y="2766218"/>
            <a:ext cx="4343400" cy="1325563"/>
          </a:xfrm>
        </p:spPr>
        <p:txBody>
          <a:bodyPr/>
          <a:lstStyle/>
          <a:p>
            <a:r>
              <a:rPr lang="en-US" dirty="0"/>
              <a:t>Personal Branding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Tweet along: #Student360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www.Secure360.org</a:t>
            </a:r>
          </a:p>
        </p:txBody>
      </p:sp>
    </p:spTree>
    <p:extLst>
      <p:ext uri="{BB962C8B-B14F-4D97-AF65-F5344CB8AC3E}">
        <p14:creationId xmlns:p14="http://schemas.microsoft.com/office/powerpoint/2010/main" val="1905999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Tweet along: #Student360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www.Secure360.org</a:t>
            </a:r>
          </a:p>
        </p:txBody>
      </p:sp>
      <p:pic>
        <p:nvPicPr>
          <p:cNvPr id="15" name="Picture 4" descr="Image result for 7 degrees of kevin bacon">
            <a:extLst>
              <a:ext uri="{FF2B5EF4-FFF2-40B4-BE49-F238E27FC236}">
                <a16:creationId xmlns:a16="http://schemas.microsoft.com/office/drawing/2014/main" id="{B4CDF025-AB5E-4C7D-BF25-66684AF70F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5300" y="-169958"/>
            <a:ext cx="11074400" cy="728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745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92A84-19FF-4DB2-B0AD-E07ED22F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0D14D-4255-43A9-893E-487CD9A3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Tweet along: #Student360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F607A-7F45-444C-8744-F8B252AE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www.Secure360.org</a:t>
            </a:r>
          </a:p>
        </p:txBody>
      </p:sp>
      <p:pic>
        <p:nvPicPr>
          <p:cNvPr id="4098" name="Picture 2" descr="Image result for you can't build a reputation on what you are going to do">
            <a:extLst>
              <a:ext uri="{FF2B5EF4-FFF2-40B4-BE49-F238E27FC236}">
                <a16:creationId xmlns:a16="http://schemas.microsoft.com/office/drawing/2014/main" id="{987411E9-A3FC-475C-A0F5-29AC1373F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20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A355-7B84-46A8-9604-7127245A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Branding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2EF66-8DD8-4B8C-9BE4-FACF5018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Tweet along: #Student360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98C30-97D8-488F-9324-BDE5E727C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www.Secure360.org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7F9254-AC02-4F0C-929D-58F1226023EE}"/>
              </a:ext>
            </a:extLst>
          </p:cNvPr>
          <p:cNvSpPr txBox="1"/>
          <p:nvPr/>
        </p:nvSpPr>
        <p:spPr>
          <a:xfrm>
            <a:off x="1193800" y="2425700"/>
            <a:ext cx="9271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People do business with people they… </a:t>
            </a:r>
          </a:p>
          <a:p>
            <a:r>
              <a:rPr lang="en-US" sz="4400" dirty="0"/>
              <a:t>KNOW, LIKE and TRUST.</a:t>
            </a:r>
          </a:p>
        </p:txBody>
      </p:sp>
    </p:spTree>
    <p:extLst>
      <p:ext uri="{BB962C8B-B14F-4D97-AF65-F5344CB8AC3E}">
        <p14:creationId xmlns:p14="http://schemas.microsoft.com/office/powerpoint/2010/main" val="3085320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A355-7B84-46A8-9604-7127245A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Branding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2EF66-8DD8-4B8C-9BE4-FACF5018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Tweet along: #Student360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98C30-97D8-488F-9324-BDE5E727C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www.Secure360.org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7F9254-AC02-4F0C-929D-58F1226023EE}"/>
              </a:ext>
            </a:extLst>
          </p:cNvPr>
          <p:cNvSpPr txBox="1"/>
          <p:nvPr/>
        </p:nvSpPr>
        <p:spPr>
          <a:xfrm>
            <a:off x="1193800" y="2425700"/>
            <a:ext cx="9271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People do business with people they… </a:t>
            </a:r>
          </a:p>
          <a:p>
            <a:r>
              <a:rPr lang="en-US" sz="4400" dirty="0"/>
              <a:t>KNOW, LIKE and TRUST.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37627B-016F-499B-92A4-DF6ECA6B8A04}"/>
              </a:ext>
            </a:extLst>
          </p:cNvPr>
          <p:cNvCxnSpPr>
            <a:cxnSpLocks/>
          </p:cNvCxnSpPr>
          <p:nvPr/>
        </p:nvCxnSpPr>
        <p:spPr>
          <a:xfrm flipH="1">
            <a:off x="2895600" y="2857500"/>
            <a:ext cx="39497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AD06DA-2E8D-4810-A009-70B2BA3E2CF0}"/>
              </a:ext>
            </a:extLst>
          </p:cNvPr>
          <p:cNvSpPr txBox="1"/>
          <p:nvPr/>
        </p:nvSpPr>
        <p:spPr>
          <a:xfrm>
            <a:off x="4025900" y="1842751"/>
            <a:ext cx="2070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hire </a:t>
            </a:r>
          </a:p>
        </p:txBody>
      </p:sp>
    </p:spTree>
    <p:extLst>
      <p:ext uri="{BB962C8B-B14F-4D97-AF65-F5344CB8AC3E}">
        <p14:creationId xmlns:p14="http://schemas.microsoft.com/office/powerpoint/2010/main" val="7205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0" y="2766218"/>
            <a:ext cx="6807200" cy="1325563"/>
          </a:xfrm>
        </p:spPr>
        <p:txBody>
          <a:bodyPr/>
          <a:lstStyle/>
          <a:p>
            <a:r>
              <a:rPr lang="en-US" dirty="0"/>
              <a:t>Networking and Mentorship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Tweet along: #Student360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www.Secure360.org</a:t>
            </a:r>
          </a:p>
        </p:txBody>
      </p:sp>
    </p:spTree>
    <p:extLst>
      <p:ext uri="{BB962C8B-B14F-4D97-AF65-F5344CB8AC3E}">
        <p14:creationId xmlns:p14="http://schemas.microsoft.com/office/powerpoint/2010/main" val="3026660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support team">
            <a:extLst>
              <a:ext uri="{FF2B5EF4-FFF2-40B4-BE49-F238E27FC236}">
                <a16:creationId xmlns:a16="http://schemas.microsoft.com/office/drawing/2014/main" id="{A5B9A9A0-D65A-4DE7-9B46-359F05C922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4" r="5291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" y="310043"/>
            <a:ext cx="2247900" cy="794064"/>
          </a:xfrm>
          <a:solidFill>
            <a:schemeClr val="tx1">
              <a:alpha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Mentors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Tweet along: #Student360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www.Secure360.org</a:t>
            </a:r>
          </a:p>
        </p:txBody>
      </p:sp>
    </p:spTree>
    <p:extLst>
      <p:ext uri="{BB962C8B-B14F-4D97-AF65-F5344CB8AC3E}">
        <p14:creationId xmlns:p14="http://schemas.microsoft.com/office/powerpoint/2010/main" val="1799359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Image result for You are the average of the 5 people you surround yourself by. – Jim Rohn">
            <a:extLst>
              <a:ext uri="{FF2B5EF4-FFF2-40B4-BE49-F238E27FC236}">
                <a16:creationId xmlns:a16="http://schemas.microsoft.com/office/drawing/2014/main" id="{149443E3-4F53-4168-9DD7-02FBCA5AD0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5" b="586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103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Image result for awkward networking situations">
            <a:extLst>
              <a:ext uri="{FF2B5EF4-FFF2-40B4-BE49-F238E27FC236}">
                <a16:creationId xmlns:a16="http://schemas.microsoft.com/office/drawing/2014/main" id="{813D510E-7BE7-4680-AAF9-E5D1E77CBC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22" y="1224312"/>
            <a:ext cx="6553545" cy="489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680CFA3-06B1-43D8-8B89-A8143365C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Networking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C8C66-1C95-4ADC-8B93-5C05C10F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4237" y="6184962"/>
            <a:ext cx="3657600" cy="3335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Tweet along: #Student360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579E2-0A83-4E3F-97BA-A9998A67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3822" y="6184962"/>
            <a:ext cx="46158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www.Secure360.org</a:t>
            </a:r>
          </a:p>
        </p:txBody>
      </p:sp>
    </p:spTree>
    <p:extLst>
      <p:ext uri="{BB962C8B-B14F-4D97-AF65-F5344CB8AC3E}">
        <p14:creationId xmlns:p14="http://schemas.microsoft.com/office/powerpoint/2010/main" val="1737459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4E6B3-1EEE-4C92-98F2-EF8040BB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Tweet along: #Student360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41B6A-A958-4A37-8D73-C3F2AFBF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www.Secure360.org</a:t>
            </a:r>
          </a:p>
        </p:txBody>
      </p:sp>
      <p:pic>
        <p:nvPicPr>
          <p:cNvPr id="6" name="Picture 4" descr="Image result for make it fun!">
            <a:extLst>
              <a:ext uri="{FF2B5EF4-FFF2-40B4-BE49-F238E27FC236}">
                <a16:creationId xmlns:a16="http://schemas.microsoft.com/office/drawing/2014/main" id="{ADBA1684-0F98-4A13-9C87-8BD77F50E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56994"/>
            <a:ext cx="70961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994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for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Competitive Mindset</a:t>
            </a:r>
          </a:p>
          <a:p>
            <a:r>
              <a:rPr lang="en-US" dirty="0"/>
              <a:t>Lifelong Learning</a:t>
            </a:r>
          </a:p>
          <a:p>
            <a:r>
              <a:rPr lang="en-US" dirty="0"/>
              <a:t>Secrets to Personal Branding Success</a:t>
            </a:r>
          </a:p>
          <a:p>
            <a:r>
              <a:rPr lang="en-US" dirty="0"/>
              <a:t>Pro Skills for Networking and Mentorship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Tweet along: #Student360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www.Secure360.org</a:t>
            </a:r>
          </a:p>
        </p:txBody>
      </p:sp>
    </p:spTree>
    <p:extLst>
      <p:ext uri="{BB962C8B-B14F-4D97-AF65-F5344CB8AC3E}">
        <p14:creationId xmlns:p14="http://schemas.microsoft.com/office/powerpoint/2010/main" val="62112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A2509F26-B5DC-4BA7-B476-4CB044237A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B103EB1-B135-4526-B883-33228FC27F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11" name="Picture 2" descr="Image result for stand out in a crowd">
            <a:extLst>
              <a:ext uri="{FF2B5EF4-FFF2-40B4-BE49-F238E27FC236}">
                <a16:creationId xmlns:a16="http://schemas.microsoft.com/office/drawing/2014/main" id="{4F61C89F-2236-447A-9586-79E4CDCD9D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5" r="1" b="15006"/>
          <a:stretch/>
        </p:blipFill>
        <p:spPr bwMode="auto">
          <a:xfrm rot="21480000">
            <a:off x="1137837" y="1003258"/>
            <a:ext cx="9916327" cy="476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2A431-A1DD-46E5-BC09-A3BF23D6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Tweet along: #Student360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A6029-CABB-4C6B-8334-5C79B3E1B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www.Secure360.org</a:t>
            </a:r>
          </a:p>
        </p:txBody>
      </p:sp>
    </p:spTree>
    <p:extLst>
      <p:ext uri="{BB962C8B-B14F-4D97-AF65-F5344CB8AC3E}">
        <p14:creationId xmlns:p14="http://schemas.microsoft.com/office/powerpoint/2010/main" val="299181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Image result for resume  pictures">
            <a:extLst>
              <a:ext uri="{FF2B5EF4-FFF2-40B4-BE49-F238E27FC236}">
                <a16:creationId xmlns:a16="http://schemas.microsoft.com/office/drawing/2014/main" id="{14DC7116-2E21-497E-B243-3AEC181420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" r="3159" b="-3"/>
          <a:stretch/>
        </p:blipFill>
        <p:spPr bwMode="auto">
          <a:xfrm>
            <a:off x="5186079" y="1630780"/>
            <a:ext cx="6553545" cy="449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8CB63BE-35EE-4DA8-A929-B381248EC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Competitive Mindset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43AA3-3084-460F-88C6-CDDC346B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4237" y="6189595"/>
            <a:ext cx="3657600" cy="3335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Tweet along: #Student360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CB4E9-FB7E-4432-81EF-57C48E24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9022" y="6183245"/>
            <a:ext cx="46158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www.Secure360.org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30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Competitive Mindset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DE3607B-3F57-42DF-9004-79EB717E5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8804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Tweet along: #Student360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www.Secure360.org</a:t>
            </a:r>
          </a:p>
        </p:txBody>
      </p:sp>
    </p:spTree>
    <p:extLst>
      <p:ext uri="{BB962C8B-B14F-4D97-AF65-F5344CB8AC3E}">
        <p14:creationId xmlns:p14="http://schemas.microsoft.com/office/powerpoint/2010/main" val="196541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0559F4EE-4613-4044-B1F8-3295E6DE8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319" y="1976756"/>
            <a:ext cx="5614835" cy="2751269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9476B4-0833-424F-8BF8-AC526866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/>
              <a:t>Competitive Mindset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F6224-4884-4344-B621-09AF1EC0D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Having little to </a:t>
            </a:r>
            <a:r>
              <a:rPr lang="en-US" sz="2000" b="1" dirty="0"/>
              <a:t>no knowledge</a:t>
            </a:r>
            <a:r>
              <a:rPr lang="en-US" sz="2000" dirty="0"/>
              <a:t> of the company is the most common mistake made during interviews (Undercover Recruiter)</a:t>
            </a:r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B73DA-83F7-4EB4-9408-52413063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Tweet along: #Student360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AFF58-7B99-4D98-856E-1EF787D4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23688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www.Secure360.org</a:t>
            </a:r>
          </a:p>
        </p:txBody>
      </p:sp>
    </p:spTree>
    <p:extLst>
      <p:ext uri="{BB962C8B-B14F-4D97-AF65-F5344CB8AC3E}">
        <p14:creationId xmlns:p14="http://schemas.microsoft.com/office/powerpoint/2010/main" val="1552751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0" y="2766218"/>
            <a:ext cx="4279900" cy="1325563"/>
          </a:xfrm>
        </p:spPr>
        <p:txBody>
          <a:bodyPr/>
          <a:lstStyle/>
          <a:p>
            <a:r>
              <a:rPr lang="en-US" dirty="0"/>
              <a:t>Lifelong Learning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Tweet along: #Student360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www.Secure360.org</a:t>
            </a:r>
          </a:p>
        </p:txBody>
      </p:sp>
    </p:spTree>
    <p:extLst>
      <p:ext uri="{BB962C8B-B14F-4D97-AF65-F5344CB8AC3E}">
        <p14:creationId xmlns:p14="http://schemas.microsoft.com/office/powerpoint/2010/main" val="1466629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Image result for hit the refresh button">
            <a:extLst>
              <a:ext uri="{FF2B5EF4-FFF2-40B4-BE49-F238E27FC236}">
                <a16:creationId xmlns:a16="http://schemas.microsoft.com/office/drawing/2014/main" id="{DDCCEE7B-1801-4391-AE59-86A06BB364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3" r="-1" b="-1"/>
          <a:stretch/>
        </p:blipFill>
        <p:spPr bwMode="auto">
          <a:xfrm>
            <a:off x="6492113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ED6511-0F93-44E8-B2AD-307E4A67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4525347"/>
            <a:ext cx="6939722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constant refresh</a:t>
            </a:r>
            <a:r>
              <a:rPr lang="en-US" sz="6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15669-E221-44D2-AF8E-F7C41270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53161" y="6337775"/>
            <a:ext cx="268581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Tweet along: #Student360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8415E-DB0B-4F4B-96E4-4AE03F182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32779" y="6337776"/>
            <a:ext cx="67589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 dirty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www.Secure360.org</a:t>
            </a:r>
          </a:p>
        </p:txBody>
      </p:sp>
    </p:spTree>
    <p:extLst>
      <p:ext uri="{BB962C8B-B14F-4D97-AF65-F5344CB8AC3E}">
        <p14:creationId xmlns:p14="http://schemas.microsoft.com/office/powerpoint/2010/main" val="3169510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Image result for take initiative">
            <a:extLst>
              <a:ext uri="{FF2B5EF4-FFF2-40B4-BE49-F238E27FC236}">
                <a16:creationId xmlns:a16="http://schemas.microsoft.com/office/drawing/2014/main" id="{EA675FCF-052D-4A19-AC9A-35512345D1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" r="2" b="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0875"/>
            <a:ext cx="4114800" cy="794064"/>
          </a:xfrm>
          <a:solidFill>
            <a:schemeClr val="tx1">
              <a:alpha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Lifelong Learning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Tweet along: #Student360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www.Secure360.org</a:t>
            </a:r>
          </a:p>
        </p:txBody>
      </p:sp>
    </p:spTree>
    <p:extLst>
      <p:ext uri="{BB962C8B-B14F-4D97-AF65-F5344CB8AC3E}">
        <p14:creationId xmlns:p14="http://schemas.microsoft.com/office/powerpoint/2010/main" val="2709477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723</Words>
  <Application>Microsoft Office PowerPoint</Application>
  <PresentationFormat>Widescreen</PresentationFormat>
  <Paragraphs>135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Avenir Heavy</vt:lpstr>
      <vt:lpstr>Avenir Light</vt:lpstr>
      <vt:lpstr>Avenir Medium</vt:lpstr>
      <vt:lpstr>Calibri</vt:lpstr>
      <vt:lpstr>Calibri Light</vt:lpstr>
      <vt:lpstr>Impact</vt:lpstr>
      <vt:lpstr>Office Theme</vt:lpstr>
      <vt:lpstr>Navigating Your First 5 Years in IT / InfoSec</vt:lpstr>
      <vt:lpstr>Topics for Discussion</vt:lpstr>
      <vt:lpstr>PowerPoint Presentation</vt:lpstr>
      <vt:lpstr>Competitive Mindset</vt:lpstr>
      <vt:lpstr>Competitive Mindset</vt:lpstr>
      <vt:lpstr>Competitive Mindset</vt:lpstr>
      <vt:lpstr>Lifelong Learning</vt:lpstr>
      <vt:lpstr>constant refresh </vt:lpstr>
      <vt:lpstr>Lifelong Learning</vt:lpstr>
      <vt:lpstr>Personal Branding</vt:lpstr>
      <vt:lpstr>PowerPoint Presentation</vt:lpstr>
      <vt:lpstr>PowerPoint Presentation</vt:lpstr>
      <vt:lpstr>Personal Branding</vt:lpstr>
      <vt:lpstr>Personal Branding</vt:lpstr>
      <vt:lpstr>Networking and Mentorship</vt:lpstr>
      <vt:lpstr>Mentors</vt:lpstr>
      <vt:lpstr>PowerPoint Presentation</vt:lpstr>
      <vt:lpstr>Networking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Harrison</dc:creator>
  <cp:lastModifiedBy>Britanee TeBrake</cp:lastModifiedBy>
  <cp:revision>32</cp:revision>
  <dcterms:created xsi:type="dcterms:W3CDTF">2016-03-29T13:58:52Z</dcterms:created>
  <dcterms:modified xsi:type="dcterms:W3CDTF">2018-02-23T19:09:55Z</dcterms:modified>
</cp:coreProperties>
</file>