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8" r:id="rId3"/>
    <p:sldId id="267" r:id="rId4"/>
    <p:sldId id="305" r:id="rId5"/>
    <p:sldId id="273" r:id="rId6"/>
    <p:sldId id="306" r:id="rId7"/>
    <p:sldId id="307" r:id="rId8"/>
    <p:sldId id="270" r:id="rId9"/>
    <p:sldId id="272" r:id="rId10"/>
    <p:sldId id="274" r:id="rId11"/>
    <p:sldId id="285" r:id="rId12"/>
    <p:sldId id="293" r:id="rId13"/>
    <p:sldId id="281" r:id="rId14"/>
    <p:sldId id="296" r:id="rId15"/>
    <p:sldId id="297" r:id="rId16"/>
    <p:sldId id="301" r:id="rId17"/>
    <p:sldId id="302" r:id="rId18"/>
    <p:sldId id="303" r:id="rId19"/>
    <p:sldId id="304" r:id="rId20"/>
    <p:sldId id="291" r:id="rId21"/>
    <p:sldId id="294" r:id="rId22"/>
    <p:sldId id="275" r:id="rId23"/>
    <p:sldId id="295" r:id="rId24"/>
    <p:sldId id="261" r:id="rId25"/>
    <p:sldId id="279" r:id="rId26"/>
    <p:sldId id="287" r:id="rId27"/>
    <p:sldId id="298" r:id="rId28"/>
    <p:sldId id="308" r:id="rId29"/>
    <p:sldId id="29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9DE9D7-1B2A-4A84-87BC-AF0BAD14ED69}">
          <p14:sldIdLst>
            <p14:sldId id="256"/>
            <p14:sldId id="288"/>
          </p14:sldIdLst>
        </p14:section>
        <p14:section name="Git tools" id="{4A2185B0-2A46-4D62-A58F-C2BFD471F503}">
          <p14:sldIdLst>
            <p14:sldId id="267"/>
            <p14:sldId id="305"/>
            <p14:sldId id="273"/>
            <p14:sldId id="306"/>
            <p14:sldId id="307"/>
            <p14:sldId id="270"/>
            <p14:sldId id="272"/>
          </p14:sldIdLst>
        </p14:section>
        <p14:section name="Repos" id="{B8839707-E58C-4A9D-AEC6-CE923E01A1BA}">
          <p14:sldIdLst>
            <p14:sldId id="274"/>
            <p14:sldId id="285"/>
            <p14:sldId id="293"/>
            <p14:sldId id="281"/>
            <p14:sldId id="296"/>
            <p14:sldId id="297"/>
            <p14:sldId id="301"/>
            <p14:sldId id="302"/>
            <p14:sldId id="303"/>
            <p14:sldId id="304"/>
            <p14:sldId id="291"/>
            <p14:sldId id="294"/>
          </p14:sldIdLst>
        </p14:section>
        <p14:section name="Branches" id="{D72DCB44-C73C-4254-A151-6368D959702D}">
          <p14:sldIdLst>
            <p14:sldId id="275"/>
            <p14:sldId id="295"/>
            <p14:sldId id="261"/>
            <p14:sldId id="279"/>
            <p14:sldId id="287"/>
          </p14:sldIdLst>
        </p14:section>
        <p14:section name="Other things" id="{7AFAC731-3208-475B-8760-C3C3A0CCEC9F}">
          <p14:sldIdLst>
            <p14:sldId id="298"/>
            <p14:sldId id="308"/>
          </p14:sldIdLst>
        </p14:section>
        <p14:section name="Summary" id="{C84B8CC0-D68B-4DE7-8830-E0772DF05797}">
          <p14:sldIdLst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584" autoAdjust="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F161F-A04E-4C37-8107-07D65C5BBFE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F8C8C-F72E-4BC6-96FD-7F9099D9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4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mndepriest?tab</a:t>
            </a:r>
            <a:r>
              <a:rPr lang="en-US" dirty="0"/>
              <a:t>=repositories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F8C8C-F72E-4BC6-96FD-7F9099D933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81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F8C8C-F72E-4BC6-96FD-7F9099D933E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08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F8C8C-F72E-4BC6-96FD-7F9099D933E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15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mndepriest?tab</a:t>
            </a:r>
            <a:r>
              <a:rPr lang="en-US" dirty="0"/>
              <a:t>=repositories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F8C8C-F72E-4BC6-96FD-7F9099D933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mndepriest?tab</a:t>
            </a:r>
            <a:r>
              <a:rPr lang="en-US" dirty="0"/>
              <a:t>=repositories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F8C8C-F72E-4BC6-96FD-7F9099D933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9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mndepriest?tab</a:t>
            </a:r>
            <a:r>
              <a:rPr lang="en-US" dirty="0"/>
              <a:t>=repositories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F8C8C-F72E-4BC6-96FD-7F9099D933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93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mndepriest?tab</a:t>
            </a:r>
            <a:r>
              <a:rPr lang="en-US" dirty="0"/>
              <a:t>=repositories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F8C8C-F72E-4BC6-96FD-7F9099D933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44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mndepriest?tab</a:t>
            </a:r>
            <a:r>
              <a:rPr lang="en-US" dirty="0"/>
              <a:t>=repositories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F8C8C-F72E-4BC6-96FD-7F9099D933E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0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mndepriest?tab</a:t>
            </a:r>
            <a:r>
              <a:rPr lang="en-US" dirty="0"/>
              <a:t>=repositories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F8C8C-F72E-4BC6-96FD-7F9099D933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63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F8C8C-F72E-4BC6-96FD-7F9099D933E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47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F8C8C-F72E-4BC6-96FD-7F9099D933E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C8526-410B-727A-590D-13F3A7972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376F2-C9A5-2A18-AAE8-0783A36D9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5E7E-923F-4830-DCCC-9D331F01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5A35-D40B-40A7-867E-289F66C3775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57461-FADC-EF5D-5BE3-9C5C2C3A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32221-8F4A-F3B2-2A08-B1EBDDBE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0323-1A99-4F02-81E1-E8713514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3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3E76-A795-4725-97DC-ED86F14A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E448B-4E3E-9613-7F59-27BEBD50E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A1245-B579-D076-6250-B034C29D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5A35-D40B-40A7-867E-289F66C3775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4232C-E163-3431-A89C-3BC002E7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C49E2-992C-0257-4036-9346DE83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0323-1A99-4F02-81E1-E8713514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3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79B84-691E-BFD1-54E8-16AD1DBBF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BA7DD-9490-5A43-124D-099E67EE3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FBD12-12A2-9C5C-7669-303DB1BE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5A35-D40B-40A7-867E-289F66C3775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233D9-BADD-C4FD-E7C3-6127B623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A65ED-2D84-D643-6C79-42534E1A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0323-1A99-4F02-81E1-E8713514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A167-920D-1D8C-E6F0-BF995EF2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83ADD-645B-900F-5A9A-82680A12D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61DD4-77E7-B91D-A88E-10B27308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5A35-D40B-40A7-867E-289F66C3775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7795F-11AD-96E1-0EE5-58C6F78C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3849D-E06C-AEF9-AE4A-659E25B4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0323-1A99-4F02-81E1-E8713514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2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5E1C-A977-6E10-1074-A72159F58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63DD3-8015-EFDD-B381-E3B5ABEF6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C9DA7-2A26-4706-1EB8-2FBE2D12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5A35-D40B-40A7-867E-289F66C3775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04B7D-1F83-1448-BD0A-97151AB5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CF7E5-48DE-6EB9-9B84-7F04FE23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0323-1A99-4F02-81E1-E8713514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4CD5-A781-FF34-1A05-74ECCD40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30D3-190E-9DBA-B14B-C926AE291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1439F-5A06-8E3A-6658-D0840707F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95911-CF9B-3024-0011-3B35B1C7C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5A35-D40B-40A7-867E-289F66C3775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0641F-3455-FCC5-D9CE-74A341EE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D9FED-D10B-F51F-24D6-707FB00E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0323-1A99-4F02-81E1-E8713514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4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195D-AD26-97D4-BE34-62910BF6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D4289-DD14-3CEE-19AD-35D23CC61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58834-15AC-C1D7-23BE-40CD76ADD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D3B24-79B3-A838-43B2-26EBD60F8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010E2-65D3-8642-F472-DF3B444E5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D70E4-5147-183E-802A-71019B1D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5A35-D40B-40A7-867E-289F66C3775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2E1D1-0328-6F99-89BC-9777A209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BB02AA-3958-A762-F03D-7F34AE50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0323-1A99-4F02-81E1-E8713514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5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F785-6F3B-6B6F-B193-21F74717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9022B-8C35-61D4-98EF-DF9D32AD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5A35-D40B-40A7-867E-289F66C3775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2F140-F774-1475-87EF-96363553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5AFAD-1575-1F57-0C16-73D49759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0323-1A99-4F02-81E1-E8713514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6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74F0E-B53C-43A3-87F3-FF76B5F1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5A35-D40B-40A7-867E-289F66C3775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D9EB7-81F3-67A9-28D0-EF7013F3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479B7-3EBE-D7B4-11B5-FC35F800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0323-1A99-4F02-81E1-E8713514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7008-69C4-4738-63CD-124D2D89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46C99-D604-4CB0-6BC1-093707932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4AF10-FB27-B7AF-D513-6A986E001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96981-33FD-565A-3C4E-9B057119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5A35-D40B-40A7-867E-289F66C3775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D05D6-B22D-6614-8400-00996959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C1680-E2A2-E5C2-A497-2DD78D77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0323-1A99-4F02-81E1-E8713514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0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FF04-B9D1-D108-FCF4-32E63685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87329-00E9-4ECC-821A-2A8C90D91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45BCC-1667-2C98-AB5B-0EA33AF29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EFBC5-1EF6-6F35-482D-9899617D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5A35-D40B-40A7-867E-289F66C3775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83C84-A657-682C-588D-867A090B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AB061-65CC-FA81-FFB6-24E480BC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0323-1A99-4F02-81E1-E8713514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3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8BB62-C529-BFA9-F1D3-A2530BB6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8C8FB-435B-36A0-FEE7-E8E3AAAE0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4D34A-3AB7-AA01-94C2-5B0884E20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BE5A35-D40B-40A7-867E-289F66C3775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C7135-D32A-4CDC-C2DD-56D55927D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1EC96-2693-7F13-6309-745A0CF69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6D0323-1A99-4F02-81E1-E8713514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0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2.png"/><Relationship Id="rId7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6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4" Type="http://schemas.openxmlformats.org/officeDocument/2006/relationships/image" Target="../media/image2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18" Type="http://schemas.openxmlformats.org/officeDocument/2006/relationships/image" Target="../media/image14.svg"/><Relationship Id="rId3" Type="http://schemas.openxmlformats.org/officeDocument/2006/relationships/image" Target="../media/image25.svg"/><Relationship Id="rId7" Type="http://schemas.openxmlformats.org/officeDocument/2006/relationships/image" Target="../media/image2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24.png"/><Relationship Id="rId16" Type="http://schemas.openxmlformats.org/officeDocument/2006/relationships/image" Target="../media/image12.sv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7.png"/><Relationship Id="rId5" Type="http://schemas.openxmlformats.org/officeDocument/2006/relationships/image" Target="../media/image27.sv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26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18" Type="http://schemas.openxmlformats.org/officeDocument/2006/relationships/image" Target="../media/image14.svg"/><Relationship Id="rId3" Type="http://schemas.openxmlformats.org/officeDocument/2006/relationships/image" Target="../media/image25.svg"/><Relationship Id="rId7" Type="http://schemas.openxmlformats.org/officeDocument/2006/relationships/image" Target="../media/image2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24.png"/><Relationship Id="rId16" Type="http://schemas.openxmlformats.org/officeDocument/2006/relationships/image" Target="../media/image12.sv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7.png"/><Relationship Id="rId5" Type="http://schemas.openxmlformats.org/officeDocument/2006/relationships/image" Target="../media/image27.sv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26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svg"/><Relationship Id="rId1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4" Type="http://schemas.openxmlformats.org/officeDocument/2006/relationships/image" Target="../media/image29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et-started/start-your-journey/hello-world" TargetMode="External"/><Relationship Id="rId2" Type="http://schemas.openxmlformats.org/officeDocument/2006/relationships/hyperlink" Target="https://github.com/skills/introduction-to-github?tab=readme-ov-fil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docs/gitglossary" TargetMode="External"/><Relationship Id="rId4" Type="http://schemas.openxmlformats.org/officeDocument/2006/relationships/hyperlink" Target="https://github.com/kuahyeow/git-workshop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35.svg"/><Relationship Id="rId12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5" Type="http://schemas.openxmlformats.org/officeDocument/2006/relationships/image" Target="../media/image12.svg"/><Relationship Id="rId10" Type="http://schemas.openxmlformats.org/officeDocument/2006/relationships/image" Target="../media/image36.png"/><Relationship Id="rId4" Type="http://schemas.openxmlformats.org/officeDocument/2006/relationships/image" Target="../media/image5.png"/><Relationship Id="rId9" Type="http://schemas.openxmlformats.org/officeDocument/2006/relationships/image" Target="../media/image27.svg"/><Relationship Id="rId1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12" Type="http://schemas.openxmlformats.org/officeDocument/2006/relationships/image" Target="../media/image9.svg"/><Relationship Id="rId17" Type="http://schemas.openxmlformats.org/officeDocument/2006/relationships/image" Target="../media/image14.svg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5" Type="http://schemas.openxmlformats.org/officeDocument/2006/relationships/image" Target="../media/image12.svg"/><Relationship Id="rId10" Type="http://schemas.openxmlformats.org/officeDocument/2006/relationships/image" Target="../media/image35.svg"/><Relationship Id="rId19" Type="http://schemas.openxmlformats.org/officeDocument/2006/relationships/image" Target="../media/image16.svg"/><Relationship Id="rId4" Type="http://schemas.openxmlformats.org/officeDocument/2006/relationships/image" Target="../media/image5.png"/><Relationship Id="rId9" Type="http://schemas.openxmlformats.org/officeDocument/2006/relationships/image" Target="../media/image34.png"/><Relationship Id="rId1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svg"/><Relationship Id="rId14" Type="http://schemas.openxmlformats.org/officeDocument/2006/relationships/image" Target="../media/image14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9.png"/><Relationship Id="rId7" Type="http://schemas.openxmlformats.org/officeDocument/2006/relationships/image" Target="../media/image6.png"/><Relationship Id="rId12" Type="http://schemas.openxmlformats.org/officeDocument/2006/relationships/image" Target="../media/image12.svg"/><Relationship Id="rId2" Type="http://schemas.openxmlformats.org/officeDocument/2006/relationships/image" Target="../media/image4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9.svg"/><Relationship Id="rId14" Type="http://schemas.openxmlformats.org/officeDocument/2006/relationships/image" Target="../media/image14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37.png"/><Relationship Id="rId3" Type="http://schemas.openxmlformats.org/officeDocument/2006/relationships/image" Target="../media/image4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hyperlink" Target="https://github.com/zdk123/SpiecEasi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2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hyperlink" Target="https://github.com/zdk123/SpiecEasi/blob/master/R/plotNet.R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hyperlink" Target="https://github.com/skills/introduction-to-github?tab=readme-ov-file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hyperlink" Target="https://git-scm.com/downloads" TargetMode="Externa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hyperlink" Target="https://git-scm.com/downloads" TargetMode="Externa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17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8.png"/><Relationship Id="rId2" Type="http://schemas.openxmlformats.org/officeDocument/2006/relationships/image" Target="../media/image17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hyperlink" Target="github.com" TargetMode="Externa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2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0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21.png"/><Relationship Id="rId2" Type="http://schemas.openxmlformats.org/officeDocument/2006/relationships/hyperlink" Target="https://desktop.github.com/download/" TargetMode="Externa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svg"/><Relationship Id="rId1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6676-FC13-16BC-3325-767EF0FED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363" y="3214254"/>
            <a:ext cx="9144000" cy="1837149"/>
          </a:xfrm>
        </p:spPr>
        <p:txBody>
          <a:bodyPr>
            <a:normAutofit/>
          </a:bodyPr>
          <a:lstStyle/>
          <a:p>
            <a:r>
              <a:rPr lang="en-US" dirty="0"/>
              <a:t>Intro to GitHub and GitHub Desktop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CE56A-AE21-2565-58F3-64F89DABB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48141"/>
            <a:ext cx="9144000" cy="1340126"/>
          </a:xfrm>
        </p:spPr>
        <p:txBody>
          <a:bodyPr/>
          <a:lstStyle/>
          <a:p>
            <a:r>
              <a:rPr lang="en-US" dirty="0"/>
              <a:t>Last updated 10.6.24</a:t>
            </a:r>
          </a:p>
          <a:p>
            <a:r>
              <a:rPr lang="en-US" dirty="0"/>
              <a:t>Miranda DePriest</a:t>
            </a:r>
          </a:p>
        </p:txBody>
      </p:sp>
      <p:pic>
        <p:nvPicPr>
          <p:cNvPr id="1026" name="Picture 2" descr="GitHub Logo, symbol, meaning, history, PNG, brand">
            <a:extLst>
              <a:ext uri="{FF2B5EF4-FFF2-40B4-BE49-F238E27FC236}">
                <a16:creationId xmlns:a16="http://schemas.microsoft.com/office/drawing/2014/main" id="{2F44DADF-D8DA-31BD-52EC-F57FC5922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9" r="30331" b="30850"/>
          <a:stretch/>
        </p:blipFill>
        <p:spPr bwMode="auto">
          <a:xfrm>
            <a:off x="4922982" y="350649"/>
            <a:ext cx="2586181" cy="256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72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EC90-78F5-0EAE-EA25-60A89318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1B61-D9BD-2FA6-4E19-5AADC44C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49752" cy="2734809"/>
          </a:xfrm>
        </p:spPr>
        <p:txBody>
          <a:bodyPr>
            <a:normAutofit/>
          </a:bodyPr>
          <a:lstStyle/>
          <a:p>
            <a:r>
              <a:rPr lang="en-US" sz="2000" b="1" dirty="0"/>
              <a:t>Repository (“repo”): </a:t>
            </a:r>
            <a:r>
              <a:rPr lang="en-US" sz="2000" dirty="0"/>
              <a:t>the </a:t>
            </a:r>
            <a:r>
              <a:rPr lang="en-US" sz="2000" i="1" dirty="0"/>
              <a:t>location</a:t>
            </a:r>
            <a:r>
              <a:rPr lang="en-US" sz="2000" dirty="0"/>
              <a:t> where code, files, and other resources are kept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ACB1A-CFAF-B58E-22D5-0B0403AFD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904" y="1639089"/>
            <a:ext cx="1210722" cy="12107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77B0755-9FDE-4482-9AD0-DCEA9437F2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00" t="14140" r="65584" b="45201"/>
          <a:stretch/>
        </p:blipFill>
        <p:spPr>
          <a:xfrm>
            <a:off x="838200" y="3088824"/>
            <a:ext cx="3349752" cy="23710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BEDD7E6-ABCD-F072-2BEA-52ED7DC5A7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" t="-1" r="42349" b="46193"/>
          <a:stretch/>
        </p:blipFill>
        <p:spPr>
          <a:xfrm>
            <a:off x="4337082" y="3088824"/>
            <a:ext cx="4191444" cy="273480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AD6A3F-B483-12BD-6711-7EF2505A441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584" t="10500" r="12050" b="11674"/>
          <a:stretch/>
        </p:blipFill>
        <p:spPr>
          <a:xfrm>
            <a:off x="4467904" y="6051607"/>
            <a:ext cx="456184" cy="4649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9048115-45A4-07C3-9FFC-5063E2920C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36" y="6051607"/>
            <a:ext cx="431483" cy="431483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FA40DA-7669-AFB3-A892-13507D1BDE3D}"/>
              </a:ext>
            </a:extLst>
          </p:cNvPr>
          <p:cNvCxnSpPr>
            <a:cxnSpLocks/>
          </p:cNvCxnSpPr>
          <p:nvPr/>
        </p:nvCxnSpPr>
        <p:spPr>
          <a:xfrm>
            <a:off x="2426762" y="3534949"/>
            <a:ext cx="0" cy="3783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053682A-1982-D16F-8936-F2DD2596BED0}"/>
              </a:ext>
            </a:extLst>
          </p:cNvPr>
          <p:cNvCxnSpPr>
            <a:cxnSpLocks/>
          </p:cNvCxnSpPr>
          <p:nvPr/>
        </p:nvCxnSpPr>
        <p:spPr>
          <a:xfrm>
            <a:off x="4915498" y="3050675"/>
            <a:ext cx="0" cy="3783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99F51F9-DEDF-BBB3-689D-6E60697F4A4A}"/>
              </a:ext>
            </a:extLst>
          </p:cNvPr>
          <p:cNvSpPr/>
          <p:nvPr/>
        </p:nvSpPr>
        <p:spPr>
          <a:xfrm>
            <a:off x="8677656" y="0"/>
            <a:ext cx="351434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Glossary</a:t>
            </a:r>
          </a:p>
          <a:p>
            <a:pPr algn="ctr"/>
            <a:endParaRPr lang="en-US" dirty="0"/>
          </a:p>
          <a:p>
            <a:pPr marL="457200"/>
            <a:r>
              <a:rPr lang="en-US" b="1" dirty="0"/>
              <a:t>Git</a:t>
            </a:r>
            <a:r>
              <a:rPr lang="en-US" dirty="0"/>
              <a:t>: the version control system</a:t>
            </a:r>
          </a:p>
          <a:p>
            <a:pPr marL="457200"/>
            <a:r>
              <a:rPr lang="en-US" b="1" dirty="0"/>
              <a:t>GitHub</a:t>
            </a:r>
            <a:r>
              <a:rPr lang="en-US" dirty="0"/>
              <a:t>: the web platform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GitHub Desktop</a:t>
            </a:r>
            <a:r>
              <a:rPr lang="en-US" dirty="0"/>
              <a:t>: the app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Repo: </a:t>
            </a:r>
            <a:r>
              <a:rPr lang="en-US" dirty="0"/>
              <a:t>the project location</a:t>
            </a:r>
          </a:p>
          <a:p>
            <a:pPr marL="457200"/>
            <a:endParaRPr lang="en-US" dirty="0"/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Fetch: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for review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Merge: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Integrates changes 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Pull: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and automatically integrates changes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Commit: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Saves a version of the project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Push: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Adds changes to the remote repo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Aptos" panose="02110004020202020204"/>
              </a:rPr>
              <a:t>Branch: </a:t>
            </a: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a parallel version of your repo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/>
            <a:endParaRPr lang="en-US" dirty="0"/>
          </a:p>
          <a:p>
            <a:endParaRPr lang="en-US" dirty="0"/>
          </a:p>
        </p:txBody>
      </p:sp>
      <p:pic>
        <p:nvPicPr>
          <p:cNvPr id="7" name="Picture 2" descr="Git&quot; Icon - Download for free – Iconduck">
            <a:extLst>
              <a:ext uri="{FF2B5EF4-FFF2-40B4-BE49-F238E27FC236}">
                <a16:creationId xmlns:a16="http://schemas.microsoft.com/office/drawing/2014/main" id="{0239BE71-8777-3E00-E61F-5F5590692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511" y="528012"/>
            <a:ext cx="415453" cy="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E48F79-12CB-4767-8C84-375C2D5ED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9469" y="1058989"/>
            <a:ext cx="431483" cy="431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EC7C0C-9492-F4C6-63DD-FDF20C2157F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584" t="10500" r="12050" b="11674"/>
          <a:stretch/>
        </p:blipFill>
        <p:spPr>
          <a:xfrm>
            <a:off x="8707221" y="1573761"/>
            <a:ext cx="456184" cy="4649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CFD4F2-52A6-94D4-6AC3-F33DC8AF9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146" y="2295696"/>
            <a:ext cx="465259" cy="4652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A4FE36-272C-18FB-FFE5-373BD36FF6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2781" y="5509271"/>
            <a:ext cx="465259" cy="465259"/>
          </a:xfrm>
          <a:prstGeom prst="rect">
            <a:avLst/>
          </a:prstGeom>
        </p:spPr>
      </p:pic>
      <p:pic>
        <p:nvPicPr>
          <p:cNvPr id="14" name="Graphic 13" descr="Download with solid fill">
            <a:extLst>
              <a:ext uri="{FF2B5EF4-FFF2-40B4-BE49-F238E27FC236}">
                <a16:creationId xmlns:a16="http://schemas.microsoft.com/office/drawing/2014/main" id="{81024B05-2D40-EAE2-4244-DB564976B9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54364" y="3850454"/>
            <a:ext cx="569318" cy="569318"/>
          </a:xfrm>
          <a:prstGeom prst="rect">
            <a:avLst/>
          </a:prstGeom>
        </p:spPr>
      </p:pic>
      <p:pic>
        <p:nvPicPr>
          <p:cNvPr id="15" name="Picture 2" descr="Git Merge Vector SVG Icon (11) - SVG Repo">
            <a:extLst>
              <a:ext uri="{FF2B5EF4-FFF2-40B4-BE49-F238E27FC236}">
                <a16:creationId xmlns:a16="http://schemas.microsoft.com/office/drawing/2014/main" id="{EA31863D-0556-988A-2239-89D8392DC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1" y="3317868"/>
            <a:ext cx="404857" cy="40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Download outline">
            <a:extLst>
              <a:ext uri="{FF2B5EF4-FFF2-40B4-BE49-F238E27FC236}">
                <a16:creationId xmlns:a16="http://schemas.microsoft.com/office/drawing/2014/main" id="{FB47FE53-7FF9-FCE2-7D29-E4FD92F773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07221" y="2827544"/>
            <a:ext cx="419754" cy="419754"/>
          </a:xfrm>
          <a:prstGeom prst="rect">
            <a:avLst/>
          </a:prstGeom>
        </p:spPr>
      </p:pic>
      <p:pic>
        <p:nvPicPr>
          <p:cNvPr id="18" name="Graphic 17" descr="Disk outline">
            <a:extLst>
              <a:ext uri="{FF2B5EF4-FFF2-40B4-BE49-F238E27FC236}">
                <a16:creationId xmlns:a16="http://schemas.microsoft.com/office/drawing/2014/main" id="{7451A0EC-EA58-3E67-22F6-16D65D715A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40981" y="4369804"/>
            <a:ext cx="569318" cy="569318"/>
          </a:xfrm>
          <a:prstGeom prst="rect">
            <a:avLst/>
          </a:prstGeom>
        </p:spPr>
      </p:pic>
      <p:pic>
        <p:nvPicPr>
          <p:cNvPr id="19" name="Graphic 18" descr="Upload outline">
            <a:extLst>
              <a:ext uri="{FF2B5EF4-FFF2-40B4-BE49-F238E27FC236}">
                <a16:creationId xmlns:a16="http://schemas.microsoft.com/office/drawing/2014/main" id="{012CA723-86E9-B8FD-864D-C4F051403A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72578" y="4889154"/>
            <a:ext cx="569318" cy="5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8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EC90-78F5-0EAE-EA25-60A89318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vs. local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1B61-D9BD-2FA6-4E19-5AADC44C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349752" cy="4173959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Remote repo: </a:t>
            </a:r>
            <a:r>
              <a:rPr lang="en-US" sz="2000" dirty="0"/>
              <a:t>the central location where code is stored; the master copy</a:t>
            </a:r>
          </a:p>
          <a:p>
            <a:r>
              <a:rPr lang="en-US" sz="2000" dirty="0"/>
              <a:t>Allows for others to collaborate</a:t>
            </a:r>
          </a:p>
          <a:p>
            <a:r>
              <a:rPr lang="en-US" sz="2000" dirty="0"/>
              <a:t>The remote repo is the star of the show. This is what other people will see.</a:t>
            </a:r>
          </a:p>
          <a:p>
            <a:endParaRPr lang="en-US" sz="2000" dirty="0"/>
          </a:p>
          <a:p>
            <a:r>
              <a:rPr lang="en-US" sz="2000" b="1" dirty="0"/>
              <a:t>Local repo: </a:t>
            </a:r>
            <a:r>
              <a:rPr lang="en-US" sz="2000" dirty="0"/>
              <a:t>the project on your local machine; where you change the code</a:t>
            </a:r>
          </a:p>
          <a:p>
            <a:r>
              <a:rPr lang="en-US" sz="2000" dirty="0"/>
              <a:t>Technically, you already have a repo. It’s your project folder. But it’s not linked to Git!</a:t>
            </a:r>
          </a:p>
        </p:txBody>
      </p:sp>
      <p:pic>
        <p:nvPicPr>
          <p:cNvPr id="6" name="Graphic 5" descr="Laptop with solid fill">
            <a:extLst>
              <a:ext uri="{FF2B5EF4-FFF2-40B4-BE49-F238E27FC236}">
                <a16:creationId xmlns:a16="http://schemas.microsoft.com/office/drawing/2014/main" id="{6451A8A5-A9E0-2E2D-9D58-57C7423C0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0321" y="3237118"/>
            <a:ext cx="1349232" cy="1349232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C3340C85-A52D-1A1F-E777-8D6F1A4FE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0533" y="3568968"/>
            <a:ext cx="553219" cy="5532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24E829-C2C9-711A-55A9-DC8C652BEE31}"/>
              </a:ext>
            </a:extLst>
          </p:cNvPr>
          <p:cNvCxnSpPr/>
          <p:nvPr/>
        </p:nvCxnSpPr>
        <p:spPr>
          <a:xfrm>
            <a:off x="5938982" y="3811189"/>
            <a:ext cx="921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CC2E4E-C1A4-A3B2-B1B1-75FFA30B735E}"/>
              </a:ext>
            </a:extLst>
          </p:cNvPr>
          <p:cNvCxnSpPr>
            <a:cxnSpLocks/>
          </p:cNvCxnSpPr>
          <p:nvPr/>
        </p:nvCxnSpPr>
        <p:spPr>
          <a:xfrm flipH="1">
            <a:off x="5938982" y="4028880"/>
            <a:ext cx="921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4FB395C-0639-1DEB-2A90-C0E13B82E80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5605" b="19535"/>
          <a:stretch/>
        </p:blipFill>
        <p:spPr>
          <a:xfrm>
            <a:off x="4327294" y="3276625"/>
            <a:ext cx="1579001" cy="1020186"/>
          </a:xfrm>
          <a:prstGeom prst="rect">
            <a:avLst/>
          </a:prstGeom>
        </p:spPr>
      </p:pic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6737DF38-C3FF-9F1A-618C-23CEEC310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2983" y="3568968"/>
            <a:ext cx="638926" cy="638926"/>
          </a:xfrm>
          <a:prstGeom prst="rect">
            <a:avLst/>
          </a:prstGeom>
        </p:spPr>
      </p:pic>
      <p:pic>
        <p:nvPicPr>
          <p:cNvPr id="23" name="Graphic 22" descr="Laptop with solid fill">
            <a:extLst>
              <a:ext uri="{FF2B5EF4-FFF2-40B4-BE49-F238E27FC236}">
                <a16:creationId xmlns:a16="http://schemas.microsoft.com/office/drawing/2014/main" id="{623530F3-E917-4BC7-1A1A-BF25C9377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5137" y="4984650"/>
            <a:ext cx="1349232" cy="1349232"/>
          </a:xfrm>
          <a:prstGeom prst="rect">
            <a:avLst/>
          </a:prstGeom>
        </p:spPr>
      </p:pic>
      <p:pic>
        <p:nvPicPr>
          <p:cNvPr id="24" name="Graphic 23" descr="Database with solid fill">
            <a:extLst>
              <a:ext uri="{FF2B5EF4-FFF2-40B4-BE49-F238E27FC236}">
                <a16:creationId xmlns:a16="http://schemas.microsoft.com/office/drawing/2014/main" id="{370690FF-6DAA-A28C-F06F-797B5121F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5349" y="5316500"/>
            <a:ext cx="553219" cy="553219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4AADEA-3988-9A97-5DAB-0335AAD95FCD}"/>
              </a:ext>
            </a:extLst>
          </p:cNvPr>
          <p:cNvCxnSpPr>
            <a:cxnSpLocks/>
          </p:cNvCxnSpPr>
          <p:nvPr/>
        </p:nvCxnSpPr>
        <p:spPr>
          <a:xfrm flipH="1" flipV="1">
            <a:off x="5057192" y="4404049"/>
            <a:ext cx="825365" cy="755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F15BD5-D1F4-7BC3-1D00-E3DBF68F4EC0}"/>
              </a:ext>
            </a:extLst>
          </p:cNvPr>
          <p:cNvCxnSpPr>
            <a:cxnSpLocks/>
          </p:cNvCxnSpPr>
          <p:nvPr/>
        </p:nvCxnSpPr>
        <p:spPr>
          <a:xfrm>
            <a:off x="5400934" y="4296811"/>
            <a:ext cx="915890" cy="853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7B63081-8FC4-EA83-F492-490F339D5A7E}"/>
              </a:ext>
            </a:extLst>
          </p:cNvPr>
          <p:cNvSpPr txBox="1"/>
          <p:nvPr/>
        </p:nvSpPr>
        <p:spPr>
          <a:xfrm>
            <a:off x="4384606" y="3104366"/>
            <a:ext cx="14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D8CA2B-758D-0CE9-DFC8-915ABD693383}"/>
              </a:ext>
            </a:extLst>
          </p:cNvPr>
          <p:cNvSpPr txBox="1"/>
          <p:nvPr/>
        </p:nvSpPr>
        <p:spPr>
          <a:xfrm>
            <a:off x="6950033" y="3104366"/>
            <a:ext cx="165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local repo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878624-54B2-18A7-77E9-F7DEF62911FE}"/>
              </a:ext>
            </a:extLst>
          </p:cNvPr>
          <p:cNvSpPr txBox="1"/>
          <p:nvPr/>
        </p:nvSpPr>
        <p:spPr>
          <a:xfrm>
            <a:off x="5702264" y="6032200"/>
            <a:ext cx="278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coworker’s local repo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EC7EA1-D8F5-2D06-461D-95AEAF095200}"/>
              </a:ext>
            </a:extLst>
          </p:cNvPr>
          <p:cNvSpPr/>
          <p:nvPr/>
        </p:nvSpPr>
        <p:spPr>
          <a:xfrm>
            <a:off x="8677656" y="0"/>
            <a:ext cx="351434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Glossary</a:t>
            </a:r>
          </a:p>
          <a:p>
            <a:pPr algn="ctr"/>
            <a:endParaRPr lang="en-US" dirty="0"/>
          </a:p>
          <a:p>
            <a:pPr marL="457200"/>
            <a:r>
              <a:rPr lang="en-US" b="1" dirty="0"/>
              <a:t>Git</a:t>
            </a:r>
            <a:r>
              <a:rPr lang="en-US" dirty="0"/>
              <a:t>: the version control system</a:t>
            </a:r>
          </a:p>
          <a:p>
            <a:pPr marL="457200"/>
            <a:r>
              <a:rPr lang="en-US" b="1" dirty="0"/>
              <a:t>GitHub</a:t>
            </a:r>
            <a:r>
              <a:rPr lang="en-US" dirty="0"/>
              <a:t>: the web platform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GitHub Desktop</a:t>
            </a:r>
            <a:r>
              <a:rPr lang="en-US" dirty="0"/>
              <a:t>: the app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Repo: </a:t>
            </a:r>
            <a:r>
              <a:rPr lang="en-US" dirty="0"/>
              <a:t>the project location</a:t>
            </a:r>
          </a:p>
          <a:p>
            <a:pPr marL="457200"/>
            <a:endParaRPr lang="en-US" dirty="0"/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Fetch: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for review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Merge: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Integrates changes 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Pull: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and automatically integrates changes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Commit: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Saves a version of the project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Push: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Adds changes to the remote repo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Aptos" panose="02110004020202020204"/>
              </a:rPr>
              <a:t>Branch: </a:t>
            </a: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a parallel version of your repo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/>
            <a:endParaRPr lang="en-US" dirty="0"/>
          </a:p>
          <a:p>
            <a:endParaRPr lang="en-US" dirty="0"/>
          </a:p>
        </p:txBody>
      </p:sp>
      <p:pic>
        <p:nvPicPr>
          <p:cNvPr id="7" name="Picture 2" descr="Git&quot; Icon - Download for free – Iconduck">
            <a:extLst>
              <a:ext uri="{FF2B5EF4-FFF2-40B4-BE49-F238E27FC236}">
                <a16:creationId xmlns:a16="http://schemas.microsoft.com/office/drawing/2014/main" id="{D08E1E84-88CC-E72D-3B5C-B0891AF89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511" y="528012"/>
            <a:ext cx="415453" cy="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E3D114-1F6B-A1D3-275A-1E92A0652B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9469" y="1058989"/>
            <a:ext cx="431483" cy="4314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989D19-C654-0420-0C78-12DDF0466DA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1584" t="10500" r="12050" b="11674"/>
          <a:stretch/>
        </p:blipFill>
        <p:spPr>
          <a:xfrm>
            <a:off x="8707221" y="1573761"/>
            <a:ext cx="456184" cy="4649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49768A-B559-B259-26A6-413B6A6955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98146" y="2295696"/>
            <a:ext cx="465259" cy="4652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75FBE7-3F97-C39C-8AE9-3854CDC344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22781" y="5509271"/>
            <a:ext cx="465259" cy="465259"/>
          </a:xfrm>
          <a:prstGeom prst="rect">
            <a:avLst/>
          </a:prstGeom>
        </p:spPr>
      </p:pic>
      <p:pic>
        <p:nvPicPr>
          <p:cNvPr id="19" name="Graphic 18" descr="Download with solid fill">
            <a:extLst>
              <a:ext uri="{FF2B5EF4-FFF2-40B4-BE49-F238E27FC236}">
                <a16:creationId xmlns:a16="http://schemas.microsoft.com/office/drawing/2014/main" id="{BAC2EBE4-9319-0C88-245F-ABFBCAB184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54364" y="3850454"/>
            <a:ext cx="569318" cy="569318"/>
          </a:xfrm>
          <a:prstGeom prst="rect">
            <a:avLst/>
          </a:prstGeom>
        </p:spPr>
      </p:pic>
      <p:pic>
        <p:nvPicPr>
          <p:cNvPr id="21" name="Picture 2" descr="Git Merge Vector SVG Icon (11) - SVG Repo">
            <a:extLst>
              <a:ext uri="{FF2B5EF4-FFF2-40B4-BE49-F238E27FC236}">
                <a16:creationId xmlns:a16="http://schemas.microsoft.com/office/drawing/2014/main" id="{A1A20452-D90A-C5F8-F595-ADC0B3C06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1" y="3317868"/>
            <a:ext cx="404857" cy="40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phic 21" descr="Download outline">
            <a:extLst>
              <a:ext uri="{FF2B5EF4-FFF2-40B4-BE49-F238E27FC236}">
                <a16:creationId xmlns:a16="http://schemas.microsoft.com/office/drawing/2014/main" id="{5A43D6EF-EEDA-64E7-6273-DEC1BED3DF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07221" y="2827544"/>
            <a:ext cx="419754" cy="419754"/>
          </a:xfrm>
          <a:prstGeom prst="rect">
            <a:avLst/>
          </a:prstGeom>
        </p:spPr>
      </p:pic>
      <p:pic>
        <p:nvPicPr>
          <p:cNvPr id="26" name="Graphic 25" descr="Disk outline">
            <a:extLst>
              <a:ext uri="{FF2B5EF4-FFF2-40B4-BE49-F238E27FC236}">
                <a16:creationId xmlns:a16="http://schemas.microsoft.com/office/drawing/2014/main" id="{BE8DE7B5-A243-F767-A797-E3A027BA2CB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40981" y="4369804"/>
            <a:ext cx="569318" cy="569318"/>
          </a:xfrm>
          <a:prstGeom prst="rect">
            <a:avLst/>
          </a:prstGeom>
        </p:spPr>
      </p:pic>
      <p:pic>
        <p:nvPicPr>
          <p:cNvPr id="27" name="Graphic 26" descr="Upload outline">
            <a:extLst>
              <a:ext uri="{FF2B5EF4-FFF2-40B4-BE49-F238E27FC236}">
                <a16:creationId xmlns:a16="http://schemas.microsoft.com/office/drawing/2014/main" id="{F54CCD24-EDDA-416E-F25E-DECFBEAA530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72578" y="4889154"/>
            <a:ext cx="569318" cy="5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81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EC90-78F5-0EAE-EA25-60A89318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vs. local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1B61-D9BD-2FA6-4E19-5AADC44C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349752" cy="4173959"/>
          </a:xfrm>
        </p:spPr>
        <p:txBody>
          <a:bodyPr>
            <a:normAutofit/>
          </a:bodyPr>
          <a:lstStyle/>
          <a:p>
            <a:r>
              <a:rPr lang="en-US" sz="2000" dirty="0"/>
              <a:t>Git doesn’t automatically sync changes between the remote and local repos. If it did, you couldn’t work on your local repo without destabilizing the remote repo.</a:t>
            </a:r>
          </a:p>
          <a:p>
            <a:r>
              <a:rPr lang="en-US" sz="2000" dirty="0"/>
              <a:t>You need to manually do this. This is where terms like ‘push’, ‘pull’, ‘fetch’, and more come from. </a:t>
            </a:r>
          </a:p>
        </p:txBody>
      </p:sp>
      <p:pic>
        <p:nvPicPr>
          <p:cNvPr id="6" name="Graphic 5" descr="Laptop with solid fill">
            <a:extLst>
              <a:ext uri="{FF2B5EF4-FFF2-40B4-BE49-F238E27FC236}">
                <a16:creationId xmlns:a16="http://schemas.microsoft.com/office/drawing/2014/main" id="{6451A8A5-A9E0-2E2D-9D58-57C7423C0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0321" y="3237118"/>
            <a:ext cx="1349232" cy="1349232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C3340C85-A52D-1A1F-E777-8D6F1A4FE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0533" y="3568968"/>
            <a:ext cx="553219" cy="5532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24E829-C2C9-711A-55A9-DC8C652BEE31}"/>
              </a:ext>
            </a:extLst>
          </p:cNvPr>
          <p:cNvCxnSpPr/>
          <p:nvPr/>
        </p:nvCxnSpPr>
        <p:spPr>
          <a:xfrm>
            <a:off x="5938982" y="3811189"/>
            <a:ext cx="921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CC2E4E-C1A4-A3B2-B1B1-75FFA30B735E}"/>
              </a:ext>
            </a:extLst>
          </p:cNvPr>
          <p:cNvCxnSpPr>
            <a:cxnSpLocks/>
          </p:cNvCxnSpPr>
          <p:nvPr/>
        </p:nvCxnSpPr>
        <p:spPr>
          <a:xfrm flipH="1">
            <a:off x="5938982" y="4028880"/>
            <a:ext cx="921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4FB395C-0639-1DEB-2A90-C0E13B82E80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5605" b="19535"/>
          <a:stretch/>
        </p:blipFill>
        <p:spPr>
          <a:xfrm>
            <a:off x="4327294" y="3276625"/>
            <a:ext cx="1579001" cy="1020186"/>
          </a:xfrm>
          <a:prstGeom prst="rect">
            <a:avLst/>
          </a:prstGeom>
        </p:spPr>
      </p:pic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6737DF38-C3FF-9F1A-618C-23CEEC310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2983" y="3568968"/>
            <a:ext cx="638926" cy="638926"/>
          </a:xfrm>
          <a:prstGeom prst="rect">
            <a:avLst/>
          </a:prstGeom>
        </p:spPr>
      </p:pic>
      <p:pic>
        <p:nvPicPr>
          <p:cNvPr id="23" name="Graphic 22" descr="Laptop with solid fill">
            <a:extLst>
              <a:ext uri="{FF2B5EF4-FFF2-40B4-BE49-F238E27FC236}">
                <a16:creationId xmlns:a16="http://schemas.microsoft.com/office/drawing/2014/main" id="{623530F3-E917-4BC7-1A1A-BF25C9377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5137" y="4984650"/>
            <a:ext cx="1349232" cy="1349232"/>
          </a:xfrm>
          <a:prstGeom prst="rect">
            <a:avLst/>
          </a:prstGeom>
        </p:spPr>
      </p:pic>
      <p:pic>
        <p:nvPicPr>
          <p:cNvPr id="24" name="Graphic 23" descr="Database with solid fill">
            <a:extLst>
              <a:ext uri="{FF2B5EF4-FFF2-40B4-BE49-F238E27FC236}">
                <a16:creationId xmlns:a16="http://schemas.microsoft.com/office/drawing/2014/main" id="{370690FF-6DAA-A28C-F06F-797B5121F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5349" y="5316500"/>
            <a:ext cx="553219" cy="553219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4AADEA-3988-9A97-5DAB-0335AAD95FCD}"/>
              </a:ext>
            </a:extLst>
          </p:cNvPr>
          <p:cNvCxnSpPr>
            <a:cxnSpLocks/>
          </p:cNvCxnSpPr>
          <p:nvPr/>
        </p:nvCxnSpPr>
        <p:spPr>
          <a:xfrm flipH="1" flipV="1">
            <a:off x="5057192" y="4404049"/>
            <a:ext cx="825365" cy="755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F15BD5-D1F4-7BC3-1D00-E3DBF68F4EC0}"/>
              </a:ext>
            </a:extLst>
          </p:cNvPr>
          <p:cNvCxnSpPr>
            <a:cxnSpLocks/>
          </p:cNvCxnSpPr>
          <p:nvPr/>
        </p:nvCxnSpPr>
        <p:spPr>
          <a:xfrm>
            <a:off x="5400934" y="4296811"/>
            <a:ext cx="915890" cy="853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7B63081-8FC4-EA83-F492-490F339D5A7E}"/>
              </a:ext>
            </a:extLst>
          </p:cNvPr>
          <p:cNvSpPr txBox="1"/>
          <p:nvPr/>
        </p:nvSpPr>
        <p:spPr>
          <a:xfrm>
            <a:off x="4384606" y="3104366"/>
            <a:ext cx="14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D8CA2B-758D-0CE9-DFC8-915ABD693383}"/>
              </a:ext>
            </a:extLst>
          </p:cNvPr>
          <p:cNvSpPr txBox="1"/>
          <p:nvPr/>
        </p:nvSpPr>
        <p:spPr>
          <a:xfrm>
            <a:off x="6950033" y="3104366"/>
            <a:ext cx="165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local repo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878624-54B2-18A7-77E9-F7DEF62911FE}"/>
              </a:ext>
            </a:extLst>
          </p:cNvPr>
          <p:cNvSpPr txBox="1"/>
          <p:nvPr/>
        </p:nvSpPr>
        <p:spPr>
          <a:xfrm>
            <a:off x="5702264" y="6032200"/>
            <a:ext cx="278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coworker’s local repo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91B49-A444-D69E-68F8-ED8F18E7EAD8}"/>
              </a:ext>
            </a:extLst>
          </p:cNvPr>
          <p:cNvSpPr/>
          <p:nvPr/>
        </p:nvSpPr>
        <p:spPr>
          <a:xfrm>
            <a:off x="8677656" y="0"/>
            <a:ext cx="351434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Glossary</a:t>
            </a:r>
          </a:p>
          <a:p>
            <a:pPr algn="ctr"/>
            <a:endParaRPr lang="en-US" dirty="0"/>
          </a:p>
          <a:p>
            <a:pPr marL="457200"/>
            <a:r>
              <a:rPr lang="en-US" b="1" dirty="0"/>
              <a:t>Git</a:t>
            </a:r>
            <a:r>
              <a:rPr lang="en-US" dirty="0"/>
              <a:t>: the version control system</a:t>
            </a:r>
          </a:p>
          <a:p>
            <a:pPr marL="457200"/>
            <a:r>
              <a:rPr lang="en-US" b="1" dirty="0"/>
              <a:t>GitHub</a:t>
            </a:r>
            <a:r>
              <a:rPr lang="en-US" dirty="0"/>
              <a:t>: the web platform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GitHub Desktop</a:t>
            </a:r>
            <a:r>
              <a:rPr lang="en-US" dirty="0"/>
              <a:t>: the app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Repo: </a:t>
            </a:r>
            <a:r>
              <a:rPr lang="en-US" dirty="0"/>
              <a:t>the project location</a:t>
            </a:r>
          </a:p>
          <a:p>
            <a:pPr marL="457200"/>
            <a:endParaRPr lang="en-US" dirty="0"/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Fetch: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for review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Merge: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Integrates changes 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Pull: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and automatically integrates changes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Commit: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Saves a version of the project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Push: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Adds changes to the remote repo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Aptos" panose="02110004020202020204"/>
              </a:rPr>
              <a:t>Branch: </a:t>
            </a: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a parallel version of your repo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/>
            <a:endParaRPr lang="en-US" dirty="0"/>
          </a:p>
          <a:p>
            <a:endParaRPr lang="en-US" dirty="0"/>
          </a:p>
        </p:txBody>
      </p:sp>
      <p:pic>
        <p:nvPicPr>
          <p:cNvPr id="7" name="Picture 2" descr="Git&quot; Icon - Download for free – Iconduck">
            <a:extLst>
              <a:ext uri="{FF2B5EF4-FFF2-40B4-BE49-F238E27FC236}">
                <a16:creationId xmlns:a16="http://schemas.microsoft.com/office/drawing/2014/main" id="{3519496D-4496-7E7A-0CEB-1C2802773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511" y="528012"/>
            <a:ext cx="415453" cy="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4F792D-B7EC-99D7-41E2-5551837EC2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9469" y="1058989"/>
            <a:ext cx="431483" cy="4314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9D7DF4-BD4F-254E-45D0-9DAC75192D9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1584" t="10500" r="12050" b="11674"/>
          <a:stretch/>
        </p:blipFill>
        <p:spPr>
          <a:xfrm>
            <a:off x="8707221" y="1573761"/>
            <a:ext cx="456184" cy="4649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D4AD38-599E-7A1F-1C3D-29C74CDBDD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98146" y="2295696"/>
            <a:ext cx="465259" cy="4652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7AFA96-B064-D2D0-5CB2-154CB03699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22781" y="5509271"/>
            <a:ext cx="465259" cy="465259"/>
          </a:xfrm>
          <a:prstGeom prst="rect">
            <a:avLst/>
          </a:prstGeom>
        </p:spPr>
      </p:pic>
      <p:pic>
        <p:nvPicPr>
          <p:cNvPr id="19" name="Graphic 18" descr="Download with solid fill">
            <a:extLst>
              <a:ext uri="{FF2B5EF4-FFF2-40B4-BE49-F238E27FC236}">
                <a16:creationId xmlns:a16="http://schemas.microsoft.com/office/drawing/2014/main" id="{41B94BCD-3F8E-1690-2842-2CFF7735C7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54364" y="3850454"/>
            <a:ext cx="569318" cy="569318"/>
          </a:xfrm>
          <a:prstGeom prst="rect">
            <a:avLst/>
          </a:prstGeom>
        </p:spPr>
      </p:pic>
      <p:pic>
        <p:nvPicPr>
          <p:cNvPr id="21" name="Picture 2" descr="Git Merge Vector SVG Icon (11) - SVG Repo">
            <a:extLst>
              <a:ext uri="{FF2B5EF4-FFF2-40B4-BE49-F238E27FC236}">
                <a16:creationId xmlns:a16="http://schemas.microsoft.com/office/drawing/2014/main" id="{BD84D7DD-9417-07F4-EC57-7AA7D3BCD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1" y="3317868"/>
            <a:ext cx="404857" cy="40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phic 21" descr="Download outline">
            <a:extLst>
              <a:ext uri="{FF2B5EF4-FFF2-40B4-BE49-F238E27FC236}">
                <a16:creationId xmlns:a16="http://schemas.microsoft.com/office/drawing/2014/main" id="{E0E90283-0A6A-0353-9E87-DA80C55737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07221" y="2827544"/>
            <a:ext cx="419754" cy="419754"/>
          </a:xfrm>
          <a:prstGeom prst="rect">
            <a:avLst/>
          </a:prstGeom>
        </p:spPr>
      </p:pic>
      <p:pic>
        <p:nvPicPr>
          <p:cNvPr id="26" name="Graphic 25" descr="Disk outline">
            <a:extLst>
              <a:ext uri="{FF2B5EF4-FFF2-40B4-BE49-F238E27FC236}">
                <a16:creationId xmlns:a16="http://schemas.microsoft.com/office/drawing/2014/main" id="{14D6AC92-1ED0-6A85-413E-9B07A5AD636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40981" y="4369804"/>
            <a:ext cx="569318" cy="569318"/>
          </a:xfrm>
          <a:prstGeom prst="rect">
            <a:avLst/>
          </a:prstGeom>
        </p:spPr>
      </p:pic>
      <p:pic>
        <p:nvPicPr>
          <p:cNvPr id="27" name="Graphic 26" descr="Upload outline">
            <a:extLst>
              <a:ext uri="{FF2B5EF4-FFF2-40B4-BE49-F238E27FC236}">
                <a16:creationId xmlns:a16="http://schemas.microsoft.com/office/drawing/2014/main" id="{D1EEF7A8-1536-FC2B-C457-5696972AB22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72578" y="4889154"/>
            <a:ext cx="569318" cy="5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33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EC90-78F5-0EAE-EA25-60A89318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Getting started: Creating a remote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1B61-D9BD-2FA6-4E19-5AADC44C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48804" cy="2233191"/>
          </a:xfrm>
        </p:spPr>
        <p:txBody>
          <a:bodyPr>
            <a:normAutofit/>
          </a:bodyPr>
          <a:lstStyle/>
          <a:p>
            <a:r>
              <a:rPr lang="en-US" sz="2000" dirty="0"/>
              <a:t>You can create a new project with Git through the command line (command: git </a:t>
            </a:r>
            <a:r>
              <a:rPr lang="en-US" sz="2000" dirty="0" err="1"/>
              <a:t>init</a:t>
            </a:r>
            <a:r>
              <a:rPr lang="en-US" sz="2000" dirty="0"/>
              <a:t>) or with GitHub or GitHub Desktop. </a:t>
            </a:r>
          </a:p>
          <a:p>
            <a:r>
              <a:rPr lang="en-US" sz="2000" dirty="0"/>
              <a:t>You can start an entirely new project with nothing in it or you can create a repo for a project you’re already working on.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9048115-45A4-07C3-9FFC-5063E2920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001" y="5553902"/>
            <a:ext cx="938973" cy="93897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6C1B4DA-C997-CFF9-E360-23CCF82468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584" t="10500" r="12050" b="11674"/>
          <a:stretch/>
        </p:blipFill>
        <p:spPr>
          <a:xfrm>
            <a:off x="3003960" y="5535959"/>
            <a:ext cx="938973" cy="956916"/>
          </a:xfrm>
          <a:prstGeom prst="rect">
            <a:avLst/>
          </a:prstGeom>
        </p:spPr>
      </p:pic>
      <p:pic>
        <p:nvPicPr>
          <p:cNvPr id="33" name="Picture 2" descr="Git&quot; Icon - Download for free – Iconduck">
            <a:extLst>
              <a:ext uri="{FF2B5EF4-FFF2-40B4-BE49-F238E27FC236}">
                <a16:creationId xmlns:a16="http://schemas.microsoft.com/office/drawing/2014/main" id="{2DEFDAC8-B240-E2E3-82AE-BA4A56DF9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01" y="5535959"/>
            <a:ext cx="938973" cy="93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3FC817-119B-B5B0-5E50-1642C6472518}"/>
              </a:ext>
            </a:extLst>
          </p:cNvPr>
          <p:cNvSpPr/>
          <p:nvPr/>
        </p:nvSpPr>
        <p:spPr>
          <a:xfrm>
            <a:off x="8677656" y="0"/>
            <a:ext cx="351434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Glossary</a:t>
            </a:r>
          </a:p>
          <a:p>
            <a:pPr algn="ctr"/>
            <a:endParaRPr lang="en-US" dirty="0"/>
          </a:p>
          <a:p>
            <a:pPr marL="457200"/>
            <a:r>
              <a:rPr lang="en-US" b="1" dirty="0"/>
              <a:t>Git</a:t>
            </a:r>
            <a:r>
              <a:rPr lang="en-US" dirty="0"/>
              <a:t>: the version control system</a:t>
            </a:r>
          </a:p>
          <a:p>
            <a:pPr marL="457200"/>
            <a:r>
              <a:rPr lang="en-US" b="1" dirty="0"/>
              <a:t>GitHub</a:t>
            </a:r>
            <a:r>
              <a:rPr lang="en-US" dirty="0"/>
              <a:t>: the web platform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GitHub Desktop</a:t>
            </a:r>
            <a:r>
              <a:rPr lang="en-US" dirty="0"/>
              <a:t>: the app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Repo: </a:t>
            </a:r>
            <a:r>
              <a:rPr lang="en-US" dirty="0"/>
              <a:t>the project location</a:t>
            </a:r>
          </a:p>
          <a:p>
            <a:pPr marL="457200"/>
            <a:endParaRPr lang="en-US" dirty="0"/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Fetch: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for review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Merge: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Integrates changes 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Pull: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and automatically integrates changes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Commit: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Saves a version of the project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Push: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Adds changes to the remote repo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Aptos" panose="02110004020202020204"/>
              </a:rPr>
              <a:t>Branch: </a:t>
            </a: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a parallel version of your repo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/>
            <a:endParaRPr lang="en-US" dirty="0"/>
          </a:p>
          <a:p>
            <a:endParaRPr lang="en-US" dirty="0"/>
          </a:p>
        </p:txBody>
      </p:sp>
      <p:pic>
        <p:nvPicPr>
          <p:cNvPr id="5" name="Picture 2" descr="Git&quot; Icon - Download for free – Iconduck">
            <a:extLst>
              <a:ext uri="{FF2B5EF4-FFF2-40B4-BE49-F238E27FC236}">
                <a16:creationId xmlns:a16="http://schemas.microsoft.com/office/drawing/2014/main" id="{C9BA0A4D-0F72-8986-0CB9-AA125BE35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511" y="528012"/>
            <a:ext cx="415453" cy="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CA5771-6D5C-3E63-A511-2BD9DD827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469" y="1058989"/>
            <a:ext cx="431483" cy="431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AF0063-EDC4-E88F-68E3-AF319B5261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584" t="10500" r="12050" b="11674"/>
          <a:stretch/>
        </p:blipFill>
        <p:spPr>
          <a:xfrm>
            <a:off x="8707221" y="1573761"/>
            <a:ext cx="456184" cy="464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CB8122-3DFF-35CA-D752-AB4BBFADF2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8146" y="2295696"/>
            <a:ext cx="465259" cy="465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7803A5-DB0E-5384-B83B-D8972C9E2C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2781" y="5509271"/>
            <a:ext cx="465259" cy="465259"/>
          </a:xfrm>
          <a:prstGeom prst="rect">
            <a:avLst/>
          </a:prstGeom>
        </p:spPr>
      </p:pic>
      <p:pic>
        <p:nvPicPr>
          <p:cNvPr id="10" name="Graphic 9" descr="Download with solid fill">
            <a:extLst>
              <a:ext uri="{FF2B5EF4-FFF2-40B4-BE49-F238E27FC236}">
                <a16:creationId xmlns:a16="http://schemas.microsoft.com/office/drawing/2014/main" id="{6579A18E-8E88-C3E7-C432-97B84D316F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4364" y="3850454"/>
            <a:ext cx="569318" cy="569318"/>
          </a:xfrm>
          <a:prstGeom prst="rect">
            <a:avLst/>
          </a:prstGeom>
        </p:spPr>
      </p:pic>
      <p:pic>
        <p:nvPicPr>
          <p:cNvPr id="11" name="Picture 2" descr="Git Merge Vector SVG Icon (11) - SVG Repo">
            <a:extLst>
              <a:ext uri="{FF2B5EF4-FFF2-40B4-BE49-F238E27FC236}">
                <a16:creationId xmlns:a16="http://schemas.microsoft.com/office/drawing/2014/main" id="{B2A17A6D-B361-F601-77E5-0FAD32B47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1" y="3317868"/>
            <a:ext cx="404857" cy="40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Download outline">
            <a:extLst>
              <a:ext uri="{FF2B5EF4-FFF2-40B4-BE49-F238E27FC236}">
                <a16:creationId xmlns:a16="http://schemas.microsoft.com/office/drawing/2014/main" id="{F6E07592-0512-C61F-8FC0-1E2A2665F7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07221" y="2827544"/>
            <a:ext cx="419754" cy="419754"/>
          </a:xfrm>
          <a:prstGeom prst="rect">
            <a:avLst/>
          </a:prstGeom>
        </p:spPr>
      </p:pic>
      <p:pic>
        <p:nvPicPr>
          <p:cNvPr id="13" name="Graphic 12" descr="Disk outline">
            <a:extLst>
              <a:ext uri="{FF2B5EF4-FFF2-40B4-BE49-F238E27FC236}">
                <a16:creationId xmlns:a16="http://schemas.microsoft.com/office/drawing/2014/main" id="{1FF9C006-1F2B-857A-05B4-93EF4601ED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40981" y="4369804"/>
            <a:ext cx="569318" cy="569318"/>
          </a:xfrm>
          <a:prstGeom prst="rect">
            <a:avLst/>
          </a:prstGeom>
        </p:spPr>
      </p:pic>
      <p:pic>
        <p:nvPicPr>
          <p:cNvPr id="16" name="Graphic 15" descr="Upload outline">
            <a:extLst>
              <a:ext uri="{FF2B5EF4-FFF2-40B4-BE49-F238E27FC236}">
                <a16:creationId xmlns:a16="http://schemas.microsoft.com/office/drawing/2014/main" id="{BD31361B-FCA2-BA44-7294-1B2741F5B1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72578" y="4889154"/>
            <a:ext cx="569318" cy="5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95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EC90-78F5-0EAE-EA25-60A89318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repo -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1B61-D9BD-2FA6-4E19-5AADC44C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5" y="1649859"/>
            <a:ext cx="4840426" cy="686666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Create an entirely new project</a:t>
            </a:r>
          </a:p>
          <a:p>
            <a:r>
              <a:rPr lang="en-US" sz="2000" dirty="0"/>
              <a:t>Repositories -&gt; New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9048115-45A4-07C3-9FFC-5063E2920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36" y="5544117"/>
            <a:ext cx="938973" cy="9389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98502D-2A17-FAC2-4CAB-902257B3F84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49" t="15441" r="3719" b="33058"/>
          <a:stretch/>
        </p:blipFill>
        <p:spPr>
          <a:xfrm>
            <a:off x="2064470" y="2295696"/>
            <a:ext cx="6127423" cy="353186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469A2E-C433-7851-4898-AF95F25BE075}"/>
              </a:ext>
            </a:extLst>
          </p:cNvPr>
          <p:cNvCxnSpPr>
            <a:cxnSpLocks/>
          </p:cNvCxnSpPr>
          <p:nvPr/>
        </p:nvCxnSpPr>
        <p:spPr>
          <a:xfrm>
            <a:off x="3595746" y="2382630"/>
            <a:ext cx="0" cy="3783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6644C8-92EE-A1BD-4F44-9134AD0337AA}"/>
              </a:ext>
            </a:extLst>
          </p:cNvPr>
          <p:cNvCxnSpPr>
            <a:cxnSpLocks/>
          </p:cNvCxnSpPr>
          <p:nvPr/>
        </p:nvCxnSpPr>
        <p:spPr>
          <a:xfrm>
            <a:off x="7773391" y="2760955"/>
            <a:ext cx="0" cy="3783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1EB8E70-BEE9-112F-5AEC-711D11EA58C1}"/>
              </a:ext>
            </a:extLst>
          </p:cNvPr>
          <p:cNvSpPr/>
          <p:nvPr/>
        </p:nvSpPr>
        <p:spPr>
          <a:xfrm>
            <a:off x="8677656" y="0"/>
            <a:ext cx="351434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Glossary</a:t>
            </a:r>
          </a:p>
          <a:p>
            <a:pPr algn="ctr"/>
            <a:endParaRPr lang="en-US" dirty="0"/>
          </a:p>
          <a:p>
            <a:pPr marL="457200"/>
            <a:r>
              <a:rPr lang="en-US" b="1" dirty="0"/>
              <a:t>Git</a:t>
            </a:r>
            <a:r>
              <a:rPr lang="en-US" dirty="0"/>
              <a:t>: the version control system</a:t>
            </a:r>
          </a:p>
          <a:p>
            <a:pPr marL="457200"/>
            <a:r>
              <a:rPr lang="en-US" b="1" dirty="0"/>
              <a:t>GitHub</a:t>
            </a:r>
            <a:r>
              <a:rPr lang="en-US" dirty="0"/>
              <a:t>: the web platform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GitHub Desktop</a:t>
            </a:r>
            <a:r>
              <a:rPr lang="en-US" dirty="0"/>
              <a:t>: the app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Repo: </a:t>
            </a:r>
            <a:r>
              <a:rPr lang="en-US" dirty="0"/>
              <a:t>the project location</a:t>
            </a:r>
          </a:p>
          <a:p>
            <a:pPr marL="457200"/>
            <a:endParaRPr lang="en-US" dirty="0"/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Fetch: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for review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Merge: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Integrates changes 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Pull: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and automatically integrates changes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Commit: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Saves a version of the project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Push: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Adds changes to the remote repo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Aptos" panose="02110004020202020204"/>
              </a:rPr>
              <a:t>Branch: </a:t>
            </a: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a parallel version of your repo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/>
            <a:endParaRPr lang="en-US" dirty="0"/>
          </a:p>
          <a:p>
            <a:endParaRPr lang="en-US" dirty="0"/>
          </a:p>
        </p:txBody>
      </p:sp>
      <p:pic>
        <p:nvPicPr>
          <p:cNvPr id="15" name="Picture 2" descr="Git&quot; Icon - Download for free – Iconduck">
            <a:extLst>
              <a:ext uri="{FF2B5EF4-FFF2-40B4-BE49-F238E27FC236}">
                <a16:creationId xmlns:a16="http://schemas.microsoft.com/office/drawing/2014/main" id="{EC89A8C3-CBDD-04DF-88EA-D38237D29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511" y="528012"/>
            <a:ext cx="415453" cy="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FD348B-AFBA-9990-6E84-3DBA21C0F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469" y="1058989"/>
            <a:ext cx="431483" cy="4314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7443DD-C4EC-B63C-4EBF-A3BAFE4436D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1584" t="10500" r="12050" b="11674"/>
          <a:stretch/>
        </p:blipFill>
        <p:spPr>
          <a:xfrm>
            <a:off x="8707221" y="1573761"/>
            <a:ext cx="456184" cy="4649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77A52F-8126-E754-C713-91FDA6EFC7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8146" y="2295696"/>
            <a:ext cx="465259" cy="4652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566D60-9346-35FC-FDA0-3C7CB4DF73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2781" y="5509271"/>
            <a:ext cx="465259" cy="465259"/>
          </a:xfrm>
          <a:prstGeom prst="rect">
            <a:avLst/>
          </a:prstGeom>
        </p:spPr>
      </p:pic>
      <p:pic>
        <p:nvPicPr>
          <p:cNvPr id="21" name="Graphic 20" descr="Download with solid fill">
            <a:extLst>
              <a:ext uri="{FF2B5EF4-FFF2-40B4-BE49-F238E27FC236}">
                <a16:creationId xmlns:a16="http://schemas.microsoft.com/office/drawing/2014/main" id="{87B68C48-31B6-7258-42BF-F00BF51F53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54364" y="3850454"/>
            <a:ext cx="569318" cy="569318"/>
          </a:xfrm>
          <a:prstGeom prst="rect">
            <a:avLst/>
          </a:prstGeom>
        </p:spPr>
      </p:pic>
      <p:pic>
        <p:nvPicPr>
          <p:cNvPr id="23" name="Picture 2" descr="Git Merge Vector SVG Icon (11) - SVG Repo">
            <a:extLst>
              <a:ext uri="{FF2B5EF4-FFF2-40B4-BE49-F238E27FC236}">
                <a16:creationId xmlns:a16="http://schemas.microsoft.com/office/drawing/2014/main" id="{7AE2531F-B8B3-6312-2986-16B81B568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1" y="3317868"/>
            <a:ext cx="404857" cy="40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phic 23" descr="Download outline">
            <a:extLst>
              <a:ext uri="{FF2B5EF4-FFF2-40B4-BE49-F238E27FC236}">
                <a16:creationId xmlns:a16="http://schemas.microsoft.com/office/drawing/2014/main" id="{72BA3ADA-9427-3855-C5EF-9913C941B3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07221" y="2827544"/>
            <a:ext cx="419754" cy="419754"/>
          </a:xfrm>
          <a:prstGeom prst="rect">
            <a:avLst/>
          </a:prstGeom>
        </p:spPr>
      </p:pic>
      <p:pic>
        <p:nvPicPr>
          <p:cNvPr id="25" name="Graphic 24" descr="Disk outline">
            <a:extLst>
              <a:ext uri="{FF2B5EF4-FFF2-40B4-BE49-F238E27FC236}">
                <a16:creationId xmlns:a16="http://schemas.microsoft.com/office/drawing/2014/main" id="{69BBA2EB-4068-881C-13D7-A2E9B9BE9E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40981" y="4369804"/>
            <a:ext cx="569318" cy="569318"/>
          </a:xfrm>
          <a:prstGeom prst="rect">
            <a:avLst/>
          </a:prstGeom>
        </p:spPr>
      </p:pic>
      <p:pic>
        <p:nvPicPr>
          <p:cNvPr id="31" name="Graphic 30" descr="Upload outline">
            <a:extLst>
              <a:ext uri="{FF2B5EF4-FFF2-40B4-BE49-F238E27FC236}">
                <a16:creationId xmlns:a16="http://schemas.microsoft.com/office/drawing/2014/main" id="{11DAF4F5-39BB-AD69-B6BC-B5BD8B2B2D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72578" y="4889154"/>
            <a:ext cx="569318" cy="5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74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EC90-78F5-0EAE-EA25-60A89318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repo – GitHub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1B61-D9BD-2FA6-4E19-5AADC44C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840426" cy="686666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Create an entirely new project</a:t>
            </a:r>
          </a:p>
          <a:p>
            <a:r>
              <a:rPr lang="en-US" sz="2000" dirty="0"/>
              <a:t>File -&gt; New Repository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EB8E70-BEE9-112F-5AEC-711D11EA58C1}"/>
              </a:ext>
            </a:extLst>
          </p:cNvPr>
          <p:cNvSpPr/>
          <p:nvPr/>
        </p:nvSpPr>
        <p:spPr>
          <a:xfrm>
            <a:off x="8677656" y="0"/>
            <a:ext cx="351434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Glossary</a:t>
            </a:r>
          </a:p>
          <a:p>
            <a:pPr algn="ctr"/>
            <a:endParaRPr lang="en-US" dirty="0"/>
          </a:p>
          <a:p>
            <a:pPr marL="457200"/>
            <a:r>
              <a:rPr lang="en-US" b="1" dirty="0"/>
              <a:t>Git</a:t>
            </a:r>
            <a:r>
              <a:rPr lang="en-US" dirty="0"/>
              <a:t>: the version control system</a:t>
            </a:r>
          </a:p>
          <a:p>
            <a:pPr marL="457200"/>
            <a:r>
              <a:rPr lang="en-US" b="1" dirty="0"/>
              <a:t>GitHub</a:t>
            </a:r>
            <a:r>
              <a:rPr lang="en-US" dirty="0"/>
              <a:t>: the web platform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GitHub Desktop</a:t>
            </a:r>
            <a:r>
              <a:rPr lang="en-US" dirty="0"/>
              <a:t>: the app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Repo: </a:t>
            </a:r>
            <a:r>
              <a:rPr lang="en-US" dirty="0"/>
              <a:t>the project location</a:t>
            </a:r>
          </a:p>
          <a:p>
            <a:pPr marL="457200"/>
            <a:endParaRPr lang="en-US" dirty="0"/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Fetch: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for review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Merge: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Integrates changes 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Pull: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and automatically integrates changes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Commit: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Saves a version of the project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Push: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Adds changes to the remote repo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Aptos" panose="02110004020202020204"/>
              </a:rPr>
              <a:t>Branch: </a:t>
            </a: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a parallel version of your repo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/>
            <a:endParaRPr lang="en-US" dirty="0"/>
          </a:p>
          <a:p>
            <a:endParaRPr lang="en-US" dirty="0"/>
          </a:p>
        </p:txBody>
      </p:sp>
      <p:pic>
        <p:nvPicPr>
          <p:cNvPr id="15" name="Picture 2" descr="Git&quot; Icon - Download for free – Iconduck">
            <a:extLst>
              <a:ext uri="{FF2B5EF4-FFF2-40B4-BE49-F238E27FC236}">
                <a16:creationId xmlns:a16="http://schemas.microsoft.com/office/drawing/2014/main" id="{EC89A8C3-CBDD-04DF-88EA-D38237D29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511" y="528012"/>
            <a:ext cx="415453" cy="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FD348B-AFBA-9990-6E84-3DBA21C0F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9469" y="1058989"/>
            <a:ext cx="431483" cy="4314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7443DD-C4EC-B63C-4EBF-A3BAFE4436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584" t="10500" r="12050" b="11674"/>
          <a:stretch/>
        </p:blipFill>
        <p:spPr>
          <a:xfrm>
            <a:off x="8707221" y="1573761"/>
            <a:ext cx="456184" cy="4649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77A52F-8126-E754-C713-91FDA6EFC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8146" y="2295696"/>
            <a:ext cx="465259" cy="4652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566D60-9346-35FC-FDA0-3C7CB4DF7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2781" y="5509271"/>
            <a:ext cx="465259" cy="465259"/>
          </a:xfrm>
          <a:prstGeom prst="rect">
            <a:avLst/>
          </a:prstGeom>
        </p:spPr>
      </p:pic>
      <p:pic>
        <p:nvPicPr>
          <p:cNvPr id="21" name="Graphic 20" descr="Download with solid fill">
            <a:extLst>
              <a:ext uri="{FF2B5EF4-FFF2-40B4-BE49-F238E27FC236}">
                <a16:creationId xmlns:a16="http://schemas.microsoft.com/office/drawing/2014/main" id="{87B68C48-31B6-7258-42BF-F00BF51F53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4364" y="3850454"/>
            <a:ext cx="569318" cy="569318"/>
          </a:xfrm>
          <a:prstGeom prst="rect">
            <a:avLst/>
          </a:prstGeom>
        </p:spPr>
      </p:pic>
      <p:pic>
        <p:nvPicPr>
          <p:cNvPr id="23" name="Picture 2" descr="Git Merge Vector SVG Icon (11) - SVG Repo">
            <a:extLst>
              <a:ext uri="{FF2B5EF4-FFF2-40B4-BE49-F238E27FC236}">
                <a16:creationId xmlns:a16="http://schemas.microsoft.com/office/drawing/2014/main" id="{7AE2531F-B8B3-6312-2986-16B81B568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1" y="3317868"/>
            <a:ext cx="404857" cy="40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phic 23" descr="Download outline">
            <a:extLst>
              <a:ext uri="{FF2B5EF4-FFF2-40B4-BE49-F238E27FC236}">
                <a16:creationId xmlns:a16="http://schemas.microsoft.com/office/drawing/2014/main" id="{72BA3ADA-9427-3855-C5EF-9913C941B3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07221" y="2827544"/>
            <a:ext cx="419754" cy="419754"/>
          </a:xfrm>
          <a:prstGeom prst="rect">
            <a:avLst/>
          </a:prstGeom>
        </p:spPr>
      </p:pic>
      <p:pic>
        <p:nvPicPr>
          <p:cNvPr id="25" name="Graphic 24" descr="Disk outline">
            <a:extLst>
              <a:ext uri="{FF2B5EF4-FFF2-40B4-BE49-F238E27FC236}">
                <a16:creationId xmlns:a16="http://schemas.microsoft.com/office/drawing/2014/main" id="{69BBA2EB-4068-881C-13D7-A2E9B9BE9E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40981" y="4369804"/>
            <a:ext cx="569318" cy="569318"/>
          </a:xfrm>
          <a:prstGeom prst="rect">
            <a:avLst/>
          </a:prstGeom>
        </p:spPr>
      </p:pic>
      <p:pic>
        <p:nvPicPr>
          <p:cNvPr id="31" name="Graphic 30" descr="Upload outline">
            <a:extLst>
              <a:ext uri="{FF2B5EF4-FFF2-40B4-BE49-F238E27FC236}">
                <a16:creationId xmlns:a16="http://schemas.microsoft.com/office/drawing/2014/main" id="{11DAF4F5-39BB-AD69-B6BC-B5BD8B2B2D7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72578" y="4889154"/>
            <a:ext cx="569318" cy="5693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CE75C7-D779-E098-B4B6-325BDB67338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584" t="10500" r="12050" b="11674"/>
          <a:stretch/>
        </p:blipFill>
        <p:spPr>
          <a:xfrm>
            <a:off x="279422" y="5657257"/>
            <a:ext cx="938973" cy="9569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9D75B3-7C37-C908-C428-CDDADCC9FC6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38500" y="3023732"/>
            <a:ext cx="6470884" cy="33273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469A2E-C433-7851-4898-AF95F25BE075}"/>
              </a:ext>
            </a:extLst>
          </p:cNvPr>
          <p:cNvCxnSpPr>
            <a:cxnSpLocks/>
          </p:cNvCxnSpPr>
          <p:nvPr/>
        </p:nvCxnSpPr>
        <p:spPr>
          <a:xfrm>
            <a:off x="2468895" y="2571792"/>
            <a:ext cx="0" cy="3783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6644C8-92EE-A1BD-4F44-9134AD0337AA}"/>
              </a:ext>
            </a:extLst>
          </p:cNvPr>
          <p:cNvCxnSpPr>
            <a:cxnSpLocks/>
          </p:cNvCxnSpPr>
          <p:nvPr/>
        </p:nvCxnSpPr>
        <p:spPr>
          <a:xfrm>
            <a:off x="2038696" y="3260539"/>
            <a:ext cx="430199" cy="175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6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EC90-78F5-0EAE-EA25-60A89318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31359" cy="1325563"/>
          </a:xfrm>
        </p:spPr>
        <p:txBody>
          <a:bodyPr>
            <a:normAutofit/>
          </a:bodyPr>
          <a:lstStyle/>
          <a:p>
            <a:r>
              <a:rPr lang="en-US" dirty="0"/>
              <a:t>If you already have a project folder (local repo) - GitHub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8C7A72-E21B-74EA-7F6D-DEF7C1121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0645" y="2514124"/>
            <a:ext cx="5574077" cy="2532484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1EB8E70-BEE9-112F-5AEC-711D11EA58C1}"/>
              </a:ext>
            </a:extLst>
          </p:cNvPr>
          <p:cNvSpPr/>
          <p:nvPr/>
        </p:nvSpPr>
        <p:spPr>
          <a:xfrm>
            <a:off x="8677656" y="0"/>
            <a:ext cx="351434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Glossary</a:t>
            </a:r>
          </a:p>
          <a:p>
            <a:pPr algn="ctr"/>
            <a:endParaRPr lang="en-US" dirty="0"/>
          </a:p>
          <a:p>
            <a:pPr marL="457200"/>
            <a:r>
              <a:rPr lang="en-US" b="1" dirty="0"/>
              <a:t>Git</a:t>
            </a:r>
            <a:r>
              <a:rPr lang="en-US" dirty="0"/>
              <a:t>: the version control system</a:t>
            </a:r>
          </a:p>
          <a:p>
            <a:pPr marL="457200"/>
            <a:r>
              <a:rPr lang="en-US" b="1" dirty="0"/>
              <a:t>GitHub</a:t>
            </a:r>
            <a:r>
              <a:rPr lang="en-US" dirty="0"/>
              <a:t>: the web platform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GitHub Desktop</a:t>
            </a:r>
            <a:r>
              <a:rPr lang="en-US" dirty="0"/>
              <a:t>: the app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Repo: </a:t>
            </a:r>
            <a:r>
              <a:rPr lang="en-US" dirty="0"/>
              <a:t>the project location</a:t>
            </a:r>
          </a:p>
          <a:p>
            <a:pPr marL="457200"/>
            <a:endParaRPr lang="en-US" dirty="0"/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Fetch: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for review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Merge: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Integrates changes 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Pull: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and automatically integrates changes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Commit: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Saves a version of the project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Push: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Adds changes to the remote repo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Aptos" panose="02110004020202020204"/>
              </a:rPr>
              <a:t>Branch: </a:t>
            </a: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a parallel version of your repo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/>
            <a:endParaRPr lang="en-US" dirty="0"/>
          </a:p>
          <a:p>
            <a:endParaRPr lang="en-US" dirty="0"/>
          </a:p>
        </p:txBody>
      </p:sp>
      <p:pic>
        <p:nvPicPr>
          <p:cNvPr id="15" name="Picture 2" descr="Git&quot; Icon - Download for free – Iconduck">
            <a:extLst>
              <a:ext uri="{FF2B5EF4-FFF2-40B4-BE49-F238E27FC236}">
                <a16:creationId xmlns:a16="http://schemas.microsoft.com/office/drawing/2014/main" id="{EC89A8C3-CBDD-04DF-88EA-D38237D29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511" y="528012"/>
            <a:ext cx="415453" cy="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FD348B-AFBA-9990-6E84-3DBA21C0F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9469" y="1058989"/>
            <a:ext cx="431483" cy="4314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7443DD-C4EC-B63C-4EBF-A3BAFE4436D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1584" t="10500" r="12050" b="11674"/>
          <a:stretch/>
        </p:blipFill>
        <p:spPr>
          <a:xfrm>
            <a:off x="8707221" y="1573761"/>
            <a:ext cx="456184" cy="4649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77A52F-8126-E754-C713-91FDA6EFC7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8146" y="2295696"/>
            <a:ext cx="465259" cy="4652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566D60-9346-35FC-FDA0-3C7CB4DF73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2781" y="5509271"/>
            <a:ext cx="465259" cy="465259"/>
          </a:xfrm>
          <a:prstGeom prst="rect">
            <a:avLst/>
          </a:prstGeom>
        </p:spPr>
      </p:pic>
      <p:pic>
        <p:nvPicPr>
          <p:cNvPr id="21" name="Graphic 20" descr="Download with solid fill">
            <a:extLst>
              <a:ext uri="{FF2B5EF4-FFF2-40B4-BE49-F238E27FC236}">
                <a16:creationId xmlns:a16="http://schemas.microsoft.com/office/drawing/2014/main" id="{87B68C48-31B6-7258-42BF-F00BF51F53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54364" y="3850454"/>
            <a:ext cx="569318" cy="569318"/>
          </a:xfrm>
          <a:prstGeom prst="rect">
            <a:avLst/>
          </a:prstGeom>
        </p:spPr>
      </p:pic>
      <p:pic>
        <p:nvPicPr>
          <p:cNvPr id="23" name="Picture 2" descr="Git Merge Vector SVG Icon (11) - SVG Repo">
            <a:extLst>
              <a:ext uri="{FF2B5EF4-FFF2-40B4-BE49-F238E27FC236}">
                <a16:creationId xmlns:a16="http://schemas.microsoft.com/office/drawing/2014/main" id="{7AE2531F-B8B3-6312-2986-16B81B568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1" y="3317868"/>
            <a:ext cx="404857" cy="40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phic 23" descr="Download outline">
            <a:extLst>
              <a:ext uri="{FF2B5EF4-FFF2-40B4-BE49-F238E27FC236}">
                <a16:creationId xmlns:a16="http://schemas.microsoft.com/office/drawing/2014/main" id="{72BA3ADA-9427-3855-C5EF-9913C941B3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07221" y="2827544"/>
            <a:ext cx="419754" cy="419754"/>
          </a:xfrm>
          <a:prstGeom prst="rect">
            <a:avLst/>
          </a:prstGeom>
        </p:spPr>
      </p:pic>
      <p:pic>
        <p:nvPicPr>
          <p:cNvPr id="25" name="Graphic 24" descr="Disk outline">
            <a:extLst>
              <a:ext uri="{FF2B5EF4-FFF2-40B4-BE49-F238E27FC236}">
                <a16:creationId xmlns:a16="http://schemas.microsoft.com/office/drawing/2014/main" id="{69BBA2EB-4068-881C-13D7-A2E9B9BE9E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40981" y="4369804"/>
            <a:ext cx="569318" cy="569318"/>
          </a:xfrm>
          <a:prstGeom prst="rect">
            <a:avLst/>
          </a:prstGeom>
        </p:spPr>
      </p:pic>
      <p:pic>
        <p:nvPicPr>
          <p:cNvPr id="31" name="Graphic 30" descr="Upload outline">
            <a:extLst>
              <a:ext uri="{FF2B5EF4-FFF2-40B4-BE49-F238E27FC236}">
                <a16:creationId xmlns:a16="http://schemas.microsoft.com/office/drawing/2014/main" id="{11DAF4F5-39BB-AD69-B6BC-B5BD8B2B2D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72578" y="4889154"/>
            <a:ext cx="569318" cy="56931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73A8F0-45D6-97DB-2949-58A03CA2CAD1}"/>
              </a:ext>
            </a:extLst>
          </p:cNvPr>
          <p:cNvCxnSpPr>
            <a:cxnSpLocks/>
          </p:cNvCxnSpPr>
          <p:nvPr/>
        </p:nvCxnSpPr>
        <p:spPr>
          <a:xfrm>
            <a:off x="7091264" y="3009842"/>
            <a:ext cx="0" cy="5090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1C0627-3B2D-7297-2E6C-D9772DEDEB7C}"/>
              </a:ext>
            </a:extLst>
          </p:cNvPr>
          <p:cNvCxnSpPr>
            <a:cxnSpLocks/>
          </p:cNvCxnSpPr>
          <p:nvPr/>
        </p:nvCxnSpPr>
        <p:spPr>
          <a:xfrm flipV="1">
            <a:off x="6391470" y="3988632"/>
            <a:ext cx="460309" cy="364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7B3B8AE-6139-5980-E4E3-7D4BF4DFD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36" y="5544117"/>
            <a:ext cx="938973" cy="938973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2A1F1B2-8215-B464-B7D5-A7B88F84E78F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7232780" cy="686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When you already have stuff for your project create a new project and then upload its files</a:t>
            </a:r>
          </a:p>
        </p:txBody>
      </p:sp>
    </p:spTree>
    <p:extLst>
      <p:ext uri="{BB962C8B-B14F-4D97-AF65-F5344CB8AC3E}">
        <p14:creationId xmlns:p14="http://schemas.microsoft.com/office/powerpoint/2010/main" val="98612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EC90-78F5-0EAE-EA25-60A89318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31359" cy="1325563"/>
          </a:xfrm>
        </p:spPr>
        <p:txBody>
          <a:bodyPr>
            <a:normAutofit/>
          </a:bodyPr>
          <a:lstStyle/>
          <a:p>
            <a:r>
              <a:rPr lang="en-US" dirty="0"/>
              <a:t>If you already have a project folder (local repo) - GitHub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EB8E70-BEE9-112F-5AEC-711D11EA58C1}"/>
              </a:ext>
            </a:extLst>
          </p:cNvPr>
          <p:cNvSpPr/>
          <p:nvPr/>
        </p:nvSpPr>
        <p:spPr>
          <a:xfrm>
            <a:off x="8677656" y="0"/>
            <a:ext cx="351434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Glossary</a:t>
            </a:r>
          </a:p>
          <a:p>
            <a:pPr algn="ctr"/>
            <a:endParaRPr lang="en-US" dirty="0"/>
          </a:p>
          <a:p>
            <a:pPr marL="457200"/>
            <a:r>
              <a:rPr lang="en-US" b="1" dirty="0"/>
              <a:t>Git</a:t>
            </a:r>
            <a:r>
              <a:rPr lang="en-US" dirty="0"/>
              <a:t>: the version control system</a:t>
            </a:r>
          </a:p>
          <a:p>
            <a:pPr marL="457200"/>
            <a:r>
              <a:rPr lang="en-US" b="1" dirty="0"/>
              <a:t>GitHub</a:t>
            </a:r>
            <a:r>
              <a:rPr lang="en-US" dirty="0"/>
              <a:t>: the web platform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GitHub Desktop</a:t>
            </a:r>
            <a:r>
              <a:rPr lang="en-US" dirty="0"/>
              <a:t>: the app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Repo: </a:t>
            </a:r>
            <a:r>
              <a:rPr lang="en-US" dirty="0"/>
              <a:t>the project location</a:t>
            </a:r>
          </a:p>
          <a:p>
            <a:pPr marL="457200"/>
            <a:endParaRPr lang="en-US" dirty="0"/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Fetch: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for review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Merge: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Integrates changes 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Pull: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and automatically integrates changes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Commit: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Saves a version of the project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Push: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Adds changes to the remote repo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Aptos" panose="02110004020202020204"/>
              </a:rPr>
              <a:t>Branch: </a:t>
            </a: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a parallel version of your repo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/>
            <a:endParaRPr lang="en-US" dirty="0"/>
          </a:p>
          <a:p>
            <a:endParaRPr lang="en-US" dirty="0"/>
          </a:p>
        </p:txBody>
      </p:sp>
      <p:pic>
        <p:nvPicPr>
          <p:cNvPr id="15" name="Picture 2" descr="Git&quot; Icon - Download for free – Iconduck">
            <a:extLst>
              <a:ext uri="{FF2B5EF4-FFF2-40B4-BE49-F238E27FC236}">
                <a16:creationId xmlns:a16="http://schemas.microsoft.com/office/drawing/2014/main" id="{EC89A8C3-CBDD-04DF-88EA-D38237D29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511" y="528012"/>
            <a:ext cx="415453" cy="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FD348B-AFBA-9990-6E84-3DBA21C0F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9469" y="1058989"/>
            <a:ext cx="431483" cy="4314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7443DD-C4EC-B63C-4EBF-A3BAFE4436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584" t="10500" r="12050" b="11674"/>
          <a:stretch/>
        </p:blipFill>
        <p:spPr>
          <a:xfrm>
            <a:off x="8707221" y="1573761"/>
            <a:ext cx="456184" cy="4649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77A52F-8126-E754-C713-91FDA6EFC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8146" y="2295696"/>
            <a:ext cx="465259" cy="4652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566D60-9346-35FC-FDA0-3C7CB4DF7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2781" y="5509271"/>
            <a:ext cx="465259" cy="465259"/>
          </a:xfrm>
          <a:prstGeom prst="rect">
            <a:avLst/>
          </a:prstGeom>
        </p:spPr>
      </p:pic>
      <p:pic>
        <p:nvPicPr>
          <p:cNvPr id="21" name="Graphic 20" descr="Download with solid fill">
            <a:extLst>
              <a:ext uri="{FF2B5EF4-FFF2-40B4-BE49-F238E27FC236}">
                <a16:creationId xmlns:a16="http://schemas.microsoft.com/office/drawing/2014/main" id="{87B68C48-31B6-7258-42BF-F00BF51F53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4364" y="3850454"/>
            <a:ext cx="569318" cy="569318"/>
          </a:xfrm>
          <a:prstGeom prst="rect">
            <a:avLst/>
          </a:prstGeom>
        </p:spPr>
      </p:pic>
      <p:pic>
        <p:nvPicPr>
          <p:cNvPr id="23" name="Picture 2" descr="Git Merge Vector SVG Icon (11) - SVG Repo">
            <a:extLst>
              <a:ext uri="{FF2B5EF4-FFF2-40B4-BE49-F238E27FC236}">
                <a16:creationId xmlns:a16="http://schemas.microsoft.com/office/drawing/2014/main" id="{7AE2531F-B8B3-6312-2986-16B81B568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1" y="3317868"/>
            <a:ext cx="404857" cy="40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phic 23" descr="Download outline">
            <a:extLst>
              <a:ext uri="{FF2B5EF4-FFF2-40B4-BE49-F238E27FC236}">
                <a16:creationId xmlns:a16="http://schemas.microsoft.com/office/drawing/2014/main" id="{72BA3ADA-9427-3855-C5EF-9913C941B3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07221" y="2827544"/>
            <a:ext cx="419754" cy="419754"/>
          </a:xfrm>
          <a:prstGeom prst="rect">
            <a:avLst/>
          </a:prstGeom>
        </p:spPr>
      </p:pic>
      <p:pic>
        <p:nvPicPr>
          <p:cNvPr id="25" name="Graphic 24" descr="Disk outline">
            <a:extLst>
              <a:ext uri="{FF2B5EF4-FFF2-40B4-BE49-F238E27FC236}">
                <a16:creationId xmlns:a16="http://schemas.microsoft.com/office/drawing/2014/main" id="{69BBA2EB-4068-881C-13D7-A2E9B9BE9E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40981" y="4369804"/>
            <a:ext cx="569318" cy="569318"/>
          </a:xfrm>
          <a:prstGeom prst="rect">
            <a:avLst/>
          </a:prstGeom>
        </p:spPr>
      </p:pic>
      <p:pic>
        <p:nvPicPr>
          <p:cNvPr id="31" name="Graphic 30" descr="Upload outline">
            <a:extLst>
              <a:ext uri="{FF2B5EF4-FFF2-40B4-BE49-F238E27FC236}">
                <a16:creationId xmlns:a16="http://schemas.microsoft.com/office/drawing/2014/main" id="{11DAF4F5-39BB-AD69-B6BC-B5BD8B2B2D7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72578" y="4889154"/>
            <a:ext cx="569318" cy="5693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CE75C7-D779-E098-B4B6-325BDB67338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584" t="10500" r="12050" b="11674"/>
          <a:stretch/>
        </p:blipFill>
        <p:spPr>
          <a:xfrm>
            <a:off x="279422" y="5657257"/>
            <a:ext cx="938973" cy="956916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1C0627-3B2D-7297-2E6C-D9772DEDEB7C}"/>
              </a:ext>
            </a:extLst>
          </p:cNvPr>
          <p:cNvCxnSpPr>
            <a:cxnSpLocks/>
          </p:cNvCxnSpPr>
          <p:nvPr/>
        </p:nvCxnSpPr>
        <p:spPr>
          <a:xfrm flipV="1">
            <a:off x="6170645" y="3683548"/>
            <a:ext cx="460309" cy="364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0BD6E73-1329-969C-1254-D03EFB0E423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12915" y="2125388"/>
            <a:ext cx="6007487" cy="318924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A45C66-77BD-A083-3592-0891F18F4ECA}"/>
              </a:ext>
            </a:extLst>
          </p:cNvPr>
          <p:cNvCxnSpPr>
            <a:cxnSpLocks/>
          </p:cNvCxnSpPr>
          <p:nvPr/>
        </p:nvCxnSpPr>
        <p:spPr>
          <a:xfrm>
            <a:off x="1856792" y="2594155"/>
            <a:ext cx="488301" cy="446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827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EC90-78F5-0EAE-EA25-60A89318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31359" cy="1325563"/>
          </a:xfrm>
        </p:spPr>
        <p:txBody>
          <a:bodyPr>
            <a:normAutofit/>
          </a:bodyPr>
          <a:lstStyle/>
          <a:p>
            <a:r>
              <a:rPr lang="en-US" dirty="0"/>
              <a:t>If you have a remote repo but no local repo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EB8E70-BEE9-112F-5AEC-711D11EA58C1}"/>
              </a:ext>
            </a:extLst>
          </p:cNvPr>
          <p:cNvSpPr/>
          <p:nvPr/>
        </p:nvSpPr>
        <p:spPr>
          <a:xfrm>
            <a:off x="8677656" y="0"/>
            <a:ext cx="351434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Glossary</a:t>
            </a:r>
          </a:p>
          <a:p>
            <a:pPr algn="ctr"/>
            <a:endParaRPr lang="en-US" dirty="0"/>
          </a:p>
          <a:p>
            <a:pPr marL="457200"/>
            <a:r>
              <a:rPr lang="en-US" b="1" dirty="0"/>
              <a:t>Git</a:t>
            </a:r>
            <a:r>
              <a:rPr lang="en-US" dirty="0"/>
              <a:t>: the version control system</a:t>
            </a:r>
          </a:p>
          <a:p>
            <a:pPr marL="457200"/>
            <a:r>
              <a:rPr lang="en-US" b="1" dirty="0"/>
              <a:t>GitHub</a:t>
            </a:r>
            <a:r>
              <a:rPr lang="en-US" dirty="0"/>
              <a:t>: the web platform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GitHub Desktop</a:t>
            </a:r>
            <a:r>
              <a:rPr lang="en-US" dirty="0"/>
              <a:t>: the app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Repo: </a:t>
            </a:r>
            <a:r>
              <a:rPr lang="en-US" dirty="0"/>
              <a:t>the project location</a:t>
            </a:r>
          </a:p>
          <a:p>
            <a:pPr marL="457200"/>
            <a:endParaRPr lang="en-US" dirty="0"/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Fetch: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for review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Merge: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Integrates changes 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Pull: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and automatically integrates changes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Commit: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Saves a version of the project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Push: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Adds changes to the remote repo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Aptos" panose="02110004020202020204"/>
              </a:rPr>
              <a:t>Branch: </a:t>
            </a: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a parallel version of your repo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/>
            <a:endParaRPr lang="en-US" dirty="0"/>
          </a:p>
          <a:p>
            <a:endParaRPr lang="en-US" dirty="0"/>
          </a:p>
        </p:txBody>
      </p:sp>
      <p:pic>
        <p:nvPicPr>
          <p:cNvPr id="15" name="Picture 2" descr="Git&quot; Icon - Download for free – Iconduck">
            <a:extLst>
              <a:ext uri="{FF2B5EF4-FFF2-40B4-BE49-F238E27FC236}">
                <a16:creationId xmlns:a16="http://schemas.microsoft.com/office/drawing/2014/main" id="{EC89A8C3-CBDD-04DF-88EA-D38237D29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511" y="528012"/>
            <a:ext cx="415453" cy="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FD348B-AFBA-9990-6E84-3DBA21C0F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9469" y="1058989"/>
            <a:ext cx="431483" cy="4314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7443DD-C4EC-B63C-4EBF-A3BAFE4436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584" t="10500" r="12050" b="11674"/>
          <a:stretch/>
        </p:blipFill>
        <p:spPr>
          <a:xfrm>
            <a:off x="8707221" y="1573761"/>
            <a:ext cx="456184" cy="4649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77A52F-8126-E754-C713-91FDA6EFC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8146" y="2295696"/>
            <a:ext cx="465259" cy="4652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566D60-9346-35FC-FDA0-3C7CB4DF7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2781" y="5509271"/>
            <a:ext cx="465259" cy="465259"/>
          </a:xfrm>
          <a:prstGeom prst="rect">
            <a:avLst/>
          </a:prstGeom>
        </p:spPr>
      </p:pic>
      <p:pic>
        <p:nvPicPr>
          <p:cNvPr id="21" name="Graphic 20" descr="Download with solid fill">
            <a:extLst>
              <a:ext uri="{FF2B5EF4-FFF2-40B4-BE49-F238E27FC236}">
                <a16:creationId xmlns:a16="http://schemas.microsoft.com/office/drawing/2014/main" id="{87B68C48-31B6-7258-42BF-F00BF51F53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4364" y="3850454"/>
            <a:ext cx="569318" cy="569318"/>
          </a:xfrm>
          <a:prstGeom prst="rect">
            <a:avLst/>
          </a:prstGeom>
        </p:spPr>
      </p:pic>
      <p:pic>
        <p:nvPicPr>
          <p:cNvPr id="23" name="Picture 2" descr="Git Merge Vector SVG Icon (11) - SVG Repo">
            <a:extLst>
              <a:ext uri="{FF2B5EF4-FFF2-40B4-BE49-F238E27FC236}">
                <a16:creationId xmlns:a16="http://schemas.microsoft.com/office/drawing/2014/main" id="{7AE2531F-B8B3-6312-2986-16B81B568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1" y="3317868"/>
            <a:ext cx="404857" cy="40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phic 23" descr="Download outline">
            <a:extLst>
              <a:ext uri="{FF2B5EF4-FFF2-40B4-BE49-F238E27FC236}">
                <a16:creationId xmlns:a16="http://schemas.microsoft.com/office/drawing/2014/main" id="{72BA3ADA-9427-3855-C5EF-9913C941B3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07221" y="2827544"/>
            <a:ext cx="419754" cy="419754"/>
          </a:xfrm>
          <a:prstGeom prst="rect">
            <a:avLst/>
          </a:prstGeom>
        </p:spPr>
      </p:pic>
      <p:pic>
        <p:nvPicPr>
          <p:cNvPr id="25" name="Graphic 24" descr="Disk outline">
            <a:extLst>
              <a:ext uri="{FF2B5EF4-FFF2-40B4-BE49-F238E27FC236}">
                <a16:creationId xmlns:a16="http://schemas.microsoft.com/office/drawing/2014/main" id="{69BBA2EB-4068-881C-13D7-A2E9B9BE9E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40981" y="4369804"/>
            <a:ext cx="569318" cy="569318"/>
          </a:xfrm>
          <a:prstGeom prst="rect">
            <a:avLst/>
          </a:prstGeom>
        </p:spPr>
      </p:pic>
      <p:pic>
        <p:nvPicPr>
          <p:cNvPr id="31" name="Graphic 30" descr="Upload outline">
            <a:extLst>
              <a:ext uri="{FF2B5EF4-FFF2-40B4-BE49-F238E27FC236}">
                <a16:creationId xmlns:a16="http://schemas.microsoft.com/office/drawing/2014/main" id="{11DAF4F5-39BB-AD69-B6BC-B5BD8B2B2D7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72578" y="4889154"/>
            <a:ext cx="569318" cy="56931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D45C9D-A40D-C3C4-DE17-DA7C972D8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48804" cy="4667250"/>
          </a:xfrm>
        </p:spPr>
        <p:txBody>
          <a:bodyPr>
            <a:normAutofit/>
          </a:bodyPr>
          <a:lstStyle/>
          <a:p>
            <a:r>
              <a:rPr lang="en-US" sz="2000" dirty="0"/>
              <a:t>You will ‘clone’ the remote repo and make a copy on your local device.</a:t>
            </a:r>
          </a:p>
          <a:p>
            <a:r>
              <a:rPr lang="en-US" sz="2000" b="1" dirty="0"/>
              <a:t>Cloning: </a:t>
            </a:r>
            <a:r>
              <a:rPr lang="en-US" sz="2000" dirty="0"/>
              <a:t>the initial install of a remote repo locally</a:t>
            </a:r>
          </a:p>
          <a:p>
            <a:r>
              <a:rPr lang="en-US" sz="2000" dirty="0"/>
              <a:t>You currently can’t do this with only GitHub. You need to work in the command line or with GitHub Desktop.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In the command line:</a:t>
            </a:r>
          </a:p>
          <a:p>
            <a:pPr marL="457200" indent="-457200">
              <a:buAutoNum type="arabicPeriod"/>
            </a:pPr>
            <a:r>
              <a:rPr lang="en-US" sz="2000" dirty="0"/>
              <a:t>Get the repo’s URL</a:t>
            </a:r>
          </a:p>
          <a:p>
            <a:pPr marL="457200" indent="-457200">
              <a:buAutoNum type="arabicPeriod"/>
            </a:pPr>
            <a:r>
              <a:rPr lang="en-US" sz="2000" dirty="0"/>
              <a:t>Open Git Bash/Command Prompt </a:t>
            </a:r>
          </a:p>
          <a:p>
            <a:pPr marL="457200" indent="-457200">
              <a:buAutoNum type="arabicPeriod"/>
            </a:pPr>
            <a:r>
              <a:rPr lang="en-US" sz="2000" dirty="0"/>
              <a:t>Navigate to the desired local directory</a:t>
            </a:r>
          </a:p>
          <a:p>
            <a:pPr marL="457200" indent="-457200">
              <a:buAutoNum type="arabicPeriod"/>
            </a:pPr>
            <a:r>
              <a:rPr lang="en-US" sz="2000" dirty="0"/>
              <a:t>git clone &lt;repository URL&gt;</a:t>
            </a:r>
          </a:p>
        </p:txBody>
      </p:sp>
    </p:spTree>
    <p:extLst>
      <p:ext uri="{BB962C8B-B14F-4D97-AF65-F5344CB8AC3E}">
        <p14:creationId xmlns:p14="http://schemas.microsoft.com/office/powerpoint/2010/main" val="300204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EC90-78F5-0EAE-EA25-60A89318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31359" cy="1325563"/>
          </a:xfrm>
        </p:spPr>
        <p:txBody>
          <a:bodyPr>
            <a:normAutofit/>
          </a:bodyPr>
          <a:lstStyle/>
          <a:p>
            <a:r>
              <a:rPr lang="en-US" dirty="0"/>
              <a:t>If you have a remote repo but no local repo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EB8E70-BEE9-112F-5AEC-711D11EA58C1}"/>
              </a:ext>
            </a:extLst>
          </p:cNvPr>
          <p:cNvSpPr/>
          <p:nvPr/>
        </p:nvSpPr>
        <p:spPr>
          <a:xfrm>
            <a:off x="8677656" y="0"/>
            <a:ext cx="351434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Glossary</a:t>
            </a:r>
          </a:p>
          <a:p>
            <a:pPr algn="ctr"/>
            <a:endParaRPr lang="en-US" dirty="0"/>
          </a:p>
          <a:p>
            <a:pPr marL="457200"/>
            <a:r>
              <a:rPr lang="en-US" b="1" dirty="0"/>
              <a:t>Git</a:t>
            </a:r>
            <a:r>
              <a:rPr lang="en-US" dirty="0"/>
              <a:t>: the version control system</a:t>
            </a:r>
          </a:p>
          <a:p>
            <a:pPr marL="457200"/>
            <a:r>
              <a:rPr lang="en-US" b="1" dirty="0"/>
              <a:t>GitHub</a:t>
            </a:r>
            <a:r>
              <a:rPr lang="en-US" dirty="0"/>
              <a:t>: the web platform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GitHub Desktop</a:t>
            </a:r>
            <a:r>
              <a:rPr lang="en-US" dirty="0"/>
              <a:t>: the app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Repo: </a:t>
            </a:r>
            <a:r>
              <a:rPr lang="en-US" dirty="0"/>
              <a:t>the project location</a:t>
            </a:r>
          </a:p>
          <a:p>
            <a:pPr marL="457200"/>
            <a:endParaRPr lang="en-US" dirty="0"/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Fetch: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for review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Merge: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Integrates changes 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Pull: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and automatically integrates changes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Commit: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Saves a version of the project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Push: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Adds changes to the remote repo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Aptos" panose="02110004020202020204"/>
              </a:rPr>
              <a:t>Branch: </a:t>
            </a: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a parallel version of your repo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/>
            <a:endParaRPr lang="en-US" dirty="0"/>
          </a:p>
          <a:p>
            <a:endParaRPr lang="en-US" dirty="0"/>
          </a:p>
        </p:txBody>
      </p:sp>
      <p:pic>
        <p:nvPicPr>
          <p:cNvPr id="15" name="Picture 2" descr="Git&quot; Icon - Download for free – Iconduck">
            <a:extLst>
              <a:ext uri="{FF2B5EF4-FFF2-40B4-BE49-F238E27FC236}">
                <a16:creationId xmlns:a16="http://schemas.microsoft.com/office/drawing/2014/main" id="{EC89A8C3-CBDD-04DF-88EA-D38237D29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511" y="528012"/>
            <a:ext cx="415453" cy="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FD348B-AFBA-9990-6E84-3DBA21C0F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9469" y="1058989"/>
            <a:ext cx="431483" cy="4314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7443DD-C4EC-B63C-4EBF-A3BAFE4436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584" t="10500" r="12050" b="11674"/>
          <a:stretch/>
        </p:blipFill>
        <p:spPr>
          <a:xfrm>
            <a:off x="8707221" y="1573761"/>
            <a:ext cx="456184" cy="4649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77A52F-8126-E754-C713-91FDA6EFC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8146" y="2295696"/>
            <a:ext cx="465259" cy="4652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566D60-9346-35FC-FDA0-3C7CB4DF7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2781" y="5509271"/>
            <a:ext cx="465259" cy="465259"/>
          </a:xfrm>
          <a:prstGeom prst="rect">
            <a:avLst/>
          </a:prstGeom>
        </p:spPr>
      </p:pic>
      <p:pic>
        <p:nvPicPr>
          <p:cNvPr id="21" name="Graphic 20" descr="Download with solid fill">
            <a:extLst>
              <a:ext uri="{FF2B5EF4-FFF2-40B4-BE49-F238E27FC236}">
                <a16:creationId xmlns:a16="http://schemas.microsoft.com/office/drawing/2014/main" id="{87B68C48-31B6-7258-42BF-F00BF51F53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4364" y="3850454"/>
            <a:ext cx="569318" cy="569318"/>
          </a:xfrm>
          <a:prstGeom prst="rect">
            <a:avLst/>
          </a:prstGeom>
        </p:spPr>
      </p:pic>
      <p:pic>
        <p:nvPicPr>
          <p:cNvPr id="23" name="Picture 2" descr="Git Merge Vector SVG Icon (11) - SVG Repo">
            <a:extLst>
              <a:ext uri="{FF2B5EF4-FFF2-40B4-BE49-F238E27FC236}">
                <a16:creationId xmlns:a16="http://schemas.microsoft.com/office/drawing/2014/main" id="{7AE2531F-B8B3-6312-2986-16B81B568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1" y="3317868"/>
            <a:ext cx="404857" cy="40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phic 23" descr="Download outline">
            <a:extLst>
              <a:ext uri="{FF2B5EF4-FFF2-40B4-BE49-F238E27FC236}">
                <a16:creationId xmlns:a16="http://schemas.microsoft.com/office/drawing/2014/main" id="{72BA3ADA-9427-3855-C5EF-9913C941B3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07221" y="2827544"/>
            <a:ext cx="419754" cy="419754"/>
          </a:xfrm>
          <a:prstGeom prst="rect">
            <a:avLst/>
          </a:prstGeom>
        </p:spPr>
      </p:pic>
      <p:pic>
        <p:nvPicPr>
          <p:cNvPr id="25" name="Graphic 24" descr="Disk outline">
            <a:extLst>
              <a:ext uri="{FF2B5EF4-FFF2-40B4-BE49-F238E27FC236}">
                <a16:creationId xmlns:a16="http://schemas.microsoft.com/office/drawing/2014/main" id="{69BBA2EB-4068-881C-13D7-A2E9B9BE9E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40981" y="4369804"/>
            <a:ext cx="569318" cy="569318"/>
          </a:xfrm>
          <a:prstGeom prst="rect">
            <a:avLst/>
          </a:prstGeom>
        </p:spPr>
      </p:pic>
      <p:pic>
        <p:nvPicPr>
          <p:cNvPr id="31" name="Graphic 30" descr="Upload outline">
            <a:extLst>
              <a:ext uri="{FF2B5EF4-FFF2-40B4-BE49-F238E27FC236}">
                <a16:creationId xmlns:a16="http://schemas.microsoft.com/office/drawing/2014/main" id="{11DAF4F5-39BB-AD69-B6BC-B5BD8B2B2D7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72578" y="4889154"/>
            <a:ext cx="569318" cy="56931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D45C9D-A40D-C3C4-DE17-DA7C972D8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48804" cy="572342"/>
          </a:xfrm>
        </p:spPr>
        <p:txBody>
          <a:bodyPr>
            <a:normAutofit/>
          </a:bodyPr>
          <a:lstStyle/>
          <a:p>
            <a:r>
              <a:rPr lang="en-US" sz="2000" dirty="0"/>
              <a:t>You can do this more easily with GitHub Desktop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966A5-D741-77D8-0684-704E47F9C66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63627" y="2460035"/>
            <a:ext cx="7105932" cy="381953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07F807-2E58-417B-D32B-E15567633764}"/>
              </a:ext>
            </a:extLst>
          </p:cNvPr>
          <p:cNvCxnSpPr>
            <a:cxnSpLocks/>
          </p:cNvCxnSpPr>
          <p:nvPr/>
        </p:nvCxnSpPr>
        <p:spPr>
          <a:xfrm>
            <a:off x="1343608" y="3317868"/>
            <a:ext cx="3228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22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B3674B-47D3-E800-C2AE-8A8F63AC2A91}"/>
              </a:ext>
            </a:extLst>
          </p:cNvPr>
          <p:cNvSpPr txBox="1">
            <a:spLocks/>
          </p:cNvSpPr>
          <p:nvPr/>
        </p:nvSpPr>
        <p:spPr>
          <a:xfrm>
            <a:off x="838200" y="153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Some resources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97858E-6998-8D90-7BA3-1052F3D47CE6}"/>
              </a:ext>
            </a:extLst>
          </p:cNvPr>
          <p:cNvSpPr txBox="1">
            <a:spLocks/>
          </p:cNvSpPr>
          <p:nvPr/>
        </p:nvSpPr>
        <p:spPr>
          <a:xfrm>
            <a:off x="838200" y="1352939"/>
            <a:ext cx="10515600" cy="482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GitHub:</a:t>
            </a:r>
          </a:p>
          <a:p>
            <a:pPr lvl="1"/>
            <a:r>
              <a:rPr lang="en-US" u="sng" dirty="0"/>
              <a:t>(strongly recommend)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/skills/</a:t>
            </a:r>
            <a:r>
              <a:rPr lang="en-US" dirty="0" err="1">
                <a:hlinkClick r:id="rId2"/>
              </a:rPr>
              <a:t>introduction-to-github?tab</a:t>
            </a:r>
            <a:r>
              <a:rPr lang="en-US" dirty="0">
                <a:hlinkClick r:id="rId2"/>
              </a:rPr>
              <a:t>=readme-</a:t>
            </a:r>
            <a:r>
              <a:rPr lang="en-US" dirty="0" err="1">
                <a:hlinkClick r:id="rId2"/>
              </a:rPr>
              <a:t>ov</a:t>
            </a:r>
            <a:r>
              <a:rPr lang="en-US" dirty="0">
                <a:hlinkClick r:id="rId2"/>
              </a:rPr>
              <a:t>-file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docs.github.com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/get-started/start-your-journey/hello-world</a:t>
            </a:r>
            <a:endParaRPr lang="en-US" dirty="0"/>
          </a:p>
          <a:p>
            <a:r>
              <a:rPr lang="en-US" dirty="0"/>
              <a:t>Git: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github.com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kuahyeow</a:t>
            </a:r>
            <a:r>
              <a:rPr lang="en-US" dirty="0">
                <a:hlinkClick r:id="rId4"/>
              </a:rPr>
              <a:t>/git-workshop</a:t>
            </a:r>
            <a:r>
              <a:rPr lang="en-US" dirty="0"/>
              <a:t> </a:t>
            </a:r>
          </a:p>
          <a:p>
            <a:r>
              <a:rPr lang="en-US" dirty="0"/>
              <a:t>Git glossary:</a:t>
            </a:r>
          </a:p>
          <a:p>
            <a:pPr lvl="1"/>
            <a:r>
              <a:rPr lang="en-US" dirty="0">
                <a:hlinkClick r:id="rId5"/>
              </a:rPr>
              <a:t>https://git-</a:t>
            </a:r>
            <a:r>
              <a:rPr lang="en-US" dirty="0" err="1">
                <a:hlinkClick r:id="rId5"/>
              </a:rPr>
              <a:t>scm.com</a:t>
            </a:r>
            <a:r>
              <a:rPr lang="en-US" dirty="0">
                <a:hlinkClick r:id="rId5"/>
              </a:rPr>
              <a:t>/docs/</a:t>
            </a:r>
            <a:r>
              <a:rPr lang="en-US" dirty="0" err="1">
                <a:hlinkClick r:id="rId5"/>
              </a:rPr>
              <a:t>gitglossary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47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EC90-78F5-0EAE-EA25-60A89318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your LOCAL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1B61-D9BD-2FA6-4E19-5AADC44C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349752" cy="42392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To update your local repo with material from your remote repo:</a:t>
            </a:r>
          </a:p>
          <a:p>
            <a:pPr marL="0" indent="0">
              <a:buNone/>
            </a:pPr>
            <a:r>
              <a:rPr lang="en-US" sz="2000" b="1" dirty="0"/>
              <a:t>Fetch: </a:t>
            </a:r>
            <a:r>
              <a:rPr lang="en-US" sz="2000" dirty="0"/>
              <a:t>Gets changes from the remote repo </a:t>
            </a:r>
          </a:p>
          <a:p>
            <a:pPr marL="0" indent="0" algn="ctr">
              <a:buNone/>
            </a:pPr>
            <a:r>
              <a:rPr lang="en-US" sz="2000" i="1" dirty="0"/>
              <a:t>and</a:t>
            </a:r>
          </a:p>
          <a:p>
            <a:pPr marL="0" indent="0">
              <a:buNone/>
            </a:pPr>
            <a:r>
              <a:rPr lang="en-US" sz="2000" b="1" dirty="0"/>
              <a:t>Merge: </a:t>
            </a:r>
            <a:r>
              <a:rPr lang="en-US" sz="2000" dirty="0"/>
              <a:t>Merges changes into your current branch</a:t>
            </a:r>
          </a:p>
          <a:p>
            <a:pPr marL="0" indent="0" algn="ctr">
              <a:buNone/>
            </a:pPr>
            <a:r>
              <a:rPr lang="en-US" sz="2000" b="1" dirty="0"/>
              <a:t>OR</a:t>
            </a:r>
          </a:p>
          <a:p>
            <a:pPr marL="0" indent="0">
              <a:buNone/>
            </a:pPr>
            <a:r>
              <a:rPr lang="en-US" sz="2000" b="1" dirty="0"/>
              <a:t>Pull: </a:t>
            </a:r>
            <a:r>
              <a:rPr lang="en-US" sz="2000" dirty="0"/>
              <a:t>Gets changes from the remote repo and merges them into your current branch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B2C2AF-5B46-17A9-7B44-14B043F84418}"/>
              </a:ext>
            </a:extLst>
          </p:cNvPr>
          <p:cNvSpPr/>
          <p:nvPr/>
        </p:nvSpPr>
        <p:spPr>
          <a:xfrm>
            <a:off x="8677656" y="0"/>
            <a:ext cx="351434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Glossary</a:t>
            </a:r>
          </a:p>
          <a:p>
            <a:pPr algn="ctr"/>
            <a:endParaRPr lang="en-US" dirty="0"/>
          </a:p>
          <a:p>
            <a:pPr marL="457200"/>
            <a:r>
              <a:rPr lang="en-US" b="1" dirty="0"/>
              <a:t>Git</a:t>
            </a:r>
            <a:r>
              <a:rPr lang="en-US" dirty="0"/>
              <a:t>: the version control system</a:t>
            </a:r>
          </a:p>
          <a:p>
            <a:pPr marL="457200"/>
            <a:r>
              <a:rPr lang="en-US" b="1" dirty="0"/>
              <a:t>GitHub</a:t>
            </a:r>
            <a:r>
              <a:rPr lang="en-US" dirty="0"/>
              <a:t>: the web platform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GitHub Desktop</a:t>
            </a:r>
            <a:r>
              <a:rPr lang="en-US" dirty="0"/>
              <a:t>: the app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Repo: </a:t>
            </a:r>
            <a:r>
              <a:rPr lang="en-US" dirty="0"/>
              <a:t>the project location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Fetch</a:t>
            </a:r>
            <a:r>
              <a:rPr lang="en-US" dirty="0"/>
              <a:t>: Retrieves changes for review</a:t>
            </a:r>
          </a:p>
          <a:p>
            <a:pPr marL="457200"/>
            <a:r>
              <a:rPr lang="en-US" b="1" dirty="0"/>
              <a:t>Merge</a:t>
            </a:r>
            <a:r>
              <a:rPr lang="en-US" dirty="0"/>
              <a:t>: Integrates changes </a:t>
            </a:r>
          </a:p>
          <a:p>
            <a:pPr marL="457200"/>
            <a:endParaRPr lang="en-US" dirty="0"/>
          </a:p>
          <a:p>
            <a:pPr marL="457200"/>
            <a:r>
              <a:rPr lang="en-US" dirty="0"/>
              <a:t>Pull: </a:t>
            </a:r>
            <a:r>
              <a:rPr lang="en-US" sz="1400" dirty="0"/>
              <a:t>Retrieves changes and automatically integrates changes</a:t>
            </a:r>
          </a:p>
          <a:p>
            <a:pPr marL="457200"/>
            <a:endParaRPr lang="en-US" dirty="0"/>
          </a:p>
        </p:txBody>
      </p:sp>
      <p:pic>
        <p:nvPicPr>
          <p:cNvPr id="1026" name="Picture 2" descr="Git&quot; Icon - Download for free – Iconduck">
            <a:extLst>
              <a:ext uri="{FF2B5EF4-FFF2-40B4-BE49-F238E27FC236}">
                <a16:creationId xmlns:a16="http://schemas.microsoft.com/office/drawing/2014/main" id="{28E6E68C-FEA4-D81C-8531-BAB7BCB7D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511" y="528012"/>
            <a:ext cx="415453" cy="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0F471C-B03A-E849-C924-5A80BE6DE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469" y="1058989"/>
            <a:ext cx="431483" cy="4314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EF156E-4264-CF61-01A0-17F2AF82DD4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584" t="10500" r="12050" b="11674"/>
          <a:stretch/>
        </p:blipFill>
        <p:spPr>
          <a:xfrm>
            <a:off x="8707221" y="1573761"/>
            <a:ext cx="456184" cy="464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BC6F4D-F014-5C67-BA69-6D8A861D2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8146" y="2295696"/>
            <a:ext cx="465259" cy="465259"/>
          </a:xfrm>
          <a:prstGeom prst="rect">
            <a:avLst/>
          </a:prstGeom>
        </p:spPr>
      </p:pic>
      <p:pic>
        <p:nvPicPr>
          <p:cNvPr id="7" name="Graphic 6" descr="Cloud with solid fill">
            <a:extLst>
              <a:ext uri="{FF2B5EF4-FFF2-40B4-BE49-F238E27FC236}">
                <a16:creationId xmlns:a16="http://schemas.microsoft.com/office/drawing/2014/main" id="{924E8BC9-FE5B-B75B-C52C-C56AE15B5A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7239" y="2428247"/>
            <a:ext cx="1576154" cy="1576154"/>
          </a:xfrm>
          <a:prstGeom prst="rect">
            <a:avLst/>
          </a:prstGeom>
        </p:spPr>
      </p:pic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6737DF38-C3FF-9F1A-618C-23CEEC3104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26364" y="2962840"/>
            <a:ext cx="638926" cy="638926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C3340C85-A52D-1A1F-E777-8D6F1A4FE8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11013" y="5559101"/>
            <a:ext cx="553219" cy="5532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24E829-C2C9-711A-55A9-DC8C652BEE31}"/>
              </a:ext>
            </a:extLst>
          </p:cNvPr>
          <p:cNvCxnSpPr>
            <a:cxnSpLocks/>
          </p:cNvCxnSpPr>
          <p:nvPr/>
        </p:nvCxnSpPr>
        <p:spPr>
          <a:xfrm>
            <a:off x="5545316" y="3750412"/>
            <a:ext cx="0" cy="273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CC2E4E-C1A4-A3B2-B1B1-75FFA30B735E}"/>
              </a:ext>
            </a:extLst>
          </p:cNvPr>
          <p:cNvCxnSpPr>
            <a:cxnSpLocks/>
          </p:cNvCxnSpPr>
          <p:nvPr/>
        </p:nvCxnSpPr>
        <p:spPr>
          <a:xfrm flipH="1">
            <a:off x="7127511" y="5559101"/>
            <a:ext cx="921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5EB79F-89D8-D07E-427A-D645FB3CC808}"/>
              </a:ext>
            </a:extLst>
          </p:cNvPr>
          <p:cNvSpPr txBox="1"/>
          <p:nvPr/>
        </p:nvSpPr>
        <p:spPr>
          <a:xfrm>
            <a:off x="7311013" y="5109762"/>
            <a:ext cx="661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39FECF-7DDF-D39D-941C-CFE1F611E388}"/>
              </a:ext>
            </a:extLst>
          </p:cNvPr>
          <p:cNvSpPr txBox="1"/>
          <p:nvPr/>
        </p:nvSpPr>
        <p:spPr>
          <a:xfrm>
            <a:off x="5243355" y="402282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Fetch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AAAEBF-6376-442B-A452-9F1455EA2A83}"/>
              </a:ext>
            </a:extLst>
          </p:cNvPr>
          <p:cNvSpPr txBox="1"/>
          <p:nvPr/>
        </p:nvSpPr>
        <p:spPr>
          <a:xfrm>
            <a:off x="5190620" y="5117352"/>
            <a:ext cx="656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Merge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89E54E8-4737-F588-DDF3-5BB4C0A105D3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6402" b="16640"/>
          <a:stretch/>
        </p:blipFill>
        <p:spPr>
          <a:xfrm>
            <a:off x="4877784" y="5445992"/>
            <a:ext cx="1353429" cy="902146"/>
          </a:xfrm>
          <a:prstGeom prst="rect">
            <a:avLst/>
          </a:prstGeom>
        </p:spPr>
      </p:pic>
      <p:pic>
        <p:nvPicPr>
          <p:cNvPr id="21" name="Graphic 20" descr="Database with solid fill">
            <a:extLst>
              <a:ext uri="{FF2B5EF4-FFF2-40B4-BE49-F238E27FC236}">
                <a16:creationId xmlns:a16="http://schemas.microsoft.com/office/drawing/2014/main" id="{9DEBA39E-06CD-C15C-FEBF-12C8378C4D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83346" y="5547654"/>
            <a:ext cx="553219" cy="5532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D755D3-6778-97DA-083B-5251F9E74CF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6402" b="16640"/>
          <a:stretch/>
        </p:blipFill>
        <p:spPr>
          <a:xfrm>
            <a:off x="6879403" y="5445992"/>
            <a:ext cx="1353429" cy="90214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4558BF-4135-FFDA-5420-4B7AFE31BAD2}"/>
              </a:ext>
            </a:extLst>
          </p:cNvPr>
          <p:cNvCxnSpPr>
            <a:cxnSpLocks/>
          </p:cNvCxnSpPr>
          <p:nvPr/>
        </p:nvCxnSpPr>
        <p:spPr>
          <a:xfrm>
            <a:off x="7545178" y="3786179"/>
            <a:ext cx="0" cy="1295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Cloud with solid fill">
            <a:extLst>
              <a:ext uri="{FF2B5EF4-FFF2-40B4-BE49-F238E27FC236}">
                <a16:creationId xmlns:a16="http://schemas.microsoft.com/office/drawing/2014/main" id="{01A533EF-ADFB-56D8-78C3-1D5D1AFE23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7101" y="2447609"/>
            <a:ext cx="1576154" cy="1576154"/>
          </a:xfrm>
          <a:prstGeom prst="rect">
            <a:avLst/>
          </a:prstGeom>
        </p:spPr>
      </p:pic>
      <p:pic>
        <p:nvPicPr>
          <p:cNvPr id="26" name="Graphic 25" descr="Database with solid fill">
            <a:extLst>
              <a:ext uri="{FF2B5EF4-FFF2-40B4-BE49-F238E27FC236}">
                <a16:creationId xmlns:a16="http://schemas.microsoft.com/office/drawing/2014/main" id="{A35BFE4A-9C22-725E-1607-C5F2E67476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26226" y="2982202"/>
            <a:ext cx="638926" cy="63892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8E08660-FFBD-B6F0-2274-F3C9B261D41F}"/>
              </a:ext>
            </a:extLst>
          </p:cNvPr>
          <p:cNvSpPr txBox="1"/>
          <p:nvPr/>
        </p:nvSpPr>
        <p:spPr>
          <a:xfrm>
            <a:off x="4781000" y="2339900"/>
            <a:ext cx="166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1: Safer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E433AA-ECFE-B650-CCAB-CF22C2B28A43}"/>
              </a:ext>
            </a:extLst>
          </p:cNvPr>
          <p:cNvSpPr txBox="1"/>
          <p:nvPr/>
        </p:nvSpPr>
        <p:spPr>
          <a:xfrm>
            <a:off x="6658012" y="2339900"/>
            <a:ext cx="17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2: Faster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9D5E35-5DD1-2661-86DF-E3DB4EEB1EBB}"/>
              </a:ext>
            </a:extLst>
          </p:cNvPr>
          <p:cNvCxnSpPr>
            <a:cxnSpLocks/>
          </p:cNvCxnSpPr>
          <p:nvPr/>
        </p:nvCxnSpPr>
        <p:spPr>
          <a:xfrm>
            <a:off x="5545316" y="4324393"/>
            <a:ext cx="0" cy="273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CB966A8-BF75-E79B-55FC-66A69D1B8BBD}"/>
              </a:ext>
            </a:extLst>
          </p:cNvPr>
          <p:cNvSpPr txBox="1"/>
          <p:nvPr/>
        </p:nvSpPr>
        <p:spPr>
          <a:xfrm>
            <a:off x="4757239" y="4552066"/>
            <a:ext cx="1732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Look at the changes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D66999-A462-1495-F087-729CE821AFC2}"/>
              </a:ext>
            </a:extLst>
          </p:cNvPr>
          <p:cNvCxnSpPr>
            <a:cxnSpLocks/>
          </p:cNvCxnSpPr>
          <p:nvPr/>
        </p:nvCxnSpPr>
        <p:spPr>
          <a:xfrm>
            <a:off x="5514036" y="4859843"/>
            <a:ext cx="0" cy="273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Download with solid fill">
            <a:extLst>
              <a:ext uri="{FF2B5EF4-FFF2-40B4-BE49-F238E27FC236}">
                <a16:creationId xmlns:a16="http://schemas.microsoft.com/office/drawing/2014/main" id="{124D483D-2521-EF14-8B9B-3900ADB3CF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54364" y="3850454"/>
            <a:ext cx="569318" cy="569318"/>
          </a:xfrm>
          <a:prstGeom prst="rect">
            <a:avLst/>
          </a:prstGeom>
        </p:spPr>
      </p:pic>
      <p:pic>
        <p:nvPicPr>
          <p:cNvPr id="37" name="Picture 2" descr="Git Merge Vector SVG Icon (11) - SVG Repo">
            <a:extLst>
              <a:ext uri="{FF2B5EF4-FFF2-40B4-BE49-F238E27FC236}">
                <a16:creationId xmlns:a16="http://schemas.microsoft.com/office/drawing/2014/main" id="{B5A033EA-EA26-AC24-1B98-575FB16A6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1" y="3317868"/>
            <a:ext cx="404857" cy="40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Graphic 37" descr="Download outline">
            <a:extLst>
              <a:ext uri="{FF2B5EF4-FFF2-40B4-BE49-F238E27FC236}">
                <a16:creationId xmlns:a16="http://schemas.microsoft.com/office/drawing/2014/main" id="{CE8ED103-04E5-5DB3-1AC4-97C80E9D28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07221" y="2827544"/>
            <a:ext cx="419754" cy="41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98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EC90-78F5-0EAE-EA25-60A89318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your REMOTE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1B61-D9BD-2FA6-4E19-5AADC44C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052946" cy="45565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To update the remote repo after making changes in the local repo:</a:t>
            </a:r>
          </a:p>
          <a:p>
            <a:pPr marL="0" indent="0">
              <a:buNone/>
            </a:pPr>
            <a:r>
              <a:rPr lang="en-US" sz="2000" b="1" dirty="0"/>
              <a:t>Commit: </a:t>
            </a:r>
            <a:r>
              <a:rPr lang="en-US" sz="2000" dirty="0"/>
              <a:t>to</a:t>
            </a:r>
            <a:r>
              <a:rPr lang="en-US" sz="2000" b="1" dirty="0"/>
              <a:t> </a:t>
            </a:r>
            <a:r>
              <a:rPr lang="en-US" sz="2000" dirty="0"/>
              <a:t>create a ‘saved’ version of your project with an explanation of what was changed. </a:t>
            </a:r>
          </a:p>
          <a:p>
            <a:pPr marL="0" indent="0">
              <a:buNone/>
            </a:pPr>
            <a:r>
              <a:rPr lang="en-US" sz="2000" b="1" dirty="0"/>
              <a:t>Push*: </a:t>
            </a:r>
            <a:r>
              <a:rPr lang="en-US" sz="2000" dirty="0"/>
              <a:t>to upload changes to the remote repo</a:t>
            </a:r>
          </a:p>
          <a:p>
            <a:pPr marL="0" indent="0">
              <a:buNone/>
            </a:pPr>
            <a:r>
              <a:rPr lang="en-US" sz="2000" dirty="0"/>
              <a:t>When you </a:t>
            </a:r>
            <a:r>
              <a:rPr lang="en-US" sz="2000" i="1" dirty="0"/>
              <a:t>make a commit</a:t>
            </a:r>
            <a:r>
              <a:rPr lang="en-US" sz="2000" dirty="0"/>
              <a:t>, you create a version history. </a:t>
            </a:r>
          </a:p>
          <a:p>
            <a:pPr marL="0" indent="0">
              <a:buNone/>
            </a:pPr>
            <a:r>
              <a:rPr lang="en-US" sz="2000" dirty="0"/>
              <a:t>When you push your changes, others can access them from the remote repo. </a:t>
            </a:r>
          </a:p>
          <a:p>
            <a:pPr marL="0" indent="0">
              <a:buNone/>
            </a:pPr>
            <a:r>
              <a:rPr lang="en-US" sz="2000" dirty="0"/>
              <a:t>* Push is also used when adding changes from other branches to the remote repo.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B2C2AF-5B46-17A9-7B44-14B043F84418}"/>
              </a:ext>
            </a:extLst>
          </p:cNvPr>
          <p:cNvSpPr/>
          <p:nvPr/>
        </p:nvSpPr>
        <p:spPr>
          <a:xfrm>
            <a:off x="8677656" y="0"/>
            <a:ext cx="351434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Glossary</a:t>
            </a:r>
          </a:p>
          <a:p>
            <a:pPr algn="ctr"/>
            <a:endParaRPr lang="en-US" dirty="0"/>
          </a:p>
          <a:p>
            <a:pPr marL="457200"/>
            <a:r>
              <a:rPr lang="en-US" b="1" dirty="0"/>
              <a:t>Git</a:t>
            </a:r>
            <a:r>
              <a:rPr lang="en-US" dirty="0"/>
              <a:t>: the version control system</a:t>
            </a:r>
          </a:p>
          <a:p>
            <a:pPr marL="457200"/>
            <a:r>
              <a:rPr lang="en-US" b="1" dirty="0"/>
              <a:t>GitHub</a:t>
            </a:r>
            <a:r>
              <a:rPr lang="en-US" dirty="0"/>
              <a:t>: the web platform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GitHub Desktop</a:t>
            </a:r>
            <a:r>
              <a:rPr lang="en-US" dirty="0"/>
              <a:t>: the app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Repo: </a:t>
            </a:r>
            <a:r>
              <a:rPr lang="en-US" dirty="0"/>
              <a:t>the project location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Fetch: </a:t>
            </a:r>
            <a:r>
              <a:rPr lang="en-US" dirty="0"/>
              <a:t>Retrieves changes for review</a:t>
            </a:r>
          </a:p>
          <a:p>
            <a:pPr marL="457200"/>
            <a:r>
              <a:rPr lang="en-US" b="1" dirty="0"/>
              <a:t>Merge: </a:t>
            </a:r>
            <a:r>
              <a:rPr lang="en-US" dirty="0"/>
              <a:t>Integrates changes 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Pull: </a:t>
            </a:r>
            <a:r>
              <a:rPr lang="en-US" sz="1400" dirty="0"/>
              <a:t>Retrieves changes and automatically integrates changes</a:t>
            </a:r>
          </a:p>
          <a:p>
            <a:pPr marL="457200"/>
            <a:r>
              <a:rPr lang="en-US" b="1" dirty="0"/>
              <a:t>Commit: </a:t>
            </a:r>
            <a:r>
              <a:rPr lang="en-US" dirty="0"/>
              <a:t>Saves a version of the project</a:t>
            </a:r>
          </a:p>
          <a:p>
            <a:pPr marL="457200"/>
            <a:r>
              <a:rPr lang="en-US" b="1" dirty="0"/>
              <a:t>Push: </a:t>
            </a:r>
            <a:r>
              <a:rPr lang="en-US" dirty="0"/>
              <a:t>Adds changes to the remote repo</a:t>
            </a:r>
          </a:p>
        </p:txBody>
      </p:sp>
      <p:pic>
        <p:nvPicPr>
          <p:cNvPr id="1026" name="Picture 2" descr="Git&quot; Icon - Download for free – Iconduck">
            <a:extLst>
              <a:ext uri="{FF2B5EF4-FFF2-40B4-BE49-F238E27FC236}">
                <a16:creationId xmlns:a16="http://schemas.microsoft.com/office/drawing/2014/main" id="{28E6E68C-FEA4-D81C-8531-BAB7BCB7D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511" y="528012"/>
            <a:ext cx="415453" cy="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0F471C-B03A-E849-C924-5A80BE6DE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469" y="1058989"/>
            <a:ext cx="431483" cy="4314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EF156E-4264-CF61-01A0-17F2AF82DD4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584" t="10500" r="12050" b="11674"/>
          <a:stretch/>
        </p:blipFill>
        <p:spPr>
          <a:xfrm>
            <a:off x="8707221" y="1573761"/>
            <a:ext cx="456184" cy="464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BC6F4D-F014-5C67-BA69-6D8A861D2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8146" y="2295696"/>
            <a:ext cx="465259" cy="4652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39FECF-7DDF-D39D-941C-CFE1F611E388}"/>
              </a:ext>
            </a:extLst>
          </p:cNvPr>
          <p:cNvSpPr txBox="1"/>
          <p:nvPr/>
        </p:nvSpPr>
        <p:spPr>
          <a:xfrm>
            <a:off x="5674637" y="3456523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AAAEBF-6376-442B-A452-9F1455EA2A83}"/>
              </a:ext>
            </a:extLst>
          </p:cNvPr>
          <p:cNvSpPr txBox="1"/>
          <p:nvPr/>
        </p:nvSpPr>
        <p:spPr>
          <a:xfrm>
            <a:off x="5781085" y="4465212"/>
            <a:ext cx="570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Push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89E54E8-4737-F588-DDF3-5BB4C0A105D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6402" b="16640"/>
          <a:stretch/>
        </p:blipFill>
        <p:spPr>
          <a:xfrm>
            <a:off x="5423789" y="1825624"/>
            <a:ext cx="1353429" cy="902146"/>
          </a:xfrm>
          <a:prstGeom prst="rect">
            <a:avLst/>
          </a:prstGeom>
        </p:spPr>
      </p:pic>
      <p:pic>
        <p:nvPicPr>
          <p:cNvPr id="21" name="Graphic 20" descr="Database with solid fill">
            <a:extLst>
              <a:ext uri="{FF2B5EF4-FFF2-40B4-BE49-F238E27FC236}">
                <a16:creationId xmlns:a16="http://schemas.microsoft.com/office/drawing/2014/main" id="{9DEBA39E-06CD-C15C-FEBF-12C8378C4D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9351" y="1927286"/>
            <a:ext cx="553219" cy="553219"/>
          </a:xfrm>
          <a:prstGeom prst="rect">
            <a:avLst/>
          </a:prstGeom>
        </p:spPr>
      </p:pic>
      <p:pic>
        <p:nvPicPr>
          <p:cNvPr id="25" name="Graphic 24" descr="Cloud with solid fill">
            <a:extLst>
              <a:ext uri="{FF2B5EF4-FFF2-40B4-BE49-F238E27FC236}">
                <a16:creationId xmlns:a16="http://schemas.microsoft.com/office/drawing/2014/main" id="{01A533EF-ADFB-56D8-78C3-1D5D1AFE23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07923" y="4505926"/>
            <a:ext cx="1576154" cy="1576154"/>
          </a:xfrm>
          <a:prstGeom prst="rect">
            <a:avLst/>
          </a:prstGeom>
        </p:spPr>
      </p:pic>
      <p:pic>
        <p:nvPicPr>
          <p:cNvPr id="26" name="Graphic 25" descr="Database with solid fill">
            <a:extLst>
              <a:ext uri="{FF2B5EF4-FFF2-40B4-BE49-F238E27FC236}">
                <a16:creationId xmlns:a16="http://schemas.microsoft.com/office/drawing/2014/main" id="{A35BFE4A-9C22-725E-1607-C5F2E67476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77048" y="5040519"/>
            <a:ext cx="638926" cy="63892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9D5E35-5DD1-2661-86DF-E3DB4EEB1EBB}"/>
              </a:ext>
            </a:extLst>
          </p:cNvPr>
          <p:cNvCxnSpPr>
            <a:cxnSpLocks/>
          </p:cNvCxnSpPr>
          <p:nvPr/>
        </p:nvCxnSpPr>
        <p:spPr>
          <a:xfrm>
            <a:off x="6089551" y="2832361"/>
            <a:ext cx="0" cy="563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94E9BB-2A00-77EA-6CAB-D6F0E135C0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062971" y="3805014"/>
            <a:ext cx="3289" cy="660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Download with solid fill">
            <a:extLst>
              <a:ext uri="{FF2B5EF4-FFF2-40B4-BE49-F238E27FC236}">
                <a16:creationId xmlns:a16="http://schemas.microsoft.com/office/drawing/2014/main" id="{27F16301-2943-F0FF-EE05-E6CE319622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54364" y="3850454"/>
            <a:ext cx="569318" cy="569318"/>
          </a:xfrm>
          <a:prstGeom prst="rect">
            <a:avLst/>
          </a:prstGeom>
        </p:spPr>
      </p:pic>
      <p:pic>
        <p:nvPicPr>
          <p:cNvPr id="6146" name="Picture 2" descr="Git Merge Vector SVG Icon (11) - SVG Repo">
            <a:extLst>
              <a:ext uri="{FF2B5EF4-FFF2-40B4-BE49-F238E27FC236}">
                <a16:creationId xmlns:a16="http://schemas.microsoft.com/office/drawing/2014/main" id="{C791991A-8069-0C1C-FAB2-29504026B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1" y="3317868"/>
            <a:ext cx="404857" cy="40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Graphic 32" descr="Download outline">
            <a:extLst>
              <a:ext uri="{FF2B5EF4-FFF2-40B4-BE49-F238E27FC236}">
                <a16:creationId xmlns:a16="http://schemas.microsoft.com/office/drawing/2014/main" id="{7762CE1E-14EA-CAFA-A670-00F02CBE2C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07221" y="2827544"/>
            <a:ext cx="419754" cy="419754"/>
          </a:xfrm>
          <a:prstGeom prst="rect">
            <a:avLst/>
          </a:prstGeom>
        </p:spPr>
      </p:pic>
      <p:pic>
        <p:nvPicPr>
          <p:cNvPr id="35" name="Graphic 34" descr="Disk outline">
            <a:extLst>
              <a:ext uri="{FF2B5EF4-FFF2-40B4-BE49-F238E27FC236}">
                <a16:creationId xmlns:a16="http://schemas.microsoft.com/office/drawing/2014/main" id="{5DACA65F-6EB4-334A-9F49-583B7EEA7DB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40981" y="4369804"/>
            <a:ext cx="569318" cy="569318"/>
          </a:xfrm>
          <a:prstGeom prst="rect">
            <a:avLst/>
          </a:prstGeom>
        </p:spPr>
      </p:pic>
      <p:pic>
        <p:nvPicPr>
          <p:cNvPr id="37" name="Graphic 36" descr="Upload outline">
            <a:extLst>
              <a:ext uri="{FF2B5EF4-FFF2-40B4-BE49-F238E27FC236}">
                <a16:creationId xmlns:a16="http://schemas.microsoft.com/office/drawing/2014/main" id="{5DCD938F-053A-EBB9-2AD6-398FE742CCE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72578" y="4889154"/>
            <a:ext cx="569318" cy="5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06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EC90-78F5-0EAE-EA25-60A89318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 different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1B61-D9BD-2FA6-4E19-5AADC44C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49752" cy="2734809"/>
          </a:xfrm>
        </p:spPr>
        <p:txBody>
          <a:bodyPr>
            <a:normAutofit/>
          </a:bodyPr>
          <a:lstStyle/>
          <a:p>
            <a:r>
              <a:rPr lang="en-US" sz="2000" b="1" dirty="0"/>
              <a:t>Branch: </a:t>
            </a:r>
            <a:r>
              <a:rPr lang="en-US" sz="2000" dirty="0"/>
              <a:t>a parallel version of your repo</a:t>
            </a:r>
          </a:p>
          <a:p>
            <a:r>
              <a:rPr lang="en-US" sz="2000" dirty="0"/>
              <a:t>Branches let you implement changes without impacting the overall project</a:t>
            </a:r>
          </a:p>
          <a:p>
            <a:r>
              <a:rPr lang="en-US" sz="2000" dirty="0"/>
              <a:t>By default, you have a main branch. </a:t>
            </a:r>
          </a:p>
          <a:p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B2C2AF-5B46-17A9-7B44-14B043F84418}"/>
              </a:ext>
            </a:extLst>
          </p:cNvPr>
          <p:cNvSpPr/>
          <p:nvPr/>
        </p:nvSpPr>
        <p:spPr>
          <a:xfrm>
            <a:off x="8677656" y="0"/>
            <a:ext cx="351434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Glossary</a:t>
            </a:r>
          </a:p>
          <a:p>
            <a:pPr algn="ctr"/>
            <a:endParaRPr lang="en-US" dirty="0"/>
          </a:p>
          <a:p>
            <a:pPr marL="457200"/>
            <a:r>
              <a:rPr lang="en-US" b="1" dirty="0"/>
              <a:t>Git</a:t>
            </a:r>
            <a:r>
              <a:rPr lang="en-US" dirty="0"/>
              <a:t>: the version control system</a:t>
            </a:r>
          </a:p>
          <a:p>
            <a:pPr marL="457200"/>
            <a:r>
              <a:rPr lang="en-US" b="1" dirty="0"/>
              <a:t>GitHub</a:t>
            </a:r>
            <a:r>
              <a:rPr lang="en-US" dirty="0"/>
              <a:t>: the web platform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GitHub Desktop</a:t>
            </a:r>
            <a:r>
              <a:rPr lang="en-US" dirty="0"/>
              <a:t>: the app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Repo: </a:t>
            </a:r>
            <a:r>
              <a:rPr lang="en-US" dirty="0"/>
              <a:t>the project location</a:t>
            </a:r>
          </a:p>
          <a:p>
            <a:pPr marL="457200"/>
            <a:endParaRPr lang="en-US" dirty="0"/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Fetch: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for review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Merge: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Integrates changes 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Pull: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and automatically integrates changes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Commit: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Saves a version of the project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Push: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Adds changes to the remote repo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Aptos" panose="02110004020202020204"/>
              </a:rPr>
              <a:t>Branch: </a:t>
            </a: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a parallel version of your repo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/>
            <a:endParaRPr lang="en-US" dirty="0"/>
          </a:p>
          <a:p>
            <a:endParaRPr lang="en-US" dirty="0"/>
          </a:p>
        </p:txBody>
      </p:sp>
      <p:pic>
        <p:nvPicPr>
          <p:cNvPr id="1026" name="Picture 2" descr="Git&quot; Icon - Download for free – Iconduck">
            <a:extLst>
              <a:ext uri="{FF2B5EF4-FFF2-40B4-BE49-F238E27FC236}">
                <a16:creationId xmlns:a16="http://schemas.microsoft.com/office/drawing/2014/main" id="{28E6E68C-FEA4-D81C-8531-BAB7BCB7D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511" y="528012"/>
            <a:ext cx="415453" cy="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0F471C-B03A-E849-C924-5A80BE6DE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469" y="1058989"/>
            <a:ext cx="431483" cy="4314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EF156E-4264-CF61-01A0-17F2AF82DD4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584" t="10500" r="12050" b="11674"/>
          <a:stretch/>
        </p:blipFill>
        <p:spPr>
          <a:xfrm>
            <a:off x="8707221" y="1573761"/>
            <a:ext cx="456184" cy="464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BC6F4D-F014-5C67-BA69-6D8A861D2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8146" y="2295696"/>
            <a:ext cx="465259" cy="46525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0C9CF68-3904-F99C-9239-1862EFDDEFBF}"/>
              </a:ext>
            </a:extLst>
          </p:cNvPr>
          <p:cNvGrpSpPr/>
          <p:nvPr/>
        </p:nvGrpSpPr>
        <p:grpSpPr>
          <a:xfrm>
            <a:off x="4413380" y="3890865"/>
            <a:ext cx="3694300" cy="2644581"/>
            <a:chOff x="4187952" y="3680567"/>
            <a:chExt cx="3349752" cy="237104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77B0755-9FDE-4482-9AD0-DCEA9437F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3900" t="14140" r="65584" b="45201"/>
            <a:stretch/>
          </p:blipFill>
          <p:spPr>
            <a:xfrm>
              <a:off x="4187952" y="3680567"/>
              <a:ext cx="3349752" cy="2371040"/>
            </a:xfrm>
            <a:prstGeom prst="rect">
              <a:avLst/>
            </a:prstGeom>
          </p:spPr>
        </p:pic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EFA40DA-7669-AFB3-A892-13507D1BDE3D}"/>
                </a:ext>
              </a:extLst>
            </p:cNvPr>
            <p:cNvCxnSpPr>
              <a:cxnSpLocks/>
            </p:cNvCxnSpPr>
            <p:nvPr/>
          </p:nvCxnSpPr>
          <p:spPr>
            <a:xfrm>
              <a:off x="5607857" y="4487762"/>
              <a:ext cx="0" cy="37832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36BFCCAF-2755-9825-DDBC-5529C9863A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3135" y="1506180"/>
            <a:ext cx="2143125" cy="21431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232613D-E28D-55D9-D8C8-73F506BFC4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2781" y="5509271"/>
            <a:ext cx="465259" cy="465259"/>
          </a:xfrm>
          <a:prstGeom prst="rect">
            <a:avLst/>
          </a:prstGeom>
        </p:spPr>
      </p:pic>
      <p:pic>
        <p:nvPicPr>
          <p:cNvPr id="31" name="Graphic 30" descr="Download with solid fill">
            <a:extLst>
              <a:ext uri="{FF2B5EF4-FFF2-40B4-BE49-F238E27FC236}">
                <a16:creationId xmlns:a16="http://schemas.microsoft.com/office/drawing/2014/main" id="{452AD264-CF7F-EDC4-FBB3-5E209A6327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4364" y="3850454"/>
            <a:ext cx="569318" cy="569318"/>
          </a:xfrm>
          <a:prstGeom prst="rect">
            <a:avLst/>
          </a:prstGeom>
        </p:spPr>
      </p:pic>
      <p:pic>
        <p:nvPicPr>
          <p:cNvPr id="32" name="Picture 2" descr="Git Merge Vector SVG Icon (11) - SVG Repo">
            <a:extLst>
              <a:ext uri="{FF2B5EF4-FFF2-40B4-BE49-F238E27FC236}">
                <a16:creationId xmlns:a16="http://schemas.microsoft.com/office/drawing/2014/main" id="{DDF73FB6-E202-0376-F9AF-46F7EF747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1" y="3317868"/>
            <a:ext cx="404857" cy="40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Graphic 32" descr="Download outline">
            <a:extLst>
              <a:ext uri="{FF2B5EF4-FFF2-40B4-BE49-F238E27FC236}">
                <a16:creationId xmlns:a16="http://schemas.microsoft.com/office/drawing/2014/main" id="{5BCFBCEE-0C9F-44BB-2D17-5354641059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07221" y="2827544"/>
            <a:ext cx="419754" cy="419754"/>
          </a:xfrm>
          <a:prstGeom prst="rect">
            <a:avLst/>
          </a:prstGeom>
        </p:spPr>
      </p:pic>
      <p:pic>
        <p:nvPicPr>
          <p:cNvPr id="34" name="Graphic 33" descr="Disk outline">
            <a:extLst>
              <a:ext uri="{FF2B5EF4-FFF2-40B4-BE49-F238E27FC236}">
                <a16:creationId xmlns:a16="http://schemas.microsoft.com/office/drawing/2014/main" id="{DB3A817E-AA1B-0D02-596B-B6AFAB7432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40981" y="4369804"/>
            <a:ext cx="569318" cy="569318"/>
          </a:xfrm>
          <a:prstGeom prst="rect">
            <a:avLst/>
          </a:prstGeom>
        </p:spPr>
      </p:pic>
      <p:pic>
        <p:nvPicPr>
          <p:cNvPr id="35" name="Graphic 34" descr="Upload outline">
            <a:extLst>
              <a:ext uri="{FF2B5EF4-FFF2-40B4-BE49-F238E27FC236}">
                <a16:creationId xmlns:a16="http://schemas.microsoft.com/office/drawing/2014/main" id="{D9B49599-7868-2ECB-1CDD-9F568D889D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72578" y="4889154"/>
            <a:ext cx="569318" cy="5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68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EC90-78F5-0EAE-EA25-60A89318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 different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1B61-D9BD-2FA6-4E19-5AADC44C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49752" cy="2734809"/>
          </a:xfrm>
        </p:spPr>
        <p:txBody>
          <a:bodyPr>
            <a:normAutofit/>
          </a:bodyPr>
          <a:lstStyle/>
          <a:p>
            <a:r>
              <a:rPr lang="en-US" sz="2000" b="1" dirty="0"/>
              <a:t>Branch: </a:t>
            </a:r>
            <a:r>
              <a:rPr lang="en-US" sz="2000" dirty="0"/>
              <a:t>a parallel version of your repo</a:t>
            </a:r>
          </a:p>
          <a:p>
            <a:r>
              <a:rPr lang="en-US" sz="2000" dirty="0"/>
              <a:t>For us, branches are most used when another person is working on your project</a:t>
            </a:r>
          </a:p>
          <a:p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B2C2AF-5B46-17A9-7B44-14B043F84418}"/>
              </a:ext>
            </a:extLst>
          </p:cNvPr>
          <p:cNvSpPr/>
          <p:nvPr/>
        </p:nvSpPr>
        <p:spPr>
          <a:xfrm>
            <a:off x="8677656" y="0"/>
            <a:ext cx="351434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Glossary</a:t>
            </a:r>
          </a:p>
          <a:p>
            <a:pPr algn="ctr"/>
            <a:endParaRPr lang="en-US" dirty="0"/>
          </a:p>
          <a:p>
            <a:pPr marL="457200"/>
            <a:r>
              <a:rPr lang="en-US" b="1" dirty="0"/>
              <a:t>Git</a:t>
            </a:r>
            <a:r>
              <a:rPr lang="en-US" dirty="0"/>
              <a:t>: the version control system</a:t>
            </a:r>
          </a:p>
          <a:p>
            <a:pPr marL="457200"/>
            <a:r>
              <a:rPr lang="en-US" b="1" dirty="0"/>
              <a:t>GitHub</a:t>
            </a:r>
            <a:r>
              <a:rPr lang="en-US" dirty="0"/>
              <a:t>: the web platform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GitHub Desktop</a:t>
            </a:r>
            <a:r>
              <a:rPr lang="en-US" dirty="0"/>
              <a:t>: the app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Repo: </a:t>
            </a:r>
            <a:r>
              <a:rPr lang="en-US" dirty="0"/>
              <a:t>the project location</a:t>
            </a:r>
          </a:p>
          <a:p>
            <a:pPr marL="457200"/>
            <a:endParaRPr lang="en-US" dirty="0"/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Fetch: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for review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Merge: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Integrates changes 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Pull: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and automatically integrates changes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Commit: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Saves a version of the project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Push: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Adds changes to the remote repo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Aptos" panose="02110004020202020204"/>
              </a:rPr>
              <a:t>Branch: </a:t>
            </a: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a parallel version of your repo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/>
            <a:endParaRPr lang="en-US" dirty="0"/>
          </a:p>
          <a:p>
            <a:endParaRPr lang="en-US" dirty="0"/>
          </a:p>
        </p:txBody>
      </p:sp>
      <p:pic>
        <p:nvPicPr>
          <p:cNvPr id="1026" name="Picture 2" descr="Git&quot; Icon - Download for free – Iconduck">
            <a:extLst>
              <a:ext uri="{FF2B5EF4-FFF2-40B4-BE49-F238E27FC236}">
                <a16:creationId xmlns:a16="http://schemas.microsoft.com/office/drawing/2014/main" id="{28E6E68C-FEA4-D81C-8531-BAB7BCB7D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511" y="528012"/>
            <a:ext cx="415453" cy="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0F471C-B03A-E849-C924-5A80BE6DE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469" y="1058989"/>
            <a:ext cx="431483" cy="4314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EF156E-4264-CF61-01A0-17F2AF82DD4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584" t="10500" r="12050" b="11674"/>
          <a:stretch/>
        </p:blipFill>
        <p:spPr>
          <a:xfrm>
            <a:off x="8707221" y="1573761"/>
            <a:ext cx="456184" cy="464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BC6F4D-F014-5C67-BA69-6D8A861D2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8146" y="2295696"/>
            <a:ext cx="465259" cy="4652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6BFCCAF-2755-9825-DDBC-5529C9863A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3135" y="1506180"/>
            <a:ext cx="2143125" cy="21431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232613D-E28D-55D9-D8C8-73F506BFC4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2781" y="5509271"/>
            <a:ext cx="465259" cy="465259"/>
          </a:xfrm>
          <a:prstGeom prst="rect">
            <a:avLst/>
          </a:prstGeom>
        </p:spPr>
      </p:pic>
      <p:pic>
        <p:nvPicPr>
          <p:cNvPr id="31" name="Graphic 30" descr="Download with solid fill">
            <a:extLst>
              <a:ext uri="{FF2B5EF4-FFF2-40B4-BE49-F238E27FC236}">
                <a16:creationId xmlns:a16="http://schemas.microsoft.com/office/drawing/2014/main" id="{452AD264-CF7F-EDC4-FBB3-5E209A6327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54364" y="3850454"/>
            <a:ext cx="569318" cy="569318"/>
          </a:xfrm>
          <a:prstGeom prst="rect">
            <a:avLst/>
          </a:prstGeom>
        </p:spPr>
      </p:pic>
      <p:pic>
        <p:nvPicPr>
          <p:cNvPr id="32" name="Picture 2" descr="Git Merge Vector SVG Icon (11) - SVG Repo">
            <a:extLst>
              <a:ext uri="{FF2B5EF4-FFF2-40B4-BE49-F238E27FC236}">
                <a16:creationId xmlns:a16="http://schemas.microsoft.com/office/drawing/2014/main" id="{DDF73FB6-E202-0376-F9AF-46F7EF747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1" y="3317868"/>
            <a:ext cx="404857" cy="40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Graphic 32" descr="Download outline">
            <a:extLst>
              <a:ext uri="{FF2B5EF4-FFF2-40B4-BE49-F238E27FC236}">
                <a16:creationId xmlns:a16="http://schemas.microsoft.com/office/drawing/2014/main" id="{5BCFBCEE-0C9F-44BB-2D17-5354641059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07221" y="2827544"/>
            <a:ext cx="419754" cy="419754"/>
          </a:xfrm>
          <a:prstGeom prst="rect">
            <a:avLst/>
          </a:prstGeom>
        </p:spPr>
      </p:pic>
      <p:pic>
        <p:nvPicPr>
          <p:cNvPr id="34" name="Graphic 33" descr="Disk outline">
            <a:extLst>
              <a:ext uri="{FF2B5EF4-FFF2-40B4-BE49-F238E27FC236}">
                <a16:creationId xmlns:a16="http://schemas.microsoft.com/office/drawing/2014/main" id="{DB3A817E-AA1B-0D02-596B-B6AFAB7432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40981" y="4369804"/>
            <a:ext cx="569318" cy="569318"/>
          </a:xfrm>
          <a:prstGeom prst="rect">
            <a:avLst/>
          </a:prstGeom>
        </p:spPr>
      </p:pic>
      <p:pic>
        <p:nvPicPr>
          <p:cNvPr id="35" name="Graphic 34" descr="Upload outline">
            <a:extLst>
              <a:ext uri="{FF2B5EF4-FFF2-40B4-BE49-F238E27FC236}">
                <a16:creationId xmlns:a16="http://schemas.microsoft.com/office/drawing/2014/main" id="{D9B49599-7868-2ECB-1CDD-9F568D889D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72578" y="4889154"/>
            <a:ext cx="569318" cy="56931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3CECAE-64B2-7A6F-5E06-F2091F0B0C1A}"/>
              </a:ext>
            </a:extLst>
          </p:cNvPr>
          <p:cNvCxnSpPr>
            <a:cxnSpLocks/>
          </p:cNvCxnSpPr>
          <p:nvPr/>
        </p:nvCxnSpPr>
        <p:spPr>
          <a:xfrm>
            <a:off x="5023011" y="4393055"/>
            <a:ext cx="0" cy="34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0E37639-2169-177A-1EF5-C7CDB4FF3FE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29257" y="4727705"/>
            <a:ext cx="5115442" cy="12482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D1E232-DA6F-243D-2104-AB8264B57E76}"/>
              </a:ext>
            </a:extLst>
          </p:cNvPr>
          <p:cNvSpPr txBox="1"/>
          <p:nvPr/>
        </p:nvSpPr>
        <p:spPr>
          <a:xfrm>
            <a:off x="4404049" y="4062688"/>
            <a:ext cx="14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branch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4134D-F4AB-0402-596E-FCB37EEB5473}"/>
              </a:ext>
            </a:extLst>
          </p:cNvPr>
          <p:cNvSpPr txBox="1"/>
          <p:nvPr/>
        </p:nvSpPr>
        <p:spPr>
          <a:xfrm>
            <a:off x="6633775" y="5606602"/>
            <a:ext cx="15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Paul’s branch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203ED7-630D-8274-06DE-6D7F15A98427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000050" y="5395649"/>
            <a:ext cx="633725" cy="395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396C05-E917-19D7-B7AC-B82909AFB1F2}"/>
              </a:ext>
            </a:extLst>
          </p:cNvPr>
          <p:cNvSpPr txBox="1"/>
          <p:nvPr/>
        </p:nvSpPr>
        <p:spPr>
          <a:xfrm>
            <a:off x="4260526" y="6128206"/>
            <a:ext cx="190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Dilooshi’s branch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F32964-AEEE-3F51-17E5-E7263EB99502}"/>
              </a:ext>
            </a:extLst>
          </p:cNvPr>
          <p:cNvCxnSpPr>
            <a:cxnSpLocks/>
          </p:cNvCxnSpPr>
          <p:nvPr/>
        </p:nvCxnSpPr>
        <p:spPr>
          <a:xfrm flipV="1">
            <a:off x="5023011" y="5887616"/>
            <a:ext cx="0" cy="277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337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EC91A8-D378-F972-7F74-A37C10AE7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416" y="1818382"/>
            <a:ext cx="9047584" cy="49370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7197F-8486-A46A-2FC8-D2544C2ACD89}"/>
              </a:ext>
            </a:extLst>
          </p:cNvPr>
          <p:cNvSpPr txBox="1"/>
          <p:nvPr/>
        </p:nvSpPr>
        <p:spPr>
          <a:xfrm>
            <a:off x="877079" y="1483567"/>
            <a:ext cx="3498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even branch branches!</a:t>
            </a:r>
          </a:p>
          <a:p>
            <a:endParaRPr lang="en-US" dirty="0"/>
          </a:p>
          <a:p>
            <a:r>
              <a:rPr lang="en-US" dirty="0"/>
              <a:t>If you don’t like a branch, you don’t have to delete it or merge it. Just ignore it.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F54DAD-3462-AC3D-0D6D-4FC3F659D7B5}"/>
              </a:ext>
            </a:extLst>
          </p:cNvPr>
          <p:cNvCxnSpPr/>
          <p:nvPr/>
        </p:nvCxnSpPr>
        <p:spPr>
          <a:xfrm flipH="1">
            <a:off x="11495314" y="2960895"/>
            <a:ext cx="270588" cy="4681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727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EC90-78F5-0EAE-EA25-60A89318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10856" cy="1325563"/>
          </a:xfrm>
        </p:spPr>
        <p:txBody>
          <a:bodyPr/>
          <a:lstStyle/>
          <a:p>
            <a:r>
              <a:rPr lang="en-US" dirty="0"/>
              <a:t>Branching gets confused with forking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1B61-D9BD-2FA6-4E19-5AADC44C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76600" cy="4225982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/>
              <a:t>Branch/branching: </a:t>
            </a:r>
            <a:r>
              <a:rPr lang="en-US" sz="2000" dirty="0"/>
              <a:t>a separate line of development </a:t>
            </a:r>
            <a:r>
              <a:rPr lang="en-US" sz="2000" i="1" dirty="0"/>
              <a:t>within</a:t>
            </a:r>
            <a:r>
              <a:rPr lang="en-US" sz="2000" dirty="0"/>
              <a:t> the repo</a:t>
            </a:r>
          </a:p>
          <a:p>
            <a:endParaRPr lang="en-US" sz="2000" dirty="0"/>
          </a:p>
          <a:p>
            <a:r>
              <a:rPr lang="en-US" sz="2000" b="1" dirty="0"/>
              <a:t>Fork/forking: </a:t>
            </a:r>
            <a:r>
              <a:rPr lang="en-US" sz="2000" dirty="0"/>
              <a:t>creating a copy of another person’s repo for your own use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Note</a:t>
            </a:r>
            <a:r>
              <a:rPr lang="en-US" sz="2000" dirty="0"/>
              <a:t> – some of the less important things aren’t getting added to the glossary. You can find a complete version of the glossary at the end.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9048115-45A4-07C3-9FFC-5063E2920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36" y="6051607"/>
            <a:ext cx="431483" cy="43148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6F661B1-AABA-CAE7-7C16-92D5063E3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299" y="1433707"/>
            <a:ext cx="2875308" cy="172896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A907309-4C33-1D5F-97EA-79D41A981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07" y="3422407"/>
            <a:ext cx="1325563" cy="132556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56B4BF1-71AE-C1AF-4B48-126B37E80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953" y="3422406"/>
            <a:ext cx="1325563" cy="132556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81476D9-97C9-D656-BB8E-9D4988D857D2}"/>
              </a:ext>
            </a:extLst>
          </p:cNvPr>
          <p:cNvSpPr txBox="1"/>
          <p:nvPr/>
        </p:nvSpPr>
        <p:spPr>
          <a:xfrm>
            <a:off x="4512765" y="4901073"/>
            <a:ext cx="1324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Miranda’s repo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2FD87B-BBF6-F8F3-62DA-EBFED7139134}"/>
              </a:ext>
            </a:extLst>
          </p:cNvPr>
          <p:cNvSpPr txBox="1"/>
          <p:nvPr/>
        </p:nvSpPr>
        <p:spPr>
          <a:xfrm>
            <a:off x="6629790" y="4901073"/>
            <a:ext cx="1530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Paul’s copy of Miranda’s repo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60C511-2758-3470-E3B7-473B87403E01}"/>
              </a:ext>
            </a:extLst>
          </p:cNvPr>
          <p:cNvSpPr/>
          <p:nvPr/>
        </p:nvSpPr>
        <p:spPr>
          <a:xfrm>
            <a:off x="8677656" y="0"/>
            <a:ext cx="351434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Glossary</a:t>
            </a:r>
          </a:p>
          <a:p>
            <a:pPr algn="ctr"/>
            <a:endParaRPr lang="en-US" dirty="0"/>
          </a:p>
          <a:p>
            <a:pPr marL="457200"/>
            <a:r>
              <a:rPr lang="en-US" b="1" dirty="0"/>
              <a:t>Git</a:t>
            </a:r>
            <a:r>
              <a:rPr lang="en-US" dirty="0"/>
              <a:t>: the version control system</a:t>
            </a:r>
          </a:p>
          <a:p>
            <a:pPr marL="457200"/>
            <a:r>
              <a:rPr lang="en-US" b="1" dirty="0"/>
              <a:t>GitHub</a:t>
            </a:r>
            <a:r>
              <a:rPr lang="en-US" dirty="0"/>
              <a:t>: the web platform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GitHub Desktop</a:t>
            </a:r>
            <a:r>
              <a:rPr lang="en-US" dirty="0"/>
              <a:t>: the app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Repo: </a:t>
            </a:r>
            <a:r>
              <a:rPr lang="en-US" dirty="0"/>
              <a:t>the project location</a:t>
            </a:r>
          </a:p>
          <a:p>
            <a:pPr marL="457200"/>
            <a:endParaRPr lang="en-US" dirty="0"/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Fetch: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for review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Merge: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Integrates changes 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Pull: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and automatically integrates changes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Commit: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Saves a version of the project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Push: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Adds changes to the remote repo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Aptos" panose="02110004020202020204"/>
              </a:rPr>
              <a:t>Branch: </a:t>
            </a: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a parallel version of your repo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/>
            <a:endParaRPr lang="en-US" dirty="0"/>
          </a:p>
          <a:p>
            <a:endParaRPr lang="en-US" dirty="0"/>
          </a:p>
        </p:txBody>
      </p:sp>
      <p:pic>
        <p:nvPicPr>
          <p:cNvPr id="41" name="Picture 2" descr="Git&quot; Icon - Download for free – Iconduck">
            <a:extLst>
              <a:ext uri="{FF2B5EF4-FFF2-40B4-BE49-F238E27FC236}">
                <a16:creationId xmlns:a16="http://schemas.microsoft.com/office/drawing/2014/main" id="{F2330701-D96B-F72A-DEF8-4665D4ACB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511" y="528012"/>
            <a:ext cx="415453" cy="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A48BB47-A531-9C5C-E4F4-DF735075F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469" y="1058989"/>
            <a:ext cx="431483" cy="4314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28A1425-63DD-D22C-562F-1842394D87E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1584" t="10500" r="12050" b="11674"/>
          <a:stretch/>
        </p:blipFill>
        <p:spPr>
          <a:xfrm>
            <a:off x="8707221" y="1573761"/>
            <a:ext cx="456184" cy="4649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E9B4BE0-D0D8-02CE-C285-51F823FB09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8146" y="2295696"/>
            <a:ext cx="465259" cy="46525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1E49B39-645E-2127-28E8-D73D8AE16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781" y="5509271"/>
            <a:ext cx="465259" cy="465259"/>
          </a:xfrm>
          <a:prstGeom prst="rect">
            <a:avLst/>
          </a:prstGeom>
        </p:spPr>
      </p:pic>
      <p:pic>
        <p:nvPicPr>
          <p:cNvPr id="46" name="Graphic 45" descr="Download with solid fill">
            <a:extLst>
              <a:ext uri="{FF2B5EF4-FFF2-40B4-BE49-F238E27FC236}">
                <a16:creationId xmlns:a16="http://schemas.microsoft.com/office/drawing/2014/main" id="{AE78CAAC-BF28-36A0-E9F1-CC98DB30B2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4364" y="3850454"/>
            <a:ext cx="569318" cy="569318"/>
          </a:xfrm>
          <a:prstGeom prst="rect">
            <a:avLst/>
          </a:prstGeom>
        </p:spPr>
      </p:pic>
      <p:pic>
        <p:nvPicPr>
          <p:cNvPr id="47" name="Picture 2" descr="Git Merge Vector SVG Icon (11) - SVG Repo">
            <a:extLst>
              <a:ext uri="{FF2B5EF4-FFF2-40B4-BE49-F238E27FC236}">
                <a16:creationId xmlns:a16="http://schemas.microsoft.com/office/drawing/2014/main" id="{2824DCAF-71A0-676A-3149-B4C62591E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1" y="3317868"/>
            <a:ext cx="404857" cy="40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Graphic 47" descr="Download outline">
            <a:extLst>
              <a:ext uri="{FF2B5EF4-FFF2-40B4-BE49-F238E27FC236}">
                <a16:creationId xmlns:a16="http://schemas.microsoft.com/office/drawing/2014/main" id="{3519E52A-8A88-F88A-2785-3ADD6C8719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07221" y="2827544"/>
            <a:ext cx="419754" cy="419754"/>
          </a:xfrm>
          <a:prstGeom prst="rect">
            <a:avLst/>
          </a:prstGeom>
        </p:spPr>
      </p:pic>
      <p:pic>
        <p:nvPicPr>
          <p:cNvPr id="49" name="Graphic 48" descr="Disk outline">
            <a:extLst>
              <a:ext uri="{FF2B5EF4-FFF2-40B4-BE49-F238E27FC236}">
                <a16:creationId xmlns:a16="http://schemas.microsoft.com/office/drawing/2014/main" id="{67CE894C-6EFA-9EED-564A-1EFA933E8E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40981" y="4369804"/>
            <a:ext cx="569318" cy="569318"/>
          </a:xfrm>
          <a:prstGeom prst="rect">
            <a:avLst/>
          </a:prstGeom>
        </p:spPr>
      </p:pic>
      <p:pic>
        <p:nvPicPr>
          <p:cNvPr id="50" name="Graphic 49" descr="Upload outline">
            <a:extLst>
              <a:ext uri="{FF2B5EF4-FFF2-40B4-BE49-F238E27FC236}">
                <a16:creationId xmlns:a16="http://schemas.microsoft.com/office/drawing/2014/main" id="{251921D3-D77B-27EE-C49B-08024BC9B3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72578" y="4889154"/>
            <a:ext cx="569318" cy="5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42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EC90-78F5-0EAE-EA25-60A89318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1B61-D9BD-2FA6-4E19-5AADC44C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49752" cy="3780977"/>
          </a:xfrm>
        </p:spPr>
        <p:txBody>
          <a:bodyPr>
            <a:normAutofit/>
          </a:bodyPr>
          <a:lstStyle/>
          <a:p>
            <a:r>
              <a:rPr lang="en-US" sz="2000" dirty="0"/>
              <a:t>You may want to implement stuff from a branch into the main branch of your project</a:t>
            </a:r>
          </a:p>
          <a:p>
            <a:r>
              <a:rPr lang="en-US" sz="2000" b="1" dirty="0"/>
              <a:t>Pull request (PR): </a:t>
            </a:r>
            <a:r>
              <a:rPr lang="en-US" sz="2000" dirty="0"/>
              <a:t>A request that the repo owner asking that your branch is implemented in the main branch</a:t>
            </a:r>
          </a:p>
          <a:p>
            <a:r>
              <a:rPr lang="en-US" sz="2000" b="1" dirty="0"/>
              <a:t>Merge: </a:t>
            </a:r>
            <a:r>
              <a:rPr lang="en-US" sz="2000" dirty="0"/>
              <a:t>Approving a pull request and implementing the branch into the main</a:t>
            </a:r>
            <a:endParaRPr lang="en-US" sz="2000" b="1" dirty="0"/>
          </a:p>
          <a:p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89A76-63D8-8BDC-7DAF-13E50D884467}"/>
              </a:ext>
            </a:extLst>
          </p:cNvPr>
          <p:cNvSpPr txBox="1"/>
          <p:nvPr/>
        </p:nvSpPr>
        <p:spPr>
          <a:xfrm>
            <a:off x="6059080" y="2849544"/>
            <a:ext cx="2483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this example, Dilooshi asked Paul to implement </a:t>
            </a:r>
            <a:r>
              <a:rPr lang="en-US" sz="1200" i="1" dirty="0"/>
              <a:t>her</a:t>
            </a:r>
            <a:r>
              <a:rPr lang="en-US" sz="1200" dirty="0"/>
              <a:t> branch, and then Paul asked me to implement </a:t>
            </a:r>
            <a:r>
              <a:rPr lang="en-US" sz="1200" i="1" dirty="0"/>
              <a:t>his</a:t>
            </a:r>
            <a:r>
              <a:rPr lang="en-US" sz="1200" dirty="0"/>
              <a:t> branch. The final main branch has all their changes.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1E3BF1-335B-2C08-A26D-188452121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689" y="1794246"/>
            <a:ext cx="1174921" cy="11749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995116B-2F27-586D-C0CF-AF499A14C62A}"/>
              </a:ext>
            </a:extLst>
          </p:cNvPr>
          <p:cNvSpPr/>
          <p:nvPr/>
        </p:nvSpPr>
        <p:spPr>
          <a:xfrm>
            <a:off x="8677656" y="0"/>
            <a:ext cx="351434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Glossary</a:t>
            </a:r>
          </a:p>
          <a:p>
            <a:pPr algn="ctr"/>
            <a:endParaRPr lang="en-US" dirty="0"/>
          </a:p>
          <a:p>
            <a:pPr marL="457200"/>
            <a:r>
              <a:rPr lang="en-US" b="1" dirty="0"/>
              <a:t>Git</a:t>
            </a:r>
            <a:r>
              <a:rPr lang="en-US" dirty="0"/>
              <a:t>: the version control system</a:t>
            </a:r>
          </a:p>
          <a:p>
            <a:pPr marL="457200"/>
            <a:r>
              <a:rPr lang="en-US" b="1" dirty="0"/>
              <a:t>GitHub</a:t>
            </a:r>
            <a:r>
              <a:rPr lang="en-US" dirty="0"/>
              <a:t>: the web platform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GitHub Desktop</a:t>
            </a:r>
            <a:r>
              <a:rPr lang="en-US" dirty="0"/>
              <a:t>: the app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Repo: </a:t>
            </a:r>
            <a:r>
              <a:rPr lang="en-US" dirty="0"/>
              <a:t>the project location</a:t>
            </a:r>
          </a:p>
          <a:p>
            <a:pPr marL="457200"/>
            <a:endParaRPr lang="en-US" dirty="0"/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Fetch: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for review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Merge: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Integrates changes 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Pull: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and automatically integrates changes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Commit: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Saves a version of the project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Push: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Adds changes to the remote repo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Aptos" panose="02110004020202020204"/>
              </a:rPr>
              <a:t>Branch: </a:t>
            </a: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a parallel version of your repo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/>
            <a:endParaRPr lang="en-US" dirty="0"/>
          </a:p>
          <a:p>
            <a:endParaRPr lang="en-US" dirty="0"/>
          </a:p>
        </p:txBody>
      </p:sp>
      <p:pic>
        <p:nvPicPr>
          <p:cNvPr id="18" name="Picture 2" descr="Git&quot; Icon - Download for free – Iconduck">
            <a:extLst>
              <a:ext uri="{FF2B5EF4-FFF2-40B4-BE49-F238E27FC236}">
                <a16:creationId xmlns:a16="http://schemas.microsoft.com/office/drawing/2014/main" id="{3207B897-0C20-8461-F6DC-E6F800499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511" y="528012"/>
            <a:ext cx="415453" cy="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2EA2980-CEF1-AE8F-EC46-024357D17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9469" y="1058989"/>
            <a:ext cx="431483" cy="4314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1738F7-C190-838C-FE51-4E5C6F533CF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1584" t="10500" r="12050" b="11674"/>
          <a:stretch/>
        </p:blipFill>
        <p:spPr>
          <a:xfrm>
            <a:off x="8707221" y="1573761"/>
            <a:ext cx="456184" cy="4649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B3E1F7-2190-ABAB-6E1D-6E3F86CF71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8146" y="2295696"/>
            <a:ext cx="465259" cy="4652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A11C548-1633-C295-E1B5-AF7D4F5B03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2781" y="5509271"/>
            <a:ext cx="465259" cy="465259"/>
          </a:xfrm>
          <a:prstGeom prst="rect">
            <a:avLst/>
          </a:prstGeom>
        </p:spPr>
      </p:pic>
      <p:pic>
        <p:nvPicPr>
          <p:cNvPr id="27" name="Graphic 26" descr="Download with solid fill">
            <a:extLst>
              <a:ext uri="{FF2B5EF4-FFF2-40B4-BE49-F238E27FC236}">
                <a16:creationId xmlns:a16="http://schemas.microsoft.com/office/drawing/2014/main" id="{B1A14A00-961C-64BA-9265-2799456F5D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54364" y="3850454"/>
            <a:ext cx="569318" cy="569318"/>
          </a:xfrm>
          <a:prstGeom prst="rect">
            <a:avLst/>
          </a:prstGeom>
        </p:spPr>
      </p:pic>
      <p:pic>
        <p:nvPicPr>
          <p:cNvPr id="29" name="Picture 2" descr="Git Merge Vector SVG Icon (11) - SVG Repo">
            <a:extLst>
              <a:ext uri="{FF2B5EF4-FFF2-40B4-BE49-F238E27FC236}">
                <a16:creationId xmlns:a16="http://schemas.microsoft.com/office/drawing/2014/main" id="{79C5931F-7E09-2C19-F578-1A7A1FEAE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1" y="3317868"/>
            <a:ext cx="404857" cy="40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 descr="Download outline">
            <a:extLst>
              <a:ext uri="{FF2B5EF4-FFF2-40B4-BE49-F238E27FC236}">
                <a16:creationId xmlns:a16="http://schemas.microsoft.com/office/drawing/2014/main" id="{091A79A2-5446-59B6-E8BC-ACA439D251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07221" y="2827544"/>
            <a:ext cx="419754" cy="419754"/>
          </a:xfrm>
          <a:prstGeom prst="rect">
            <a:avLst/>
          </a:prstGeom>
        </p:spPr>
      </p:pic>
      <p:pic>
        <p:nvPicPr>
          <p:cNvPr id="33" name="Graphic 32" descr="Disk outline">
            <a:extLst>
              <a:ext uri="{FF2B5EF4-FFF2-40B4-BE49-F238E27FC236}">
                <a16:creationId xmlns:a16="http://schemas.microsoft.com/office/drawing/2014/main" id="{B90DEE36-AA8B-7C08-ADB6-DB131EFF0F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40981" y="4369804"/>
            <a:ext cx="569318" cy="569318"/>
          </a:xfrm>
          <a:prstGeom prst="rect">
            <a:avLst/>
          </a:prstGeom>
        </p:spPr>
      </p:pic>
      <p:pic>
        <p:nvPicPr>
          <p:cNvPr id="34" name="Graphic 33" descr="Upload outline">
            <a:extLst>
              <a:ext uri="{FF2B5EF4-FFF2-40B4-BE49-F238E27FC236}">
                <a16:creationId xmlns:a16="http://schemas.microsoft.com/office/drawing/2014/main" id="{F20DADC4-554C-910D-7612-CC58B5A0FEF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72578" y="4889154"/>
            <a:ext cx="569318" cy="56931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B092A4E-7231-C6D0-FCC7-A6643C3B5D94}"/>
              </a:ext>
            </a:extLst>
          </p:cNvPr>
          <p:cNvGrpSpPr/>
          <p:nvPr/>
        </p:nvGrpSpPr>
        <p:grpSpPr>
          <a:xfrm>
            <a:off x="5085184" y="3806890"/>
            <a:ext cx="5579706" cy="2685985"/>
            <a:chOff x="4954555" y="3806890"/>
            <a:chExt cx="5579706" cy="26859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E5D8B4-B6F5-5CAF-5B54-D19A58DBFA6F}"/>
                </a:ext>
              </a:extLst>
            </p:cNvPr>
            <p:cNvSpPr/>
            <p:nvPr/>
          </p:nvSpPr>
          <p:spPr>
            <a:xfrm>
              <a:off x="4954555" y="3806890"/>
              <a:ext cx="5579706" cy="26859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06BFC29-B9D2-CF06-15F4-2B7D049D6148}"/>
                </a:ext>
              </a:extLst>
            </p:cNvPr>
            <p:cNvGrpSpPr/>
            <p:nvPr/>
          </p:nvGrpSpPr>
          <p:grpSpPr>
            <a:xfrm>
              <a:off x="5105341" y="3911373"/>
              <a:ext cx="5329487" cy="2434850"/>
              <a:chOff x="2829257" y="4062688"/>
              <a:chExt cx="5329487" cy="2434850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3A02697-2C32-AAD0-BA81-73F302842F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3011" y="4393055"/>
                <a:ext cx="0" cy="3424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2BDB1E0-80F1-CE77-8174-91D6C16C5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29257" y="4727705"/>
                <a:ext cx="5115442" cy="1248229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0F18DB2-04A7-B75F-08AA-CCC84F3F685C}"/>
                  </a:ext>
                </a:extLst>
              </p:cNvPr>
              <p:cNvSpPr txBox="1"/>
              <p:nvPr/>
            </p:nvSpPr>
            <p:spPr>
              <a:xfrm>
                <a:off x="4404049" y="4062688"/>
                <a:ext cx="14313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 branch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1C929CA-3561-EC75-BEF2-714A1C6897A3}"/>
                  </a:ext>
                </a:extLst>
              </p:cNvPr>
              <p:cNvSpPr txBox="1"/>
              <p:nvPr/>
            </p:nvSpPr>
            <p:spPr>
              <a:xfrm>
                <a:off x="6633775" y="5606602"/>
                <a:ext cx="1524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Paul’s branch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27E3131-63D2-300B-18B9-8FB3031EEBCD}"/>
                  </a:ext>
                </a:extLst>
              </p:cNvPr>
              <p:cNvCxnSpPr>
                <a:cxnSpLocks/>
                <a:stCxn id="26" idx="1"/>
              </p:cNvCxnSpPr>
              <p:nvPr/>
            </p:nvCxnSpPr>
            <p:spPr>
              <a:xfrm flipH="1" flipV="1">
                <a:off x="6000050" y="5395649"/>
                <a:ext cx="633725" cy="3956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5D8790-AEE8-55FD-AD6B-5A99E3A92A1D}"/>
                  </a:ext>
                </a:extLst>
              </p:cNvPr>
              <p:cNvSpPr txBox="1"/>
              <p:nvPr/>
            </p:nvSpPr>
            <p:spPr>
              <a:xfrm>
                <a:off x="4260526" y="6128206"/>
                <a:ext cx="1907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Dilooshi’s branch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F3B8396-0F88-3BFA-9E61-0D1427A803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3011" y="5887616"/>
                <a:ext cx="0" cy="2775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43708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EC90-78F5-0EAE-EA25-60A89318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GitHub as a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1B61-D9BD-2FA6-4E19-5AADC44C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40426" cy="3632848"/>
          </a:xfrm>
        </p:spPr>
        <p:txBody>
          <a:bodyPr>
            <a:normAutofit/>
          </a:bodyPr>
          <a:lstStyle/>
          <a:p>
            <a:r>
              <a:rPr lang="en-US" sz="2000" dirty="0"/>
              <a:t>You can find information on other, public repos on GitHub, including software packages</a:t>
            </a:r>
          </a:p>
          <a:p>
            <a:r>
              <a:rPr lang="en-US" sz="2000" dirty="0"/>
              <a:t>Information available: </a:t>
            </a:r>
          </a:p>
          <a:p>
            <a:pPr lvl="1"/>
            <a:r>
              <a:rPr lang="en-US" sz="1600" dirty="0"/>
              <a:t>README – contains instructions/background information about the repo</a:t>
            </a:r>
          </a:p>
          <a:p>
            <a:pPr lvl="1"/>
            <a:r>
              <a:rPr lang="en-US" sz="1600" dirty="0"/>
              <a:t>Subfolders can contain information about updates, how functions work, how the repo works in other languages, etc.</a:t>
            </a:r>
          </a:p>
          <a:p>
            <a:pPr lvl="1"/>
            <a:r>
              <a:rPr lang="en-US" sz="1600" dirty="0"/>
              <a:t>Examples:</a:t>
            </a:r>
            <a:endParaRPr lang="en-US" sz="1600" dirty="0">
              <a:hlinkClick r:id="rId3"/>
            </a:endParaRPr>
          </a:p>
          <a:p>
            <a:pPr marL="457200" lvl="1" indent="0">
              <a:buNone/>
            </a:pPr>
            <a:r>
              <a:rPr lang="en-US" sz="1600" dirty="0">
                <a:hlinkClick r:id="rId3"/>
              </a:rPr>
              <a:t>https://</a:t>
            </a:r>
            <a:r>
              <a:rPr lang="en-US" sz="1600" dirty="0" err="1">
                <a:hlinkClick r:id="rId3"/>
              </a:rPr>
              <a:t>github.com</a:t>
            </a:r>
            <a:r>
              <a:rPr lang="en-US" sz="1600" dirty="0">
                <a:hlinkClick r:id="rId3"/>
              </a:rPr>
              <a:t>/zdk123/</a:t>
            </a:r>
            <a:r>
              <a:rPr lang="en-US" sz="1600" dirty="0" err="1">
                <a:hlinkClick r:id="rId3"/>
              </a:rPr>
              <a:t>SpiecEasi</a:t>
            </a:r>
            <a:r>
              <a:rPr lang="en-US" sz="1600" dirty="0"/>
              <a:t> </a:t>
            </a:r>
          </a:p>
          <a:p>
            <a:pPr marL="457200" lvl="1" indent="0">
              <a:buNone/>
            </a:pPr>
            <a:r>
              <a:rPr lang="en-US" sz="1600" dirty="0">
                <a:hlinkClick r:id="rId4"/>
              </a:rPr>
              <a:t>https://</a:t>
            </a:r>
            <a:r>
              <a:rPr lang="en-US" sz="1600" dirty="0" err="1">
                <a:hlinkClick r:id="rId4"/>
              </a:rPr>
              <a:t>github.com</a:t>
            </a:r>
            <a:r>
              <a:rPr lang="en-US" sz="1600" dirty="0">
                <a:hlinkClick r:id="rId4"/>
              </a:rPr>
              <a:t>/zdk123/</a:t>
            </a:r>
            <a:r>
              <a:rPr lang="en-US" sz="1600" dirty="0" err="1">
                <a:hlinkClick r:id="rId4"/>
              </a:rPr>
              <a:t>SpiecEasi</a:t>
            </a:r>
            <a:r>
              <a:rPr lang="en-US" sz="1600" dirty="0">
                <a:hlinkClick r:id="rId4"/>
              </a:rPr>
              <a:t>/blob/master/R/</a:t>
            </a:r>
            <a:r>
              <a:rPr lang="en-US" sz="1600" dirty="0" err="1">
                <a:hlinkClick r:id="rId4"/>
              </a:rPr>
              <a:t>plotNet.R</a:t>
            </a:r>
            <a:r>
              <a:rPr lang="en-US" sz="1600" dirty="0"/>
              <a:t> </a:t>
            </a:r>
          </a:p>
          <a:p>
            <a:pPr lvl="1"/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EB8E70-BEE9-112F-5AEC-711D11EA58C1}"/>
              </a:ext>
            </a:extLst>
          </p:cNvPr>
          <p:cNvSpPr/>
          <p:nvPr/>
        </p:nvSpPr>
        <p:spPr>
          <a:xfrm>
            <a:off x="8677656" y="0"/>
            <a:ext cx="351434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Glossary</a:t>
            </a:r>
          </a:p>
          <a:p>
            <a:pPr algn="ctr"/>
            <a:endParaRPr lang="en-US" dirty="0"/>
          </a:p>
          <a:p>
            <a:pPr marL="457200"/>
            <a:r>
              <a:rPr lang="en-US" b="1" dirty="0"/>
              <a:t>Git</a:t>
            </a:r>
            <a:r>
              <a:rPr lang="en-US" dirty="0"/>
              <a:t>: the version control system</a:t>
            </a:r>
          </a:p>
          <a:p>
            <a:pPr marL="457200"/>
            <a:r>
              <a:rPr lang="en-US" b="1" dirty="0"/>
              <a:t>GitHub</a:t>
            </a:r>
            <a:r>
              <a:rPr lang="en-US" dirty="0"/>
              <a:t>: the web platform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GitHub Desktop</a:t>
            </a:r>
            <a:r>
              <a:rPr lang="en-US" dirty="0"/>
              <a:t>: the app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Repo: </a:t>
            </a:r>
            <a:r>
              <a:rPr lang="en-US" dirty="0"/>
              <a:t>the project location</a:t>
            </a:r>
          </a:p>
          <a:p>
            <a:pPr marL="457200"/>
            <a:endParaRPr lang="en-US" dirty="0"/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Fetch: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for review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Merge: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Integrates changes 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Pull: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and automatically integrates changes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Commit: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Saves a version of the project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Push: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Adds changes to the remote repo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Aptos" panose="02110004020202020204"/>
              </a:rPr>
              <a:t>Branch: </a:t>
            </a: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a parallel version of your repo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/>
            <a:endParaRPr lang="en-US" dirty="0"/>
          </a:p>
          <a:p>
            <a:endParaRPr lang="en-US" dirty="0"/>
          </a:p>
        </p:txBody>
      </p:sp>
      <p:pic>
        <p:nvPicPr>
          <p:cNvPr id="15" name="Picture 2" descr="Git&quot; Icon - Download for free – Iconduck">
            <a:extLst>
              <a:ext uri="{FF2B5EF4-FFF2-40B4-BE49-F238E27FC236}">
                <a16:creationId xmlns:a16="http://schemas.microsoft.com/office/drawing/2014/main" id="{EC89A8C3-CBDD-04DF-88EA-D38237D29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511" y="528012"/>
            <a:ext cx="415453" cy="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FD348B-AFBA-9990-6E84-3DBA21C0F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9469" y="1058989"/>
            <a:ext cx="431483" cy="4314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7443DD-C4EC-B63C-4EBF-A3BAFE4436D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1584" t="10500" r="12050" b="11674"/>
          <a:stretch/>
        </p:blipFill>
        <p:spPr>
          <a:xfrm>
            <a:off x="8707221" y="1573761"/>
            <a:ext cx="456184" cy="4649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77A52F-8126-E754-C713-91FDA6EFC7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8146" y="2295696"/>
            <a:ext cx="465259" cy="4652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566D60-9346-35FC-FDA0-3C7CB4DF73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2781" y="5509271"/>
            <a:ext cx="465259" cy="465259"/>
          </a:xfrm>
          <a:prstGeom prst="rect">
            <a:avLst/>
          </a:prstGeom>
        </p:spPr>
      </p:pic>
      <p:pic>
        <p:nvPicPr>
          <p:cNvPr id="21" name="Graphic 20" descr="Download with solid fill">
            <a:extLst>
              <a:ext uri="{FF2B5EF4-FFF2-40B4-BE49-F238E27FC236}">
                <a16:creationId xmlns:a16="http://schemas.microsoft.com/office/drawing/2014/main" id="{87B68C48-31B6-7258-42BF-F00BF51F53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54364" y="3850454"/>
            <a:ext cx="569318" cy="569318"/>
          </a:xfrm>
          <a:prstGeom prst="rect">
            <a:avLst/>
          </a:prstGeom>
        </p:spPr>
      </p:pic>
      <p:pic>
        <p:nvPicPr>
          <p:cNvPr id="23" name="Picture 2" descr="Git Merge Vector SVG Icon (11) - SVG Repo">
            <a:extLst>
              <a:ext uri="{FF2B5EF4-FFF2-40B4-BE49-F238E27FC236}">
                <a16:creationId xmlns:a16="http://schemas.microsoft.com/office/drawing/2014/main" id="{7AE2531F-B8B3-6312-2986-16B81B568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1" y="3317868"/>
            <a:ext cx="404857" cy="40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phic 23" descr="Download outline">
            <a:extLst>
              <a:ext uri="{FF2B5EF4-FFF2-40B4-BE49-F238E27FC236}">
                <a16:creationId xmlns:a16="http://schemas.microsoft.com/office/drawing/2014/main" id="{72BA3ADA-9427-3855-C5EF-9913C941B3C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07221" y="2827544"/>
            <a:ext cx="419754" cy="419754"/>
          </a:xfrm>
          <a:prstGeom prst="rect">
            <a:avLst/>
          </a:prstGeom>
        </p:spPr>
      </p:pic>
      <p:pic>
        <p:nvPicPr>
          <p:cNvPr id="25" name="Graphic 24" descr="Disk outline">
            <a:extLst>
              <a:ext uri="{FF2B5EF4-FFF2-40B4-BE49-F238E27FC236}">
                <a16:creationId xmlns:a16="http://schemas.microsoft.com/office/drawing/2014/main" id="{69BBA2EB-4068-881C-13D7-A2E9B9BE9E1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40981" y="4369804"/>
            <a:ext cx="569318" cy="569318"/>
          </a:xfrm>
          <a:prstGeom prst="rect">
            <a:avLst/>
          </a:prstGeom>
        </p:spPr>
      </p:pic>
      <p:pic>
        <p:nvPicPr>
          <p:cNvPr id="31" name="Graphic 30" descr="Upload outline">
            <a:extLst>
              <a:ext uri="{FF2B5EF4-FFF2-40B4-BE49-F238E27FC236}">
                <a16:creationId xmlns:a16="http://schemas.microsoft.com/office/drawing/2014/main" id="{11DAF4F5-39BB-AD69-B6BC-B5BD8B2B2D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72578" y="4889154"/>
            <a:ext cx="569318" cy="569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96D9E4-7E13-8371-59BF-EE451F7B5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36" y="5544117"/>
            <a:ext cx="938973" cy="93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15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EC90-78F5-0EAE-EA25-60A89318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Managing collaborators/privacy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1B61-D9BD-2FA6-4E19-5AADC44C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40426" cy="3113497"/>
          </a:xfrm>
        </p:spPr>
        <p:txBody>
          <a:bodyPr>
            <a:normAutofit/>
          </a:bodyPr>
          <a:lstStyle/>
          <a:p>
            <a:r>
              <a:rPr lang="en-US" sz="2000" dirty="0"/>
              <a:t>You can add others to your repo</a:t>
            </a:r>
          </a:p>
          <a:p>
            <a:r>
              <a:rPr lang="en-US" sz="2000" dirty="0"/>
              <a:t>From GitHub: [name of your repo] -&gt; Settings -&gt; Collaborators -&gt; Add people</a:t>
            </a:r>
          </a:p>
          <a:p>
            <a:endParaRPr lang="en-US" sz="2000" dirty="0"/>
          </a:p>
          <a:p>
            <a:r>
              <a:rPr lang="en-US" sz="2000" dirty="0"/>
              <a:t>You can also change the privacy settings. </a:t>
            </a:r>
          </a:p>
          <a:p>
            <a:r>
              <a:rPr lang="en-US" sz="2000" dirty="0"/>
              <a:t>From GitHub: [name of your repo] -&gt; Settings -&gt; Collaborators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EB8E70-BEE9-112F-5AEC-711D11EA58C1}"/>
              </a:ext>
            </a:extLst>
          </p:cNvPr>
          <p:cNvSpPr/>
          <p:nvPr/>
        </p:nvSpPr>
        <p:spPr>
          <a:xfrm>
            <a:off x="8677656" y="0"/>
            <a:ext cx="351434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Glossary</a:t>
            </a:r>
          </a:p>
          <a:p>
            <a:pPr algn="ctr"/>
            <a:endParaRPr lang="en-US" dirty="0"/>
          </a:p>
          <a:p>
            <a:pPr marL="457200"/>
            <a:r>
              <a:rPr lang="en-US" b="1" dirty="0"/>
              <a:t>Git</a:t>
            </a:r>
            <a:r>
              <a:rPr lang="en-US" dirty="0"/>
              <a:t>: the version control system</a:t>
            </a:r>
          </a:p>
          <a:p>
            <a:pPr marL="457200"/>
            <a:r>
              <a:rPr lang="en-US" b="1" dirty="0"/>
              <a:t>GitHub</a:t>
            </a:r>
            <a:r>
              <a:rPr lang="en-US" dirty="0"/>
              <a:t>: the web platform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GitHub Desktop</a:t>
            </a:r>
            <a:r>
              <a:rPr lang="en-US" dirty="0"/>
              <a:t>: the app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Repo: </a:t>
            </a:r>
            <a:r>
              <a:rPr lang="en-US" dirty="0"/>
              <a:t>the project location</a:t>
            </a:r>
          </a:p>
          <a:p>
            <a:pPr marL="457200"/>
            <a:endParaRPr lang="en-US" dirty="0"/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Fetch: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for review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Merge: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Integrates changes 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Pull: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and automatically integrates changes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Commit: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Saves a version of the project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Push: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Adds changes to the remote repo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Aptos" panose="02110004020202020204"/>
              </a:rPr>
              <a:t>Branch: </a:t>
            </a: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a parallel version of your repo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/>
            <a:endParaRPr lang="en-US" dirty="0"/>
          </a:p>
          <a:p>
            <a:endParaRPr lang="en-US" dirty="0"/>
          </a:p>
        </p:txBody>
      </p:sp>
      <p:pic>
        <p:nvPicPr>
          <p:cNvPr id="15" name="Picture 2" descr="Git&quot; Icon - Download for free – Iconduck">
            <a:extLst>
              <a:ext uri="{FF2B5EF4-FFF2-40B4-BE49-F238E27FC236}">
                <a16:creationId xmlns:a16="http://schemas.microsoft.com/office/drawing/2014/main" id="{EC89A8C3-CBDD-04DF-88EA-D38237D29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511" y="528012"/>
            <a:ext cx="415453" cy="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FD348B-AFBA-9990-6E84-3DBA21C0F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9469" y="1058989"/>
            <a:ext cx="431483" cy="4314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7443DD-C4EC-B63C-4EBF-A3BAFE4436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584" t="10500" r="12050" b="11674"/>
          <a:stretch/>
        </p:blipFill>
        <p:spPr>
          <a:xfrm>
            <a:off x="8707221" y="1573761"/>
            <a:ext cx="456184" cy="4649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77A52F-8126-E754-C713-91FDA6EFC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8146" y="2295696"/>
            <a:ext cx="465259" cy="4652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566D60-9346-35FC-FDA0-3C7CB4DF7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2781" y="5509271"/>
            <a:ext cx="465259" cy="465259"/>
          </a:xfrm>
          <a:prstGeom prst="rect">
            <a:avLst/>
          </a:prstGeom>
        </p:spPr>
      </p:pic>
      <p:pic>
        <p:nvPicPr>
          <p:cNvPr id="21" name="Graphic 20" descr="Download with solid fill">
            <a:extLst>
              <a:ext uri="{FF2B5EF4-FFF2-40B4-BE49-F238E27FC236}">
                <a16:creationId xmlns:a16="http://schemas.microsoft.com/office/drawing/2014/main" id="{87B68C48-31B6-7258-42BF-F00BF51F53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4364" y="3850454"/>
            <a:ext cx="569318" cy="569318"/>
          </a:xfrm>
          <a:prstGeom prst="rect">
            <a:avLst/>
          </a:prstGeom>
        </p:spPr>
      </p:pic>
      <p:pic>
        <p:nvPicPr>
          <p:cNvPr id="23" name="Picture 2" descr="Git Merge Vector SVG Icon (11) - SVG Repo">
            <a:extLst>
              <a:ext uri="{FF2B5EF4-FFF2-40B4-BE49-F238E27FC236}">
                <a16:creationId xmlns:a16="http://schemas.microsoft.com/office/drawing/2014/main" id="{7AE2531F-B8B3-6312-2986-16B81B568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1" y="3317868"/>
            <a:ext cx="404857" cy="40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phic 23" descr="Download outline">
            <a:extLst>
              <a:ext uri="{FF2B5EF4-FFF2-40B4-BE49-F238E27FC236}">
                <a16:creationId xmlns:a16="http://schemas.microsoft.com/office/drawing/2014/main" id="{72BA3ADA-9427-3855-C5EF-9913C941B3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07221" y="2827544"/>
            <a:ext cx="419754" cy="419754"/>
          </a:xfrm>
          <a:prstGeom prst="rect">
            <a:avLst/>
          </a:prstGeom>
        </p:spPr>
      </p:pic>
      <p:pic>
        <p:nvPicPr>
          <p:cNvPr id="25" name="Graphic 24" descr="Disk outline">
            <a:extLst>
              <a:ext uri="{FF2B5EF4-FFF2-40B4-BE49-F238E27FC236}">
                <a16:creationId xmlns:a16="http://schemas.microsoft.com/office/drawing/2014/main" id="{69BBA2EB-4068-881C-13D7-A2E9B9BE9E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40981" y="4369804"/>
            <a:ext cx="569318" cy="569318"/>
          </a:xfrm>
          <a:prstGeom prst="rect">
            <a:avLst/>
          </a:prstGeom>
        </p:spPr>
      </p:pic>
      <p:pic>
        <p:nvPicPr>
          <p:cNvPr id="31" name="Graphic 30" descr="Upload outline">
            <a:extLst>
              <a:ext uri="{FF2B5EF4-FFF2-40B4-BE49-F238E27FC236}">
                <a16:creationId xmlns:a16="http://schemas.microsoft.com/office/drawing/2014/main" id="{11DAF4F5-39BB-AD69-B6BC-B5BD8B2B2D7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72578" y="4889154"/>
            <a:ext cx="569318" cy="569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96D9E4-7E13-8371-59BF-EE451F7B5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36" y="5544117"/>
            <a:ext cx="938973" cy="93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82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EC90-78F5-0EAE-EA25-60A89318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1B61-D9BD-2FA6-4E19-5AADC44C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633996" cy="3418180"/>
          </a:xfrm>
        </p:spPr>
        <p:txBody>
          <a:bodyPr>
            <a:normAutofit/>
          </a:bodyPr>
          <a:lstStyle/>
          <a:p>
            <a:r>
              <a:rPr lang="en-US" sz="2000" dirty="0"/>
              <a:t>You learned the fundamentals of GitHub or died trying. </a:t>
            </a:r>
          </a:p>
          <a:p>
            <a:r>
              <a:rPr lang="en-US" sz="2000" dirty="0"/>
              <a:t>With GitHub, you can:</a:t>
            </a:r>
          </a:p>
          <a:p>
            <a:pPr lvl="1"/>
            <a:r>
              <a:rPr lang="en-US" sz="1600" dirty="0"/>
              <a:t>Back up your projects</a:t>
            </a:r>
          </a:p>
          <a:p>
            <a:pPr lvl="1"/>
            <a:r>
              <a:rPr lang="en-US" sz="1600" dirty="0"/>
              <a:t>Try new things without worrying about breaking stuff</a:t>
            </a:r>
          </a:p>
          <a:p>
            <a:pPr lvl="1"/>
            <a:r>
              <a:rPr lang="en-US" sz="1600" dirty="0"/>
              <a:t>Share code with others</a:t>
            </a:r>
          </a:p>
          <a:p>
            <a:pPr lvl="1"/>
            <a:r>
              <a:rPr lang="en-US" sz="1600" dirty="0"/>
              <a:t>Ensure the reproducibility of your work</a:t>
            </a:r>
          </a:p>
          <a:p>
            <a:pPr lvl="1"/>
            <a:r>
              <a:rPr lang="en-US" sz="1600" dirty="0"/>
              <a:t>Easily keep a record of the changes you’ve made/what you used when you started</a:t>
            </a:r>
          </a:p>
          <a:p>
            <a:pPr lvl="1"/>
            <a:endParaRPr lang="en-US" sz="1600" dirty="0"/>
          </a:p>
          <a:p>
            <a:r>
              <a:rPr lang="en-US" sz="2000" dirty="0"/>
              <a:t>Next, I strongly recommend you do </a:t>
            </a:r>
            <a:r>
              <a:rPr lang="en-US" sz="2000" dirty="0">
                <a:hlinkClick r:id="rId3"/>
              </a:rPr>
              <a:t>this tutorial</a:t>
            </a:r>
            <a:r>
              <a:rPr lang="en-US" sz="2000" dirty="0"/>
              <a:t>. You’ll be guided through creating and managing a repo.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EB8E70-BEE9-112F-5AEC-711D11EA58C1}"/>
              </a:ext>
            </a:extLst>
          </p:cNvPr>
          <p:cNvSpPr/>
          <p:nvPr/>
        </p:nvSpPr>
        <p:spPr>
          <a:xfrm>
            <a:off x="8677656" y="0"/>
            <a:ext cx="351434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Glossary</a:t>
            </a:r>
          </a:p>
          <a:p>
            <a:pPr algn="ctr"/>
            <a:endParaRPr lang="en-US" dirty="0"/>
          </a:p>
          <a:p>
            <a:pPr marL="457200"/>
            <a:r>
              <a:rPr lang="en-US" b="1" dirty="0"/>
              <a:t>Git</a:t>
            </a:r>
            <a:r>
              <a:rPr lang="en-US" dirty="0"/>
              <a:t>: the version control system</a:t>
            </a:r>
          </a:p>
          <a:p>
            <a:pPr marL="457200"/>
            <a:r>
              <a:rPr lang="en-US" b="1" dirty="0"/>
              <a:t>GitHub</a:t>
            </a:r>
            <a:r>
              <a:rPr lang="en-US" dirty="0"/>
              <a:t>: the web platform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GitHub Desktop</a:t>
            </a:r>
            <a:r>
              <a:rPr lang="en-US" dirty="0"/>
              <a:t>: the app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Repo: </a:t>
            </a:r>
            <a:r>
              <a:rPr lang="en-US" dirty="0"/>
              <a:t>the project location</a:t>
            </a:r>
          </a:p>
          <a:p>
            <a:pPr marL="457200"/>
            <a:endParaRPr lang="en-US" dirty="0"/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Fetch: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for review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Merge: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Integrates changes 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Pull: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and automatically integrates changes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Commit: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Saves a version of the project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Push: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Adds changes to the remote repo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Aptos" panose="02110004020202020204"/>
              </a:rPr>
              <a:t>Branch: </a:t>
            </a: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a parallel version of your repo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/>
            <a:endParaRPr lang="en-US" dirty="0"/>
          </a:p>
          <a:p>
            <a:endParaRPr lang="en-US" dirty="0"/>
          </a:p>
        </p:txBody>
      </p:sp>
      <p:pic>
        <p:nvPicPr>
          <p:cNvPr id="15" name="Picture 2" descr="Git&quot; Icon - Download for free – Iconduck">
            <a:extLst>
              <a:ext uri="{FF2B5EF4-FFF2-40B4-BE49-F238E27FC236}">
                <a16:creationId xmlns:a16="http://schemas.microsoft.com/office/drawing/2014/main" id="{EC89A8C3-CBDD-04DF-88EA-D38237D29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511" y="528012"/>
            <a:ext cx="415453" cy="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FD348B-AFBA-9990-6E84-3DBA21C0F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9469" y="1058989"/>
            <a:ext cx="431483" cy="4314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7443DD-C4EC-B63C-4EBF-A3BAFE4436D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1584" t="10500" r="12050" b="11674"/>
          <a:stretch/>
        </p:blipFill>
        <p:spPr>
          <a:xfrm>
            <a:off x="8707221" y="1573761"/>
            <a:ext cx="456184" cy="4649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77A52F-8126-E754-C713-91FDA6EFC7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8146" y="2295696"/>
            <a:ext cx="465259" cy="4652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566D60-9346-35FC-FDA0-3C7CB4DF73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2781" y="5509271"/>
            <a:ext cx="465259" cy="465259"/>
          </a:xfrm>
          <a:prstGeom prst="rect">
            <a:avLst/>
          </a:prstGeom>
        </p:spPr>
      </p:pic>
      <p:pic>
        <p:nvPicPr>
          <p:cNvPr id="21" name="Graphic 20" descr="Download with solid fill">
            <a:extLst>
              <a:ext uri="{FF2B5EF4-FFF2-40B4-BE49-F238E27FC236}">
                <a16:creationId xmlns:a16="http://schemas.microsoft.com/office/drawing/2014/main" id="{87B68C48-31B6-7258-42BF-F00BF51F53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54364" y="3850454"/>
            <a:ext cx="569318" cy="569318"/>
          </a:xfrm>
          <a:prstGeom prst="rect">
            <a:avLst/>
          </a:prstGeom>
        </p:spPr>
      </p:pic>
      <p:pic>
        <p:nvPicPr>
          <p:cNvPr id="23" name="Picture 2" descr="Git Merge Vector SVG Icon (11) - SVG Repo">
            <a:extLst>
              <a:ext uri="{FF2B5EF4-FFF2-40B4-BE49-F238E27FC236}">
                <a16:creationId xmlns:a16="http://schemas.microsoft.com/office/drawing/2014/main" id="{7AE2531F-B8B3-6312-2986-16B81B568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1" y="3317868"/>
            <a:ext cx="404857" cy="40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phic 23" descr="Download outline">
            <a:extLst>
              <a:ext uri="{FF2B5EF4-FFF2-40B4-BE49-F238E27FC236}">
                <a16:creationId xmlns:a16="http://schemas.microsoft.com/office/drawing/2014/main" id="{72BA3ADA-9427-3855-C5EF-9913C941B3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07221" y="2827544"/>
            <a:ext cx="419754" cy="419754"/>
          </a:xfrm>
          <a:prstGeom prst="rect">
            <a:avLst/>
          </a:prstGeom>
        </p:spPr>
      </p:pic>
      <p:pic>
        <p:nvPicPr>
          <p:cNvPr id="25" name="Graphic 24" descr="Disk outline">
            <a:extLst>
              <a:ext uri="{FF2B5EF4-FFF2-40B4-BE49-F238E27FC236}">
                <a16:creationId xmlns:a16="http://schemas.microsoft.com/office/drawing/2014/main" id="{69BBA2EB-4068-881C-13D7-A2E9B9BE9E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40981" y="4369804"/>
            <a:ext cx="569318" cy="569318"/>
          </a:xfrm>
          <a:prstGeom prst="rect">
            <a:avLst/>
          </a:prstGeom>
        </p:spPr>
      </p:pic>
      <p:pic>
        <p:nvPicPr>
          <p:cNvPr id="31" name="Graphic 30" descr="Upload outline">
            <a:extLst>
              <a:ext uri="{FF2B5EF4-FFF2-40B4-BE49-F238E27FC236}">
                <a16:creationId xmlns:a16="http://schemas.microsoft.com/office/drawing/2014/main" id="{11DAF4F5-39BB-AD69-B6BC-B5BD8B2B2D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72578" y="4889154"/>
            <a:ext cx="569318" cy="569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96D9E4-7E13-8371-59BF-EE451F7B5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36" y="5544117"/>
            <a:ext cx="938973" cy="93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2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EC90-78F5-0EAE-EA25-60A89318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1B61-D9BD-2FA6-4E19-5AADC44C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9372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 </a:t>
            </a:r>
            <a:r>
              <a:rPr lang="en-US" sz="2400" i="1" dirty="0"/>
              <a:t>version control </a:t>
            </a:r>
            <a:r>
              <a:rPr lang="en-US" sz="2400" i="1" u="sng" dirty="0"/>
              <a:t>system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This is the method that Git tools use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Git install: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hlinkClick r:id="rId2"/>
              </a:rPr>
              <a:t>https://git-</a:t>
            </a:r>
            <a:r>
              <a:rPr lang="en-US" sz="2000" dirty="0" err="1">
                <a:hlinkClick r:id="rId2"/>
              </a:rPr>
              <a:t>scm.com</a:t>
            </a:r>
            <a:r>
              <a:rPr lang="en-US" sz="2000" dirty="0">
                <a:hlinkClick r:id="rId2"/>
              </a:rPr>
              <a:t>/downloads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0050BB-B93C-CDB2-6E61-900E0C6C7FA1}"/>
              </a:ext>
            </a:extLst>
          </p:cNvPr>
          <p:cNvSpPr txBox="1"/>
          <p:nvPr/>
        </p:nvSpPr>
        <p:spPr>
          <a:xfrm>
            <a:off x="6778752" y="291809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icon</a:t>
            </a:r>
          </a:p>
        </p:txBody>
      </p:sp>
      <p:pic>
        <p:nvPicPr>
          <p:cNvPr id="4" name="Picture 2" descr="Git&quot; Icon - Download for free – Iconduck">
            <a:extLst>
              <a:ext uri="{FF2B5EF4-FFF2-40B4-BE49-F238E27FC236}">
                <a16:creationId xmlns:a16="http://schemas.microsoft.com/office/drawing/2014/main" id="{9D51DA16-F9C7-A02A-0B3C-D3C0664E7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079" y="1120739"/>
            <a:ext cx="2206571" cy="220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C71B99-E482-8440-E7FC-4C87D3E02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680" y="4041565"/>
            <a:ext cx="4123944" cy="125543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A0E450-3A46-D8BA-257D-D1079AFD4FC9}"/>
              </a:ext>
            </a:extLst>
          </p:cNvPr>
          <p:cNvCxnSpPr>
            <a:cxnSpLocks/>
          </p:cNvCxnSpPr>
          <p:nvPr/>
        </p:nvCxnSpPr>
        <p:spPr>
          <a:xfrm>
            <a:off x="5471714" y="4431061"/>
            <a:ext cx="0" cy="3783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A1F1356-4131-BF15-FDDA-B77BDCF5377B}"/>
              </a:ext>
            </a:extLst>
          </p:cNvPr>
          <p:cNvSpPr/>
          <p:nvPr/>
        </p:nvSpPr>
        <p:spPr>
          <a:xfrm>
            <a:off x="8677656" y="0"/>
            <a:ext cx="351434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Glossary</a:t>
            </a:r>
          </a:p>
          <a:p>
            <a:pPr algn="ctr"/>
            <a:endParaRPr lang="en-US" dirty="0"/>
          </a:p>
          <a:p>
            <a:pPr marL="457200"/>
            <a:r>
              <a:rPr lang="en-US" b="1" dirty="0"/>
              <a:t>Git</a:t>
            </a:r>
            <a:r>
              <a:rPr lang="en-US" dirty="0"/>
              <a:t>: the version control system</a:t>
            </a:r>
          </a:p>
          <a:p>
            <a:pPr marL="457200"/>
            <a:r>
              <a:rPr lang="en-US" b="1" dirty="0"/>
              <a:t>GitHub</a:t>
            </a:r>
            <a:r>
              <a:rPr lang="en-US" dirty="0"/>
              <a:t>: the web platform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GitHub Desktop</a:t>
            </a:r>
            <a:r>
              <a:rPr lang="en-US" dirty="0"/>
              <a:t>: the app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Repo: </a:t>
            </a:r>
            <a:r>
              <a:rPr lang="en-US" dirty="0"/>
              <a:t>the project location</a:t>
            </a:r>
          </a:p>
          <a:p>
            <a:pPr marL="457200"/>
            <a:endParaRPr lang="en-US" dirty="0"/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Fetch: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for review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Merge: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Integrates changes 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Pull: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and automatically integrates changes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Commit: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Saves a version of the project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Push: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Adds changes to the remote repo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Aptos" panose="02110004020202020204"/>
              </a:rPr>
              <a:t>Branch: </a:t>
            </a: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a parallel version of your repo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/>
            <a:endParaRPr lang="en-US" dirty="0"/>
          </a:p>
          <a:p>
            <a:endParaRPr lang="en-US" dirty="0"/>
          </a:p>
        </p:txBody>
      </p:sp>
      <p:pic>
        <p:nvPicPr>
          <p:cNvPr id="8" name="Picture 2" descr="Git&quot; Icon - Download for free – Iconduck">
            <a:extLst>
              <a:ext uri="{FF2B5EF4-FFF2-40B4-BE49-F238E27FC236}">
                <a16:creationId xmlns:a16="http://schemas.microsoft.com/office/drawing/2014/main" id="{DCDF2ED8-C526-4F04-1D39-7439D509C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511" y="528012"/>
            <a:ext cx="415453" cy="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1F749D-E9C7-8921-2F1F-8B54D4EC1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9469" y="1058989"/>
            <a:ext cx="431483" cy="431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547D4F-37EC-EE85-342B-FCA955FBA62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1584" t="10500" r="12050" b="11674"/>
          <a:stretch/>
        </p:blipFill>
        <p:spPr>
          <a:xfrm>
            <a:off x="8707221" y="1573761"/>
            <a:ext cx="456184" cy="4649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1DFF87-2709-6C42-9061-37F821AC97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8146" y="2295696"/>
            <a:ext cx="465259" cy="4652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24D00E-CAEF-D800-649E-E46A92FF7B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2781" y="5509271"/>
            <a:ext cx="465259" cy="465259"/>
          </a:xfrm>
          <a:prstGeom prst="rect">
            <a:avLst/>
          </a:prstGeom>
        </p:spPr>
      </p:pic>
      <p:pic>
        <p:nvPicPr>
          <p:cNvPr id="15" name="Graphic 14" descr="Download with solid fill">
            <a:extLst>
              <a:ext uri="{FF2B5EF4-FFF2-40B4-BE49-F238E27FC236}">
                <a16:creationId xmlns:a16="http://schemas.microsoft.com/office/drawing/2014/main" id="{6825D333-BF61-5F34-EA1B-009A64C24D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54364" y="3850454"/>
            <a:ext cx="569318" cy="569318"/>
          </a:xfrm>
          <a:prstGeom prst="rect">
            <a:avLst/>
          </a:prstGeom>
        </p:spPr>
      </p:pic>
      <p:pic>
        <p:nvPicPr>
          <p:cNvPr id="16" name="Picture 2" descr="Git Merge Vector SVG Icon (11) - SVG Repo">
            <a:extLst>
              <a:ext uri="{FF2B5EF4-FFF2-40B4-BE49-F238E27FC236}">
                <a16:creationId xmlns:a16="http://schemas.microsoft.com/office/drawing/2014/main" id="{472B8CE6-4A46-8066-A36D-DE54F5512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1" y="3317868"/>
            <a:ext cx="404857" cy="40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Download outline">
            <a:extLst>
              <a:ext uri="{FF2B5EF4-FFF2-40B4-BE49-F238E27FC236}">
                <a16:creationId xmlns:a16="http://schemas.microsoft.com/office/drawing/2014/main" id="{4883F72F-FE8A-4F1A-A936-18CCA1D808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07221" y="2827544"/>
            <a:ext cx="419754" cy="419754"/>
          </a:xfrm>
          <a:prstGeom prst="rect">
            <a:avLst/>
          </a:prstGeom>
        </p:spPr>
      </p:pic>
      <p:pic>
        <p:nvPicPr>
          <p:cNvPr id="18" name="Graphic 17" descr="Disk outline">
            <a:extLst>
              <a:ext uri="{FF2B5EF4-FFF2-40B4-BE49-F238E27FC236}">
                <a16:creationId xmlns:a16="http://schemas.microsoft.com/office/drawing/2014/main" id="{83719AD2-BC0F-ED1D-6937-F9DDE3F163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40981" y="4369804"/>
            <a:ext cx="569318" cy="569318"/>
          </a:xfrm>
          <a:prstGeom prst="rect">
            <a:avLst/>
          </a:prstGeom>
        </p:spPr>
      </p:pic>
      <p:pic>
        <p:nvPicPr>
          <p:cNvPr id="19" name="Graphic 18" descr="Upload outline">
            <a:extLst>
              <a:ext uri="{FF2B5EF4-FFF2-40B4-BE49-F238E27FC236}">
                <a16:creationId xmlns:a16="http://schemas.microsoft.com/office/drawing/2014/main" id="{9363365E-F030-F608-982C-28342276426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72578" y="4889154"/>
            <a:ext cx="569318" cy="5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EC90-78F5-0EAE-EA25-60A89318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1B61-D9BD-2FA6-4E19-5AADC44C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9372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 </a:t>
            </a:r>
            <a:r>
              <a:rPr lang="en-US" sz="2400" i="1" dirty="0"/>
              <a:t>version control </a:t>
            </a:r>
            <a:r>
              <a:rPr lang="en-US" sz="2400" i="1" u="sng" dirty="0"/>
              <a:t>system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This is the method that Git tools use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Git install: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hlinkClick r:id="rId2"/>
              </a:rPr>
              <a:t>https://git-</a:t>
            </a:r>
            <a:r>
              <a:rPr lang="en-US" sz="2000" dirty="0" err="1">
                <a:hlinkClick r:id="rId2"/>
              </a:rPr>
              <a:t>scm.com</a:t>
            </a:r>
            <a:r>
              <a:rPr lang="en-US" sz="2000" dirty="0">
                <a:hlinkClick r:id="rId2"/>
              </a:rPr>
              <a:t>/downloads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0050BB-B93C-CDB2-6E61-900E0C6C7FA1}"/>
              </a:ext>
            </a:extLst>
          </p:cNvPr>
          <p:cNvSpPr txBox="1"/>
          <p:nvPr/>
        </p:nvSpPr>
        <p:spPr>
          <a:xfrm>
            <a:off x="6778752" y="291809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icon</a:t>
            </a:r>
          </a:p>
        </p:txBody>
      </p:sp>
      <p:pic>
        <p:nvPicPr>
          <p:cNvPr id="4" name="Picture 2" descr="Git&quot; Icon - Download for free – Iconduck">
            <a:extLst>
              <a:ext uri="{FF2B5EF4-FFF2-40B4-BE49-F238E27FC236}">
                <a16:creationId xmlns:a16="http://schemas.microsoft.com/office/drawing/2014/main" id="{9D51DA16-F9C7-A02A-0B3C-D3C0664E7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079" y="1120739"/>
            <a:ext cx="2206571" cy="220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C71B99-E482-8440-E7FC-4C87D3E02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680" y="4041565"/>
            <a:ext cx="4123944" cy="125543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A0E450-3A46-D8BA-257D-D1079AFD4FC9}"/>
              </a:ext>
            </a:extLst>
          </p:cNvPr>
          <p:cNvCxnSpPr>
            <a:cxnSpLocks/>
          </p:cNvCxnSpPr>
          <p:nvPr/>
        </p:nvCxnSpPr>
        <p:spPr>
          <a:xfrm>
            <a:off x="5471714" y="4431061"/>
            <a:ext cx="0" cy="3783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13B7DA0-BAD4-4EE2-7E0F-9FCEDD9A50AB}"/>
              </a:ext>
            </a:extLst>
          </p:cNvPr>
          <p:cNvSpPr/>
          <p:nvPr/>
        </p:nvSpPr>
        <p:spPr>
          <a:xfrm>
            <a:off x="8677656" y="0"/>
            <a:ext cx="351434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Glossary</a:t>
            </a:r>
          </a:p>
          <a:p>
            <a:pPr algn="ctr"/>
            <a:endParaRPr lang="en-US" dirty="0"/>
          </a:p>
          <a:p>
            <a:pPr marL="457200"/>
            <a:r>
              <a:rPr lang="en-US" b="1" dirty="0"/>
              <a:t>Git</a:t>
            </a:r>
            <a:r>
              <a:rPr lang="en-US" dirty="0"/>
              <a:t>: the version control system</a:t>
            </a:r>
          </a:p>
          <a:p>
            <a:pPr marL="457200"/>
            <a:r>
              <a:rPr lang="en-US" b="1" dirty="0"/>
              <a:t>GitHub</a:t>
            </a:r>
            <a:r>
              <a:rPr lang="en-US" dirty="0"/>
              <a:t>: the web platform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GitHub Desktop</a:t>
            </a:r>
            <a:r>
              <a:rPr lang="en-US" dirty="0"/>
              <a:t>: the app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Repo: </a:t>
            </a:r>
            <a:r>
              <a:rPr lang="en-US" dirty="0"/>
              <a:t>the project location</a:t>
            </a:r>
          </a:p>
          <a:p>
            <a:pPr marL="457200"/>
            <a:endParaRPr lang="en-US" dirty="0"/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Fetch: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for review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Merge: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Integrates changes 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Pull: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and automatically integrates changes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Commit: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Saves a version of the project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Push: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Adds changes to the remote repo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Aptos" panose="02110004020202020204"/>
              </a:rPr>
              <a:t>Branch: </a:t>
            </a: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a parallel version of your repo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/>
            <a:endParaRPr lang="en-US" dirty="0"/>
          </a:p>
          <a:p>
            <a:endParaRPr lang="en-US" dirty="0"/>
          </a:p>
        </p:txBody>
      </p:sp>
      <p:pic>
        <p:nvPicPr>
          <p:cNvPr id="8" name="Picture 2" descr="Git&quot; Icon - Download for free – Iconduck">
            <a:extLst>
              <a:ext uri="{FF2B5EF4-FFF2-40B4-BE49-F238E27FC236}">
                <a16:creationId xmlns:a16="http://schemas.microsoft.com/office/drawing/2014/main" id="{4962941C-0B99-3D8F-CCB7-5DCA8E48B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511" y="528012"/>
            <a:ext cx="415453" cy="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F345A9-0A8C-2774-EB8D-875E07410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9469" y="1058989"/>
            <a:ext cx="431483" cy="431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6CBA2F-852A-6EA1-2F5B-E30D1FE0B29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1584" t="10500" r="12050" b="11674"/>
          <a:stretch/>
        </p:blipFill>
        <p:spPr>
          <a:xfrm>
            <a:off x="8707221" y="1573761"/>
            <a:ext cx="456184" cy="4649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5542D4-78BA-90C7-A663-F373B59489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8146" y="2295696"/>
            <a:ext cx="465259" cy="4652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A11CF5-72F2-2FB1-C52A-E8A063BECE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2781" y="5509271"/>
            <a:ext cx="465259" cy="465259"/>
          </a:xfrm>
          <a:prstGeom prst="rect">
            <a:avLst/>
          </a:prstGeom>
        </p:spPr>
      </p:pic>
      <p:pic>
        <p:nvPicPr>
          <p:cNvPr id="15" name="Graphic 14" descr="Download with solid fill">
            <a:extLst>
              <a:ext uri="{FF2B5EF4-FFF2-40B4-BE49-F238E27FC236}">
                <a16:creationId xmlns:a16="http://schemas.microsoft.com/office/drawing/2014/main" id="{39B2AC36-75E6-DF01-50EA-B967B5B6A3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54364" y="3850454"/>
            <a:ext cx="569318" cy="569318"/>
          </a:xfrm>
          <a:prstGeom prst="rect">
            <a:avLst/>
          </a:prstGeom>
        </p:spPr>
      </p:pic>
      <p:pic>
        <p:nvPicPr>
          <p:cNvPr id="16" name="Picture 2" descr="Git Merge Vector SVG Icon (11) - SVG Repo">
            <a:extLst>
              <a:ext uri="{FF2B5EF4-FFF2-40B4-BE49-F238E27FC236}">
                <a16:creationId xmlns:a16="http://schemas.microsoft.com/office/drawing/2014/main" id="{4514E674-6DEA-670D-53B1-C7EEBB814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1" y="3317868"/>
            <a:ext cx="404857" cy="40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Download outline">
            <a:extLst>
              <a:ext uri="{FF2B5EF4-FFF2-40B4-BE49-F238E27FC236}">
                <a16:creationId xmlns:a16="http://schemas.microsoft.com/office/drawing/2014/main" id="{F7B22DD5-6104-EBD9-DDAF-E33F74E985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07221" y="2827544"/>
            <a:ext cx="419754" cy="419754"/>
          </a:xfrm>
          <a:prstGeom prst="rect">
            <a:avLst/>
          </a:prstGeom>
        </p:spPr>
      </p:pic>
      <p:pic>
        <p:nvPicPr>
          <p:cNvPr id="18" name="Graphic 17" descr="Disk outline">
            <a:extLst>
              <a:ext uri="{FF2B5EF4-FFF2-40B4-BE49-F238E27FC236}">
                <a16:creationId xmlns:a16="http://schemas.microsoft.com/office/drawing/2014/main" id="{6B56DC7D-E763-3B27-8B89-1757E4BEAD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40981" y="4369804"/>
            <a:ext cx="569318" cy="569318"/>
          </a:xfrm>
          <a:prstGeom prst="rect">
            <a:avLst/>
          </a:prstGeom>
        </p:spPr>
      </p:pic>
      <p:pic>
        <p:nvPicPr>
          <p:cNvPr id="19" name="Graphic 18" descr="Upload outline">
            <a:extLst>
              <a:ext uri="{FF2B5EF4-FFF2-40B4-BE49-F238E27FC236}">
                <a16:creationId xmlns:a16="http://schemas.microsoft.com/office/drawing/2014/main" id="{09D2C5B7-80D2-4C37-1B7D-B2BE58D718B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72578" y="4889154"/>
            <a:ext cx="569318" cy="5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3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625EFA9-3E16-EA29-FA7B-5C60AD0B5630}"/>
              </a:ext>
            </a:extLst>
          </p:cNvPr>
          <p:cNvSpPr txBox="1"/>
          <p:nvPr/>
        </p:nvSpPr>
        <p:spPr>
          <a:xfrm rot="18879210">
            <a:off x="4891294" y="3706089"/>
            <a:ext cx="164945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when the big changes were added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E22A5-0140-F167-F058-E05738468DB2}"/>
              </a:ext>
            </a:extLst>
          </p:cNvPr>
          <p:cNvSpPr txBox="1"/>
          <p:nvPr/>
        </p:nvSpPr>
        <p:spPr>
          <a:xfrm rot="18879210">
            <a:off x="2180307" y="4369320"/>
            <a:ext cx="5913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B7C41-4044-75BC-81AC-0E02D7F1694D}"/>
              </a:ext>
            </a:extLst>
          </p:cNvPr>
          <p:cNvSpPr txBox="1"/>
          <p:nvPr/>
        </p:nvSpPr>
        <p:spPr>
          <a:xfrm>
            <a:off x="3562644" y="4793390"/>
            <a:ext cx="129586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main branch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6EC90-78F5-0EAE-EA25-60A89318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these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1B61-D9BD-2FA6-4E19-5AADC44C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327393" cy="2734809"/>
          </a:xfrm>
        </p:spPr>
        <p:txBody>
          <a:bodyPr>
            <a:normAutofit/>
          </a:bodyPr>
          <a:lstStyle/>
          <a:p>
            <a:r>
              <a:rPr lang="en-US" sz="2000" dirty="0"/>
              <a:t>Projects evolve over time</a:t>
            </a:r>
          </a:p>
          <a:p>
            <a:r>
              <a:rPr lang="en-US" sz="2000" dirty="0"/>
              <a:t>You may need different versions for different purposes</a:t>
            </a:r>
          </a:p>
          <a:p>
            <a:r>
              <a:rPr lang="en-US" sz="2000" dirty="0"/>
              <a:t>We need to keep track of HOW we have changed our methods</a:t>
            </a:r>
          </a:p>
          <a:p>
            <a:r>
              <a:rPr lang="en-US" sz="2000" dirty="0"/>
              <a:t>You may want to TRY something without the risk of breaking your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391DED-E57C-880D-4947-942CB508D1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80" t="14800" r="10271" b="16720"/>
          <a:stretch/>
        </p:blipFill>
        <p:spPr>
          <a:xfrm>
            <a:off x="2411989" y="5069034"/>
            <a:ext cx="4725483" cy="11704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C9C53B-E2BF-1FA3-F6FE-5F3F557A33A1}"/>
              </a:ext>
            </a:extLst>
          </p:cNvPr>
          <p:cNvSpPr txBox="1"/>
          <p:nvPr/>
        </p:nvSpPr>
        <p:spPr>
          <a:xfrm rot="18879210">
            <a:off x="6715893" y="4444570"/>
            <a:ext cx="55778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now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9AEC0D-2B39-3D47-A783-64678FB71638}"/>
              </a:ext>
            </a:extLst>
          </p:cNvPr>
          <p:cNvCxnSpPr/>
          <p:nvPr/>
        </p:nvCxnSpPr>
        <p:spPr>
          <a:xfrm>
            <a:off x="2475997" y="4738752"/>
            <a:ext cx="0" cy="393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96FE1E-DD2A-70B6-1008-CF1886D34915}"/>
              </a:ext>
            </a:extLst>
          </p:cNvPr>
          <p:cNvCxnSpPr/>
          <p:nvPr/>
        </p:nvCxnSpPr>
        <p:spPr>
          <a:xfrm>
            <a:off x="7026661" y="4766071"/>
            <a:ext cx="0" cy="393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ABFE079-4B7C-86CF-28A7-7602C7DFF630}"/>
              </a:ext>
            </a:extLst>
          </p:cNvPr>
          <p:cNvSpPr txBox="1"/>
          <p:nvPr/>
        </p:nvSpPr>
        <p:spPr>
          <a:xfrm>
            <a:off x="1521477" y="5477212"/>
            <a:ext cx="144110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the first big change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140A46-E373-459D-4233-C99BBE3B4C3A}"/>
              </a:ext>
            </a:extLst>
          </p:cNvPr>
          <p:cNvSpPr txBox="1"/>
          <p:nvPr/>
        </p:nvSpPr>
        <p:spPr>
          <a:xfrm>
            <a:off x="1713653" y="5858339"/>
            <a:ext cx="167751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the second big change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930CD5-B8A4-8821-3622-263CCADEAD17}"/>
              </a:ext>
            </a:extLst>
          </p:cNvPr>
          <p:cNvCxnSpPr/>
          <p:nvPr/>
        </p:nvCxnSpPr>
        <p:spPr>
          <a:xfrm>
            <a:off x="5679445" y="4738752"/>
            <a:ext cx="0" cy="393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B036096-894B-CB76-63AF-EF67AC45B280}"/>
              </a:ext>
            </a:extLst>
          </p:cNvPr>
          <p:cNvSpPr/>
          <p:nvPr/>
        </p:nvSpPr>
        <p:spPr>
          <a:xfrm>
            <a:off x="8677656" y="0"/>
            <a:ext cx="351434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Glossary</a:t>
            </a:r>
          </a:p>
          <a:p>
            <a:pPr algn="ctr"/>
            <a:endParaRPr lang="en-US" dirty="0"/>
          </a:p>
          <a:p>
            <a:pPr marL="457200"/>
            <a:r>
              <a:rPr lang="en-US" b="1" dirty="0"/>
              <a:t>Git</a:t>
            </a:r>
            <a:r>
              <a:rPr lang="en-US" dirty="0"/>
              <a:t>: the version control system</a:t>
            </a:r>
          </a:p>
          <a:p>
            <a:pPr marL="457200"/>
            <a:r>
              <a:rPr lang="en-US" b="1" dirty="0"/>
              <a:t>GitHub</a:t>
            </a:r>
            <a:r>
              <a:rPr lang="en-US" dirty="0"/>
              <a:t>: the web platform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GitHub Desktop</a:t>
            </a:r>
            <a:r>
              <a:rPr lang="en-US" dirty="0"/>
              <a:t>: the app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Repo: </a:t>
            </a:r>
            <a:r>
              <a:rPr lang="en-US" dirty="0"/>
              <a:t>the project location</a:t>
            </a:r>
          </a:p>
          <a:p>
            <a:pPr marL="457200"/>
            <a:endParaRPr lang="en-US" dirty="0"/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Fetch: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for review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Merge: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Integrates changes 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Pull: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and automatically integrates changes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Commit: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Saves a version of the project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Push: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Adds changes to the remote repo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Aptos" panose="02110004020202020204"/>
              </a:rPr>
              <a:t>Branch: </a:t>
            </a: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a parallel version of your repo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/>
            <a:endParaRPr lang="en-US" dirty="0"/>
          </a:p>
          <a:p>
            <a:endParaRPr lang="en-US" dirty="0"/>
          </a:p>
        </p:txBody>
      </p:sp>
      <p:pic>
        <p:nvPicPr>
          <p:cNvPr id="8" name="Picture 2" descr="Git&quot; Icon - Download for free – Iconduck">
            <a:extLst>
              <a:ext uri="{FF2B5EF4-FFF2-40B4-BE49-F238E27FC236}">
                <a16:creationId xmlns:a16="http://schemas.microsoft.com/office/drawing/2014/main" id="{AE31C175-80F3-F679-140B-DCEE5126B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511" y="528012"/>
            <a:ext cx="415453" cy="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C7DEA9-5243-2FBA-B38A-092D18205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9469" y="1058989"/>
            <a:ext cx="431483" cy="431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FF9277-856B-392F-36D6-A4047A5F71D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584" t="10500" r="12050" b="11674"/>
          <a:stretch/>
        </p:blipFill>
        <p:spPr>
          <a:xfrm>
            <a:off x="8707221" y="1573761"/>
            <a:ext cx="456184" cy="4649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32C887-26DC-0CBE-272E-5299905B21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8146" y="2295696"/>
            <a:ext cx="465259" cy="4652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F3F4E1F-0822-2B65-1A79-12D15B702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2781" y="5509271"/>
            <a:ext cx="465259" cy="465259"/>
          </a:xfrm>
          <a:prstGeom prst="rect">
            <a:avLst/>
          </a:prstGeom>
        </p:spPr>
      </p:pic>
      <p:pic>
        <p:nvPicPr>
          <p:cNvPr id="23" name="Graphic 22" descr="Download with solid fill">
            <a:extLst>
              <a:ext uri="{FF2B5EF4-FFF2-40B4-BE49-F238E27FC236}">
                <a16:creationId xmlns:a16="http://schemas.microsoft.com/office/drawing/2014/main" id="{C1B7E7F0-B033-D619-628E-BE47D2E6A9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4364" y="3850454"/>
            <a:ext cx="569318" cy="569318"/>
          </a:xfrm>
          <a:prstGeom prst="rect">
            <a:avLst/>
          </a:prstGeom>
        </p:spPr>
      </p:pic>
      <p:pic>
        <p:nvPicPr>
          <p:cNvPr id="24" name="Picture 2" descr="Git Merge Vector SVG Icon (11) - SVG Repo">
            <a:extLst>
              <a:ext uri="{FF2B5EF4-FFF2-40B4-BE49-F238E27FC236}">
                <a16:creationId xmlns:a16="http://schemas.microsoft.com/office/drawing/2014/main" id="{CECC4697-AEBF-BF6A-E5E6-F42787EC5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1" y="3317868"/>
            <a:ext cx="404857" cy="40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raphic 24" descr="Download outline">
            <a:extLst>
              <a:ext uri="{FF2B5EF4-FFF2-40B4-BE49-F238E27FC236}">
                <a16:creationId xmlns:a16="http://schemas.microsoft.com/office/drawing/2014/main" id="{440A9232-7F4F-73C9-3E10-6FD20A9D73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07221" y="2827544"/>
            <a:ext cx="419754" cy="419754"/>
          </a:xfrm>
          <a:prstGeom prst="rect">
            <a:avLst/>
          </a:prstGeom>
        </p:spPr>
      </p:pic>
      <p:pic>
        <p:nvPicPr>
          <p:cNvPr id="26" name="Graphic 25" descr="Disk outline">
            <a:extLst>
              <a:ext uri="{FF2B5EF4-FFF2-40B4-BE49-F238E27FC236}">
                <a16:creationId xmlns:a16="http://schemas.microsoft.com/office/drawing/2014/main" id="{3EB425AE-F145-EC67-7ABD-9FA7DF490F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40981" y="4369804"/>
            <a:ext cx="569318" cy="569318"/>
          </a:xfrm>
          <a:prstGeom prst="rect">
            <a:avLst/>
          </a:prstGeom>
        </p:spPr>
      </p:pic>
      <p:pic>
        <p:nvPicPr>
          <p:cNvPr id="27" name="Graphic 26" descr="Upload outline">
            <a:extLst>
              <a:ext uri="{FF2B5EF4-FFF2-40B4-BE49-F238E27FC236}">
                <a16:creationId xmlns:a16="http://schemas.microsoft.com/office/drawing/2014/main" id="{C85AEB9D-5CAC-58F8-E593-FC0319023B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72578" y="4889154"/>
            <a:ext cx="569318" cy="5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8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625EFA9-3E16-EA29-FA7B-5C60AD0B5630}"/>
              </a:ext>
            </a:extLst>
          </p:cNvPr>
          <p:cNvSpPr txBox="1"/>
          <p:nvPr/>
        </p:nvSpPr>
        <p:spPr>
          <a:xfrm rot="18879210">
            <a:off x="6627685" y="3901079"/>
            <a:ext cx="125833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when I BROKE 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E22A5-0140-F167-F058-E05738468DB2}"/>
              </a:ext>
            </a:extLst>
          </p:cNvPr>
          <p:cNvSpPr txBox="1"/>
          <p:nvPr/>
        </p:nvSpPr>
        <p:spPr>
          <a:xfrm rot="18879210">
            <a:off x="2180307" y="4369320"/>
            <a:ext cx="5913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B7C41-4044-75BC-81AC-0E02D7F1694D}"/>
              </a:ext>
            </a:extLst>
          </p:cNvPr>
          <p:cNvSpPr txBox="1"/>
          <p:nvPr/>
        </p:nvSpPr>
        <p:spPr>
          <a:xfrm>
            <a:off x="3562644" y="4793390"/>
            <a:ext cx="129586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main branch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6EC90-78F5-0EAE-EA25-60A89318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these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1B61-D9BD-2FA6-4E19-5AADC44C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327393" cy="753673"/>
          </a:xfrm>
        </p:spPr>
        <p:txBody>
          <a:bodyPr>
            <a:normAutofit/>
          </a:bodyPr>
          <a:lstStyle/>
          <a:p>
            <a:r>
              <a:rPr lang="en-US" sz="2000" dirty="0"/>
              <a:t>You may need to go back in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391DED-E57C-880D-4947-942CB508D1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80" t="14800" r="10271" b="16720"/>
          <a:stretch/>
        </p:blipFill>
        <p:spPr>
          <a:xfrm>
            <a:off x="2411989" y="5069034"/>
            <a:ext cx="4725483" cy="117043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9AEC0D-2B39-3D47-A783-64678FB71638}"/>
              </a:ext>
            </a:extLst>
          </p:cNvPr>
          <p:cNvCxnSpPr/>
          <p:nvPr/>
        </p:nvCxnSpPr>
        <p:spPr>
          <a:xfrm>
            <a:off x="2475997" y="4738752"/>
            <a:ext cx="0" cy="393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96FE1E-DD2A-70B6-1008-CF1886D34915}"/>
              </a:ext>
            </a:extLst>
          </p:cNvPr>
          <p:cNvCxnSpPr/>
          <p:nvPr/>
        </p:nvCxnSpPr>
        <p:spPr>
          <a:xfrm>
            <a:off x="7026661" y="4766071"/>
            <a:ext cx="0" cy="393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930CD5-B8A4-8821-3622-263CCADEAD17}"/>
              </a:ext>
            </a:extLst>
          </p:cNvPr>
          <p:cNvCxnSpPr/>
          <p:nvPr/>
        </p:nvCxnSpPr>
        <p:spPr>
          <a:xfrm>
            <a:off x="5679445" y="4738752"/>
            <a:ext cx="0" cy="393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B036096-894B-CB76-63AF-EF67AC45B280}"/>
              </a:ext>
            </a:extLst>
          </p:cNvPr>
          <p:cNvSpPr/>
          <p:nvPr/>
        </p:nvSpPr>
        <p:spPr>
          <a:xfrm>
            <a:off x="8677656" y="0"/>
            <a:ext cx="351434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Glossary</a:t>
            </a:r>
          </a:p>
          <a:p>
            <a:pPr algn="ctr"/>
            <a:endParaRPr lang="en-US" dirty="0"/>
          </a:p>
          <a:p>
            <a:pPr marL="457200"/>
            <a:r>
              <a:rPr lang="en-US" b="1" dirty="0"/>
              <a:t>Git</a:t>
            </a:r>
            <a:r>
              <a:rPr lang="en-US" dirty="0"/>
              <a:t>: the version control system</a:t>
            </a:r>
          </a:p>
          <a:p>
            <a:pPr marL="457200"/>
            <a:r>
              <a:rPr lang="en-US" b="1" dirty="0"/>
              <a:t>GitHub</a:t>
            </a:r>
            <a:r>
              <a:rPr lang="en-US" dirty="0"/>
              <a:t>: the web platform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GitHub Desktop</a:t>
            </a:r>
            <a:r>
              <a:rPr lang="en-US" dirty="0"/>
              <a:t>: the app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Repo: </a:t>
            </a:r>
            <a:r>
              <a:rPr lang="en-US" dirty="0"/>
              <a:t>the project location</a:t>
            </a:r>
          </a:p>
          <a:p>
            <a:pPr marL="457200"/>
            <a:endParaRPr lang="en-US" dirty="0"/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Fetch: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for review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Merge: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Integrates changes 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Pull: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and automatically integrates changes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Commit: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Saves a version of the project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Push: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Adds changes to the remote repo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Aptos" panose="02110004020202020204"/>
              </a:rPr>
              <a:t>Branch: </a:t>
            </a: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a parallel version of your repo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/>
            <a:endParaRPr lang="en-US" dirty="0"/>
          </a:p>
          <a:p>
            <a:endParaRPr lang="en-US" dirty="0"/>
          </a:p>
        </p:txBody>
      </p:sp>
      <p:pic>
        <p:nvPicPr>
          <p:cNvPr id="8" name="Picture 2" descr="Git&quot; Icon - Download for free – Iconduck">
            <a:extLst>
              <a:ext uri="{FF2B5EF4-FFF2-40B4-BE49-F238E27FC236}">
                <a16:creationId xmlns:a16="http://schemas.microsoft.com/office/drawing/2014/main" id="{AE31C175-80F3-F679-140B-DCEE5126B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511" y="528012"/>
            <a:ext cx="415453" cy="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C7DEA9-5243-2FBA-B38A-092D18205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9469" y="1058989"/>
            <a:ext cx="431483" cy="431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FF9277-856B-392F-36D6-A4047A5F71D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584" t="10500" r="12050" b="11674"/>
          <a:stretch/>
        </p:blipFill>
        <p:spPr>
          <a:xfrm>
            <a:off x="8707221" y="1573761"/>
            <a:ext cx="456184" cy="4649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32C887-26DC-0CBE-272E-5299905B21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8146" y="2295696"/>
            <a:ext cx="465259" cy="4652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F3F4E1F-0822-2B65-1A79-12D15B702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2781" y="5509271"/>
            <a:ext cx="465259" cy="465259"/>
          </a:xfrm>
          <a:prstGeom prst="rect">
            <a:avLst/>
          </a:prstGeom>
        </p:spPr>
      </p:pic>
      <p:pic>
        <p:nvPicPr>
          <p:cNvPr id="23" name="Graphic 22" descr="Download with solid fill">
            <a:extLst>
              <a:ext uri="{FF2B5EF4-FFF2-40B4-BE49-F238E27FC236}">
                <a16:creationId xmlns:a16="http://schemas.microsoft.com/office/drawing/2014/main" id="{C1B7E7F0-B033-D619-628E-BE47D2E6A9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4364" y="3850454"/>
            <a:ext cx="569318" cy="569318"/>
          </a:xfrm>
          <a:prstGeom prst="rect">
            <a:avLst/>
          </a:prstGeom>
        </p:spPr>
      </p:pic>
      <p:pic>
        <p:nvPicPr>
          <p:cNvPr id="24" name="Picture 2" descr="Git Merge Vector SVG Icon (11) - SVG Repo">
            <a:extLst>
              <a:ext uri="{FF2B5EF4-FFF2-40B4-BE49-F238E27FC236}">
                <a16:creationId xmlns:a16="http://schemas.microsoft.com/office/drawing/2014/main" id="{CECC4697-AEBF-BF6A-E5E6-F42787EC5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1" y="3317868"/>
            <a:ext cx="404857" cy="40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raphic 24" descr="Download outline">
            <a:extLst>
              <a:ext uri="{FF2B5EF4-FFF2-40B4-BE49-F238E27FC236}">
                <a16:creationId xmlns:a16="http://schemas.microsoft.com/office/drawing/2014/main" id="{440A9232-7F4F-73C9-3E10-6FD20A9D73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07221" y="2827544"/>
            <a:ext cx="419754" cy="419754"/>
          </a:xfrm>
          <a:prstGeom prst="rect">
            <a:avLst/>
          </a:prstGeom>
        </p:spPr>
      </p:pic>
      <p:pic>
        <p:nvPicPr>
          <p:cNvPr id="26" name="Graphic 25" descr="Disk outline">
            <a:extLst>
              <a:ext uri="{FF2B5EF4-FFF2-40B4-BE49-F238E27FC236}">
                <a16:creationId xmlns:a16="http://schemas.microsoft.com/office/drawing/2014/main" id="{3EB425AE-F145-EC67-7ABD-9FA7DF490F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40981" y="4369804"/>
            <a:ext cx="569318" cy="569318"/>
          </a:xfrm>
          <a:prstGeom prst="rect">
            <a:avLst/>
          </a:prstGeom>
        </p:spPr>
      </p:pic>
      <p:pic>
        <p:nvPicPr>
          <p:cNvPr id="27" name="Graphic 26" descr="Upload outline">
            <a:extLst>
              <a:ext uri="{FF2B5EF4-FFF2-40B4-BE49-F238E27FC236}">
                <a16:creationId xmlns:a16="http://schemas.microsoft.com/office/drawing/2014/main" id="{C85AEB9D-5CAC-58F8-E593-FC0319023B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72578" y="4889154"/>
            <a:ext cx="569318" cy="569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B87EC2-CD0E-40B9-21F5-2817F8F1867E}"/>
              </a:ext>
            </a:extLst>
          </p:cNvPr>
          <p:cNvSpPr txBox="1"/>
          <p:nvPr/>
        </p:nvSpPr>
        <p:spPr>
          <a:xfrm rot="18879210">
            <a:off x="5483311" y="3916894"/>
            <a:ext cx="143825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back in the good ole days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CD4E8F-B880-4EEA-ABA5-7DE8697EC259}"/>
              </a:ext>
            </a:extLst>
          </p:cNvPr>
          <p:cNvSpPr/>
          <p:nvPr/>
        </p:nvSpPr>
        <p:spPr>
          <a:xfrm>
            <a:off x="2293634" y="5429585"/>
            <a:ext cx="656470" cy="393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ACCAF6-51C2-2FEC-6A90-907C86E1B91D}"/>
              </a:ext>
            </a:extLst>
          </p:cNvPr>
          <p:cNvSpPr/>
          <p:nvPr/>
        </p:nvSpPr>
        <p:spPr>
          <a:xfrm>
            <a:off x="2570672" y="5846275"/>
            <a:ext cx="830292" cy="393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94B008A-2B3B-B009-4DE2-80CF60672E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64656" y="238084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0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EC90-78F5-0EAE-EA25-60A89318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1B61-D9BD-2FA6-4E19-5AADC44C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84963" cy="432500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You can create a Git repo for any project, including projects you’ve already started</a:t>
            </a:r>
          </a:p>
          <a:p>
            <a:r>
              <a:rPr lang="en-US" sz="2000" dirty="0"/>
              <a:t>Once installed, you can use Git through the command line</a:t>
            </a:r>
          </a:p>
          <a:p>
            <a:r>
              <a:rPr lang="en-US" sz="2000" dirty="0"/>
              <a:t>The commands are straight forward. Examples:</a:t>
            </a:r>
          </a:p>
          <a:p>
            <a:pPr lvl="1"/>
            <a:r>
              <a:rPr lang="en-US" sz="1600" dirty="0"/>
              <a:t>‘git </a:t>
            </a:r>
            <a:r>
              <a:rPr lang="en-US" sz="1600" dirty="0" err="1"/>
              <a:t>init</a:t>
            </a:r>
            <a:r>
              <a:rPr lang="en-US" sz="1600" dirty="0"/>
              <a:t>’ initializes a repository (where you put your project)</a:t>
            </a:r>
          </a:p>
          <a:p>
            <a:pPr lvl="1"/>
            <a:r>
              <a:rPr lang="en-US" sz="1600" dirty="0"/>
              <a:t>‘git commit’ commits your changes</a:t>
            </a:r>
          </a:p>
          <a:p>
            <a:pPr lvl="1"/>
            <a:r>
              <a:rPr lang="en-US" sz="1600" dirty="0"/>
              <a:t>‘git pull’ pulls from other branches/repositories</a:t>
            </a:r>
          </a:p>
          <a:p>
            <a:pPr lvl="1"/>
            <a:endParaRPr lang="en-US" sz="1600" dirty="0"/>
          </a:p>
          <a:p>
            <a:r>
              <a:rPr lang="en-US" sz="2000" dirty="0"/>
              <a:t>In combination with internal commands (‘cd’, ‘ls’, etc.) you can manage your project, collaborate with others, and preserve your work</a:t>
            </a:r>
          </a:p>
          <a:p>
            <a:r>
              <a:rPr lang="en-US" sz="2000" dirty="0"/>
              <a:t>But if you prefer graphical displays like me, there are great tools available!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036096-894B-CB76-63AF-EF67AC45B280}"/>
              </a:ext>
            </a:extLst>
          </p:cNvPr>
          <p:cNvSpPr/>
          <p:nvPr/>
        </p:nvSpPr>
        <p:spPr>
          <a:xfrm>
            <a:off x="8677656" y="0"/>
            <a:ext cx="351434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Glossary</a:t>
            </a:r>
          </a:p>
          <a:p>
            <a:pPr algn="ctr"/>
            <a:endParaRPr lang="en-US" dirty="0"/>
          </a:p>
          <a:p>
            <a:pPr marL="457200"/>
            <a:r>
              <a:rPr lang="en-US" b="1" dirty="0"/>
              <a:t>Git</a:t>
            </a:r>
            <a:r>
              <a:rPr lang="en-US" dirty="0"/>
              <a:t>: the version control system</a:t>
            </a:r>
          </a:p>
          <a:p>
            <a:pPr marL="457200"/>
            <a:r>
              <a:rPr lang="en-US" b="1" dirty="0"/>
              <a:t>GitHub</a:t>
            </a:r>
            <a:r>
              <a:rPr lang="en-US" dirty="0"/>
              <a:t>: the web platform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GitHub Desktop</a:t>
            </a:r>
            <a:r>
              <a:rPr lang="en-US" dirty="0"/>
              <a:t>: the app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Repo: </a:t>
            </a:r>
            <a:r>
              <a:rPr lang="en-US" dirty="0"/>
              <a:t>the project location</a:t>
            </a:r>
          </a:p>
          <a:p>
            <a:pPr marL="457200"/>
            <a:endParaRPr lang="en-US" dirty="0"/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Fetch: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for review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Merge: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Integrates changes 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Pull: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and automatically integrates changes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Commit: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Saves a version of the project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Push: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Adds changes to the remote repo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Aptos" panose="02110004020202020204"/>
              </a:rPr>
              <a:t>Branch: </a:t>
            </a: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a parallel version of your repo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/>
            <a:endParaRPr lang="en-US" dirty="0"/>
          </a:p>
          <a:p>
            <a:endParaRPr lang="en-US" dirty="0"/>
          </a:p>
        </p:txBody>
      </p:sp>
      <p:pic>
        <p:nvPicPr>
          <p:cNvPr id="8" name="Picture 2" descr="Git&quot; Icon - Download for free – Iconduck">
            <a:extLst>
              <a:ext uri="{FF2B5EF4-FFF2-40B4-BE49-F238E27FC236}">
                <a16:creationId xmlns:a16="http://schemas.microsoft.com/office/drawing/2014/main" id="{AE31C175-80F3-F679-140B-DCEE5126B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511" y="528012"/>
            <a:ext cx="415453" cy="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C7DEA9-5243-2FBA-B38A-092D18205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469" y="1058989"/>
            <a:ext cx="431483" cy="431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FF9277-856B-392F-36D6-A4047A5F71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584" t="10500" r="12050" b="11674"/>
          <a:stretch/>
        </p:blipFill>
        <p:spPr>
          <a:xfrm>
            <a:off x="8707221" y="1573761"/>
            <a:ext cx="456184" cy="4649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32C887-26DC-0CBE-272E-5299905B2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8146" y="2295696"/>
            <a:ext cx="465259" cy="4652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F3F4E1F-0822-2B65-1A79-12D15B702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2781" y="5509271"/>
            <a:ext cx="465259" cy="465259"/>
          </a:xfrm>
          <a:prstGeom prst="rect">
            <a:avLst/>
          </a:prstGeom>
        </p:spPr>
      </p:pic>
      <p:pic>
        <p:nvPicPr>
          <p:cNvPr id="23" name="Graphic 22" descr="Download with solid fill">
            <a:extLst>
              <a:ext uri="{FF2B5EF4-FFF2-40B4-BE49-F238E27FC236}">
                <a16:creationId xmlns:a16="http://schemas.microsoft.com/office/drawing/2014/main" id="{C1B7E7F0-B033-D619-628E-BE47D2E6A9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54364" y="3850454"/>
            <a:ext cx="569318" cy="569318"/>
          </a:xfrm>
          <a:prstGeom prst="rect">
            <a:avLst/>
          </a:prstGeom>
        </p:spPr>
      </p:pic>
      <p:pic>
        <p:nvPicPr>
          <p:cNvPr id="24" name="Picture 2" descr="Git Merge Vector SVG Icon (11) - SVG Repo">
            <a:extLst>
              <a:ext uri="{FF2B5EF4-FFF2-40B4-BE49-F238E27FC236}">
                <a16:creationId xmlns:a16="http://schemas.microsoft.com/office/drawing/2014/main" id="{CECC4697-AEBF-BF6A-E5E6-F42787EC5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1" y="3317868"/>
            <a:ext cx="404857" cy="40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raphic 24" descr="Download outline">
            <a:extLst>
              <a:ext uri="{FF2B5EF4-FFF2-40B4-BE49-F238E27FC236}">
                <a16:creationId xmlns:a16="http://schemas.microsoft.com/office/drawing/2014/main" id="{440A9232-7F4F-73C9-3E10-6FD20A9D73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07221" y="2827544"/>
            <a:ext cx="419754" cy="419754"/>
          </a:xfrm>
          <a:prstGeom prst="rect">
            <a:avLst/>
          </a:prstGeom>
        </p:spPr>
      </p:pic>
      <p:pic>
        <p:nvPicPr>
          <p:cNvPr id="26" name="Graphic 25" descr="Disk outline">
            <a:extLst>
              <a:ext uri="{FF2B5EF4-FFF2-40B4-BE49-F238E27FC236}">
                <a16:creationId xmlns:a16="http://schemas.microsoft.com/office/drawing/2014/main" id="{3EB425AE-F145-EC67-7ABD-9FA7DF490F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40981" y="4369804"/>
            <a:ext cx="569318" cy="569318"/>
          </a:xfrm>
          <a:prstGeom prst="rect">
            <a:avLst/>
          </a:prstGeom>
        </p:spPr>
      </p:pic>
      <p:pic>
        <p:nvPicPr>
          <p:cNvPr id="27" name="Graphic 26" descr="Upload outline">
            <a:extLst>
              <a:ext uri="{FF2B5EF4-FFF2-40B4-BE49-F238E27FC236}">
                <a16:creationId xmlns:a16="http://schemas.microsoft.com/office/drawing/2014/main" id="{C85AEB9D-5CAC-58F8-E593-FC0319023B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72578" y="4889154"/>
            <a:ext cx="569318" cy="569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9F342B-5B62-F096-29EB-9CF0030D780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87539" y="3164341"/>
            <a:ext cx="4123944" cy="125543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1F3B1A-08EF-8E32-5FCE-BD28ADD5E9DF}"/>
              </a:ext>
            </a:extLst>
          </p:cNvPr>
          <p:cNvCxnSpPr>
            <a:cxnSpLocks/>
          </p:cNvCxnSpPr>
          <p:nvPr/>
        </p:nvCxnSpPr>
        <p:spPr>
          <a:xfrm>
            <a:off x="7861573" y="3553837"/>
            <a:ext cx="0" cy="3783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28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EC90-78F5-0EAE-EA25-60A89318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1B61-D9BD-2FA6-4E19-5AADC44C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309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i="1" u="sng" dirty="0"/>
              <a:t>web platform</a:t>
            </a:r>
            <a:r>
              <a:rPr lang="en-US" sz="2000" i="1" dirty="0"/>
              <a:t> </a:t>
            </a:r>
            <a:r>
              <a:rPr lang="en-US" sz="2000" dirty="0"/>
              <a:t>for storing repositories, tracking their changes, and collaborating with others. It </a:t>
            </a:r>
            <a:r>
              <a:rPr lang="en-US" sz="2000" i="1" dirty="0"/>
              <a:t>uses</a:t>
            </a:r>
            <a:r>
              <a:rPr lang="en-US" sz="2000" dirty="0"/>
              <a:t> Git. </a:t>
            </a:r>
            <a:r>
              <a:rPr lang="en-US" sz="2000" dirty="0" err="1">
                <a:hlinkClick r:id="rId2" action="ppaction://hlinkfile"/>
              </a:rPr>
              <a:t>github.com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C9101-AFBA-60EB-BC17-4FF9D0425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824" y="1563622"/>
            <a:ext cx="1728217" cy="17282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DB0FCF-1A3D-6E31-70CF-1E53FD7B3D6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211" b="28682"/>
          <a:stretch/>
        </p:blipFill>
        <p:spPr>
          <a:xfrm>
            <a:off x="798575" y="3566161"/>
            <a:ext cx="7831009" cy="27501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E564B6-4E83-4BFC-4481-B3E4850ECF5A}"/>
              </a:ext>
            </a:extLst>
          </p:cNvPr>
          <p:cNvSpPr/>
          <p:nvPr/>
        </p:nvSpPr>
        <p:spPr>
          <a:xfrm>
            <a:off x="8677656" y="0"/>
            <a:ext cx="351434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Glossary</a:t>
            </a:r>
          </a:p>
          <a:p>
            <a:pPr algn="ctr"/>
            <a:endParaRPr lang="en-US" dirty="0"/>
          </a:p>
          <a:p>
            <a:pPr marL="457200"/>
            <a:r>
              <a:rPr lang="en-US" b="1" dirty="0"/>
              <a:t>Git</a:t>
            </a:r>
            <a:r>
              <a:rPr lang="en-US" dirty="0"/>
              <a:t>: the version control system</a:t>
            </a:r>
          </a:p>
          <a:p>
            <a:pPr marL="457200"/>
            <a:r>
              <a:rPr lang="en-US" b="1" dirty="0"/>
              <a:t>GitHub</a:t>
            </a:r>
            <a:r>
              <a:rPr lang="en-US" dirty="0"/>
              <a:t>: the web platform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GitHub Desktop</a:t>
            </a:r>
            <a:r>
              <a:rPr lang="en-US" dirty="0"/>
              <a:t>: the app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Repo: </a:t>
            </a:r>
            <a:r>
              <a:rPr lang="en-US" dirty="0"/>
              <a:t>the project location</a:t>
            </a:r>
          </a:p>
          <a:p>
            <a:pPr marL="457200"/>
            <a:endParaRPr lang="en-US" dirty="0"/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Fetch: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for review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Merge: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Integrates changes 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Pull: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and automatically integrates changes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Commit: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Saves a version of the project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Push: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Adds changes to the remote repo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Aptos" panose="02110004020202020204"/>
              </a:rPr>
              <a:t>Branch: </a:t>
            </a: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a parallel version of your repo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/>
            <a:endParaRPr lang="en-US" dirty="0"/>
          </a:p>
          <a:p>
            <a:endParaRPr lang="en-US" dirty="0"/>
          </a:p>
        </p:txBody>
      </p:sp>
      <p:pic>
        <p:nvPicPr>
          <p:cNvPr id="5" name="Picture 2" descr="Git&quot; Icon - Download for free – Iconduck">
            <a:extLst>
              <a:ext uri="{FF2B5EF4-FFF2-40B4-BE49-F238E27FC236}">
                <a16:creationId xmlns:a16="http://schemas.microsoft.com/office/drawing/2014/main" id="{99D16F0C-7C52-BC34-4394-E48547E78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511" y="528012"/>
            <a:ext cx="415453" cy="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807B9D-1F73-7B9B-E51B-9869E6207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9469" y="1058989"/>
            <a:ext cx="431483" cy="431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2008BA-1B9F-1DA0-42DB-DF5240A249B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1584" t="10500" r="12050" b="11674"/>
          <a:stretch/>
        </p:blipFill>
        <p:spPr>
          <a:xfrm>
            <a:off x="8707221" y="1573761"/>
            <a:ext cx="456184" cy="4649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BC7C20-CB74-C1B1-C4E2-679C10F2DB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8146" y="2295696"/>
            <a:ext cx="465259" cy="465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8F690F-2D8C-A3B4-1BE8-020EEEA360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2781" y="5509271"/>
            <a:ext cx="465259" cy="465259"/>
          </a:xfrm>
          <a:prstGeom prst="rect">
            <a:avLst/>
          </a:prstGeom>
        </p:spPr>
      </p:pic>
      <p:pic>
        <p:nvPicPr>
          <p:cNvPr id="12" name="Graphic 11" descr="Download with solid fill">
            <a:extLst>
              <a:ext uri="{FF2B5EF4-FFF2-40B4-BE49-F238E27FC236}">
                <a16:creationId xmlns:a16="http://schemas.microsoft.com/office/drawing/2014/main" id="{19310A2D-E48E-492F-1B98-501379FCF3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54364" y="3850454"/>
            <a:ext cx="569318" cy="569318"/>
          </a:xfrm>
          <a:prstGeom prst="rect">
            <a:avLst/>
          </a:prstGeom>
        </p:spPr>
      </p:pic>
      <p:pic>
        <p:nvPicPr>
          <p:cNvPr id="14" name="Picture 2" descr="Git Merge Vector SVG Icon (11) - SVG Repo">
            <a:extLst>
              <a:ext uri="{FF2B5EF4-FFF2-40B4-BE49-F238E27FC236}">
                <a16:creationId xmlns:a16="http://schemas.microsoft.com/office/drawing/2014/main" id="{290D8E84-FA6C-4290-722E-F84DC6D7D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1" y="3317868"/>
            <a:ext cx="404857" cy="40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phic 14" descr="Download outline">
            <a:extLst>
              <a:ext uri="{FF2B5EF4-FFF2-40B4-BE49-F238E27FC236}">
                <a16:creationId xmlns:a16="http://schemas.microsoft.com/office/drawing/2014/main" id="{C1D623D6-1FA8-B4E0-EDD5-8B97240027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07221" y="2827544"/>
            <a:ext cx="419754" cy="419754"/>
          </a:xfrm>
          <a:prstGeom prst="rect">
            <a:avLst/>
          </a:prstGeom>
        </p:spPr>
      </p:pic>
      <p:pic>
        <p:nvPicPr>
          <p:cNvPr id="17" name="Graphic 16" descr="Disk outline">
            <a:extLst>
              <a:ext uri="{FF2B5EF4-FFF2-40B4-BE49-F238E27FC236}">
                <a16:creationId xmlns:a16="http://schemas.microsoft.com/office/drawing/2014/main" id="{076A486B-F0E0-82D2-3DAA-425649FDBA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40981" y="4369804"/>
            <a:ext cx="569318" cy="569318"/>
          </a:xfrm>
          <a:prstGeom prst="rect">
            <a:avLst/>
          </a:prstGeom>
        </p:spPr>
      </p:pic>
      <p:pic>
        <p:nvPicPr>
          <p:cNvPr id="18" name="Graphic 17" descr="Upload outline">
            <a:extLst>
              <a:ext uri="{FF2B5EF4-FFF2-40B4-BE49-F238E27FC236}">
                <a16:creationId xmlns:a16="http://schemas.microsoft.com/office/drawing/2014/main" id="{CA5D4F73-1EA7-C298-B621-8F9E5E6B7A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72578" y="4889154"/>
            <a:ext cx="569318" cy="5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EC90-78F5-0EAE-EA25-60A89318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1B61-D9BD-2FA6-4E19-5AADC44C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9372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An </a:t>
            </a:r>
            <a:r>
              <a:rPr lang="en-US" sz="2000" i="1" u="sng" dirty="0"/>
              <a:t>application</a:t>
            </a:r>
            <a:r>
              <a:rPr lang="en-US" sz="2000" dirty="0"/>
              <a:t> for managing repositories on your local device. It uses Git.</a:t>
            </a:r>
          </a:p>
          <a:p>
            <a:pPr marL="0" indent="0">
              <a:buNone/>
            </a:pPr>
            <a:r>
              <a:rPr lang="en-US" sz="2000" dirty="0"/>
              <a:t>Download: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err="1">
                <a:hlinkClick r:id="rId2"/>
              </a:rPr>
              <a:t>desktop.github.com</a:t>
            </a:r>
            <a:r>
              <a:rPr lang="en-US" sz="2000" dirty="0">
                <a:hlinkClick r:id="rId2"/>
              </a:rPr>
              <a:t>/download/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B4653-A65A-5A37-3722-06DA4F66CD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584" t="10500" r="12050" b="11674"/>
          <a:stretch/>
        </p:blipFill>
        <p:spPr>
          <a:xfrm>
            <a:off x="4869178" y="1690688"/>
            <a:ext cx="1435609" cy="14630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F3C10C-D038-BFF7-0036-87FA19801850}"/>
              </a:ext>
            </a:extLst>
          </p:cNvPr>
          <p:cNvSpPr/>
          <p:nvPr/>
        </p:nvSpPr>
        <p:spPr>
          <a:xfrm>
            <a:off x="8677656" y="0"/>
            <a:ext cx="351434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Glossary</a:t>
            </a:r>
          </a:p>
          <a:p>
            <a:pPr algn="ctr"/>
            <a:endParaRPr lang="en-US" dirty="0"/>
          </a:p>
          <a:p>
            <a:pPr marL="457200"/>
            <a:r>
              <a:rPr lang="en-US" b="1" dirty="0"/>
              <a:t>Git</a:t>
            </a:r>
            <a:r>
              <a:rPr lang="en-US" dirty="0"/>
              <a:t>: the version control system</a:t>
            </a:r>
          </a:p>
          <a:p>
            <a:pPr marL="457200"/>
            <a:r>
              <a:rPr lang="en-US" b="1" dirty="0"/>
              <a:t>GitHub</a:t>
            </a:r>
            <a:r>
              <a:rPr lang="en-US" dirty="0"/>
              <a:t>: the web platform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GitHub Desktop</a:t>
            </a:r>
            <a:r>
              <a:rPr lang="en-US" dirty="0"/>
              <a:t>: the app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Repo: </a:t>
            </a:r>
            <a:r>
              <a:rPr lang="en-US" dirty="0"/>
              <a:t>the project location</a:t>
            </a:r>
          </a:p>
          <a:p>
            <a:pPr marL="457200"/>
            <a:endParaRPr lang="en-US" dirty="0"/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Fetch: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for review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Merge: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Integrates changes 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Pull: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Retrieves changes and automatically integrates changes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Commit: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Saves a version of the project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Push: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Adds changes to the remote repo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Aptos" panose="02110004020202020204"/>
              </a:rPr>
              <a:t>Branch: </a:t>
            </a: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a parallel version of your repo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/>
            <a:endParaRPr lang="en-US" dirty="0"/>
          </a:p>
          <a:p>
            <a:endParaRPr lang="en-US" dirty="0"/>
          </a:p>
        </p:txBody>
      </p:sp>
      <p:pic>
        <p:nvPicPr>
          <p:cNvPr id="7" name="Picture 2" descr="Git&quot; Icon - Download for free – Iconduck">
            <a:extLst>
              <a:ext uri="{FF2B5EF4-FFF2-40B4-BE49-F238E27FC236}">
                <a16:creationId xmlns:a16="http://schemas.microsoft.com/office/drawing/2014/main" id="{B33D3E90-AF35-E99A-0A72-759526C0B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511" y="528012"/>
            <a:ext cx="415453" cy="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418029-C066-D5C4-25AE-325F0F90E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9469" y="1058989"/>
            <a:ext cx="431483" cy="431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245DB8-BA9C-647C-34A5-5D82B26762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584" t="10500" r="12050" b="11674"/>
          <a:stretch/>
        </p:blipFill>
        <p:spPr>
          <a:xfrm>
            <a:off x="8707221" y="1573761"/>
            <a:ext cx="456184" cy="4649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2BD1AC-A024-4BC7-19C6-1A8B7B6B4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8146" y="2295696"/>
            <a:ext cx="465259" cy="4652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40926-D2B6-0D53-AE36-47E59815E8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2781" y="5509271"/>
            <a:ext cx="465259" cy="465259"/>
          </a:xfrm>
          <a:prstGeom prst="rect">
            <a:avLst/>
          </a:prstGeom>
        </p:spPr>
      </p:pic>
      <p:pic>
        <p:nvPicPr>
          <p:cNvPr id="14" name="Graphic 13" descr="Download with solid fill">
            <a:extLst>
              <a:ext uri="{FF2B5EF4-FFF2-40B4-BE49-F238E27FC236}">
                <a16:creationId xmlns:a16="http://schemas.microsoft.com/office/drawing/2014/main" id="{172A199F-5AAC-2E0D-B2B6-B33C18A17A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4364" y="3850454"/>
            <a:ext cx="569318" cy="569318"/>
          </a:xfrm>
          <a:prstGeom prst="rect">
            <a:avLst/>
          </a:prstGeom>
        </p:spPr>
      </p:pic>
      <p:pic>
        <p:nvPicPr>
          <p:cNvPr id="15" name="Picture 2" descr="Git Merge Vector SVG Icon (11) - SVG Repo">
            <a:extLst>
              <a:ext uri="{FF2B5EF4-FFF2-40B4-BE49-F238E27FC236}">
                <a16:creationId xmlns:a16="http://schemas.microsoft.com/office/drawing/2014/main" id="{55047D79-DFF9-58E1-A8CA-D948010B0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1" y="3317868"/>
            <a:ext cx="404857" cy="40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Download outline">
            <a:extLst>
              <a:ext uri="{FF2B5EF4-FFF2-40B4-BE49-F238E27FC236}">
                <a16:creationId xmlns:a16="http://schemas.microsoft.com/office/drawing/2014/main" id="{D5A6F71D-D31C-D876-BB19-41506EDF96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07221" y="2827544"/>
            <a:ext cx="419754" cy="419754"/>
          </a:xfrm>
          <a:prstGeom prst="rect">
            <a:avLst/>
          </a:prstGeom>
        </p:spPr>
      </p:pic>
      <p:pic>
        <p:nvPicPr>
          <p:cNvPr id="18" name="Graphic 17" descr="Disk outline">
            <a:extLst>
              <a:ext uri="{FF2B5EF4-FFF2-40B4-BE49-F238E27FC236}">
                <a16:creationId xmlns:a16="http://schemas.microsoft.com/office/drawing/2014/main" id="{CAED9722-7666-9D51-60A2-7B7BE06E51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40981" y="4369804"/>
            <a:ext cx="569318" cy="569318"/>
          </a:xfrm>
          <a:prstGeom prst="rect">
            <a:avLst/>
          </a:prstGeom>
        </p:spPr>
      </p:pic>
      <p:pic>
        <p:nvPicPr>
          <p:cNvPr id="19" name="Graphic 18" descr="Upload outline">
            <a:extLst>
              <a:ext uri="{FF2B5EF4-FFF2-40B4-BE49-F238E27FC236}">
                <a16:creationId xmlns:a16="http://schemas.microsoft.com/office/drawing/2014/main" id="{64EF93BF-DCE5-38F8-3059-044CCD65939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72578" y="4889154"/>
            <a:ext cx="569318" cy="569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07C471-A84C-0F84-C5FF-429BC24D8105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 b="13867"/>
          <a:stretch/>
        </p:blipFill>
        <p:spPr>
          <a:xfrm>
            <a:off x="4241851" y="3247298"/>
            <a:ext cx="5233416" cy="327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5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3107</Words>
  <Application>Microsoft Office PowerPoint</Application>
  <PresentationFormat>Widescreen</PresentationFormat>
  <Paragraphs>602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Aptos</vt:lpstr>
      <vt:lpstr>Aptos Display</vt:lpstr>
      <vt:lpstr>Arial</vt:lpstr>
      <vt:lpstr>Office Theme</vt:lpstr>
      <vt:lpstr>Intro to GitHub and GitHub Desktop</vt:lpstr>
      <vt:lpstr>PowerPoint Presentation</vt:lpstr>
      <vt:lpstr>Git</vt:lpstr>
      <vt:lpstr>Git</vt:lpstr>
      <vt:lpstr>Why do we need these Git?</vt:lpstr>
      <vt:lpstr>Why do we need these Git?</vt:lpstr>
      <vt:lpstr>How to use Git</vt:lpstr>
      <vt:lpstr>GitHub</vt:lpstr>
      <vt:lpstr>GitHub Desktop</vt:lpstr>
      <vt:lpstr>Repos</vt:lpstr>
      <vt:lpstr>Remote vs. local repos</vt:lpstr>
      <vt:lpstr>Remote vs. local repos</vt:lpstr>
      <vt:lpstr>Getting started: Creating a remote repo</vt:lpstr>
      <vt:lpstr>Creating a repo - GitHub</vt:lpstr>
      <vt:lpstr>Creating a repo – GitHub Desktop</vt:lpstr>
      <vt:lpstr>If you already have a project folder (local repo) - GitHub</vt:lpstr>
      <vt:lpstr>If you already have a project folder (local repo) - GitHub</vt:lpstr>
      <vt:lpstr>If you have a remote repo but no local repo</vt:lpstr>
      <vt:lpstr>If you have a remote repo but no local repo</vt:lpstr>
      <vt:lpstr>Updating your LOCAL repo</vt:lpstr>
      <vt:lpstr>Updating your REMOTE repo</vt:lpstr>
      <vt:lpstr>Working on different version</vt:lpstr>
      <vt:lpstr>Working on different versions</vt:lpstr>
      <vt:lpstr>PowerPoint Presentation</vt:lpstr>
      <vt:lpstr>Branching gets confused with forking</vt:lpstr>
      <vt:lpstr>Branch actions</vt:lpstr>
      <vt:lpstr>GitHub as a resource</vt:lpstr>
      <vt:lpstr>Managing collaborators/privacy settings</vt:lpstr>
      <vt:lpstr>Take-aways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Miranda De Priest</dc:creator>
  <cp:lastModifiedBy>Miranda De Priest</cp:lastModifiedBy>
  <cp:revision>5</cp:revision>
  <dcterms:created xsi:type="dcterms:W3CDTF">2024-09-25T20:23:19Z</dcterms:created>
  <dcterms:modified xsi:type="dcterms:W3CDTF">2024-10-07T14:05:30Z</dcterms:modified>
</cp:coreProperties>
</file>