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notesMaster+xml" PartName="/ppt/notesMasters/notesMaster1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notesMasterIdLst>
    <p:notesMasterId r:id="rId17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x="18288000" cy="10287000"/>
  <p:notesSz cx="6858000" cy="9144000"/>
  <p:embeddedFontLst>
    <p:embeddedFont>
      <p:font typeface="Calibri (MS)" charset="1" panose="020F0502020204030204"/>
      <p:regular r:id="rId16"/>
    </p:embeddedFont>
    <p:embeddedFont>
      <p:font typeface="Calibri (MS) Bold" charset="1" panose="020F0702030404030204"/>
      <p:regular r:id="rId20"/>
    </p:embeddedFont>
    <p:embeddedFont>
      <p:font typeface="Open Sans" charset="1" panose="020B0606030504020204"/>
      <p:regular r:id="rId21"/>
    </p:embeddedFont>
    <p:embeddedFont>
      <p:font typeface="Open Sans Bold" charset="1" panose="020B0806030504020204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fonts/font16.fntdata" Type="http://schemas.openxmlformats.org/officeDocument/2006/relationships/font"/><Relationship Id="rId17" Target="notesMasters/notesMaster1.xml" Type="http://schemas.openxmlformats.org/officeDocument/2006/relationships/notesMaster"/><Relationship Id="rId18" Target="theme/theme2.xml" Type="http://schemas.openxmlformats.org/officeDocument/2006/relationships/theme"/><Relationship Id="rId19" Target="notesSlides/notesSlide1.xml" Type="http://schemas.openxmlformats.org/officeDocument/2006/relationships/notesSlide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notesSlides/notesSlide2.xml" Type="http://schemas.openxmlformats.org/officeDocument/2006/relationships/notesSlide"/><Relationship Id="rId23" Target="fonts/font23.fntdata" Type="http://schemas.openxmlformats.org/officeDocument/2006/relationships/font"/><Relationship Id="rId24" Target="notesSlides/notesSlide3.xml" Type="http://schemas.openxmlformats.org/officeDocument/2006/relationships/notesSlide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notesMasters/_rels/notesMaster1.xml.rels><?xml version="1.0" encoding="UTF-8" standalone="yes"?><Relationships xmlns="http://schemas.openxmlformats.org/package/2006/relationships"><Relationship Id="rId1" Target="../theme/theme2.xml" Type="http://schemas.openxmlformats.org/officeDocument/2006/relationships/theme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268E1E-0E44-426D-905E-8AD9B19D2182}" type="datetimeFigureOut">
              <a:rPr lang="cs-CZ" smtClean="0"/>
              <a:t>1.7.2013</a:t>
            </a:fld>
            <a:endParaRPr lang="cs-CZ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1B2431-D351-4C6E-A3CF-9DFAC0E3E05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798889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2.xml" Type="http://schemas.openxmlformats.org/officeDocument/2006/relationships/slide"/></Relationships>
</file>

<file path=ppt/notesSlides/_rels/notesSlide2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5.xml" Type="http://schemas.openxmlformats.org/officeDocument/2006/relationships/slide"/></Relationships>
</file>

<file path=ppt/notesSlides/_rels/notesSlide3.xml.rels><?xml version="1.0" encoding="UTF-8" standalone="yes"?><Relationships xmlns="http://schemas.openxmlformats.org/package/2006/relationships"><Relationship Id="rId1" Target="../notesMasters/notesMaster1.xml" Type="http://schemas.openxmlformats.org/officeDocument/2006/relationships/notesMaster"/><Relationship Id="rId2" Target="../slides/slide6.xml" Type="http://schemas.openxmlformats.org/officeDocument/2006/relationships/slide"/></Relationships>
</file>

<file path=ppt/notesSlides/notesSlide1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Especificar bien los roles, y funciones desempeñadas, no pueden haber dos scrum master por obvias razones.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El alcance debe abarcar lo que vamos a entregar si o si.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p="http://schemas.openxmlformats.org/presentationml/2006/main" xmlns:a="http://schemas.openxmlformats.org/drawingml/2006/main">
  <p:cSld>
    <p:spTree xmlns:r="http://schemas.openxmlformats.org/officeDocument/2006/relationships"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/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 id="{B7268E1E-0E44-426D-905E-8AD9B19D2182}" type="datetimeFigureOut">
              <a:rPr lang="cs-CZ" smtClean="0"/>
              <a:t>1.7.2013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857500" y="512763"/>
            <a:ext cx="3429000" cy="2566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/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14400" y="3251200"/>
            <a:ext cx="7315200" cy="3081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en-US"/>
              <a:t>como lo aplicamos, cuantos sprint, releases</a:t>
            </a:r>
            <a:endParaRPr lang="en-US" smtClean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/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180013" y="6502400"/>
            <a:ext cx="3962400" cy="34131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r id="{871B2431-D351-4C6E-A3CF-9DFAC0E3E050}" type="slidenum">
              <a:rPr lang="cs-CZ" smtClean="0"/>
              <a:t>‹#›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7.png" Type="http://schemas.openxmlformats.org/officeDocument/2006/relationships/image"/><Relationship Id="rId4" Target="../media/image8.png" Type="http://schemas.openxmlformats.org/officeDocument/2006/relationships/image"/><Relationship Id="rId5" Target="../media/image9.png" Type="http://schemas.openxmlformats.org/officeDocument/2006/relationships/image"/><Relationship Id="rId6" Target="../media/image10.png" Type="http://schemas.openxmlformats.org/officeDocument/2006/relationships/image"/><Relationship Id="rId7" Target="../media/image11.png" Type="http://schemas.openxmlformats.org/officeDocument/2006/relationships/image"/><Relationship Id="rId8" Target="../media/image12.png" Type="http://schemas.openxmlformats.org/officeDocument/2006/relationships/image"/><Relationship Id="rId9" Target="../media/image13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1.xml" Type="http://schemas.openxmlformats.org/officeDocument/2006/relationships/notesSlide"/><Relationship Id="rId3" Target="../media/image1.jpe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2.xml" Type="http://schemas.openxmlformats.org/officeDocument/2006/relationships/notesSlide"/><Relationship Id="rId3" Target="../media/image1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notesSlides/notesSlide3.xml" Type="http://schemas.openxmlformats.org/officeDocument/2006/relationships/notesSlide"/><Relationship Id="rId3" Target="../media/image1.jpeg" Type="http://schemas.openxmlformats.org/officeDocument/2006/relationships/image"/><Relationship Id="rId4" Target="../media/image4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https://www.figma.com/board/8Z2cUuRJ3NruiQrJNNLYBd/Story-mapping--Community-?node-id=0-1&amp;t=ycIdNjXkUkiOYhXb-1" TargetMode="External" Type="http://schemas.openxmlformats.org/officeDocument/2006/relationships/hyperlink"/><Relationship Id="rId4" Target="https://www.figma.com/board/8Z2cUuRJ3NruiQrJNNLYBd/Story-mapping--Community-?node-id=0-1&amp;t=ycIdNjXkUkiOYhXb-1" TargetMode="External" Type="http://schemas.openxmlformats.org/officeDocument/2006/relationships/hyperlink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6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91441" y="3964533"/>
            <a:ext cx="18105118" cy="16859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  <a:p>
            <a:pPr algn="ctr">
              <a:lnSpc>
                <a:spcPts val="4320"/>
              </a:lnSpc>
            </a:pPr>
            <a:r>
              <a:rPr lang="en-US" sz="36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PRESENTACIÓN FINAL CAPSTONE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5" id="5"/>
          <p:cNvGrpSpPr/>
          <p:nvPr/>
        </p:nvGrpSpPr>
        <p:grpSpPr>
          <a:xfrm rot="0">
            <a:off x="1584330" y="4204478"/>
            <a:ext cx="1919872" cy="2400567"/>
            <a:chOff x="0" y="0"/>
            <a:chExt cx="2559829" cy="3200756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559829" cy="2559829"/>
            </a:xfrm>
            <a:custGeom>
              <a:avLst/>
              <a:gdLst/>
              <a:ahLst/>
              <a:cxnLst/>
              <a:rect r="r" b="b" t="t" l="l"/>
              <a:pathLst>
                <a:path h="2559829" w="2559829">
                  <a:moveTo>
                    <a:pt x="0" y="0"/>
                  </a:moveTo>
                  <a:lnTo>
                    <a:pt x="2559829" y="0"/>
                  </a:lnTo>
                  <a:lnTo>
                    <a:pt x="2559829" y="2559829"/>
                  </a:lnTo>
                  <a:lnTo>
                    <a:pt x="0" y="255982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0"/>
              </a:stretch>
            </a:blipFill>
          </p:spPr>
        </p:sp>
        <p:sp>
          <p:nvSpPr>
            <p:cNvPr name="TextBox 7" id="7"/>
            <p:cNvSpPr txBox="true"/>
            <p:nvPr/>
          </p:nvSpPr>
          <p:spPr>
            <a:xfrm rot="0">
              <a:off x="214464" y="2502679"/>
              <a:ext cx="2130901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Angular</a:t>
              </a: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3647076" y="4580563"/>
            <a:ext cx="2517184" cy="2024481"/>
            <a:chOff x="0" y="0"/>
            <a:chExt cx="3356246" cy="269930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810361" y="0"/>
              <a:ext cx="1735524" cy="1735524"/>
            </a:xfrm>
            <a:custGeom>
              <a:avLst/>
              <a:gdLst/>
              <a:ahLst/>
              <a:cxnLst/>
              <a:rect r="r" b="b" t="t" l="l"/>
              <a:pathLst>
                <a:path h="1735524" w="1735524">
                  <a:moveTo>
                    <a:pt x="0" y="0"/>
                  </a:moveTo>
                  <a:lnTo>
                    <a:pt x="1735524" y="0"/>
                  </a:lnTo>
                  <a:lnTo>
                    <a:pt x="1735524" y="1735524"/>
                  </a:lnTo>
                  <a:lnTo>
                    <a:pt x="0" y="173552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l="0" t="0" r="0" b="0"/>
              </a:stretch>
            </a:blipFill>
          </p:spPr>
        </p:sp>
        <p:sp>
          <p:nvSpPr>
            <p:cNvPr name="TextBox 10" id="10"/>
            <p:cNvSpPr txBox="true"/>
            <p:nvPr/>
          </p:nvSpPr>
          <p:spPr>
            <a:xfrm rot="0">
              <a:off x="0" y="2001231"/>
              <a:ext cx="3356246" cy="6980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Spring Boot</a:t>
              </a: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6307136" y="4580563"/>
            <a:ext cx="2316242" cy="3104984"/>
            <a:chOff x="0" y="0"/>
            <a:chExt cx="3088323" cy="4139979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543935" y="0"/>
              <a:ext cx="2000453" cy="2000453"/>
            </a:xfrm>
            <a:custGeom>
              <a:avLst/>
              <a:gdLst/>
              <a:ahLst/>
              <a:cxnLst/>
              <a:rect r="r" b="b" t="t" l="l"/>
              <a:pathLst>
                <a:path h="2000453" w="2000453">
                  <a:moveTo>
                    <a:pt x="0" y="0"/>
                  </a:moveTo>
                  <a:lnTo>
                    <a:pt x="2000453" y="0"/>
                  </a:lnTo>
                  <a:lnTo>
                    <a:pt x="2000453" y="2000453"/>
                  </a:lnTo>
                  <a:lnTo>
                    <a:pt x="0" y="200045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 l="0" t="0" r="0" b="0"/>
              </a:stretch>
            </a:blipFill>
          </p:spPr>
        </p:sp>
        <p:sp>
          <p:nvSpPr>
            <p:cNvPr name="TextBox 13" id="13"/>
            <p:cNvSpPr txBox="true"/>
            <p:nvPr/>
          </p:nvSpPr>
          <p:spPr>
            <a:xfrm rot="0">
              <a:off x="0" y="1943303"/>
              <a:ext cx="3088323" cy="2196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PostgreSQL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+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pgvector</a:t>
              </a: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9294311" y="4580563"/>
            <a:ext cx="1747480" cy="2502369"/>
            <a:chOff x="0" y="0"/>
            <a:chExt cx="2329974" cy="333649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250014" y="0"/>
              <a:ext cx="1829947" cy="1829947"/>
            </a:xfrm>
            <a:custGeom>
              <a:avLst/>
              <a:gdLst/>
              <a:ahLst/>
              <a:cxnLst/>
              <a:rect r="r" b="b" t="t" l="l"/>
              <a:pathLst>
                <a:path h="1829947" w="1829947">
                  <a:moveTo>
                    <a:pt x="0" y="0"/>
                  </a:moveTo>
                  <a:lnTo>
                    <a:pt x="1829946" y="0"/>
                  </a:lnTo>
                  <a:lnTo>
                    <a:pt x="1829946" y="1829947"/>
                  </a:lnTo>
                  <a:lnTo>
                    <a:pt x="0" y="182994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0" t="0" r="0" b="0"/>
              </a:stretch>
            </a:blipFill>
          </p:spPr>
        </p:sp>
        <p:sp>
          <p:nvSpPr>
            <p:cNvPr name="TextBox 16" id="16"/>
            <p:cNvSpPr txBox="true"/>
            <p:nvPr/>
          </p:nvSpPr>
          <p:spPr>
            <a:xfrm rot="0">
              <a:off x="0" y="1889116"/>
              <a:ext cx="2329974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RDS</a:t>
              </a: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1184666" y="4580563"/>
            <a:ext cx="1664570" cy="2874147"/>
            <a:chOff x="0" y="0"/>
            <a:chExt cx="2219427" cy="38321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2219427" cy="2441969"/>
            </a:xfrm>
            <a:custGeom>
              <a:avLst/>
              <a:gdLst/>
              <a:ahLst/>
              <a:cxnLst/>
              <a:rect r="r" b="b" t="t" l="l"/>
              <a:pathLst>
                <a:path h="2441969" w="2219427">
                  <a:moveTo>
                    <a:pt x="0" y="0"/>
                  </a:moveTo>
                  <a:lnTo>
                    <a:pt x="2219427" y="0"/>
                  </a:lnTo>
                  <a:lnTo>
                    <a:pt x="2219427" y="2441969"/>
                  </a:lnTo>
                  <a:lnTo>
                    <a:pt x="0" y="244196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7"/>
              <a:stretch>
                <a:fillRect l="-16707" t="-9826" r="-13250" b="-8288"/>
              </a:stretch>
            </a:blipFill>
          </p:spPr>
        </p:sp>
        <p:sp>
          <p:nvSpPr>
            <p:cNvPr name="TextBox 19" id="19"/>
            <p:cNvSpPr txBox="true"/>
            <p:nvPr/>
          </p:nvSpPr>
          <p:spPr>
            <a:xfrm rot="0">
              <a:off x="30265" y="2384819"/>
              <a:ext cx="2189162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S3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13173087" y="4580563"/>
            <a:ext cx="1747480" cy="2661592"/>
            <a:chOff x="0" y="0"/>
            <a:chExt cx="2329974" cy="354879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171411" y="0"/>
              <a:ext cx="2011079" cy="2011079"/>
            </a:xfrm>
            <a:custGeom>
              <a:avLst/>
              <a:gdLst/>
              <a:ahLst/>
              <a:cxnLst/>
              <a:rect r="r" b="b" t="t" l="l"/>
              <a:pathLst>
                <a:path h="2011079" w="2011079">
                  <a:moveTo>
                    <a:pt x="0" y="0"/>
                  </a:moveTo>
                  <a:lnTo>
                    <a:pt x="2011078" y="0"/>
                  </a:lnTo>
                  <a:lnTo>
                    <a:pt x="2011078" y="2011079"/>
                  </a:lnTo>
                  <a:lnTo>
                    <a:pt x="0" y="20110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0" r="0" b="0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0" y="2101413"/>
              <a:ext cx="2329974" cy="14473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</a:t>
              </a:r>
            </a:p>
            <a:p>
              <a:pPr algn="ctr">
                <a:lnSpc>
                  <a:spcPts val="4480"/>
                </a:lnSpc>
              </a:pPr>
              <a:r>
                <a:rPr lang="en-US" sz="3200" b="true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ECS</a:t>
              </a:r>
            </a:p>
          </p:txBody>
        </p:sp>
      </p:grpSp>
      <p:sp>
        <p:nvSpPr>
          <p:cNvPr name="TextBox 23" id="23"/>
          <p:cNvSpPr txBox="true"/>
          <p:nvPr/>
        </p:nvSpPr>
        <p:spPr>
          <a:xfrm rot="0">
            <a:off x="91440" y="2080402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Tecnologías utilizadas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grpSp>
        <p:nvGrpSpPr>
          <p:cNvPr name="Group 25" id="25"/>
          <p:cNvGrpSpPr/>
          <p:nvPr/>
        </p:nvGrpSpPr>
        <p:grpSpPr>
          <a:xfrm rot="0">
            <a:off x="14695347" y="4580563"/>
            <a:ext cx="2416886" cy="3104984"/>
            <a:chOff x="0" y="0"/>
            <a:chExt cx="3222515" cy="4139979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725790" y="0"/>
              <a:ext cx="1770935" cy="1770935"/>
            </a:xfrm>
            <a:custGeom>
              <a:avLst/>
              <a:gdLst/>
              <a:ahLst/>
              <a:cxnLst/>
              <a:rect r="r" b="b" t="t" l="l"/>
              <a:pathLst>
                <a:path h="1770935" w="1770935">
                  <a:moveTo>
                    <a:pt x="0" y="0"/>
                  </a:moveTo>
                  <a:lnTo>
                    <a:pt x="1770935" y="0"/>
                  </a:lnTo>
                  <a:lnTo>
                    <a:pt x="1770935" y="1770935"/>
                  </a:lnTo>
                  <a:lnTo>
                    <a:pt x="0" y="1770935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0" t="0" r="0" b="0"/>
              </a:stretch>
            </a:blipFill>
          </p:spPr>
        </p:sp>
        <p:sp>
          <p:nvSpPr>
            <p:cNvPr name="TextBox 27" id="27"/>
            <p:cNvSpPr txBox="true"/>
            <p:nvPr/>
          </p:nvSpPr>
          <p:spPr>
            <a:xfrm rot="0">
              <a:off x="0" y="1943303"/>
              <a:ext cx="3222515" cy="219667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aws </a:t>
              </a:r>
            </a:p>
            <a:p>
              <a:pPr algn="ctr">
                <a:lnSpc>
                  <a:spcPts val="4480"/>
                </a:lnSpc>
              </a:pPr>
              <a:r>
                <a:rPr lang="en-US" b="true" sz="3200">
                  <a:solidFill>
                    <a:srgbClr val="000000"/>
                  </a:solidFill>
                  <a:latin typeface="Open Sans Bold"/>
                  <a:ea typeface="Open Sans Bold"/>
                  <a:cs typeface="Open Sans Bold"/>
                  <a:sym typeface="Open Sans Bold"/>
                </a:rPr>
                <a:t>secrets manager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2"/>
              </a:stretch>
            </a:blipFill>
          </p:spPr>
        </p:sp>
      </p:grpSp>
      <p:grpSp>
        <p:nvGrpSpPr>
          <p:cNvPr name="Group 4" id="4"/>
          <p:cNvGrpSpPr/>
          <p:nvPr/>
        </p:nvGrpSpPr>
        <p:grpSpPr>
          <a:xfrm rot="0">
            <a:off x="6181539" y="2566228"/>
            <a:ext cx="11450241" cy="2039322"/>
            <a:chOff x="0" y="0"/>
            <a:chExt cx="15266988" cy="2719096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6" id="6"/>
          <p:cNvGrpSpPr/>
          <p:nvPr/>
        </p:nvGrpSpPr>
        <p:grpSpPr>
          <a:xfrm rot="0">
            <a:off x="8670756" y="2561466"/>
            <a:ext cx="8965785" cy="1603248"/>
            <a:chOff x="0" y="0"/>
            <a:chExt cx="11954380" cy="21376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954380" cy="2137664"/>
            </a:xfrm>
            <a:custGeom>
              <a:avLst/>
              <a:gdLst/>
              <a:ahLst/>
              <a:cxnLst/>
              <a:rect r="r" b="b" t="t" l="l"/>
              <a:pathLst>
                <a:path h="21376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3896" r="0" b="-13896"/>
              </a:stretch>
            </a:blipFill>
          </p:spPr>
        </p:sp>
        <p:sp>
          <p:nvSpPr>
            <p:cNvPr name="TextBox 8" id="8"/>
            <p:cNvSpPr txBox="true"/>
            <p:nvPr/>
          </p:nvSpPr>
          <p:spPr>
            <a:xfrm rot="0">
              <a:off x="132080" y="93980"/>
              <a:ext cx="11690220" cy="191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Manolo Díaz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Scrum Master y Arquitecto de Software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planificación de sprints, arquitectura y coordinación.</a:t>
              </a: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6385470" y="2770160"/>
            <a:ext cx="2290047" cy="1631457"/>
            <a:chOff x="0" y="0"/>
            <a:chExt cx="3053396" cy="2175276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3053461" cy="2175256"/>
            </a:xfrm>
            <a:custGeom>
              <a:avLst/>
              <a:gdLst/>
              <a:ahLst/>
              <a:cxnLst/>
              <a:rect r="r" b="b" t="t" l="l"/>
              <a:pathLst>
                <a:path h="2175256" w="3053461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</p:sp>
      </p:grpSp>
      <p:grpSp>
        <p:nvGrpSpPr>
          <p:cNvPr name="Group 11" id="11"/>
          <p:cNvGrpSpPr/>
          <p:nvPr/>
        </p:nvGrpSpPr>
        <p:grpSpPr>
          <a:xfrm rot="0">
            <a:off x="6181539" y="4809482"/>
            <a:ext cx="11450241" cy="2039322"/>
            <a:chOff x="0" y="0"/>
            <a:chExt cx="15266988" cy="271909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8670756" y="4804719"/>
            <a:ext cx="8965785" cy="1603248"/>
            <a:chOff x="0" y="0"/>
            <a:chExt cx="11954380" cy="2137664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1954380" cy="2137664"/>
            </a:xfrm>
            <a:custGeom>
              <a:avLst/>
              <a:gdLst/>
              <a:ahLst/>
              <a:cxnLst/>
              <a:rect r="r" b="b" t="t" l="l"/>
              <a:pathLst>
                <a:path h="21376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3896" r="0" b="-13896"/>
              </a:stretch>
            </a:blipFill>
          </p:spPr>
        </p:sp>
        <p:sp>
          <p:nvSpPr>
            <p:cNvPr name="TextBox 15" id="15"/>
            <p:cNvSpPr txBox="true"/>
            <p:nvPr/>
          </p:nvSpPr>
          <p:spPr>
            <a:xfrm rot="0">
              <a:off x="132080" y="93980"/>
              <a:ext cx="11690220" cy="191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Amaro Herrera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Desarrollador Fullstack 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frontend/backend, integración y pruebas.</a:t>
              </a: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6385470" y="5013414"/>
            <a:ext cx="2290047" cy="1631457"/>
            <a:chOff x="0" y="0"/>
            <a:chExt cx="3053396" cy="2175276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3053461" cy="2175256"/>
            </a:xfrm>
            <a:custGeom>
              <a:avLst/>
              <a:gdLst/>
              <a:ahLst/>
              <a:cxnLst/>
              <a:rect r="r" b="b" t="t" l="l"/>
              <a:pathLst>
                <a:path h="2175256" w="3053461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</p:sp>
      </p:grpSp>
      <p:grpSp>
        <p:nvGrpSpPr>
          <p:cNvPr name="Group 18" id="18"/>
          <p:cNvGrpSpPr/>
          <p:nvPr/>
        </p:nvGrpSpPr>
        <p:grpSpPr>
          <a:xfrm rot="0">
            <a:off x="6181539" y="7052736"/>
            <a:ext cx="11450241" cy="2039322"/>
            <a:chOff x="0" y="0"/>
            <a:chExt cx="15266988" cy="2719096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5266924" cy="2719070"/>
            </a:xfrm>
            <a:custGeom>
              <a:avLst/>
              <a:gdLst/>
              <a:ahLst/>
              <a:cxnLst/>
              <a:rect r="r" b="b" t="t" l="l"/>
              <a:pathLst>
                <a:path h="2719070" w="15266924">
                  <a:moveTo>
                    <a:pt x="0" y="271907"/>
                  </a:moveTo>
                  <a:cubicBezTo>
                    <a:pt x="0" y="121793"/>
                    <a:pt x="121793" y="0"/>
                    <a:pt x="271907" y="0"/>
                  </a:cubicBezTo>
                  <a:lnTo>
                    <a:pt x="14995018" y="0"/>
                  </a:lnTo>
                  <a:cubicBezTo>
                    <a:pt x="15145131" y="0"/>
                    <a:pt x="15266924" y="121793"/>
                    <a:pt x="15266924" y="271907"/>
                  </a:cubicBezTo>
                  <a:lnTo>
                    <a:pt x="15266924" y="2447163"/>
                  </a:lnTo>
                  <a:cubicBezTo>
                    <a:pt x="15266924" y="2597277"/>
                    <a:pt x="15145131" y="2719070"/>
                    <a:pt x="14995018" y="2719070"/>
                  </a:cubicBezTo>
                  <a:lnTo>
                    <a:pt x="271907" y="2719070"/>
                  </a:lnTo>
                  <a:cubicBezTo>
                    <a:pt x="121793" y="2719070"/>
                    <a:pt x="0" y="2597404"/>
                    <a:pt x="0" y="2447163"/>
                  </a:cubicBezTo>
                  <a:close/>
                </a:path>
              </a:pathLst>
            </a:custGeom>
            <a:gradFill rotWithShape="true">
              <a:gsLst>
                <a:gs pos="0">
                  <a:srgbClr val="72A7DB">
                    <a:alpha val="100000"/>
                  </a:srgbClr>
                </a:gs>
                <a:gs pos="50000">
                  <a:srgbClr val="559BDB">
                    <a:alpha val="100000"/>
                  </a:srgbClr>
                </a:gs>
                <a:gs pos="100000">
                  <a:srgbClr val="448AC9">
                    <a:alpha val="100000"/>
                  </a:srgbClr>
                </a:gs>
              </a:gsLst>
              <a:lin ang="5400000"/>
            </a:gradFill>
          </p:spPr>
        </p:sp>
      </p:grpSp>
      <p:grpSp>
        <p:nvGrpSpPr>
          <p:cNvPr name="Group 20" id="20"/>
          <p:cNvGrpSpPr/>
          <p:nvPr/>
        </p:nvGrpSpPr>
        <p:grpSpPr>
          <a:xfrm rot="0">
            <a:off x="8670756" y="7047973"/>
            <a:ext cx="8965785" cy="1603248"/>
            <a:chOff x="0" y="0"/>
            <a:chExt cx="11954380" cy="2137664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954380" cy="2137664"/>
            </a:xfrm>
            <a:custGeom>
              <a:avLst/>
              <a:gdLst/>
              <a:ahLst/>
              <a:cxnLst/>
              <a:rect r="r" b="b" t="t" l="l"/>
              <a:pathLst>
                <a:path h="2137664" w="11954380">
                  <a:moveTo>
                    <a:pt x="0" y="0"/>
                  </a:moveTo>
                  <a:lnTo>
                    <a:pt x="11954380" y="0"/>
                  </a:lnTo>
                  <a:lnTo>
                    <a:pt x="11954380" y="2137664"/>
                  </a:lnTo>
                  <a:lnTo>
                    <a:pt x="0" y="21376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-13896" r="0" b="-13896"/>
              </a:stretch>
            </a:blipFill>
          </p:spPr>
        </p:sp>
        <p:sp>
          <p:nvSpPr>
            <p:cNvPr name="TextBox 22" id="22"/>
            <p:cNvSpPr txBox="true"/>
            <p:nvPr/>
          </p:nvSpPr>
          <p:spPr>
            <a:xfrm rot="0">
              <a:off x="132080" y="93980"/>
              <a:ext cx="11690220" cy="191160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212"/>
                </a:lnSpc>
              </a:pPr>
              <a:r>
                <a:rPr lang="en-US" sz="39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Johanna Fuhrop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Desarrolladora Fullstack</a:t>
              </a:r>
            </a:p>
            <a:p>
              <a:pPr algn="l" marL="542925" indent="-180975" lvl="2">
                <a:lnSpc>
                  <a:spcPts val="3240"/>
                </a:lnSpc>
                <a:buFont typeface="Arial"/>
                <a:buChar char="⚬"/>
              </a:pPr>
              <a:r>
                <a:rPr lang="en-US" sz="3000">
                  <a:solidFill>
                    <a:srgbClr val="FFFFFF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bases de datos y reglas de acceso.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6385470" y="7256668"/>
            <a:ext cx="2290047" cy="1631457"/>
            <a:chOff x="0" y="0"/>
            <a:chExt cx="3053396" cy="2175276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3053461" cy="2175256"/>
            </a:xfrm>
            <a:custGeom>
              <a:avLst/>
              <a:gdLst/>
              <a:ahLst/>
              <a:cxnLst/>
              <a:rect r="r" b="b" t="t" l="l"/>
              <a:pathLst>
                <a:path h="2175256" w="3053461">
                  <a:moveTo>
                    <a:pt x="0" y="217551"/>
                  </a:moveTo>
                  <a:cubicBezTo>
                    <a:pt x="0" y="97409"/>
                    <a:pt x="97409" y="0"/>
                    <a:pt x="217551" y="0"/>
                  </a:cubicBezTo>
                  <a:lnTo>
                    <a:pt x="2835910" y="0"/>
                  </a:lnTo>
                  <a:cubicBezTo>
                    <a:pt x="2956052" y="0"/>
                    <a:pt x="3053461" y="97409"/>
                    <a:pt x="3053461" y="217551"/>
                  </a:cubicBezTo>
                  <a:lnTo>
                    <a:pt x="3053461" y="1957705"/>
                  </a:lnTo>
                  <a:cubicBezTo>
                    <a:pt x="3053461" y="2077847"/>
                    <a:pt x="2956052" y="2175256"/>
                    <a:pt x="2835910" y="2175256"/>
                  </a:cubicBezTo>
                  <a:lnTo>
                    <a:pt x="217551" y="2175256"/>
                  </a:lnTo>
                  <a:cubicBezTo>
                    <a:pt x="97409" y="2175256"/>
                    <a:pt x="0" y="2077847"/>
                    <a:pt x="0" y="1957705"/>
                  </a:cubicBezTo>
                  <a:close/>
                </a:path>
              </a:pathLst>
            </a:custGeom>
            <a:solidFill>
              <a:srgbClr val="C4D5EB"/>
            </a:solidFill>
          </p:spPr>
        </p:sp>
      </p:grpSp>
      <p:sp>
        <p:nvSpPr>
          <p:cNvPr name="TextBox 25" id="25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448930" y="4519344"/>
            <a:ext cx="5230562" cy="18233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INTEGRANTES DEL PROYECTO</a:t>
            </a:r>
          </a:p>
        </p:txBody>
      </p:sp>
      <p:sp>
        <p:nvSpPr>
          <p:cNvPr name="AutoShape 27" id="27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  <p:transition spd="fast">
    <p:fade/>
  </p:transition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0" y="1627694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DESCRIPCIÓN DEL PROYECTO</a:t>
            </a:r>
          </a:p>
        </p:txBody>
      </p:sp>
      <p:sp>
        <p:nvSpPr>
          <p:cNvPr name="AutoShape 6" id="6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7" id="7"/>
          <p:cNvGrpSpPr/>
          <p:nvPr/>
        </p:nvGrpSpPr>
        <p:grpSpPr>
          <a:xfrm rot="0">
            <a:off x="9905692" y="2877225"/>
            <a:ext cx="7964644" cy="6697876"/>
            <a:chOff x="0" y="0"/>
            <a:chExt cx="10493688" cy="8824677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5278" y="13650"/>
              <a:ext cx="10463200" cy="8797458"/>
            </a:xfrm>
            <a:custGeom>
              <a:avLst/>
              <a:gdLst/>
              <a:ahLst/>
              <a:cxnLst/>
              <a:rect r="r" b="b" t="t" l="l"/>
              <a:pathLst>
                <a:path h="8797458" w="10463200">
                  <a:moveTo>
                    <a:pt x="0" y="959038"/>
                  </a:moveTo>
                  <a:cubicBezTo>
                    <a:pt x="0" y="429424"/>
                    <a:pt x="480656" y="0"/>
                    <a:pt x="1073607" y="0"/>
                  </a:cubicBezTo>
                  <a:lnTo>
                    <a:pt x="9389594" y="0"/>
                  </a:lnTo>
                  <a:cubicBezTo>
                    <a:pt x="9982545" y="0"/>
                    <a:pt x="10463200" y="429424"/>
                    <a:pt x="10463200" y="959038"/>
                  </a:cubicBezTo>
                  <a:lnTo>
                    <a:pt x="10463200" y="7838420"/>
                  </a:lnTo>
                  <a:cubicBezTo>
                    <a:pt x="10463200" y="8368034"/>
                    <a:pt x="9982545" y="8797458"/>
                    <a:pt x="9389594" y="8797458"/>
                  </a:cubicBezTo>
                  <a:lnTo>
                    <a:pt x="1073607" y="8797458"/>
                  </a:lnTo>
                  <a:cubicBezTo>
                    <a:pt x="480656" y="8797321"/>
                    <a:pt x="0" y="8368034"/>
                    <a:pt x="0" y="783842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0493746" cy="8824752"/>
            </a:xfrm>
            <a:custGeom>
              <a:avLst/>
              <a:gdLst/>
              <a:ahLst/>
              <a:cxnLst/>
              <a:rect r="r" b="b" t="t" l="l"/>
              <a:pathLst>
                <a:path h="8824752" w="10493746">
                  <a:moveTo>
                    <a:pt x="0" y="972688"/>
                  </a:moveTo>
                  <a:cubicBezTo>
                    <a:pt x="0" y="435430"/>
                    <a:pt x="487531" y="0"/>
                    <a:pt x="1088885" y="0"/>
                  </a:cubicBezTo>
                  <a:lnTo>
                    <a:pt x="9404872" y="0"/>
                  </a:lnTo>
                  <a:lnTo>
                    <a:pt x="9404872" y="13650"/>
                  </a:lnTo>
                  <a:lnTo>
                    <a:pt x="9404872" y="0"/>
                  </a:lnTo>
                  <a:cubicBezTo>
                    <a:pt x="10006226" y="0"/>
                    <a:pt x="10493746" y="435430"/>
                    <a:pt x="10493746" y="972688"/>
                  </a:cubicBezTo>
                  <a:lnTo>
                    <a:pt x="10478478" y="972688"/>
                  </a:lnTo>
                  <a:lnTo>
                    <a:pt x="10493746" y="972688"/>
                  </a:lnTo>
                  <a:lnTo>
                    <a:pt x="10493746" y="7852070"/>
                  </a:lnTo>
                  <a:lnTo>
                    <a:pt x="10478478" y="7852070"/>
                  </a:lnTo>
                  <a:lnTo>
                    <a:pt x="10493746" y="7852070"/>
                  </a:lnTo>
                  <a:cubicBezTo>
                    <a:pt x="10493746" y="8389191"/>
                    <a:pt x="10006226" y="8824752"/>
                    <a:pt x="9404872" y="8824752"/>
                  </a:cubicBezTo>
                  <a:lnTo>
                    <a:pt x="9404872" y="8811108"/>
                  </a:lnTo>
                  <a:lnTo>
                    <a:pt x="9404872" y="8824752"/>
                  </a:lnTo>
                  <a:lnTo>
                    <a:pt x="1088885" y="8824752"/>
                  </a:lnTo>
                  <a:lnTo>
                    <a:pt x="1088885" y="8811108"/>
                  </a:lnTo>
                  <a:lnTo>
                    <a:pt x="1088885" y="8824752"/>
                  </a:lnTo>
                  <a:cubicBezTo>
                    <a:pt x="487531" y="8824621"/>
                    <a:pt x="0" y="8389191"/>
                    <a:pt x="0" y="7852070"/>
                  </a:cubicBezTo>
                  <a:lnTo>
                    <a:pt x="0" y="972688"/>
                  </a:lnTo>
                  <a:lnTo>
                    <a:pt x="15278" y="972688"/>
                  </a:lnTo>
                  <a:lnTo>
                    <a:pt x="0" y="972688"/>
                  </a:lnTo>
                  <a:moveTo>
                    <a:pt x="30557" y="972688"/>
                  </a:moveTo>
                  <a:lnTo>
                    <a:pt x="30557" y="7852070"/>
                  </a:lnTo>
                  <a:lnTo>
                    <a:pt x="15278" y="7852070"/>
                  </a:lnTo>
                  <a:lnTo>
                    <a:pt x="30557" y="7852070"/>
                  </a:lnTo>
                  <a:cubicBezTo>
                    <a:pt x="30557" y="8374176"/>
                    <a:pt x="504337" y="8797321"/>
                    <a:pt x="1088885" y="8797321"/>
                  </a:cubicBezTo>
                  <a:lnTo>
                    <a:pt x="9404872" y="8797321"/>
                  </a:lnTo>
                  <a:cubicBezTo>
                    <a:pt x="9989420" y="8797321"/>
                    <a:pt x="10463200" y="8374040"/>
                    <a:pt x="10463200" y="7851933"/>
                  </a:cubicBezTo>
                  <a:lnTo>
                    <a:pt x="10463200" y="972688"/>
                  </a:lnTo>
                  <a:cubicBezTo>
                    <a:pt x="10463201" y="450581"/>
                    <a:pt x="9989268" y="27300"/>
                    <a:pt x="9404872" y="27300"/>
                  </a:cubicBezTo>
                  <a:lnTo>
                    <a:pt x="1088885" y="27300"/>
                  </a:lnTo>
                  <a:lnTo>
                    <a:pt x="1088885" y="13650"/>
                  </a:lnTo>
                  <a:lnTo>
                    <a:pt x="1088885" y="27300"/>
                  </a:lnTo>
                  <a:cubicBezTo>
                    <a:pt x="504337" y="27300"/>
                    <a:pt x="30557" y="450581"/>
                    <a:pt x="30557" y="972688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95250"/>
              <a:ext cx="10493688" cy="8919927"/>
            </a:xfrm>
            <a:prstGeom prst="rect">
              <a:avLst/>
            </a:prstGeom>
          </p:spPr>
          <p:txBody>
            <a:bodyPr anchor="t" rtlCol="false" tIns="51409" lIns="51409" bIns="51409" rIns="51409"/>
            <a:lstStyle/>
            <a:p>
              <a:pPr algn="ctr">
                <a:lnSpc>
                  <a:spcPts val="5100"/>
                </a:lnSpc>
              </a:pPr>
              <a:r>
                <a:rPr lang="en-US" sz="4250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Propuesta de solución</a:t>
              </a:r>
            </a:p>
            <a:p>
              <a:pPr algn="just">
                <a:lnSpc>
                  <a:spcPts val="3278"/>
                </a:lnSpc>
              </a:pPr>
            </a:p>
            <a:p>
              <a:pPr algn="just">
                <a:lnSpc>
                  <a:spcPts val="3278"/>
                </a:lnSpc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 sistema de control de acceso propio para Gym Health, diseñado específicamente para su operación:</a:t>
              </a:r>
            </a:p>
            <a:p>
              <a:pPr algn="just" marL="589920" indent="-294960" lvl="1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Una solución más económica y sostenible, que reduce el gasto actual.</a:t>
              </a:r>
            </a:p>
            <a:p>
              <a:pPr algn="just" marL="589920" indent="-294960" lvl="1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Adaptada a las reglas de negocio del gimnasio, asegurando mayor eficiencia en la gestión de accesos.</a:t>
              </a:r>
            </a:p>
            <a:p>
              <a:pPr algn="just" marL="589920" indent="-294960" lvl="1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Propiedad total del sistema (software y hardware), evitando la dependencia de proveedores externos.</a:t>
              </a:r>
            </a:p>
            <a:p>
              <a:pPr algn="just" marL="589920" indent="-294960" lvl="1">
                <a:lnSpc>
                  <a:spcPts val="3278"/>
                </a:lnSpc>
                <a:buFont typeface="Arial"/>
                <a:buChar char="•"/>
              </a:pPr>
              <a:r>
                <a:rPr lang="en-US" sz="2732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Posibilidad de escalar y evolucionar la solución a futuro según los requerimientos del gimnasio.</a:t>
              </a:r>
            </a:p>
            <a:p>
              <a:pPr algn="just">
                <a:lnSpc>
                  <a:spcPts val="3278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391095" y="2837000"/>
            <a:ext cx="7784734" cy="6670401"/>
            <a:chOff x="0" y="0"/>
            <a:chExt cx="9582236" cy="8210602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13951" y="12700"/>
              <a:ext cx="9554396" cy="8185277"/>
            </a:xfrm>
            <a:custGeom>
              <a:avLst/>
              <a:gdLst/>
              <a:ahLst/>
              <a:cxnLst/>
              <a:rect r="r" b="b" t="t" l="l"/>
              <a:pathLst>
                <a:path h="8185277" w="9554396">
                  <a:moveTo>
                    <a:pt x="0" y="892302"/>
                  </a:moveTo>
                  <a:cubicBezTo>
                    <a:pt x="0" y="399542"/>
                    <a:pt x="438908" y="0"/>
                    <a:pt x="980357" y="0"/>
                  </a:cubicBezTo>
                  <a:lnTo>
                    <a:pt x="8574041" y="0"/>
                  </a:lnTo>
                  <a:cubicBezTo>
                    <a:pt x="9115490" y="0"/>
                    <a:pt x="9554397" y="399542"/>
                    <a:pt x="9554397" y="892302"/>
                  </a:cubicBezTo>
                  <a:lnTo>
                    <a:pt x="9554397" y="7292975"/>
                  </a:lnTo>
                  <a:cubicBezTo>
                    <a:pt x="9554397" y="7785735"/>
                    <a:pt x="9115490" y="8185277"/>
                    <a:pt x="8574041" y="8185277"/>
                  </a:cubicBezTo>
                  <a:lnTo>
                    <a:pt x="980357" y="8185277"/>
                  </a:lnTo>
                  <a:cubicBezTo>
                    <a:pt x="438908" y="8185150"/>
                    <a:pt x="0" y="7785735"/>
                    <a:pt x="0" y="7292975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9582293" cy="8210677"/>
            </a:xfrm>
            <a:custGeom>
              <a:avLst/>
              <a:gdLst/>
              <a:ahLst/>
              <a:cxnLst/>
              <a:rect r="r" b="b" t="t" l="l"/>
              <a:pathLst>
                <a:path h="8210677" w="9582293">
                  <a:moveTo>
                    <a:pt x="0" y="905002"/>
                  </a:moveTo>
                  <a:cubicBezTo>
                    <a:pt x="0" y="405130"/>
                    <a:pt x="445185" y="0"/>
                    <a:pt x="994308" y="0"/>
                  </a:cubicBezTo>
                  <a:lnTo>
                    <a:pt x="8587992" y="0"/>
                  </a:lnTo>
                  <a:lnTo>
                    <a:pt x="8587992" y="12700"/>
                  </a:lnTo>
                  <a:lnTo>
                    <a:pt x="8587992" y="0"/>
                  </a:lnTo>
                  <a:cubicBezTo>
                    <a:pt x="9137114" y="0"/>
                    <a:pt x="9582293" y="405130"/>
                    <a:pt x="9582293" y="905002"/>
                  </a:cubicBezTo>
                  <a:lnTo>
                    <a:pt x="9568348" y="905002"/>
                  </a:lnTo>
                  <a:lnTo>
                    <a:pt x="9582293" y="905002"/>
                  </a:lnTo>
                  <a:lnTo>
                    <a:pt x="9582293" y="7305675"/>
                  </a:lnTo>
                  <a:lnTo>
                    <a:pt x="9568348" y="7305675"/>
                  </a:lnTo>
                  <a:lnTo>
                    <a:pt x="9582293" y="7305675"/>
                  </a:lnTo>
                  <a:cubicBezTo>
                    <a:pt x="9582293" y="7805420"/>
                    <a:pt x="9137114" y="8210677"/>
                    <a:pt x="8587992" y="8210677"/>
                  </a:cubicBezTo>
                  <a:lnTo>
                    <a:pt x="8587992" y="8197977"/>
                  </a:lnTo>
                  <a:lnTo>
                    <a:pt x="8587992" y="8210677"/>
                  </a:lnTo>
                  <a:lnTo>
                    <a:pt x="994308" y="8210677"/>
                  </a:lnTo>
                  <a:lnTo>
                    <a:pt x="994308" y="8197977"/>
                  </a:lnTo>
                  <a:lnTo>
                    <a:pt x="994308" y="8210677"/>
                  </a:lnTo>
                  <a:cubicBezTo>
                    <a:pt x="445185" y="8210550"/>
                    <a:pt x="0" y="7805420"/>
                    <a:pt x="0" y="7305675"/>
                  </a:cubicBezTo>
                  <a:lnTo>
                    <a:pt x="0" y="905002"/>
                  </a:lnTo>
                  <a:lnTo>
                    <a:pt x="13951" y="905002"/>
                  </a:lnTo>
                  <a:lnTo>
                    <a:pt x="0" y="905002"/>
                  </a:lnTo>
                  <a:moveTo>
                    <a:pt x="27903" y="905002"/>
                  </a:moveTo>
                  <a:lnTo>
                    <a:pt x="27903" y="7305675"/>
                  </a:lnTo>
                  <a:lnTo>
                    <a:pt x="13951" y="7305675"/>
                  </a:lnTo>
                  <a:lnTo>
                    <a:pt x="27903" y="7305675"/>
                  </a:lnTo>
                  <a:cubicBezTo>
                    <a:pt x="27903" y="7791450"/>
                    <a:pt x="460532" y="8185150"/>
                    <a:pt x="994308" y="8185150"/>
                  </a:cubicBezTo>
                  <a:lnTo>
                    <a:pt x="8587992" y="8185150"/>
                  </a:lnTo>
                  <a:cubicBezTo>
                    <a:pt x="9121767" y="8185150"/>
                    <a:pt x="9554397" y="7791323"/>
                    <a:pt x="9554397" y="7305548"/>
                  </a:cubicBezTo>
                  <a:lnTo>
                    <a:pt x="9554397" y="905002"/>
                  </a:lnTo>
                  <a:cubicBezTo>
                    <a:pt x="9554397" y="419227"/>
                    <a:pt x="9121628" y="25400"/>
                    <a:pt x="8587992" y="25400"/>
                  </a:cubicBezTo>
                  <a:lnTo>
                    <a:pt x="994308" y="25400"/>
                  </a:lnTo>
                  <a:lnTo>
                    <a:pt x="994308" y="12700"/>
                  </a:lnTo>
                  <a:lnTo>
                    <a:pt x="994308" y="25400"/>
                  </a:lnTo>
                  <a:cubicBezTo>
                    <a:pt x="460532" y="25400"/>
                    <a:pt x="27903" y="419227"/>
                    <a:pt x="27903" y="905002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85725"/>
              <a:ext cx="9582236" cy="8296327"/>
            </a:xfrm>
            <a:prstGeom prst="rect">
              <a:avLst/>
            </a:prstGeom>
          </p:spPr>
          <p:txBody>
            <a:bodyPr anchor="t" rtlCol="false" tIns="55027" lIns="55027" bIns="55027" rIns="55027"/>
            <a:lstStyle/>
            <a:p>
              <a:pPr algn="ctr">
                <a:lnSpc>
                  <a:spcPts val="5459"/>
                </a:lnSpc>
              </a:pPr>
              <a:r>
                <a:rPr lang="en-US" sz="4549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Problema o dolor</a:t>
              </a:r>
            </a:p>
            <a:p>
              <a:pPr algn="just">
                <a:lnSpc>
                  <a:spcPts val="3509"/>
                </a:lnSpc>
              </a:pPr>
            </a:p>
            <a:p>
              <a:pPr algn="just">
                <a:lnSpc>
                  <a:spcPts val="3509"/>
                </a:lnSpc>
              </a:pPr>
              <a:r>
                <a:rPr lang="en-US" sz="2924" u="sng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Gym Health </a:t>
              </a: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destina actualmente 9 millones de pesos mensuales al arriendo de un sistema de control de acceso provisto por un tercero.</a:t>
              </a:r>
            </a:p>
            <a:p>
              <a:pPr algn="just" marL="631439" indent="-315720" lvl="1">
                <a:lnSpc>
                  <a:spcPts val="3509"/>
                </a:lnSpc>
                <a:buAutoNum type="arabicPeriod" startAt="1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La solución es costosa y representa un gasto significativo en la operación.</a:t>
              </a:r>
            </a:p>
            <a:p>
              <a:pPr algn="just" marL="631439" indent="-315720" lvl="1">
                <a:lnSpc>
                  <a:spcPts val="3509"/>
                </a:lnSpc>
                <a:buAutoNum type="arabicPeriod" startAt="1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Presenta limitaciones de personalización, ya que no se ajusta completamente a las reglas de negocio del gimnasio.</a:t>
              </a:r>
            </a:p>
            <a:p>
              <a:pPr algn="just" marL="631439" indent="-315720" lvl="1">
                <a:lnSpc>
                  <a:spcPts val="3509"/>
                </a:lnSpc>
                <a:buAutoNum type="arabicPeriod" startAt="1"/>
              </a:pPr>
              <a:r>
                <a:rPr lang="en-US" sz="2924">
                  <a:solidFill>
                    <a:srgbClr val="000000"/>
                  </a:solidFill>
                  <a:latin typeface="Calibri (MS)"/>
                  <a:ea typeface="Calibri (MS)"/>
                  <a:cs typeface="Calibri (MS)"/>
                  <a:sym typeface="Calibri (MS)"/>
                </a:rPr>
                <a:t>Genera una dependencia tecnológica hacia el proveedor externo, reduciendo la autonomía de la organización.</a:t>
              </a: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8354446" y="5768050"/>
            <a:ext cx="1372630" cy="916225"/>
            <a:chOff x="0" y="0"/>
            <a:chExt cx="2306484" cy="153956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12700" y="12700"/>
              <a:ext cx="2281174" cy="1514094"/>
            </a:xfrm>
            <a:custGeom>
              <a:avLst/>
              <a:gdLst/>
              <a:ahLst/>
              <a:cxnLst/>
              <a:rect r="r" b="b" t="t" l="l"/>
              <a:pathLst>
                <a:path h="1514094" w="2281174">
                  <a:moveTo>
                    <a:pt x="0" y="378587"/>
                  </a:moveTo>
                  <a:lnTo>
                    <a:pt x="1519809" y="378587"/>
                  </a:lnTo>
                  <a:lnTo>
                    <a:pt x="1519809" y="0"/>
                  </a:lnTo>
                  <a:lnTo>
                    <a:pt x="2281174" y="757047"/>
                  </a:lnTo>
                  <a:lnTo>
                    <a:pt x="1519809" y="1514094"/>
                  </a:lnTo>
                  <a:lnTo>
                    <a:pt x="1519809" y="1135634"/>
                  </a:lnTo>
                  <a:lnTo>
                    <a:pt x="0" y="1135634"/>
                  </a:ln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0" y="-889"/>
              <a:ext cx="2306447" cy="1541399"/>
            </a:xfrm>
            <a:custGeom>
              <a:avLst/>
              <a:gdLst/>
              <a:ahLst/>
              <a:cxnLst/>
              <a:rect r="r" b="b" t="t" l="l"/>
              <a:pathLst>
                <a:path h="1541399" w="2306447">
                  <a:moveTo>
                    <a:pt x="12700" y="379476"/>
                  </a:moveTo>
                  <a:lnTo>
                    <a:pt x="1532509" y="379476"/>
                  </a:lnTo>
                  <a:lnTo>
                    <a:pt x="1532509" y="392176"/>
                  </a:lnTo>
                  <a:lnTo>
                    <a:pt x="1519809" y="392176"/>
                  </a:lnTo>
                  <a:lnTo>
                    <a:pt x="1519809" y="13589"/>
                  </a:lnTo>
                  <a:cubicBezTo>
                    <a:pt x="1519809" y="8509"/>
                    <a:pt x="1522857" y="3810"/>
                    <a:pt x="1527683" y="1905"/>
                  </a:cubicBezTo>
                  <a:cubicBezTo>
                    <a:pt x="1532509" y="0"/>
                    <a:pt x="1537843" y="1016"/>
                    <a:pt x="1541526" y="4572"/>
                  </a:cubicBezTo>
                  <a:lnTo>
                    <a:pt x="2302764" y="761619"/>
                  </a:lnTo>
                  <a:cubicBezTo>
                    <a:pt x="2305177" y="764032"/>
                    <a:pt x="2306447" y="767207"/>
                    <a:pt x="2306447" y="770636"/>
                  </a:cubicBezTo>
                  <a:cubicBezTo>
                    <a:pt x="2306447" y="774065"/>
                    <a:pt x="2305050" y="777240"/>
                    <a:pt x="2302764" y="779653"/>
                  </a:cubicBezTo>
                  <a:lnTo>
                    <a:pt x="1541399" y="1536700"/>
                  </a:lnTo>
                  <a:cubicBezTo>
                    <a:pt x="1537716" y="1540256"/>
                    <a:pt x="1532255" y="1541399"/>
                    <a:pt x="1527556" y="1539367"/>
                  </a:cubicBezTo>
                  <a:cubicBezTo>
                    <a:pt x="1522857" y="1537335"/>
                    <a:pt x="1519682" y="1532763"/>
                    <a:pt x="1519682" y="1527683"/>
                  </a:cubicBezTo>
                  <a:lnTo>
                    <a:pt x="1519682" y="1149223"/>
                  </a:lnTo>
                  <a:lnTo>
                    <a:pt x="1532382" y="1149223"/>
                  </a:lnTo>
                  <a:lnTo>
                    <a:pt x="1532382" y="1161923"/>
                  </a:lnTo>
                  <a:lnTo>
                    <a:pt x="12700" y="1161923"/>
                  </a:lnTo>
                  <a:cubicBezTo>
                    <a:pt x="5715" y="1161923"/>
                    <a:pt x="0" y="1156208"/>
                    <a:pt x="0" y="1149223"/>
                  </a:cubicBezTo>
                  <a:lnTo>
                    <a:pt x="0" y="392176"/>
                  </a:lnTo>
                  <a:cubicBezTo>
                    <a:pt x="0" y="385191"/>
                    <a:pt x="5715" y="379476"/>
                    <a:pt x="12700" y="379476"/>
                  </a:cubicBezTo>
                  <a:moveTo>
                    <a:pt x="12700" y="404876"/>
                  </a:moveTo>
                  <a:lnTo>
                    <a:pt x="12700" y="392176"/>
                  </a:lnTo>
                  <a:lnTo>
                    <a:pt x="25400" y="392176"/>
                  </a:lnTo>
                  <a:lnTo>
                    <a:pt x="25400" y="1149223"/>
                  </a:lnTo>
                  <a:lnTo>
                    <a:pt x="12700" y="1149223"/>
                  </a:lnTo>
                  <a:lnTo>
                    <a:pt x="12700" y="1136523"/>
                  </a:lnTo>
                  <a:lnTo>
                    <a:pt x="1532509" y="1136523"/>
                  </a:lnTo>
                  <a:cubicBezTo>
                    <a:pt x="1539494" y="1136523"/>
                    <a:pt x="1545209" y="1142238"/>
                    <a:pt x="1545209" y="1149223"/>
                  </a:cubicBezTo>
                  <a:lnTo>
                    <a:pt x="1545209" y="1527810"/>
                  </a:lnTo>
                  <a:lnTo>
                    <a:pt x="1532509" y="1527810"/>
                  </a:lnTo>
                  <a:lnTo>
                    <a:pt x="1523492" y="1518793"/>
                  </a:lnTo>
                  <a:lnTo>
                    <a:pt x="2284857" y="761619"/>
                  </a:lnTo>
                  <a:lnTo>
                    <a:pt x="2293874" y="770636"/>
                  </a:lnTo>
                  <a:lnTo>
                    <a:pt x="2284857" y="779653"/>
                  </a:lnTo>
                  <a:lnTo>
                    <a:pt x="1523492" y="22606"/>
                  </a:lnTo>
                  <a:lnTo>
                    <a:pt x="1532509" y="13589"/>
                  </a:lnTo>
                  <a:lnTo>
                    <a:pt x="1545209" y="13589"/>
                  </a:lnTo>
                  <a:lnTo>
                    <a:pt x="1545209" y="392176"/>
                  </a:lnTo>
                  <a:cubicBezTo>
                    <a:pt x="1545209" y="399161"/>
                    <a:pt x="1539494" y="404876"/>
                    <a:pt x="1532509" y="404876"/>
                  </a:cubicBezTo>
                  <a:lnTo>
                    <a:pt x="12700" y="404876"/>
                  </a:lnTo>
                  <a:close/>
                </a:path>
              </a:pathLst>
            </a:custGeom>
            <a:solidFill>
              <a:srgbClr val="172C51"/>
            </a:solidFill>
          </p:spPr>
        </p:sp>
      </p:grpSp>
    </p:spTree>
  </p:cSld>
  <p:clrMapOvr>
    <a:masterClrMapping/>
  </p:clrMapOvr>
  <p:transition spd="fast">
    <p:fade/>
  </p:transition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2" y="1489353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 General</a:t>
            </a:r>
          </a:p>
        </p:txBody>
      </p:sp>
      <p:sp>
        <p:nvSpPr>
          <p:cNvPr name="AutoShape 6" id="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91442" y="4820132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Objetivos Específicos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912246" y="2638430"/>
            <a:ext cx="16463500" cy="2238851"/>
            <a:chOff x="0" y="0"/>
            <a:chExt cx="21951334" cy="298513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12700" y="11937"/>
              <a:ext cx="21925914" cy="2961305"/>
            </a:xfrm>
            <a:custGeom>
              <a:avLst/>
              <a:gdLst/>
              <a:ahLst/>
              <a:cxnLst/>
              <a:rect r="r" b="b" t="t" l="l"/>
              <a:pathLst>
                <a:path h="2961305" w="21925914">
                  <a:moveTo>
                    <a:pt x="0" y="493611"/>
                  </a:moveTo>
                  <a:cubicBezTo>
                    <a:pt x="0" y="220961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220961"/>
                    <a:pt x="21925914" y="493611"/>
                  </a:cubicBezTo>
                  <a:lnTo>
                    <a:pt x="21925914" y="2467694"/>
                  </a:lnTo>
                  <a:cubicBezTo>
                    <a:pt x="21925914" y="2740225"/>
                    <a:pt x="21689186" y="2961305"/>
                    <a:pt x="21397213" y="2961305"/>
                  </a:cubicBezTo>
                  <a:lnTo>
                    <a:pt x="528701" y="2961305"/>
                  </a:lnTo>
                  <a:cubicBezTo>
                    <a:pt x="236728" y="2961305"/>
                    <a:pt x="0" y="2740344"/>
                    <a:pt x="0" y="246769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1951314" cy="2985182"/>
            </a:xfrm>
            <a:custGeom>
              <a:avLst/>
              <a:gdLst/>
              <a:ahLst/>
              <a:cxnLst/>
              <a:rect r="r" b="b" t="t" l="l"/>
              <a:pathLst>
                <a:path h="2985182" w="21951314">
                  <a:moveTo>
                    <a:pt x="0" y="505548"/>
                  </a:moveTo>
                  <a:cubicBezTo>
                    <a:pt x="0" y="226213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11937"/>
                  </a:lnTo>
                  <a:lnTo>
                    <a:pt x="21409913" y="0"/>
                  </a:lnTo>
                  <a:cubicBezTo>
                    <a:pt x="21708872" y="0"/>
                    <a:pt x="21951314" y="226213"/>
                    <a:pt x="21951314" y="505548"/>
                  </a:cubicBezTo>
                  <a:lnTo>
                    <a:pt x="21938614" y="505548"/>
                  </a:lnTo>
                  <a:lnTo>
                    <a:pt x="21951314" y="505548"/>
                  </a:lnTo>
                  <a:lnTo>
                    <a:pt x="21951314" y="2479631"/>
                  </a:lnTo>
                  <a:lnTo>
                    <a:pt x="21938614" y="2479631"/>
                  </a:lnTo>
                  <a:lnTo>
                    <a:pt x="21951314" y="2479631"/>
                  </a:lnTo>
                  <a:cubicBezTo>
                    <a:pt x="21951314" y="2758847"/>
                    <a:pt x="21708872" y="2985182"/>
                    <a:pt x="21409913" y="2985182"/>
                  </a:cubicBezTo>
                  <a:lnTo>
                    <a:pt x="21409913" y="2973242"/>
                  </a:lnTo>
                  <a:lnTo>
                    <a:pt x="21409913" y="2985182"/>
                  </a:lnTo>
                  <a:lnTo>
                    <a:pt x="541401" y="2985182"/>
                  </a:lnTo>
                  <a:lnTo>
                    <a:pt x="541401" y="2973242"/>
                  </a:lnTo>
                  <a:lnTo>
                    <a:pt x="541401" y="2985182"/>
                  </a:lnTo>
                  <a:cubicBezTo>
                    <a:pt x="242443" y="2985182"/>
                    <a:pt x="0" y="2758847"/>
                    <a:pt x="0" y="2479631"/>
                  </a:cubicBezTo>
                  <a:lnTo>
                    <a:pt x="0" y="505548"/>
                  </a:lnTo>
                  <a:lnTo>
                    <a:pt x="12700" y="505548"/>
                  </a:lnTo>
                  <a:lnTo>
                    <a:pt x="0" y="505548"/>
                  </a:lnTo>
                  <a:moveTo>
                    <a:pt x="25400" y="505548"/>
                  </a:moveTo>
                  <a:lnTo>
                    <a:pt x="25400" y="2479631"/>
                  </a:lnTo>
                  <a:lnTo>
                    <a:pt x="12700" y="2479631"/>
                  </a:lnTo>
                  <a:lnTo>
                    <a:pt x="25400" y="2479631"/>
                  </a:lnTo>
                  <a:cubicBezTo>
                    <a:pt x="25400" y="2745596"/>
                    <a:pt x="256286" y="2961305"/>
                    <a:pt x="541401" y="2961305"/>
                  </a:cubicBezTo>
                  <a:lnTo>
                    <a:pt x="21409913" y="2961305"/>
                  </a:lnTo>
                  <a:cubicBezTo>
                    <a:pt x="21695028" y="2961305"/>
                    <a:pt x="21925914" y="2745596"/>
                    <a:pt x="21925914" y="2479632"/>
                  </a:cubicBezTo>
                  <a:lnTo>
                    <a:pt x="21925914" y="505548"/>
                  </a:lnTo>
                  <a:cubicBezTo>
                    <a:pt x="21925914" y="239583"/>
                    <a:pt x="21695028" y="23875"/>
                    <a:pt x="21409913" y="23875"/>
                  </a:cubicBezTo>
                  <a:lnTo>
                    <a:pt x="541401" y="23875"/>
                  </a:lnTo>
                  <a:lnTo>
                    <a:pt x="541401" y="11937"/>
                  </a:lnTo>
                  <a:lnTo>
                    <a:pt x="541401" y="23875"/>
                  </a:lnTo>
                  <a:cubicBezTo>
                    <a:pt x="256286" y="23875"/>
                    <a:pt x="25400" y="239583"/>
                    <a:pt x="25400" y="505548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9525"/>
              <a:ext cx="21951334" cy="299466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just">
                <a:lnSpc>
                  <a:spcPts val="3240"/>
                </a:lnSpc>
              </a:pPr>
              <a:r>
                <a:rPr lang="en-US" sz="27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</a:t>
              </a:r>
              <a:r>
                <a:rPr lang="en-US" sz="2700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arantizar un acceso seguro, rápido y confiable a los gimnasios de Gym Health mediante reconocimiento facial, reduciendo costos y eliminando la dependencia de proveedores externos.</a:t>
              </a: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936592" y="5789610"/>
            <a:ext cx="17284685" cy="4304202"/>
            <a:chOff x="0" y="0"/>
            <a:chExt cx="21951334" cy="5466283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12700" y="21859"/>
              <a:ext cx="21925914" cy="5422646"/>
            </a:xfrm>
            <a:custGeom>
              <a:avLst/>
              <a:gdLst/>
              <a:ahLst/>
              <a:cxnLst/>
              <a:rect r="r" b="b" t="t" l="l"/>
              <a:pathLst>
                <a:path h="5422646" w="21925914">
                  <a:moveTo>
                    <a:pt x="0" y="903884"/>
                  </a:moveTo>
                  <a:cubicBezTo>
                    <a:pt x="0" y="404617"/>
                    <a:pt x="236728" y="0"/>
                    <a:pt x="528701" y="0"/>
                  </a:cubicBezTo>
                  <a:lnTo>
                    <a:pt x="21397213" y="0"/>
                  </a:lnTo>
                  <a:cubicBezTo>
                    <a:pt x="21689186" y="0"/>
                    <a:pt x="21925914" y="404617"/>
                    <a:pt x="21925914" y="903884"/>
                  </a:cubicBezTo>
                  <a:lnTo>
                    <a:pt x="21925914" y="4518762"/>
                  </a:lnTo>
                  <a:cubicBezTo>
                    <a:pt x="21925914" y="5017811"/>
                    <a:pt x="21689186" y="5422646"/>
                    <a:pt x="21397213" y="5422646"/>
                  </a:cubicBezTo>
                  <a:lnTo>
                    <a:pt x="528701" y="5422646"/>
                  </a:lnTo>
                  <a:cubicBezTo>
                    <a:pt x="236728" y="5422646"/>
                    <a:pt x="0" y="5018029"/>
                    <a:pt x="0" y="4518762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21951314" cy="5466330"/>
            </a:xfrm>
            <a:custGeom>
              <a:avLst/>
              <a:gdLst/>
              <a:ahLst/>
              <a:cxnLst/>
              <a:rect r="r" b="b" t="t" l="l"/>
              <a:pathLst>
                <a:path h="5466330" w="21951314">
                  <a:moveTo>
                    <a:pt x="0" y="925743"/>
                  </a:moveTo>
                  <a:cubicBezTo>
                    <a:pt x="0" y="414234"/>
                    <a:pt x="242443" y="0"/>
                    <a:pt x="541401" y="0"/>
                  </a:cubicBezTo>
                  <a:lnTo>
                    <a:pt x="21409913" y="0"/>
                  </a:lnTo>
                  <a:lnTo>
                    <a:pt x="21409913" y="21859"/>
                  </a:lnTo>
                  <a:lnTo>
                    <a:pt x="21409913" y="0"/>
                  </a:lnTo>
                  <a:cubicBezTo>
                    <a:pt x="21708872" y="0"/>
                    <a:pt x="21951314" y="414234"/>
                    <a:pt x="21951314" y="925743"/>
                  </a:cubicBezTo>
                  <a:lnTo>
                    <a:pt x="21938614" y="925743"/>
                  </a:lnTo>
                  <a:lnTo>
                    <a:pt x="21951314" y="925743"/>
                  </a:lnTo>
                  <a:lnTo>
                    <a:pt x="21951314" y="4540621"/>
                  </a:lnTo>
                  <a:lnTo>
                    <a:pt x="21938614" y="4540621"/>
                  </a:lnTo>
                  <a:lnTo>
                    <a:pt x="21951314" y="4540621"/>
                  </a:lnTo>
                  <a:cubicBezTo>
                    <a:pt x="21951314" y="5051911"/>
                    <a:pt x="21708872" y="5466330"/>
                    <a:pt x="21409913" y="5466330"/>
                  </a:cubicBezTo>
                  <a:lnTo>
                    <a:pt x="21409913" y="5444505"/>
                  </a:lnTo>
                  <a:lnTo>
                    <a:pt x="21409913" y="5466330"/>
                  </a:lnTo>
                  <a:lnTo>
                    <a:pt x="541401" y="5466330"/>
                  </a:lnTo>
                  <a:lnTo>
                    <a:pt x="541401" y="5444505"/>
                  </a:lnTo>
                  <a:lnTo>
                    <a:pt x="541401" y="5466330"/>
                  </a:lnTo>
                  <a:cubicBezTo>
                    <a:pt x="242443" y="5466330"/>
                    <a:pt x="0" y="5051911"/>
                    <a:pt x="0" y="4540621"/>
                  </a:cubicBezTo>
                  <a:lnTo>
                    <a:pt x="0" y="925743"/>
                  </a:lnTo>
                  <a:lnTo>
                    <a:pt x="12700" y="925743"/>
                  </a:lnTo>
                  <a:lnTo>
                    <a:pt x="0" y="925743"/>
                  </a:lnTo>
                  <a:moveTo>
                    <a:pt x="25400" y="925743"/>
                  </a:moveTo>
                  <a:lnTo>
                    <a:pt x="25400" y="4540621"/>
                  </a:lnTo>
                  <a:lnTo>
                    <a:pt x="12700" y="4540621"/>
                  </a:lnTo>
                  <a:lnTo>
                    <a:pt x="25400" y="4540621"/>
                  </a:lnTo>
                  <a:cubicBezTo>
                    <a:pt x="25400" y="5027647"/>
                    <a:pt x="256286" y="5422645"/>
                    <a:pt x="541401" y="5422645"/>
                  </a:cubicBezTo>
                  <a:lnTo>
                    <a:pt x="21409913" y="5422645"/>
                  </a:lnTo>
                  <a:cubicBezTo>
                    <a:pt x="21695028" y="5422645"/>
                    <a:pt x="21925914" y="5027647"/>
                    <a:pt x="21925914" y="4540621"/>
                  </a:cubicBezTo>
                  <a:lnTo>
                    <a:pt x="21925914" y="925743"/>
                  </a:lnTo>
                  <a:cubicBezTo>
                    <a:pt x="21925914" y="438717"/>
                    <a:pt x="21695028" y="43719"/>
                    <a:pt x="21409913" y="43719"/>
                  </a:cubicBezTo>
                  <a:lnTo>
                    <a:pt x="541401" y="43719"/>
                  </a:lnTo>
                  <a:lnTo>
                    <a:pt x="541401" y="21859"/>
                  </a:lnTo>
                  <a:lnTo>
                    <a:pt x="541401" y="43719"/>
                  </a:lnTo>
                  <a:cubicBezTo>
                    <a:pt x="256286" y="43719"/>
                    <a:pt x="25400" y="438717"/>
                    <a:pt x="25400" y="925743"/>
                  </a:cubicBezTo>
                  <a:close/>
                </a:path>
              </a:pathLst>
            </a:custGeom>
            <a:solidFill>
              <a:srgbClr val="4472C4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219075"/>
              <a:ext cx="21951334" cy="5685358"/>
            </a:xfrm>
            <a:prstGeom prst="rect">
              <a:avLst/>
            </a:prstGeom>
          </p:spPr>
          <p:txBody>
            <a:bodyPr anchor="ctr" rtlCol="false" tIns="53334" lIns="53334" bIns="53334" rIns="53334"/>
            <a:lstStyle/>
            <a:p>
              <a:pPr algn="just" marL="612004" indent="-306002" lvl="1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Lo</a:t>
              </a: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grar que socios y colaboradores puedan entrar en menos de 2 segundos con solo su rostro.</a:t>
              </a:r>
            </a:p>
            <a:p>
              <a:pPr algn="just" marL="612004" indent="-306002" lvl="1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Reducir al menos un 60% los costos anuales de control de acceso en comparación con el sistema actual.</a:t>
              </a:r>
            </a:p>
            <a:p>
              <a:pPr algn="just" marL="612004" indent="-306002" lvl="1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P</a:t>
              </a: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ermitir que el gimnasio defina sus propias reglas de acceso (por horarios, tipos de usuarios o membresías).</a:t>
              </a:r>
            </a:p>
            <a:p>
              <a:pPr algn="just" marL="612004" indent="-306002" lvl="1">
                <a:lnSpc>
                  <a:spcPts val="5726"/>
                </a:lnSpc>
                <a:buFont typeface="Arial"/>
                <a:buChar char="•"/>
              </a:pP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M</a:t>
              </a:r>
              <a:r>
                <a:rPr lang="en-US" sz="2834">
                  <a:solidFill>
                    <a:srgbClr val="000000"/>
                  </a:solidFill>
                  <a:latin typeface="Open Sans"/>
                  <a:ea typeface="Open Sans"/>
                  <a:cs typeface="Open Sans"/>
                  <a:sym typeface="Open Sans"/>
                </a:rPr>
                <a:t>antener un registro automático de todos los accesos, para tener trazabilidad clara y confiable.</a:t>
              </a:r>
            </a:p>
          </p:txBody>
        </p:sp>
      </p:grpSp>
    </p:spTree>
  </p:cSld>
  <p:clrMapOvr>
    <a:masterClrMapping/>
  </p:clrMapOvr>
  <p:transition spd="fast">
    <p:fade/>
  </p:transition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1" y="1489353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Alcance y limitaciones del proyecto</a:t>
            </a:r>
          </a:p>
        </p:txBody>
      </p:sp>
      <p:sp>
        <p:nvSpPr>
          <p:cNvPr name="AutoShape 6" id="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718987" y="2529335"/>
            <a:ext cx="16850025" cy="95815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 sistema FitPass entregará al gimnasio Gym Health una solución propia de control de acceso con reconocimiento facial, que permitirá: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Registrar a los socios, colaboradores en el sistema mediante enrolamiento facial y controlar el ingreso con torniquete automático en menos de 2 segundos.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Aplicar reglas de acceso según rol, horario o membresía.</a:t>
            </a:r>
          </a:p>
          <a:p>
            <a:pPr algn="just" marL="734059" indent="-367030" lvl="1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Garantizar la seguridad y trazabilidad de los datos personales y biométricos.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  <a:r>
              <a:rPr lang="en-US" b="true" sz="3399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Limitaciones del Proyecto</a:t>
            </a:r>
          </a:p>
          <a:p>
            <a:pPr algn="just">
              <a:lnSpc>
                <a:spcPts val="4759"/>
              </a:lnSpc>
            </a:pP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No incluye integración con sistemas de pago.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Quedan fuera funcionalidades avanzadas de analítica o BI.</a:t>
            </a:r>
          </a:p>
          <a:p>
            <a:pPr algn="just" marL="734059" indent="-367030" lvl="1">
              <a:lnSpc>
                <a:spcPts val="4759"/>
              </a:lnSpc>
              <a:buAutoNum type="arabicPeriod" startAt="1"/>
            </a:pPr>
            <a:r>
              <a:rPr lang="en-US" sz="339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 limita al control de acceso, sin cubrir gestión de clases o reservas.</a:t>
            </a: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  <a:p>
            <a:pPr algn="just">
              <a:lnSpc>
                <a:spcPts val="4759"/>
              </a:lnSpc>
            </a:pPr>
          </a:p>
        </p:txBody>
      </p:sp>
    </p:spTree>
  </p:cSld>
  <p:clrMapOvr>
    <a:masterClrMapping/>
  </p:clrMapOvr>
  <p:transition spd="fast">
    <p:fade/>
  </p:transition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0" t="0" r="0" b="2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>
            <a:off x="-11906" y="1129897"/>
            <a:ext cx="6152238" cy="23812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532706" y="2808872"/>
            <a:ext cx="6641254" cy="5530353"/>
          </a:xfrm>
          <a:custGeom>
            <a:avLst/>
            <a:gdLst/>
            <a:ahLst/>
            <a:cxnLst/>
            <a:rect r="r" b="b" t="t" l="l"/>
            <a:pathLst>
              <a:path h="5530353" w="6641254">
                <a:moveTo>
                  <a:pt x="0" y="0"/>
                </a:moveTo>
                <a:lnTo>
                  <a:pt x="6641254" y="0"/>
                </a:lnTo>
                <a:lnTo>
                  <a:pt x="6641254" y="5530353"/>
                </a:lnTo>
                <a:lnTo>
                  <a:pt x="0" y="5530353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91441" y="1158472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Metodología de trabajo para el desarrollo del proyecto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463044" y="3132035"/>
            <a:ext cx="8625614" cy="30003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359"/>
              </a:lnSpc>
            </a:pP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El proyecto se desarrollará en un plazo de 8–10 semanas.</a:t>
            </a:r>
          </a:p>
          <a:p>
            <a:pPr algn="just">
              <a:lnSpc>
                <a:spcPts val="3359"/>
              </a:lnSpc>
            </a:pPr>
            <a:r>
              <a:rPr lang="en-US" sz="2799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Se planificaron 2 releases principales: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1: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enrolamiento facial y acceso básico al gimnasio.</a:t>
            </a:r>
          </a:p>
          <a:p>
            <a:pPr algn="just" marL="604519" indent="-302260" lvl="1">
              <a:lnSpc>
                <a:spcPts val="3359"/>
              </a:lnSpc>
              <a:buFont typeface="Arial"/>
              <a:buChar char="•"/>
            </a:pPr>
            <a:r>
              <a:rPr lang="en-US" b="true" sz="2799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2:</a:t>
            </a:r>
            <a:r>
              <a:rPr lang="en-US" sz="2799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reglas de acceso, reportes de asistencia y seguridad de datos.</a:t>
            </a:r>
          </a:p>
          <a:p>
            <a:pPr algn="just">
              <a:lnSpc>
                <a:spcPts val="3359"/>
              </a:lnSpc>
              <a:spcBef>
                <a:spcPct val="0"/>
              </a:spcBef>
            </a:pPr>
          </a:p>
        </p:txBody>
      </p:sp>
      <p:sp>
        <p:nvSpPr>
          <p:cNvPr name="TextBox 9" id="9"/>
          <p:cNvSpPr txBox="true"/>
          <p:nvPr/>
        </p:nvSpPr>
        <p:spPr>
          <a:xfrm rot="0">
            <a:off x="8633769" y="6234200"/>
            <a:ext cx="4524459" cy="21050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  <a:spcBef>
                <a:spcPct val="0"/>
              </a:spcBef>
            </a:pPr>
            <a:r>
              <a:rPr lang="en-US" b="true" sz="2700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Eventos: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Planning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Daily Scrum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Review</a:t>
            </a:r>
          </a:p>
          <a:p>
            <a:pPr algn="l" marL="582930" indent="-291465" lvl="1">
              <a:lnSpc>
                <a:spcPts val="3240"/>
              </a:lnSpc>
              <a:buFont typeface="Arial"/>
              <a:buChar char="•"/>
            </a:pPr>
            <a:r>
              <a:rPr lang="en-US" sz="2700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Sprint Retrospective</a:t>
            </a:r>
          </a:p>
        </p:txBody>
      </p:sp>
    </p:spTree>
  </p:cSld>
  <p:clrMapOvr>
    <a:masterClrMapping/>
  </p:clrMapOvr>
  <p:transition spd="fast">
    <p:fade/>
  </p:transition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TextBox 4" id="4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91441" y="1664904"/>
            <a:ext cx="18105118" cy="1295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Release Plan del desarrollo del proyecto</a:t>
            </a:r>
          </a:p>
          <a:p>
            <a:pPr algn="ctr">
              <a:lnSpc>
                <a:spcPts val="2879"/>
              </a:lnSpc>
            </a:pPr>
            <a:r>
              <a:rPr lang="en-US" sz="2400" b="true">
                <a:solidFill>
                  <a:srgbClr val="767171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* Utilizar cronograma de inicio, indicando el cumplimiento al término del proyecto </a:t>
            </a:r>
          </a:p>
        </p:txBody>
      </p:sp>
      <p:sp>
        <p:nvSpPr>
          <p:cNvPr name="AutoShape 6" id="6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7" id="7"/>
          <p:cNvSpPr txBox="true"/>
          <p:nvPr/>
        </p:nvSpPr>
        <p:spPr>
          <a:xfrm rot="0">
            <a:off x="6757670" y="4652327"/>
            <a:ext cx="4772660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b="true" sz="5199" u="sng">
                <a:solidFill>
                  <a:srgbClr val="FF66C4"/>
                </a:solidFill>
                <a:latin typeface="Open Sans Bold"/>
                <a:ea typeface="Open Sans Bold"/>
                <a:cs typeface="Open Sans Bold"/>
                <a:sym typeface="Open Sans Bold"/>
                <a:hlinkClick r:id="rId3" tooltip="https://www.figma.com/board/8Z2cUuRJ3NruiQrJNNLYBd/Story-mapping--Community-?node-id=0-1&amp;t=ycIdNjXkUkiOYhXb-1"/>
              </a:rPr>
              <a:t>Sto</a:t>
            </a:r>
            <a:r>
              <a:rPr lang="en-US" b="true" sz="5199" u="sng">
                <a:solidFill>
                  <a:srgbClr val="FF66C4"/>
                </a:solidFill>
                <a:latin typeface="Open Sans Bold"/>
                <a:ea typeface="Open Sans Bold"/>
                <a:cs typeface="Open Sans Bold"/>
                <a:sym typeface="Open Sans Bold"/>
                <a:hlinkClick r:id="rId4" tooltip="https://www.figma.com/board/8Z2cUuRJ3NruiQrJNNLYBd/Story-mapping--Community-?node-id=0-1&amp;t=ycIdNjXkUkiOYhXb-1"/>
              </a:rPr>
              <a:t>ry Mapping</a:t>
            </a:r>
          </a:p>
        </p:txBody>
      </p:sp>
    </p:spTree>
  </p:cSld>
  <p:clrMapOvr>
    <a:masterClrMapping/>
  </p:clrMapOvr>
  <p:transition spd="fast">
    <p:fade/>
  </p:transition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AutoShape 4" id="4"/>
          <p:cNvSpPr/>
          <p:nvPr/>
        </p:nvSpPr>
        <p:spPr>
          <a:xfrm rot="13305">
            <a:off x="-11929" y="1137040"/>
            <a:ext cx="6152284" cy="0"/>
          </a:xfrm>
          <a:prstGeom prst="line">
            <a:avLst/>
          </a:prstGeom>
          <a:ln cap="rnd" w="952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4118836" y="1957791"/>
            <a:ext cx="10050327" cy="8329209"/>
          </a:xfrm>
          <a:custGeom>
            <a:avLst/>
            <a:gdLst/>
            <a:ahLst/>
            <a:cxnLst/>
            <a:rect r="r" b="b" t="t" l="l"/>
            <a:pathLst>
              <a:path h="8329209" w="10050327">
                <a:moveTo>
                  <a:pt x="0" y="0"/>
                </a:moveTo>
                <a:lnTo>
                  <a:pt x="10050328" y="0"/>
                </a:lnTo>
                <a:lnTo>
                  <a:pt x="10050328" y="8329209"/>
                </a:lnTo>
                <a:lnTo>
                  <a:pt x="0" y="832920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-11906" y="1039409"/>
            <a:ext cx="18105118" cy="933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480"/>
              </a:lnSpc>
            </a:pPr>
            <a:r>
              <a:rPr lang="en-US" sz="54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Arquitectura del software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95722" y="541962"/>
            <a:ext cx="18105118" cy="46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2700">
                <a:solidFill>
                  <a:srgbClr val="767171"/>
                </a:solidFill>
                <a:latin typeface="Calibri (MS)"/>
                <a:ea typeface="Calibri (MS)"/>
                <a:cs typeface="Calibri (MS)"/>
                <a:sym typeface="Calibri (MS)"/>
              </a:rPr>
              <a:t>PROYECTO “FitPass”</a:t>
            </a:r>
          </a:p>
        </p:txBody>
      </p:sp>
    </p:spTree>
  </p:cSld>
  <p:clrMapOvr>
    <a:masterClrMapping/>
  </p:clrMapOvr>
  <p:transition spd="fast">
    <p:fade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3158228" y="311325"/>
            <a:ext cx="4712109" cy="1178028"/>
            <a:chOff x="0" y="0"/>
            <a:chExt cx="6282812" cy="1570704"/>
          </a:xfrm>
        </p:grpSpPr>
        <p:sp>
          <p:nvSpPr>
            <p:cNvPr name="Freeform 3" id="3" descr="EscuelaIT Duoc UC - Escuela de Informática y Telecomunicaciones Duoc UC - Duoc  UC | LinkedIn"/>
            <p:cNvSpPr/>
            <p:nvPr/>
          </p:nvSpPr>
          <p:spPr>
            <a:xfrm flipH="false" flipV="false" rot="0">
              <a:off x="0" y="0"/>
              <a:ext cx="6282817" cy="1570736"/>
            </a:xfrm>
            <a:custGeom>
              <a:avLst/>
              <a:gdLst/>
              <a:ahLst/>
              <a:cxnLst/>
              <a:rect r="r" b="b" t="t" l="l"/>
              <a:pathLst>
                <a:path h="1570736" w="6282817">
                  <a:moveTo>
                    <a:pt x="0" y="0"/>
                  </a:moveTo>
                  <a:lnTo>
                    <a:pt x="6282817" y="0"/>
                  </a:lnTo>
                  <a:lnTo>
                    <a:pt x="6282817" y="1570736"/>
                  </a:lnTo>
                  <a:lnTo>
                    <a:pt x="0" y="157073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0" r="0" b="2"/>
              </a:stretch>
            </a:blip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3165579" y="1489353"/>
            <a:ext cx="11956842" cy="7413242"/>
          </a:xfrm>
          <a:custGeom>
            <a:avLst/>
            <a:gdLst/>
            <a:ahLst/>
            <a:cxnLst/>
            <a:rect r="r" b="b" t="t" l="l"/>
            <a:pathLst>
              <a:path h="7413242" w="11956842">
                <a:moveTo>
                  <a:pt x="0" y="0"/>
                </a:moveTo>
                <a:lnTo>
                  <a:pt x="11956842" y="0"/>
                </a:lnTo>
                <a:lnTo>
                  <a:pt x="11956842" y="7413242"/>
                </a:lnTo>
                <a:lnTo>
                  <a:pt x="0" y="741324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91441" y="5398417"/>
            <a:ext cx="18105118" cy="11430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20"/>
              </a:lnSpc>
            </a:pPr>
            <a:r>
              <a:rPr lang="en-US" sz="6600" b="true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PREGUNTAS</a:t>
            </a:r>
          </a:p>
        </p:txBody>
      </p:sp>
    </p:spTree>
  </p:cSld>
  <p:clrMapOvr>
    <a:masterClrMapping/>
  </p:clrMapOvr>
  <p:transition spd="fast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DAGw8YJtXQ4</dc:identifier>
  <dcterms:modified xsi:type="dcterms:W3CDTF">2011-08-01T06:04:30Z</dcterms:modified>
  <cp:revision>1</cp:revision>
  <dc:title>FitPass.pptx</dc:title>
</cp:coreProperties>
</file>