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 (MS)" panose="020B0604020202020204" charset="0"/>
      <p:regular r:id="rId13"/>
    </p:embeddedFont>
    <p:embeddedFont>
      <p:font typeface="Calibri (MS) Bold" panose="020B0604020202020204" charset="0"/>
      <p:regular r:id="rId14"/>
    </p:embeddedFont>
    <p:embeddedFont>
      <p:font typeface="Open Sans" panose="020B0606030504020204" pitchFamily="34" charset="0"/>
      <p:regular r:id="rId15"/>
    </p:embeddedFont>
    <p:embeddedFont>
      <p:font typeface="Open Sans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06.09.2025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Especificar bien los roles, y funciones desempeñadas, no pueden haber dos scrum master por obvias razones.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El alcance debe abarcar lo que vamos a entregar si o si.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como lo aplicamos, cuantos sprint, releases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board/8Z2cUuRJ3NruiQrJNNLYBd/Story-mapping--Community-?node-id=0-1&amp;t=ycIdNjXkUkiOYhXb-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158228" y="311325"/>
            <a:ext cx="4712109" cy="1178028"/>
            <a:chOff x="0" y="0"/>
            <a:chExt cx="6282812" cy="1570704"/>
          </a:xfrm>
        </p:grpSpPr>
        <p:sp>
          <p:nvSpPr>
            <p:cNvPr id="3" name="Freeform 3" descr="EscuelaIT Duoc UC - Escuela de Informática y Telecomunicaciones Duoc UC - Duoc  UC | LinkedIn"/>
            <p:cNvSpPr/>
            <p:nvPr/>
          </p:nvSpPr>
          <p:spPr>
            <a:xfrm>
              <a:off x="0" y="0"/>
              <a:ext cx="6282817" cy="1570736"/>
            </a:xfrm>
            <a:custGeom>
              <a:avLst/>
              <a:gdLst/>
              <a:ahLst/>
              <a:cxnLst/>
              <a:rect l="l" t="t" r="r" b="b"/>
              <a:pathLst>
                <a:path w="6282817" h="1570736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2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91441" y="3964533"/>
            <a:ext cx="18105118" cy="168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“FitPass”</a:t>
            </a:r>
          </a:p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PRESENTACIÓN FINAL CAPSTONE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158228" y="311325"/>
            <a:ext cx="4712109" cy="1178028"/>
            <a:chOff x="0" y="0"/>
            <a:chExt cx="6282812" cy="1570704"/>
          </a:xfrm>
        </p:grpSpPr>
        <p:sp>
          <p:nvSpPr>
            <p:cNvPr id="3" name="Freeform 3" descr="EscuelaIT Duoc UC - Escuela de Informática y Telecomunicaciones Duoc UC - Duoc  UC | LinkedIn"/>
            <p:cNvSpPr/>
            <p:nvPr/>
          </p:nvSpPr>
          <p:spPr>
            <a:xfrm>
              <a:off x="0" y="0"/>
              <a:ext cx="6282817" cy="1570736"/>
            </a:xfrm>
            <a:custGeom>
              <a:avLst/>
              <a:gdLst/>
              <a:ahLst/>
              <a:cxnLst/>
              <a:rect l="l" t="t" r="r" b="b"/>
              <a:pathLst>
                <a:path w="6282817" h="1570736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2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4" name="AutoShape 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5" name="Group 5"/>
          <p:cNvGrpSpPr/>
          <p:nvPr/>
        </p:nvGrpSpPr>
        <p:grpSpPr>
          <a:xfrm>
            <a:off x="1584330" y="4204478"/>
            <a:ext cx="1919872" cy="2400567"/>
            <a:chOff x="0" y="0"/>
            <a:chExt cx="2559829" cy="32007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59829" cy="2559829"/>
            </a:xfrm>
            <a:custGeom>
              <a:avLst/>
              <a:gdLst/>
              <a:ahLst/>
              <a:cxnLst/>
              <a:rect l="l" t="t" r="r" b="b"/>
              <a:pathLst>
                <a:path w="2559829" h="2559829">
                  <a:moveTo>
                    <a:pt x="0" y="0"/>
                  </a:moveTo>
                  <a:lnTo>
                    <a:pt x="2559829" y="0"/>
                  </a:lnTo>
                  <a:lnTo>
                    <a:pt x="2559829" y="2559829"/>
                  </a:lnTo>
                  <a:lnTo>
                    <a:pt x="0" y="25598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14464" y="2502679"/>
              <a:ext cx="2130901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Angular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647076" y="4580563"/>
            <a:ext cx="2517184" cy="2024481"/>
            <a:chOff x="0" y="0"/>
            <a:chExt cx="3356246" cy="2699308"/>
          </a:xfrm>
        </p:grpSpPr>
        <p:sp>
          <p:nvSpPr>
            <p:cNvPr id="9" name="Freeform 9"/>
            <p:cNvSpPr/>
            <p:nvPr/>
          </p:nvSpPr>
          <p:spPr>
            <a:xfrm>
              <a:off x="810361" y="0"/>
              <a:ext cx="1735524" cy="1735524"/>
            </a:xfrm>
            <a:custGeom>
              <a:avLst/>
              <a:gdLst/>
              <a:ahLst/>
              <a:cxnLst/>
              <a:rect l="l" t="t" r="r" b="b"/>
              <a:pathLst>
                <a:path w="1735524" h="1735524">
                  <a:moveTo>
                    <a:pt x="0" y="0"/>
                  </a:moveTo>
                  <a:lnTo>
                    <a:pt x="1735524" y="0"/>
                  </a:lnTo>
                  <a:lnTo>
                    <a:pt x="1735524" y="1735524"/>
                  </a:lnTo>
                  <a:lnTo>
                    <a:pt x="0" y="1735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001231"/>
              <a:ext cx="3356246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Spring Boot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307136" y="4580563"/>
            <a:ext cx="2316242" cy="3104984"/>
            <a:chOff x="0" y="0"/>
            <a:chExt cx="3088323" cy="4139979"/>
          </a:xfrm>
        </p:grpSpPr>
        <p:sp>
          <p:nvSpPr>
            <p:cNvPr id="12" name="Freeform 12"/>
            <p:cNvSpPr/>
            <p:nvPr/>
          </p:nvSpPr>
          <p:spPr>
            <a:xfrm>
              <a:off x="543935" y="0"/>
              <a:ext cx="2000453" cy="2000453"/>
            </a:xfrm>
            <a:custGeom>
              <a:avLst/>
              <a:gdLst/>
              <a:ahLst/>
              <a:cxnLst/>
              <a:rect l="l" t="t" r="r" b="b"/>
              <a:pathLst>
                <a:path w="2000453" h="2000453">
                  <a:moveTo>
                    <a:pt x="0" y="0"/>
                  </a:moveTo>
                  <a:lnTo>
                    <a:pt x="2000453" y="0"/>
                  </a:lnTo>
                  <a:lnTo>
                    <a:pt x="2000453" y="2000453"/>
                  </a:lnTo>
                  <a:lnTo>
                    <a:pt x="0" y="2000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943303"/>
              <a:ext cx="3088323" cy="21966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PostgreSQL</a:t>
              </a:r>
            </a:p>
            <a:p>
              <a:pPr algn="ctr">
                <a:lnSpc>
                  <a:spcPts val="4480"/>
                </a:lnSpc>
              </a:pPr>
              <a:r>
                <a:rPr lang="en-US" sz="32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+</a:t>
              </a:r>
            </a:p>
            <a:p>
              <a:pPr algn="ctr">
                <a:lnSpc>
                  <a:spcPts val="4480"/>
                </a:lnSpc>
              </a:pPr>
              <a:r>
                <a:rPr lang="en-US" sz="32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pgvector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294311" y="4580563"/>
            <a:ext cx="1747480" cy="2502369"/>
            <a:chOff x="0" y="0"/>
            <a:chExt cx="2329974" cy="3336492"/>
          </a:xfrm>
        </p:grpSpPr>
        <p:sp>
          <p:nvSpPr>
            <p:cNvPr id="15" name="Freeform 15"/>
            <p:cNvSpPr/>
            <p:nvPr/>
          </p:nvSpPr>
          <p:spPr>
            <a:xfrm>
              <a:off x="250014" y="0"/>
              <a:ext cx="1829947" cy="1829947"/>
            </a:xfrm>
            <a:custGeom>
              <a:avLst/>
              <a:gdLst/>
              <a:ahLst/>
              <a:cxnLst/>
              <a:rect l="l" t="t" r="r" b="b"/>
              <a:pathLst>
                <a:path w="1829947" h="1829947">
                  <a:moveTo>
                    <a:pt x="0" y="0"/>
                  </a:moveTo>
                  <a:lnTo>
                    <a:pt x="1829946" y="0"/>
                  </a:lnTo>
                  <a:lnTo>
                    <a:pt x="1829946" y="1829947"/>
                  </a:lnTo>
                  <a:lnTo>
                    <a:pt x="0" y="18299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889116"/>
              <a:ext cx="2329974" cy="14473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aws</a:t>
              </a:r>
            </a:p>
            <a:p>
              <a:pPr algn="ctr">
                <a:lnSpc>
                  <a:spcPts val="4480"/>
                </a:lnSpc>
              </a:pPr>
              <a:r>
                <a:rPr lang="en-US" sz="32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RDS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184666" y="4580563"/>
            <a:ext cx="1664570" cy="2874147"/>
            <a:chOff x="0" y="0"/>
            <a:chExt cx="2219427" cy="383219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219427" cy="2441969"/>
            </a:xfrm>
            <a:custGeom>
              <a:avLst/>
              <a:gdLst/>
              <a:ahLst/>
              <a:cxnLst/>
              <a:rect l="l" t="t" r="r" b="b"/>
              <a:pathLst>
                <a:path w="2219427" h="2441969">
                  <a:moveTo>
                    <a:pt x="0" y="0"/>
                  </a:moveTo>
                  <a:lnTo>
                    <a:pt x="2219427" y="0"/>
                  </a:lnTo>
                  <a:lnTo>
                    <a:pt x="2219427" y="2441969"/>
                  </a:lnTo>
                  <a:lnTo>
                    <a:pt x="0" y="24419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6707" t="-9826" r="-13250" b="-8288"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30265" y="2384819"/>
              <a:ext cx="2189162" cy="14473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aws</a:t>
              </a:r>
            </a:p>
            <a:p>
              <a:pPr algn="ctr">
                <a:lnSpc>
                  <a:spcPts val="4480"/>
                </a:lnSpc>
              </a:pPr>
              <a:r>
                <a:rPr lang="en-US" sz="32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S3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173087" y="4580563"/>
            <a:ext cx="1747480" cy="2661592"/>
            <a:chOff x="0" y="0"/>
            <a:chExt cx="2329974" cy="3548790"/>
          </a:xfrm>
        </p:grpSpPr>
        <p:sp>
          <p:nvSpPr>
            <p:cNvPr id="21" name="Freeform 21"/>
            <p:cNvSpPr/>
            <p:nvPr/>
          </p:nvSpPr>
          <p:spPr>
            <a:xfrm>
              <a:off x="171411" y="0"/>
              <a:ext cx="2011079" cy="2011079"/>
            </a:xfrm>
            <a:custGeom>
              <a:avLst/>
              <a:gdLst/>
              <a:ahLst/>
              <a:cxnLst/>
              <a:rect l="l" t="t" r="r" b="b"/>
              <a:pathLst>
                <a:path w="2011079" h="2011079">
                  <a:moveTo>
                    <a:pt x="0" y="0"/>
                  </a:moveTo>
                  <a:lnTo>
                    <a:pt x="2011078" y="0"/>
                  </a:lnTo>
                  <a:lnTo>
                    <a:pt x="2011078" y="2011079"/>
                  </a:lnTo>
                  <a:lnTo>
                    <a:pt x="0" y="2011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2101413"/>
              <a:ext cx="2329974" cy="14473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aws</a:t>
              </a:r>
            </a:p>
            <a:p>
              <a:pPr algn="ctr">
                <a:lnSpc>
                  <a:spcPts val="4480"/>
                </a:lnSpc>
              </a:pPr>
              <a:r>
                <a:rPr lang="en-US" sz="32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ECS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1440" y="2080402"/>
            <a:ext cx="18105118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Tecnologías utilizadas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95722" y="541962"/>
            <a:ext cx="1810511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“FitPass”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4695347" y="4580563"/>
            <a:ext cx="2416886" cy="3104984"/>
            <a:chOff x="0" y="0"/>
            <a:chExt cx="3222515" cy="4139979"/>
          </a:xfrm>
        </p:grpSpPr>
        <p:sp>
          <p:nvSpPr>
            <p:cNvPr id="26" name="Freeform 26"/>
            <p:cNvSpPr/>
            <p:nvPr/>
          </p:nvSpPr>
          <p:spPr>
            <a:xfrm>
              <a:off x="725790" y="0"/>
              <a:ext cx="1770935" cy="1770935"/>
            </a:xfrm>
            <a:custGeom>
              <a:avLst/>
              <a:gdLst/>
              <a:ahLst/>
              <a:cxnLst/>
              <a:rect l="l" t="t" r="r" b="b"/>
              <a:pathLst>
                <a:path w="1770935" h="1770935">
                  <a:moveTo>
                    <a:pt x="0" y="0"/>
                  </a:moveTo>
                  <a:lnTo>
                    <a:pt x="1770935" y="0"/>
                  </a:lnTo>
                  <a:lnTo>
                    <a:pt x="1770935" y="1770935"/>
                  </a:lnTo>
                  <a:lnTo>
                    <a:pt x="0" y="17709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1943303"/>
              <a:ext cx="3222515" cy="21966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aws </a:t>
              </a:r>
            </a:p>
            <a:p>
              <a:pPr algn="ctr">
                <a:lnSpc>
                  <a:spcPts val="4480"/>
                </a:lnSpc>
              </a:pPr>
              <a:r>
                <a:rPr lang="en-US" sz="32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secrets manager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158228" y="311325"/>
            <a:ext cx="4712109" cy="1178028"/>
            <a:chOff x="0" y="0"/>
            <a:chExt cx="6282812" cy="1570704"/>
          </a:xfrm>
        </p:grpSpPr>
        <p:sp>
          <p:nvSpPr>
            <p:cNvPr id="3" name="Freeform 3" descr="EscuelaIT Duoc UC - Escuela de Informática y Telecomunicaciones Duoc UC - Duoc  UC | LinkedIn"/>
            <p:cNvSpPr/>
            <p:nvPr/>
          </p:nvSpPr>
          <p:spPr>
            <a:xfrm>
              <a:off x="0" y="0"/>
              <a:ext cx="6282817" cy="1570736"/>
            </a:xfrm>
            <a:custGeom>
              <a:avLst/>
              <a:gdLst/>
              <a:ahLst/>
              <a:cxnLst/>
              <a:rect l="l" t="t" r="r" b="b"/>
              <a:pathLst>
                <a:path w="6282817" h="1570736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b="2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181539" y="2566228"/>
            <a:ext cx="11450241" cy="2039322"/>
            <a:chOff x="0" y="0"/>
            <a:chExt cx="15266988" cy="271909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266924" cy="2719070"/>
            </a:xfrm>
            <a:custGeom>
              <a:avLst/>
              <a:gdLst/>
              <a:ahLst/>
              <a:cxnLst/>
              <a:rect l="l" t="t" r="r" b="b"/>
              <a:pathLst>
                <a:path w="15266924" h="2719070">
                  <a:moveTo>
                    <a:pt x="0" y="271907"/>
                  </a:moveTo>
                  <a:cubicBezTo>
                    <a:pt x="0" y="121793"/>
                    <a:pt x="121793" y="0"/>
                    <a:pt x="271907" y="0"/>
                  </a:cubicBezTo>
                  <a:lnTo>
                    <a:pt x="14995018" y="0"/>
                  </a:lnTo>
                  <a:cubicBezTo>
                    <a:pt x="15145131" y="0"/>
                    <a:pt x="15266924" y="121793"/>
                    <a:pt x="15266924" y="271907"/>
                  </a:cubicBezTo>
                  <a:lnTo>
                    <a:pt x="15266924" y="2447163"/>
                  </a:lnTo>
                  <a:cubicBezTo>
                    <a:pt x="15266924" y="2597277"/>
                    <a:pt x="15145131" y="2719070"/>
                    <a:pt x="14995018" y="2719070"/>
                  </a:cubicBezTo>
                  <a:lnTo>
                    <a:pt x="271907" y="2719070"/>
                  </a:lnTo>
                  <a:cubicBezTo>
                    <a:pt x="121793" y="2719070"/>
                    <a:pt x="0" y="2597404"/>
                    <a:pt x="0" y="2447163"/>
                  </a:cubicBezTo>
                  <a:close/>
                </a:path>
              </a:pathLst>
            </a:custGeom>
            <a:gradFill rotWithShape="1">
              <a:gsLst>
                <a:gs pos="0">
                  <a:srgbClr val="72A7DB">
                    <a:alpha val="100000"/>
                  </a:srgbClr>
                </a:gs>
                <a:gs pos="50000">
                  <a:srgbClr val="559BDB">
                    <a:alpha val="100000"/>
                  </a:srgbClr>
                </a:gs>
                <a:gs pos="100000">
                  <a:srgbClr val="448AC9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670756" y="2561466"/>
            <a:ext cx="8965785" cy="1603248"/>
            <a:chOff x="0" y="0"/>
            <a:chExt cx="11954380" cy="213766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954380" cy="2137664"/>
            </a:xfrm>
            <a:custGeom>
              <a:avLst/>
              <a:gdLst/>
              <a:ahLst/>
              <a:cxnLst/>
              <a:rect l="l" t="t" r="r" b="b"/>
              <a:pathLst>
                <a:path w="11954380" h="2137664">
                  <a:moveTo>
                    <a:pt x="0" y="0"/>
                  </a:moveTo>
                  <a:lnTo>
                    <a:pt x="11954380" y="0"/>
                  </a:lnTo>
                  <a:lnTo>
                    <a:pt x="11954380" y="2137664"/>
                  </a:lnTo>
                  <a:lnTo>
                    <a:pt x="0" y="2137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3896" b="-13896"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32080" y="93980"/>
              <a:ext cx="11690220" cy="18124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Manolo Díaz</a:t>
              </a: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n-US" sz="3000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Scrum Master y </a:t>
              </a:r>
              <a:r>
                <a:rPr lang="en-US" sz="30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Product Owner</a:t>
              </a:r>
              <a:endParaRPr lang="en-US" sz="3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n-US" sz="3000" dirty="0" err="1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planificación</a:t>
              </a:r>
              <a:r>
                <a:rPr lang="en-US" sz="3000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de sprints, </a:t>
              </a:r>
              <a:r>
                <a:rPr lang="en-US" sz="3000" dirty="0" err="1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arquitectura</a:t>
              </a:r>
              <a:r>
                <a:rPr lang="en-US" sz="3000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y </a:t>
              </a:r>
              <a:r>
                <a:rPr lang="en-US" sz="3000" dirty="0" err="1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coordinación</a:t>
              </a:r>
              <a:r>
                <a:rPr lang="en-US" sz="3000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385470" y="2770160"/>
            <a:ext cx="2290047" cy="1631457"/>
            <a:chOff x="0" y="0"/>
            <a:chExt cx="3053396" cy="217527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53461" cy="2175256"/>
            </a:xfrm>
            <a:custGeom>
              <a:avLst/>
              <a:gdLst/>
              <a:ahLst/>
              <a:cxnLst/>
              <a:rect l="l" t="t" r="r" b="b"/>
              <a:pathLst>
                <a:path w="3053461" h="2175256">
                  <a:moveTo>
                    <a:pt x="0" y="217551"/>
                  </a:moveTo>
                  <a:cubicBezTo>
                    <a:pt x="0" y="97409"/>
                    <a:pt x="97409" y="0"/>
                    <a:pt x="217551" y="0"/>
                  </a:cubicBezTo>
                  <a:lnTo>
                    <a:pt x="2835910" y="0"/>
                  </a:lnTo>
                  <a:cubicBezTo>
                    <a:pt x="2956052" y="0"/>
                    <a:pt x="3053461" y="97409"/>
                    <a:pt x="3053461" y="217551"/>
                  </a:cubicBezTo>
                  <a:lnTo>
                    <a:pt x="3053461" y="1957705"/>
                  </a:lnTo>
                  <a:cubicBezTo>
                    <a:pt x="3053461" y="2077847"/>
                    <a:pt x="2956052" y="2175256"/>
                    <a:pt x="2835910" y="2175256"/>
                  </a:cubicBezTo>
                  <a:lnTo>
                    <a:pt x="217551" y="2175256"/>
                  </a:lnTo>
                  <a:cubicBezTo>
                    <a:pt x="97409" y="2175256"/>
                    <a:pt x="0" y="2077847"/>
                    <a:pt x="0" y="1957705"/>
                  </a:cubicBezTo>
                  <a:close/>
                </a:path>
              </a:pathLst>
            </a:custGeom>
            <a:solidFill>
              <a:srgbClr val="C4D5EB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181539" y="4809482"/>
            <a:ext cx="11450241" cy="2039322"/>
            <a:chOff x="0" y="0"/>
            <a:chExt cx="15266988" cy="271909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266924" cy="2719070"/>
            </a:xfrm>
            <a:custGeom>
              <a:avLst/>
              <a:gdLst/>
              <a:ahLst/>
              <a:cxnLst/>
              <a:rect l="l" t="t" r="r" b="b"/>
              <a:pathLst>
                <a:path w="15266924" h="2719070">
                  <a:moveTo>
                    <a:pt x="0" y="271907"/>
                  </a:moveTo>
                  <a:cubicBezTo>
                    <a:pt x="0" y="121793"/>
                    <a:pt x="121793" y="0"/>
                    <a:pt x="271907" y="0"/>
                  </a:cubicBezTo>
                  <a:lnTo>
                    <a:pt x="14995018" y="0"/>
                  </a:lnTo>
                  <a:cubicBezTo>
                    <a:pt x="15145131" y="0"/>
                    <a:pt x="15266924" y="121793"/>
                    <a:pt x="15266924" y="271907"/>
                  </a:cubicBezTo>
                  <a:lnTo>
                    <a:pt x="15266924" y="2447163"/>
                  </a:lnTo>
                  <a:cubicBezTo>
                    <a:pt x="15266924" y="2597277"/>
                    <a:pt x="15145131" y="2719070"/>
                    <a:pt x="14995018" y="2719070"/>
                  </a:cubicBezTo>
                  <a:lnTo>
                    <a:pt x="271907" y="2719070"/>
                  </a:lnTo>
                  <a:cubicBezTo>
                    <a:pt x="121793" y="2719070"/>
                    <a:pt x="0" y="2597404"/>
                    <a:pt x="0" y="2447163"/>
                  </a:cubicBezTo>
                  <a:close/>
                </a:path>
              </a:pathLst>
            </a:custGeom>
            <a:gradFill rotWithShape="1">
              <a:gsLst>
                <a:gs pos="0">
                  <a:srgbClr val="72A7DB">
                    <a:alpha val="100000"/>
                  </a:srgbClr>
                </a:gs>
                <a:gs pos="50000">
                  <a:srgbClr val="559BDB">
                    <a:alpha val="100000"/>
                  </a:srgbClr>
                </a:gs>
                <a:gs pos="100000">
                  <a:srgbClr val="448AC9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670756" y="4804719"/>
            <a:ext cx="8965785" cy="1603248"/>
            <a:chOff x="0" y="0"/>
            <a:chExt cx="11954380" cy="213766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954380" cy="2137664"/>
            </a:xfrm>
            <a:custGeom>
              <a:avLst/>
              <a:gdLst/>
              <a:ahLst/>
              <a:cxnLst/>
              <a:rect l="l" t="t" r="r" b="b"/>
              <a:pathLst>
                <a:path w="11954380" h="2137664">
                  <a:moveTo>
                    <a:pt x="0" y="0"/>
                  </a:moveTo>
                  <a:lnTo>
                    <a:pt x="11954380" y="0"/>
                  </a:lnTo>
                  <a:lnTo>
                    <a:pt x="11954380" y="2137664"/>
                  </a:lnTo>
                  <a:lnTo>
                    <a:pt x="0" y="2137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3896" b="-13896"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32080" y="93980"/>
              <a:ext cx="11690220" cy="19116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Amaro Herrera</a:t>
              </a: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n-US" sz="30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Desarrollador Fullstack </a:t>
              </a: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n-US" sz="30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frontend/backend, integración y pruebas.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385470" y="5013414"/>
            <a:ext cx="2290047" cy="1631457"/>
            <a:chOff x="0" y="0"/>
            <a:chExt cx="3053396" cy="217527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053461" cy="2175256"/>
            </a:xfrm>
            <a:custGeom>
              <a:avLst/>
              <a:gdLst/>
              <a:ahLst/>
              <a:cxnLst/>
              <a:rect l="l" t="t" r="r" b="b"/>
              <a:pathLst>
                <a:path w="3053461" h="2175256">
                  <a:moveTo>
                    <a:pt x="0" y="217551"/>
                  </a:moveTo>
                  <a:cubicBezTo>
                    <a:pt x="0" y="97409"/>
                    <a:pt x="97409" y="0"/>
                    <a:pt x="217551" y="0"/>
                  </a:cubicBezTo>
                  <a:lnTo>
                    <a:pt x="2835910" y="0"/>
                  </a:lnTo>
                  <a:cubicBezTo>
                    <a:pt x="2956052" y="0"/>
                    <a:pt x="3053461" y="97409"/>
                    <a:pt x="3053461" y="217551"/>
                  </a:cubicBezTo>
                  <a:lnTo>
                    <a:pt x="3053461" y="1957705"/>
                  </a:lnTo>
                  <a:cubicBezTo>
                    <a:pt x="3053461" y="2077847"/>
                    <a:pt x="2956052" y="2175256"/>
                    <a:pt x="2835910" y="2175256"/>
                  </a:cubicBezTo>
                  <a:lnTo>
                    <a:pt x="217551" y="2175256"/>
                  </a:lnTo>
                  <a:cubicBezTo>
                    <a:pt x="97409" y="2175256"/>
                    <a:pt x="0" y="2077847"/>
                    <a:pt x="0" y="1957705"/>
                  </a:cubicBezTo>
                  <a:close/>
                </a:path>
              </a:pathLst>
            </a:custGeom>
            <a:solidFill>
              <a:srgbClr val="C4D5EB"/>
            </a:soli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181539" y="7052736"/>
            <a:ext cx="11450241" cy="2039322"/>
            <a:chOff x="0" y="0"/>
            <a:chExt cx="15266988" cy="271909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5266924" cy="2719070"/>
            </a:xfrm>
            <a:custGeom>
              <a:avLst/>
              <a:gdLst/>
              <a:ahLst/>
              <a:cxnLst/>
              <a:rect l="l" t="t" r="r" b="b"/>
              <a:pathLst>
                <a:path w="15266924" h="2719070">
                  <a:moveTo>
                    <a:pt x="0" y="271907"/>
                  </a:moveTo>
                  <a:cubicBezTo>
                    <a:pt x="0" y="121793"/>
                    <a:pt x="121793" y="0"/>
                    <a:pt x="271907" y="0"/>
                  </a:cubicBezTo>
                  <a:lnTo>
                    <a:pt x="14995018" y="0"/>
                  </a:lnTo>
                  <a:cubicBezTo>
                    <a:pt x="15145131" y="0"/>
                    <a:pt x="15266924" y="121793"/>
                    <a:pt x="15266924" y="271907"/>
                  </a:cubicBezTo>
                  <a:lnTo>
                    <a:pt x="15266924" y="2447163"/>
                  </a:lnTo>
                  <a:cubicBezTo>
                    <a:pt x="15266924" y="2597277"/>
                    <a:pt x="15145131" y="2719070"/>
                    <a:pt x="14995018" y="2719070"/>
                  </a:cubicBezTo>
                  <a:lnTo>
                    <a:pt x="271907" y="2719070"/>
                  </a:lnTo>
                  <a:cubicBezTo>
                    <a:pt x="121793" y="2719070"/>
                    <a:pt x="0" y="2597404"/>
                    <a:pt x="0" y="2447163"/>
                  </a:cubicBezTo>
                  <a:close/>
                </a:path>
              </a:pathLst>
            </a:custGeom>
            <a:gradFill rotWithShape="1">
              <a:gsLst>
                <a:gs pos="0">
                  <a:srgbClr val="72A7DB">
                    <a:alpha val="100000"/>
                  </a:srgbClr>
                </a:gs>
                <a:gs pos="50000">
                  <a:srgbClr val="559BDB">
                    <a:alpha val="100000"/>
                  </a:srgbClr>
                </a:gs>
                <a:gs pos="100000">
                  <a:srgbClr val="448AC9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670756" y="7047973"/>
            <a:ext cx="8965785" cy="1603248"/>
            <a:chOff x="0" y="0"/>
            <a:chExt cx="11954380" cy="213766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954380" cy="2137664"/>
            </a:xfrm>
            <a:custGeom>
              <a:avLst/>
              <a:gdLst/>
              <a:ahLst/>
              <a:cxnLst/>
              <a:rect l="l" t="t" r="r" b="b"/>
              <a:pathLst>
                <a:path w="11954380" h="2137664">
                  <a:moveTo>
                    <a:pt x="0" y="0"/>
                  </a:moveTo>
                  <a:lnTo>
                    <a:pt x="11954380" y="0"/>
                  </a:lnTo>
                  <a:lnTo>
                    <a:pt x="11954380" y="2137664"/>
                  </a:lnTo>
                  <a:lnTo>
                    <a:pt x="0" y="2137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3896" b="-13896"/>
              </a:stretch>
            </a:blipFill>
          </p:spPr>
          <p:txBody>
            <a:bodyPr/>
            <a:lstStyle/>
            <a:p>
              <a:endParaRPr lang="es-CL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2080" y="93980"/>
              <a:ext cx="11690220" cy="19116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Johanna Fuhrop</a:t>
              </a: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n-US" sz="30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Desarrolladora Fullstack</a:t>
              </a:r>
            </a:p>
            <a:p>
              <a:pPr marL="542925" lvl="2" indent="-180975" algn="l">
                <a:lnSpc>
                  <a:spcPts val="3240"/>
                </a:lnSpc>
                <a:buFont typeface="Arial"/>
                <a:buChar char="⚬"/>
              </a:pPr>
              <a:r>
                <a:rPr lang="en-US" sz="30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bases de datos y reglas de acceso.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385470" y="7256668"/>
            <a:ext cx="2290047" cy="1631457"/>
            <a:chOff x="0" y="0"/>
            <a:chExt cx="3053396" cy="217527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053461" cy="2175256"/>
            </a:xfrm>
            <a:custGeom>
              <a:avLst/>
              <a:gdLst/>
              <a:ahLst/>
              <a:cxnLst/>
              <a:rect l="l" t="t" r="r" b="b"/>
              <a:pathLst>
                <a:path w="3053461" h="2175256">
                  <a:moveTo>
                    <a:pt x="0" y="217551"/>
                  </a:moveTo>
                  <a:cubicBezTo>
                    <a:pt x="0" y="97409"/>
                    <a:pt x="97409" y="0"/>
                    <a:pt x="217551" y="0"/>
                  </a:cubicBezTo>
                  <a:lnTo>
                    <a:pt x="2835910" y="0"/>
                  </a:lnTo>
                  <a:cubicBezTo>
                    <a:pt x="2956052" y="0"/>
                    <a:pt x="3053461" y="97409"/>
                    <a:pt x="3053461" y="217551"/>
                  </a:cubicBezTo>
                  <a:lnTo>
                    <a:pt x="3053461" y="1957705"/>
                  </a:lnTo>
                  <a:cubicBezTo>
                    <a:pt x="3053461" y="2077847"/>
                    <a:pt x="2956052" y="2175256"/>
                    <a:pt x="2835910" y="2175256"/>
                  </a:cubicBezTo>
                  <a:lnTo>
                    <a:pt x="217551" y="2175256"/>
                  </a:lnTo>
                  <a:cubicBezTo>
                    <a:pt x="97409" y="2175256"/>
                    <a:pt x="0" y="2077847"/>
                    <a:pt x="0" y="1957705"/>
                  </a:cubicBezTo>
                  <a:close/>
                </a:path>
              </a:pathLst>
            </a:custGeom>
            <a:solidFill>
              <a:srgbClr val="C4D5EB"/>
            </a:solid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295722" y="541962"/>
            <a:ext cx="1810511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“FitPass”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48930" y="4519344"/>
            <a:ext cx="5230562" cy="1823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INTEGRANTES DEL PROYECTO</a:t>
            </a:r>
          </a:p>
        </p:txBody>
      </p:sp>
      <p:sp>
        <p:nvSpPr>
          <p:cNvPr id="27" name="AutoShape 27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158228" y="311325"/>
            <a:ext cx="4712109" cy="1178028"/>
            <a:chOff x="0" y="0"/>
            <a:chExt cx="6282812" cy="1570704"/>
          </a:xfrm>
        </p:grpSpPr>
        <p:sp>
          <p:nvSpPr>
            <p:cNvPr id="3" name="Freeform 3" descr="EscuelaIT Duoc UC - Escuela de Informática y Telecomunicaciones Duoc UC - Duoc  UC | LinkedIn"/>
            <p:cNvSpPr/>
            <p:nvPr/>
          </p:nvSpPr>
          <p:spPr>
            <a:xfrm>
              <a:off x="0" y="0"/>
              <a:ext cx="6282817" cy="1570736"/>
            </a:xfrm>
            <a:custGeom>
              <a:avLst/>
              <a:gdLst/>
              <a:ahLst/>
              <a:cxnLst/>
              <a:rect l="l" t="t" r="r" b="b"/>
              <a:pathLst>
                <a:path w="6282817" h="1570736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2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95722" y="541962"/>
            <a:ext cx="1810511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“FitPass”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" y="1627694"/>
            <a:ext cx="18105118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DESCRIPCIÓN DEL PROYECTO</a:t>
            </a:r>
          </a:p>
        </p:txBody>
      </p:sp>
      <p:sp>
        <p:nvSpPr>
          <p:cNvPr id="6" name="AutoShape 6"/>
          <p:cNvSpPr/>
          <p:nvPr/>
        </p:nvSpPr>
        <p:spPr>
          <a:xfrm>
            <a:off x="-11906" y="1129897"/>
            <a:ext cx="6152238" cy="23812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grpSp>
        <p:nvGrpSpPr>
          <p:cNvPr id="7" name="Group 7"/>
          <p:cNvGrpSpPr/>
          <p:nvPr/>
        </p:nvGrpSpPr>
        <p:grpSpPr>
          <a:xfrm>
            <a:off x="9905692" y="2877225"/>
            <a:ext cx="7964644" cy="6697876"/>
            <a:chOff x="0" y="0"/>
            <a:chExt cx="10493688" cy="8824677"/>
          </a:xfrm>
        </p:grpSpPr>
        <p:sp>
          <p:nvSpPr>
            <p:cNvPr id="8" name="Freeform 8"/>
            <p:cNvSpPr/>
            <p:nvPr/>
          </p:nvSpPr>
          <p:spPr>
            <a:xfrm>
              <a:off x="15278" y="13650"/>
              <a:ext cx="10463200" cy="8797458"/>
            </a:xfrm>
            <a:custGeom>
              <a:avLst/>
              <a:gdLst/>
              <a:ahLst/>
              <a:cxnLst/>
              <a:rect l="l" t="t" r="r" b="b"/>
              <a:pathLst>
                <a:path w="10463200" h="8797458">
                  <a:moveTo>
                    <a:pt x="0" y="959038"/>
                  </a:moveTo>
                  <a:cubicBezTo>
                    <a:pt x="0" y="429424"/>
                    <a:pt x="480656" y="0"/>
                    <a:pt x="1073607" y="0"/>
                  </a:cubicBezTo>
                  <a:lnTo>
                    <a:pt x="9389594" y="0"/>
                  </a:lnTo>
                  <a:cubicBezTo>
                    <a:pt x="9982545" y="0"/>
                    <a:pt x="10463200" y="429424"/>
                    <a:pt x="10463200" y="959038"/>
                  </a:cubicBezTo>
                  <a:lnTo>
                    <a:pt x="10463200" y="7838420"/>
                  </a:lnTo>
                  <a:cubicBezTo>
                    <a:pt x="10463200" y="8368034"/>
                    <a:pt x="9982545" y="8797458"/>
                    <a:pt x="9389594" y="8797458"/>
                  </a:cubicBezTo>
                  <a:lnTo>
                    <a:pt x="1073607" y="8797458"/>
                  </a:lnTo>
                  <a:cubicBezTo>
                    <a:pt x="480656" y="8797321"/>
                    <a:pt x="0" y="8368034"/>
                    <a:pt x="0" y="783842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10493746" cy="8824752"/>
            </a:xfrm>
            <a:custGeom>
              <a:avLst/>
              <a:gdLst/>
              <a:ahLst/>
              <a:cxnLst/>
              <a:rect l="l" t="t" r="r" b="b"/>
              <a:pathLst>
                <a:path w="10493746" h="8824752">
                  <a:moveTo>
                    <a:pt x="0" y="972688"/>
                  </a:moveTo>
                  <a:cubicBezTo>
                    <a:pt x="0" y="435430"/>
                    <a:pt x="487531" y="0"/>
                    <a:pt x="1088885" y="0"/>
                  </a:cubicBezTo>
                  <a:lnTo>
                    <a:pt x="9404872" y="0"/>
                  </a:lnTo>
                  <a:lnTo>
                    <a:pt x="9404872" y="13650"/>
                  </a:lnTo>
                  <a:lnTo>
                    <a:pt x="9404872" y="0"/>
                  </a:lnTo>
                  <a:cubicBezTo>
                    <a:pt x="10006226" y="0"/>
                    <a:pt x="10493746" y="435430"/>
                    <a:pt x="10493746" y="972688"/>
                  </a:cubicBezTo>
                  <a:lnTo>
                    <a:pt x="10478478" y="972688"/>
                  </a:lnTo>
                  <a:lnTo>
                    <a:pt x="10493746" y="972688"/>
                  </a:lnTo>
                  <a:lnTo>
                    <a:pt x="10493746" y="7852070"/>
                  </a:lnTo>
                  <a:lnTo>
                    <a:pt x="10478478" y="7852070"/>
                  </a:lnTo>
                  <a:lnTo>
                    <a:pt x="10493746" y="7852070"/>
                  </a:lnTo>
                  <a:cubicBezTo>
                    <a:pt x="10493746" y="8389191"/>
                    <a:pt x="10006226" y="8824752"/>
                    <a:pt x="9404872" y="8824752"/>
                  </a:cubicBezTo>
                  <a:lnTo>
                    <a:pt x="9404872" y="8811108"/>
                  </a:lnTo>
                  <a:lnTo>
                    <a:pt x="9404872" y="8824752"/>
                  </a:lnTo>
                  <a:lnTo>
                    <a:pt x="1088885" y="8824752"/>
                  </a:lnTo>
                  <a:lnTo>
                    <a:pt x="1088885" y="8811108"/>
                  </a:lnTo>
                  <a:lnTo>
                    <a:pt x="1088885" y="8824752"/>
                  </a:lnTo>
                  <a:cubicBezTo>
                    <a:pt x="487531" y="8824621"/>
                    <a:pt x="0" y="8389191"/>
                    <a:pt x="0" y="7852070"/>
                  </a:cubicBezTo>
                  <a:lnTo>
                    <a:pt x="0" y="972688"/>
                  </a:lnTo>
                  <a:lnTo>
                    <a:pt x="15278" y="972688"/>
                  </a:lnTo>
                  <a:lnTo>
                    <a:pt x="0" y="972688"/>
                  </a:lnTo>
                  <a:moveTo>
                    <a:pt x="30557" y="972688"/>
                  </a:moveTo>
                  <a:lnTo>
                    <a:pt x="30557" y="7852070"/>
                  </a:lnTo>
                  <a:lnTo>
                    <a:pt x="15278" y="7852070"/>
                  </a:lnTo>
                  <a:lnTo>
                    <a:pt x="30557" y="7852070"/>
                  </a:lnTo>
                  <a:cubicBezTo>
                    <a:pt x="30557" y="8374176"/>
                    <a:pt x="504337" y="8797321"/>
                    <a:pt x="1088885" y="8797321"/>
                  </a:cubicBezTo>
                  <a:lnTo>
                    <a:pt x="9404872" y="8797321"/>
                  </a:lnTo>
                  <a:cubicBezTo>
                    <a:pt x="9989420" y="8797321"/>
                    <a:pt x="10463200" y="8374040"/>
                    <a:pt x="10463200" y="7851933"/>
                  </a:cubicBezTo>
                  <a:lnTo>
                    <a:pt x="10463200" y="972688"/>
                  </a:lnTo>
                  <a:cubicBezTo>
                    <a:pt x="10463201" y="450581"/>
                    <a:pt x="9989268" y="27300"/>
                    <a:pt x="9404872" y="27300"/>
                  </a:cubicBezTo>
                  <a:lnTo>
                    <a:pt x="1088885" y="27300"/>
                  </a:lnTo>
                  <a:lnTo>
                    <a:pt x="1088885" y="13650"/>
                  </a:lnTo>
                  <a:lnTo>
                    <a:pt x="1088885" y="27300"/>
                  </a:lnTo>
                  <a:cubicBezTo>
                    <a:pt x="504337" y="27300"/>
                    <a:pt x="30557" y="450581"/>
                    <a:pt x="30557" y="972688"/>
                  </a:cubicBezTo>
                  <a:close/>
                </a:path>
              </a:pathLst>
            </a:custGeom>
            <a:solidFill>
              <a:srgbClr val="4472C4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0"/>
              <a:ext cx="10493688" cy="8919927"/>
            </a:xfrm>
            <a:prstGeom prst="rect">
              <a:avLst/>
            </a:prstGeom>
          </p:spPr>
          <p:txBody>
            <a:bodyPr lIns="51409" tIns="51409" rIns="51409" bIns="51409" rtlCol="0" anchor="t"/>
            <a:lstStyle/>
            <a:p>
              <a:pPr algn="ctr">
                <a:lnSpc>
                  <a:spcPts val="5100"/>
                </a:lnSpc>
              </a:pPr>
              <a:r>
                <a:rPr lang="en-US" sz="4250" u="sng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Propuesta de solución</a:t>
              </a:r>
            </a:p>
            <a:p>
              <a:pPr algn="just">
                <a:lnSpc>
                  <a:spcPts val="3278"/>
                </a:lnSpc>
              </a:pPr>
              <a:endParaRPr lang="en-US" sz="4250" u="sng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algn="just">
                <a:lnSpc>
                  <a:spcPts val="3278"/>
                </a:lnSpc>
              </a:pPr>
              <a:r>
                <a:rPr lang="en-US" sz="2732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Un sistema de control de acceso propio para Gym Health, diseñado específicamente para su operación:</a:t>
              </a:r>
            </a:p>
            <a:p>
              <a:pPr marL="589920" lvl="1" indent="-294960" algn="just">
                <a:lnSpc>
                  <a:spcPts val="3278"/>
                </a:lnSpc>
                <a:buFont typeface="Arial"/>
                <a:buChar char="•"/>
              </a:pPr>
              <a:r>
                <a:rPr lang="en-US" sz="2732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Una solución más económica y sostenible, que reduce el gasto actual.</a:t>
              </a:r>
            </a:p>
            <a:p>
              <a:pPr marL="589920" lvl="1" indent="-294960" algn="just">
                <a:lnSpc>
                  <a:spcPts val="3278"/>
                </a:lnSpc>
                <a:buFont typeface="Arial"/>
                <a:buChar char="•"/>
              </a:pPr>
              <a:r>
                <a:rPr lang="en-US" sz="2732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Adaptada a las reglas de negocio del gimnasio, asegurando mayor eficiencia en la gestión de accesos.</a:t>
              </a:r>
            </a:p>
            <a:p>
              <a:pPr marL="589920" lvl="1" indent="-294960" algn="just">
                <a:lnSpc>
                  <a:spcPts val="3278"/>
                </a:lnSpc>
                <a:buFont typeface="Arial"/>
                <a:buChar char="•"/>
              </a:pPr>
              <a:r>
                <a:rPr lang="en-US" sz="2732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Propiedad total del sistema (software y hardware), evitando la dependencia de proveedores externos.</a:t>
              </a:r>
            </a:p>
            <a:p>
              <a:pPr marL="589920" lvl="1" indent="-294960" algn="just">
                <a:lnSpc>
                  <a:spcPts val="3278"/>
                </a:lnSpc>
                <a:buFont typeface="Arial"/>
                <a:buChar char="•"/>
              </a:pPr>
              <a:r>
                <a:rPr lang="en-US" sz="2732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Posibilidad de escalar y evolucionar la solución a futuro según los requerimientos del gimnasio.</a:t>
              </a:r>
            </a:p>
            <a:p>
              <a:pPr algn="just">
                <a:lnSpc>
                  <a:spcPts val="3278"/>
                </a:lnSpc>
              </a:pPr>
              <a:endParaRPr lang="en-US" sz="273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91095" y="2837000"/>
            <a:ext cx="7784734" cy="6670401"/>
            <a:chOff x="0" y="0"/>
            <a:chExt cx="9582236" cy="8210602"/>
          </a:xfrm>
        </p:grpSpPr>
        <p:sp>
          <p:nvSpPr>
            <p:cNvPr id="12" name="Freeform 12"/>
            <p:cNvSpPr/>
            <p:nvPr/>
          </p:nvSpPr>
          <p:spPr>
            <a:xfrm>
              <a:off x="13951" y="12700"/>
              <a:ext cx="9554396" cy="8185277"/>
            </a:xfrm>
            <a:custGeom>
              <a:avLst/>
              <a:gdLst/>
              <a:ahLst/>
              <a:cxnLst/>
              <a:rect l="l" t="t" r="r" b="b"/>
              <a:pathLst>
                <a:path w="9554396" h="8185277">
                  <a:moveTo>
                    <a:pt x="0" y="892302"/>
                  </a:moveTo>
                  <a:cubicBezTo>
                    <a:pt x="0" y="399542"/>
                    <a:pt x="438908" y="0"/>
                    <a:pt x="980357" y="0"/>
                  </a:cubicBezTo>
                  <a:lnTo>
                    <a:pt x="8574041" y="0"/>
                  </a:lnTo>
                  <a:cubicBezTo>
                    <a:pt x="9115490" y="0"/>
                    <a:pt x="9554397" y="399542"/>
                    <a:pt x="9554397" y="892302"/>
                  </a:cubicBezTo>
                  <a:lnTo>
                    <a:pt x="9554397" y="7292975"/>
                  </a:lnTo>
                  <a:cubicBezTo>
                    <a:pt x="9554397" y="7785735"/>
                    <a:pt x="9115490" y="8185277"/>
                    <a:pt x="8574041" y="8185277"/>
                  </a:cubicBezTo>
                  <a:lnTo>
                    <a:pt x="980357" y="8185277"/>
                  </a:lnTo>
                  <a:cubicBezTo>
                    <a:pt x="438908" y="8185150"/>
                    <a:pt x="0" y="7785735"/>
                    <a:pt x="0" y="7292975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9582293" cy="8210677"/>
            </a:xfrm>
            <a:custGeom>
              <a:avLst/>
              <a:gdLst/>
              <a:ahLst/>
              <a:cxnLst/>
              <a:rect l="l" t="t" r="r" b="b"/>
              <a:pathLst>
                <a:path w="9582293" h="8210677">
                  <a:moveTo>
                    <a:pt x="0" y="905002"/>
                  </a:moveTo>
                  <a:cubicBezTo>
                    <a:pt x="0" y="405130"/>
                    <a:pt x="445185" y="0"/>
                    <a:pt x="994308" y="0"/>
                  </a:cubicBezTo>
                  <a:lnTo>
                    <a:pt x="8587992" y="0"/>
                  </a:lnTo>
                  <a:lnTo>
                    <a:pt x="8587992" y="12700"/>
                  </a:lnTo>
                  <a:lnTo>
                    <a:pt x="8587992" y="0"/>
                  </a:lnTo>
                  <a:cubicBezTo>
                    <a:pt x="9137114" y="0"/>
                    <a:pt x="9582293" y="405130"/>
                    <a:pt x="9582293" y="905002"/>
                  </a:cubicBezTo>
                  <a:lnTo>
                    <a:pt x="9568348" y="905002"/>
                  </a:lnTo>
                  <a:lnTo>
                    <a:pt x="9582293" y="905002"/>
                  </a:lnTo>
                  <a:lnTo>
                    <a:pt x="9582293" y="7305675"/>
                  </a:lnTo>
                  <a:lnTo>
                    <a:pt x="9568348" y="7305675"/>
                  </a:lnTo>
                  <a:lnTo>
                    <a:pt x="9582293" y="7305675"/>
                  </a:lnTo>
                  <a:cubicBezTo>
                    <a:pt x="9582293" y="7805420"/>
                    <a:pt x="9137114" y="8210677"/>
                    <a:pt x="8587992" y="8210677"/>
                  </a:cubicBezTo>
                  <a:lnTo>
                    <a:pt x="8587992" y="8197977"/>
                  </a:lnTo>
                  <a:lnTo>
                    <a:pt x="8587992" y="8210677"/>
                  </a:lnTo>
                  <a:lnTo>
                    <a:pt x="994308" y="8210677"/>
                  </a:lnTo>
                  <a:lnTo>
                    <a:pt x="994308" y="8197977"/>
                  </a:lnTo>
                  <a:lnTo>
                    <a:pt x="994308" y="8210677"/>
                  </a:lnTo>
                  <a:cubicBezTo>
                    <a:pt x="445185" y="8210550"/>
                    <a:pt x="0" y="7805420"/>
                    <a:pt x="0" y="7305675"/>
                  </a:cubicBezTo>
                  <a:lnTo>
                    <a:pt x="0" y="905002"/>
                  </a:lnTo>
                  <a:lnTo>
                    <a:pt x="13951" y="905002"/>
                  </a:lnTo>
                  <a:lnTo>
                    <a:pt x="0" y="905002"/>
                  </a:lnTo>
                  <a:moveTo>
                    <a:pt x="27903" y="905002"/>
                  </a:moveTo>
                  <a:lnTo>
                    <a:pt x="27903" y="7305675"/>
                  </a:lnTo>
                  <a:lnTo>
                    <a:pt x="13951" y="7305675"/>
                  </a:lnTo>
                  <a:lnTo>
                    <a:pt x="27903" y="7305675"/>
                  </a:lnTo>
                  <a:cubicBezTo>
                    <a:pt x="27903" y="7791450"/>
                    <a:pt x="460532" y="8185150"/>
                    <a:pt x="994308" y="8185150"/>
                  </a:cubicBezTo>
                  <a:lnTo>
                    <a:pt x="8587992" y="8185150"/>
                  </a:lnTo>
                  <a:cubicBezTo>
                    <a:pt x="9121767" y="8185150"/>
                    <a:pt x="9554397" y="7791323"/>
                    <a:pt x="9554397" y="7305548"/>
                  </a:cubicBezTo>
                  <a:lnTo>
                    <a:pt x="9554397" y="905002"/>
                  </a:lnTo>
                  <a:cubicBezTo>
                    <a:pt x="9554397" y="419227"/>
                    <a:pt x="9121628" y="25400"/>
                    <a:pt x="8587992" y="25400"/>
                  </a:cubicBezTo>
                  <a:lnTo>
                    <a:pt x="994308" y="25400"/>
                  </a:lnTo>
                  <a:lnTo>
                    <a:pt x="994308" y="12700"/>
                  </a:lnTo>
                  <a:lnTo>
                    <a:pt x="994308" y="25400"/>
                  </a:lnTo>
                  <a:cubicBezTo>
                    <a:pt x="460532" y="25400"/>
                    <a:pt x="27903" y="419227"/>
                    <a:pt x="27903" y="905002"/>
                  </a:cubicBezTo>
                  <a:close/>
                </a:path>
              </a:pathLst>
            </a:custGeom>
            <a:solidFill>
              <a:srgbClr val="4472C4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85725"/>
              <a:ext cx="9582236" cy="8296327"/>
            </a:xfrm>
            <a:prstGeom prst="rect">
              <a:avLst/>
            </a:prstGeom>
          </p:spPr>
          <p:txBody>
            <a:bodyPr lIns="55027" tIns="55027" rIns="55027" bIns="55027" rtlCol="0" anchor="t"/>
            <a:lstStyle/>
            <a:p>
              <a:pPr algn="ctr">
                <a:lnSpc>
                  <a:spcPts val="5459"/>
                </a:lnSpc>
              </a:pPr>
              <a:r>
                <a:rPr lang="en-US" sz="4549" u="sng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Problema o dolor</a:t>
              </a:r>
            </a:p>
            <a:p>
              <a:pPr algn="just">
                <a:lnSpc>
                  <a:spcPts val="3509"/>
                </a:lnSpc>
              </a:pPr>
              <a:endParaRPr lang="en-US" sz="4549" u="sng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algn="just">
                <a:lnSpc>
                  <a:spcPts val="3509"/>
                </a:lnSpc>
              </a:pPr>
              <a:r>
                <a:rPr lang="en-US" sz="2924" u="sng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Gym Health </a:t>
              </a:r>
              <a:r>
                <a:rPr lang="en-US" sz="2924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destina actualmente 9 millones de pesos mensuales al arriendo de un sistema de control de acceso provisto por un tercero.</a:t>
              </a:r>
            </a:p>
            <a:p>
              <a:pPr marL="631439" lvl="1" indent="-315720" algn="just">
                <a:lnSpc>
                  <a:spcPts val="3509"/>
                </a:lnSpc>
                <a:buAutoNum type="arabicPeriod"/>
              </a:pPr>
              <a:r>
                <a:rPr lang="en-US" sz="2924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La solución es costosa y representa un gasto significativo en la operación.</a:t>
              </a:r>
            </a:p>
            <a:p>
              <a:pPr marL="631439" lvl="1" indent="-315720" algn="just">
                <a:lnSpc>
                  <a:spcPts val="3509"/>
                </a:lnSpc>
                <a:buAutoNum type="arabicPeriod"/>
              </a:pPr>
              <a:r>
                <a:rPr lang="en-US" sz="2924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Presenta limitaciones de personalización, ya que no se ajusta completamente a las reglas de negocio del gimnasio.</a:t>
              </a:r>
            </a:p>
            <a:p>
              <a:pPr marL="631439" lvl="1" indent="-315720" algn="just">
                <a:lnSpc>
                  <a:spcPts val="3509"/>
                </a:lnSpc>
                <a:buAutoNum type="arabicPeriod"/>
              </a:pPr>
              <a:r>
                <a:rPr lang="en-US" sz="2924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Genera una dependencia tecnológica hacia el proveedor externo, reduciendo la autonomía de la organización.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354446" y="5768050"/>
            <a:ext cx="1372630" cy="916225"/>
            <a:chOff x="0" y="0"/>
            <a:chExt cx="2306484" cy="1539568"/>
          </a:xfrm>
        </p:grpSpPr>
        <p:sp>
          <p:nvSpPr>
            <p:cNvPr id="16" name="Freeform 16"/>
            <p:cNvSpPr/>
            <p:nvPr/>
          </p:nvSpPr>
          <p:spPr>
            <a:xfrm>
              <a:off x="12700" y="12700"/>
              <a:ext cx="2281174" cy="1514094"/>
            </a:xfrm>
            <a:custGeom>
              <a:avLst/>
              <a:gdLst/>
              <a:ahLst/>
              <a:cxnLst/>
              <a:rect l="l" t="t" r="r" b="b"/>
              <a:pathLst>
                <a:path w="2281174" h="1514094">
                  <a:moveTo>
                    <a:pt x="0" y="378587"/>
                  </a:moveTo>
                  <a:lnTo>
                    <a:pt x="1519809" y="378587"/>
                  </a:lnTo>
                  <a:lnTo>
                    <a:pt x="1519809" y="0"/>
                  </a:lnTo>
                  <a:lnTo>
                    <a:pt x="2281174" y="757047"/>
                  </a:lnTo>
                  <a:lnTo>
                    <a:pt x="1519809" y="1514094"/>
                  </a:lnTo>
                  <a:lnTo>
                    <a:pt x="1519809" y="1135634"/>
                  </a:lnTo>
                  <a:lnTo>
                    <a:pt x="0" y="1135634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-889"/>
              <a:ext cx="2306447" cy="1541399"/>
            </a:xfrm>
            <a:custGeom>
              <a:avLst/>
              <a:gdLst/>
              <a:ahLst/>
              <a:cxnLst/>
              <a:rect l="l" t="t" r="r" b="b"/>
              <a:pathLst>
                <a:path w="2306447" h="1541399">
                  <a:moveTo>
                    <a:pt x="12700" y="379476"/>
                  </a:moveTo>
                  <a:lnTo>
                    <a:pt x="1532509" y="379476"/>
                  </a:lnTo>
                  <a:lnTo>
                    <a:pt x="1532509" y="392176"/>
                  </a:lnTo>
                  <a:lnTo>
                    <a:pt x="1519809" y="392176"/>
                  </a:lnTo>
                  <a:lnTo>
                    <a:pt x="1519809" y="13589"/>
                  </a:lnTo>
                  <a:cubicBezTo>
                    <a:pt x="1519809" y="8509"/>
                    <a:pt x="1522857" y="3810"/>
                    <a:pt x="1527683" y="1905"/>
                  </a:cubicBezTo>
                  <a:cubicBezTo>
                    <a:pt x="1532509" y="0"/>
                    <a:pt x="1537843" y="1016"/>
                    <a:pt x="1541526" y="4572"/>
                  </a:cubicBezTo>
                  <a:lnTo>
                    <a:pt x="2302764" y="761619"/>
                  </a:lnTo>
                  <a:cubicBezTo>
                    <a:pt x="2305177" y="764032"/>
                    <a:pt x="2306447" y="767207"/>
                    <a:pt x="2306447" y="770636"/>
                  </a:cubicBezTo>
                  <a:cubicBezTo>
                    <a:pt x="2306447" y="774065"/>
                    <a:pt x="2305050" y="777240"/>
                    <a:pt x="2302764" y="779653"/>
                  </a:cubicBezTo>
                  <a:lnTo>
                    <a:pt x="1541399" y="1536700"/>
                  </a:lnTo>
                  <a:cubicBezTo>
                    <a:pt x="1537716" y="1540256"/>
                    <a:pt x="1532255" y="1541399"/>
                    <a:pt x="1527556" y="1539367"/>
                  </a:cubicBezTo>
                  <a:cubicBezTo>
                    <a:pt x="1522857" y="1537335"/>
                    <a:pt x="1519682" y="1532763"/>
                    <a:pt x="1519682" y="1527683"/>
                  </a:cubicBezTo>
                  <a:lnTo>
                    <a:pt x="1519682" y="1149223"/>
                  </a:lnTo>
                  <a:lnTo>
                    <a:pt x="1532382" y="1149223"/>
                  </a:lnTo>
                  <a:lnTo>
                    <a:pt x="1532382" y="1161923"/>
                  </a:lnTo>
                  <a:lnTo>
                    <a:pt x="12700" y="1161923"/>
                  </a:lnTo>
                  <a:cubicBezTo>
                    <a:pt x="5715" y="1161923"/>
                    <a:pt x="0" y="1156208"/>
                    <a:pt x="0" y="1149223"/>
                  </a:cubicBezTo>
                  <a:lnTo>
                    <a:pt x="0" y="392176"/>
                  </a:lnTo>
                  <a:cubicBezTo>
                    <a:pt x="0" y="385191"/>
                    <a:pt x="5715" y="379476"/>
                    <a:pt x="12700" y="379476"/>
                  </a:cubicBezTo>
                  <a:moveTo>
                    <a:pt x="12700" y="404876"/>
                  </a:moveTo>
                  <a:lnTo>
                    <a:pt x="12700" y="392176"/>
                  </a:lnTo>
                  <a:lnTo>
                    <a:pt x="25400" y="392176"/>
                  </a:lnTo>
                  <a:lnTo>
                    <a:pt x="25400" y="1149223"/>
                  </a:lnTo>
                  <a:lnTo>
                    <a:pt x="12700" y="1149223"/>
                  </a:lnTo>
                  <a:lnTo>
                    <a:pt x="12700" y="1136523"/>
                  </a:lnTo>
                  <a:lnTo>
                    <a:pt x="1532509" y="1136523"/>
                  </a:lnTo>
                  <a:cubicBezTo>
                    <a:pt x="1539494" y="1136523"/>
                    <a:pt x="1545209" y="1142238"/>
                    <a:pt x="1545209" y="1149223"/>
                  </a:cubicBezTo>
                  <a:lnTo>
                    <a:pt x="1545209" y="1527810"/>
                  </a:lnTo>
                  <a:lnTo>
                    <a:pt x="1532509" y="1527810"/>
                  </a:lnTo>
                  <a:lnTo>
                    <a:pt x="1523492" y="1518793"/>
                  </a:lnTo>
                  <a:lnTo>
                    <a:pt x="2284857" y="761619"/>
                  </a:lnTo>
                  <a:lnTo>
                    <a:pt x="2293874" y="770636"/>
                  </a:lnTo>
                  <a:lnTo>
                    <a:pt x="2284857" y="779653"/>
                  </a:lnTo>
                  <a:lnTo>
                    <a:pt x="1523492" y="22606"/>
                  </a:lnTo>
                  <a:lnTo>
                    <a:pt x="1532509" y="13589"/>
                  </a:lnTo>
                  <a:lnTo>
                    <a:pt x="1545209" y="13589"/>
                  </a:lnTo>
                  <a:lnTo>
                    <a:pt x="1545209" y="392176"/>
                  </a:lnTo>
                  <a:cubicBezTo>
                    <a:pt x="1545209" y="399161"/>
                    <a:pt x="1539494" y="404876"/>
                    <a:pt x="1532509" y="404876"/>
                  </a:cubicBezTo>
                  <a:lnTo>
                    <a:pt x="12700" y="404876"/>
                  </a:lnTo>
                  <a:close/>
                </a:path>
              </a:pathLst>
            </a:custGeom>
            <a:solidFill>
              <a:srgbClr val="172C51"/>
            </a:solidFill>
          </p:spPr>
          <p:txBody>
            <a:bodyPr/>
            <a:lstStyle/>
            <a:p>
              <a:endParaRPr lang="es-CL"/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158228" y="311325"/>
            <a:ext cx="4712109" cy="1178028"/>
            <a:chOff x="0" y="0"/>
            <a:chExt cx="6282812" cy="1570704"/>
          </a:xfrm>
        </p:grpSpPr>
        <p:sp>
          <p:nvSpPr>
            <p:cNvPr id="3" name="Freeform 3" descr="EscuelaIT Duoc UC - Escuela de Informática y Telecomunicaciones Duoc UC - Duoc  UC | LinkedIn"/>
            <p:cNvSpPr/>
            <p:nvPr/>
          </p:nvSpPr>
          <p:spPr>
            <a:xfrm>
              <a:off x="0" y="0"/>
              <a:ext cx="6282817" cy="1570736"/>
            </a:xfrm>
            <a:custGeom>
              <a:avLst/>
              <a:gdLst/>
              <a:ahLst/>
              <a:cxnLst/>
              <a:rect l="l" t="t" r="r" b="b"/>
              <a:pathLst>
                <a:path w="6282817" h="1570736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2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95722" y="541962"/>
            <a:ext cx="1810511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“FitPass”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2" y="1489353"/>
            <a:ext cx="18105118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Objetivo General</a:t>
            </a:r>
          </a:p>
        </p:txBody>
      </p:sp>
      <p:sp>
        <p:nvSpPr>
          <p:cNvPr id="6" name="AutoShape 6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91442" y="4820132"/>
            <a:ext cx="18105118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Objetivos Específicos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12246" y="2638430"/>
            <a:ext cx="16463500" cy="2238851"/>
            <a:chOff x="0" y="0"/>
            <a:chExt cx="21951334" cy="2985135"/>
          </a:xfrm>
        </p:grpSpPr>
        <p:sp>
          <p:nvSpPr>
            <p:cNvPr id="9" name="Freeform 9"/>
            <p:cNvSpPr/>
            <p:nvPr/>
          </p:nvSpPr>
          <p:spPr>
            <a:xfrm>
              <a:off x="12700" y="11937"/>
              <a:ext cx="21925914" cy="2961305"/>
            </a:xfrm>
            <a:custGeom>
              <a:avLst/>
              <a:gdLst/>
              <a:ahLst/>
              <a:cxnLst/>
              <a:rect l="l" t="t" r="r" b="b"/>
              <a:pathLst>
                <a:path w="21925914" h="2961305">
                  <a:moveTo>
                    <a:pt x="0" y="493611"/>
                  </a:moveTo>
                  <a:cubicBezTo>
                    <a:pt x="0" y="220961"/>
                    <a:pt x="236728" y="0"/>
                    <a:pt x="528701" y="0"/>
                  </a:cubicBezTo>
                  <a:lnTo>
                    <a:pt x="21397213" y="0"/>
                  </a:lnTo>
                  <a:cubicBezTo>
                    <a:pt x="21689186" y="0"/>
                    <a:pt x="21925914" y="220961"/>
                    <a:pt x="21925914" y="493611"/>
                  </a:cubicBezTo>
                  <a:lnTo>
                    <a:pt x="21925914" y="2467694"/>
                  </a:lnTo>
                  <a:cubicBezTo>
                    <a:pt x="21925914" y="2740225"/>
                    <a:pt x="21689186" y="2961305"/>
                    <a:pt x="21397213" y="2961305"/>
                  </a:cubicBezTo>
                  <a:lnTo>
                    <a:pt x="528701" y="2961305"/>
                  </a:lnTo>
                  <a:cubicBezTo>
                    <a:pt x="236728" y="2961305"/>
                    <a:pt x="0" y="2740344"/>
                    <a:pt x="0" y="246769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21951314" cy="2985182"/>
            </a:xfrm>
            <a:custGeom>
              <a:avLst/>
              <a:gdLst/>
              <a:ahLst/>
              <a:cxnLst/>
              <a:rect l="l" t="t" r="r" b="b"/>
              <a:pathLst>
                <a:path w="21951314" h="2985182">
                  <a:moveTo>
                    <a:pt x="0" y="505548"/>
                  </a:moveTo>
                  <a:cubicBezTo>
                    <a:pt x="0" y="226213"/>
                    <a:pt x="242443" y="0"/>
                    <a:pt x="541401" y="0"/>
                  </a:cubicBezTo>
                  <a:lnTo>
                    <a:pt x="21409913" y="0"/>
                  </a:lnTo>
                  <a:lnTo>
                    <a:pt x="21409913" y="11937"/>
                  </a:lnTo>
                  <a:lnTo>
                    <a:pt x="21409913" y="0"/>
                  </a:lnTo>
                  <a:cubicBezTo>
                    <a:pt x="21708872" y="0"/>
                    <a:pt x="21951314" y="226213"/>
                    <a:pt x="21951314" y="505548"/>
                  </a:cubicBezTo>
                  <a:lnTo>
                    <a:pt x="21938614" y="505548"/>
                  </a:lnTo>
                  <a:lnTo>
                    <a:pt x="21951314" y="505548"/>
                  </a:lnTo>
                  <a:lnTo>
                    <a:pt x="21951314" y="2479631"/>
                  </a:lnTo>
                  <a:lnTo>
                    <a:pt x="21938614" y="2479631"/>
                  </a:lnTo>
                  <a:lnTo>
                    <a:pt x="21951314" y="2479631"/>
                  </a:lnTo>
                  <a:cubicBezTo>
                    <a:pt x="21951314" y="2758847"/>
                    <a:pt x="21708872" y="2985182"/>
                    <a:pt x="21409913" y="2985182"/>
                  </a:cubicBezTo>
                  <a:lnTo>
                    <a:pt x="21409913" y="2973242"/>
                  </a:lnTo>
                  <a:lnTo>
                    <a:pt x="21409913" y="2985182"/>
                  </a:lnTo>
                  <a:lnTo>
                    <a:pt x="541401" y="2985182"/>
                  </a:lnTo>
                  <a:lnTo>
                    <a:pt x="541401" y="2973242"/>
                  </a:lnTo>
                  <a:lnTo>
                    <a:pt x="541401" y="2985182"/>
                  </a:lnTo>
                  <a:cubicBezTo>
                    <a:pt x="242443" y="2985182"/>
                    <a:pt x="0" y="2758847"/>
                    <a:pt x="0" y="2479631"/>
                  </a:cubicBezTo>
                  <a:lnTo>
                    <a:pt x="0" y="505548"/>
                  </a:lnTo>
                  <a:lnTo>
                    <a:pt x="12700" y="505548"/>
                  </a:lnTo>
                  <a:lnTo>
                    <a:pt x="0" y="505548"/>
                  </a:lnTo>
                  <a:moveTo>
                    <a:pt x="25400" y="505548"/>
                  </a:moveTo>
                  <a:lnTo>
                    <a:pt x="25400" y="2479631"/>
                  </a:lnTo>
                  <a:lnTo>
                    <a:pt x="12700" y="2479631"/>
                  </a:lnTo>
                  <a:lnTo>
                    <a:pt x="25400" y="2479631"/>
                  </a:lnTo>
                  <a:cubicBezTo>
                    <a:pt x="25400" y="2745596"/>
                    <a:pt x="256286" y="2961305"/>
                    <a:pt x="541401" y="2961305"/>
                  </a:cubicBezTo>
                  <a:lnTo>
                    <a:pt x="21409913" y="2961305"/>
                  </a:lnTo>
                  <a:cubicBezTo>
                    <a:pt x="21695028" y="2961305"/>
                    <a:pt x="21925914" y="2745596"/>
                    <a:pt x="21925914" y="2479632"/>
                  </a:cubicBezTo>
                  <a:lnTo>
                    <a:pt x="21925914" y="505548"/>
                  </a:lnTo>
                  <a:cubicBezTo>
                    <a:pt x="21925914" y="239583"/>
                    <a:pt x="21695028" y="23875"/>
                    <a:pt x="21409913" y="23875"/>
                  </a:cubicBezTo>
                  <a:lnTo>
                    <a:pt x="541401" y="23875"/>
                  </a:lnTo>
                  <a:lnTo>
                    <a:pt x="541401" y="11937"/>
                  </a:lnTo>
                  <a:lnTo>
                    <a:pt x="541401" y="23875"/>
                  </a:lnTo>
                  <a:cubicBezTo>
                    <a:pt x="256286" y="23875"/>
                    <a:pt x="25400" y="239583"/>
                    <a:pt x="25400" y="505548"/>
                  </a:cubicBezTo>
                  <a:close/>
                </a:path>
              </a:pathLst>
            </a:custGeom>
            <a:solidFill>
              <a:srgbClr val="4472C4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21951334" cy="29946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Garantizar un acceso seguro, rápido y confiable a los gimnasios de Gym Health mediante reconocimiento facial, reduciendo costos y eliminando la dependencia de proveedores externos.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36592" y="5789610"/>
            <a:ext cx="17284685" cy="4304202"/>
            <a:chOff x="0" y="0"/>
            <a:chExt cx="21951334" cy="5466283"/>
          </a:xfrm>
        </p:grpSpPr>
        <p:sp>
          <p:nvSpPr>
            <p:cNvPr id="13" name="Freeform 13"/>
            <p:cNvSpPr/>
            <p:nvPr/>
          </p:nvSpPr>
          <p:spPr>
            <a:xfrm>
              <a:off x="12700" y="21859"/>
              <a:ext cx="21925914" cy="5422646"/>
            </a:xfrm>
            <a:custGeom>
              <a:avLst/>
              <a:gdLst/>
              <a:ahLst/>
              <a:cxnLst/>
              <a:rect l="l" t="t" r="r" b="b"/>
              <a:pathLst>
                <a:path w="21925914" h="5422646">
                  <a:moveTo>
                    <a:pt x="0" y="903884"/>
                  </a:moveTo>
                  <a:cubicBezTo>
                    <a:pt x="0" y="404617"/>
                    <a:pt x="236728" y="0"/>
                    <a:pt x="528701" y="0"/>
                  </a:cubicBezTo>
                  <a:lnTo>
                    <a:pt x="21397213" y="0"/>
                  </a:lnTo>
                  <a:cubicBezTo>
                    <a:pt x="21689186" y="0"/>
                    <a:pt x="21925914" y="404617"/>
                    <a:pt x="21925914" y="903884"/>
                  </a:cubicBezTo>
                  <a:lnTo>
                    <a:pt x="21925914" y="4518762"/>
                  </a:lnTo>
                  <a:cubicBezTo>
                    <a:pt x="21925914" y="5017811"/>
                    <a:pt x="21689186" y="5422646"/>
                    <a:pt x="21397213" y="5422646"/>
                  </a:cubicBezTo>
                  <a:lnTo>
                    <a:pt x="528701" y="5422646"/>
                  </a:lnTo>
                  <a:cubicBezTo>
                    <a:pt x="236728" y="5422646"/>
                    <a:pt x="0" y="5018029"/>
                    <a:pt x="0" y="4518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21951314" cy="5466330"/>
            </a:xfrm>
            <a:custGeom>
              <a:avLst/>
              <a:gdLst/>
              <a:ahLst/>
              <a:cxnLst/>
              <a:rect l="l" t="t" r="r" b="b"/>
              <a:pathLst>
                <a:path w="21951314" h="5466330">
                  <a:moveTo>
                    <a:pt x="0" y="925743"/>
                  </a:moveTo>
                  <a:cubicBezTo>
                    <a:pt x="0" y="414234"/>
                    <a:pt x="242443" y="0"/>
                    <a:pt x="541401" y="0"/>
                  </a:cubicBezTo>
                  <a:lnTo>
                    <a:pt x="21409913" y="0"/>
                  </a:lnTo>
                  <a:lnTo>
                    <a:pt x="21409913" y="21859"/>
                  </a:lnTo>
                  <a:lnTo>
                    <a:pt x="21409913" y="0"/>
                  </a:lnTo>
                  <a:cubicBezTo>
                    <a:pt x="21708872" y="0"/>
                    <a:pt x="21951314" y="414234"/>
                    <a:pt x="21951314" y="925743"/>
                  </a:cubicBezTo>
                  <a:lnTo>
                    <a:pt x="21938614" y="925743"/>
                  </a:lnTo>
                  <a:lnTo>
                    <a:pt x="21951314" y="925743"/>
                  </a:lnTo>
                  <a:lnTo>
                    <a:pt x="21951314" y="4540621"/>
                  </a:lnTo>
                  <a:lnTo>
                    <a:pt x="21938614" y="4540621"/>
                  </a:lnTo>
                  <a:lnTo>
                    <a:pt x="21951314" y="4540621"/>
                  </a:lnTo>
                  <a:cubicBezTo>
                    <a:pt x="21951314" y="5051911"/>
                    <a:pt x="21708872" y="5466330"/>
                    <a:pt x="21409913" y="5466330"/>
                  </a:cubicBezTo>
                  <a:lnTo>
                    <a:pt x="21409913" y="5444505"/>
                  </a:lnTo>
                  <a:lnTo>
                    <a:pt x="21409913" y="5466330"/>
                  </a:lnTo>
                  <a:lnTo>
                    <a:pt x="541401" y="5466330"/>
                  </a:lnTo>
                  <a:lnTo>
                    <a:pt x="541401" y="5444505"/>
                  </a:lnTo>
                  <a:lnTo>
                    <a:pt x="541401" y="5466330"/>
                  </a:lnTo>
                  <a:cubicBezTo>
                    <a:pt x="242443" y="5466330"/>
                    <a:pt x="0" y="5051911"/>
                    <a:pt x="0" y="4540621"/>
                  </a:cubicBezTo>
                  <a:lnTo>
                    <a:pt x="0" y="925743"/>
                  </a:lnTo>
                  <a:lnTo>
                    <a:pt x="12700" y="925743"/>
                  </a:lnTo>
                  <a:lnTo>
                    <a:pt x="0" y="925743"/>
                  </a:lnTo>
                  <a:moveTo>
                    <a:pt x="25400" y="925743"/>
                  </a:moveTo>
                  <a:lnTo>
                    <a:pt x="25400" y="4540621"/>
                  </a:lnTo>
                  <a:lnTo>
                    <a:pt x="12700" y="4540621"/>
                  </a:lnTo>
                  <a:lnTo>
                    <a:pt x="25400" y="4540621"/>
                  </a:lnTo>
                  <a:cubicBezTo>
                    <a:pt x="25400" y="5027647"/>
                    <a:pt x="256286" y="5422645"/>
                    <a:pt x="541401" y="5422645"/>
                  </a:cubicBezTo>
                  <a:lnTo>
                    <a:pt x="21409913" y="5422645"/>
                  </a:lnTo>
                  <a:cubicBezTo>
                    <a:pt x="21695028" y="5422645"/>
                    <a:pt x="21925914" y="5027647"/>
                    <a:pt x="21925914" y="4540621"/>
                  </a:cubicBezTo>
                  <a:lnTo>
                    <a:pt x="21925914" y="925743"/>
                  </a:lnTo>
                  <a:cubicBezTo>
                    <a:pt x="21925914" y="438717"/>
                    <a:pt x="21695028" y="43719"/>
                    <a:pt x="21409913" y="43719"/>
                  </a:cubicBezTo>
                  <a:lnTo>
                    <a:pt x="541401" y="43719"/>
                  </a:lnTo>
                  <a:lnTo>
                    <a:pt x="541401" y="21859"/>
                  </a:lnTo>
                  <a:lnTo>
                    <a:pt x="541401" y="43719"/>
                  </a:lnTo>
                  <a:cubicBezTo>
                    <a:pt x="256286" y="43719"/>
                    <a:pt x="25400" y="438717"/>
                    <a:pt x="25400" y="925743"/>
                  </a:cubicBezTo>
                  <a:close/>
                </a:path>
              </a:pathLst>
            </a:custGeom>
            <a:solidFill>
              <a:srgbClr val="4472C4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19075"/>
              <a:ext cx="21951334" cy="5685358"/>
            </a:xfrm>
            <a:prstGeom prst="rect">
              <a:avLst/>
            </a:prstGeom>
          </p:spPr>
          <p:txBody>
            <a:bodyPr lIns="53334" tIns="53334" rIns="53334" bIns="53334" rtlCol="0" anchor="ctr"/>
            <a:lstStyle/>
            <a:p>
              <a:pPr marL="612004" lvl="1" indent="-306002" algn="just">
                <a:lnSpc>
                  <a:spcPts val="5726"/>
                </a:lnSpc>
                <a:buFont typeface="Arial"/>
                <a:buChar char="•"/>
              </a:pPr>
              <a:r>
                <a:rPr lang="en-US" sz="283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Lograr que socios y colaboradores puedan entrar en menos de 2 segundos con solo su rostro.</a:t>
              </a:r>
            </a:p>
            <a:p>
              <a:pPr marL="612004" lvl="1" indent="-306002" algn="just">
                <a:lnSpc>
                  <a:spcPts val="5726"/>
                </a:lnSpc>
                <a:buFont typeface="Arial"/>
                <a:buChar char="•"/>
              </a:pPr>
              <a:r>
                <a:rPr lang="en-US" sz="283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Reducir al menos un 60% los costos anuales de control de acceso en comparación con el sistema actual.</a:t>
              </a:r>
            </a:p>
            <a:p>
              <a:pPr marL="612004" lvl="1" indent="-306002" algn="just">
                <a:lnSpc>
                  <a:spcPts val="5726"/>
                </a:lnSpc>
                <a:buFont typeface="Arial"/>
                <a:buChar char="•"/>
              </a:pPr>
              <a:r>
                <a:rPr lang="en-US" sz="283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Permitir que el gimnasio defina sus propias reglas de acceso (por horarios, tipos de usuarios o membresías).</a:t>
              </a:r>
            </a:p>
            <a:p>
              <a:pPr marL="612004" lvl="1" indent="-306002" algn="just">
                <a:lnSpc>
                  <a:spcPts val="5726"/>
                </a:lnSpc>
                <a:buFont typeface="Arial"/>
                <a:buChar char="•"/>
              </a:pPr>
              <a:r>
                <a:rPr lang="en-US" sz="283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Mantener un registro automático de todos los accesos, para tener trazabilidad clara y confiable.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158228" y="311325"/>
            <a:ext cx="4712109" cy="1178028"/>
            <a:chOff x="0" y="0"/>
            <a:chExt cx="6282812" cy="1570704"/>
          </a:xfrm>
        </p:grpSpPr>
        <p:sp>
          <p:nvSpPr>
            <p:cNvPr id="3" name="Freeform 3" descr="EscuelaIT Duoc UC - Escuela de Informática y Telecomunicaciones Duoc UC - Duoc  UC | LinkedIn"/>
            <p:cNvSpPr/>
            <p:nvPr/>
          </p:nvSpPr>
          <p:spPr>
            <a:xfrm>
              <a:off x="0" y="0"/>
              <a:ext cx="6282817" cy="1570736"/>
            </a:xfrm>
            <a:custGeom>
              <a:avLst/>
              <a:gdLst/>
              <a:ahLst/>
              <a:cxnLst/>
              <a:rect l="l" t="t" r="r" b="b"/>
              <a:pathLst>
                <a:path w="6282817" h="1570736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b="2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95722" y="541962"/>
            <a:ext cx="1810511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“FitPass”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1" y="1489353"/>
            <a:ext cx="18105118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Alcance y limitaciones del proyecto</a:t>
            </a:r>
          </a:p>
        </p:txBody>
      </p:sp>
      <p:sp>
        <p:nvSpPr>
          <p:cNvPr id="6" name="AutoShape 6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718987" y="2529335"/>
            <a:ext cx="16850025" cy="9581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sistema FitPass entregará al gimnasio Gym Health una solución propia de control de acceso con reconocimiento facial, que permitirá: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Registrar a los socios, colaboradores en el sistema mediante enrolamiento facial y controlar el ingreso con torniquete automático en menos de 2 segundos.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Aplicar reglas de acceso según rol, horario o membresía.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Garantizar la seguridad y trazabilidad de los datos personales y biométricos.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Limitaciones del Proyecto</a:t>
            </a:r>
          </a:p>
          <a:p>
            <a:pPr algn="just">
              <a:lnSpc>
                <a:spcPts val="4759"/>
              </a:lnSpc>
            </a:pPr>
            <a:endParaRPr lang="en-US" sz="3399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734059" lvl="1" indent="-367030" algn="just">
              <a:lnSpc>
                <a:spcPts val="4759"/>
              </a:lnSpc>
              <a:buAutoNum type="arabicPeriod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incluye integración con sistemas de pago.</a:t>
            </a:r>
          </a:p>
          <a:p>
            <a:pPr marL="734059" lvl="1" indent="-367030" algn="just">
              <a:lnSpc>
                <a:spcPts val="4759"/>
              </a:lnSpc>
              <a:buAutoNum type="arabicPeriod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Quedan fuera funcionalidades avanzadas de analítica o BI.</a:t>
            </a:r>
          </a:p>
          <a:p>
            <a:pPr marL="734059" lvl="1" indent="-367030" algn="just">
              <a:lnSpc>
                <a:spcPts val="4759"/>
              </a:lnSpc>
              <a:buAutoNum type="arabicPeriod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limita al control de acceso, sin cubrir gestión de clases o reservas.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158228" y="311325"/>
            <a:ext cx="4712109" cy="1178028"/>
            <a:chOff x="0" y="0"/>
            <a:chExt cx="6282812" cy="1570704"/>
          </a:xfrm>
        </p:grpSpPr>
        <p:sp>
          <p:nvSpPr>
            <p:cNvPr id="3" name="Freeform 3" descr="EscuelaIT Duoc UC - Escuela de Informática y Telecomunicaciones Duoc UC - Duoc  UC | LinkedIn"/>
            <p:cNvSpPr/>
            <p:nvPr/>
          </p:nvSpPr>
          <p:spPr>
            <a:xfrm>
              <a:off x="0" y="0"/>
              <a:ext cx="6282817" cy="1570736"/>
            </a:xfrm>
            <a:custGeom>
              <a:avLst/>
              <a:gdLst/>
              <a:ahLst/>
              <a:cxnLst/>
              <a:rect l="l" t="t" r="r" b="b"/>
              <a:pathLst>
                <a:path w="6282817" h="1570736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b="2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4" name="AutoShape 4"/>
          <p:cNvSpPr/>
          <p:nvPr/>
        </p:nvSpPr>
        <p:spPr>
          <a:xfrm>
            <a:off x="-11906" y="1129897"/>
            <a:ext cx="6152238" cy="23812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1532706" y="2808872"/>
            <a:ext cx="6641254" cy="5530353"/>
          </a:xfrm>
          <a:custGeom>
            <a:avLst/>
            <a:gdLst/>
            <a:ahLst/>
            <a:cxnLst/>
            <a:rect l="l" t="t" r="r" b="b"/>
            <a:pathLst>
              <a:path w="6641254" h="5530353">
                <a:moveTo>
                  <a:pt x="0" y="0"/>
                </a:moveTo>
                <a:lnTo>
                  <a:pt x="6641254" y="0"/>
                </a:lnTo>
                <a:lnTo>
                  <a:pt x="6641254" y="5530353"/>
                </a:lnTo>
                <a:lnTo>
                  <a:pt x="0" y="55303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TextBox 6"/>
          <p:cNvSpPr txBox="1"/>
          <p:nvPr/>
        </p:nvSpPr>
        <p:spPr>
          <a:xfrm>
            <a:off x="295722" y="541962"/>
            <a:ext cx="1810511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“FitPass”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1" y="1158472"/>
            <a:ext cx="18105118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Metodología de trabajo para el desarrollo del proyecto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463044" y="3132035"/>
            <a:ext cx="8625614" cy="300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El proyecto se desarrollará en un plazo de 8–10 semanas.</a:t>
            </a:r>
          </a:p>
          <a:p>
            <a:pPr algn="just">
              <a:lnSpc>
                <a:spcPts val="3359"/>
              </a:lnSpc>
            </a:pPr>
            <a:r>
              <a:rPr lang="en-US" sz="27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Se planificaron 2 releases principales:</a:t>
            </a:r>
          </a:p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Release 1: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enrolamiento facial y acceso básico al gimnasio.</a:t>
            </a:r>
          </a:p>
          <a:p>
            <a:pPr marL="604519" lvl="1" indent="-302260" algn="just">
              <a:lnSpc>
                <a:spcPts val="335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Release 2: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reglas de acceso, reportes de asistencia y seguridad de datos.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633769" y="6234200"/>
            <a:ext cx="4524459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Eventos:</a:t>
            </a:r>
          </a:p>
          <a:p>
            <a:pPr marL="582930" lvl="1" indent="-291465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Sprint Planning</a:t>
            </a:r>
          </a:p>
          <a:p>
            <a:pPr marL="582930" lvl="1" indent="-291465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Daily Scrum</a:t>
            </a:r>
          </a:p>
          <a:p>
            <a:pPr marL="582930" lvl="1" indent="-291465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Sprint Review</a:t>
            </a:r>
          </a:p>
          <a:p>
            <a:pPr marL="582930" lvl="1" indent="-291465" algn="l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Sprint Retrospective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158228" y="311325"/>
            <a:ext cx="4712109" cy="1178028"/>
            <a:chOff x="0" y="0"/>
            <a:chExt cx="6282812" cy="1570704"/>
          </a:xfrm>
        </p:grpSpPr>
        <p:sp>
          <p:nvSpPr>
            <p:cNvPr id="3" name="Freeform 3" descr="EscuelaIT Duoc UC - Escuela de Informática y Telecomunicaciones Duoc UC - Duoc  UC | LinkedIn"/>
            <p:cNvSpPr/>
            <p:nvPr/>
          </p:nvSpPr>
          <p:spPr>
            <a:xfrm>
              <a:off x="0" y="0"/>
              <a:ext cx="6282817" cy="1570736"/>
            </a:xfrm>
            <a:custGeom>
              <a:avLst/>
              <a:gdLst/>
              <a:ahLst/>
              <a:cxnLst/>
              <a:rect l="l" t="t" r="r" b="b"/>
              <a:pathLst>
                <a:path w="6282817" h="1570736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2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95722" y="541962"/>
            <a:ext cx="1810511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“FitPass”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1" y="1664904"/>
            <a:ext cx="18105118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Release Plan del desarrollo del proyecto</a:t>
            </a:r>
          </a:p>
          <a:p>
            <a:pPr algn="ctr">
              <a:lnSpc>
                <a:spcPts val="2879"/>
              </a:lnSpc>
            </a:pPr>
            <a:r>
              <a:rPr lang="en-US" sz="2400" b="1">
                <a:solidFill>
                  <a:srgbClr val="767171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* Utilizar cronograma de inicio, indicando el cumplimiento al término del proyecto </a:t>
            </a:r>
          </a:p>
        </p:txBody>
      </p:sp>
      <p:sp>
        <p:nvSpPr>
          <p:cNvPr id="6" name="AutoShape 6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6757670" y="4652327"/>
            <a:ext cx="477266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u="sng">
                <a:solidFill>
                  <a:srgbClr val="FF66C4"/>
                </a:solidFill>
                <a:latin typeface="Open Sans Bold"/>
                <a:ea typeface="Open Sans Bold"/>
                <a:cs typeface="Open Sans Bold"/>
                <a:sym typeface="Open Sans Bold"/>
                <a:hlinkClick r:id="rId3" tooltip="https://www.figma.com/board/8Z2cUuRJ3NruiQrJNNLYBd/Story-mapping--Community-?node-id=0-1&amp;t=ycIdNjXkUkiOYhXb-1"/>
              </a:rPr>
              <a:t>Sto</a:t>
            </a:r>
            <a:r>
              <a:rPr lang="en-US" sz="5199" b="1" u="sng">
                <a:solidFill>
                  <a:srgbClr val="FF66C4"/>
                </a:solidFill>
                <a:latin typeface="Open Sans Bold"/>
                <a:ea typeface="Open Sans Bold"/>
                <a:cs typeface="Open Sans Bold"/>
                <a:sym typeface="Open Sans Bold"/>
                <a:hlinkClick r:id="rId3" tooltip="https://www.figma.com/board/8Z2cUuRJ3NruiQrJNNLYBd/Story-mapping--Community-?node-id=0-1&amp;t=ycIdNjXkUkiOYhXb-1"/>
              </a:rPr>
              <a:t>ry Mapping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158228" y="311325"/>
            <a:ext cx="4712109" cy="1178028"/>
            <a:chOff x="0" y="0"/>
            <a:chExt cx="6282812" cy="1570704"/>
          </a:xfrm>
        </p:grpSpPr>
        <p:sp>
          <p:nvSpPr>
            <p:cNvPr id="3" name="Freeform 3" descr="EscuelaIT Duoc UC - Escuela de Informática y Telecomunicaciones Duoc UC - Duoc  UC | LinkedIn"/>
            <p:cNvSpPr/>
            <p:nvPr/>
          </p:nvSpPr>
          <p:spPr>
            <a:xfrm>
              <a:off x="0" y="0"/>
              <a:ext cx="6282817" cy="1570736"/>
            </a:xfrm>
            <a:custGeom>
              <a:avLst/>
              <a:gdLst/>
              <a:ahLst/>
              <a:cxnLst/>
              <a:rect l="l" t="t" r="r" b="b"/>
              <a:pathLst>
                <a:path w="6282817" h="1570736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2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4" name="AutoShape 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4118836" y="1957791"/>
            <a:ext cx="10050327" cy="8329209"/>
          </a:xfrm>
          <a:custGeom>
            <a:avLst/>
            <a:gdLst/>
            <a:ahLst/>
            <a:cxnLst/>
            <a:rect l="l" t="t" r="r" b="b"/>
            <a:pathLst>
              <a:path w="10050327" h="8329209">
                <a:moveTo>
                  <a:pt x="0" y="0"/>
                </a:moveTo>
                <a:lnTo>
                  <a:pt x="10050328" y="0"/>
                </a:lnTo>
                <a:lnTo>
                  <a:pt x="10050328" y="8329209"/>
                </a:lnTo>
                <a:lnTo>
                  <a:pt x="0" y="83292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TextBox 6"/>
          <p:cNvSpPr txBox="1"/>
          <p:nvPr/>
        </p:nvSpPr>
        <p:spPr>
          <a:xfrm>
            <a:off x="-11906" y="1039409"/>
            <a:ext cx="18105118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Arquitectura del software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5722" y="541962"/>
            <a:ext cx="18105118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“FitPass”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158228" y="311325"/>
            <a:ext cx="4712109" cy="1178028"/>
            <a:chOff x="0" y="0"/>
            <a:chExt cx="6282812" cy="1570704"/>
          </a:xfrm>
        </p:grpSpPr>
        <p:sp>
          <p:nvSpPr>
            <p:cNvPr id="3" name="Freeform 3" descr="EscuelaIT Duoc UC - Escuela de Informática y Telecomunicaciones Duoc UC - Duoc  UC | LinkedIn"/>
            <p:cNvSpPr/>
            <p:nvPr/>
          </p:nvSpPr>
          <p:spPr>
            <a:xfrm>
              <a:off x="0" y="0"/>
              <a:ext cx="6282817" cy="1570736"/>
            </a:xfrm>
            <a:custGeom>
              <a:avLst/>
              <a:gdLst/>
              <a:ahLst/>
              <a:cxnLst/>
              <a:rect l="l" t="t" r="r" b="b"/>
              <a:pathLst>
                <a:path w="6282817" h="1570736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b="2"/>
              </a:stretch>
            </a:blipFill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4" name="Freeform 4"/>
          <p:cNvSpPr/>
          <p:nvPr/>
        </p:nvSpPr>
        <p:spPr>
          <a:xfrm>
            <a:off x="3165579" y="1489353"/>
            <a:ext cx="11956842" cy="7413242"/>
          </a:xfrm>
          <a:custGeom>
            <a:avLst/>
            <a:gdLst/>
            <a:ahLst/>
            <a:cxnLst/>
            <a:rect l="l" t="t" r="r" b="b"/>
            <a:pathLst>
              <a:path w="11956842" h="7413242">
                <a:moveTo>
                  <a:pt x="0" y="0"/>
                </a:moveTo>
                <a:lnTo>
                  <a:pt x="11956842" y="0"/>
                </a:lnTo>
                <a:lnTo>
                  <a:pt x="11956842" y="7413242"/>
                </a:lnTo>
                <a:lnTo>
                  <a:pt x="0" y="74132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TextBox 5"/>
          <p:cNvSpPr txBox="1"/>
          <p:nvPr/>
        </p:nvSpPr>
        <p:spPr>
          <a:xfrm>
            <a:off x="91441" y="5398417"/>
            <a:ext cx="18105118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PREGUNTAS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Personalizado</PresentationFormat>
  <Paragraphs>92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Calibri (MS)</vt:lpstr>
      <vt:lpstr>Calibri (MS) Bold</vt:lpstr>
      <vt:lpstr>Calibri</vt:lpstr>
      <vt:lpstr>Arial</vt:lpstr>
      <vt:lpstr>Open Sans Bold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FitPass.pptx</dc:title>
  <cp:lastModifiedBy>Manolo Josafat Diaz Fernandez</cp:lastModifiedBy>
  <cp:revision>2</cp:revision>
  <dcterms:created xsi:type="dcterms:W3CDTF">2006-08-16T00:00:00Z</dcterms:created>
  <dcterms:modified xsi:type="dcterms:W3CDTF">2025-09-06T14:56:16Z</dcterms:modified>
  <dc:identifier>DAGw8YJtXQ4</dc:identifier>
</cp:coreProperties>
</file>