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3"/>
    <p:sldId id="259" r:id="rId4"/>
    <p:sldId id="260" r:id="rId5"/>
    <p:sldId id="263" r:id="rId6"/>
    <p:sldId id="308" r:id="rId7"/>
    <p:sldId id="264" r:id="rId8"/>
    <p:sldId id="265" r:id="rId9"/>
    <p:sldId id="266" r:id="rId10"/>
    <p:sldId id="267" r:id="rId11"/>
    <p:sldId id="269" r:id="rId12"/>
    <p:sldId id="270" r:id="rId13"/>
    <p:sldId id="274" r:id="rId14"/>
    <p:sldId id="275" r:id="rId15"/>
    <p:sldId id="276" r:id="rId16"/>
    <p:sldId id="277" r:id="rId17"/>
    <p:sldId id="305" r:id="rId18"/>
    <p:sldId id="261" r:id="rId19"/>
    <p:sldId id="281" r:id="rId20"/>
    <p:sldId id="282" r:id="rId21"/>
    <p:sldId id="284" r:id="rId22"/>
    <p:sldId id="285" r:id="rId23"/>
    <p:sldId id="288" r:id="rId24"/>
    <p:sldId id="289" r:id="rId25"/>
    <p:sldId id="291" r:id="rId26"/>
    <p:sldId id="304" r:id="rId27"/>
    <p:sldId id="294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6" r:id="rId36"/>
    <p:sldId id="307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D74"/>
    <a:srgbClr val="DC2252"/>
    <a:srgbClr val="FF3300"/>
    <a:srgbClr val="B2B2B2"/>
    <a:srgbClr val="202020"/>
    <a:srgbClr val="323232"/>
    <a:srgbClr val="CC3300"/>
    <a:srgbClr val="CC00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2034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7666355" y="4440555"/>
            <a:ext cx="25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99025" y="3428365"/>
            <a:ext cx="410210" cy="95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23735" y="3437890"/>
            <a:ext cx="410210" cy="95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497205" y="4502150"/>
            <a:ext cx="726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 = 4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21005" y="2546350"/>
            <a:ext cx="87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K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421005" y="3006725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10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421005" y="3542665"/>
            <a:ext cx="21532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max_sum = 10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7424420" y="2333625"/>
            <a:ext cx="565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+1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4164330" y="2320290"/>
            <a:ext cx="626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-3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5922010" y="2251075"/>
            <a:ext cx="508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</a:rPr>
              <a:t>-</a:t>
            </a: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78585" y="61912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el cual la suma de sus elementos sea la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8760" y="3653155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8760" y="462661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7666355" y="4440555"/>
            <a:ext cx="25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97205" y="4502150"/>
            <a:ext cx="726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 = 4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21005" y="2546350"/>
            <a:ext cx="87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K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421005" y="3006725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421005" y="3542665"/>
            <a:ext cx="21532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max_sum = 10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7205" y="5370830"/>
            <a:ext cx="5259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&gt; max_sum ?         sin cambios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91840" y="5574030"/>
            <a:ext cx="468630" cy="317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378585" y="61912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el cual la suma de sus elementos sea la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8760" y="313309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8770620" y="4471670"/>
            <a:ext cx="25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97205" y="4502150"/>
            <a:ext cx="7258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 = 5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21005" y="2546350"/>
            <a:ext cx="87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K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421005" y="3006725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421005" y="3542665"/>
            <a:ext cx="21532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max_sum = 10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8539480" y="2318385"/>
            <a:ext cx="565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+5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5279390" y="2305050"/>
            <a:ext cx="626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-2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7037070" y="2235835"/>
            <a:ext cx="508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</a:rPr>
              <a:t>-</a:t>
            </a: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78585" y="61912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el cual la suma de sus elementos sea la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8760" y="459994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8770620" y="4471670"/>
            <a:ext cx="25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97205" y="4502150"/>
            <a:ext cx="7258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 = 5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21005" y="2546350"/>
            <a:ext cx="87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K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421005" y="3006725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11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421005" y="3542665"/>
            <a:ext cx="21532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max_sum = 10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7205" y="5233035"/>
            <a:ext cx="60280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&gt; max_sum ?         max_sum = suma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                                        resI = j - k + 1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			        resJ = j = 5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13760" y="5417820"/>
            <a:ext cx="468630" cy="317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378585" y="61912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el cual la suma de sus elementos sea la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8760" y="3146425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8770620" y="4471670"/>
            <a:ext cx="25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97205" y="4502150"/>
            <a:ext cx="7258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 = 5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21005" y="2546350"/>
            <a:ext cx="87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K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421005" y="3006725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11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421005" y="3542665"/>
            <a:ext cx="21532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max_sum = 11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78585" y="61912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el cual la suma de sus elementos sea la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8760" y="363982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21005" y="2573655"/>
            <a:ext cx="87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K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421005" y="3061335"/>
            <a:ext cx="21532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max_sum = 11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21005" y="3609340"/>
            <a:ext cx="1172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resI = 3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1005" y="4146550"/>
            <a:ext cx="1254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resJ = 5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59330" y="4970780"/>
            <a:ext cx="76720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El subarreglo de tamaño K máximo suma 11 y esta ubicado en [3..5]</a:t>
            </a:r>
            <a:endParaRPr lang="en-US" altLang="en-US" sz="28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78585" y="61912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el cual la suma de sus elementos sea la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Rounded Rectangle 10"/>
          <p:cNvSpPr/>
          <p:nvPr/>
        </p:nvSpPr>
        <p:spPr>
          <a:xfrm>
            <a:off x="3458210" y="1506855"/>
            <a:ext cx="5136515" cy="4139565"/>
          </a:xfrm>
          <a:prstGeom prst="roundRect">
            <a:avLst>
              <a:gd name="adj" fmla="val 6749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658235" y="1687830"/>
            <a:ext cx="514223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/>
                </a:solidFill>
              </a:rPr>
              <a:t>	</a:t>
            </a:r>
            <a:r>
              <a:rPr lang="en-US" sz="2000">
                <a:solidFill>
                  <a:srgbClr val="E44D74"/>
                </a:solidFill>
              </a:rPr>
              <a:t>for</a:t>
            </a:r>
            <a:r>
              <a:rPr lang="en-US" sz="2000">
                <a:solidFill>
                  <a:schemeClr val="bg1"/>
                </a:solidFill>
              </a:rPr>
              <a:t>(int i=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>
                <a:solidFill>
                  <a:schemeClr val="bg1"/>
                </a:solidFill>
              </a:rPr>
              <a:t>; i&lt;k; i++){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                 sum += v[i];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}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</a:t>
            </a:r>
            <a:r>
              <a:rPr lang="en-US" sz="2000">
                <a:solidFill>
                  <a:srgbClr val="E44D74"/>
                </a:solidFill>
              </a:rPr>
              <a:t>for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en-US" sz="2000">
                <a:solidFill>
                  <a:srgbClr val="E44D74"/>
                </a:solidFill>
              </a:rPr>
              <a:t>int</a:t>
            </a:r>
            <a:r>
              <a:rPr lang="en-US" sz="2000">
                <a:solidFill>
                  <a:schemeClr val="bg1"/>
                </a:solidFill>
              </a:rPr>
              <a:t> j=k; j&lt;v.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size</a:t>
            </a:r>
            <a:r>
              <a:rPr lang="en-US" sz="2000">
                <a:solidFill>
                  <a:schemeClr val="bg1"/>
                </a:solidFill>
              </a:rPr>
              <a:t>(); j++){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     sum += v[j] - v[j-k];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     </a:t>
            </a:r>
            <a:r>
              <a:rPr lang="en-US" sz="2000">
                <a:solidFill>
                  <a:srgbClr val="E44D74"/>
                </a:solidFill>
              </a:rPr>
              <a:t>if</a:t>
            </a:r>
            <a:r>
              <a:rPr lang="en-US" sz="2000">
                <a:solidFill>
                  <a:schemeClr val="bg1"/>
                </a:solidFill>
              </a:rPr>
              <a:t>(max_sum&lt;sum){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          max_sum = sum;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                      resI = j-k+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>
                <a:solidFill>
                  <a:schemeClr val="bg1"/>
                </a:solidFill>
              </a:rPr>
              <a:t>;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                      resJ = j;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     }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}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78585" y="61912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el cual la suma de sus elementos sea la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15365" y="6154420"/>
            <a:ext cx="99485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https://github.com/mndzl/C-Codes/blob/master/Algorithms/Arrays/SlidingWindows/MaxSubArrSumSizeK.cpp</a:t>
            </a:r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1886585"/>
            <a:ext cx="9434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1886585"/>
            <a:ext cx="9434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3600" y="5017770"/>
            <a:ext cx="74815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  <a:sym typeface="+mn-ea"/>
              </a:rPr>
              <a:t>suma &lt; x?         ampliar venana por la derecha  (j++</a:t>
            </a:r>
            <a:r>
              <a:rPr lang="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  <a:sym typeface="+mn-ea"/>
              </a:rPr>
              <a:t>)</a:t>
            </a:r>
            <a:endParaRPr lang="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pPr algn="l"/>
            <a:endParaRPr lang="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pPr algn="l"/>
            <a:r>
              <a:rPr lang="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&gt; x?         reducir ventana por la izquierda (i++)</a:t>
            </a:r>
            <a:endParaRPr lang="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93645" y="5203825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05075" y="5922645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0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0</a:t>
            </a:r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0</a:t>
            </a:r>
            <a:endParaRPr lang="en-US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52195" y="1511935"/>
            <a:ext cx="713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Manjari" panose="02000503000000000000" charset="0"/>
                <a:cs typeface="Manjari" panose="02000503000000000000" charset="0"/>
              </a:rPr>
              <a:t>Subrango de elementos cumpliendo una condición</a:t>
            </a:r>
            <a:endParaRPr lang="en-US" altLang="en-US">
              <a:ln w="3175"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52195" y="833755"/>
            <a:ext cx="56940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Uso de Ventanas Deslizantes</a:t>
            </a:r>
            <a:endParaRPr lang="en-US" altLang="en-US" sz="32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0450" y="1880235"/>
            <a:ext cx="803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Manjari" panose="02000503000000000000" charset="0"/>
                <a:cs typeface="Manjari" panose="02000503000000000000" charset="0"/>
                <a:sym typeface="+mn-ea"/>
              </a:rPr>
              <a:t>Problemas que pueden resolverse de manera ineficiente en O(n</a:t>
            </a:r>
            <a:r>
              <a:rPr lang="en-US" altLang="en-US" baseline="3000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Manjari" panose="02000503000000000000" charset="0"/>
                <a:cs typeface="Manjari" panose="02000503000000000000" charset="0"/>
                <a:sym typeface="+mn-ea"/>
              </a:rPr>
              <a:t>2</a:t>
            </a:r>
            <a:r>
              <a:rPr lang="en-US" altLang="en-US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Manjari" panose="02000503000000000000" charset="0"/>
                <a:cs typeface="Manjari" panose="02000503000000000000" charset="0"/>
                <a:sym typeface="+mn-ea"/>
              </a:rPr>
              <a:t>) o O(n*k)</a:t>
            </a:r>
            <a:endParaRPr lang="en-US" altLang="en-US">
              <a:ln w="3175"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Manjari" panose="02000503000000000000" charset="0"/>
              <a:cs typeface="Manjari" panose="02000503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4779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0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0</a:t>
            </a:r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0</a:t>
            </a:r>
            <a:endParaRPr lang="en-US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059430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3384550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708785" y="2698115"/>
            <a:ext cx="617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+ 2</a:t>
            </a:r>
            <a:endParaRPr lang="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0</a:t>
            </a:r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0</a:t>
            </a:r>
            <a:endParaRPr lang="en-US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059430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3384550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53895" y="5395595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53895" y="6115050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82560" y="6153785"/>
            <a:ext cx="1280795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355600" y="5203825"/>
            <a:ext cx="74815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&gt; x?         reducir ventana por la izquierda (i--)</a:t>
            </a:r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&lt; x?         ampliar venana por la derecha  (j++)</a:t>
            </a:r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8760" y="281305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2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1</a:t>
            </a:r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0</a:t>
            </a:r>
            <a:endParaRPr lang="en-US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232785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358005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748790" y="2706370"/>
            <a:ext cx="617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+ 3</a:t>
            </a:r>
            <a:endParaRPr lang="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8760" y="459994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1</a:t>
            </a:r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0</a:t>
            </a:r>
            <a:endParaRPr lang="en-US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232785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358005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55600" y="5203825"/>
            <a:ext cx="74815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&gt; x?         reducir ventana </a:t>
            </a:r>
            <a:r>
              <a:rPr lang="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por</a:t>
            </a:r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 la izquierda (i--)</a:t>
            </a:r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&lt; x?         ampliar venana </a:t>
            </a:r>
            <a:r>
              <a:rPr lang="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por</a:t>
            </a:r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 la derecha  (j++)</a:t>
            </a:r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53895" y="5395595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53895" y="6115050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69225" y="6153785"/>
            <a:ext cx="1280795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38760" y="281305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5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2</a:t>
            </a:r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0</a:t>
            </a:r>
            <a:endParaRPr lang="en-US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219450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451475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748790" y="270637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48790" y="2693035"/>
            <a:ext cx="617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+ </a:t>
            </a:r>
            <a:r>
              <a:rPr lang="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8760" y="4586605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7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</a:t>
            </a:r>
            <a:r>
              <a:rPr lang="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0</a:t>
            </a:r>
            <a:endParaRPr lang="en-US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232785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358005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55600" y="5203825"/>
            <a:ext cx="74815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&gt; x?         reducir ventana por la izquierda (i--)</a:t>
            </a:r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&lt; x?         ampliar venana por la derecha  (j++)</a:t>
            </a:r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53895" y="5395595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53895" y="6115050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69225" y="6153785"/>
            <a:ext cx="1280795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38760" y="281305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7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</a:t>
            </a:r>
            <a:r>
              <a:rPr lang="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0</a:t>
            </a:r>
            <a:endParaRPr lang="en-US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232785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31610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748790" y="270637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748790" y="2693035"/>
            <a:ext cx="617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+ </a:t>
            </a:r>
            <a:r>
              <a:rPr lang="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38760" y="459994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12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3</a:t>
            </a:r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0</a:t>
            </a:r>
            <a:endParaRPr lang="en-US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219450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31610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748790" y="270637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53895" y="5395595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53895" y="6115050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15910" y="5420360"/>
            <a:ext cx="1280795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55600" y="5203825"/>
            <a:ext cx="74815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&gt; x?         reducir ventana por la izquierda (i--)</a:t>
            </a:r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&lt; x?         ampliar venana por la derecha  (j++)</a:t>
            </a:r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38760" y="281305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12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3</a:t>
            </a:r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</a:t>
            </a:r>
            <a:r>
              <a:rPr lang="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4379595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31610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748790" y="270637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842135" y="2706370"/>
            <a:ext cx="617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-</a:t>
            </a:r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 </a:t>
            </a:r>
            <a:r>
              <a:rPr lang="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8760" y="4186555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1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3</a:t>
            </a:r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</a:t>
            </a:r>
            <a:r>
              <a:rPr lang="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4379595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31610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748790" y="270637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55600" y="5203825"/>
            <a:ext cx="7195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&gt; x?         reducir ventana a la izquierda (i--)</a:t>
            </a:r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&lt; x?         ampliar venana a la derecha  (j++)</a:t>
            </a:r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53895" y="5395595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53895" y="6115050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675880" y="5420360"/>
            <a:ext cx="1280795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38760" y="281305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8585" y="1541780"/>
            <a:ext cx="94341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que el cual la suma de sus elementos sea la </a:t>
            </a:r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760595" y="4723130"/>
            <a:ext cx="26822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Sin ventanas: 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O(n * k)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657725" y="5232400"/>
            <a:ext cx="28879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  <a:sym typeface="+mn-ea"/>
              </a:rPr>
              <a:t>Con ventanas: O(n)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  <a:sym typeface="+mn-ea"/>
            </a:endParaRPr>
          </a:p>
        </p:txBody>
      </p:sp>
    </p:spTree>
  </p:cSld>
  <p:clrMapOvr>
    <a:masterClrMapping/>
  </p:clrMapOvr>
  <p:transition advTm="3037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1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3</a:t>
            </a:r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</a:t>
            </a:r>
            <a:r>
              <a:rPr lang="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433060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31610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899285" y="2684780"/>
            <a:ext cx="6172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  <a:sym typeface="+mn-ea"/>
              </a:rPr>
              <a:t>- 3</a:t>
            </a:r>
            <a:endParaRPr lang="en-US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  <a:sym typeface="+mn-ea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8760" y="4213225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7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3</a:t>
            </a:r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</a:t>
            </a:r>
            <a:r>
              <a:rPr lang="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433060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31610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748790" y="270637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55600" y="5203825"/>
            <a:ext cx="7195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&gt; x?         reducir ventana a la izquierda (i--)</a:t>
            </a:r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&lt; x?         ampliar venana a la derecha  (j++)</a:t>
            </a:r>
            <a:endParaRPr lang="en-US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53895" y="5395595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53895" y="6115050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675880" y="6153785"/>
            <a:ext cx="1280795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38760" y="281305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7</a:t>
            </a:r>
            <a:endParaRPr lang="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</a:t>
            </a:r>
            <a:r>
              <a:rPr lang="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2</a:t>
            </a:r>
            <a:endParaRPr lang="en-US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433060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651750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12595" y="2684780"/>
            <a:ext cx="6172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  <a:sym typeface="+mn-ea"/>
              </a:rPr>
              <a:t>+ 1</a:t>
            </a:r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  <a:sym typeface="+mn-ea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8760" y="4586605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220" y="35750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555" y="2684780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8</a:t>
            </a:r>
            <a:endParaRPr lang="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6560" y="4495165"/>
            <a:ext cx="76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 = 4</a:t>
            </a:r>
            <a:endParaRPr lang="en-US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895" y="4102100"/>
            <a:ext cx="751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 = 2</a:t>
            </a:r>
            <a:endParaRPr lang="en-US" altLang="en-US" sz="24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433060" y="4411345"/>
            <a:ext cx="25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</a:t>
            </a:r>
            <a:endParaRPr lang="en-US" altLang="en-US" sz="2800" b="1">
              <a:solidFill>
                <a:schemeClr val="accent6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651750" y="4428490"/>
            <a:ext cx="272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0845" y="30746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x = 8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55930" y="5492115"/>
            <a:ext cx="92309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suma </a:t>
            </a:r>
            <a:r>
              <a:rPr lang="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==</a:t>
            </a:r>
            <a:r>
              <a:rPr lang="en-US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 x?         </a:t>
            </a:r>
            <a:r>
              <a:rPr lang="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imprimir“El subarreglo es el de la posición [2..4]”</a:t>
            </a:r>
            <a:endParaRPr lang="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  <a:p>
            <a:r>
              <a:rPr lang="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Manjari" panose="02000503000000000000" charset="0"/>
                <a:cs typeface="Manjari" panose="02000503000000000000" charset="0"/>
              </a:rPr>
              <a:t>                            terminar</a:t>
            </a:r>
            <a:endParaRPr lang="" altLang="en-US" sz="2400" b="1">
              <a:solidFill>
                <a:schemeClr val="accent1">
                  <a:lumMod val="60000"/>
                  <a:lumOff val="40000"/>
                </a:schemeClr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193925" y="5688965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38760" y="2799715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Rounded Rectangle 10"/>
          <p:cNvSpPr/>
          <p:nvPr/>
        </p:nvSpPr>
        <p:spPr>
          <a:xfrm>
            <a:off x="2471420" y="1453515"/>
            <a:ext cx="6595110" cy="4139565"/>
          </a:xfrm>
          <a:prstGeom prst="roundRect">
            <a:avLst>
              <a:gd name="adj" fmla="val 6749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680335" y="1631315"/>
            <a:ext cx="65112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rgbClr val="E44D74"/>
                </a:solidFill>
              </a:rPr>
              <a:t>for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en-US" sz="2000">
                <a:solidFill>
                  <a:srgbClr val="E44D74"/>
                </a:solidFill>
              </a:rPr>
              <a:t>int</a:t>
            </a:r>
            <a:r>
              <a:rPr lang="en-US" sz="2000">
                <a:solidFill>
                  <a:schemeClr val="bg1"/>
                </a:solidFill>
              </a:rPr>
              <a:t> i=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>
                <a:solidFill>
                  <a:schemeClr val="bg1"/>
                </a:solidFill>
              </a:rPr>
              <a:t>; i&lt;</a:t>
            </a:r>
            <a:r>
              <a:rPr lang="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v.size</a:t>
            </a:r>
            <a:r>
              <a:rPr lang="" altLang="en-US" sz="2000">
                <a:solidFill>
                  <a:schemeClr val="bg1"/>
                </a:solidFill>
              </a:rPr>
              <a:t>()</a:t>
            </a:r>
            <a:r>
              <a:rPr lang="en-US" sz="2000">
                <a:solidFill>
                  <a:schemeClr val="bg1"/>
                </a:solidFill>
              </a:rPr>
              <a:t>; i++){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    </a:t>
            </a:r>
            <a:r>
              <a:rPr lang="en-US" sz="2000">
                <a:solidFill>
                  <a:srgbClr val="E44D74"/>
                </a:solidFill>
              </a:rPr>
              <a:t>while</a:t>
            </a:r>
            <a:r>
              <a:rPr lang="en-US" sz="2000">
                <a:solidFill>
                  <a:schemeClr val="bg1"/>
                </a:solidFill>
              </a:rPr>
              <a:t>(j&lt;</a:t>
            </a:r>
            <a:r>
              <a:rPr lang="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v.size</a:t>
            </a:r>
            <a:r>
              <a:rPr lang="" altLang="en-US" sz="2000">
                <a:solidFill>
                  <a:schemeClr val="bg1"/>
                </a:solidFill>
              </a:rPr>
              <a:t>()</a:t>
            </a:r>
            <a:r>
              <a:rPr lang="en-US" sz="2000">
                <a:solidFill>
                  <a:schemeClr val="bg1"/>
                </a:solidFill>
              </a:rPr>
              <a:t> and sum&lt;x){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         sum += arr[j++];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    }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    </a:t>
            </a:r>
            <a:r>
              <a:rPr lang="en-US" sz="2000">
                <a:solidFill>
                  <a:srgbClr val="E44D74"/>
                </a:solidFill>
              </a:rPr>
              <a:t>if</a:t>
            </a:r>
            <a:r>
              <a:rPr lang="en-US" sz="2000">
                <a:solidFill>
                  <a:schemeClr val="bg1"/>
                </a:solidFill>
              </a:rPr>
              <a:t>(sum == x){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         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printf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"El subarreglo [%i..%i] suma %i"</a:t>
            </a:r>
            <a:r>
              <a:rPr lang="en-US" sz="2000">
                <a:solidFill>
                  <a:schemeClr val="bg1"/>
                </a:solidFill>
              </a:rPr>
              <a:t>, i, j-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>
                <a:solidFill>
                  <a:schemeClr val="bg1"/>
                </a:solidFill>
              </a:rPr>
              <a:t>, x);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         </a:t>
            </a:r>
            <a:r>
              <a:rPr lang="en-US" sz="2000">
                <a:solidFill>
                  <a:srgbClr val="E44D74"/>
                </a:solidFill>
              </a:rPr>
              <a:t>return 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>
                <a:solidFill>
                  <a:schemeClr val="bg1"/>
                </a:solidFill>
              </a:rPr>
              <a:t>;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    }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	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    sum -= arr[i]; 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	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}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194435" y="6140450"/>
            <a:ext cx="91490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https://github.com/mndzl/C-Codes/blob/master/Algorithms/Arrays/SlidingWindows/subArrSum.cpp</a:t>
            </a:r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39645" y="504825"/>
            <a:ext cx="7059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el cual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la suma de sus elementos dé 8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oup 11"/>
          <p:cNvGrpSpPr/>
          <p:nvPr/>
        </p:nvGrpSpPr>
        <p:grpSpPr>
          <a:xfrm rot="0">
            <a:off x="6809105" y="2618105"/>
            <a:ext cx="1759585" cy="1620520"/>
            <a:chOff x="11727" y="3599"/>
            <a:chExt cx="2771" cy="2552"/>
          </a:xfrm>
          <a:solidFill>
            <a:schemeClr val="tx1"/>
          </a:solidFill>
        </p:grpSpPr>
        <p:sp>
          <p:nvSpPr>
            <p:cNvPr id="6" name="Rounded Rectangle 5"/>
            <p:cNvSpPr/>
            <p:nvPr/>
          </p:nvSpPr>
          <p:spPr>
            <a:xfrm>
              <a:off x="11727" y="3599"/>
              <a:ext cx="2771" cy="2552"/>
            </a:xfrm>
            <a:prstGeom prst="roundRect">
              <a:avLst>
                <a:gd name="adj" fmla="val 23471"/>
              </a:avLst>
            </a:prstGeom>
            <a:grp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945" y="3798"/>
              <a:ext cx="2333" cy="2157"/>
            </a:xfrm>
            <a:prstGeom prst="roundRect">
              <a:avLst>
                <a:gd name="adj" fmla="val 1970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524" y="4285"/>
              <a:ext cx="1201" cy="1177"/>
            </a:xfrm>
            <a:prstGeom prst="ellipse">
              <a:avLst/>
            </a:prstGeom>
            <a:grp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715" y="4452"/>
              <a:ext cx="819" cy="8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644" y="4031"/>
              <a:ext cx="327" cy="305"/>
            </a:xfrm>
            <a:prstGeom prst="ellipse">
              <a:avLst/>
            </a:prstGeom>
            <a:grp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4" name="Picture 13" descr="2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5" y="2619375"/>
            <a:ext cx="1621155" cy="1620520"/>
          </a:xfrm>
          <a:prstGeom prst="ellipse">
            <a:avLst/>
          </a:prstGeom>
          <a:ln w="19050"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3742690" y="4358640"/>
            <a:ext cx="1203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tx1"/>
                </a:solidFill>
                <a:latin typeface="Manjari" panose="02000503000000000000" charset="0"/>
                <a:cs typeface="Manjari" panose="02000503000000000000" charset="0"/>
              </a:rPr>
              <a:t>/mndzl</a:t>
            </a:r>
            <a:endParaRPr lang="en-US" sz="2400">
              <a:solidFill>
                <a:schemeClr val="tx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610350" y="4358640"/>
            <a:ext cx="21723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>
                <a:solidFill>
                  <a:schemeClr val="tx1"/>
                </a:solidFill>
                <a:latin typeface="Manjari" panose="02000503000000000000" charset="0"/>
                <a:cs typeface="Manjari" panose="02000503000000000000" charset="0"/>
              </a:rPr>
              <a:t>@mendezluis3</a:t>
            </a:r>
            <a:endParaRPr lang="" altLang="en-US" sz="2400">
              <a:solidFill>
                <a:schemeClr val="tx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958205" y="2780030"/>
            <a:ext cx="0" cy="16903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21005" y="2546350"/>
            <a:ext cx="87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K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3143885" y="4363720"/>
            <a:ext cx="20453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 + 3 + 2 = 7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4166870" y="3745230"/>
            <a:ext cx="7620" cy="61849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421005" y="3006725"/>
            <a:ext cx="1444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7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21005" y="3542665"/>
            <a:ext cx="1989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max_sum = 0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378585" y="61912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el cual la suma de sus elementos sea la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8760" y="313309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advTm="237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21005" y="2546350"/>
            <a:ext cx="87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K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421005" y="3006725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7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421005" y="3542665"/>
            <a:ext cx="1989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max_sum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7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78585" y="61912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el cual la suma de sus elementos sea la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8760" y="366649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advTm="3117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8585" y="61912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el cual la suma de sus elementos sea la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97205" y="4502150"/>
            <a:ext cx="7258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 = 3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6" name="Left Brace 25"/>
          <p:cNvSpPr/>
          <p:nvPr/>
        </p:nvSpPr>
        <p:spPr>
          <a:xfrm rot="16200000">
            <a:off x="7564755" y="2797810"/>
            <a:ext cx="454660" cy="3311525"/>
          </a:xfrm>
          <a:prstGeom prst="leftBrace">
            <a:avLst>
              <a:gd name="adj1" fmla="val 120460"/>
              <a:gd name="adj2" fmla="val 50000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7669530" y="4784090"/>
            <a:ext cx="25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421005" y="2546350"/>
            <a:ext cx="87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K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21005" y="3006725"/>
            <a:ext cx="1444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7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421005" y="3542665"/>
            <a:ext cx="1989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max_sum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7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8760" y="459994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advTm="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533515" y="4440555"/>
            <a:ext cx="25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23" name="Straight Arrow Connector 22"/>
          <p:cNvCxnSpPr>
            <a:stCxn id="11" idx="3"/>
          </p:cNvCxnSpPr>
          <p:nvPr/>
        </p:nvCxnSpPr>
        <p:spPr>
          <a:xfrm>
            <a:off x="3709035" y="3418840"/>
            <a:ext cx="410210" cy="95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16930" y="3428365"/>
            <a:ext cx="410210" cy="95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6343015" y="2321560"/>
            <a:ext cx="565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+5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082925" y="2308225"/>
            <a:ext cx="626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-2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840605" y="2239010"/>
            <a:ext cx="508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</a:rPr>
              <a:t>-</a:t>
            </a: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97205" y="4502150"/>
            <a:ext cx="7258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 = 3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421005" y="2546350"/>
            <a:ext cx="87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K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21005" y="3006725"/>
            <a:ext cx="1444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7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421005" y="3542665"/>
            <a:ext cx="1989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max_sum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7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1378585" y="61912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el cual la suma de sus elementos sea la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</p:spTree>
  </p:cSld>
  <p:clrMapOvr>
    <a:masterClrMapping/>
  </p:clrMapOvr>
  <p:transition advTm="119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6533515" y="4440555"/>
            <a:ext cx="25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51" name="Straight Arrow Connector 50"/>
          <p:cNvCxnSpPr>
            <a:stCxn id="38" idx="3"/>
          </p:cNvCxnSpPr>
          <p:nvPr/>
        </p:nvCxnSpPr>
        <p:spPr>
          <a:xfrm>
            <a:off x="3709035" y="3418840"/>
            <a:ext cx="410210" cy="95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16930" y="3428365"/>
            <a:ext cx="410210" cy="95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6343015" y="2321560"/>
            <a:ext cx="565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+5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3082925" y="2308225"/>
            <a:ext cx="626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-2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4840605" y="2239010"/>
            <a:ext cx="508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</a:rPr>
              <a:t>-</a:t>
            </a: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97205" y="4502150"/>
            <a:ext cx="7258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 = 3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21005" y="2546350"/>
            <a:ext cx="87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K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421005" y="3006725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10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421005" y="3542665"/>
            <a:ext cx="1989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max_sum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7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378585" y="61912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el cual la suma de sus elementos sea la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8760" y="3133090"/>
            <a:ext cx="153035" cy="153670"/>
          </a:xfrm>
          <a:prstGeom prst="ellipse">
            <a:avLst/>
          </a:prstGeom>
          <a:solidFill>
            <a:srgbClr val="DC22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832231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07335" y="2899410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870" y="2902585"/>
            <a:ext cx="1101725" cy="100584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0969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11420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13145" y="2902585"/>
            <a:ext cx="1101725" cy="10058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0962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309235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2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41096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752602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1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627745" y="3034665"/>
            <a:ext cx="54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5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4207510" y="303466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3</a:t>
            </a:r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20167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0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5416550" y="399542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2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7630160" y="399542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4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6508750" y="39960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3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735695" y="39960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5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340225" y="399605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1</a:t>
            </a:r>
            <a:endParaRPr lang="en-US" altLang="en-US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6533515" y="4440555"/>
            <a:ext cx="25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</a:t>
            </a:r>
            <a:endParaRPr lang="en-US" altLang="en-US" sz="28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97205" y="4502150"/>
            <a:ext cx="7258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j = 3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21005" y="2546350"/>
            <a:ext cx="87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K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421005" y="3006725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= 10</a:t>
            </a:r>
            <a:endParaRPr lang="en-US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421005" y="3542665"/>
            <a:ext cx="1989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max_sum = </a:t>
            </a:r>
            <a:r>
              <a:rPr lang="" altLang="en-US" sz="24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7</a:t>
            </a:r>
            <a:endParaRPr lang="" altLang="en-US" sz="2400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7205" y="5233035"/>
            <a:ext cx="60280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suma &gt; max_sum ?         max_sum = suma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                                        resI = j - k + 1 = 1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  <a:p>
            <a:r>
              <a:rPr lang="en-US" altLang="en-US" sz="24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			        resJ = j = 3</a:t>
            </a:r>
            <a:endParaRPr lang="en-US" altLang="en-US" sz="24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13760" y="5417820"/>
            <a:ext cx="468630" cy="317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1378585" y="619125"/>
            <a:ext cx="943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Obtener subarreglo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de tamaño K</a:t>
            </a:r>
            <a:r>
              <a:rPr lang="en-US" altLang="en-US" sz="2000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 el cual la suma de sus elementos sea la </a:t>
            </a:r>
            <a:r>
              <a:rPr lang="en-US" altLang="en-US" sz="2000" b="1">
                <a:solidFill>
                  <a:schemeClr val="bg1"/>
                </a:solidFill>
                <a:latin typeface="Manjari" panose="02000503000000000000" charset="0"/>
                <a:cs typeface="Manjari" panose="02000503000000000000" charset="0"/>
              </a:rPr>
              <a:t>mayor</a:t>
            </a:r>
            <a:endParaRPr lang="en-US" altLang="en-US" sz="2000" b="1">
              <a:solidFill>
                <a:schemeClr val="bg1"/>
              </a:solidFill>
              <a:latin typeface="Manjari" panose="02000503000000000000" charset="0"/>
              <a:cs typeface="Manjari" panose="02000503000000000000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5323</Words>
  <Application>WPS Presentation</Application>
  <PresentationFormat>宽屏</PresentationFormat>
  <Paragraphs>1245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SimSun</vt:lpstr>
      <vt:lpstr>Wingdings</vt:lpstr>
      <vt:lpstr>Manjari</vt:lpstr>
      <vt:lpstr>微软雅黑</vt:lpstr>
      <vt:lpstr>Arial Unicode MS</vt:lpstr>
      <vt:lpstr>Arial Black</vt:lpstr>
      <vt:lpstr>SimSun</vt:lpstr>
      <vt:lpstr>Droid Sans Fallback</vt:lpstr>
      <vt:lpstr>Roboto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mndzl</dc:creator>
  <cp:lastModifiedBy>mndzl</cp:lastModifiedBy>
  <cp:revision>12</cp:revision>
  <dcterms:created xsi:type="dcterms:W3CDTF">2020-05-15T20:55:53Z</dcterms:created>
  <dcterms:modified xsi:type="dcterms:W3CDTF">2020-05-15T20:55:53Z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