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0"/>
  </p:notesMasterIdLst>
  <p:sldIdLst>
    <p:sldId id="256" r:id="rId2"/>
    <p:sldId id="257" r:id="rId3"/>
    <p:sldId id="259" r:id="rId4"/>
    <p:sldId id="283" r:id="rId5"/>
    <p:sldId id="270" r:id="rId6"/>
    <p:sldId id="285" r:id="rId7"/>
    <p:sldId id="260" r:id="rId8"/>
    <p:sldId id="261" r:id="rId9"/>
    <p:sldId id="263" r:id="rId10"/>
    <p:sldId id="287" r:id="rId11"/>
    <p:sldId id="286" r:id="rId12"/>
    <p:sldId id="262" r:id="rId13"/>
    <p:sldId id="288" r:id="rId14"/>
    <p:sldId id="265" r:id="rId15"/>
    <p:sldId id="289" r:id="rId16"/>
    <p:sldId id="264" r:id="rId17"/>
    <p:sldId id="290" r:id="rId18"/>
    <p:sldId id="291" r:id="rId19"/>
    <p:sldId id="292" r:id="rId20"/>
    <p:sldId id="310" r:id="rId21"/>
    <p:sldId id="311" r:id="rId22"/>
    <p:sldId id="325" r:id="rId23"/>
    <p:sldId id="326" r:id="rId24"/>
    <p:sldId id="327" r:id="rId25"/>
    <p:sldId id="328" r:id="rId26"/>
    <p:sldId id="329" r:id="rId27"/>
    <p:sldId id="330" r:id="rId28"/>
    <p:sldId id="279" r:id="rId29"/>
    <p:sldId id="269" r:id="rId30"/>
    <p:sldId id="293" r:id="rId31"/>
    <p:sldId id="294" r:id="rId32"/>
    <p:sldId id="301" r:id="rId33"/>
    <p:sldId id="302" r:id="rId34"/>
    <p:sldId id="298" r:id="rId35"/>
    <p:sldId id="299" r:id="rId36"/>
    <p:sldId id="268" r:id="rId37"/>
    <p:sldId id="271" r:id="rId38"/>
    <p:sldId id="300" r:id="rId39"/>
    <p:sldId id="303" r:id="rId40"/>
    <p:sldId id="304" r:id="rId41"/>
    <p:sldId id="305" r:id="rId42"/>
    <p:sldId id="295" r:id="rId43"/>
    <p:sldId id="277" r:id="rId44"/>
    <p:sldId id="278" r:id="rId45"/>
    <p:sldId id="308" r:id="rId46"/>
    <p:sldId id="307" r:id="rId47"/>
    <p:sldId id="272" r:id="rId48"/>
    <p:sldId id="281" r:id="rId49"/>
    <p:sldId id="276" r:id="rId50"/>
    <p:sldId id="319" r:id="rId51"/>
    <p:sldId id="309" r:id="rId52"/>
    <p:sldId id="314" r:id="rId53"/>
    <p:sldId id="315" r:id="rId54"/>
    <p:sldId id="331" r:id="rId55"/>
    <p:sldId id="332" r:id="rId56"/>
    <p:sldId id="333" r:id="rId57"/>
    <p:sldId id="334" r:id="rId58"/>
    <p:sldId id="335" r:id="rId59"/>
    <p:sldId id="336" r:id="rId60"/>
    <p:sldId id="337" r:id="rId61"/>
    <p:sldId id="338" r:id="rId62"/>
    <p:sldId id="275" r:id="rId63"/>
    <p:sldId id="320" r:id="rId64"/>
    <p:sldId id="321" r:id="rId65"/>
    <p:sldId id="322" r:id="rId66"/>
    <p:sldId id="323" r:id="rId67"/>
    <p:sldId id="324" r:id="rId68"/>
    <p:sldId id="284" r:id="rId69"/>
  </p:sldIdLst>
  <p:sldSz cx="9144000" cy="6858000" type="screen4x3"/>
  <p:notesSz cx="6858000" cy="9144000"/>
  <p:defaultTextStyle>
    <a:defPPr>
      <a:defRPr lang="pl-P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A1"/>
    <a:srgbClr val="A719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57077" autoAdjust="0"/>
  </p:normalViewPr>
  <p:slideViewPr>
    <p:cSldViewPr snapToObjects="1">
      <p:cViewPr varScale="1">
        <p:scale>
          <a:sx n="52" d="100"/>
          <a:sy n="52" d="100"/>
        </p:scale>
        <p:origin x="-2166" y="-84"/>
      </p:cViewPr>
      <p:guideLst>
        <p:guide orient="horz" pos="2160"/>
        <p:guide pos="2880"/>
      </p:guideLst>
    </p:cSldViewPr>
  </p:slideViewPr>
  <p:outlineViewPr>
    <p:cViewPr>
      <p:scale>
        <a:sx n="33" d="100"/>
        <a:sy n="33" d="100"/>
      </p:scale>
      <p:origin x="0" y="16842"/>
    </p:cViewPr>
  </p:outlineViewPr>
  <p:notesTextViewPr>
    <p:cViewPr>
      <p:scale>
        <a:sx n="1" d="1"/>
        <a:sy n="1" d="1"/>
      </p:scale>
      <p:origin x="0" y="0"/>
    </p:cViewPr>
  </p:notesTextViewPr>
  <p:sorterViewPr>
    <p:cViewPr>
      <p:scale>
        <a:sx n="100" d="100"/>
        <a:sy n="100" d="100"/>
      </p:scale>
      <p:origin x="0" y="64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E2C256-2482-41A0-AC59-0B27E521363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pl-PL"/>
        </a:p>
      </dgm:t>
    </dgm:pt>
    <dgm:pt modelId="{C3E0B18E-6DF8-4658-8BCD-4DFE0B0D1AAD}">
      <dgm:prSet phldrT="[Tekst]"/>
      <dgm:spPr/>
      <dgm:t>
        <a:bodyPr/>
        <a:lstStyle/>
        <a:p>
          <a:r>
            <a:rPr lang="pl-PL" dirty="0" err="1" smtClean="0"/>
            <a:t>Assertion</a:t>
          </a:r>
          <a:endParaRPr lang="pl-PL" dirty="0"/>
        </a:p>
      </dgm:t>
    </dgm:pt>
    <dgm:pt modelId="{188A1DF7-6F33-4026-8896-87F1505DEEF7}" type="parTrans" cxnId="{30F1595D-F32A-42A3-AA57-CC240C78036D}">
      <dgm:prSet/>
      <dgm:spPr/>
      <dgm:t>
        <a:bodyPr/>
        <a:lstStyle/>
        <a:p>
          <a:endParaRPr lang="pl-PL"/>
        </a:p>
      </dgm:t>
    </dgm:pt>
    <dgm:pt modelId="{D2A22D4B-8741-4442-8017-9D53BD840E8F}" type="sibTrans" cxnId="{30F1595D-F32A-42A3-AA57-CC240C78036D}">
      <dgm:prSet/>
      <dgm:spPr/>
      <dgm:t>
        <a:bodyPr/>
        <a:lstStyle/>
        <a:p>
          <a:endParaRPr lang="pl-PL"/>
        </a:p>
      </dgm:t>
    </dgm:pt>
    <dgm:pt modelId="{45F672CB-811E-40DB-8741-31F13AB4128E}">
      <dgm:prSet phldrT="[Tekst]"/>
      <dgm:spPr/>
      <dgm:t>
        <a:bodyPr/>
        <a:lstStyle/>
        <a:p>
          <a:r>
            <a:rPr lang="pl-PL" dirty="0" err="1" smtClean="0"/>
            <a:t>Reflection</a:t>
          </a:r>
          <a:endParaRPr lang="pl-PL" dirty="0"/>
        </a:p>
      </dgm:t>
    </dgm:pt>
    <dgm:pt modelId="{BBAA4722-6AD9-4D04-B163-A893B23CE16B}" type="parTrans" cxnId="{C854FDA3-A205-476B-B2DA-27AF9EB25D51}">
      <dgm:prSet/>
      <dgm:spPr/>
      <dgm:t>
        <a:bodyPr/>
        <a:lstStyle/>
        <a:p>
          <a:endParaRPr lang="pl-PL"/>
        </a:p>
      </dgm:t>
    </dgm:pt>
    <dgm:pt modelId="{EA9CA482-74E4-437F-9FE0-3FBB962F95CE}" type="sibTrans" cxnId="{C854FDA3-A205-476B-B2DA-27AF9EB25D51}">
      <dgm:prSet/>
      <dgm:spPr/>
      <dgm:t>
        <a:bodyPr/>
        <a:lstStyle/>
        <a:p>
          <a:endParaRPr lang="pl-PL"/>
        </a:p>
      </dgm:t>
    </dgm:pt>
    <dgm:pt modelId="{38B59724-EFF2-405D-8FCC-488ABA2C4A01}">
      <dgm:prSet phldrT="[Tekst]"/>
      <dgm:spPr/>
      <dgm:t>
        <a:bodyPr/>
        <a:lstStyle/>
        <a:p>
          <a:r>
            <a:rPr lang="pl-PL" dirty="0" err="1" smtClean="0"/>
            <a:t>Mock</a:t>
          </a:r>
          <a:endParaRPr lang="pl-PL" dirty="0"/>
        </a:p>
      </dgm:t>
    </dgm:pt>
    <dgm:pt modelId="{ED31792F-C13F-4FCD-8184-11C742593B13}" type="parTrans" cxnId="{43DEE0F7-A165-479C-92BD-1D29D0A6B599}">
      <dgm:prSet/>
      <dgm:spPr/>
      <dgm:t>
        <a:bodyPr/>
        <a:lstStyle/>
        <a:p>
          <a:endParaRPr lang="pl-PL"/>
        </a:p>
      </dgm:t>
    </dgm:pt>
    <dgm:pt modelId="{4A3CBF84-B0F9-4C4B-9555-51BF59FD547E}" type="sibTrans" cxnId="{43DEE0F7-A165-479C-92BD-1D29D0A6B599}">
      <dgm:prSet/>
      <dgm:spPr/>
      <dgm:t>
        <a:bodyPr/>
        <a:lstStyle/>
        <a:p>
          <a:endParaRPr lang="pl-PL"/>
        </a:p>
      </dgm:t>
    </dgm:pt>
    <dgm:pt modelId="{DECCE0E3-7916-438C-9740-53E38955EE4A}">
      <dgm:prSet phldrT="[Tekst]"/>
      <dgm:spPr/>
      <dgm:t>
        <a:bodyPr/>
        <a:lstStyle/>
        <a:p>
          <a:r>
            <a:rPr lang="pl-PL" dirty="0" smtClean="0"/>
            <a:t>Swing</a:t>
          </a:r>
          <a:endParaRPr lang="pl-PL" dirty="0"/>
        </a:p>
      </dgm:t>
    </dgm:pt>
    <dgm:pt modelId="{8E61332D-E48C-4661-BAF5-692AFE7ACB15}" type="parTrans" cxnId="{047E8567-EE97-47B6-B0D3-2AE53985E323}">
      <dgm:prSet/>
      <dgm:spPr/>
      <dgm:t>
        <a:bodyPr/>
        <a:lstStyle/>
        <a:p>
          <a:endParaRPr lang="pl-PL"/>
        </a:p>
      </dgm:t>
    </dgm:pt>
    <dgm:pt modelId="{CB5C0419-9848-4008-9F00-29A7D4708153}" type="sibTrans" cxnId="{047E8567-EE97-47B6-B0D3-2AE53985E323}">
      <dgm:prSet/>
      <dgm:spPr/>
      <dgm:t>
        <a:bodyPr/>
        <a:lstStyle/>
        <a:p>
          <a:endParaRPr lang="pl-PL"/>
        </a:p>
      </dgm:t>
    </dgm:pt>
    <dgm:pt modelId="{3DB4D555-75F2-4B41-81F2-23C858C42EC6}" type="pres">
      <dgm:prSet presAssocID="{7AE2C256-2482-41A0-AC59-0B27E521363F}" presName="diagram" presStyleCnt="0">
        <dgm:presLayoutVars>
          <dgm:dir/>
          <dgm:resizeHandles val="exact"/>
        </dgm:presLayoutVars>
      </dgm:prSet>
      <dgm:spPr/>
      <dgm:t>
        <a:bodyPr/>
        <a:lstStyle/>
        <a:p>
          <a:endParaRPr lang="pl-PL"/>
        </a:p>
      </dgm:t>
    </dgm:pt>
    <dgm:pt modelId="{A609C61F-6F6E-4826-9615-507FBE2011A4}" type="pres">
      <dgm:prSet presAssocID="{C3E0B18E-6DF8-4658-8BCD-4DFE0B0D1AAD}" presName="node" presStyleLbl="node1" presStyleIdx="0" presStyleCnt="4">
        <dgm:presLayoutVars>
          <dgm:bulletEnabled val="1"/>
        </dgm:presLayoutVars>
      </dgm:prSet>
      <dgm:spPr/>
      <dgm:t>
        <a:bodyPr/>
        <a:lstStyle/>
        <a:p>
          <a:endParaRPr lang="pl-PL"/>
        </a:p>
      </dgm:t>
    </dgm:pt>
    <dgm:pt modelId="{F123C92A-A4A6-4F64-B5D3-92F6378691D1}" type="pres">
      <dgm:prSet presAssocID="{D2A22D4B-8741-4442-8017-9D53BD840E8F}" presName="sibTrans" presStyleCnt="0"/>
      <dgm:spPr/>
    </dgm:pt>
    <dgm:pt modelId="{BC5EDECB-73F5-44EE-9EBC-9E0B0E975D2F}" type="pres">
      <dgm:prSet presAssocID="{45F672CB-811E-40DB-8741-31F13AB4128E}" presName="node" presStyleLbl="node1" presStyleIdx="1" presStyleCnt="4">
        <dgm:presLayoutVars>
          <dgm:bulletEnabled val="1"/>
        </dgm:presLayoutVars>
      </dgm:prSet>
      <dgm:spPr/>
      <dgm:t>
        <a:bodyPr/>
        <a:lstStyle/>
        <a:p>
          <a:endParaRPr lang="pl-PL"/>
        </a:p>
      </dgm:t>
    </dgm:pt>
    <dgm:pt modelId="{07259814-E070-4DA2-B9F6-5F041E5C74F3}" type="pres">
      <dgm:prSet presAssocID="{EA9CA482-74E4-437F-9FE0-3FBB962F95CE}" presName="sibTrans" presStyleCnt="0"/>
      <dgm:spPr/>
    </dgm:pt>
    <dgm:pt modelId="{E3CA4587-EEB6-4C98-AD5E-8E9F35A8EC48}" type="pres">
      <dgm:prSet presAssocID="{38B59724-EFF2-405D-8FCC-488ABA2C4A01}" presName="node" presStyleLbl="node1" presStyleIdx="2" presStyleCnt="4">
        <dgm:presLayoutVars>
          <dgm:bulletEnabled val="1"/>
        </dgm:presLayoutVars>
      </dgm:prSet>
      <dgm:spPr/>
      <dgm:t>
        <a:bodyPr/>
        <a:lstStyle/>
        <a:p>
          <a:endParaRPr lang="pl-PL"/>
        </a:p>
      </dgm:t>
    </dgm:pt>
    <dgm:pt modelId="{4666337A-F56C-48C0-AC12-86ACA5AC5D4A}" type="pres">
      <dgm:prSet presAssocID="{4A3CBF84-B0F9-4C4B-9555-51BF59FD547E}" presName="sibTrans" presStyleCnt="0"/>
      <dgm:spPr/>
    </dgm:pt>
    <dgm:pt modelId="{9732A258-60BC-41DB-A423-7D9890DB4AA9}" type="pres">
      <dgm:prSet presAssocID="{DECCE0E3-7916-438C-9740-53E38955EE4A}" presName="node" presStyleLbl="node1" presStyleIdx="3" presStyleCnt="4">
        <dgm:presLayoutVars>
          <dgm:bulletEnabled val="1"/>
        </dgm:presLayoutVars>
      </dgm:prSet>
      <dgm:spPr/>
      <dgm:t>
        <a:bodyPr/>
        <a:lstStyle/>
        <a:p>
          <a:endParaRPr lang="pl-PL"/>
        </a:p>
      </dgm:t>
    </dgm:pt>
  </dgm:ptLst>
  <dgm:cxnLst>
    <dgm:cxn modelId="{047E8567-EE97-47B6-B0D3-2AE53985E323}" srcId="{7AE2C256-2482-41A0-AC59-0B27E521363F}" destId="{DECCE0E3-7916-438C-9740-53E38955EE4A}" srcOrd="3" destOrd="0" parTransId="{8E61332D-E48C-4661-BAF5-692AFE7ACB15}" sibTransId="{CB5C0419-9848-4008-9F00-29A7D4708153}"/>
    <dgm:cxn modelId="{1DCB15A7-71F1-46CF-80A8-7A790BB54E03}" type="presOf" srcId="{DECCE0E3-7916-438C-9740-53E38955EE4A}" destId="{9732A258-60BC-41DB-A423-7D9890DB4AA9}" srcOrd="0" destOrd="0" presId="urn:microsoft.com/office/officeart/2005/8/layout/default"/>
    <dgm:cxn modelId="{C854FDA3-A205-476B-B2DA-27AF9EB25D51}" srcId="{7AE2C256-2482-41A0-AC59-0B27E521363F}" destId="{45F672CB-811E-40DB-8741-31F13AB4128E}" srcOrd="1" destOrd="0" parTransId="{BBAA4722-6AD9-4D04-B163-A893B23CE16B}" sibTransId="{EA9CA482-74E4-437F-9FE0-3FBB962F95CE}"/>
    <dgm:cxn modelId="{3D2BCD6A-D6A6-40BD-9FD1-2055FE2C1F12}" type="presOf" srcId="{38B59724-EFF2-405D-8FCC-488ABA2C4A01}" destId="{E3CA4587-EEB6-4C98-AD5E-8E9F35A8EC48}" srcOrd="0" destOrd="0" presId="urn:microsoft.com/office/officeart/2005/8/layout/default"/>
    <dgm:cxn modelId="{43DEE0F7-A165-479C-92BD-1D29D0A6B599}" srcId="{7AE2C256-2482-41A0-AC59-0B27E521363F}" destId="{38B59724-EFF2-405D-8FCC-488ABA2C4A01}" srcOrd="2" destOrd="0" parTransId="{ED31792F-C13F-4FCD-8184-11C742593B13}" sibTransId="{4A3CBF84-B0F9-4C4B-9555-51BF59FD547E}"/>
    <dgm:cxn modelId="{ADC08A0D-5940-4220-B08D-FBCD6F517A0E}" type="presOf" srcId="{C3E0B18E-6DF8-4658-8BCD-4DFE0B0D1AAD}" destId="{A609C61F-6F6E-4826-9615-507FBE2011A4}" srcOrd="0" destOrd="0" presId="urn:microsoft.com/office/officeart/2005/8/layout/default"/>
    <dgm:cxn modelId="{30F1595D-F32A-42A3-AA57-CC240C78036D}" srcId="{7AE2C256-2482-41A0-AC59-0B27E521363F}" destId="{C3E0B18E-6DF8-4658-8BCD-4DFE0B0D1AAD}" srcOrd="0" destOrd="0" parTransId="{188A1DF7-6F33-4026-8896-87F1505DEEF7}" sibTransId="{D2A22D4B-8741-4442-8017-9D53BD840E8F}"/>
    <dgm:cxn modelId="{D53D3131-6DCC-49D8-AAD7-EF72FF5E9C31}" type="presOf" srcId="{7AE2C256-2482-41A0-AC59-0B27E521363F}" destId="{3DB4D555-75F2-4B41-81F2-23C858C42EC6}" srcOrd="0" destOrd="0" presId="urn:microsoft.com/office/officeart/2005/8/layout/default"/>
    <dgm:cxn modelId="{86451ECC-715F-408E-9E49-4466BB6D2517}" type="presOf" srcId="{45F672CB-811E-40DB-8741-31F13AB4128E}" destId="{BC5EDECB-73F5-44EE-9EBC-9E0B0E975D2F}" srcOrd="0" destOrd="0" presId="urn:microsoft.com/office/officeart/2005/8/layout/default"/>
    <dgm:cxn modelId="{B24C5BEF-EA92-49B7-BC0F-FBB297662302}" type="presParOf" srcId="{3DB4D555-75F2-4B41-81F2-23C858C42EC6}" destId="{A609C61F-6F6E-4826-9615-507FBE2011A4}" srcOrd="0" destOrd="0" presId="urn:microsoft.com/office/officeart/2005/8/layout/default"/>
    <dgm:cxn modelId="{F848E9EA-89AC-484C-A072-6619E697139D}" type="presParOf" srcId="{3DB4D555-75F2-4B41-81F2-23C858C42EC6}" destId="{F123C92A-A4A6-4F64-B5D3-92F6378691D1}" srcOrd="1" destOrd="0" presId="urn:microsoft.com/office/officeart/2005/8/layout/default"/>
    <dgm:cxn modelId="{A7071810-1000-4E1B-BA02-8BBBEFEF33AF}" type="presParOf" srcId="{3DB4D555-75F2-4B41-81F2-23C858C42EC6}" destId="{BC5EDECB-73F5-44EE-9EBC-9E0B0E975D2F}" srcOrd="2" destOrd="0" presId="urn:microsoft.com/office/officeart/2005/8/layout/default"/>
    <dgm:cxn modelId="{5EA24ABE-9EE7-46CA-B809-12B65880772C}" type="presParOf" srcId="{3DB4D555-75F2-4B41-81F2-23C858C42EC6}" destId="{07259814-E070-4DA2-B9F6-5F041E5C74F3}" srcOrd="3" destOrd="0" presId="urn:microsoft.com/office/officeart/2005/8/layout/default"/>
    <dgm:cxn modelId="{A845F4A8-1D7C-4578-8ECB-FD67C98CAA22}" type="presParOf" srcId="{3DB4D555-75F2-4B41-81F2-23C858C42EC6}" destId="{E3CA4587-EEB6-4C98-AD5E-8E9F35A8EC48}" srcOrd="4" destOrd="0" presId="urn:microsoft.com/office/officeart/2005/8/layout/default"/>
    <dgm:cxn modelId="{78F4F088-DEB6-4B89-9F43-6E185B91C8CF}" type="presParOf" srcId="{3DB4D555-75F2-4B41-81F2-23C858C42EC6}" destId="{4666337A-F56C-48C0-AC12-86ACA5AC5D4A}" srcOrd="5" destOrd="0" presId="urn:microsoft.com/office/officeart/2005/8/layout/default"/>
    <dgm:cxn modelId="{41551FF8-8FD1-4297-B0B9-4B596BCCB45E}" type="presParOf" srcId="{3DB4D555-75F2-4B41-81F2-23C858C42EC6}" destId="{9732A258-60BC-41DB-A423-7D9890DB4AA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09C61F-6F6E-4826-9615-507FBE2011A4}">
      <dsp:nvSpPr>
        <dsp:cNvPr id="0" name=""/>
        <dsp:cNvSpPr/>
      </dsp:nvSpPr>
      <dsp:spPr>
        <a:xfrm>
          <a:off x="2192" y="500620"/>
          <a:ext cx="1739607" cy="10437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pl-PL" sz="2600" kern="1200" dirty="0" err="1" smtClean="0"/>
            <a:t>Assertion</a:t>
          </a:r>
          <a:endParaRPr lang="pl-PL" sz="2600" kern="1200" dirty="0"/>
        </a:p>
      </dsp:txBody>
      <dsp:txXfrm>
        <a:off x="2192" y="500620"/>
        <a:ext cx="1739607" cy="1043764"/>
      </dsp:txXfrm>
    </dsp:sp>
    <dsp:sp modelId="{BC5EDECB-73F5-44EE-9EBC-9E0B0E975D2F}">
      <dsp:nvSpPr>
        <dsp:cNvPr id="0" name=""/>
        <dsp:cNvSpPr/>
      </dsp:nvSpPr>
      <dsp:spPr>
        <a:xfrm>
          <a:off x="1915760" y="500620"/>
          <a:ext cx="1739607" cy="10437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pl-PL" sz="2600" kern="1200" dirty="0" err="1" smtClean="0"/>
            <a:t>Reflection</a:t>
          </a:r>
          <a:endParaRPr lang="pl-PL" sz="2600" kern="1200" dirty="0"/>
        </a:p>
      </dsp:txBody>
      <dsp:txXfrm>
        <a:off x="1915760" y="500620"/>
        <a:ext cx="1739607" cy="1043764"/>
      </dsp:txXfrm>
    </dsp:sp>
    <dsp:sp modelId="{E3CA4587-EEB6-4C98-AD5E-8E9F35A8EC48}">
      <dsp:nvSpPr>
        <dsp:cNvPr id="0" name=""/>
        <dsp:cNvSpPr/>
      </dsp:nvSpPr>
      <dsp:spPr>
        <a:xfrm>
          <a:off x="3829328" y="500620"/>
          <a:ext cx="1739607" cy="10437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pl-PL" sz="2600" kern="1200" dirty="0" err="1" smtClean="0"/>
            <a:t>Mock</a:t>
          </a:r>
          <a:endParaRPr lang="pl-PL" sz="2600" kern="1200" dirty="0"/>
        </a:p>
      </dsp:txBody>
      <dsp:txXfrm>
        <a:off x="3829328" y="500620"/>
        <a:ext cx="1739607" cy="1043764"/>
      </dsp:txXfrm>
    </dsp:sp>
    <dsp:sp modelId="{9732A258-60BC-41DB-A423-7D9890DB4AA9}">
      <dsp:nvSpPr>
        <dsp:cNvPr id="0" name=""/>
        <dsp:cNvSpPr/>
      </dsp:nvSpPr>
      <dsp:spPr>
        <a:xfrm>
          <a:off x="5742896" y="500620"/>
          <a:ext cx="1739607" cy="10437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pl-PL" sz="2600" kern="1200" dirty="0" smtClean="0"/>
            <a:t>Swing</a:t>
          </a:r>
          <a:endParaRPr lang="pl-PL" sz="2600" kern="1200" dirty="0"/>
        </a:p>
      </dsp:txBody>
      <dsp:txXfrm>
        <a:off x="5742896" y="500620"/>
        <a:ext cx="1739607" cy="104376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FAFB4A-E1D6-454F-BF50-FA3658405910}" type="datetimeFigureOut">
              <a:rPr lang="pl-PL" smtClean="0"/>
              <a:t>2013-10-24</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54A2F1-48D7-4A26-AE2F-C9A12AE8476C}" type="slidenum">
              <a:rPr lang="pl-PL" smtClean="0"/>
              <a:t>‹#›</a:t>
            </a:fld>
            <a:endParaRPr lang="pl-PL"/>
          </a:p>
        </p:txBody>
      </p:sp>
    </p:spTree>
    <p:extLst>
      <p:ext uri="{BB962C8B-B14F-4D97-AF65-F5344CB8AC3E}">
        <p14:creationId xmlns:p14="http://schemas.microsoft.com/office/powerpoint/2010/main" val="962668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0354A2F1-48D7-4A26-AE2F-C9A12AE8476C}" type="slidenum">
              <a:rPr lang="pl-PL" smtClean="0"/>
              <a:t>3</a:t>
            </a:fld>
            <a:endParaRPr lang="pl-PL"/>
          </a:p>
        </p:txBody>
      </p:sp>
    </p:spTree>
    <p:extLst>
      <p:ext uri="{BB962C8B-B14F-4D97-AF65-F5344CB8AC3E}">
        <p14:creationId xmlns:p14="http://schemas.microsoft.com/office/powerpoint/2010/main" val="3489614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sz="1200" b="0" i="0" kern="1200" baseline="0" dirty="0" smtClean="0">
              <a:solidFill>
                <a:schemeClr val="tx1"/>
              </a:solidFill>
              <a:effectLst/>
              <a:latin typeface="+mn-lt"/>
              <a:ea typeface="+mn-ea"/>
              <a:cs typeface="+mn-cs"/>
            </a:endParaRPr>
          </a:p>
        </p:txBody>
      </p:sp>
      <p:sp>
        <p:nvSpPr>
          <p:cNvPr id="4" name="Symbol zastępczy numeru slajdu 3"/>
          <p:cNvSpPr>
            <a:spLocks noGrp="1"/>
          </p:cNvSpPr>
          <p:nvPr>
            <p:ph type="sldNum" sz="quarter" idx="10"/>
          </p:nvPr>
        </p:nvSpPr>
        <p:spPr/>
        <p:txBody>
          <a:bodyPr/>
          <a:lstStyle/>
          <a:p>
            <a:fld id="{0354A2F1-48D7-4A26-AE2F-C9A12AE8476C}" type="slidenum">
              <a:rPr lang="pl-PL" smtClean="0"/>
              <a:t>23</a:t>
            </a:fld>
            <a:endParaRPr lang="pl-PL"/>
          </a:p>
        </p:txBody>
      </p:sp>
    </p:spTree>
    <p:extLst>
      <p:ext uri="{BB962C8B-B14F-4D97-AF65-F5344CB8AC3E}">
        <p14:creationId xmlns:p14="http://schemas.microsoft.com/office/powerpoint/2010/main" val="2930871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0354A2F1-48D7-4A26-AE2F-C9A12AE8476C}" type="slidenum">
              <a:rPr lang="pl-PL" smtClean="0"/>
              <a:t>24</a:t>
            </a:fld>
            <a:endParaRPr lang="pl-PL"/>
          </a:p>
        </p:txBody>
      </p:sp>
    </p:spTree>
    <p:extLst>
      <p:ext uri="{BB962C8B-B14F-4D97-AF65-F5344CB8AC3E}">
        <p14:creationId xmlns:p14="http://schemas.microsoft.com/office/powerpoint/2010/main" val="2344578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pl-PL" dirty="0" smtClean="0"/>
          </a:p>
        </p:txBody>
      </p:sp>
      <p:sp>
        <p:nvSpPr>
          <p:cNvPr id="4" name="Slide Number Placeholder 3"/>
          <p:cNvSpPr>
            <a:spLocks noGrp="1"/>
          </p:cNvSpPr>
          <p:nvPr>
            <p:ph type="sldNum" sz="quarter" idx="10"/>
          </p:nvPr>
        </p:nvSpPr>
        <p:spPr/>
        <p:txBody>
          <a:bodyPr/>
          <a:lstStyle/>
          <a:p>
            <a:fld id="{0354A2F1-48D7-4A26-AE2F-C9A12AE8476C}" type="slidenum">
              <a:rPr lang="pl-PL" smtClean="0"/>
              <a:t>25</a:t>
            </a:fld>
            <a:endParaRPr lang="pl-PL"/>
          </a:p>
        </p:txBody>
      </p:sp>
    </p:spTree>
    <p:extLst>
      <p:ext uri="{BB962C8B-B14F-4D97-AF65-F5344CB8AC3E}">
        <p14:creationId xmlns:p14="http://schemas.microsoft.com/office/powerpoint/2010/main" val="2883463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0354A2F1-48D7-4A26-AE2F-C9A12AE8476C}" type="slidenum">
              <a:rPr lang="pl-PL" smtClean="0"/>
              <a:t>26</a:t>
            </a:fld>
            <a:endParaRPr lang="pl-PL"/>
          </a:p>
        </p:txBody>
      </p:sp>
    </p:spTree>
    <p:extLst>
      <p:ext uri="{BB962C8B-B14F-4D97-AF65-F5344CB8AC3E}">
        <p14:creationId xmlns:p14="http://schemas.microsoft.com/office/powerpoint/2010/main" val="1227295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baseline="0" dirty="0" smtClean="0"/>
          </a:p>
        </p:txBody>
      </p:sp>
      <p:sp>
        <p:nvSpPr>
          <p:cNvPr id="4" name="Slide Number Placeholder 3"/>
          <p:cNvSpPr>
            <a:spLocks noGrp="1"/>
          </p:cNvSpPr>
          <p:nvPr>
            <p:ph type="sldNum" sz="quarter" idx="10"/>
          </p:nvPr>
        </p:nvSpPr>
        <p:spPr/>
        <p:txBody>
          <a:bodyPr/>
          <a:lstStyle/>
          <a:p>
            <a:fld id="{0354A2F1-48D7-4A26-AE2F-C9A12AE8476C}" type="slidenum">
              <a:rPr lang="pl-PL" smtClean="0"/>
              <a:t>27</a:t>
            </a:fld>
            <a:endParaRPr lang="pl-PL"/>
          </a:p>
        </p:txBody>
      </p:sp>
    </p:spTree>
    <p:extLst>
      <p:ext uri="{BB962C8B-B14F-4D97-AF65-F5344CB8AC3E}">
        <p14:creationId xmlns:p14="http://schemas.microsoft.com/office/powerpoint/2010/main" val="396459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0354A2F1-48D7-4A26-AE2F-C9A12AE8476C}" type="slidenum">
              <a:rPr lang="pl-PL" smtClean="0"/>
              <a:t>28</a:t>
            </a:fld>
            <a:endParaRPr lang="pl-PL"/>
          </a:p>
        </p:txBody>
      </p:sp>
    </p:spTree>
    <p:extLst>
      <p:ext uri="{BB962C8B-B14F-4D97-AF65-F5344CB8AC3E}">
        <p14:creationId xmlns:p14="http://schemas.microsoft.com/office/powerpoint/2010/main" val="718528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10"/>
          </p:nvPr>
        </p:nvSpPr>
        <p:spPr/>
        <p:txBody>
          <a:bodyPr/>
          <a:lstStyle/>
          <a:p>
            <a:fld id="{0354A2F1-48D7-4A26-AE2F-C9A12AE8476C}" type="slidenum">
              <a:rPr lang="pl-PL" smtClean="0"/>
              <a:t>29</a:t>
            </a:fld>
            <a:endParaRPr lang="pl-PL"/>
          </a:p>
        </p:txBody>
      </p:sp>
    </p:spTree>
    <p:extLst>
      <p:ext uri="{BB962C8B-B14F-4D97-AF65-F5344CB8AC3E}">
        <p14:creationId xmlns:p14="http://schemas.microsoft.com/office/powerpoint/2010/main" val="1704145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10"/>
          </p:nvPr>
        </p:nvSpPr>
        <p:spPr/>
        <p:txBody>
          <a:bodyPr/>
          <a:lstStyle/>
          <a:p>
            <a:fld id="{0354A2F1-48D7-4A26-AE2F-C9A12AE8476C}" type="slidenum">
              <a:rPr lang="pl-PL" smtClean="0"/>
              <a:t>30</a:t>
            </a:fld>
            <a:endParaRPr lang="pl-PL"/>
          </a:p>
        </p:txBody>
      </p:sp>
    </p:spTree>
    <p:extLst>
      <p:ext uri="{BB962C8B-B14F-4D97-AF65-F5344CB8AC3E}">
        <p14:creationId xmlns:p14="http://schemas.microsoft.com/office/powerpoint/2010/main" val="1704145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10"/>
          </p:nvPr>
        </p:nvSpPr>
        <p:spPr/>
        <p:txBody>
          <a:bodyPr/>
          <a:lstStyle/>
          <a:p>
            <a:fld id="{0354A2F1-48D7-4A26-AE2F-C9A12AE8476C}" type="slidenum">
              <a:rPr lang="pl-PL" smtClean="0"/>
              <a:t>48</a:t>
            </a:fld>
            <a:endParaRPr lang="pl-PL"/>
          </a:p>
        </p:txBody>
      </p:sp>
    </p:spTree>
    <p:extLst>
      <p:ext uri="{BB962C8B-B14F-4D97-AF65-F5344CB8AC3E}">
        <p14:creationId xmlns:p14="http://schemas.microsoft.com/office/powerpoint/2010/main" val="480539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0354A2F1-48D7-4A26-AE2F-C9A12AE8476C}" type="slidenum">
              <a:rPr lang="pl-PL" smtClean="0"/>
              <a:t>49</a:t>
            </a:fld>
            <a:endParaRPr lang="pl-PL"/>
          </a:p>
        </p:txBody>
      </p:sp>
    </p:spTree>
    <p:extLst>
      <p:ext uri="{BB962C8B-B14F-4D97-AF65-F5344CB8AC3E}">
        <p14:creationId xmlns:p14="http://schemas.microsoft.com/office/powerpoint/2010/main" val="678670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0354A2F1-48D7-4A26-AE2F-C9A12AE8476C}" type="slidenum">
              <a:rPr lang="pl-PL" smtClean="0"/>
              <a:t>4</a:t>
            </a:fld>
            <a:endParaRPr lang="pl-PL"/>
          </a:p>
        </p:txBody>
      </p:sp>
    </p:spTree>
    <p:extLst>
      <p:ext uri="{BB962C8B-B14F-4D97-AF65-F5344CB8AC3E}">
        <p14:creationId xmlns:p14="http://schemas.microsoft.com/office/powerpoint/2010/main" val="1807187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smtClean="0"/>
          </a:p>
        </p:txBody>
      </p:sp>
      <p:sp>
        <p:nvSpPr>
          <p:cNvPr id="4" name="Symbol zastępczy numeru slajdu 3"/>
          <p:cNvSpPr>
            <a:spLocks noGrp="1"/>
          </p:cNvSpPr>
          <p:nvPr>
            <p:ph type="sldNum" sz="quarter" idx="10"/>
          </p:nvPr>
        </p:nvSpPr>
        <p:spPr/>
        <p:txBody>
          <a:bodyPr/>
          <a:lstStyle/>
          <a:p>
            <a:fld id="{0354A2F1-48D7-4A26-AE2F-C9A12AE8476C}" type="slidenum">
              <a:rPr lang="pl-PL" smtClean="0"/>
              <a:t>54</a:t>
            </a:fld>
            <a:endParaRPr lang="pl-PL"/>
          </a:p>
        </p:txBody>
      </p:sp>
    </p:spTree>
    <p:extLst>
      <p:ext uri="{BB962C8B-B14F-4D97-AF65-F5344CB8AC3E}">
        <p14:creationId xmlns:p14="http://schemas.microsoft.com/office/powerpoint/2010/main" val="2117347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0354A2F1-48D7-4A26-AE2F-C9A12AE8476C}" type="slidenum">
              <a:rPr lang="pl-PL" smtClean="0"/>
              <a:t>55</a:t>
            </a:fld>
            <a:endParaRPr lang="pl-PL"/>
          </a:p>
        </p:txBody>
      </p:sp>
    </p:spTree>
    <p:extLst>
      <p:ext uri="{BB962C8B-B14F-4D97-AF65-F5344CB8AC3E}">
        <p14:creationId xmlns:p14="http://schemas.microsoft.com/office/powerpoint/2010/main" val="2133653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smtClean="0"/>
          </a:p>
        </p:txBody>
      </p:sp>
      <p:sp>
        <p:nvSpPr>
          <p:cNvPr id="4" name="Symbol zastępczy numeru slajdu 3"/>
          <p:cNvSpPr>
            <a:spLocks noGrp="1"/>
          </p:cNvSpPr>
          <p:nvPr>
            <p:ph type="sldNum" sz="quarter" idx="10"/>
          </p:nvPr>
        </p:nvSpPr>
        <p:spPr/>
        <p:txBody>
          <a:bodyPr/>
          <a:lstStyle/>
          <a:p>
            <a:fld id="{0354A2F1-48D7-4A26-AE2F-C9A12AE8476C}" type="slidenum">
              <a:rPr lang="pl-PL" smtClean="0"/>
              <a:t>56</a:t>
            </a:fld>
            <a:endParaRPr lang="pl-PL"/>
          </a:p>
        </p:txBody>
      </p:sp>
    </p:spTree>
    <p:extLst>
      <p:ext uri="{BB962C8B-B14F-4D97-AF65-F5344CB8AC3E}">
        <p14:creationId xmlns:p14="http://schemas.microsoft.com/office/powerpoint/2010/main" val="531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0354A2F1-48D7-4A26-AE2F-C9A12AE8476C}" type="slidenum">
              <a:rPr lang="pl-PL" smtClean="0"/>
              <a:t>57</a:t>
            </a:fld>
            <a:endParaRPr lang="pl-PL"/>
          </a:p>
        </p:txBody>
      </p:sp>
    </p:spTree>
    <p:extLst>
      <p:ext uri="{BB962C8B-B14F-4D97-AF65-F5344CB8AC3E}">
        <p14:creationId xmlns:p14="http://schemas.microsoft.com/office/powerpoint/2010/main" val="2709783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0354A2F1-48D7-4A26-AE2F-C9A12AE8476C}" type="slidenum">
              <a:rPr lang="pl-PL" smtClean="0"/>
              <a:t>58</a:t>
            </a:fld>
            <a:endParaRPr lang="pl-PL"/>
          </a:p>
        </p:txBody>
      </p:sp>
    </p:spTree>
    <p:extLst>
      <p:ext uri="{BB962C8B-B14F-4D97-AF65-F5344CB8AC3E}">
        <p14:creationId xmlns:p14="http://schemas.microsoft.com/office/powerpoint/2010/main" val="1617307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sz="1200" b="0" i="0" kern="1200" baseline="0" dirty="0" smtClean="0">
              <a:solidFill>
                <a:schemeClr val="tx1"/>
              </a:solidFill>
              <a:effectLst/>
              <a:latin typeface="+mn-lt"/>
              <a:ea typeface="+mn-ea"/>
              <a:cs typeface="+mn-cs"/>
            </a:endParaRPr>
          </a:p>
        </p:txBody>
      </p:sp>
      <p:sp>
        <p:nvSpPr>
          <p:cNvPr id="4" name="Symbol zastępczy numeru slajdu 3"/>
          <p:cNvSpPr>
            <a:spLocks noGrp="1"/>
          </p:cNvSpPr>
          <p:nvPr>
            <p:ph type="sldNum" sz="quarter" idx="10"/>
          </p:nvPr>
        </p:nvSpPr>
        <p:spPr/>
        <p:txBody>
          <a:bodyPr/>
          <a:lstStyle/>
          <a:p>
            <a:fld id="{0354A2F1-48D7-4A26-AE2F-C9A12AE8476C}" type="slidenum">
              <a:rPr lang="pl-PL" smtClean="0"/>
              <a:t>59</a:t>
            </a:fld>
            <a:endParaRPr lang="pl-PL"/>
          </a:p>
        </p:txBody>
      </p:sp>
    </p:spTree>
    <p:extLst>
      <p:ext uri="{BB962C8B-B14F-4D97-AF65-F5344CB8AC3E}">
        <p14:creationId xmlns:p14="http://schemas.microsoft.com/office/powerpoint/2010/main" val="9022677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0354A2F1-48D7-4A26-AE2F-C9A12AE8476C}" type="slidenum">
              <a:rPr lang="pl-PL" smtClean="0"/>
              <a:t>60</a:t>
            </a:fld>
            <a:endParaRPr lang="pl-PL"/>
          </a:p>
        </p:txBody>
      </p:sp>
    </p:spTree>
    <p:extLst>
      <p:ext uri="{BB962C8B-B14F-4D97-AF65-F5344CB8AC3E}">
        <p14:creationId xmlns:p14="http://schemas.microsoft.com/office/powerpoint/2010/main" val="27624697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0354A2F1-48D7-4A26-AE2F-C9A12AE8476C}" type="slidenum">
              <a:rPr lang="pl-PL" smtClean="0"/>
              <a:t>61</a:t>
            </a:fld>
            <a:endParaRPr lang="pl-PL"/>
          </a:p>
        </p:txBody>
      </p:sp>
    </p:spTree>
    <p:extLst>
      <p:ext uri="{BB962C8B-B14F-4D97-AF65-F5344CB8AC3E}">
        <p14:creationId xmlns:p14="http://schemas.microsoft.com/office/powerpoint/2010/main" val="2120361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0354A2F1-48D7-4A26-AE2F-C9A12AE8476C}" type="slidenum">
              <a:rPr lang="pl-PL" smtClean="0"/>
              <a:t>5</a:t>
            </a:fld>
            <a:endParaRPr lang="pl-PL"/>
          </a:p>
        </p:txBody>
      </p:sp>
    </p:spTree>
    <p:extLst>
      <p:ext uri="{BB962C8B-B14F-4D97-AF65-F5344CB8AC3E}">
        <p14:creationId xmlns:p14="http://schemas.microsoft.com/office/powerpoint/2010/main" val="377576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0354A2F1-48D7-4A26-AE2F-C9A12AE8476C}" type="slidenum">
              <a:rPr lang="pl-PL" smtClean="0"/>
              <a:t>6</a:t>
            </a:fld>
            <a:endParaRPr lang="pl-PL"/>
          </a:p>
        </p:txBody>
      </p:sp>
    </p:spTree>
    <p:extLst>
      <p:ext uri="{BB962C8B-B14F-4D97-AF65-F5344CB8AC3E}">
        <p14:creationId xmlns:p14="http://schemas.microsoft.com/office/powerpoint/2010/main" val="2552664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0354A2F1-48D7-4A26-AE2F-C9A12AE8476C}" type="slidenum">
              <a:rPr lang="pl-PL" smtClean="0"/>
              <a:t>12</a:t>
            </a:fld>
            <a:endParaRPr lang="pl-PL"/>
          </a:p>
        </p:txBody>
      </p:sp>
    </p:spTree>
    <p:extLst>
      <p:ext uri="{BB962C8B-B14F-4D97-AF65-F5344CB8AC3E}">
        <p14:creationId xmlns:p14="http://schemas.microsoft.com/office/powerpoint/2010/main" val="3842840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10"/>
          </p:nvPr>
        </p:nvSpPr>
        <p:spPr/>
        <p:txBody>
          <a:bodyPr/>
          <a:lstStyle/>
          <a:p>
            <a:fld id="{0354A2F1-48D7-4A26-AE2F-C9A12AE8476C}" type="slidenum">
              <a:rPr lang="pl-PL" smtClean="0"/>
              <a:t>16</a:t>
            </a:fld>
            <a:endParaRPr lang="pl-PL"/>
          </a:p>
        </p:txBody>
      </p:sp>
    </p:spTree>
    <p:extLst>
      <p:ext uri="{BB962C8B-B14F-4D97-AF65-F5344CB8AC3E}">
        <p14:creationId xmlns:p14="http://schemas.microsoft.com/office/powerpoint/2010/main" val="4179361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l-PL" dirty="0" smtClean="0"/>
          </a:p>
        </p:txBody>
      </p:sp>
      <p:sp>
        <p:nvSpPr>
          <p:cNvPr id="4" name="Slide Number Placeholder 3"/>
          <p:cNvSpPr>
            <a:spLocks noGrp="1"/>
          </p:cNvSpPr>
          <p:nvPr>
            <p:ph type="sldNum" sz="quarter" idx="10"/>
          </p:nvPr>
        </p:nvSpPr>
        <p:spPr/>
        <p:txBody>
          <a:bodyPr/>
          <a:lstStyle/>
          <a:p>
            <a:fld id="{0354A2F1-48D7-4A26-AE2F-C9A12AE8476C}" type="slidenum">
              <a:rPr lang="pl-PL" smtClean="0"/>
              <a:t>20</a:t>
            </a:fld>
            <a:endParaRPr lang="pl-PL"/>
          </a:p>
        </p:txBody>
      </p:sp>
    </p:spTree>
    <p:extLst>
      <p:ext uri="{BB962C8B-B14F-4D97-AF65-F5344CB8AC3E}">
        <p14:creationId xmlns:p14="http://schemas.microsoft.com/office/powerpoint/2010/main" val="952238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354A2F1-48D7-4A26-AE2F-C9A12AE8476C}" type="slidenum">
              <a:rPr lang="pl-PL" smtClean="0"/>
              <a:t>21</a:t>
            </a:fld>
            <a:endParaRPr lang="pl-PL"/>
          </a:p>
        </p:txBody>
      </p:sp>
    </p:spTree>
    <p:extLst>
      <p:ext uri="{BB962C8B-B14F-4D97-AF65-F5344CB8AC3E}">
        <p14:creationId xmlns:p14="http://schemas.microsoft.com/office/powerpoint/2010/main" val="2562769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l-PL" baseline="0" dirty="0" smtClean="0"/>
          </a:p>
        </p:txBody>
      </p:sp>
      <p:sp>
        <p:nvSpPr>
          <p:cNvPr id="4" name="Symbol zastępczy numeru slajdu 3"/>
          <p:cNvSpPr>
            <a:spLocks noGrp="1"/>
          </p:cNvSpPr>
          <p:nvPr>
            <p:ph type="sldNum" sz="quarter" idx="10"/>
          </p:nvPr>
        </p:nvSpPr>
        <p:spPr/>
        <p:txBody>
          <a:bodyPr/>
          <a:lstStyle/>
          <a:p>
            <a:fld id="{0354A2F1-48D7-4A26-AE2F-C9A12AE8476C}" type="slidenum">
              <a:rPr lang="pl-PL" smtClean="0"/>
              <a:t>22</a:t>
            </a:fld>
            <a:endParaRPr lang="pl-PL"/>
          </a:p>
        </p:txBody>
      </p:sp>
    </p:spTree>
    <p:extLst>
      <p:ext uri="{BB962C8B-B14F-4D97-AF65-F5344CB8AC3E}">
        <p14:creationId xmlns:p14="http://schemas.microsoft.com/office/powerpoint/2010/main" val="27519488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pic>
        <p:nvPicPr>
          <p:cNvPr id="35852" name="Picture 12" descr="pasek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2425"/>
            <a:ext cx="1655763" cy="523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3"/>
          <p:cNvSpPr>
            <a:spLocks noChangeArrowheads="1"/>
          </p:cNvSpPr>
          <p:nvPr/>
        </p:nvSpPr>
        <p:spPr bwMode="auto">
          <a:xfrm>
            <a:off x="1655763" y="1628775"/>
            <a:ext cx="7524750" cy="5229225"/>
          </a:xfrm>
          <a:prstGeom prst="rect">
            <a:avLst/>
          </a:prstGeom>
          <a:solidFill>
            <a:srgbClr val="A7190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5844" name="Rectangle 4"/>
          <p:cNvSpPr>
            <a:spLocks noGrp="1" noChangeArrowheads="1"/>
          </p:cNvSpPr>
          <p:nvPr>
            <p:ph type="ctrTitle"/>
          </p:nvPr>
        </p:nvSpPr>
        <p:spPr>
          <a:xfrm>
            <a:off x="1873250" y="2130425"/>
            <a:ext cx="7089775" cy="2019300"/>
          </a:xfrm>
        </p:spPr>
        <p:txBody>
          <a:bodyPr/>
          <a:lstStyle>
            <a:lvl1pPr algn="ctr">
              <a:defRPr/>
            </a:lvl1pPr>
          </a:lstStyle>
          <a:p>
            <a:pPr lvl="0"/>
            <a:r>
              <a:rPr lang="pl-PL" altLang="pl-PL" noProof="0" smtClean="0"/>
              <a:t>Kliknij, aby edytować styl</a:t>
            </a:r>
          </a:p>
        </p:txBody>
      </p:sp>
      <p:sp>
        <p:nvSpPr>
          <p:cNvPr id="35845" name="Rectangle 5"/>
          <p:cNvSpPr>
            <a:spLocks noGrp="1" noChangeArrowheads="1"/>
          </p:cNvSpPr>
          <p:nvPr>
            <p:ph type="subTitle" sz="quarter" idx="1"/>
          </p:nvPr>
        </p:nvSpPr>
        <p:spPr>
          <a:xfrm>
            <a:off x="1873250" y="5697538"/>
            <a:ext cx="7089775" cy="900112"/>
          </a:xfrm>
        </p:spPr>
        <p:txBody>
          <a:bodyPr anchor="b"/>
          <a:lstStyle>
            <a:lvl1pPr marL="0" indent="0" algn="ctr">
              <a:buFontTx/>
              <a:buNone/>
              <a:defRPr sz="2000">
                <a:solidFill>
                  <a:srgbClr val="FFD3A1"/>
                </a:solidFill>
              </a:defRPr>
            </a:lvl1pPr>
          </a:lstStyle>
          <a:p>
            <a:pPr lvl="0"/>
            <a:r>
              <a:rPr lang="pl-PL" altLang="pl-PL" noProof="0" smtClean="0"/>
              <a:t>Kliknij, aby edytować styl wzorca podtytułu</a:t>
            </a:r>
          </a:p>
        </p:txBody>
      </p:sp>
      <p:pic>
        <p:nvPicPr>
          <p:cNvPr id="35856" name="Picture 16" descr="logo en duz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463"/>
            <a:ext cx="8899525" cy="1646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randomBa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1833203982"/>
      </p:ext>
    </p:extLst>
  </p:cSld>
  <p:clrMapOvr>
    <a:masterClrMapping/>
  </p:clrMapOvr>
  <p:transition>
    <p:randomBa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931025" y="630238"/>
            <a:ext cx="2105025" cy="611187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611188" y="630238"/>
            <a:ext cx="6167437" cy="611187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3065320284"/>
      </p:ext>
    </p:extLst>
  </p:cSld>
  <p:clrMapOvr>
    <a:masterClrMapping/>
  </p:clrMapOvr>
  <p:transition>
    <p:randomBa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4204782772"/>
      </p:ext>
    </p:extLst>
  </p:cSld>
  <p:clrMapOvr>
    <a:masterClrMapping/>
  </p:clrMapOvr>
  <p:transitio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Tree>
    <p:extLst>
      <p:ext uri="{BB962C8B-B14F-4D97-AF65-F5344CB8AC3E}">
        <p14:creationId xmlns:p14="http://schemas.microsoft.com/office/powerpoint/2010/main" val="2083893201"/>
      </p:ext>
    </p:extLst>
  </p:cSld>
  <p:clrMapOvr>
    <a:masterClrMapping/>
  </p:clrMapOvr>
  <p:transition>
    <p:randomBa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611188" y="1881188"/>
            <a:ext cx="4135437"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899025" y="1881188"/>
            <a:ext cx="4137025"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3345895086"/>
      </p:ext>
    </p:extLst>
  </p:cSld>
  <p:clrMapOvr>
    <a:masterClrMapping/>
  </p:clrMapOvr>
  <p:transition>
    <p:randomBa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565389283"/>
      </p:ext>
    </p:extLst>
  </p:cSld>
  <p:clrMapOvr>
    <a:masterClrMapping/>
  </p:clrMapOvr>
  <p:transition>
    <p:randomBa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Tree>
    <p:extLst>
      <p:ext uri="{BB962C8B-B14F-4D97-AF65-F5344CB8AC3E}">
        <p14:creationId xmlns:p14="http://schemas.microsoft.com/office/powerpoint/2010/main" val="251580530"/>
      </p:ext>
    </p:extLst>
  </p:cSld>
  <p:clrMapOvr>
    <a:masterClrMapping/>
  </p:clrMapOvr>
  <p:transition>
    <p:randomBa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108775"/>
      </p:ext>
    </p:extLst>
  </p:cSld>
  <p:clrMapOvr>
    <a:masterClrMapping/>
  </p:clrMapOvr>
  <p:transition>
    <p:randomBa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Tree>
    <p:extLst>
      <p:ext uri="{BB962C8B-B14F-4D97-AF65-F5344CB8AC3E}">
        <p14:creationId xmlns:p14="http://schemas.microsoft.com/office/powerpoint/2010/main" val="1459577687"/>
      </p:ext>
    </p:extLst>
  </p:cSld>
  <p:clrMapOvr>
    <a:masterClrMapping/>
  </p:clrMapOvr>
  <p:transition>
    <p:randomBa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Kliknij ikonę, aby dodać obraz</a:t>
            </a:r>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Tree>
    <p:extLst>
      <p:ext uri="{BB962C8B-B14F-4D97-AF65-F5344CB8AC3E}">
        <p14:creationId xmlns:p14="http://schemas.microsoft.com/office/powerpoint/2010/main" val="681251023"/>
      </p:ext>
    </p:extLst>
  </p:cSld>
  <p:clrMapOvr>
    <a:masterClrMapping/>
  </p:clrMapOvr>
  <p:transition>
    <p:randomBa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6" name="Rectangle 10"/>
          <p:cNvSpPr>
            <a:spLocks noChangeArrowheads="1"/>
          </p:cNvSpPr>
          <p:nvPr/>
        </p:nvSpPr>
        <p:spPr bwMode="auto">
          <a:xfrm>
            <a:off x="503238" y="481013"/>
            <a:ext cx="8640762" cy="1292225"/>
          </a:xfrm>
          <a:prstGeom prst="rect">
            <a:avLst/>
          </a:prstGeom>
          <a:solidFill>
            <a:srgbClr val="A7190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9229" name="Rectangle 13"/>
          <p:cNvSpPr>
            <a:spLocks noChangeArrowheads="1"/>
          </p:cNvSpPr>
          <p:nvPr/>
        </p:nvSpPr>
        <p:spPr bwMode="auto">
          <a:xfrm flipH="1">
            <a:off x="0" y="1773238"/>
            <a:ext cx="503238" cy="5084762"/>
          </a:xfrm>
          <a:prstGeom prst="rect">
            <a:avLst/>
          </a:prstGeom>
          <a:solidFill>
            <a:srgbClr val="A7190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9230" name="Rectangle 14"/>
          <p:cNvSpPr>
            <a:spLocks noGrp="1" noChangeArrowheads="1"/>
          </p:cNvSpPr>
          <p:nvPr>
            <p:ph type="title"/>
          </p:nvPr>
        </p:nvSpPr>
        <p:spPr bwMode="auto">
          <a:xfrm>
            <a:off x="611188" y="630238"/>
            <a:ext cx="8424862"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pl-PL" altLang="pl-PL" smtClean="0"/>
              <a:t>Kliknij, aby edytować styl wzorca tytułu</a:t>
            </a:r>
          </a:p>
        </p:txBody>
      </p:sp>
      <p:sp>
        <p:nvSpPr>
          <p:cNvPr id="9231" name="Rectangle 15"/>
          <p:cNvSpPr>
            <a:spLocks noGrp="1" noChangeArrowheads="1"/>
          </p:cNvSpPr>
          <p:nvPr>
            <p:ph type="body" idx="1"/>
          </p:nvPr>
        </p:nvSpPr>
        <p:spPr bwMode="auto">
          <a:xfrm>
            <a:off x="611188" y="1881188"/>
            <a:ext cx="8424862" cy="486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l-PL" altLang="pl-PL" smtClean="0"/>
              <a:t>Kliknij, aby edytować style wzorca tekstu</a:t>
            </a:r>
          </a:p>
          <a:p>
            <a:pPr lvl="1"/>
            <a:r>
              <a:rPr lang="pl-PL" altLang="pl-PL" smtClean="0"/>
              <a:t>Drugi poziom</a:t>
            </a:r>
          </a:p>
          <a:p>
            <a:pPr lvl="2"/>
            <a:r>
              <a:rPr lang="pl-PL" altLang="pl-PL" smtClean="0"/>
              <a:t>Trzeci poziom</a:t>
            </a:r>
          </a:p>
          <a:p>
            <a:pPr lvl="3"/>
            <a:r>
              <a:rPr lang="pl-PL" altLang="pl-PL" smtClean="0"/>
              <a:t>Czwarty poziom</a:t>
            </a:r>
          </a:p>
          <a:p>
            <a:pPr lvl="4"/>
            <a:r>
              <a:rPr lang="pl-PL" altLang="pl-PL" smtClean="0"/>
              <a:t>Piąty poziom</a:t>
            </a:r>
          </a:p>
        </p:txBody>
      </p:sp>
      <p:pic>
        <p:nvPicPr>
          <p:cNvPr id="9233" name="Picture 17" descr="logo en mal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26988"/>
            <a:ext cx="2700338" cy="500063"/>
          </a:xfrm>
          <a:prstGeom prst="rect">
            <a:avLst/>
          </a:prstGeom>
          <a:noFill/>
          <a:extLst>
            <a:ext uri="{909E8E84-426E-40DD-AFC4-6F175D3DCCD1}">
              <a14:hiddenFill xmlns:a14="http://schemas.microsoft.com/office/drawing/2010/main">
                <a:solidFill>
                  <a:srgbClr val="FFFFFF"/>
                </a:solidFill>
              </a14:hiddenFill>
            </a:ext>
          </a:extLst>
        </p:spPr>
      </p:pic>
      <p:pic>
        <p:nvPicPr>
          <p:cNvPr id="9234" name="Picture 18" descr="logo en mal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9050"/>
            <a:ext cx="2700338" cy="50006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randomBar/>
  </p:transition>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Trebuchet MS" pitchFamily="34" charset="0"/>
        </a:defRPr>
      </a:lvl2pPr>
      <a:lvl3pPr algn="l" rtl="0" eaLnBrk="1" fontAlgn="base" hangingPunct="1">
        <a:spcBef>
          <a:spcPct val="0"/>
        </a:spcBef>
        <a:spcAft>
          <a:spcPct val="0"/>
        </a:spcAft>
        <a:defRPr sz="3600" b="1">
          <a:solidFill>
            <a:schemeClr val="tx2"/>
          </a:solidFill>
          <a:latin typeface="Trebuchet MS" pitchFamily="34" charset="0"/>
        </a:defRPr>
      </a:lvl3pPr>
      <a:lvl4pPr algn="l" rtl="0" eaLnBrk="1" fontAlgn="base" hangingPunct="1">
        <a:spcBef>
          <a:spcPct val="0"/>
        </a:spcBef>
        <a:spcAft>
          <a:spcPct val="0"/>
        </a:spcAft>
        <a:defRPr sz="3600" b="1">
          <a:solidFill>
            <a:schemeClr val="tx2"/>
          </a:solidFill>
          <a:latin typeface="Trebuchet MS" pitchFamily="34" charset="0"/>
        </a:defRPr>
      </a:lvl4pPr>
      <a:lvl5pPr algn="l" rtl="0" eaLnBrk="1" fontAlgn="base" hangingPunct="1">
        <a:spcBef>
          <a:spcPct val="0"/>
        </a:spcBef>
        <a:spcAft>
          <a:spcPct val="0"/>
        </a:spcAft>
        <a:defRPr sz="3600" b="1">
          <a:solidFill>
            <a:schemeClr val="tx2"/>
          </a:solidFill>
          <a:latin typeface="Trebuchet MS" pitchFamily="34" charset="0"/>
        </a:defRPr>
      </a:lvl5pPr>
      <a:lvl6pPr marL="457200" algn="l" rtl="0" eaLnBrk="1" fontAlgn="base" hangingPunct="1">
        <a:spcBef>
          <a:spcPct val="0"/>
        </a:spcBef>
        <a:spcAft>
          <a:spcPct val="0"/>
        </a:spcAft>
        <a:defRPr sz="3600" b="1">
          <a:solidFill>
            <a:schemeClr val="tx2"/>
          </a:solidFill>
          <a:latin typeface="Trebuchet MS" pitchFamily="34" charset="0"/>
        </a:defRPr>
      </a:lvl6pPr>
      <a:lvl7pPr marL="914400" algn="l" rtl="0" eaLnBrk="1" fontAlgn="base" hangingPunct="1">
        <a:spcBef>
          <a:spcPct val="0"/>
        </a:spcBef>
        <a:spcAft>
          <a:spcPct val="0"/>
        </a:spcAft>
        <a:defRPr sz="3600" b="1">
          <a:solidFill>
            <a:schemeClr val="tx2"/>
          </a:solidFill>
          <a:latin typeface="Trebuchet MS" pitchFamily="34" charset="0"/>
        </a:defRPr>
      </a:lvl7pPr>
      <a:lvl8pPr marL="1371600" algn="l" rtl="0" eaLnBrk="1" fontAlgn="base" hangingPunct="1">
        <a:spcBef>
          <a:spcPct val="0"/>
        </a:spcBef>
        <a:spcAft>
          <a:spcPct val="0"/>
        </a:spcAft>
        <a:defRPr sz="3600" b="1">
          <a:solidFill>
            <a:schemeClr val="tx2"/>
          </a:solidFill>
          <a:latin typeface="Trebuchet MS" pitchFamily="34" charset="0"/>
        </a:defRPr>
      </a:lvl8pPr>
      <a:lvl9pPr marL="1828800" algn="l" rtl="0" eaLnBrk="1" fontAlgn="base" hangingPunct="1">
        <a:spcBef>
          <a:spcPct val="0"/>
        </a:spcBef>
        <a:spcAft>
          <a:spcPct val="0"/>
        </a:spcAft>
        <a:defRPr sz="3600" b="1">
          <a:solidFill>
            <a:schemeClr val="tx2"/>
          </a:solidFill>
          <a:latin typeface="Trebuchet MS"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en-US" noProof="0" smtClean="0"/>
              <a:t>Unit testing</a:t>
            </a:r>
            <a:br>
              <a:rPr lang="en-US" noProof="0" smtClean="0"/>
            </a:br>
            <a:r>
              <a:rPr lang="en-US" noProof="0" smtClean="0"/>
              <a:t>J</a:t>
            </a:r>
            <a:r>
              <a:rPr lang="pl-PL" noProof="0" smtClean="0"/>
              <a:t>U</a:t>
            </a:r>
            <a:r>
              <a:rPr lang="en-US" noProof="0" smtClean="0"/>
              <a:t>nit 4.11</a:t>
            </a:r>
            <a:endParaRPr lang="en-US" noProof="0"/>
          </a:p>
        </p:txBody>
      </p:sp>
      <p:sp>
        <p:nvSpPr>
          <p:cNvPr id="3" name="Podtytuł 2"/>
          <p:cNvSpPr>
            <a:spLocks noGrp="1"/>
          </p:cNvSpPr>
          <p:nvPr>
            <p:ph type="subTitle" sz="quarter" idx="1"/>
          </p:nvPr>
        </p:nvSpPr>
        <p:spPr/>
        <p:txBody>
          <a:bodyPr/>
          <a:lstStyle/>
          <a:p>
            <a:r>
              <a:rPr lang="en-US" noProof="0" smtClean="0"/>
              <a:t>Agile software development</a:t>
            </a:r>
            <a:r>
              <a:rPr lang="pl-PL" noProof="0" smtClean="0"/>
              <a:t/>
            </a:r>
            <a:br>
              <a:rPr lang="pl-PL" noProof="0" smtClean="0"/>
            </a:br>
            <a:r>
              <a:rPr lang="pl-PL" noProof="0" smtClean="0"/>
              <a:t>24.10.2013</a:t>
            </a:r>
            <a:r>
              <a:rPr lang="en-US" noProof="0" smtClean="0"/>
              <a:t/>
            </a:r>
            <a:br>
              <a:rPr lang="en-US" noProof="0" smtClean="0"/>
            </a:br>
            <a:r>
              <a:rPr lang="en-US" noProof="0" smtClean="0"/>
              <a:t>Michał Negacz 179120, Bartosz Skuza 179139</a:t>
            </a:r>
          </a:p>
        </p:txBody>
      </p:sp>
    </p:spTree>
    <p:extLst>
      <p:ext uri="{BB962C8B-B14F-4D97-AF65-F5344CB8AC3E}">
        <p14:creationId xmlns:p14="http://schemas.microsoft.com/office/powerpoint/2010/main" val="3327425547"/>
      </p:ext>
    </p:extLst>
  </p:cSld>
  <p:clrMapOvr>
    <a:masterClrMapping/>
  </p:clrMapOvr>
  <p:transition>
    <p:randomBa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Simple study case (2)</a:t>
            </a:r>
            <a:endParaRPr lang="en-US" noProof="0"/>
          </a:p>
        </p:txBody>
      </p:sp>
      <p:sp>
        <p:nvSpPr>
          <p:cNvPr id="4" name="pole tekstowe 3"/>
          <p:cNvSpPr txBox="1"/>
          <p:nvPr/>
        </p:nvSpPr>
        <p:spPr>
          <a:xfrm>
            <a:off x="611188" y="1881188"/>
            <a:ext cx="8424862" cy="4278094"/>
          </a:xfrm>
          <a:prstGeom prst="rect">
            <a:avLst/>
          </a:prstGeom>
          <a:noFill/>
        </p:spPr>
        <p:txBody>
          <a:bodyPr wrap="square" rtlCol="0">
            <a:spAutoFit/>
          </a:bodyPr>
          <a:lstStyle/>
          <a:p>
            <a:pPr lvl="1"/>
            <a:r>
              <a:rPr lang="pl-PL" sz="1600" smtClean="0">
                <a:solidFill>
                  <a:srgbClr val="646464"/>
                </a:solidFill>
                <a:latin typeface="Consolas"/>
              </a:rPr>
              <a:t>@</a:t>
            </a:r>
            <a:r>
              <a:rPr lang="pl-PL" sz="1600">
                <a:solidFill>
                  <a:srgbClr val="646464"/>
                </a:solidFill>
                <a:latin typeface="Consolas"/>
              </a:rPr>
              <a:t>Test</a:t>
            </a:r>
          </a:p>
          <a:p>
            <a:pPr lvl="1"/>
            <a:r>
              <a:rPr lang="pl-PL" sz="1600">
                <a:solidFill>
                  <a:srgbClr val="7F0055"/>
                </a:solidFill>
                <a:latin typeface="Consolas"/>
              </a:rPr>
              <a:t>public</a:t>
            </a:r>
            <a:r>
              <a:rPr lang="pl-PL" sz="1600">
                <a:solidFill>
                  <a:srgbClr val="000000"/>
                </a:solidFill>
                <a:latin typeface="Consolas"/>
              </a:rPr>
              <a:t> </a:t>
            </a:r>
            <a:r>
              <a:rPr lang="pl-PL" sz="1600" err="1">
                <a:solidFill>
                  <a:srgbClr val="7F0055"/>
                </a:solidFill>
                <a:latin typeface="Consolas"/>
              </a:rPr>
              <a:t>void</a:t>
            </a:r>
            <a:r>
              <a:rPr lang="pl-PL" sz="1600">
                <a:solidFill>
                  <a:srgbClr val="000000"/>
                </a:solidFill>
                <a:latin typeface="Consolas"/>
              </a:rPr>
              <a:t> </a:t>
            </a:r>
            <a:r>
              <a:rPr lang="pl-PL" sz="1600" err="1">
                <a:solidFill>
                  <a:srgbClr val="000000"/>
                </a:solidFill>
                <a:latin typeface="Consolas"/>
              </a:rPr>
              <a:t>shouldReturnTwoWhenDivideEightByFour</a:t>
            </a:r>
            <a:r>
              <a:rPr lang="pl-PL" sz="1600">
                <a:solidFill>
                  <a:srgbClr val="000000"/>
                </a:solidFill>
                <a:latin typeface="Consolas"/>
              </a:rPr>
              <a:t>() {</a:t>
            </a:r>
          </a:p>
          <a:p>
            <a:pPr lvl="2"/>
            <a:r>
              <a:rPr lang="pl-PL" sz="1600" err="1">
                <a:solidFill>
                  <a:srgbClr val="7F0055"/>
                </a:solidFill>
                <a:latin typeface="Consolas"/>
              </a:rPr>
              <a:t>int</a:t>
            </a:r>
            <a:r>
              <a:rPr lang="pl-PL" sz="1600">
                <a:solidFill>
                  <a:srgbClr val="000000"/>
                </a:solidFill>
                <a:latin typeface="Consolas"/>
              </a:rPr>
              <a:t> </a:t>
            </a:r>
            <a:r>
              <a:rPr lang="pl-PL" sz="1600" err="1">
                <a:solidFill>
                  <a:srgbClr val="000000"/>
                </a:solidFill>
                <a:latin typeface="Consolas"/>
              </a:rPr>
              <a:t>result</a:t>
            </a:r>
            <a:r>
              <a:rPr lang="pl-PL" sz="1600">
                <a:solidFill>
                  <a:srgbClr val="000000"/>
                </a:solidFill>
                <a:latin typeface="Consolas"/>
              </a:rPr>
              <a:t> = </a:t>
            </a:r>
            <a:r>
              <a:rPr lang="pl-PL" sz="1600" i="1" err="1">
                <a:solidFill>
                  <a:srgbClr val="0000C0"/>
                </a:solidFill>
                <a:latin typeface="Consolas"/>
              </a:rPr>
              <a:t>calculator</a:t>
            </a:r>
            <a:r>
              <a:rPr lang="pl-PL" sz="1600" i="1" err="1">
                <a:solidFill>
                  <a:srgbClr val="000000"/>
                </a:solidFill>
                <a:latin typeface="Consolas"/>
              </a:rPr>
              <a:t>.divide</a:t>
            </a:r>
            <a:r>
              <a:rPr lang="pl-PL" sz="1600" i="1">
                <a:solidFill>
                  <a:srgbClr val="000000"/>
                </a:solidFill>
                <a:latin typeface="Consolas"/>
              </a:rPr>
              <a:t>(8, 4);</a:t>
            </a:r>
          </a:p>
          <a:p>
            <a:pPr lvl="2"/>
            <a:r>
              <a:rPr lang="pl-PL" sz="1600" i="1" smtClean="0">
                <a:solidFill>
                  <a:srgbClr val="000000"/>
                </a:solidFill>
                <a:latin typeface="Consolas"/>
              </a:rPr>
              <a:t>assertEquals(2</a:t>
            </a:r>
            <a:r>
              <a:rPr lang="pl-PL" sz="1600" i="1">
                <a:solidFill>
                  <a:srgbClr val="000000"/>
                </a:solidFill>
                <a:latin typeface="Consolas"/>
              </a:rPr>
              <a:t>, </a:t>
            </a:r>
            <a:r>
              <a:rPr lang="pl-PL" sz="1600" i="1" err="1">
                <a:solidFill>
                  <a:srgbClr val="000000"/>
                </a:solidFill>
                <a:latin typeface="Consolas"/>
              </a:rPr>
              <a:t>result</a:t>
            </a:r>
            <a:r>
              <a:rPr lang="pl-PL" sz="1600" i="1">
                <a:solidFill>
                  <a:srgbClr val="000000"/>
                </a:solidFill>
                <a:latin typeface="Consolas"/>
              </a:rPr>
              <a:t>);</a:t>
            </a:r>
          </a:p>
          <a:p>
            <a:pPr lvl="1"/>
            <a:r>
              <a:rPr lang="pl-PL" sz="1600">
                <a:solidFill>
                  <a:srgbClr val="000000"/>
                </a:solidFill>
                <a:latin typeface="Consolas"/>
              </a:rPr>
              <a:t>}</a:t>
            </a:r>
          </a:p>
          <a:p>
            <a:pPr lvl="1"/>
            <a:endParaRPr lang="pl-PL" sz="1600">
              <a:latin typeface="Consolas"/>
            </a:endParaRPr>
          </a:p>
          <a:p>
            <a:pPr lvl="1"/>
            <a:r>
              <a:rPr lang="pl-PL" sz="1600">
                <a:solidFill>
                  <a:srgbClr val="646464"/>
                </a:solidFill>
                <a:latin typeface="Consolas"/>
              </a:rPr>
              <a:t>@Test</a:t>
            </a:r>
            <a:r>
              <a:rPr lang="pl-PL" sz="1600">
                <a:solidFill>
                  <a:srgbClr val="000000"/>
                </a:solidFill>
                <a:latin typeface="Consolas"/>
              </a:rPr>
              <a:t>(</a:t>
            </a:r>
            <a:r>
              <a:rPr lang="pl-PL" sz="1600" err="1">
                <a:solidFill>
                  <a:srgbClr val="000000"/>
                </a:solidFill>
                <a:latin typeface="Consolas"/>
              </a:rPr>
              <a:t>expected</a:t>
            </a:r>
            <a:r>
              <a:rPr lang="pl-PL" sz="1600">
                <a:solidFill>
                  <a:srgbClr val="000000"/>
                </a:solidFill>
                <a:latin typeface="Consolas"/>
              </a:rPr>
              <a:t> = </a:t>
            </a:r>
            <a:r>
              <a:rPr lang="pl-PL" sz="1600" err="1">
                <a:solidFill>
                  <a:srgbClr val="000000"/>
                </a:solidFill>
                <a:latin typeface="Consolas"/>
              </a:rPr>
              <a:t>ArithmeticException.</a:t>
            </a:r>
            <a:r>
              <a:rPr lang="pl-PL" sz="1600" err="1">
                <a:solidFill>
                  <a:srgbClr val="7F0055"/>
                </a:solidFill>
                <a:latin typeface="Consolas"/>
              </a:rPr>
              <a:t>class</a:t>
            </a:r>
            <a:r>
              <a:rPr lang="pl-PL" sz="1600">
                <a:solidFill>
                  <a:srgbClr val="000000"/>
                </a:solidFill>
                <a:latin typeface="Consolas"/>
              </a:rPr>
              <a:t>)</a:t>
            </a:r>
          </a:p>
          <a:p>
            <a:pPr lvl="1"/>
            <a:r>
              <a:rPr lang="pl-PL" sz="1600">
                <a:solidFill>
                  <a:srgbClr val="7F0055"/>
                </a:solidFill>
                <a:latin typeface="Consolas"/>
              </a:rPr>
              <a:t>public</a:t>
            </a:r>
            <a:r>
              <a:rPr lang="pl-PL" sz="1600">
                <a:solidFill>
                  <a:srgbClr val="000000"/>
                </a:solidFill>
                <a:latin typeface="Consolas"/>
              </a:rPr>
              <a:t> </a:t>
            </a:r>
            <a:r>
              <a:rPr lang="pl-PL" sz="1600" err="1">
                <a:solidFill>
                  <a:srgbClr val="7F0055"/>
                </a:solidFill>
                <a:latin typeface="Consolas"/>
              </a:rPr>
              <a:t>void</a:t>
            </a:r>
            <a:r>
              <a:rPr lang="pl-PL" sz="1600">
                <a:solidFill>
                  <a:srgbClr val="000000"/>
                </a:solidFill>
                <a:latin typeface="Consolas"/>
              </a:rPr>
              <a:t> </a:t>
            </a:r>
            <a:r>
              <a:rPr lang="pl-PL" sz="1600" err="1">
                <a:solidFill>
                  <a:srgbClr val="000000"/>
                </a:solidFill>
                <a:latin typeface="Consolas"/>
              </a:rPr>
              <a:t>shouldThrowExceptionWhenDivideByZero</a:t>
            </a:r>
            <a:r>
              <a:rPr lang="pl-PL" sz="1600">
                <a:solidFill>
                  <a:srgbClr val="000000"/>
                </a:solidFill>
                <a:latin typeface="Consolas"/>
              </a:rPr>
              <a:t>() {</a:t>
            </a:r>
          </a:p>
          <a:p>
            <a:pPr lvl="2"/>
            <a:r>
              <a:rPr lang="pl-PL" sz="1600" i="1" err="1">
                <a:solidFill>
                  <a:srgbClr val="0000C0"/>
                </a:solidFill>
                <a:latin typeface="Consolas"/>
              </a:rPr>
              <a:t>calculator</a:t>
            </a:r>
            <a:r>
              <a:rPr lang="pl-PL" sz="1600" i="1" err="1">
                <a:solidFill>
                  <a:srgbClr val="000000"/>
                </a:solidFill>
                <a:latin typeface="Consolas"/>
              </a:rPr>
              <a:t>.divide</a:t>
            </a:r>
            <a:r>
              <a:rPr lang="pl-PL" sz="1600" i="1">
                <a:solidFill>
                  <a:srgbClr val="000000"/>
                </a:solidFill>
                <a:latin typeface="Consolas"/>
              </a:rPr>
              <a:t>(8, 0);</a:t>
            </a:r>
          </a:p>
          <a:p>
            <a:pPr lvl="1"/>
            <a:r>
              <a:rPr lang="pl-PL" sz="1600">
                <a:solidFill>
                  <a:srgbClr val="000000"/>
                </a:solidFill>
                <a:latin typeface="Consolas"/>
              </a:rPr>
              <a:t>}</a:t>
            </a:r>
          </a:p>
          <a:p>
            <a:pPr lvl="1"/>
            <a:endParaRPr lang="pl-PL" sz="1600">
              <a:latin typeface="Consolas"/>
            </a:endParaRPr>
          </a:p>
          <a:p>
            <a:pPr lvl="1"/>
            <a:r>
              <a:rPr lang="pl-PL" sz="1600">
                <a:solidFill>
                  <a:srgbClr val="646464"/>
                </a:solidFill>
                <a:latin typeface="Consolas"/>
              </a:rPr>
              <a:t>@Test</a:t>
            </a:r>
          </a:p>
          <a:p>
            <a:pPr lvl="1"/>
            <a:r>
              <a:rPr lang="pl-PL" sz="1600">
                <a:solidFill>
                  <a:srgbClr val="7F0055"/>
                </a:solidFill>
                <a:latin typeface="Consolas"/>
              </a:rPr>
              <a:t>public</a:t>
            </a:r>
            <a:r>
              <a:rPr lang="pl-PL" sz="1600">
                <a:solidFill>
                  <a:srgbClr val="000000"/>
                </a:solidFill>
                <a:latin typeface="Consolas"/>
              </a:rPr>
              <a:t> </a:t>
            </a:r>
            <a:r>
              <a:rPr lang="pl-PL" sz="1600" err="1">
                <a:solidFill>
                  <a:srgbClr val="7F0055"/>
                </a:solidFill>
                <a:latin typeface="Consolas"/>
              </a:rPr>
              <a:t>void</a:t>
            </a:r>
            <a:r>
              <a:rPr lang="pl-PL" sz="1600">
                <a:solidFill>
                  <a:srgbClr val="000000"/>
                </a:solidFill>
                <a:latin typeface="Consolas"/>
              </a:rPr>
              <a:t> </a:t>
            </a:r>
            <a:r>
              <a:rPr lang="pl-PL" sz="1600" err="1">
                <a:solidFill>
                  <a:srgbClr val="000000"/>
                </a:solidFill>
                <a:latin typeface="Consolas"/>
              </a:rPr>
              <a:t>shouldFail</a:t>
            </a:r>
            <a:r>
              <a:rPr lang="pl-PL" sz="1600">
                <a:solidFill>
                  <a:srgbClr val="000000"/>
                </a:solidFill>
                <a:latin typeface="Consolas"/>
              </a:rPr>
              <a:t>() {</a:t>
            </a:r>
          </a:p>
          <a:p>
            <a:pPr lvl="2"/>
            <a:r>
              <a:rPr lang="pl-PL" sz="1600" i="1" smtClean="0">
                <a:solidFill>
                  <a:srgbClr val="000000"/>
                </a:solidFill>
                <a:latin typeface="Consolas"/>
              </a:rPr>
              <a:t>fail</a:t>
            </a:r>
            <a:r>
              <a:rPr lang="pl-PL" sz="1600" i="1">
                <a:solidFill>
                  <a:srgbClr val="000000"/>
                </a:solidFill>
                <a:latin typeface="Consolas"/>
              </a:rPr>
              <a:t>();</a:t>
            </a:r>
          </a:p>
          <a:p>
            <a:pPr lvl="1"/>
            <a:r>
              <a:rPr lang="pl-PL" sz="1600">
                <a:solidFill>
                  <a:srgbClr val="000000"/>
                </a:solidFill>
                <a:latin typeface="Consolas"/>
              </a:rPr>
              <a:t>}</a:t>
            </a:r>
          </a:p>
          <a:p>
            <a:endParaRPr lang="pl-PL" sz="1600">
              <a:latin typeface="Consolas"/>
            </a:endParaRPr>
          </a:p>
          <a:p>
            <a:r>
              <a:rPr lang="pl-PL" sz="1600">
                <a:solidFill>
                  <a:srgbClr val="000000"/>
                </a:solidFill>
                <a:latin typeface="Consolas"/>
              </a:rPr>
              <a:t>}</a:t>
            </a:r>
          </a:p>
        </p:txBody>
      </p:sp>
    </p:spTree>
    <p:extLst>
      <p:ext uri="{BB962C8B-B14F-4D97-AF65-F5344CB8AC3E}">
        <p14:creationId xmlns:p14="http://schemas.microsoft.com/office/powerpoint/2010/main" val="3929392557"/>
      </p:ext>
    </p:extLst>
  </p:cSld>
  <p:clrMapOvr>
    <a:masterClrMapping/>
  </p:clrMapOvr>
  <p:transition>
    <p:randomBa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Test results</a:t>
            </a:r>
            <a:endParaRPr lang="en-US" noProof="0"/>
          </a:p>
        </p:txBody>
      </p:sp>
      <p:sp>
        <p:nvSpPr>
          <p:cNvPr id="3" name="Symbol zastępczy zawartości 2"/>
          <p:cNvSpPr>
            <a:spLocks noGrp="1"/>
          </p:cNvSpPr>
          <p:nvPr>
            <p:ph idx="1"/>
          </p:nvPr>
        </p:nvSpPr>
        <p:spPr/>
        <p:txBody>
          <a:bodyPr/>
          <a:lstStyle/>
          <a:p>
            <a:r>
              <a:rPr lang="en-US" sz="2400" noProof="0" smtClean="0"/>
              <a:t>Green bar</a:t>
            </a:r>
          </a:p>
          <a:p>
            <a:endParaRPr lang="en-US" sz="2400" noProof="0" smtClean="0"/>
          </a:p>
          <a:p>
            <a:endParaRPr lang="en-US" sz="2400" noProof="0" smtClean="0"/>
          </a:p>
          <a:p>
            <a:endParaRPr lang="en-US" sz="2400" noProof="0" smtClean="0"/>
          </a:p>
          <a:p>
            <a:endParaRPr lang="en-US" sz="2400" noProof="0" smtClean="0"/>
          </a:p>
          <a:p>
            <a:r>
              <a:rPr lang="en-US" sz="2400" noProof="0" smtClean="0"/>
              <a:t>Red bar</a:t>
            </a:r>
            <a:endParaRPr lang="en-US" sz="2400" noProof="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132856"/>
            <a:ext cx="3295650"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4365104"/>
            <a:ext cx="3286125"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6520807"/>
      </p:ext>
    </p:extLst>
  </p:cSld>
  <p:clrMapOvr>
    <a:masterClrMapping/>
  </p:clrMapOvr>
  <p:transition>
    <p:randomBa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JUnit available elements</a:t>
            </a:r>
            <a:endParaRPr lang="en-US" noProof="0"/>
          </a:p>
        </p:txBody>
      </p:sp>
      <p:sp>
        <p:nvSpPr>
          <p:cNvPr id="3" name="Symbol zastępczy zawartości 2"/>
          <p:cNvSpPr>
            <a:spLocks noGrp="1"/>
          </p:cNvSpPr>
          <p:nvPr>
            <p:ph idx="1"/>
          </p:nvPr>
        </p:nvSpPr>
        <p:spPr/>
        <p:txBody>
          <a:bodyPr/>
          <a:lstStyle/>
          <a:p>
            <a:r>
              <a:rPr lang="en-US" sz="2400" noProof="0" smtClean="0"/>
              <a:t>Annotations</a:t>
            </a:r>
          </a:p>
          <a:p>
            <a:pPr lvl="1"/>
            <a:r>
              <a:rPr lang="en-US" sz="2000" noProof="0" smtClean="0"/>
              <a:t>@Test (expected = Throwable, timeout = long)</a:t>
            </a:r>
          </a:p>
          <a:p>
            <a:pPr lvl="1"/>
            <a:r>
              <a:rPr lang="en-US" sz="2000" noProof="0" smtClean="0"/>
              <a:t>@Before </a:t>
            </a:r>
          </a:p>
          <a:p>
            <a:pPr lvl="1"/>
            <a:r>
              <a:rPr lang="en-US" sz="2000" noProof="0" smtClean="0"/>
              <a:t>@After </a:t>
            </a:r>
          </a:p>
          <a:p>
            <a:pPr lvl="1"/>
            <a:r>
              <a:rPr lang="en-US" sz="2000" noProof="0" smtClean="0"/>
              <a:t>@BeforeClass </a:t>
            </a:r>
          </a:p>
          <a:p>
            <a:pPr lvl="1"/>
            <a:r>
              <a:rPr lang="en-US" sz="2000" noProof="0" smtClean="0"/>
              <a:t>@AfterClass</a:t>
            </a:r>
          </a:p>
          <a:p>
            <a:pPr lvl="1"/>
            <a:r>
              <a:rPr lang="en-US" sz="2000" noProof="0" smtClean="0"/>
              <a:t>@Ignore(value = String)</a:t>
            </a:r>
          </a:p>
          <a:p>
            <a:pPr lvl="1"/>
            <a:r>
              <a:rPr lang="en-US" sz="2000" noProof="0" smtClean="0"/>
              <a:t>@Rule</a:t>
            </a:r>
          </a:p>
          <a:p>
            <a:pPr lvl="1"/>
            <a:r>
              <a:rPr lang="en-US" sz="2000" noProof="0" smtClean="0"/>
              <a:t>@FixMethodOrder(value  = MethodSorters)</a:t>
            </a:r>
            <a:r>
              <a:rPr lang="pl-PL" sz="2000"/>
              <a:t> (added in 4.11 version</a:t>
            </a:r>
            <a:r>
              <a:rPr lang="pl-PL" sz="2000" smtClean="0"/>
              <a:t>)</a:t>
            </a:r>
            <a:endParaRPr lang="en-US" sz="2000" noProof="0" smtClean="0"/>
          </a:p>
          <a:p>
            <a:pPr lvl="1"/>
            <a:r>
              <a:rPr lang="en-US" sz="2000" noProof="0" smtClean="0"/>
              <a:t>@RunWith(value = Runner)</a:t>
            </a:r>
          </a:p>
          <a:p>
            <a:pPr lvl="1"/>
            <a:r>
              <a:rPr lang="en-US" sz="2000" noProof="0" smtClean="0"/>
              <a:t>@SuiteClasses(value = Class[])</a:t>
            </a:r>
          </a:p>
          <a:p>
            <a:pPr lvl="1"/>
            <a:r>
              <a:rPr lang="en-US" sz="2000" noProof="0" smtClean="0"/>
              <a:t>@Parameters</a:t>
            </a:r>
          </a:p>
          <a:p>
            <a:pPr lvl="1"/>
            <a:endParaRPr lang="en-US" sz="2000" noProof="0"/>
          </a:p>
        </p:txBody>
      </p:sp>
    </p:spTree>
    <p:extLst>
      <p:ext uri="{BB962C8B-B14F-4D97-AF65-F5344CB8AC3E}">
        <p14:creationId xmlns:p14="http://schemas.microsoft.com/office/powerpoint/2010/main" val="1655790376"/>
      </p:ext>
    </p:extLst>
  </p:cSld>
  <p:clrMapOvr>
    <a:masterClrMapping/>
  </p:clrMapOvr>
  <p:transition>
    <p:randomBa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JUnit available elements (2)</a:t>
            </a:r>
            <a:endParaRPr lang="en-US" noProof="0"/>
          </a:p>
        </p:txBody>
      </p:sp>
      <p:sp>
        <p:nvSpPr>
          <p:cNvPr id="3" name="Symbol zastępczy zawartości 2"/>
          <p:cNvSpPr>
            <a:spLocks noGrp="1"/>
          </p:cNvSpPr>
          <p:nvPr>
            <p:ph idx="1"/>
          </p:nvPr>
        </p:nvSpPr>
        <p:spPr/>
        <p:txBody>
          <a:bodyPr/>
          <a:lstStyle/>
          <a:p>
            <a:r>
              <a:rPr lang="en-US" sz="2400" noProof="0" smtClean="0"/>
              <a:t>Asserts</a:t>
            </a:r>
          </a:p>
          <a:p>
            <a:pPr lvl="1"/>
            <a:r>
              <a:rPr lang="en-US" sz="2000" noProof="0" smtClean="0"/>
              <a:t>assertTrue(String message, boolean condition) </a:t>
            </a:r>
          </a:p>
          <a:p>
            <a:pPr lvl="1"/>
            <a:r>
              <a:rPr lang="en-US" sz="2000" noProof="0" smtClean="0"/>
              <a:t>assertFalse(String message, boolean condition)</a:t>
            </a:r>
          </a:p>
          <a:p>
            <a:pPr lvl="1"/>
            <a:r>
              <a:rPr lang="en-US" sz="2000" noProof="0" smtClean="0"/>
              <a:t>fail(String message)</a:t>
            </a:r>
          </a:p>
          <a:p>
            <a:pPr lvl="1"/>
            <a:r>
              <a:rPr lang="en-US" sz="2000" noProof="0" smtClean="0"/>
              <a:t>assertEquals(String message, Object expected, Object actual)</a:t>
            </a:r>
          </a:p>
          <a:p>
            <a:pPr lvl="1"/>
            <a:r>
              <a:rPr lang="en-US" sz="2000" noProof="0" smtClean="0"/>
              <a:t>assertNotEquals(String message, Object unexpected, Object actual)</a:t>
            </a:r>
            <a:r>
              <a:rPr lang="pl-PL" sz="2000" noProof="0" smtClean="0"/>
              <a:t> (added in 4.11 version)</a:t>
            </a:r>
            <a:endParaRPr lang="en-US" sz="2000" noProof="0" smtClean="0"/>
          </a:p>
          <a:p>
            <a:pPr lvl="1"/>
            <a:r>
              <a:rPr lang="en-US" sz="2000" noProof="0" smtClean="0"/>
              <a:t>assertArrayEquals(String message, Object[] expecteds, Object[] actuals)</a:t>
            </a:r>
          </a:p>
          <a:p>
            <a:pPr lvl="1"/>
            <a:r>
              <a:rPr lang="en-US" sz="2000" noProof="0" smtClean="0"/>
              <a:t>assertSame(String message, Object expected, Object actual)</a:t>
            </a:r>
          </a:p>
          <a:p>
            <a:pPr lvl="1"/>
            <a:r>
              <a:rPr lang="en-US" sz="2000" noProof="0" smtClean="0"/>
              <a:t>assertNotSame(String message, Object expected, Object actual)</a:t>
            </a:r>
          </a:p>
          <a:p>
            <a:pPr lvl="1"/>
            <a:r>
              <a:rPr lang="en-US" sz="2000" noProof="0" smtClean="0"/>
              <a:t>assertThat</a:t>
            </a:r>
            <a:r>
              <a:rPr lang="en-US" sz="2000" b="1" noProof="0" smtClean="0"/>
              <a:t>(</a:t>
            </a:r>
            <a:r>
              <a:rPr lang="en-US" sz="2000" noProof="0" smtClean="0"/>
              <a:t>String reason</a:t>
            </a:r>
            <a:r>
              <a:rPr lang="en-US" sz="2000" b="1" noProof="0" smtClean="0"/>
              <a:t>,</a:t>
            </a:r>
            <a:r>
              <a:rPr lang="en-US" sz="2000" noProof="0" smtClean="0"/>
              <a:t> T actual,  Matcher&lt;? super T&gt; matcher)</a:t>
            </a:r>
          </a:p>
          <a:p>
            <a:pPr lvl="1"/>
            <a:endParaRPr lang="en-US" sz="2000" noProof="0" smtClean="0"/>
          </a:p>
          <a:p>
            <a:pPr lvl="1"/>
            <a:endParaRPr lang="en-US" sz="2000" noProof="0" smtClean="0"/>
          </a:p>
          <a:p>
            <a:pPr lvl="1"/>
            <a:endParaRPr lang="en-US" sz="2000" noProof="0" smtClean="0"/>
          </a:p>
          <a:p>
            <a:pPr lvl="1"/>
            <a:endParaRPr lang="en-US" sz="2000" noProof="0" smtClean="0"/>
          </a:p>
          <a:p>
            <a:pPr lvl="1"/>
            <a:endParaRPr lang="en-US" sz="2000" noProof="0"/>
          </a:p>
        </p:txBody>
      </p:sp>
    </p:spTree>
    <p:extLst>
      <p:ext uri="{BB962C8B-B14F-4D97-AF65-F5344CB8AC3E}">
        <p14:creationId xmlns:p14="http://schemas.microsoft.com/office/powerpoint/2010/main" val="4108361153"/>
      </p:ext>
    </p:extLst>
  </p:cSld>
  <p:clrMapOvr>
    <a:masterClrMapping/>
  </p:clrMapOvr>
  <p:transition>
    <p:randomBa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Test suites</a:t>
            </a:r>
            <a:endParaRPr lang="en-US" noProof="0"/>
          </a:p>
        </p:txBody>
      </p:sp>
      <p:sp>
        <p:nvSpPr>
          <p:cNvPr id="3" name="Symbol zastępczy zawartości 2"/>
          <p:cNvSpPr>
            <a:spLocks noGrp="1"/>
          </p:cNvSpPr>
          <p:nvPr>
            <p:ph idx="1"/>
          </p:nvPr>
        </p:nvSpPr>
        <p:spPr/>
        <p:txBody>
          <a:bodyPr/>
          <a:lstStyle/>
          <a:p>
            <a:r>
              <a:rPr lang="en-US" sz="2400" noProof="0" smtClean="0"/>
              <a:t>Suite – group of tests. A test suite is a convenient way to group together tests that are related. For example, if you don’t define a test suite for a test class, JUnit automatically provides a test suite that includes all tests found in the test class (more on that later). A suite usually groups test classes from the same package.</a:t>
            </a:r>
            <a:br>
              <a:rPr lang="en-US" sz="2400" noProof="0" smtClean="0"/>
            </a:br>
            <a:r>
              <a:rPr lang="en-US" sz="2400" i="1" noProof="0" smtClean="0"/>
              <a:t>Junit in Action</a:t>
            </a:r>
          </a:p>
          <a:p>
            <a:endParaRPr lang="en-US" sz="2400" noProof="0"/>
          </a:p>
        </p:txBody>
      </p:sp>
    </p:spTree>
    <p:extLst>
      <p:ext uri="{BB962C8B-B14F-4D97-AF65-F5344CB8AC3E}">
        <p14:creationId xmlns:p14="http://schemas.microsoft.com/office/powerpoint/2010/main" val="186035748"/>
      </p:ext>
    </p:extLst>
  </p:cSld>
  <p:clrMapOvr>
    <a:masterClrMapping/>
  </p:clrMapOvr>
  <p:transition>
    <p:randomBa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Test suite case study</a:t>
            </a:r>
            <a:endParaRPr lang="en-US" noProof="0"/>
          </a:p>
        </p:txBody>
      </p:sp>
      <p:sp>
        <p:nvSpPr>
          <p:cNvPr id="4" name="pole tekstowe 3"/>
          <p:cNvSpPr txBox="1"/>
          <p:nvPr/>
        </p:nvSpPr>
        <p:spPr>
          <a:xfrm>
            <a:off x="611188" y="1881188"/>
            <a:ext cx="8424862" cy="1569660"/>
          </a:xfrm>
          <a:prstGeom prst="rect">
            <a:avLst/>
          </a:prstGeom>
          <a:noFill/>
        </p:spPr>
        <p:txBody>
          <a:bodyPr wrap="square" rtlCol="0">
            <a:spAutoFit/>
          </a:bodyPr>
          <a:lstStyle/>
          <a:p>
            <a:r>
              <a:rPr lang="pl-PL" sz="1600">
                <a:solidFill>
                  <a:srgbClr val="646464"/>
                </a:solidFill>
                <a:latin typeface="Consolas"/>
              </a:rPr>
              <a:t>@</a:t>
            </a:r>
            <a:r>
              <a:rPr lang="pl-PL" sz="1600" err="1">
                <a:solidFill>
                  <a:srgbClr val="646464"/>
                </a:solidFill>
                <a:latin typeface="Consolas"/>
              </a:rPr>
              <a:t>RunWith</a:t>
            </a:r>
            <a:r>
              <a:rPr lang="pl-PL" sz="1600">
                <a:solidFill>
                  <a:srgbClr val="000000"/>
                </a:solidFill>
                <a:latin typeface="Consolas"/>
              </a:rPr>
              <a:t>(</a:t>
            </a:r>
            <a:r>
              <a:rPr lang="pl-PL" sz="1600" err="1">
                <a:solidFill>
                  <a:srgbClr val="000000"/>
                </a:solidFill>
                <a:latin typeface="Consolas"/>
              </a:rPr>
              <a:t>Suite.</a:t>
            </a:r>
            <a:r>
              <a:rPr lang="pl-PL" sz="1600" err="1">
                <a:solidFill>
                  <a:srgbClr val="7F0055"/>
                </a:solidFill>
                <a:latin typeface="Consolas"/>
              </a:rPr>
              <a:t>class</a:t>
            </a:r>
            <a:r>
              <a:rPr lang="pl-PL" sz="1600">
                <a:solidFill>
                  <a:srgbClr val="000000"/>
                </a:solidFill>
                <a:latin typeface="Consolas"/>
              </a:rPr>
              <a:t>)</a:t>
            </a:r>
          </a:p>
          <a:p>
            <a:r>
              <a:rPr lang="pl-PL" sz="1600">
                <a:solidFill>
                  <a:srgbClr val="646464"/>
                </a:solidFill>
                <a:latin typeface="Consolas"/>
              </a:rPr>
              <a:t>@</a:t>
            </a:r>
            <a:r>
              <a:rPr lang="pl-PL" sz="1600" err="1">
                <a:solidFill>
                  <a:srgbClr val="646464"/>
                </a:solidFill>
                <a:latin typeface="Consolas"/>
              </a:rPr>
              <a:t>SuiteClasses</a:t>
            </a:r>
            <a:r>
              <a:rPr lang="pl-PL" sz="1600">
                <a:solidFill>
                  <a:srgbClr val="000000"/>
                </a:solidFill>
                <a:latin typeface="Consolas"/>
              </a:rPr>
              <a:t>(</a:t>
            </a:r>
            <a:r>
              <a:rPr lang="pl-PL" sz="1600" err="1">
                <a:solidFill>
                  <a:srgbClr val="000000"/>
                </a:solidFill>
                <a:latin typeface="Consolas"/>
              </a:rPr>
              <a:t>value</a:t>
            </a:r>
            <a:r>
              <a:rPr lang="pl-PL" sz="1600">
                <a:solidFill>
                  <a:srgbClr val="000000"/>
                </a:solidFill>
                <a:latin typeface="Consolas"/>
              </a:rPr>
              <a:t> = {</a:t>
            </a:r>
            <a:r>
              <a:rPr lang="pl-PL" sz="1600" err="1">
                <a:solidFill>
                  <a:srgbClr val="000000"/>
                </a:solidFill>
                <a:latin typeface="Consolas"/>
              </a:rPr>
              <a:t>CalculatorTest.</a:t>
            </a:r>
            <a:r>
              <a:rPr lang="pl-PL" sz="1600" err="1">
                <a:solidFill>
                  <a:srgbClr val="7F0055"/>
                </a:solidFill>
                <a:latin typeface="Consolas"/>
              </a:rPr>
              <a:t>class</a:t>
            </a:r>
            <a:r>
              <a:rPr lang="pl-PL" sz="1600">
                <a:solidFill>
                  <a:srgbClr val="000000"/>
                </a:solidFill>
                <a:latin typeface="Consolas"/>
              </a:rPr>
              <a:t>, </a:t>
            </a:r>
            <a:r>
              <a:rPr lang="pl-PL" sz="1600" err="1">
                <a:solidFill>
                  <a:srgbClr val="000000"/>
                </a:solidFill>
                <a:latin typeface="Consolas"/>
              </a:rPr>
              <a:t>FooTest.</a:t>
            </a:r>
            <a:r>
              <a:rPr lang="pl-PL" sz="1600" err="1">
                <a:solidFill>
                  <a:srgbClr val="7F0055"/>
                </a:solidFill>
                <a:latin typeface="Consolas"/>
              </a:rPr>
              <a:t>class</a:t>
            </a:r>
            <a:r>
              <a:rPr lang="pl-PL" sz="1600">
                <a:solidFill>
                  <a:srgbClr val="000000"/>
                </a:solidFill>
                <a:latin typeface="Consolas"/>
              </a:rPr>
              <a:t>})</a:t>
            </a:r>
          </a:p>
          <a:p>
            <a:r>
              <a:rPr lang="pl-PL" sz="1600">
                <a:solidFill>
                  <a:srgbClr val="7F0055"/>
                </a:solidFill>
                <a:latin typeface="Consolas"/>
              </a:rPr>
              <a:t>public</a:t>
            </a:r>
            <a:r>
              <a:rPr lang="pl-PL" sz="1600">
                <a:solidFill>
                  <a:srgbClr val="000000"/>
                </a:solidFill>
                <a:latin typeface="Consolas"/>
              </a:rPr>
              <a:t> </a:t>
            </a:r>
            <a:r>
              <a:rPr lang="pl-PL" sz="1600" err="1">
                <a:solidFill>
                  <a:srgbClr val="7F0055"/>
                </a:solidFill>
                <a:latin typeface="Consolas"/>
              </a:rPr>
              <a:t>class</a:t>
            </a:r>
            <a:r>
              <a:rPr lang="pl-PL" sz="1600">
                <a:solidFill>
                  <a:srgbClr val="000000"/>
                </a:solidFill>
                <a:latin typeface="Consolas"/>
              </a:rPr>
              <a:t> </a:t>
            </a:r>
            <a:r>
              <a:rPr lang="pl-PL" sz="1600" err="1">
                <a:solidFill>
                  <a:srgbClr val="000000"/>
                </a:solidFill>
                <a:latin typeface="Consolas"/>
              </a:rPr>
              <a:t>CalculatorAndFooTest</a:t>
            </a:r>
            <a:r>
              <a:rPr lang="pl-PL" sz="1600">
                <a:solidFill>
                  <a:srgbClr val="000000"/>
                </a:solidFill>
                <a:latin typeface="Consolas"/>
              </a:rPr>
              <a:t> {</a:t>
            </a:r>
          </a:p>
          <a:p>
            <a:endParaRPr lang="pl-PL" sz="1600">
              <a:latin typeface="Consolas"/>
            </a:endParaRPr>
          </a:p>
          <a:p>
            <a:r>
              <a:rPr lang="pl-PL" sz="1600">
                <a:solidFill>
                  <a:srgbClr val="000000"/>
                </a:solidFill>
                <a:latin typeface="Consolas"/>
              </a:rPr>
              <a:t>}</a:t>
            </a:r>
          </a:p>
          <a:p>
            <a:endParaRPr lang="pl-PL" sz="1600">
              <a:solidFill>
                <a:srgbClr val="000000"/>
              </a:solidFill>
              <a:latin typeface="Consolas"/>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6811" y="3450848"/>
            <a:ext cx="3552825"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7560631"/>
      </p:ext>
    </p:extLst>
  </p:cSld>
  <p:clrMapOvr>
    <a:masterClrMapping/>
  </p:clrMapOvr>
  <p:transition>
    <p:randomBa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Parameterized Test</a:t>
            </a:r>
            <a:endParaRPr lang="en-US" noProof="0"/>
          </a:p>
        </p:txBody>
      </p:sp>
      <p:sp>
        <p:nvSpPr>
          <p:cNvPr id="3" name="Symbol zastępczy zawartości 2"/>
          <p:cNvSpPr>
            <a:spLocks noGrp="1"/>
          </p:cNvSpPr>
          <p:nvPr>
            <p:ph idx="1"/>
          </p:nvPr>
        </p:nvSpPr>
        <p:spPr/>
        <p:txBody>
          <a:bodyPr/>
          <a:lstStyle/>
          <a:p>
            <a:r>
              <a:rPr lang="en-US" sz="2400" noProof="0" smtClean="0"/>
              <a:t>The  Parameterized test runner allows to run a test many times with different sets of parameters</a:t>
            </a:r>
            <a:endParaRPr lang="pl-PL" sz="2400" noProof="0" smtClean="0"/>
          </a:p>
          <a:p>
            <a:endParaRPr lang="pl-PL" sz="2400" noProof="0" smtClean="0"/>
          </a:p>
          <a:p>
            <a:r>
              <a:rPr lang="pl-PL" sz="2400" smtClean="0"/>
              <a:t>Test class should have method that provide collection with arrays of test parameters</a:t>
            </a:r>
            <a:endParaRPr lang="pl-PL" sz="2400"/>
          </a:p>
          <a:p>
            <a:endParaRPr lang="en-US" sz="2400" noProof="0" smtClean="0"/>
          </a:p>
          <a:p>
            <a:r>
              <a:rPr lang="en-US" sz="2400" noProof="0" smtClean="0"/>
              <a:t>Test class should have a constructor with argument</a:t>
            </a:r>
            <a:r>
              <a:rPr lang="pl-PL" sz="2400" noProof="0" smtClean="0"/>
              <a:t>s list </a:t>
            </a:r>
            <a:r>
              <a:rPr lang="en-US" sz="2400" noProof="0" smtClean="0"/>
              <a:t>equals to </a:t>
            </a:r>
            <a:r>
              <a:rPr lang="pl-PL" sz="2400" noProof="0" smtClean="0"/>
              <a:t>mentioned above </a:t>
            </a:r>
            <a:r>
              <a:rPr lang="en-US" sz="2400" noProof="0" smtClean="0"/>
              <a:t>method array value</a:t>
            </a:r>
            <a:endParaRPr lang="en-US" sz="2400" noProof="0"/>
          </a:p>
        </p:txBody>
      </p:sp>
    </p:spTree>
    <p:extLst>
      <p:ext uri="{BB962C8B-B14F-4D97-AF65-F5344CB8AC3E}">
        <p14:creationId xmlns:p14="http://schemas.microsoft.com/office/powerpoint/2010/main" val="394266501"/>
      </p:ext>
    </p:extLst>
  </p:cSld>
  <p:clrMapOvr>
    <a:masterClrMapping/>
  </p:clrMapOvr>
  <p:transition>
    <p:randomBa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Parameterized test study case</a:t>
            </a:r>
            <a:endParaRPr lang="en-US" noProof="0"/>
          </a:p>
        </p:txBody>
      </p:sp>
      <p:sp>
        <p:nvSpPr>
          <p:cNvPr id="4" name="pole tekstowe 3"/>
          <p:cNvSpPr txBox="1"/>
          <p:nvPr/>
        </p:nvSpPr>
        <p:spPr>
          <a:xfrm>
            <a:off x="611188" y="1881188"/>
            <a:ext cx="8424862" cy="4770537"/>
          </a:xfrm>
          <a:prstGeom prst="rect">
            <a:avLst/>
          </a:prstGeom>
          <a:noFill/>
        </p:spPr>
        <p:txBody>
          <a:bodyPr wrap="square" rtlCol="0">
            <a:spAutoFit/>
          </a:bodyPr>
          <a:lstStyle/>
          <a:p>
            <a:r>
              <a:rPr lang="pl-PL" sz="1600">
                <a:solidFill>
                  <a:srgbClr val="646464"/>
                </a:solidFill>
                <a:latin typeface="Consolas"/>
              </a:rPr>
              <a:t>@</a:t>
            </a:r>
            <a:r>
              <a:rPr lang="pl-PL" sz="1600" err="1">
                <a:solidFill>
                  <a:srgbClr val="646464"/>
                </a:solidFill>
                <a:latin typeface="Consolas"/>
              </a:rPr>
              <a:t>RunWith</a:t>
            </a:r>
            <a:r>
              <a:rPr lang="pl-PL" sz="1600">
                <a:solidFill>
                  <a:srgbClr val="000000"/>
                </a:solidFill>
                <a:latin typeface="Consolas"/>
              </a:rPr>
              <a:t>(</a:t>
            </a:r>
            <a:r>
              <a:rPr lang="pl-PL" sz="1600" err="1">
                <a:solidFill>
                  <a:srgbClr val="000000"/>
                </a:solidFill>
                <a:latin typeface="Consolas"/>
              </a:rPr>
              <a:t>Parameterized.</a:t>
            </a:r>
            <a:r>
              <a:rPr lang="pl-PL" sz="1600" err="1">
                <a:solidFill>
                  <a:srgbClr val="7F0055"/>
                </a:solidFill>
                <a:latin typeface="Consolas"/>
              </a:rPr>
              <a:t>class</a:t>
            </a:r>
            <a:r>
              <a:rPr lang="pl-PL" sz="1600">
                <a:solidFill>
                  <a:srgbClr val="000000"/>
                </a:solidFill>
                <a:latin typeface="Consolas"/>
              </a:rPr>
              <a:t>)</a:t>
            </a:r>
          </a:p>
          <a:p>
            <a:r>
              <a:rPr lang="pl-PL" sz="1600">
                <a:solidFill>
                  <a:srgbClr val="7F0055"/>
                </a:solidFill>
                <a:latin typeface="Consolas"/>
              </a:rPr>
              <a:t>public</a:t>
            </a:r>
            <a:r>
              <a:rPr lang="pl-PL" sz="1600">
                <a:solidFill>
                  <a:srgbClr val="000000"/>
                </a:solidFill>
                <a:latin typeface="Consolas"/>
              </a:rPr>
              <a:t> </a:t>
            </a:r>
            <a:r>
              <a:rPr lang="pl-PL" sz="1600" err="1">
                <a:solidFill>
                  <a:srgbClr val="7F0055"/>
                </a:solidFill>
                <a:latin typeface="Consolas"/>
              </a:rPr>
              <a:t>class</a:t>
            </a:r>
            <a:r>
              <a:rPr lang="pl-PL" sz="1600">
                <a:solidFill>
                  <a:srgbClr val="000000"/>
                </a:solidFill>
                <a:latin typeface="Consolas"/>
              </a:rPr>
              <a:t> </a:t>
            </a:r>
            <a:r>
              <a:rPr lang="pl-PL" sz="1600" err="1">
                <a:solidFill>
                  <a:srgbClr val="000000"/>
                </a:solidFill>
                <a:latin typeface="Consolas"/>
              </a:rPr>
              <a:t>ParameterizedCalculatorTest</a:t>
            </a:r>
            <a:r>
              <a:rPr lang="pl-PL" sz="1600">
                <a:solidFill>
                  <a:srgbClr val="000000"/>
                </a:solidFill>
                <a:latin typeface="Consolas"/>
              </a:rPr>
              <a:t> {</a:t>
            </a:r>
          </a:p>
          <a:p>
            <a:endParaRPr lang="pl-PL" sz="1600">
              <a:latin typeface="Consolas"/>
            </a:endParaRPr>
          </a:p>
          <a:p>
            <a:pPr lvl="1"/>
            <a:r>
              <a:rPr lang="pl-PL" sz="1600" err="1">
                <a:solidFill>
                  <a:srgbClr val="7F0055"/>
                </a:solidFill>
                <a:latin typeface="Consolas"/>
              </a:rPr>
              <a:t>static</a:t>
            </a:r>
            <a:r>
              <a:rPr lang="pl-PL" sz="1600">
                <a:solidFill>
                  <a:srgbClr val="000000"/>
                </a:solidFill>
                <a:latin typeface="Consolas"/>
              </a:rPr>
              <a:t> </a:t>
            </a:r>
            <a:r>
              <a:rPr lang="pl-PL" sz="1600" err="1">
                <a:solidFill>
                  <a:srgbClr val="000000"/>
                </a:solidFill>
                <a:latin typeface="Consolas"/>
              </a:rPr>
              <a:t>Calculator</a:t>
            </a:r>
            <a:r>
              <a:rPr lang="pl-PL" sz="1600">
                <a:solidFill>
                  <a:srgbClr val="000000"/>
                </a:solidFill>
                <a:latin typeface="Consolas"/>
              </a:rPr>
              <a:t> </a:t>
            </a:r>
            <a:r>
              <a:rPr lang="pl-PL" sz="1600" i="1" err="1">
                <a:solidFill>
                  <a:srgbClr val="000000"/>
                </a:solidFill>
                <a:latin typeface="Consolas"/>
              </a:rPr>
              <a:t>calculator</a:t>
            </a:r>
            <a:r>
              <a:rPr lang="pl-PL" sz="1600" i="1">
                <a:solidFill>
                  <a:srgbClr val="000000"/>
                </a:solidFill>
                <a:latin typeface="Consolas"/>
              </a:rPr>
              <a:t>;</a:t>
            </a:r>
          </a:p>
          <a:p>
            <a:pPr lvl="1"/>
            <a:r>
              <a:rPr lang="pl-PL" sz="1600" err="1" smtClean="0">
                <a:solidFill>
                  <a:srgbClr val="7F0055"/>
                </a:solidFill>
                <a:latin typeface="Consolas"/>
              </a:rPr>
              <a:t>int</a:t>
            </a:r>
            <a:r>
              <a:rPr lang="pl-PL" sz="1600" smtClean="0">
                <a:solidFill>
                  <a:srgbClr val="000000"/>
                </a:solidFill>
                <a:latin typeface="Consolas"/>
              </a:rPr>
              <a:t> </a:t>
            </a:r>
            <a:r>
              <a:rPr lang="pl-PL" sz="1600" err="1">
                <a:solidFill>
                  <a:srgbClr val="0000C0"/>
                </a:solidFill>
                <a:latin typeface="Consolas"/>
              </a:rPr>
              <a:t>firstNumber</a:t>
            </a:r>
            <a:r>
              <a:rPr lang="pl-PL" sz="1600">
                <a:solidFill>
                  <a:srgbClr val="000000"/>
                </a:solidFill>
                <a:latin typeface="Consolas"/>
              </a:rPr>
              <a:t>;</a:t>
            </a:r>
          </a:p>
          <a:p>
            <a:pPr lvl="1"/>
            <a:r>
              <a:rPr lang="pl-PL" sz="1600" err="1" smtClean="0">
                <a:solidFill>
                  <a:srgbClr val="7F0055"/>
                </a:solidFill>
                <a:latin typeface="Consolas"/>
              </a:rPr>
              <a:t>int</a:t>
            </a:r>
            <a:r>
              <a:rPr lang="pl-PL" sz="1600" smtClean="0">
                <a:solidFill>
                  <a:srgbClr val="000000"/>
                </a:solidFill>
                <a:latin typeface="Consolas"/>
              </a:rPr>
              <a:t> </a:t>
            </a:r>
            <a:r>
              <a:rPr lang="pl-PL" sz="1600" err="1">
                <a:solidFill>
                  <a:srgbClr val="0000C0"/>
                </a:solidFill>
                <a:latin typeface="Consolas"/>
              </a:rPr>
              <a:t>secondNumber</a:t>
            </a:r>
            <a:r>
              <a:rPr lang="pl-PL" sz="1600">
                <a:solidFill>
                  <a:srgbClr val="000000"/>
                </a:solidFill>
                <a:latin typeface="Consolas"/>
              </a:rPr>
              <a:t>;</a:t>
            </a:r>
          </a:p>
          <a:p>
            <a:pPr lvl="1"/>
            <a:r>
              <a:rPr lang="pl-PL" sz="1600" err="1" smtClean="0">
                <a:solidFill>
                  <a:srgbClr val="7F0055"/>
                </a:solidFill>
                <a:latin typeface="Consolas"/>
              </a:rPr>
              <a:t>int</a:t>
            </a:r>
            <a:r>
              <a:rPr lang="pl-PL" sz="1600" smtClean="0">
                <a:solidFill>
                  <a:srgbClr val="000000"/>
                </a:solidFill>
                <a:latin typeface="Consolas"/>
              </a:rPr>
              <a:t> </a:t>
            </a:r>
            <a:r>
              <a:rPr lang="pl-PL" sz="1600" err="1">
                <a:solidFill>
                  <a:srgbClr val="0000C0"/>
                </a:solidFill>
                <a:latin typeface="Consolas"/>
              </a:rPr>
              <a:t>expectedResult</a:t>
            </a:r>
            <a:r>
              <a:rPr lang="pl-PL" sz="1600">
                <a:solidFill>
                  <a:srgbClr val="000000"/>
                </a:solidFill>
                <a:latin typeface="Consolas"/>
              </a:rPr>
              <a:t>;</a:t>
            </a:r>
          </a:p>
          <a:p>
            <a:pPr lvl="1"/>
            <a:endParaRPr lang="pl-PL" sz="1600">
              <a:latin typeface="Consolas"/>
            </a:endParaRPr>
          </a:p>
          <a:p>
            <a:pPr lvl="1"/>
            <a:r>
              <a:rPr lang="en-US" sz="1600">
                <a:solidFill>
                  <a:srgbClr val="7F0055"/>
                </a:solidFill>
                <a:latin typeface="Consolas"/>
              </a:rPr>
              <a:t>public</a:t>
            </a:r>
            <a:r>
              <a:rPr lang="en-US" sz="1600">
                <a:solidFill>
                  <a:srgbClr val="000000"/>
                </a:solidFill>
                <a:latin typeface="Consolas"/>
              </a:rPr>
              <a:t> </a:t>
            </a:r>
            <a:r>
              <a:rPr lang="en-US" sz="1600" err="1">
                <a:solidFill>
                  <a:srgbClr val="000000"/>
                </a:solidFill>
                <a:latin typeface="Consolas"/>
              </a:rPr>
              <a:t>ParameterizedCalculatorTest</a:t>
            </a:r>
            <a:r>
              <a:rPr lang="en-US" sz="1600">
                <a:solidFill>
                  <a:srgbClr val="000000"/>
                </a:solidFill>
                <a:latin typeface="Consolas"/>
              </a:rPr>
              <a:t>(</a:t>
            </a:r>
            <a:r>
              <a:rPr lang="en-US" sz="1600" err="1">
                <a:solidFill>
                  <a:srgbClr val="7F0055"/>
                </a:solidFill>
                <a:latin typeface="Consolas"/>
              </a:rPr>
              <a:t>int</a:t>
            </a:r>
            <a:r>
              <a:rPr lang="en-US" sz="1600">
                <a:solidFill>
                  <a:srgbClr val="000000"/>
                </a:solidFill>
                <a:latin typeface="Consolas"/>
              </a:rPr>
              <a:t> </a:t>
            </a:r>
            <a:r>
              <a:rPr lang="en-US" sz="1600" err="1">
                <a:solidFill>
                  <a:srgbClr val="000000"/>
                </a:solidFill>
                <a:latin typeface="Consolas"/>
              </a:rPr>
              <a:t>firstNumber</a:t>
            </a:r>
            <a:r>
              <a:rPr lang="en-US" sz="1600">
                <a:solidFill>
                  <a:srgbClr val="000000"/>
                </a:solidFill>
                <a:latin typeface="Consolas"/>
              </a:rPr>
              <a:t>, </a:t>
            </a:r>
            <a:r>
              <a:rPr lang="en-US" sz="1600" err="1">
                <a:solidFill>
                  <a:srgbClr val="7F0055"/>
                </a:solidFill>
                <a:latin typeface="Consolas"/>
              </a:rPr>
              <a:t>int</a:t>
            </a:r>
            <a:r>
              <a:rPr lang="en-US" sz="1600">
                <a:solidFill>
                  <a:srgbClr val="000000"/>
                </a:solidFill>
                <a:latin typeface="Consolas"/>
              </a:rPr>
              <a:t> </a:t>
            </a:r>
            <a:r>
              <a:rPr lang="en-US" sz="1600" err="1">
                <a:solidFill>
                  <a:srgbClr val="000000"/>
                </a:solidFill>
                <a:latin typeface="Consolas"/>
              </a:rPr>
              <a:t>secondNumber</a:t>
            </a:r>
            <a:r>
              <a:rPr lang="en-US" sz="1600">
                <a:solidFill>
                  <a:srgbClr val="000000"/>
                </a:solidFill>
                <a:latin typeface="Consolas"/>
              </a:rPr>
              <a:t>, </a:t>
            </a:r>
            <a:r>
              <a:rPr lang="en-US" sz="1600" err="1">
                <a:solidFill>
                  <a:srgbClr val="7F0055"/>
                </a:solidFill>
                <a:latin typeface="Consolas"/>
              </a:rPr>
              <a:t>int</a:t>
            </a:r>
            <a:r>
              <a:rPr lang="en-US" sz="1600">
                <a:solidFill>
                  <a:srgbClr val="000000"/>
                </a:solidFill>
                <a:latin typeface="Consolas"/>
              </a:rPr>
              <a:t> </a:t>
            </a:r>
            <a:r>
              <a:rPr lang="en-US" sz="1600" err="1">
                <a:solidFill>
                  <a:srgbClr val="000000"/>
                </a:solidFill>
                <a:latin typeface="Consolas"/>
              </a:rPr>
              <a:t>expectedResult</a:t>
            </a:r>
            <a:r>
              <a:rPr lang="en-US" sz="1600">
                <a:solidFill>
                  <a:srgbClr val="000000"/>
                </a:solidFill>
                <a:latin typeface="Consolas"/>
              </a:rPr>
              <a:t>) {</a:t>
            </a:r>
          </a:p>
          <a:p>
            <a:pPr lvl="2"/>
            <a:r>
              <a:rPr lang="pl-PL" sz="1600" err="1">
                <a:solidFill>
                  <a:srgbClr val="7F0055"/>
                </a:solidFill>
                <a:latin typeface="Consolas"/>
              </a:rPr>
              <a:t>this</a:t>
            </a:r>
            <a:r>
              <a:rPr lang="pl-PL" sz="1600" err="1">
                <a:solidFill>
                  <a:srgbClr val="000000"/>
                </a:solidFill>
                <a:latin typeface="Consolas"/>
              </a:rPr>
              <a:t>.</a:t>
            </a:r>
            <a:r>
              <a:rPr lang="pl-PL" sz="1600" err="1">
                <a:solidFill>
                  <a:srgbClr val="0000C0"/>
                </a:solidFill>
                <a:latin typeface="Consolas"/>
              </a:rPr>
              <a:t>firstNumber</a:t>
            </a:r>
            <a:r>
              <a:rPr lang="pl-PL" sz="1600">
                <a:solidFill>
                  <a:srgbClr val="000000"/>
                </a:solidFill>
                <a:latin typeface="Consolas"/>
              </a:rPr>
              <a:t> = </a:t>
            </a:r>
            <a:r>
              <a:rPr lang="pl-PL" sz="1600" err="1">
                <a:solidFill>
                  <a:srgbClr val="000000"/>
                </a:solidFill>
                <a:latin typeface="Consolas"/>
              </a:rPr>
              <a:t>firstNumber</a:t>
            </a:r>
            <a:r>
              <a:rPr lang="pl-PL" sz="1600">
                <a:solidFill>
                  <a:srgbClr val="000000"/>
                </a:solidFill>
                <a:latin typeface="Consolas"/>
              </a:rPr>
              <a:t>;</a:t>
            </a:r>
          </a:p>
          <a:p>
            <a:pPr lvl="2"/>
            <a:r>
              <a:rPr lang="pl-PL" sz="1600" err="1">
                <a:solidFill>
                  <a:srgbClr val="7F0055"/>
                </a:solidFill>
                <a:latin typeface="Consolas"/>
              </a:rPr>
              <a:t>this</a:t>
            </a:r>
            <a:r>
              <a:rPr lang="pl-PL" sz="1600" err="1">
                <a:solidFill>
                  <a:srgbClr val="000000"/>
                </a:solidFill>
                <a:latin typeface="Consolas"/>
              </a:rPr>
              <a:t>.</a:t>
            </a:r>
            <a:r>
              <a:rPr lang="pl-PL" sz="1600" err="1">
                <a:solidFill>
                  <a:srgbClr val="0000C0"/>
                </a:solidFill>
                <a:latin typeface="Consolas"/>
              </a:rPr>
              <a:t>secondNumber</a:t>
            </a:r>
            <a:r>
              <a:rPr lang="pl-PL" sz="1600">
                <a:solidFill>
                  <a:srgbClr val="000000"/>
                </a:solidFill>
                <a:latin typeface="Consolas"/>
              </a:rPr>
              <a:t> = </a:t>
            </a:r>
            <a:r>
              <a:rPr lang="pl-PL" sz="1600" err="1">
                <a:solidFill>
                  <a:srgbClr val="000000"/>
                </a:solidFill>
                <a:latin typeface="Consolas"/>
              </a:rPr>
              <a:t>secondNumber</a:t>
            </a:r>
            <a:r>
              <a:rPr lang="pl-PL" sz="1600">
                <a:solidFill>
                  <a:srgbClr val="000000"/>
                </a:solidFill>
                <a:latin typeface="Consolas"/>
              </a:rPr>
              <a:t>;</a:t>
            </a:r>
          </a:p>
          <a:p>
            <a:pPr lvl="2"/>
            <a:r>
              <a:rPr lang="pl-PL" sz="1600" err="1">
                <a:solidFill>
                  <a:srgbClr val="7F0055"/>
                </a:solidFill>
                <a:latin typeface="Consolas"/>
              </a:rPr>
              <a:t>this</a:t>
            </a:r>
            <a:r>
              <a:rPr lang="pl-PL" sz="1600" err="1">
                <a:solidFill>
                  <a:srgbClr val="000000"/>
                </a:solidFill>
                <a:latin typeface="Consolas"/>
              </a:rPr>
              <a:t>.</a:t>
            </a:r>
            <a:r>
              <a:rPr lang="pl-PL" sz="1600" err="1">
                <a:solidFill>
                  <a:srgbClr val="0000C0"/>
                </a:solidFill>
                <a:latin typeface="Consolas"/>
              </a:rPr>
              <a:t>expectedResult</a:t>
            </a:r>
            <a:r>
              <a:rPr lang="pl-PL" sz="1600">
                <a:solidFill>
                  <a:srgbClr val="000000"/>
                </a:solidFill>
                <a:latin typeface="Consolas"/>
              </a:rPr>
              <a:t> = </a:t>
            </a:r>
            <a:r>
              <a:rPr lang="pl-PL" sz="1600" err="1">
                <a:solidFill>
                  <a:srgbClr val="000000"/>
                </a:solidFill>
                <a:latin typeface="Consolas"/>
              </a:rPr>
              <a:t>expectedResult</a:t>
            </a:r>
            <a:r>
              <a:rPr lang="pl-PL" sz="1600">
                <a:solidFill>
                  <a:srgbClr val="000000"/>
                </a:solidFill>
                <a:latin typeface="Consolas"/>
              </a:rPr>
              <a:t>;</a:t>
            </a:r>
          </a:p>
          <a:p>
            <a:pPr lvl="1"/>
            <a:r>
              <a:rPr lang="pl-PL" sz="1600">
                <a:solidFill>
                  <a:srgbClr val="000000"/>
                </a:solidFill>
                <a:latin typeface="Consolas"/>
              </a:rPr>
              <a:t>}</a:t>
            </a:r>
          </a:p>
          <a:p>
            <a:pPr lvl="1"/>
            <a:endParaRPr lang="pl-PL" sz="1600" smtClean="0">
              <a:latin typeface="Consolas"/>
            </a:endParaRPr>
          </a:p>
          <a:p>
            <a:pPr lvl="1"/>
            <a:r>
              <a:rPr lang="pl-PL" sz="1600">
                <a:solidFill>
                  <a:srgbClr val="646464"/>
                </a:solidFill>
                <a:latin typeface="Consolas"/>
              </a:rPr>
              <a:t>@</a:t>
            </a:r>
            <a:r>
              <a:rPr lang="pl-PL" sz="1600" err="1">
                <a:solidFill>
                  <a:srgbClr val="646464"/>
                </a:solidFill>
                <a:latin typeface="Consolas"/>
              </a:rPr>
              <a:t>BeforeClass</a:t>
            </a:r>
            <a:endParaRPr lang="pl-PL" sz="1600">
              <a:solidFill>
                <a:srgbClr val="646464"/>
              </a:solidFill>
              <a:latin typeface="Consolas"/>
            </a:endParaRPr>
          </a:p>
          <a:p>
            <a:pPr lvl="1"/>
            <a:r>
              <a:rPr lang="pl-PL" sz="1600">
                <a:solidFill>
                  <a:srgbClr val="7F0055"/>
                </a:solidFill>
                <a:latin typeface="Consolas"/>
              </a:rPr>
              <a:t>public</a:t>
            </a:r>
            <a:r>
              <a:rPr lang="pl-PL" sz="1600">
                <a:solidFill>
                  <a:srgbClr val="000000"/>
                </a:solidFill>
                <a:latin typeface="Consolas"/>
              </a:rPr>
              <a:t> </a:t>
            </a:r>
            <a:r>
              <a:rPr lang="pl-PL" sz="1600" err="1">
                <a:solidFill>
                  <a:srgbClr val="7F0055"/>
                </a:solidFill>
                <a:latin typeface="Consolas"/>
              </a:rPr>
              <a:t>static</a:t>
            </a:r>
            <a:r>
              <a:rPr lang="pl-PL" sz="1600">
                <a:solidFill>
                  <a:srgbClr val="000000"/>
                </a:solidFill>
                <a:latin typeface="Consolas"/>
              </a:rPr>
              <a:t> </a:t>
            </a:r>
            <a:r>
              <a:rPr lang="pl-PL" sz="1600" err="1">
                <a:solidFill>
                  <a:srgbClr val="7F0055"/>
                </a:solidFill>
                <a:latin typeface="Consolas"/>
              </a:rPr>
              <a:t>void</a:t>
            </a:r>
            <a:r>
              <a:rPr lang="pl-PL" sz="1600">
                <a:solidFill>
                  <a:srgbClr val="000000"/>
                </a:solidFill>
                <a:latin typeface="Consolas"/>
              </a:rPr>
              <a:t> </a:t>
            </a:r>
            <a:r>
              <a:rPr lang="pl-PL" sz="1600" err="1">
                <a:solidFill>
                  <a:srgbClr val="000000"/>
                </a:solidFill>
                <a:latin typeface="Consolas"/>
              </a:rPr>
              <a:t>setUp</a:t>
            </a:r>
            <a:r>
              <a:rPr lang="pl-PL" sz="1600">
                <a:solidFill>
                  <a:srgbClr val="000000"/>
                </a:solidFill>
                <a:latin typeface="Consolas"/>
              </a:rPr>
              <a:t>() {</a:t>
            </a:r>
          </a:p>
          <a:p>
            <a:pPr lvl="1"/>
            <a:r>
              <a:rPr lang="pl-PL" sz="1600" i="1" smtClean="0">
                <a:solidFill>
                  <a:srgbClr val="0000C0"/>
                </a:solidFill>
                <a:latin typeface="Consolas"/>
              </a:rPr>
              <a:t>	calculator</a:t>
            </a:r>
            <a:r>
              <a:rPr lang="pl-PL" sz="1600" i="1" smtClean="0">
                <a:solidFill>
                  <a:srgbClr val="000000"/>
                </a:solidFill>
                <a:latin typeface="Consolas"/>
              </a:rPr>
              <a:t> </a:t>
            </a:r>
            <a:r>
              <a:rPr lang="pl-PL" sz="1600" i="1">
                <a:solidFill>
                  <a:srgbClr val="000000"/>
                </a:solidFill>
                <a:latin typeface="Consolas"/>
              </a:rPr>
              <a:t>= </a:t>
            </a:r>
            <a:r>
              <a:rPr lang="pl-PL" sz="1600" i="1" err="1">
                <a:solidFill>
                  <a:srgbClr val="7F0055"/>
                </a:solidFill>
                <a:latin typeface="Consolas"/>
              </a:rPr>
              <a:t>new</a:t>
            </a:r>
            <a:r>
              <a:rPr lang="pl-PL" sz="1600" i="1">
                <a:solidFill>
                  <a:srgbClr val="000000"/>
                </a:solidFill>
                <a:latin typeface="Consolas"/>
              </a:rPr>
              <a:t> </a:t>
            </a:r>
            <a:r>
              <a:rPr lang="pl-PL" sz="1600" i="1" err="1">
                <a:solidFill>
                  <a:srgbClr val="000000"/>
                </a:solidFill>
                <a:latin typeface="Consolas"/>
              </a:rPr>
              <a:t>Calculator</a:t>
            </a:r>
            <a:r>
              <a:rPr lang="pl-PL" sz="1600" i="1">
                <a:solidFill>
                  <a:srgbClr val="000000"/>
                </a:solidFill>
                <a:latin typeface="Consolas"/>
              </a:rPr>
              <a:t>();</a:t>
            </a:r>
          </a:p>
          <a:p>
            <a:pPr lvl="1"/>
            <a:r>
              <a:rPr lang="pl-PL" sz="1600" smtClean="0">
                <a:solidFill>
                  <a:srgbClr val="000000"/>
                </a:solidFill>
                <a:latin typeface="Consolas"/>
              </a:rPr>
              <a:t>}</a:t>
            </a:r>
            <a:endParaRPr lang="pl-PL" sz="1600">
              <a:solidFill>
                <a:srgbClr val="000000"/>
              </a:solidFill>
              <a:latin typeface="Consolas"/>
            </a:endParaRPr>
          </a:p>
        </p:txBody>
      </p:sp>
    </p:spTree>
    <p:extLst>
      <p:ext uri="{BB962C8B-B14F-4D97-AF65-F5344CB8AC3E}">
        <p14:creationId xmlns:p14="http://schemas.microsoft.com/office/powerpoint/2010/main" val="1228143146"/>
      </p:ext>
    </p:extLst>
  </p:cSld>
  <p:clrMapOvr>
    <a:masterClrMapping/>
  </p:clrMapOvr>
  <p:transition>
    <p:randomBa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Parameterized test study case (2)</a:t>
            </a:r>
            <a:endParaRPr lang="en-US" noProof="0"/>
          </a:p>
        </p:txBody>
      </p:sp>
      <p:sp>
        <p:nvSpPr>
          <p:cNvPr id="4" name="pole tekstowe 3"/>
          <p:cNvSpPr txBox="1"/>
          <p:nvPr/>
        </p:nvSpPr>
        <p:spPr>
          <a:xfrm>
            <a:off x="611188" y="1881188"/>
            <a:ext cx="8424862" cy="4770537"/>
          </a:xfrm>
          <a:prstGeom prst="rect">
            <a:avLst/>
          </a:prstGeom>
          <a:noFill/>
        </p:spPr>
        <p:txBody>
          <a:bodyPr wrap="square" rtlCol="0">
            <a:spAutoFit/>
          </a:bodyPr>
          <a:lstStyle/>
          <a:p>
            <a:pPr lvl="1"/>
            <a:r>
              <a:rPr lang="pl-PL" sz="1600" smtClean="0">
                <a:solidFill>
                  <a:srgbClr val="646464"/>
                </a:solidFill>
                <a:latin typeface="Consolas"/>
              </a:rPr>
              <a:t>@</a:t>
            </a:r>
            <a:r>
              <a:rPr lang="pl-PL" sz="1600" err="1">
                <a:solidFill>
                  <a:srgbClr val="646464"/>
                </a:solidFill>
                <a:latin typeface="Consolas"/>
              </a:rPr>
              <a:t>Parameters</a:t>
            </a:r>
            <a:endParaRPr lang="pl-PL" sz="1600">
              <a:solidFill>
                <a:srgbClr val="646464"/>
              </a:solidFill>
              <a:latin typeface="Consolas"/>
            </a:endParaRPr>
          </a:p>
          <a:p>
            <a:pPr lvl="1"/>
            <a:r>
              <a:rPr lang="pl-PL" sz="1600">
                <a:solidFill>
                  <a:srgbClr val="7F0055"/>
                </a:solidFill>
                <a:latin typeface="Consolas"/>
              </a:rPr>
              <a:t>public</a:t>
            </a:r>
            <a:r>
              <a:rPr lang="pl-PL" sz="1600">
                <a:solidFill>
                  <a:srgbClr val="000000"/>
                </a:solidFill>
                <a:latin typeface="Consolas"/>
              </a:rPr>
              <a:t> </a:t>
            </a:r>
            <a:r>
              <a:rPr lang="pl-PL" sz="1600" err="1">
                <a:solidFill>
                  <a:srgbClr val="7F0055"/>
                </a:solidFill>
                <a:latin typeface="Consolas"/>
              </a:rPr>
              <a:t>static</a:t>
            </a:r>
            <a:r>
              <a:rPr lang="pl-PL" sz="1600">
                <a:solidFill>
                  <a:srgbClr val="000000"/>
                </a:solidFill>
                <a:latin typeface="Consolas"/>
              </a:rPr>
              <a:t> Collection&lt;Object[]&gt; </a:t>
            </a:r>
            <a:r>
              <a:rPr lang="pl-PL" sz="1600" err="1">
                <a:solidFill>
                  <a:srgbClr val="000000"/>
                </a:solidFill>
                <a:latin typeface="Consolas"/>
              </a:rPr>
              <a:t>getTestParameters</a:t>
            </a:r>
            <a:r>
              <a:rPr lang="pl-PL" sz="1600">
                <a:solidFill>
                  <a:srgbClr val="000000"/>
                </a:solidFill>
                <a:latin typeface="Consolas"/>
              </a:rPr>
              <a:t>() {</a:t>
            </a:r>
          </a:p>
          <a:p>
            <a:pPr lvl="2"/>
            <a:r>
              <a:rPr lang="pl-PL" sz="1600">
                <a:solidFill>
                  <a:srgbClr val="000000"/>
                </a:solidFill>
                <a:latin typeface="Consolas"/>
              </a:rPr>
              <a:t>Collection&lt;Object[]&gt; </a:t>
            </a:r>
            <a:r>
              <a:rPr lang="pl-PL" sz="1600" err="1">
                <a:solidFill>
                  <a:srgbClr val="000000"/>
                </a:solidFill>
                <a:latin typeface="Consolas"/>
              </a:rPr>
              <a:t>parameters</a:t>
            </a:r>
            <a:r>
              <a:rPr lang="pl-PL" sz="1600">
                <a:solidFill>
                  <a:srgbClr val="000000"/>
                </a:solidFill>
                <a:latin typeface="Consolas"/>
              </a:rPr>
              <a:t> = </a:t>
            </a:r>
            <a:r>
              <a:rPr lang="pl-PL" sz="1600" err="1">
                <a:solidFill>
                  <a:srgbClr val="000000"/>
                </a:solidFill>
                <a:latin typeface="Consolas"/>
              </a:rPr>
              <a:t>Arrays.</a:t>
            </a:r>
            <a:r>
              <a:rPr lang="pl-PL" sz="1600" i="1" err="1">
                <a:solidFill>
                  <a:srgbClr val="000000"/>
                </a:solidFill>
                <a:latin typeface="Consolas"/>
              </a:rPr>
              <a:t>asList</a:t>
            </a:r>
            <a:r>
              <a:rPr lang="pl-PL" sz="1600" i="1">
                <a:solidFill>
                  <a:srgbClr val="000000"/>
                </a:solidFill>
                <a:latin typeface="Consolas"/>
              </a:rPr>
              <a:t>(</a:t>
            </a:r>
            <a:r>
              <a:rPr lang="pl-PL" sz="1600" i="1" err="1">
                <a:solidFill>
                  <a:srgbClr val="7F0055"/>
                </a:solidFill>
                <a:latin typeface="Consolas"/>
              </a:rPr>
              <a:t>new</a:t>
            </a:r>
            <a:r>
              <a:rPr lang="pl-PL" sz="1600" i="1">
                <a:solidFill>
                  <a:srgbClr val="000000"/>
                </a:solidFill>
                <a:latin typeface="Consolas"/>
              </a:rPr>
              <a:t> Object[][] {</a:t>
            </a:r>
          </a:p>
          <a:p>
            <a:pPr lvl="3"/>
            <a:r>
              <a:rPr lang="en-US" sz="1600">
                <a:solidFill>
                  <a:srgbClr val="000000"/>
                </a:solidFill>
                <a:latin typeface="Consolas"/>
              </a:rPr>
              <a:t>{1, 2, 3}, </a:t>
            </a:r>
            <a:r>
              <a:rPr lang="en-US" sz="1600">
                <a:solidFill>
                  <a:srgbClr val="3F7F5F"/>
                </a:solidFill>
                <a:latin typeface="Consolas"/>
              </a:rPr>
              <a:t>// </a:t>
            </a:r>
            <a:r>
              <a:rPr lang="en-US" sz="1600" err="1">
                <a:solidFill>
                  <a:srgbClr val="3F7F5F"/>
                </a:solidFill>
                <a:latin typeface="Consolas"/>
              </a:rPr>
              <a:t>firstNumer</a:t>
            </a:r>
            <a:r>
              <a:rPr lang="en-US" sz="1600">
                <a:solidFill>
                  <a:srgbClr val="3F7F5F"/>
                </a:solidFill>
                <a:latin typeface="Consolas"/>
              </a:rPr>
              <a:t>, </a:t>
            </a:r>
            <a:r>
              <a:rPr lang="en-US" sz="1600" err="1">
                <a:solidFill>
                  <a:srgbClr val="3F7F5F"/>
                </a:solidFill>
                <a:latin typeface="Consolas"/>
              </a:rPr>
              <a:t>secondNumber</a:t>
            </a:r>
            <a:r>
              <a:rPr lang="en-US" sz="1600">
                <a:solidFill>
                  <a:srgbClr val="3F7F5F"/>
                </a:solidFill>
                <a:latin typeface="Consolas"/>
              </a:rPr>
              <a:t>, </a:t>
            </a:r>
            <a:r>
              <a:rPr lang="en-US" sz="1600" err="1">
                <a:solidFill>
                  <a:srgbClr val="3F7F5F"/>
                </a:solidFill>
                <a:latin typeface="Consolas"/>
              </a:rPr>
              <a:t>expectedResult</a:t>
            </a:r>
            <a:endParaRPr lang="en-US" sz="1600">
              <a:solidFill>
                <a:srgbClr val="3F7F5F"/>
              </a:solidFill>
              <a:latin typeface="Consolas"/>
            </a:endParaRPr>
          </a:p>
          <a:p>
            <a:pPr lvl="3"/>
            <a:r>
              <a:rPr lang="en-US" sz="1600">
                <a:solidFill>
                  <a:srgbClr val="000000"/>
                </a:solidFill>
                <a:latin typeface="Consolas"/>
              </a:rPr>
              <a:t>{0, 0, 0}, </a:t>
            </a:r>
            <a:r>
              <a:rPr lang="en-US" sz="1600">
                <a:solidFill>
                  <a:srgbClr val="3F7F5F"/>
                </a:solidFill>
                <a:latin typeface="Consolas"/>
              </a:rPr>
              <a:t>// </a:t>
            </a:r>
            <a:r>
              <a:rPr lang="en-US" sz="1600" err="1">
                <a:solidFill>
                  <a:srgbClr val="3F7F5F"/>
                </a:solidFill>
                <a:latin typeface="Consolas"/>
              </a:rPr>
              <a:t>firstNumer</a:t>
            </a:r>
            <a:r>
              <a:rPr lang="en-US" sz="1600">
                <a:solidFill>
                  <a:srgbClr val="3F7F5F"/>
                </a:solidFill>
                <a:latin typeface="Consolas"/>
              </a:rPr>
              <a:t>, </a:t>
            </a:r>
            <a:r>
              <a:rPr lang="en-US" sz="1600" err="1">
                <a:solidFill>
                  <a:srgbClr val="3F7F5F"/>
                </a:solidFill>
                <a:latin typeface="Consolas"/>
              </a:rPr>
              <a:t>secondNumber</a:t>
            </a:r>
            <a:r>
              <a:rPr lang="en-US" sz="1600">
                <a:solidFill>
                  <a:srgbClr val="3F7F5F"/>
                </a:solidFill>
                <a:latin typeface="Consolas"/>
              </a:rPr>
              <a:t>, </a:t>
            </a:r>
            <a:r>
              <a:rPr lang="en-US" sz="1600" err="1">
                <a:solidFill>
                  <a:srgbClr val="3F7F5F"/>
                </a:solidFill>
                <a:latin typeface="Consolas"/>
              </a:rPr>
              <a:t>expectedResult</a:t>
            </a:r>
            <a:endParaRPr lang="en-US" sz="1600">
              <a:solidFill>
                <a:srgbClr val="3F7F5F"/>
              </a:solidFill>
              <a:latin typeface="Consolas"/>
            </a:endParaRPr>
          </a:p>
          <a:p>
            <a:pPr lvl="3"/>
            <a:r>
              <a:rPr lang="en-US" sz="1600">
                <a:solidFill>
                  <a:srgbClr val="000000"/>
                </a:solidFill>
                <a:latin typeface="Consolas"/>
              </a:rPr>
              <a:t>{5, 5, 10} </a:t>
            </a:r>
            <a:r>
              <a:rPr lang="en-US" sz="1600">
                <a:solidFill>
                  <a:srgbClr val="3F7F5F"/>
                </a:solidFill>
                <a:latin typeface="Consolas"/>
              </a:rPr>
              <a:t>// </a:t>
            </a:r>
            <a:r>
              <a:rPr lang="en-US" sz="1600" err="1">
                <a:solidFill>
                  <a:srgbClr val="3F7F5F"/>
                </a:solidFill>
                <a:latin typeface="Consolas"/>
              </a:rPr>
              <a:t>firstNumer</a:t>
            </a:r>
            <a:r>
              <a:rPr lang="en-US" sz="1600">
                <a:solidFill>
                  <a:srgbClr val="3F7F5F"/>
                </a:solidFill>
                <a:latin typeface="Consolas"/>
              </a:rPr>
              <a:t>, </a:t>
            </a:r>
            <a:r>
              <a:rPr lang="en-US" sz="1600" err="1">
                <a:solidFill>
                  <a:srgbClr val="3F7F5F"/>
                </a:solidFill>
                <a:latin typeface="Consolas"/>
              </a:rPr>
              <a:t>secondNumber</a:t>
            </a:r>
            <a:r>
              <a:rPr lang="en-US" sz="1600">
                <a:solidFill>
                  <a:srgbClr val="3F7F5F"/>
                </a:solidFill>
                <a:latin typeface="Consolas"/>
              </a:rPr>
              <a:t>, </a:t>
            </a:r>
            <a:r>
              <a:rPr lang="en-US" sz="1600" err="1">
                <a:solidFill>
                  <a:srgbClr val="3F7F5F"/>
                </a:solidFill>
                <a:latin typeface="Consolas"/>
              </a:rPr>
              <a:t>expectedResult</a:t>
            </a:r>
            <a:endParaRPr lang="en-US" sz="1600">
              <a:solidFill>
                <a:srgbClr val="3F7F5F"/>
              </a:solidFill>
              <a:latin typeface="Consolas"/>
            </a:endParaRPr>
          </a:p>
          <a:p>
            <a:pPr lvl="2"/>
            <a:r>
              <a:rPr lang="pl-PL" sz="1600">
                <a:solidFill>
                  <a:srgbClr val="000000"/>
                </a:solidFill>
                <a:latin typeface="Consolas"/>
              </a:rPr>
              <a:t>});</a:t>
            </a:r>
          </a:p>
          <a:p>
            <a:pPr lvl="2"/>
            <a:r>
              <a:rPr lang="pl-PL" sz="1600">
                <a:solidFill>
                  <a:srgbClr val="7F0055"/>
                </a:solidFill>
                <a:latin typeface="Consolas"/>
              </a:rPr>
              <a:t>return</a:t>
            </a:r>
            <a:r>
              <a:rPr lang="pl-PL" sz="1600">
                <a:solidFill>
                  <a:srgbClr val="000000"/>
                </a:solidFill>
                <a:latin typeface="Consolas"/>
              </a:rPr>
              <a:t> </a:t>
            </a:r>
            <a:r>
              <a:rPr lang="pl-PL" sz="1600" err="1">
                <a:solidFill>
                  <a:srgbClr val="000000"/>
                </a:solidFill>
                <a:latin typeface="Consolas"/>
              </a:rPr>
              <a:t>parameters</a:t>
            </a:r>
            <a:r>
              <a:rPr lang="pl-PL" sz="1600">
                <a:solidFill>
                  <a:srgbClr val="000000"/>
                </a:solidFill>
                <a:latin typeface="Consolas"/>
              </a:rPr>
              <a:t>;</a:t>
            </a:r>
          </a:p>
          <a:p>
            <a:pPr lvl="1"/>
            <a:r>
              <a:rPr lang="pl-PL" sz="1600">
                <a:solidFill>
                  <a:srgbClr val="000000"/>
                </a:solidFill>
                <a:latin typeface="Consolas"/>
              </a:rPr>
              <a:t>}</a:t>
            </a:r>
          </a:p>
          <a:p>
            <a:pPr lvl="1"/>
            <a:endParaRPr lang="pl-PL" sz="1600">
              <a:latin typeface="Consolas"/>
            </a:endParaRPr>
          </a:p>
          <a:p>
            <a:pPr lvl="1"/>
            <a:endParaRPr lang="pl-PL" sz="1600">
              <a:latin typeface="Consolas"/>
            </a:endParaRPr>
          </a:p>
          <a:p>
            <a:pPr lvl="1"/>
            <a:r>
              <a:rPr lang="pl-PL" sz="1600">
                <a:solidFill>
                  <a:srgbClr val="646464"/>
                </a:solidFill>
                <a:latin typeface="Consolas"/>
              </a:rPr>
              <a:t>@Test</a:t>
            </a:r>
          </a:p>
          <a:p>
            <a:pPr lvl="1"/>
            <a:r>
              <a:rPr lang="pl-PL" sz="1600">
                <a:solidFill>
                  <a:srgbClr val="7F0055"/>
                </a:solidFill>
                <a:latin typeface="Consolas"/>
              </a:rPr>
              <a:t>public</a:t>
            </a:r>
            <a:r>
              <a:rPr lang="pl-PL" sz="1600">
                <a:solidFill>
                  <a:srgbClr val="000000"/>
                </a:solidFill>
                <a:latin typeface="Consolas"/>
              </a:rPr>
              <a:t> </a:t>
            </a:r>
            <a:r>
              <a:rPr lang="pl-PL" sz="1600" err="1">
                <a:solidFill>
                  <a:srgbClr val="7F0055"/>
                </a:solidFill>
                <a:latin typeface="Consolas"/>
              </a:rPr>
              <a:t>void</a:t>
            </a:r>
            <a:r>
              <a:rPr lang="pl-PL" sz="1600">
                <a:solidFill>
                  <a:srgbClr val="000000"/>
                </a:solidFill>
                <a:latin typeface="Consolas"/>
              </a:rPr>
              <a:t> </a:t>
            </a:r>
            <a:r>
              <a:rPr lang="pl-PL" sz="1600" err="1">
                <a:solidFill>
                  <a:srgbClr val="000000"/>
                </a:solidFill>
                <a:latin typeface="Consolas"/>
              </a:rPr>
              <a:t>shouldAddNumbers</a:t>
            </a:r>
            <a:r>
              <a:rPr lang="pl-PL" sz="1600">
                <a:solidFill>
                  <a:srgbClr val="000000"/>
                </a:solidFill>
                <a:latin typeface="Consolas"/>
              </a:rPr>
              <a:t>() {</a:t>
            </a:r>
          </a:p>
          <a:p>
            <a:pPr lvl="2"/>
            <a:r>
              <a:rPr lang="pl-PL" sz="1600" err="1">
                <a:solidFill>
                  <a:srgbClr val="7F0055"/>
                </a:solidFill>
                <a:latin typeface="Consolas"/>
              </a:rPr>
              <a:t>int</a:t>
            </a:r>
            <a:r>
              <a:rPr lang="pl-PL" sz="1600">
                <a:solidFill>
                  <a:srgbClr val="000000"/>
                </a:solidFill>
                <a:latin typeface="Consolas"/>
              </a:rPr>
              <a:t> </a:t>
            </a:r>
            <a:r>
              <a:rPr lang="pl-PL" sz="1600" err="1">
                <a:solidFill>
                  <a:srgbClr val="000000"/>
                </a:solidFill>
                <a:latin typeface="Consolas"/>
              </a:rPr>
              <a:t>result</a:t>
            </a:r>
            <a:r>
              <a:rPr lang="pl-PL" sz="1600">
                <a:solidFill>
                  <a:srgbClr val="000000"/>
                </a:solidFill>
                <a:latin typeface="Consolas"/>
              </a:rPr>
              <a:t> = </a:t>
            </a:r>
            <a:r>
              <a:rPr lang="pl-PL" sz="1600" i="1" err="1">
                <a:solidFill>
                  <a:srgbClr val="0000C0"/>
                </a:solidFill>
                <a:latin typeface="Consolas"/>
              </a:rPr>
              <a:t>calculator</a:t>
            </a:r>
            <a:r>
              <a:rPr lang="pl-PL" sz="1600" i="1" err="1">
                <a:solidFill>
                  <a:srgbClr val="000000"/>
                </a:solidFill>
                <a:latin typeface="Consolas"/>
              </a:rPr>
              <a:t>.add</a:t>
            </a:r>
            <a:r>
              <a:rPr lang="pl-PL" sz="1600" i="1">
                <a:solidFill>
                  <a:srgbClr val="000000"/>
                </a:solidFill>
                <a:latin typeface="Consolas"/>
              </a:rPr>
              <a:t>(</a:t>
            </a:r>
            <a:r>
              <a:rPr lang="pl-PL" sz="1600" i="1" err="1">
                <a:solidFill>
                  <a:srgbClr val="0000C0"/>
                </a:solidFill>
                <a:latin typeface="Consolas"/>
              </a:rPr>
              <a:t>firstNumber</a:t>
            </a:r>
            <a:r>
              <a:rPr lang="pl-PL" sz="1600" i="1">
                <a:solidFill>
                  <a:srgbClr val="000000"/>
                </a:solidFill>
                <a:latin typeface="Consolas"/>
              </a:rPr>
              <a:t>, </a:t>
            </a:r>
            <a:r>
              <a:rPr lang="pl-PL" sz="1600" i="1" err="1">
                <a:solidFill>
                  <a:srgbClr val="0000C0"/>
                </a:solidFill>
                <a:latin typeface="Consolas"/>
              </a:rPr>
              <a:t>secondNumber</a:t>
            </a:r>
            <a:r>
              <a:rPr lang="pl-PL" sz="1600" i="1">
                <a:solidFill>
                  <a:srgbClr val="000000"/>
                </a:solidFill>
                <a:latin typeface="Consolas"/>
              </a:rPr>
              <a:t>);</a:t>
            </a:r>
          </a:p>
          <a:p>
            <a:pPr lvl="2"/>
            <a:r>
              <a:rPr lang="pl-PL" sz="1600" i="1" smtClean="0">
                <a:solidFill>
                  <a:srgbClr val="000000"/>
                </a:solidFill>
                <a:latin typeface="Consolas"/>
              </a:rPr>
              <a:t>assertEquals(</a:t>
            </a:r>
            <a:r>
              <a:rPr lang="pl-PL" sz="1600" i="1" smtClean="0">
                <a:solidFill>
                  <a:srgbClr val="0000C0"/>
                </a:solidFill>
                <a:latin typeface="Consolas"/>
              </a:rPr>
              <a:t>expectedResult</a:t>
            </a:r>
            <a:r>
              <a:rPr lang="pl-PL" sz="1600" i="1">
                <a:solidFill>
                  <a:srgbClr val="000000"/>
                </a:solidFill>
                <a:latin typeface="Consolas"/>
              </a:rPr>
              <a:t>, </a:t>
            </a:r>
            <a:r>
              <a:rPr lang="pl-PL" sz="1600" i="1" err="1">
                <a:solidFill>
                  <a:srgbClr val="000000"/>
                </a:solidFill>
                <a:latin typeface="Consolas"/>
              </a:rPr>
              <a:t>result</a:t>
            </a:r>
            <a:r>
              <a:rPr lang="pl-PL" sz="1600" i="1">
                <a:solidFill>
                  <a:srgbClr val="000000"/>
                </a:solidFill>
                <a:latin typeface="Consolas"/>
              </a:rPr>
              <a:t>);</a:t>
            </a:r>
          </a:p>
          <a:p>
            <a:pPr lvl="1"/>
            <a:r>
              <a:rPr lang="pl-PL" sz="1600">
                <a:solidFill>
                  <a:srgbClr val="000000"/>
                </a:solidFill>
                <a:latin typeface="Consolas"/>
              </a:rPr>
              <a:t>}</a:t>
            </a:r>
          </a:p>
          <a:p>
            <a:endParaRPr lang="pl-PL" sz="1600">
              <a:latin typeface="Consolas"/>
            </a:endParaRPr>
          </a:p>
          <a:p>
            <a:r>
              <a:rPr lang="pl-PL" sz="1600">
                <a:solidFill>
                  <a:srgbClr val="000000"/>
                </a:solidFill>
                <a:latin typeface="Consolas"/>
              </a:rPr>
              <a:t>}</a:t>
            </a:r>
          </a:p>
          <a:p>
            <a:endParaRPr lang="pl-PL" sz="1600">
              <a:solidFill>
                <a:srgbClr val="000000"/>
              </a:solidFill>
              <a:latin typeface="Consolas"/>
            </a:endParaRPr>
          </a:p>
        </p:txBody>
      </p:sp>
    </p:spTree>
    <p:extLst>
      <p:ext uri="{BB962C8B-B14F-4D97-AF65-F5344CB8AC3E}">
        <p14:creationId xmlns:p14="http://schemas.microsoft.com/office/powerpoint/2010/main" val="767492923"/>
      </p:ext>
    </p:extLst>
  </p:cSld>
  <p:clrMapOvr>
    <a:masterClrMapping/>
  </p:clrMapOvr>
  <p:transition>
    <p:randomBa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Parameterized test study case (3)</a:t>
            </a:r>
            <a:endParaRPr lang="en-US" noProof="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2780928"/>
            <a:ext cx="4019550"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4018145"/>
      </p:ext>
    </p:extLst>
  </p:cSld>
  <p:clrMapOvr>
    <a:masterClrMapping/>
  </p:clrMapOvr>
  <p:transition>
    <p:randomBa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Goals of presentation</a:t>
            </a:r>
            <a:endParaRPr lang="en-US" noProof="0"/>
          </a:p>
        </p:txBody>
      </p:sp>
      <p:sp>
        <p:nvSpPr>
          <p:cNvPr id="3" name="Symbol zastępczy zawartości 2"/>
          <p:cNvSpPr>
            <a:spLocks noGrp="1"/>
          </p:cNvSpPr>
          <p:nvPr>
            <p:ph idx="1"/>
          </p:nvPr>
        </p:nvSpPr>
        <p:spPr/>
        <p:txBody>
          <a:bodyPr/>
          <a:lstStyle/>
          <a:p>
            <a:r>
              <a:rPr lang="pl-PL" sz="2800" smtClean="0"/>
              <a:t>Introduce to unit testing using jUnit</a:t>
            </a:r>
          </a:p>
          <a:p>
            <a:r>
              <a:rPr lang="pl-PL" sz="2800"/>
              <a:t>Overview jUnit </a:t>
            </a:r>
            <a:r>
              <a:rPr lang="pl-PL" sz="2800" smtClean="0"/>
              <a:t>possibilities</a:t>
            </a:r>
          </a:p>
          <a:p>
            <a:r>
              <a:rPr lang="pl-PL" sz="2800"/>
              <a:t>Present additional tools </a:t>
            </a:r>
            <a:r>
              <a:rPr lang="pl-PL" sz="2800" smtClean="0"/>
              <a:t>that facilitate writing and reading tests</a:t>
            </a:r>
            <a:endParaRPr lang="pl-PL" sz="2800"/>
          </a:p>
          <a:p>
            <a:r>
              <a:rPr lang="pl-PL" sz="2800" smtClean="0"/>
              <a:t>Introduce test doublers and mocking framework</a:t>
            </a:r>
          </a:p>
          <a:p>
            <a:r>
              <a:rPr lang="pl-PL" sz="2800"/>
              <a:t>Present good </a:t>
            </a:r>
            <a:r>
              <a:rPr lang="pl-PL" sz="2800" smtClean="0"/>
              <a:t>practices and patterns</a:t>
            </a:r>
            <a:endParaRPr lang="pl-PL" sz="2800"/>
          </a:p>
          <a:p>
            <a:endParaRPr lang="pl-PL" sz="2400" smtClean="0"/>
          </a:p>
          <a:p>
            <a:endParaRPr lang="en-US" sz="2400"/>
          </a:p>
        </p:txBody>
      </p:sp>
    </p:spTree>
    <p:extLst>
      <p:ext uri="{BB962C8B-B14F-4D97-AF65-F5344CB8AC3E}">
        <p14:creationId xmlns:p14="http://schemas.microsoft.com/office/powerpoint/2010/main" val="4135211674"/>
      </p:ext>
    </p:extLst>
  </p:cSld>
  <p:clrMapOvr>
    <a:masterClrMapping/>
  </p:clrMapOvr>
  <p:transition>
    <p:randomBa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816"/>
            <a:ext cx="8229600" cy="1143000"/>
          </a:xfrm>
        </p:spPr>
        <p:txBody>
          <a:bodyPr/>
          <a:lstStyle/>
          <a:p>
            <a:r>
              <a:rPr lang="en-US" dirty="0" err="1"/>
              <a:t>Hamcrest</a:t>
            </a:r>
            <a:endParaRPr lang="pl-PL" dirty="0"/>
          </a:p>
        </p:txBody>
      </p:sp>
      <p:sp>
        <p:nvSpPr>
          <p:cNvPr id="3" name="Text Placeholder 2"/>
          <p:cNvSpPr>
            <a:spLocks noGrp="1"/>
          </p:cNvSpPr>
          <p:nvPr>
            <p:ph type="body" idx="1"/>
          </p:nvPr>
        </p:nvSpPr>
        <p:spPr>
          <a:xfrm>
            <a:off x="683568" y="1781126"/>
            <a:ext cx="4040188" cy="639762"/>
          </a:xfrm>
        </p:spPr>
        <p:txBody>
          <a:bodyPr/>
          <a:lstStyle/>
          <a:p>
            <a:r>
              <a:rPr lang="pl-PL" dirty="0" smtClean="0"/>
              <a:t>JUnit</a:t>
            </a:r>
            <a:endParaRPr lang="pl-PL" dirty="0"/>
          </a:p>
        </p:txBody>
      </p:sp>
      <p:sp>
        <p:nvSpPr>
          <p:cNvPr id="4" name="Content Placeholder 3"/>
          <p:cNvSpPr>
            <a:spLocks noGrp="1"/>
          </p:cNvSpPr>
          <p:nvPr>
            <p:ph sz="half" idx="2"/>
          </p:nvPr>
        </p:nvSpPr>
        <p:spPr>
          <a:xfrm>
            <a:off x="683568" y="2420888"/>
            <a:ext cx="4040188" cy="2232248"/>
          </a:xfrm>
        </p:spPr>
        <p:txBody>
          <a:bodyPr/>
          <a:lstStyle/>
          <a:p>
            <a:pPr marL="0" indent="0">
              <a:buNone/>
            </a:pPr>
            <a:r>
              <a:rPr lang="pl-PL" sz="1600" dirty="0">
                <a:solidFill>
                  <a:srgbClr val="8000FF"/>
                </a:solidFill>
                <a:highlight>
                  <a:srgbClr val="FFFFFF"/>
                </a:highlight>
              </a:rPr>
              <a:t>boolean</a:t>
            </a:r>
            <a:r>
              <a:rPr lang="pl-PL" sz="1600" dirty="0">
                <a:solidFill>
                  <a:srgbClr val="000000"/>
                </a:solidFill>
                <a:highlight>
                  <a:srgbClr val="FFFFFF"/>
                </a:highlight>
              </a:rPr>
              <a:t> found </a:t>
            </a:r>
            <a:r>
              <a:rPr lang="pl-PL" sz="1600" b="1" dirty="0">
                <a:solidFill>
                  <a:srgbClr val="000080"/>
                </a:solidFill>
                <a:highlight>
                  <a:srgbClr val="FFFFFF"/>
                </a:highlight>
              </a:rPr>
              <a:t>=</a:t>
            </a:r>
            <a:r>
              <a:rPr lang="pl-PL" sz="1600" dirty="0">
                <a:solidFill>
                  <a:srgbClr val="000000"/>
                </a:solidFill>
                <a:highlight>
                  <a:srgbClr val="FFFFFF"/>
                </a:highlight>
              </a:rPr>
              <a:t> </a:t>
            </a:r>
            <a:r>
              <a:rPr lang="pl-PL" sz="1600" b="1" dirty="0">
                <a:solidFill>
                  <a:srgbClr val="0000FF"/>
                </a:solidFill>
                <a:highlight>
                  <a:srgbClr val="FFFFFF"/>
                </a:highlight>
              </a:rPr>
              <a:t>false</a:t>
            </a:r>
            <a:r>
              <a:rPr lang="pl-PL" sz="1600" b="1" dirty="0">
                <a:solidFill>
                  <a:srgbClr val="000080"/>
                </a:solidFill>
                <a:highlight>
                  <a:srgbClr val="FFFFFF"/>
                </a:highlight>
              </a:rPr>
              <a:t>;</a:t>
            </a:r>
            <a:endParaRPr lang="pl-PL" sz="1600" dirty="0">
              <a:solidFill>
                <a:srgbClr val="000000"/>
              </a:solidFill>
              <a:highlight>
                <a:srgbClr val="FFFFFF"/>
              </a:highlight>
            </a:endParaRPr>
          </a:p>
          <a:p>
            <a:pPr marL="0" indent="0">
              <a:buNone/>
            </a:pPr>
            <a:r>
              <a:rPr lang="pl-PL" sz="1600" b="1" dirty="0">
                <a:solidFill>
                  <a:srgbClr val="0000FF"/>
                </a:solidFill>
                <a:highlight>
                  <a:srgbClr val="FFFFFF"/>
                </a:highlight>
              </a:rPr>
              <a:t>for</a:t>
            </a:r>
            <a:r>
              <a:rPr lang="pl-PL" sz="1600" b="1" dirty="0">
                <a:solidFill>
                  <a:srgbClr val="000080"/>
                </a:solidFill>
                <a:highlight>
                  <a:srgbClr val="FFFFFF"/>
                </a:highlight>
              </a:rPr>
              <a:t>(</a:t>
            </a:r>
            <a:r>
              <a:rPr lang="pl-PL" sz="1600" dirty="0">
                <a:solidFill>
                  <a:srgbClr val="000000"/>
                </a:solidFill>
                <a:highlight>
                  <a:srgbClr val="FFFFFF"/>
                </a:highlight>
              </a:rPr>
              <a:t>Kitten kitten </a:t>
            </a:r>
            <a:r>
              <a:rPr lang="pl-PL" sz="1600" b="1" dirty="0">
                <a:solidFill>
                  <a:srgbClr val="000080"/>
                </a:solidFill>
                <a:highlight>
                  <a:srgbClr val="FFFFFF"/>
                </a:highlight>
              </a:rPr>
              <a:t>:</a:t>
            </a:r>
            <a:r>
              <a:rPr lang="pl-PL" sz="1600" dirty="0">
                <a:solidFill>
                  <a:srgbClr val="000000"/>
                </a:solidFill>
                <a:highlight>
                  <a:srgbClr val="FFFFFF"/>
                </a:highlight>
              </a:rPr>
              <a:t>cat</a:t>
            </a:r>
            <a:r>
              <a:rPr lang="pl-PL" sz="1600" b="1" dirty="0">
                <a:solidFill>
                  <a:srgbClr val="000080"/>
                </a:solidFill>
                <a:highlight>
                  <a:srgbClr val="FFFFFF"/>
                </a:highlight>
              </a:rPr>
              <a:t>.</a:t>
            </a:r>
            <a:r>
              <a:rPr lang="pl-PL" sz="1600" dirty="0">
                <a:solidFill>
                  <a:srgbClr val="000000"/>
                </a:solidFill>
                <a:highlight>
                  <a:srgbClr val="FFFFFF"/>
                </a:highlight>
              </a:rPr>
              <a:t>getKittens</a:t>
            </a:r>
            <a:r>
              <a:rPr lang="pl-PL" sz="1600" b="1" dirty="0">
                <a:solidFill>
                  <a:srgbClr val="000080"/>
                </a:solidFill>
                <a:highlight>
                  <a:srgbClr val="FFFFFF"/>
                </a:highlight>
              </a:rPr>
              <a:t>())</a:t>
            </a:r>
          </a:p>
          <a:p>
            <a:pPr marL="0" indent="0">
              <a:buNone/>
            </a:pPr>
            <a:r>
              <a:rPr lang="pl-PL" sz="1600" b="1" dirty="0">
                <a:solidFill>
                  <a:srgbClr val="000080"/>
                </a:solidFill>
                <a:highlight>
                  <a:srgbClr val="FFFFFF"/>
                </a:highlight>
              </a:rPr>
              <a:t>{</a:t>
            </a:r>
            <a:endParaRPr lang="pl-PL" sz="1600" dirty="0">
              <a:solidFill>
                <a:srgbClr val="000000"/>
              </a:solidFill>
              <a:highlight>
                <a:srgbClr val="FFFFFF"/>
              </a:highlight>
            </a:endParaRPr>
          </a:p>
          <a:p>
            <a:pPr marL="0" indent="0">
              <a:buNone/>
            </a:pPr>
            <a:r>
              <a:rPr lang="pl-PL" sz="1600" dirty="0">
                <a:solidFill>
                  <a:srgbClr val="000000"/>
                </a:solidFill>
                <a:highlight>
                  <a:srgbClr val="FFFFFF"/>
                </a:highlight>
              </a:rPr>
              <a:t>     </a:t>
            </a:r>
            <a:r>
              <a:rPr lang="pl-PL" sz="1600" b="1" dirty="0">
                <a:solidFill>
                  <a:srgbClr val="0000FF"/>
                </a:solidFill>
                <a:highlight>
                  <a:srgbClr val="FFFFFF"/>
                </a:highlight>
              </a:rPr>
              <a:t>if</a:t>
            </a:r>
            <a:r>
              <a:rPr lang="pl-PL" sz="1600" b="1" dirty="0">
                <a:solidFill>
                  <a:srgbClr val="000080"/>
                </a:solidFill>
                <a:highlight>
                  <a:srgbClr val="FFFFFF"/>
                </a:highlight>
              </a:rPr>
              <a:t>(</a:t>
            </a:r>
            <a:r>
              <a:rPr lang="pl-PL" sz="1600" dirty="0">
                <a:solidFill>
                  <a:srgbClr val="000000"/>
                </a:solidFill>
                <a:highlight>
                  <a:srgbClr val="FFFFFF"/>
                </a:highlight>
              </a:rPr>
              <a:t>kitten</a:t>
            </a:r>
            <a:r>
              <a:rPr lang="pl-PL" sz="1600" b="1" dirty="0">
                <a:solidFill>
                  <a:srgbClr val="000080"/>
                </a:solidFill>
                <a:highlight>
                  <a:srgbClr val="FFFFFF"/>
                </a:highlight>
              </a:rPr>
              <a:t>.</a:t>
            </a:r>
            <a:r>
              <a:rPr lang="pl-PL" sz="1600" dirty="0">
                <a:solidFill>
                  <a:srgbClr val="000000"/>
                </a:solidFill>
                <a:highlight>
                  <a:srgbClr val="FFFFFF"/>
                </a:highlight>
              </a:rPr>
              <a:t>equals</a:t>
            </a:r>
            <a:r>
              <a:rPr lang="pl-PL" sz="1600" b="1" dirty="0">
                <a:solidFill>
                  <a:srgbClr val="000080"/>
                </a:solidFill>
                <a:highlight>
                  <a:srgbClr val="FFFFFF"/>
                </a:highlight>
              </a:rPr>
              <a:t>(</a:t>
            </a:r>
            <a:r>
              <a:rPr lang="pl-PL" sz="1600" dirty="0">
                <a:solidFill>
                  <a:srgbClr val="000000"/>
                </a:solidFill>
                <a:highlight>
                  <a:srgbClr val="FFFFFF"/>
                </a:highlight>
              </a:rPr>
              <a:t>someKitten</a:t>
            </a:r>
            <a:r>
              <a:rPr lang="pl-PL" sz="1600" b="1" dirty="0">
                <a:solidFill>
                  <a:srgbClr val="000080"/>
                </a:solidFill>
                <a:highlight>
                  <a:srgbClr val="FFFFFF"/>
                </a:highlight>
              </a:rPr>
              <a:t>))</a:t>
            </a:r>
            <a:endParaRPr lang="pl-PL" sz="1600" dirty="0">
              <a:solidFill>
                <a:srgbClr val="000000"/>
              </a:solidFill>
              <a:highlight>
                <a:srgbClr val="FFFFFF"/>
              </a:highlight>
            </a:endParaRPr>
          </a:p>
          <a:p>
            <a:pPr marL="0" indent="0">
              <a:buNone/>
            </a:pPr>
            <a:r>
              <a:rPr lang="pl-PL" sz="1600" dirty="0">
                <a:solidFill>
                  <a:srgbClr val="000000"/>
                </a:solidFill>
                <a:highlight>
                  <a:srgbClr val="FFFFFF"/>
                </a:highlight>
              </a:rPr>
              <a:t>         found </a:t>
            </a:r>
            <a:r>
              <a:rPr lang="pl-PL" sz="1600" b="1" dirty="0">
                <a:solidFill>
                  <a:srgbClr val="000080"/>
                </a:solidFill>
                <a:highlight>
                  <a:srgbClr val="FFFFFF"/>
                </a:highlight>
              </a:rPr>
              <a:t>=</a:t>
            </a:r>
            <a:r>
              <a:rPr lang="pl-PL" sz="1600" b="1" dirty="0">
                <a:solidFill>
                  <a:srgbClr val="0000FF"/>
                </a:solidFill>
                <a:highlight>
                  <a:srgbClr val="FFFFFF"/>
                </a:highlight>
              </a:rPr>
              <a:t>true</a:t>
            </a:r>
            <a:r>
              <a:rPr lang="pl-PL" sz="1600" b="1" dirty="0">
                <a:solidFill>
                  <a:srgbClr val="000080"/>
                </a:solidFill>
                <a:highlight>
                  <a:srgbClr val="FFFFFF"/>
                </a:highlight>
              </a:rPr>
              <a:t>;</a:t>
            </a:r>
            <a:endParaRPr lang="pl-PL" sz="1600" dirty="0">
              <a:solidFill>
                <a:srgbClr val="000000"/>
              </a:solidFill>
              <a:highlight>
                <a:srgbClr val="FFFFFF"/>
              </a:highlight>
            </a:endParaRPr>
          </a:p>
          <a:p>
            <a:pPr marL="0" indent="0">
              <a:buNone/>
            </a:pPr>
            <a:r>
              <a:rPr lang="pl-PL" sz="1600" b="1" dirty="0">
                <a:solidFill>
                  <a:srgbClr val="000080"/>
                </a:solidFill>
                <a:highlight>
                  <a:srgbClr val="FFFFFF"/>
                </a:highlight>
              </a:rPr>
              <a:t>}</a:t>
            </a:r>
            <a:endParaRPr lang="pl-PL" sz="1600" dirty="0">
              <a:solidFill>
                <a:srgbClr val="000000"/>
              </a:solidFill>
              <a:highlight>
                <a:srgbClr val="FFFFFF"/>
              </a:highlight>
            </a:endParaRPr>
          </a:p>
          <a:p>
            <a:pPr marL="0" indent="0">
              <a:buNone/>
            </a:pPr>
            <a:r>
              <a:rPr lang="pl-PL" sz="1600" dirty="0">
                <a:solidFill>
                  <a:srgbClr val="000000"/>
                </a:solidFill>
                <a:highlight>
                  <a:srgbClr val="FFFFFF"/>
                </a:highlight>
              </a:rPr>
              <a:t>assertTrue</a:t>
            </a:r>
            <a:r>
              <a:rPr lang="pl-PL" sz="1600" b="1" dirty="0">
                <a:solidFill>
                  <a:srgbClr val="000080"/>
                </a:solidFill>
                <a:highlight>
                  <a:srgbClr val="FFFFFF"/>
                </a:highlight>
              </a:rPr>
              <a:t>(</a:t>
            </a:r>
            <a:r>
              <a:rPr lang="pl-PL" sz="1600" dirty="0">
                <a:solidFill>
                  <a:srgbClr val="000000"/>
                </a:solidFill>
                <a:highlight>
                  <a:srgbClr val="FFFFFF"/>
                </a:highlight>
              </a:rPr>
              <a:t>found</a:t>
            </a:r>
            <a:r>
              <a:rPr lang="pl-PL" sz="1600" b="1" dirty="0" smtClean="0">
                <a:solidFill>
                  <a:srgbClr val="000080"/>
                </a:solidFill>
                <a:highlight>
                  <a:srgbClr val="FFFFFF"/>
                </a:highlight>
              </a:rPr>
              <a:t>);</a:t>
            </a:r>
            <a:endParaRPr lang="pl-PL" sz="1600" dirty="0"/>
          </a:p>
          <a:p>
            <a:endParaRPr lang="pl-PL" sz="1600" dirty="0"/>
          </a:p>
          <a:p>
            <a:pPr marL="0" indent="0">
              <a:buNone/>
            </a:pPr>
            <a:endParaRPr lang="pl-PL" sz="1600" dirty="0"/>
          </a:p>
        </p:txBody>
      </p:sp>
      <p:sp>
        <p:nvSpPr>
          <p:cNvPr id="5" name="Text Placeholder 4"/>
          <p:cNvSpPr>
            <a:spLocks noGrp="1"/>
          </p:cNvSpPr>
          <p:nvPr>
            <p:ph type="body" sz="quarter" idx="3"/>
          </p:nvPr>
        </p:nvSpPr>
        <p:spPr>
          <a:xfrm>
            <a:off x="4871393" y="1781126"/>
            <a:ext cx="4041775" cy="639762"/>
          </a:xfrm>
        </p:spPr>
        <p:txBody>
          <a:bodyPr/>
          <a:lstStyle/>
          <a:p>
            <a:r>
              <a:rPr lang="en-US" dirty="0" err="1"/>
              <a:t>Hamcrest</a:t>
            </a:r>
            <a:endParaRPr lang="pl-PL" dirty="0"/>
          </a:p>
        </p:txBody>
      </p:sp>
      <p:sp>
        <p:nvSpPr>
          <p:cNvPr id="6" name="Content Placeholder 5"/>
          <p:cNvSpPr>
            <a:spLocks noGrp="1"/>
          </p:cNvSpPr>
          <p:nvPr>
            <p:ph sz="quarter" idx="4"/>
          </p:nvPr>
        </p:nvSpPr>
        <p:spPr>
          <a:xfrm>
            <a:off x="4871393" y="2420887"/>
            <a:ext cx="4041775" cy="2232249"/>
          </a:xfrm>
        </p:spPr>
        <p:txBody>
          <a:bodyPr/>
          <a:lstStyle/>
          <a:p>
            <a:pPr marL="0" indent="0">
              <a:buNone/>
            </a:pPr>
            <a:r>
              <a:rPr lang="pl-PL" sz="1600" dirty="0"/>
              <a:t>assertThat(</a:t>
            </a:r>
          </a:p>
          <a:p>
            <a:pPr marL="0" indent="0">
              <a:buNone/>
            </a:pPr>
            <a:r>
              <a:rPr lang="pl-PL" sz="1600" dirty="0"/>
              <a:t>	cat.getKittens(),</a:t>
            </a:r>
          </a:p>
          <a:p>
            <a:pPr marL="0" indent="0">
              <a:buNone/>
            </a:pPr>
            <a:r>
              <a:rPr lang="pl-PL" sz="1600" dirty="0"/>
              <a:t>	hasItem(someKitten</a:t>
            </a:r>
            <a:r>
              <a:rPr lang="pl-PL" sz="1600" dirty="0" smtClean="0"/>
              <a:t>)</a:t>
            </a:r>
          </a:p>
          <a:p>
            <a:pPr marL="0" indent="0">
              <a:buNone/>
            </a:pPr>
            <a:r>
              <a:rPr lang="pl-PL" sz="1600" dirty="0" smtClean="0"/>
              <a:t>);</a:t>
            </a:r>
            <a:endParaRPr lang="pl-PL" sz="1600" dirty="0"/>
          </a:p>
          <a:p>
            <a:pPr marL="0" indent="0">
              <a:buNone/>
            </a:pPr>
            <a:endParaRPr lang="pl-PL" dirty="0"/>
          </a:p>
        </p:txBody>
      </p:sp>
      <p:pic>
        <p:nvPicPr>
          <p:cNvPr id="10" name="Picture 9"/>
          <p:cNvPicPr>
            <a:picLocks noChangeAspect="1"/>
          </p:cNvPicPr>
          <p:nvPr/>
        </p:nvPicPr>
        <p:blipFill>
          <a:blip r:embed="rId3"/>
          <a:stretch>
            <a:fillRect/>
          </a:stretch>
        </p:blipFill>
        <p:spPr>
          <a:xfrm>
            <a:off x="2027453" y="4653136"/>
            <a:ext cx="5453240" cy="1142157"/>
          </a:xfrm>
          <a:prstGeom prst="rect">
            <a:avLst/>
          </a:prstGeom>
        </p:spPr>
      </p:pic>
      <p:pic>
        <p:nvPicPr>
          <p:cNvPr id="11" name="Picture 10"/>
          <p:cNvPicPr>
            <a:picLocks noChangeAspect="1"/>
          </p:cNvPicPr>
          <p:nvPr/>
        </p:nvPicPr>
        <p:blipFill>
          <a:blip r:embed="rId4"/>
          <a:stretch>
            <a:fillRect/>
          </a:stretch>
        </p:blipFill>
        <p:spPr>
          <a:xfrm>
            <a:off x="2279214" y="5901364"/>
            <a:ext cx="6109210" cy="772456"/>
          </a:xfrm>
          <a:prstGeom prst="rect">
            <a:avLst/>
          </a:prstGeom>
        </p:spPr>
      </p:pic>
    </p:spTree>
    <p:extLst>
      <p:ext uri="{BB962C8B-B14F-4D97-AF65-F5344CB8AC3E}">
        <p14:creationId xmlns:p14="http://schemas.microsoft.com/office/powerpoint/2010/main" val="2302607145"/>
      </p:ext>
    </p:extLst>
  </p:cSld>
  <p:clrMapOvr>
    <a:masterClrMapping/>
  </p:clrMapOvr>
  <p:transition>
    <p:randomBa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Common Hamcrest matchers</a:t>
            </a:r>
            <a:endParaRPr lang="pl-PL" dirty="0"/>
          </a:p>
        </p:txBody>
      </p:sp>
      <p:sp>
        <p:nvSpPr>
          <p:cNvPr id="3" name="Content Placeholder 2"/>
          <p:cNvSpPr>
            <a:spLocks noGrp="1"/>
          </p:cNvSpPr>
          <p:nvPr>
            <p:ph idx="1"/>
          </p:nvPr>
        </p:nvSpPr>
        <p:spPr/>
        <p:txBody>
          <a:bodyPr>
            <a:normAutofit fontScale="77500" lnSpcReduction="20000"/>
          </a:bodyPr>
          <a:lstStyle/>
          <a:p>
            <a:r>
              <a:rPr lang="en-US" sz="2000" dirty="0" smtClean="0"/>
              <a:t>Core</a:t>
            </a:r>
            <a:endParaRPr lang="en-US" sz="2000" dirty="0"/>
          </a:p>
          <a:p>
            <a:pPr lvl="1"/>
            <a:r>
              <a:rPr lang="en-US" sz="1600" dirty="0"/>
              <a:t>anything - always matches, useful if you don't care what the object under test is</a:t>
            </a:r>
          </a:p>
          <a:p>
            <a:pPr lvl="1"/>
            <a:r>
              <a:rPr lang="en-US" sz="1600" dirty="0" err="1"/>
              <a:t>describedAs</a:t>
            </a:r>
            <a:r>
              <a:rPr lang="en-US" sz="1600" dirty="0"/>
              <a:t> - decorator to adding custom failure description</a:t>
            </a:r>
          </a:p>
          <a:p>
            <a:r>
              <a:rPr lang="en-US" sz="2000" dirty="0" smtClean="0"/>
              <a:t>Logical</a:t>
            </a:r>
            <a:endParaRPr lang="en-US" sz="2000" dirty="0"/>
          </a:p>
          <a:p>
            <a:pPr lvl="1"/>
            <a:r>
              <a:rPr lang="en-US" sz="1600" dirty="0" err="1"/>
              <a:t>allOf</a:t>
            </a:r>
            <a:r>
              <a:rPr lang="en-US" sz="1600" dirty="0"/>
              <a:t> - matches if all matchers match, short circuits (like Java &amp;&amp;)</a:t>
            </a:r>
          </a:p>
          <a:p>
            <a:pPr lvl="1"/>
            <a:r>
              <a:rPr lang="en-US" sz="1600" dirty="0" err="1"/>
              <a:t>anyOf</a:t>
            </a:r>
            <a:r>
              <a:rPr lang="en-US" sz="1600" dirty="0"/>
              <a:t> - matches if any matchers match, short circuits (like Java ||)</a:t>
            </a:r>
          </a:p>
          <a:p>
            <a:r>
              <a:rPr lang="en-US" sz="2000" dirty="0" smtClean="0"/>
              <a:t>Object</a:t>
            </a:r>
            <a:endParaRPr lang="en-US" sz="2000" dirty="0"/>
          </a:p>
          <a:p>
            <a:pPr lvl="1"/>
            <a:r>
              <a:rPr lang="en-US" sz="1600" dirty="0" err="1"/>
              <a:t>equalTo</a:t>
            </a:r>
            <a:r>
              <a:rPr lang="en-US" sz="1600" dirty="0"/>
              <a:t> - test object equality using </a:t>
            </a:r>
            <a:r>
              <a:rPr lang="en-US" sz="1600" dirty="0" err="1"/>
              <a:t>Object.equals</a:t>
            </a:r>
            <a:endParaRPr lang="en-US" sz="1600" dirty="0"/>
          </a:p>
          <a:p>
            <a:pPr lvl="1"/>
            <a:r>
              <a:rPr lang="en-US" sz="1600" dirty="0" err="1" smtClean="0"/>
              <a:t>instanceOf</a:t>
            </a:r>
            <a:r>
              <a:rPr lang="en-US" sz="1600" dirty="0"/>
              <a:t>, </a:t>
            </a:r>
            <a:r>
              <a:rPr lang="en-US" sz="1600" dirty="0" err="1"/>
              <a:t>isCompatibleType</a:t>
            </a:r>
            <a:r>
              <a:rPr lang="en-US" sz="1600" dirty="0"/>
              <a:t> - test type</a:t>
            </a:r>
          </a:p>
          <a:p>
            <a:pPr lvl="1"/>
            <a:r>
              <a:rPr lang="en-US" sz="1600" dirty="0" err="1"/>
              <a:t>notNullValue</a:t>
            </a:r>
            <a:r>
              <a:rPr lang="en-US" sz="1600" dirty="0"/>
              <a:t>, </a:t>
            </a:r>
            <a:r>
              <a:rPr lang="en-US" sz="1600" dirty="0" err="1"/>
              <a:t>nullValue</a:t>
            </a:r>
            <a:r>
              <a:rPr lang="en-US" sz="1600" dirty="0"/>
              <a:t> - test for null</a:t>
            </a:r>
          </a:p>
          <a:p>
            <a:pPr lvl="1"/>
            <a:r>
              <a:rPr lang="en-US" sz="1600" dirty="0" err="1"/>
              <a:t>sameInstance</a:t>
            </a:r>
            <a:r>
              <a:rPr lang="en-US" sz="1600" dirty="0"/>
              <a:t> - test object identity</a:t>
            </a:r>
          </a:p>
          <a:p>
            <a:r>
              <a:rPr lang="en-US" sz="2000" dirty="0" smtClean="0"/>
              <a:t>Collections</a:t>
            </a:r>
            <a:endParaRPr lang="en-US" sz="2000" dirty="0"/>
          </a:p>
          <a:p>
            <a:pPr lvl="1"/>
            <a:r>
              <a:rPr lang="en-US" sz="1600" dirty="0"/>
              <a:t>array - test an array's elements against an array of matchers</a:t>
            </a:r>
          </a:p>
          <a:p>
            <a:pPr lvl="1"/>
            <a:r>
              <a:rPr lang="en-US" sz="1600" dirty="0" err="1"/>
              <a:t>hasEntry</a:t>
            </a:r>
            <a:r>
              <a:rPr lang="en-US" sz="1600" dirty="0"/>
              <a:t>, </a:t>
            </a:r>
            <a:r>
              <a:rPr lang="en-US" sz="1600" dirty="0" err="1"/>
              <a:t>hasKey</a:t>
            </a:r>
            <a:r>
              <a:rPr lang="en-US" sz="1600" dirty="0"/>
              <a:t>, </a:t>
            </a:r>
            <a:r>
              <a:rPr lang="en-US" sz="1600" dirty="0" err="1"/>
              <a:t>hasValue</a:t>
            </a:r>
            <a:r>
              <a:rPr lang="en-US" sz="1600" dirty="0"/>
              <a:t> - test a map contains an entry, key or value</a:t>
            </a:r>
          </a:p>
          <a:p>
            <a:pPr lvl="1"/>
            <a:r>
              <a:rPr lang="en-US" sz="1600" dirty="0" err="1"/>
              <a:t>hasItem</a:t>
            </a:r>
            <a:r>
              <a:rPr lang="en-US" sz="1600" dirty="0"/>
              <a:t>, </a:t>
            </a:r>
            <a:r>
              <a:rPr lang="en-US" sz="1600" dirty="0" err="1"/>
              <a:t>hasItems</a:t>
            </a:r>
            <a:r>
              <a:rPr lang="en-US" sz="1600" dirty="0"/>
              <a:t> - test a collection contains elements</a:t>
            </a:r>
          </a:p>
          <a:p>
            <a:pPr lvl="1"/>
            <a:r>
              <a:rPr lang="en-US" sz="1600" dirty="0" err="1"/>
              <a:t>hasItemInArray</a:t>
            </a:r>
            <a:r>
              <a:rPr lang="en-US" sz="1600" dirty="0"/>
              <a:t> - test an array contains an element</a:t>
            </a:r>
          </a:p>
          <a:p>
            <a:r>
              <a:rPr lang="en-US" sz="2000" dirty="0"/>
              <a:t>Number</a:t>
            </a:r>
          </a:p>
          <a:p>
            <a:pPr lvl="1"/>
            <a:r>
              <a:rPr lang="en-US" sz="1600" dirty="0" err="1"/>
              <a:t>closeTo</a:t>
            </a:r>
            <a:r>
              <a:rPr lang="en-US" sz="1600" dirty="0"/>
              <a:t> - test floating point values are close to a given value</a:t>
            </a:r>
          </a:p>
          <a:p>
            <a:pPr lvl="1"/>
            <a:r>
              <a:rPr lang="en-US" sz="1600" dirty="0" err="1"/>
              <a:t>greaterThan</a:t>
            </a:r>
            <a:r>
              <a:rPr lang="en-US" sz="1600" dirty="0"/>
              <a:t>, </a:t>
            </a:r>
            <a:r>
              <a:rPr lang="en-US" sz="1600" dirty="0" err="1"/>
              <a:t>greaterThanOrEqualTo</a:t>
            </a:r>
            <a:r>
              <a:rPr lang="en-US" sz="1600" dirty="0"/>
              <a:t>, </a:t>
            </a:r>
            <a:r>
              <a:rPr lang="en-US" sz="1600" dirty="0" err="1"/>
              <a:t>lessThan</a:t>
            </a:r>
            <a:r>
              <a:rPr lang="en-US" sz="1600" dirty="0"/>
              <a:t>, </a:t>
            </a:r>
            <a:r>
              <a:rPr lang="en-US" sz="1600" dirty="0" err="1"/>
              <a:t>lessThanOrEqualTo</a:t>
            </a:r>
            <a:r>
              <a:rPr lang="en-US" sz="1600" dirty="0"/>
              <a:t> - test ordering</a:t>
            </a:r>
          </a:p>
          <a:p>
            <a:r>
              <a:rPr lang="en-US" sz="2000" dirty="0"/>
              <a:t>Text</a:t>
            </a:r>
          </a:p>
          <a:p>
            <a:pPr lvl="1"/>
            <a:r>
              <a:rPr lang="en-US" sz="1600" dirty="0" err="1"/>
              <a:t>equalToIgnoringCase</a:t>
            </a:r>
            <a:r>
              <a:rPr lang="en-US" sz="1600" dirty="0"/>
              <a:t> - test string equality ignoring case</a:t>
            </a:r>
          </a:p>
          <a:p>
            <a:pPr lvl="1"/>
            <a:r>
              <a:rPr lang="en-US" sz="1600" dirty="0" err="1"/>
              <a:t>equalToIgnoringWhiteSpace</a:t>
            </a:r>
            <a:r>
              <a:rPr lang="en-US" sz="1600" dirty="0"/>
              <a:t> - test string equality ignoring differences in runs of whitespace</a:t>
            </a:r>
          </a:p>
          <a:p>
            <a:pPr lvl="1"/>
            <a:r>
              <a:rPr lang="en-US" sz="1600" dirty="0" err="1"/>
              <a:t>containsString</a:t>
            </a:r>
            <a:r>
              <a:rPr lang="en-US" sz="1600" dirty="0"/>
              <a:t>, </a:t>
            </a:r>
            <a:r>
              <a:rPr lang="en-US" sz="1600" dirty="0" err="1"/>
              <a:t>endsWith</a:t>
            </a:r>
            <a:r>
              <a:rPr lang="en-US" sz="1600" dirty="0"/>
              <a:t>, </a:t>
            </a:r>
            <a:r>
              <a:rPr lang="en-US" sz="1600" dirty="0" err="1"/>
              <a:t>startsWith</a:t>
            </a:r>
            <a:r>
              <a:rPr lang="en-US" sz="1600" dirty="0"/>
              <a:t> - test string matching</a:t>
            </a:r>
            <a:endParaRPr lang="pl-PL" sz="1600" dirty="0"/>
          </a:p>
        </p:txBody>
      </p:sp>
    </p:spTree>
    <p:extLst>
      <p:ext uri="{BB962C8B-B14F-4D97-AF65-F5344CB8AC3E}">
        <p14:creationId xmlns:p14="http://schemas.microsoft.com/office/powerpoint/2010/main" val="951877685"/>
      </p:ext>
    </p:extLst>
  </p:cSld>
  <p:clrMapOvr>
    <a:masterClrMapping/>
  </p:clrMapOvr>
  <p:transition>
    <p:randomBa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FEST</a:t>
            </a:r>
            <a:endParaRPr lang="pl-PL" dirty="0"/>
          </a:p>
        </p:txBody>
      </p:sp>
      <p:sp>
        <p:nvSpPr>
          <p:cNvPr id="3" name="Symbol zastępczy zawartości 2"/>
          <p:cNvSpPr>
            <a:spLocks noGrp="1"/>
          </p:cNvSpPr>
          <p:nvPr>
            <p:ph idx="1"/>
          </p:nvPr>
        </p:nvSpPr>
        <p:spPr/>
        <p:txBody>
          <a:bodyPr/>
          <a:lstStyle/>
          <a:p>
            <a:pPr marL="0" indent="0">
              <a:buNone/>
            </a:pPr>
            <a:r>
              <a:rPr lang="en-US" sz="2800" dirty="0"/>
              <a:t>FEST Assertions 2.0 is a Java library that provides a fluent interface for writing assertions. Its main goal is to improve test code readability and make maintenance of tests </a:t>
            </a:r>
            <a:r>
              <a:rPr lang="en-US" sz="2800" dirty="0" smtClean="0"/>
              <a:t>easier.</a:t>
            </a:r>
            <a:r>
              <a:rPr lang="pl-PL" dirty="0"/>
              <a:t/>
            </a:r>
            <a:br>
              <a:rPr lang="pl-PL" dirty="0"/>
            </a:br>
            <a:r>
              <a:rPr lang="pl-PL" dirty="0" smtClean="0"/>
              <a:t/>
            </a:r>
            <a:br>
              <a:rPr lang="pl-PL" dirty="0" smtClean="0"/>
            </a:br>
            <a:endParaRPr lang="pl-PL" dirty="0"/>
          </a:p>
        </p:txBody>
      </p:sp>
      <p:graphicFrame>
        <p:nvGraphicFramePr>
          <p:cNvPr id="5" name="Diagram 4"/>
          <p:cNvGraphicFramePr/>
          <p:nvPr/>
        </p:nvGraphicFramePr>
        <p:xfrm>
          <a:off x="899592" y="4149080"/>
          <a:ext cx="7484697" cy="2045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669601"/>
      </p:ext>
    </p:extLst>
  </p:cSld>
  <p:clrMapOvr>
    <a:masterClrMapping/>
  </p:clrMapOvr>
  <p:transition>
    <p:randomBa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Fest’s</a:t>
            </a:r>
            <a:r>
              <a:rPr lang="pl-PL" dirty="0" smtClean="0"/>
              <a:t> </a:t>
            </a:r>
            <a:r>
              <a:rPr lang="pl-PL" dirty="0" err="1" smtClean="0"/>
              <a:t>assertions</a:t>
            </a:r>
            <a:endParaRPr lang="pl-PL" dirty="0"/>
          </a:p>
        </p:txBody>
      </p:sp>
      <p:sp>
        <p:nvSpPr>
          <p:cNvPr id="5" name="Rectangle 2"/>
          <p:cNvSpPr>
            <a:spLocks noGrp="1" noChangeArrowheads="1"/>
          </p:cNvSpPr>
          <p:nvPr>
            <p:ph idx="1"/>
          </p:nvPr>
        </p:nvSpPr>
        <p:spPr bwMode="auto">
          <a:xfrm>
            <a:off x="611188" y="2368852"/>
            <a:ext cx="8532811" cy="388561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sz="2400" b="0" i="1" u="none" strike="noStrike" cap="none" normalizeH="0" baseline="0" dirty="0" smtClean="0">
                <a:ln>
                  <a:noFill/>
                </a:ln>
                <a:solidFill>
                  <a:srgbClr val="999988"/>
                </a:solidFill>
                <a:effectLst/>
                <a:cs typeface="Consolas" panose="020B0609020204030204" pitchFamily="49" charset="0"/>
              </a:rPr>
              <a:t>// </a:t>
            </a:r>
            <a:r>
              <a:rPr kumimoji="0" lang="pl-PL" sz="2400" b="0" i="1" u="none" strike="noStrike" cap="none" normalizeH="0" baseline="0" dirty="0" err="1" smtClean="0">
                <a:ln>
                  <a:noFill/>
                </a:ln>
                <a:solidFill>
                  <a:srgbClr val="999988"/>
                </a:solidFill>
                <a:effectLst/>
                <a:cs typeface="Consolas" panose="020B0609020204030204" pitchFamily="49" charset="0"/>
              </a:rPr>
              <a:t>common</a:t>
            </a:r>
            <a:r>
              <a:rPr kumimoji="0" lang="pl-PL" sz="2400" b="0" i="1" u="none" strike="noStrike" cap="none" normalizeH="0" baseline="0" dirty="0" smtClean="0">
                <a:ln>
                  <a:noFill/>
                </a:ln>
                <a:solidFill>
                  <a:srgbClr val="999988"/>
                </a:solidFill>
                <a:effectLst/>
                <a:cs typeface="Consolas" panose="020B0609020204030204" pitchFamily="49" charset="0"/>
              </a:rPr>
              <a:t> </a:t>
            </a:r>
            <a:r>
              <a:rPr kumimoji="0" lang="pl-PL" sz="2400" b="0" i="1" u="none" strike="noStrike" cap="none" normalizeH="0" baseline="0" dirty="0" err="1" smtClean="0">
                <a:ln>
                  <a:noFill/>
                </a:ln>
                <a:solidFill>
                  <a:srgbClr val="999988"/>
                </a:solidFill>
                <a:effectLst/>
                <a:cs typeface="Consolas" panose="020B0609020204030204" pitchFamily="49" charset="0"/>
              </a:rPr>
              <a:t>assertions</a:t>
            </a:r>
            <a:r>
              <a:rPr kumimoji="0" lang="pl-PL" sz="2400" b="0" i="0" u="none" strike="noStrike" cap="none" normalizeH="0" baseline="0" dirty="0" smtClean="0">
                <a:ln>
                  <a:noFill/>
                </a:ln>
                <a:solidFill>
                  <a:srgbClr val="333333"/>
                </a:solidFill>
                <a:effectLst/>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400" b="0" i="0" u="none" strike="noStrike" cap="none" normalizeH="0" baseline="0" dirty="0" err="1" smtClean="0">
                <a:ln>
                  <a:noFill/>
                </a:ln>
                <a:solidFill>
                  <a:srgbClr val="333333"/>
                </a:solidFill>
                <a:effectLst/>
              </a:rPr>
              <a:t>assertThat</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err="1" smtClean="0">
                <a:ln>
                  <a:noFill/>
                </a:ln>
                <a:solidFill>
                  <a:srgbClr val="333333"/>
                </a:solidFill>
                <a:effectLst/>
              </a:rPr>
              <a:t>yoda</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err="1" smtClean="0">
                <a:ln>
                  <a:noFill/>
                </a:ln>
                <a:solidFill>
                  <a:srgbClr val="008080"/>
                </a:solidFill>
                <a:effectLst/>
                <a:cs typeface="Consolas" panose="020B0609020204030204" pitchFamily="49" charset="0"/>
              </a:rPr>
              <a:t>isInstanceOf</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err="1" smtClean="0">
                <a:ln>
                  <a:noFill/>
                </a:ln>
                <a:solidFill>
                  <a:srgbClr val="333333"/>
                </a:solidFill>
                <a:effectLst/>
              </a:rPr>
              <a:t>Jedi</a:t>
            </a:r>
            <a:r>
              <a:rPr kumimoji="0" lang="pl-PL" sz="2400" b="1" i="0" u="none" strike="noStrike" cap="none" normalizeH="0" baseline="0" dirty="0" err="1" smtClean="0">
                <a:ln>
                  <a:noFill/>
                </a:ln>
                <a:solidFill>
                  <a:schemeClr val="tx1"/>
                </a:solidFill>
                <a:effectLst/>
              </a:rPr>
              <a:t>.</a:t>
            </a:r>
            <a:r>
              <a:rPr kumimoji="0" lang="pl-PL" sz="2400" b="0" i="0" u="none" strike="noStrike" cap="none" normalizeH="0" baseline="0" dirty="0" err="1" smtClean="0">
                <a:ln>
                  <a:noFill/>
                </a:ln>
                <a:solidFill>
                  <a:srgbClr val="008080"/>
                </a:solidFill>
                <a:effectLst/>
                <a:cs typeface="Consolas" panose="020B0609020204030204" pitchFamily="49" charset="0"/>
              </a:rPr>
              <a:t>class</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smtClean="0">
                <a:ln>
                  <a:noFill/>
                </a:ln>
                <a:solidFill>
                  <a:srgbClr val="333333"/>
                </a:solidFill>
                <a:effectLst/>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400" b="0" i="0" u="none" strike="noStrike" cap="none" normalizeH="0" baseline="0" dirty="0" err="1" smtClean="0">
                <a:ln>
                  <a:noFill/>
                </a:ln>
                <a:solidFill>
                  <a:srgbClr val="333333"/>
                </a:solidFill>
                <a:effectLst/>
              </a:rPr>
              <a:t>assertThat</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err="1" smtClean="0">
                <a:ln>
                  <a:noFill/>
                </a:ln>
                <a:solidFill>
                  <a:srgbClr val="333333"/>
                </a:solidFill>
                <a:effectLst/>
              </a:rPr>
              <a:t>frodo</a:t>
            </a:r>
            <a:r>
              <a:rPr kumimoji="0" lang="pl-PL" sz="2400" b="1" i="0" u="none" strike="noStrike" cap="none" normalizeH="0" baseline="0" dirty="0" err="1" smtClean="0">
                <a:ln>
                  <a:noFill/>
                </a:ln>
                <a:solidFill>
                  <a:schemeClr val="tx1"/>
                </a:solidFill>
                <a:effectLst/>
              </a:rPr>
              <a:t>.</a:t>
            </a:r>
            <a:r>
              <a:rPr kumimoji="0" lang="pl-PL" sz="2400" b="0" i="0" u="none" strike="noStrike" cap="none" normalizeH="0" baseline="0" dirty="0" err="1" smtClean="0">
                <a:ln>
                  <a:noFill/>
                </a:ln>
                <a:solidFill>
                  <a:srgbClr val="008080"/>
                </a:solidFill>
                <a:effectLst/>
                <a:cs typeface="Consolas" panose="020B0609020204030204" pitchFamily="49" charset="0"/>
              </a:rPr>
              <a:t>getName</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err="1" smtClean="0">
                <a:ln>
                  <a:noFill/>
                </a:ln>
                <a:solidFill>
                  <a:srgbClr val="008080"/>
                </a:solidFill>
                <a:effectLst/>
                <a:cs typeface="Consolas" panose="020B0609020204030204" pitchFamily="49" charset="0"/>
              </a:rPr>
              <a:t>isEqualTo</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smtClean="0">
                <a:ln>
                  <a:noFill/>
                </a:ln>
                <a:solidFill>
                  <a:srgbClr val="DD1144"/>
                </a:solidFill>
                <a:effectLst/>
                <a:cs typeface="Consolas" panose="020B0609020204030204" pitchFamily="49" charset="0"/>
              </a:rPr>
              <a:t>"</a:t>
            </a:r>
            <a:r>
              <a:rPr kumimoji="0" lang="pl-PL" sz="2400" b="0" i="0" u="none" strike="noStrike" cap="none" normalizeH="0" baseline="0" dirty="0" err="1" smtClean="0">
                <a:ln>
                  <a:noFill/>
                </a:ln>
                <a:solidFill>
                  <a:srgbClr val="DD1144"/>
                </a:solidFill>
                <a:effectLst/>
                <a:cs typeface="Consolas" panose="020B0609020204030204" pitchFamily="49" charset="0"/>
              </a:rPr>
              <a:t>Frodo</a:t>
            </a:r>
            <a:r>
              <a:rPr kumimoji="0" lang="pl-PL" sz="2400" b="0" i="0" u="none" strike="noStrike" cap="none" normalizeH="0" baseline="0" dirty="0" smtClean="0">
                <a:ln>
                  <a:noFill/>
                </a:ln>
                <a:solidFill>
                  <a:srgbClr val="DD1144"/>
                </a:solidFill>
                <a:effectLst/>
                <a:cs typeface="Consolas" panose="020B0609020204030204" pitchFamily="49" charset="0"/>
              </a:rPr>
              <a:t>"</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smtClean="0">
                <a:ln>
                  <a:noFill/>
                </a:ln>
                <a:solidFill>
                  <a:srgbClr val="333333"/>
                </a:solidFill>
                <a:effectLst/>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400" b="0" i="0" u="none" strike="noStrike" cap="none" normalizeH="0" baseline="0" dirty="0" err="1" smtClean="0">
                <a:ln>
                  <a:noFill/>
                </a:ln>
                <a:solidFill>
                  <a:srgbClr val="333333"/>
                </a:solidFill>
                <a:effectLst/>
              </a:rPr>
              <a:t>assertThat</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err="1" smtClean="0">
                <a:ln>
                  <a:noFill/>
                </a:ln>
                <a:solidFill>
                  <a:srgbClr val="333333"/>
                </a:solidFill>
                <a:effectLst/>
              </a:rPr>
              <a:t>frodo</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err="1" smtClean="0">
                <a:ln>
                  <a:noFill/>
                </a:ln>
                <a:solidFill>
                  <a:srgbClr val="008080"/>
                </a:solidFill>
                <a:effectLst/>
                <a:cs typeface="Consolas" panose="020B0609020204030204" pitchFamily="49" charset="0"/>
              </a:rPr>
              <a:t>isNotEqualTo</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err="1" smtClean="0">
                <a:ln>
                  <a:noFill/>
                </a:ln>
                <a:solidFill>
                  <a:srgbClr val="333333"/>
                </a:solidFill>
                <a:effectLst/>
              </a:rPr>
              <a:t>sauron</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smtClean="0">
                <a:ln>
                  <a:noFill/>
                </a:ln>
                <a:solidFill>
                  <a:srgbClr val="333333"/>
                </a:solidFill>
                <a:effectLst/>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400" b="0" i="1" u="none" strike="noStrike" cap="none" normalizeH="0" baseline="0" dirty="0" smtClean="0">
                <a:ln>
                  <a:noFill/>
                </a:ln>
                <a:solidFill>
                  <a:srgbClr val="999988"/>
                </a:solidFill>
                <a:effectLst/>
                <a:cs typeface="Consolas" panose="020B0609020204030204" pitchFamily="49" charset="0"/>
              </a:rPr>
              <a:t>// String </a:t>
            </a:r>
            <a:r>
              <a:rPr kumimoji="0" lang="pl-PL" sz="2400" b="0" i="1" u="none" strike="noStrike" cap="none" normalizeH="0" baseline="0" dirty="0" err="1" smtClean="0">
                <a:ln>
                  <a:noFill/>
                </a:ln>
                <a:solidFill>
                  <a:srgbClr val="999988"/>
                </a:solidFill>
                <a:effectLst/>
                <a:cs typeface="Consolas" panose="020B0609020204030204" pitchFamily="49" charset="0"/>
              </a:rPr>
              <a:t>specific</a:t>
            </a:r>
            <a:r>
              <a:rPr kumimoji="0" lang="pl-PL" sz="2400" b="0" i="1" u="none" strike="noStrike" cap="none" normalizeH="0" baseline="0" dirty="0" smtClean="0">
                <a:ln>
                  <a:noFill/>
                </a:ln>
                <a:solidFill>
                  <a:srgbClr val="999988"/>
                </a:solidFill>
                <a:effectLst/>
                <a:cs typeface="Consolas" panose="020B0609020204030204" pitchFamily="49" charset="0"/>
              </a:rPr>
              <a:t> </a:t>
            </a:r>
            <a:r>
              <a:rPr kumimoji="0" lang="pl-PL" sz="2400" b="0" i="1" u="none" strike="noStrike" cap="none" normalizeH="0" baseline="0" dirty="0" err="1" smtClean="0">
                <a:ln>
                  <a:noFill/>
                </a:ln>
                <a:solidFill>
                  <a:srgbClr val="999988"/>
                </a:solidFill>
                <a:effectLst/>
                <a:cs typeface="Consolas" panose="020B0609020204030204" pitchFamily="49" charset="0"/>
              </a:rPr>
              <a:t>assertions</a:t>
            </a:r>
            <a:r>
              <a:rPr kumimoji="0" lang="pl-PL" sz="2400" b="0" i="0" u="none" strike="noStrike" cap="none" normalizeH="0" baseline="0" dirty="0" smtClean="0">
                <a:ln>
                  <a:noFill/>
                </a:ln>
                <a:solidFill>
                  <a:srgbClr val="333333"/>
                </a:solidFill>
                <a:effectLst/>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400" b="0" i="0" u="none" strike="noStrike" cap="none" normalizeH="0" baseline="0" dirty="0" err="1" smtClean="0">
                <a:ln>
                  <a:noFill/>
                </a:ln>
                <a:solidFill>
                  <a:srgbClr val="333333"/>
                </a:solidFill>
                <a:effectLst/>
              </a:rPr>
              <a:t>assertThat</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err="1" smtClean="0">
                <a:ln>
                  <a:noFill/>
                </a:ln>
                <a:solidFill>
                  <a:srgbClr val="333333"/>
                </a:solidFill>
                <a:effectLst/>
              </a:rPr>
              <a:t>frodo</a:t>
            </a:r>
            <a:r>
              <a:rPr kumimoji="0" lang="pl-PL" sz="2400" b="1" i="0" u="none" strike="noStrike" cap="none" normalizeH="0" baseline="0" dirty="0" err="1" smtClean="0">
                <a:ln>
                  <a:noFill/>
                </a:ln>
                <a:solidFill>
                  <a:schemeClr val="tx1"/>
                </a:solidFill>
                <a:effectLst/>
              </a:rPr>
              <a:t>.</a:t>
            </a:r>
            <a:r>
              <a:rPr kumimoji="0" lang="pl-PL" sz="2400" b="0" i="0" u="none" strike="noStrike" cap="none" normalizeH="0" baseline="0" dirty="0" err="1" smtClean="0">
                <a:ln>
                  <a:noFill/>
                </a:ln>
                <a:solidFill>
                  <a:srgbClr val="008080"/>
                </a:solidFill>
                <a:effectLst/>
                <a:cs typeface="Consolas" panose="020B0609020204030204" pitchFamily="49" charset="0"/>
              </a:rPr>
              <a:t>getName</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err="1" smtClean="0">
                <a:ln>
                  <a:noFill/>
                </a:ln>
                <a:solidFill>
                  <a:srgbClr val="008080"/>
                </a:solidFill>
                <a:effectLst/>
                <a:cs typeface="Consolas" panose="020B0609020204030204" pitchFamily="49" charset="0"/>
              </a:rPr>
              <a:t>startsWith</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smtClean="0">
                <a:ln>
                  <a:noFill/>
                </a:ln>
                <a:solidFill>
                  <a:srgbClr val="DD1144"/>
                </a:solidFill>
                <a:effectLst/>
                <a:cs typeface="Consolas" panose="020B0609020204030204" pitchFamily="49" charset="0"/>
              </a:rPr>
              <a:t>"</a:t>
            </a:r>
            <a:r>
              <a:rPr kumimoji="0" lang="pl-PL" sz="2400" b="0" i="0" u="none" strike="noStrike" cap="none" normalizeH="0" baseline="0" dirty="0" err="1" smtClean="0">
                <a:ln>
                  <a:noFill/>
                </a:ln>
                <a:solidFill>
                  <a:srgbClr val="DD1144"/>
                </a:solidFill>
                <a:effectLst/>
                <a:cs typeface="Consolas" panose="020B0609020204030204" pitchFamily="49" charset="0"/>
              </a:rPr>
              <a:t>Fro</a:t>
            </a:r>
            <a:r>
              <a:rPr kumimoji="0" lang="pl-PL" sz="2400" b="0" i="0" u="none" strike="noStrike" cap="none" normalizeH="0" baseline="0" dirty="0" smtClean="0">
                <a:ln>
                  <a:noFill/>
                </a:ln>
                <a:solidFill>
                  <a:srgbClr val="DD1144"/>
                </a:solidFill>
                <a:effectLst/>
                <a:cs typeface="Consolas" panose="020B0609020204030204" pitchFamily="49" charset="0"/>
              </a:rPr>
              <a:t>"</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err="1" smtClean="0">
                <a:ln>
                  <a:noFill/>
                </a:ln>
                <a:solidFill>
                  <a:srgbClr val="008080"/>
                </a:solidFill>
                <a:effectLst/>
                <a:cs typeface="Consolas" panose="020B0609020204030204" pitchFamily="49" charset="0"/>
              </a:rPr>
              <a:t>endsWith</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smtClean="0">
                <a:ln>
                  <a:noFill/>
                </a:ln>
                <a:solidFill>
                  <a:srgbClr val="DD1144"/>
                </a:solidFill>
                <a:effectLst/>
                <a:cs typeface="Consolas" panose="020B0609020204030204" pitchFamily="49" charset="0"/>
              </a:rPr>
              <a:t>"do"</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smtClean="0">
                <a:ln>
                  <a:noFill/>
                </a:ln>
                <a:solidFill>
                  <a:srgbClr val="333333"/>
                </a:solidFill>
                <a:effectLst/>
                <a:cs typeface="Consolas" panose="020B0609020204030204" pitchFamily="49" charset="0"/>
              </a:rPr>
              <a:t> </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err="1" smtClean="0">
                <a:ln>
                  <a:noFill/>
                </a:ln>
                <a:solidFill>
                  <a:srgbClr val="008080"/>
                </a:solidFill>
                <a:effectLst/>
                <a:cs typeface="Consolas" panose="020B0609020204030204" pitchFamily="49" charset="0"/>
              </a:rPr>
              <a:t>isEqualToIgnoringCase</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smtClean="0">
                <a:ln>
                  <a:noFill/>
                </a:ln>
                <a:solidFill>
                  <a:srgbClr val="DD1144"/>
                </a:solidFill>
                <a:effectLst/>
                <a:cs typeface="Consolas" panose="020B0609020204030204" pitchFamily="49" charset="0"/>
              </a:rPr>
              <a:t>"</a:t>
            </a:r>
            <a:r>
              <a:rPr kumimoji="0" lang="pl-PL" sz="2400" b="0" i="0" u="none" strike="noStrike" cap="none" normalizeH="0" baseline="0" dirty="0" err="1" smtClean="0">
                <a:ln>
                  <a:noFill/>
                </a:ln>
                <a:solidFill>
                  <a:srgbClr val="DD1144"/>
                </a:solidFill>
                <a:effectLst/>
                <a:cs typeface="Consolas" panose="020B0609020204030204" pitchFamily="49" charset="0"/>
              </a:rPr>
              <a:t>frodo</a:t>
            </a:r>
            <a:r>
              <a:rPr kumimoji="0" lang="pl-PL" sz="2400" b="0" i="0" u="none" strike="noStrike" cap="none" normalizeH="0" baseline="0" dirty="0" smtClean="0">
                <a:ln>
                  <a:noFill/>
                </a:ln>
                <a:solidFill>
                  <a:srgbClr val="DD1144"/>
                </a:solidFill>
                <a:effectLst/>
                <a:cs typeface="Consolas" panose="020B0609020204030204" pitchFamily="49" charset="0"/>
              </a:rPr>
              <a:t>"</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smtClean="0">
                <a:ln>
                  <a:noFill/>
                </a:ln>
                <a:solidFill>
                  <a:srgbClr val="333333"/>
                </a:solidFill>
                <a:effectLst/>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400" b="0" i="1" u="none" strike="noStrike" cap="none" normalizeH="0" baseline="0" dirty="0" smtClean="0">
                <a:ln>
                  <a:noFill/>
                </a:ln>
                <a:solidFill>
                  <a:srgbClr val="999988"/>
                </a:solidFill>
                <a:effectLst/>
                <a:cs typeface="Consolas" panose="020B0609020204030204" pitchFamily="49" charset="0"/>
              </a:rPr>
              <a:t>// </a:t>
            </a:r>
            <a:r>
              <a:rPr kumimoji="0" lang="pl-PL" sz="2400" b="0" i="1" u="none" strike="noStrike" cap="none" normalizeH="0" baseline="0" dirty="0" err="1" smtClean="0">
                <a:ln>
                  <a:noFill/>
                </a:ln>
                <a:solidFill>
                  <a:srgbClr val="999988"/>
                </a:solidFill>
                <a:effectLst/>
                <a:cs typeface="Consolas" panose="020B0609020204030204" pitchFamily="49" charset="0"/>
              </a:rPr>
              <a:t>collection</a:t>
            </a:r>
            <a:r>
              <a:rPr kumimoji="0" lang="pl-PL" sz="2400" b="0" i="1" u="none" strike="noStrike" cap="none" normalizeH="0" baseline="0" dirty="0" smtClean="0">
                <a:ln>
                  <a:noFill/>
                </a:ln>
                <a:solidFill>
                  <a:srgbClr val="999988"/>
                </a:solidFill>
                <a:effectLst/>
                <a:cs typeface="Consolas" panose="020B0609020204030204" pitchFamily="49" charset="0"/>
              </a:rPr>
              <a:t> </a:t>
            </a:r>
            <a:r>
              <a:rPr kumimoji="0" lang="pl-PL" sz="2400" b="0" i="1" u="none" strike="noStrike" cap="none" normalizeH="0" baseline="0" dirty="0" err="1" smtClean="0">
                <a:ln>
                  <a:noFill/>
                </a:ln>
                <a:solidFill>
                  <a:srgbClr val="999988"/>
                </a:solidFill>
                <a:effectLst/>
                <a:cs typeface="Consolas" panose="020B0609020204030204" pitchFamily="49" charset="0"/>
              </a:rPr>
              <a:t>specific</a:t>
            </a:r>
            <a:r>
              <a:rPr kumimoji="0" lang="pl-PL" sz="2400" b="0" i="1" u="none" strike="noStrike" cap="none" normalizeH="0" baseline="0" dirty="0" smtClean="0">
                <a:ln>
                  <a:noFill/>
                </a:ln>
                <a:solidFill>
                  <a:srgbClr val="999988"/>
                </a:solidFill>
                <a:effectLst/>
                <a:cs typeface="Consolas" panose="020B0609020204030204" pitchFamily="49" charset="0"/>
              </a:rPr>
              <a:t> </a:t>
            </a:r>
            <a:r>
              <a:rPr kumimoji="0" lang="pl-PL" sz="2400" b="0" i="1" u="none" strike="noStrike" cap="none" normalizeH="0" baseline="0" dirty="0" err="1" smtClean="0">
                <a:ln>
                  <a:noFill/>
                </a:ln>
                <a:solidFill>
                  <a:srgbClr val="999988"/>
                </a:solidFill>
                <a:effectLst/>
                <a:cs typeface="Consolas" panose="020B0609020204030204" pitchFamily="49" charset="0"/>
              </a:rPr>
              <a:t>assertions</a:t>
            </a:r>
            <a:r>
              <a:rPr kumimoji="0" lang="pl-PL" sz="2400" b="0" i="0" u="none" strike="noStrike" cap="none" normalizeH="0" baseline="0" dirty="0" smtClean="0">
                <a:ln>
                  <a:noFill/>
                </a:ln>
                <a:solidFill>
                  <a:srgbClr val="333333"/>
                </a:solidFill>
                <a:effectLst/>
                <a:cs typeface="Consolas" panose="020B0609020204030204" pitchFamily="49" charset="0"/>
              </a:rPr>
              <a:t> </a:t>
            </a:r>
            <a:r>
              <a:rPr kumimoji="0" lang="pl-PL" sz="2400" b="0" i="0" u="none" strike="noStrike" cap="none" normalizeH="0" baseline="0" dirty="0" err="1" smtClean="0">
                <a:ln>
                  <a:noFill/>
                </a:ln>
                <a:solidFill>
                  <a:srgbClr val="333333"/>
                </a:solidFill>
                <a:effectLst/>
              </a:rPr>
              <a:t>assertThat</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err="1" smtClean="0">
                <a:ln>
                  <a:noFill/>
                </a:ln>
                <a:solidFill>
                  <a:srgbClr val="333333"/>
                </a:solidFill>
                <a:effectLst/>
              </a:rPr>
              <a:t>fellowshipOfTheRing</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err="1" smtClean="0">
                <a:ln>
                  <a:noFill/>
                </a:ln>
                <a:solidFill>
                  <a:srgbClr val="008080"/>
                </a:solidFill>
                <a:effectLst/>
                <a:cs typeface="Consolas" panose="020B0609020204030204" pitchFamily="49" charset="0"/>
              </a:rPr>
              <a:t>hasSize</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smtClean="0">
                <a:ln>
                  <a:noFill/>
                </a:ln>
                <a:solidFill>
                  <a:srgbClr val="009999"/>
                </a:solidFill>
                <a:effectLst/>
                <a:cs typeface="Consolas" panose="020B0609020204030204" pitchFamily="49" charset="0"/>
              </a:rPr>
              <a:t>9</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smtClean="0">
                <a:ln>
                  <a:noFill/>
                </a:ln>
                <a:solidFill>
                  <a:srgbClr val="333333"/>
                </a:solidFill>
                <a:effectLst/>
                <a:cs typeface="Consolas" panose="020B0609020204030204" pitchFamily="49" charset="0"/>
              </a:rPr>
              <a:t> </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err="1" smtClean="0">
                <a:ln>
                  <a:noFill/>
                </a:ln>
                <a:solidFill>
                  <a:srgbClr val="008080"/>
                </a:solidFill>
                <a:effectLst/>
                <a:cs typeface="Consolas" panose="020B0609020204030204" pitchFamily="49" charset="0"/>
              </a:rPr>
              <a:t>contains</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err="1" smtClean="0">
                <a:ln>
                  <a:noFill/>
                </a:ln>
                <a:solidFill>
                  <a:srgbClr val="333333"/>
                </a:solidFill>
                <a:effectLst/>
              </a:rPr>
              <a:t>frodo</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smtClean="0">
                <a:ln>
                  <a:noFill/>
                </a:ln>
                <a:solidFill>
                  <a:srgbClr val="333333"/>
                </a:solidFill>
                <a:effectLst/>
                <a:cs typeface="Consolas" panose="020B0609020204030204" pitchFamily="49" charset="0"/>
              </a:rPr>
              <a:t> </a:t>
            </a:r>
            <a:r>
              <a:rPr kumimoji="0" lang="pl-PL" sz="2400" b="0" i="0" u="none" strike="noStrike" cap="none" normalizeH="0" baseline="0" dirty="0" smtClean="0">
                <a:ln>
                  <a:noFill/>
                </a:ln>
                <a:solidFill>
                  <a:srgbClr val="333333"/>
                </a:solidFill>
                <a:effectLst/>
              </a:rPr>
              <a:t>sam</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smtClean="0">
                <a:ln>
                  <a:noFill/>
                </a:ln>
                <a:solidFill>
                  <a:srgbClr val="333333"/>
                </a:solidFill>
                <a:effectLst/>
                <a:cs typeface="Consolas" panose="020B0609020204030204" pitchFamily="49" charset="0"/>
              </a:rPr>
              <a:t> </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err="1" smtClean="0">
                <a:ln>
                  <a:noFill/>
                </a:ln>
                <a:solidFill>
                  <a:srgbClr val="008080"/>
                </a:solidFill>
                <a:effectLst/>
                <a:cs typeface="Consolas" panose="020B0609020204030204" pitchFamily="49" charset="0"/>
              </a:rPr>
              <a:t>excludes</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err="1" smtClean="0">
                <a:ln>
                  <a:noFill/>
                </a:ln>
                <a:solidFill>
                  <a:srgbClr val="333333"/>
                </a:solidFill>
                <a:effectLst/>
              </a:rPr>
              <a:t>sauron</a:t>
            </a:r>
            <a:r>
              <a:rPr kumimoji="0" lang="pl-PL" sz="2400" b="1" i="0" u="none" strike="noStrike" cap="none" normalizeH="0" baseline="0" dirty="0" smtClean="0">
                <a:ln>
                  <a:noFill/>
                </a:ln>
                <a:solidFill>
                  <a:schemeClr val="tx1"/>
                </a:solidFill>
                <a:effectLst/>
              </a:rPr>
              <a:t>);</a:t>
            </a:r>
            <a:r>
              <a:rPr kumimoji="0" lang="pl-PL" sz="24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699067645"/>
      </p:ext>
    </p:extLst>
  </p:cSld>
  <p:clrMapOvr>
    <a:masterClrMapping/>
  </p:clrMapOvr>
  <p:transition>
    <p:randomBa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Fest’s</a:t>
            </a:r>
            <a:r>
              <a:rPr lang="pl-PL" dirty="0"/>
              <a:t> </a:t>
            </a:r>
            <a:r>
              <a:rPr lang="pl-PL" dirty="0" err="1" smtClean="0"/>
              <a:t>assertions</a:t>
            </a:r>
            <a:r>
              <a:rPr lang="pl-PL" dirty="0" smtClean="0"/>
              <a:t> – data </a:t>
            </a:r>
            <a:r>
              <a:rPr lang="pl-PL" dirty="0" err="1" smtClean="0"/>
              <a:t>types</a:t>
            </a:r>
            <a:endParaRPr lang="pl-PL" dirty="0"/>
          </a:p>
        </p:txBody>
      </p:sp>
      <p:sp>
        <p:nvSpPr>
          <p:cNvPr id="3" name="Symbol zastępczy zawartości 2"/>
          <p:cNvSpPr>
            <a:spLocks noGrp="1"/>
          </p:cNvSpPr>
          <p:nvPr>
            <p:ph idx="1"/>
          </p:nvPr>
        </p:nvSpPr>
        <p:spPr/>
        <p:txBody>
          <a:bodyPr>
            <a:normAutofit fontScale="77500" lnSpcReduction="20000"/>
          </a:bodyPr>
          <a:lstStyle/>
          <a:p>
            <a:r>
              <a:rPr lang="en-US" dirty="0"/>
              <a:t>Fest provides assertions for the following data types:</a:t>
            </a:r>
          </a:p>
          <a:p>
            <a:pPr lvl="1"/>
            <a:r>
              <a:rPr lang="en-US" dirty="0"/>
              <a:t>Object</a:t>
            </a:r>
          </a:p>
          <a:p>
            <a:pPr lvl="1"/>
            <a:r>
              <a:rPr lang="en-US" dirty="0"/>
              <a:t>String</a:t>
            </a:r>
          </a:p>
          <a:p>
            <a:pPr lvl="1"/>
            <a:r>
              <a:rPr lang="en-US" dirty="0"/>
              <a:t>Date</a:t>
            </a:r>
          </a:p>
          <a:p>
            <a:pPr lvl="1"/>
            <a:r>
              <a:rPr lang="en-US" dirty="0"/>
              <a:t>Primitives (</a:t>
            </a:r>
            <a:r>
              <a:rPr lang="en-US" dirty="0" err="1"/>
              <a:t>boolean</a:t>
            </a:r>
            <a:r>
              <a:rPr lang="en-US" dirty="0"/>
              <a:t>, </a:t>
            </a:r>
            <a:r>
              <a:rPr lang="en-US" dirty="0" err="1"/>
              <a:t>int</a:t>
            </a:r>
            <a:r>
              <a:rPr lang="en-US" dirty="0"/>
              <a:t>, char, etc.)</a:t>
            </a:r>
          </a:p>
          <a:p>
            <a:pPr lvl="1"/>
            <a:r>
              <a:rPr lang="en-US" dirty="0" err="1"/>
              <a:t>BigDecimal</a:t>
            </a:r>
            <a:endParaRPr lang="en-US" dirty="0"/>
          </a:p>
          <a:p>
            <a:pPr lvl="1"/>
            <a:r>
              <a:rPr lang="en-US" dirty="0" err="1"/>
              <a:t>Iterable</a:t>
            </a:r>
            <a:endParaRPr lang="en-US" dirty="0"/>
          </a:p>
          <a:p>
            <a:pPr lvl="1"/>
            <a:r>
              <a:rPr lang="en-US" dirty="0"/>
              <a:t>Arrays of Object</a:t>
            </a:r>
          </a:p>
          <a:p>
            <a:pPr lvl="1"/>
            <a:r>
              <a:rPr lang="en-US" dirty="0"/>
              <a:t>Arrays of primitives</a:t>
            </a:r>
          </a:p>
          <a:p>
            <a:pPr lvl="1"/>
            <a:r>
              <a:rPr lang="en-US" dirty="0"/>
              <a:t>Map</a:t>
            </a:r>
          </a:p>
          <a:p>
            <a:pPr lvl="1"/>
            <a:r>
              <a:rPr lang="en-US" dirty="0" err="1"/>
              <a:t>Throwable</a:t>
            </a:r>
            <a:endParaRPr lang="en-US" dirty="0"/>
          </a:p>
          <a:p>
            <a:pPr lvl="1"/>
            <a:r>
              <a:rPr lang="en-US" dirty="0"/>
              <a:t>File and </a:t>
            </a:r>
            <a:r>
              <a:rPr lang="en-US" dirty="0" err="1"/>
              <a:t>InputStream</a:t>
            </a:r>
            <a:endParaRPr lang="en-US" dirty="0"/>
          </a:p>
          <a:p>
            <a:pPr lvl="1"/>
            <a:r>
              <a:rPr lang="en-US" dirty="0" err="1"/>
              <a:t>BufferedImage</a:t>
            </a:r>
            <a:endParaRPr lang="en-US" dirty="0"/>
          </a:p>
          <a:p>
            <a:pPr marL="0" indent="0">
              <a:buNone/>
            </a:pPr>
            <a:endParaRPr lang="pl-PL" dirty="0"/>
          </a:p>
        </p:txBody>
      </p:sp>
    </p:spTree>
    <p:extLst>
      <p:ext uri="{BB962C8B-B14F-4D97-AF65-F5344CB8AC3E}">
        <p14:creationId xmlns:p14="http://schemas.microsoft.com/office/powerpoint/2010/main" val="1012483777"/>
      </p:ext>
    </p:extLst>
  </p:cSld>
  <p:clrMapOvr>
    <a:masterClrMapping/>
  </p:clrMapOvr>
  <p:transition>
    <p:randomBa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dirty="0" smtClean="0"/>
              <a:t>FEST</a:t>
            </a:r>
            <a:r>
              <a:rPr lang="pl-PL" noProof="0" dirty="0" smtClean="0"/>
              <a:t> - </a:t>
            </a:r>
            <a:r>
              <a:rPr lang="pl-PL" b="0" dirty="0"/>
              <a:t>Swing GUI </a:t>
            </a:r>
            <a:r>
              <a:rPr lang="pl-PL" b="0" dirty="0" err="1" smtClean="0"/>
              <a:t>Testing</a:t>
            </a:r>
            <a:endParaRPr lang="en-US" noProof="0" dirty="0"/>
          </a:p>
        </p:txBody>
      </p:sp>
      <p:sp>
        <p:nvSpPr>
          <p:cNvPr id="3" name="Symbol zastępczy zawartości 2"/>
          <p:cNvSpPr>
            <a:spLocks noGrp="1"/>
          </p:cNvSpPr>
          <p:nvPr>
            <p:ph idx="1"/>
          </p:nvPr>
        </p:nvSpPr>
        <p:spPr/>
        <p:txBody>
          <a:bodyPr>
            <a:normAutofit lnSpcReduction="10000"/>
          </a:bodyPr>
          <a:lstStyle/>
          <a:p>
            <a:r>
              <a:rPr lang="pl-PL" dirty="0" smtClean="0"/>
              <a:t>Fest </a:t>
            </a:r>
            <a:r>
              <a:rPr lang="en-US" dirty="0" smtClean="0"/>
              <a:t>provides </a:t>
            </a:r>
            <a:r>
              <a:rPr lang="pl-PL" dirty="0" err="1" smtClean="0"/>
              <a:t>also</a:t>
            </a:r>
            <a:r>
              <a:rPr lang="pl-PL" dirty="0" smtClean="0"/>
              <a:t> </a:t>
            </a:r>
            <a:r>
              <a:rPr lang="en-US" dirty="0" smtClean="0"/>
              <a:t>a </a:t>
            </a:r>
            <a:r>
              <a:rPr lang="en-US" dirty="0"/>
              <a:t>simple and intuitive API for functional testing of Swing user interfaces, resulting in tests that are compact, easy to write, and read like a specification. Tests written using FEST-Swing are also robust. FEST simulates </a:t>
            </a:r>
            <a:r>
              <a:rPr lang="en-US" i="1" dirty="0"/>
              <a:t>actual</a:t>
            </a:r>
            <a:r>
              <a:rPr lang="en-US" dirty="0"/>
              <a:t> user gestures at the operating system level, ensuring that the application will behave correctly in front of the user. </a:t>
            </a:r>
            <a:endParaRPr lang="pl-PL" dirty="0"/>
          </a:p>
        </p:txBody>
      </p:sp>
    </p:spTree>
    <p:extLst>
      <p:ext uri="{BB962C8B-B14F-4D97-AF65-F5344CB8AC3E}">
        <p14:creationId xmlns:p14="http://schemas.microsoft.com/office/powerpoint/2010/main" val="467550566"/>
      </p:ext>
    </p:extLst>
  </p:cSld>
  <p:clrMapOvr>
    <a:masterClrMapping/>
  </p:clrMapOvr>
  <p:transition>
    <p:randomBa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FEST - finding the components</a:t>
            </a:r>
          </a:p>
        </p:txBody>
      </p:sp>
      <p:sp>
        <p:nvSpPr>
          <p:cNvPr id="3" name="Content Placeholder 2"/>
          <p:cNvSpPr>
            <a:spLocks noGrp="1"/>
          </p:cNvSpPr>
          <p:nvPr>
            <p:ph idx="1"/>
          </p:nvPr>
        </p:nvSpPr>
        <p:spPr/>
        <p:txBody>
          <a:bodyPr>
            <a:normAutofit fontScale="92500" lnSpcReduction="20000"/>
          </a:bodyPr>
          <a:lstStyle/>
          <a:p>
            <a:r>
              <a:rPr lang="pl-PL" sz="2400" b="1" dirty="0"/>
              <a:t>By Name</a:t>
            </a:r>
          </a:p>
          <a:p>
            <a:r>
              <a:rPr lang="pl-PL" sz="2400" b="1" dirty="0"/>
              <a:t>By Type</a:t>
            </a:r>
          </a:p>
          <a:p>
            <a:r>
              <a:rPr lang="pl-PL" sz="2400" b="1" dirty="0" smtClean="0"/>
              <a:t>Custom Search Criteria</a:t>
            </a:r>
            <a:r>
              <a:rPr lang="pl-PL" b="1" dirty="0" smtClean="0"/>
              <a:t/>
            </a:r>
            <a:br>
              <a:rPr lang="pl-PL" b="1" dirty="0" smtClean="0"/>
            </a:br>
            <a:r>
              <a:rPr lang="pl-PL" sz="1600" dirty="0">
                <a:solidFill>
                  <a:srgbClr val="000000"/>
                </a:solidFill>
                <a:latin typeface="Courier New" panose="02070309020205020404" pitchFamily="49" charset="0"/>
              </a:rPr>
              <a:t>GenericTypeMatcher</a:t>
            </a:r>
            <a:r>
              <a:rPr lang="pl-PL" sz="1600" b="1" dirty="0">
                <a:solidFill>
                  <a:srgbClr val="000080"/>
                </a:solidFill>
                <a:latin typeface="Courier New" panose="02070309020205020404" pitchFamily="49" charset="0"/>
              </a:rPr>
              <a:t>&lt;</a:t>
            </a:r>
            <a:r>
              <a:rPr lang="pl-PL" sz="1600" dirty="0">
                <a:solidFill>
                  <a:srgbClr val="000000"/>
                </a:solidFill>
                <a:latin typeface="Courier New" panose="02070309020205020404" pitchFamily="49" charset="0"/>
              </a:rPr>
              <a:t>JButton</a:t>
            </a:r>
            <a:r>
              <a:rPr lang="pl-PL" sz="1600" b="1" dirty="0">
                <a:solidFill>
                  <a:srgbClr val="000080"/>
                </a:solidFill>
                <a:latin typeface="Courier New" panose="02070309020205020404" pitchFamily="49" charset="0"/>
              </a:rPr>
              <a:t>&gt;</a:t>
            </a:r>
            <a:r>
              <a:rPr lang="pl-PL" sz="1600" dirty="0">
                <a:solidFill>
                  <a:srgbClr val="000000"/>
                </a:solidFill>
                <a:latin typeface="Courier New" panose="02070309020205020404" pitchFamily="49" charset="0"/>
              </a:rPr>
              <a:t> textMatcher </a:t>
            </a:r>
            <a:r>
              <a:rPr lang="pl-PL" sz="1600" b="1" dirty="0">
                <a:solidFill>
                  <a:srgbClr val="000080"/>
                </a:solidFill>
                <a:latin typeface="Courier New" panose="02070309020205020404" pitchFamily="49" charset="0"/>
              </a:rPr>
              <a:t>=</a:t>
            </a:r>
            <a:r>
              <a:rPr lang="pl-PL" sz="1600" dirty="0">
                <a:solidFill>
                  <a:srgbClr val="000000"/>
                </a:solidFill>
                <a:latin typeface="Courier New" panose="02070309020205020404" pitchFamily="49" charset="0"/>
              </a:rPr>
              <a:t> </a:t>
            </a:r>
            <a:r>
              <a:rPr lang="pl-PL" sz="1600" b="1" dirty="0">
                <a:solidFill>
                  <a:srgbClr val="0000FF"/>
                </a:solidFill>
                <a:latin typeface="Courier New" panose="02070309020205020404" pitchFamily="49" charset="0"/>
              </a:rPr>
              <a:t>new</a:t>
            </a:r>
            <a:r>
              <a:rPr lang="pl-PL" sz="1600" dirty="0">
                <a:solidFill>
                  <a:srgbClr val="000000"/>
                </a:solidFill>
                <a:latin typeface="Courier New" panose="02070309020205020404" pitchFamily="49" charset="0"/>
              </a:rPr>
              <a:t> GenericTypeMatcher</a:t>
            </a:r>
            <a:r>
              <a:rPr lang="pl-PL" sz="1600" b="1" dirty="0">
                <a:solidFill>
                  <a:srgbClr val="000080"/>
                </a:solidFill>
                <a:latin typeface="Courier New" panose="02070309020205020404" pitchFamily="49" charset="0"/>
              </a:rPr>
              <a:t>&lt;</a:t>
            </a:r>
            <a:r>
              <a:rPr lang="pl-PL" sz="1600" dirty="0">
                <a:solidFill>
                  <a:srgbClr val="000000"/>
                </a:solidFill>
                <a:latin typeface="Courier New" panose="02070309020205020404" pitchFamily="49" charset="0"/>
              </a:rPr>
              <a:t>JButton</a:t>
            </a:r>
            <a:r>
              <a:rPr lang="pl-PL" sz="1600" b="1" dirty="0">
                <a:solidFill>
                  <a:srgbClr val="000080"/>
                </a:solidFill>
                <a:latin typeface="Courier New" panose="02070309020205020404" pitchFamily="49" charset="0"/>
              </a:rPr>
              <a:t>&gt;(</a:t>
            </a:r>
            <a:r>
              <a:rPr lang="pl-PL" sz="1600" dirty="0">
                <a:solidFill>
                  <a:srgbClr val="000000"/>
                </a:solidFill>
                <a:latin typeface="Courier New" panose="02070309020205020404" pitchFamily="49" charset="0"/>
              </a:rPr>
              <a:t>JButton</a:t>
            </a:r>
            <a:r>
              <a:rPr lang="pl-PL" sz="1600" b="1" dirty="0">
                <a:solidFill>
                  <a:srgbClr val="000080"/>
                </a:solidFill>
                <a:latin typeface="Courier New" panose="02070309020205020404" pitchFamily="49" charset="0"/>
              </a:rPr>
              <a:t>.</a:t>
            </a:r>
            <a:r>
              <a:rPr lang="pl-PL" sz="1600" dirty="0">
                <a:solidFill>
                  <a:srgbClr val="8000FF"/>
                </a:solidFill>
                <a:latin typeface="Courier New" panose="02070309020205020404" pitchFamily="49" charset="0"/>
              </a:rPr>
              <a:t>class</a:t>
            </a:r>
            <a:r>
              <a:rPr lang="pl-PL" sz="1600" b="1" dirty="0">
                <a:solidFill>
                  <a:srgbClr val="000080"/>
                </a:solidFill>
                <a:latin typeface="Courier New" panose="02070309020205020404" pitchFamily="49" charset="0"/>
              </a:rPr>
              <a:t>)</a:t>
            </a:r>
            <a:r>
              <a:rPr lang="pl-PL" sz="1600" dirty="0">
                <a:solidFill>
                  <a:srgbClr val="000000"/>
                </a:solidFill>
                <a:latin typeface="Courier New" panose="02070309020205020404" pitchFamily="49" charset="0"/>
              </a:rPr>
              <a:t> </a:t>
            </a:r>
            <a:r>
              <a:rPr lang="pl-PL" sz="1600" b="1" dirty="0">
                <a:solidFill>
                  <a:srgbClr val="000080"/>
                </a:solidFill>
                <a:latin typeface="Courier New" panose="02070309020205020404" pitchFamily="49" charset="0"/>
              </a:rPr>
              <a:t>{</a:t>
            </a:r>
            <a:r>
              <a:rPr lang="pl-PL" sz="1600" dirty="0">
                <a:solidFill>
                  <a:srgbClr val="000000"/>
                </a:solidFill>
                <a:latin typeface="Courier New" panose="02070309020205020404" pitchFamily="49" charset="0"/>
              </a:rPr>
              <a:t> @Override </a:t>
            </a:r>
            <a:r>
              <a:rPr lang="pl-PL" sz="1600" dirty="0">
                <a:solidFill>
                  <a:srgbClr val="8000FF"/>
                </a:solidFill>
                <a:latin typeface="Courier New" panose="02070309020205020404" pitchFamily="49" charset="0"/>
              </a:rPr>
              <a:t>protected</a:t>
            </a:r>
            <a:r>
              <a:rPr lang="pl-PL" sz="1600" dirty="0">
                <a:solidFill>
                  <a:srgbClr val="000000"/>
                </a:solidFill>
                <a:latin typeface="Courier New" panose="02070309020205020404" pitchFamily="49" charset="0"/>
              </a:rPr>
              <a:t> </a:t>
            </a:r>
            <a:r>
              <a:rPr lang="pl-PL" sz="1600" dirty="0">
                <a:solidFill>
                  <a:srgbClr val="8000FF"/>
                </a:solidFill>
                <a:latin typeface="Courier New" panose="02070309020205020404" pitchFamily="49" charset="0"/>
              </a:rPr>
              <a:t>boolean</a:t>
            </a:r>
            <a:r>
              <a:rPr lang="pl-PL" sz="1600" dirty="0">
                <a:solidFill>
                  <a:srgbClr val="000000"/>
                </a:solidFill>
                <a:latin typeface="Courier New" panose="02070309020205020404" pitchFamily="49" charset="0"/>
              </a:rPr>
              <a:t> isMatching</a:t>
            </a:r>
            <a:r>
              <a:rPr lang="pl-PL" sz="1600" b="1" dirty="0">
                <a:solidFill>
                  <a:srgbClr val="000080"/>
                </a:solidFill>
                <a:latin typeface="Courier New" panose="02070309020205020404" pitchFamily="49" charset="0"/>
              </a:rPr>
              <a:t>(</a:t>
            </a:r>
            <a:r>
              <a:rPr lang="pl-PL" sz="1600" dirty="0">
                <a:solidFill>
                  <a:srgbClr val="000000"/>
                </a:solidFill>
                <a:latin typeface="Courier New" panose="02070309020205020404" pitchFamily="49" charset="0"/>
              </a:rPr>
              <a:t>JButton button</a:t>
            </a:r>
            <a:r>
              <a:rPr lang="pl-PL" sz="1600" b="1" dirty="0">
                <a:solidFill>
                  <a:srgbClr val="000080"/>
                </a:solidFill>
                <a:latin typeface="Courier New" panose="02070309020205020404" pitchFamily="49" charset="0"/>
              </a:rPr>
              <a:t>)</a:t>
            </a:r>
            <a:r>
              <a:rPr lang="pl-PL" sz="1600" dirty="0">
                <a:solidFill>
                  <a:srgbClr val="000000"/>
                </a:solidFill>
                <a:latin typeface="Courier New" panose="02070309020205020404" pitchFamily="49" charset="0"/>
              </a:rPr>
              <a:t> </a:t>
            </a:r>
            <a:r>
              <a:rPr lang="pl-PL" sz="1600" b="1" dirty="0">
                <a:solidFill>
                  <a:srgbClr val="000080"/>
                </a:solidFill>
                <a:latin typeface="Courier New" panose="02070309020205020404" pitchFamily="49" charset="0"/>
              </a:rPr>
              <a:t>{</a:t>
            </a:r>
            <a:r>
              <a:rPr lang="pl-PL" sz="1600" dirty="0">
                <a:solidFill>
                  <a:srgbClr val="000000"/>
                </a:solidFill>
                <a:latin typeface="Courier New" panose="02070309020205020404" pitchFamily="49" charset="0"/>
              </a:rPr>
              <a:t> </a:t>
            </a:r>
            <a:r>
              <a:rPr lang="pl-PL" sz="1600" b="1" dirty="0">
                <a:solidFill>
                  <a:srgbClr val="0000FF"/>
                </a:solidFill>
                <a:latin typeface="Courier New" panose="02070309020205020404" pitchFamily="49" charset="0"/>
              </a:rPr>
              <a:t>return</a:t>
            </a:r>
            <a:r>
              <a:rPr lang="pl-PL" sz="1600" dirty="0">
                <a:solidFill>
                  <a:srgbClr val="000000"/>
                </a:solidFill>
                <a:latin typeface="Courier New" panose="02070309020205020404" pitchFamily="49" charset="0"/>
              </a:rPr>
              <a:t> </a:t>
            </a:r>
            <a:r>
              <a:rPr lang="pl-PL" sz="1600" dirty="0">
                <a:solidFill>
                  <a:srgbClr val="808080"/>
                </a:solidFill>
                <a:latin typeface="Courier New" panose="02070309020205020404" pitchFamily="49" charset="0"/>
              </a:rPr>
              <a:t>"OK"</a:t>
            </a:r>
            <a:r>
              <a:rPr lang="pl-PL" sz="1600" b="1" dirty="0">
                <a:solidFill>
                  <a:srgbClr val="000080"/>
                </a:solidFill>
                <a:latin typeface="Courier New" panose="02070309020205020404" pitchFamily="49" charset="0"/>
              </a:rPr>
              <a:t>.</a:t>
            </a:r>
            <a:r>
              <a:rPr lang="pl-PL" sz="1600" dirty="0">
                <a:solidFill>
                  <a:srgbClr val="000000"/>
                </a:solidFill>
                <a:latin typeface="Courier New" panose="02070309020205020404" pitchFamily="49" charset="0"/>
              </a:rPr>
              <a:t>equals</a:t>
            </a:r>
            <a:r>
              <a:rPr lang="pl-PL" sz="1600" b="1" dirty="0">
                <a:solidFill>
                  <a:srgbClr val="000080"/>
                </a:solidFill>
                <a:latin typeface="Courier New" panose="02070309020205020404" pitchFamily="49" charset="0"/>
              </a:rPr>
              <a:t>(</a:t>
            </a:r>
            <a:r>
              <a:rPr lang="pl-PL" sz="1600" dirty="0">
                <a:solidFill>
                  <a:srgbClr val="000000"/>
                </a:solidFill>
                <a:latin typeface="Courier New" panose="02070309020205020404" pitchFamily="49" charset="0"/>
              </a:rPr>
              <a:t>button</a:t>
            </a:r>
            <a:r>
              <a:rPr lang="pl-PL" sz="1600" b="1" dirty="0">
                <a:solidFill>
                  <a:srgbClr val="000080"/>
                </a:solidFill>
                <a:latin typeface="Courier New" panose="02070309020205020404" pitchFamily="49" charset="0"/>
              </a:rPr>
              <a:t>.</a:t>
            </a:r>
            <a:r>
              <a:rPr lang="pl-PL" sz="1600" dirty="0">
                <a:solidFill>
                  <a:srgbClr val="000000"/>
                </a:solidFill>
                <a:latin typeface="Courier New" panose="02070309020205020404" pitchFamily="49" charset="0"/>
              </a:rPr>
              <a:t>getText</a:t>
            </a:r>
            <a:r>
              <a:rPr lang="pl-PL" sz="1600" b="1" dirty="0">
                <a:solidFill>
                  <a:srgbClr val="000080"/>
                </a:solidFill>
                <a:latin typeface="Courier New" panose="02070309020205020404" pitchFamily="49" charset="0"/>
              </a:rPr>
              <a:t>());</a:t>
            </a:r>
            <a:r>
              <a:rPr lang="pl-PL" sz="1600" dirty="0">
                <a:solidFill>
                  <a:srgbClr val="000000"/>
                </a:solidFill>
                <a:latin typeface="Courier New" panose="02070309020205020404" pitchFamily="49" charset="0"/>
              </a:rPr>
              <a:t> </a:t>
            </a:r>
            <a:r>
              <a:rPr lang="pl-PL" sz="1600" b="1" dirty="0">
                <a:solidFill>
                  <a:srgbClr val="000080"/>
                </a:solidFill>
                <a:latin typeface="Courier New" panose="02070309020205020404" pitchFamily="49" charset="0"/>
              </a:rPr>
              <a:t>}</a:t>
            </a:r>
            <a:r>
              <a:rPr lang="pl-PL" sz="1600" dirty="0">
                <a:solidFill>
                  <a:srgbClr val="000000"/>
                </a:solidFill>
                <a:latin typeface="Courier New" panose="02070309020205020404" pitchFamily="49" charset="0"/>
              </a:rPr>
              <a:t> </a:t>
            </a:r>
            <a:r>
              <a:rPr lang="pl-PL" sz="1600" b="1" dirty="0">
                <a:solidFill>
                  <a:srgbClr val="000080"/>
                </a:solidFill>
                <a:latin typeface="Courier New" panose="02070309020205020404" pitchFamily="49" charset="0"/>
              </a:rPr>
              <a:t>};</a:t>
            </a:r>
            <a:endParaRPr lang="pl-PL" sz="1600" dirty="0"/>
          </a:p>
          <a:p>
            <a:r>
              <a:rPr lang="pl-PL" sz="2400" b="1" dirty="0"/>
              <a:t>Common Component Matchers</a:t>
            </a:r>
          </a:p>
          <a:p>
            <a:pPr lvl="1"/>
            <a:r>
              <a:rPr lang="en-US" sz="1800" b="1" dirty="0" err="1"/>
              <a:t>DialogMatcher</a:t>
            </a:r>
            <a:r>
              <a:rPr lang="en-US" sz="1800" dirty="0"/>
              <a:t> - Matches a Dialog containing the specified name, title or visibility</a:t>
            </a:r>
          </a:p>
          <a:p>
            <a:pPr lvl="1"/>
            <a:r>
              <a:rPr lang="en-US" sz="1800" b="1" dirty="0" err="1"/>
              <a:t>FrameMatcher</a:t>
            </a:r>
            <a:r>
              <a:rPr lang="en-US" sz="1800" dirty="0"/>
              <a:t> - Matches a Frame containing the specified name, title or visibility</a:t>
            </a:r>
          </a:p>
          <a:p>
            <a:pPr lvl="1"/>
            <a:r>
              <a:rPr lang="en-US" sz="1800" b="1" dirty="0" err="1"/>
              <a:t>JButtonMatcher</a:t>
            </a:r>
            <a:r>
              <a:rPr lang="en-US" sz="1800" dirty="0"/>
              <a:t> - Matches a </a:t>
            </a:r>
            <a:r>
              <a:rPr lang="en-US" sz="1800" dirty="0" err="1"/>
              <a:t>JButton</a:t>
            </a:r>
            <a:r>
              <a:rPr lang="en-US" sz="1800" dirty="0"/>
              <a:t> containing the specified name, text or visibility</a:t>
            </a:r>
          </a:p>
          <a:p>
            <a:pPr lvl="1"/>
            <a:r>
              <a:rPr lang="en-US" sz="1800" b="1" dirty="0" err="1"/>
              <a:t>JLabelMatcher</a:t>
            </a:r>
            <a:r>
              <a:rPr lang="en-US" sz="1800" dirty="0"/>
              <a:t> - Matches a </a:t>
            </a:r>
            <a:r>
              <a:rPr lang="en-US" sz="1800" dirty="0" err="1"/>
              <a:t>JLabel</a:t>
            </a:r>
            <a:r>
              <a:rPr lang="en-US" sz="1800" dirty="0"/>
              <a:t> containing the specified name, text or visibility</a:t>
            </a:r>
          </a:p>
          <a:p>
            <a:pPr lvl="1"/>
            <a:r>
              <a:rPr lang="en-US" sz="1800" b="1" dirty="0" err="1"/>
              <a:t>JTextComponentMatcher</a:t>
            </a:r>
            <a:r>
              <a:rPr lang="en-US" sz="1800" dirty="0"/>
              <a:t> - Matches a </a:t>
            </a:r>
            <a:r>
              <a:rPr lang="en-US" sz="1800" dirty="0" err="1"/>
              <a:t>JTextComponent</a:t>
            </a:r>
            <a:r>
              <a:rPr lang="en-US" sz="1800" dirty="0"/>
              <a:t> containing name, text or visibility</a:t>
            </a:r>
            <a:endParaRPr lang="pl-PL" sz="1800" dirty="0"/>
          </a:p>
        </p:txBody>
      </p:sp>
    </p:spTree>
    <p:extLst>
      <p:ext uri="{BB962C8B-B14F-4D97-AF65-F5344CB8AC3E}">
        <p14:creationId xmlns:p14="http://schemas.microsoft.com/office/powerpoint/2010/main" val="4214414564"/>
      </p:ext>
    </p:extLst>
  </p:cSld>
  <p:clrMapOvr>
    <a:masterClrMapping/>
  </p:clrMapOvr>
  <p:transition>
    <p:randomBa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DSL-Oriented,"Fluent" API</a:t>
            </a:r>
          </a:p>
        </p:txBody>
      </p:sp>
      <p:sp>
        <p:nvSpPr>
          <p:cNvPr id="3" name="Content Placeholder 2"/>
          <p:cNvSpPr>
            <a:spLocks noGrp="1"/>
          </p:cNvSpPr>
          <p:nvPr>
            <p:ph idx="1"/>
          </p:nvPr>
        </p:nvSpPr>
        <p:spPr/>
        <p:txBody>
          <a:bodyPr>
            <a:normAutofit lnSpcReduction="10000"/>
          </a:bodyPr>
          <a:lstStyle/>
          <a:p>
            <a:r>
              <a:rPr lang="en-US" sz="2800" dirty="0"/>
              <a:t>Right-click a specific item in a </a:t>
            </a:r>
            <a:r>
              <a:rPr lang="en-US" sz="2800" dirty="0" err="1" smtClean="0"/>
              <a:t>Jlist</a:t>
            </a:r>
            <a:r>
              <a:rPr lang="en-US" sz="2800" dirty="0" smtClean="0"/>
              <a:t>:</a:t>
            </a:r>
            <a:r>
              <a:rPr lang="pl-PL" sz="2800" dirty="0" smtClean="0"/>
              <a:t/>
            </a:r>
            <a:br>
              <a:rPr lang="pl-PL" sz="2800" dirty="0" smtClean="0"/>
            </a:br>
            <a:r>
              <a:rPr lang="en-US" sz="2400" dirty="0"/>
              <a:t>list("cats").item("</a:t>
            </a:r>
            <a:r>
              <a:rPr lang="en-US" sz="2400" dirty="0" err="1"/>
              <a:t>Garfild</a:t>
            </a:r>
            <a:r>
              <a:rPr lang="en-US" sz="2400" dirty="0"/>
              <a:t>").</a:t>
            </a:r>
            <a:r>
              <a:rPr lang="en-US" sz="2400" dirty="0" err="1"/>
              <a:t>rightClick</a:t>
            </a:r>
            <a:r>
              <a:rPr lang="en-US" sz="2400" dirty="0" smtClean="0"/>
              <a:t>();</a:t>
            </a:r>
            <a:endParaRPr lang="pl-PL" sz="2400" dirty="0" smtClean="0"/>
          </a:p>
          <a:p>
            <a:r>
              <a:rPr lang="pl-PL" sz="2800" dirty="0"/>
              <a:t>Show a JPopupMenu in a JTextField and select </a:t>
            </a:r>
            <a:r>
              <a:rPr lang="pl-PL" sz="2800" dirty="0" smtClean="0"/>
              <a:t>„Cut":</a:t>
            </a:r>
            <a:br>
              <a:rPr lang="pl-PL" sz="2800" dirty="0" smtClean="0"/>
            </a:br>
            <a:r>
              <a:rPr lang="pl-PL" sz="2400" dirty="0" smtClean="0"/>
              <a:t>textBox</a:t>
            </a:r>
            <a:r>
              <a:rPr lang="pl-PL" sz="2400" dirty="0"/>
              <a:t>("name").showPopupMenu().</a:t>
            </a:r>
            <a:r>
              <a:rPr lang="pl-PL" sz="2400" dirty="0" smtClean="0"/>
              <a:t>selectItem("Cut")</a:t>
            </a:r>
            <a:endParaRPr lang="pl-PL" sz="2400" dirty="0"/>
          </a:p>
          <a:p>
            <a:r>
              <a:rPr lang="pl-PL" sz="2800" dirty="0"/>
              <a:t>Double-click a specific cell in a </a:t>
            </a:r>
            <a:r>
              <a:rPr lang="pl-PL" sz="2800" dirty="0" smtClean="0"/>
              <a:t>JTable:</a:t>
            </a:r>
            <a:br>
              <a:rPr lang="pl-PL" sz="2800" dirty="0" smtClean="0"/>
            </a:br>
            <a:r>
              <a:rPr lang="pl-PL" sz="2600" dirty="0" smtClean="0"/>
              <a:t>table</a:t>
            </a:r>
            <a:r>
              <a:rPr lang="pl-PL" sz="2600" dirty="0"/>
              <a:t>("name").cell(row(0).column(3)).doubleClick();</a:t>
            </a:r>
          </a:p>
          <a:p>
            <a:endParaRPr lang="pl-PL" sz="2800" dirty="0"/>
          </a:p>
          <a:p>
            <a:r>
              <a:rPr lang="pl-PL" sz="2800" dirty="0"/>
              <a:t>Drag from list and drop in </a:t>
            </a:r>
            <a:r>
              <a:rPr lang="pl-PL" sz="2800" dirty="0" smtClean="0"/>
              <a:t>table</a:t>
            </a:r>
            <a:br>
              <a:rPr lang="pl-PL" sz="2800" dirty="0" smtClean="0"/>
            </a:br>
            <a:r>
              <a:rPr lang="pl-PL" sz="2600" dirty="0" smtClean="0"/>
              <a:t>frame.list</a:t>
            </a:r>
            <a:r>
              <a:rPr lang="pl-PL" sz="2600" dirty="0"/>
              <a:t>("todo").drag("format disc</a:t>
            </a:r>
            <a:r>
              <a:rPr lang="pl-PL" sz="2600" dirty="0" smtClean="0"/>
              <a:t>");</a:t>
            </a:r>
            <a:br>
              <a:rPr lang="pl-PL" sz="2600" dirty="0" smtClean="0"/>
            </a:br>
            <a:r>
              <a:rPr lang="pl-PL" sz="2600" dirty="0" smtClean="0"/>
              <a:t>frame.table</a:t>
            </a:r>
            <a:r>
              <a:rPr lang="pl-PL" sz="2600" dirty="0"/>
              <a:t>("active").drop(row(2).column(0));</a:t>
            </a:r>
          </a:p>
        </p:txBody>
      </p:sp>
    </p:spTree>
    <p:extLst>
      <p:ext uri="{BB962C8B-B14F-4D97-AF65-F5344CB8AC3E}">
        <p14:creationId xmlns:p14="http://schemas.microsoft.com/office/powerpoint/2010/main" val="1904098320"/>
      </p:ext>
    </p:extLst>
  </p:cSld>
  <p:clrMapOvr>
    <a:masterClrMapping/>
  </p:clrMapOvr>
  <p:transition>
    <p:randomBa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Test boundaries</a:t>
            </a:r>
            <a:endParaRPr lang="en-US" noProof="0"/>
          </a:p>
        </p:txBody>
      </p:sp>
      <p:sp>
        <p:nvSpPr>
          <p:cNvPr id="3" name="Symbol zastępczy zawartości 2"/>
          <p:cNvSpPr>
            <a:spLocks noGrp="1"/>
          </p:cNvSpPr>
          <p:nvPr>
            <p:ph idx="1"/>
          </p:nvPr>
        </p:nvSpPr>
        <p:spPr/>
        <p:txBody>
          <a:bodyPr/>
          <a:lstStyle/>
          <a:p>
            <a:r>
              <a:rPr lang="en-US" sz="2400" noProof="0" smtClean="0"/>
              <a:t>What if tested method depends on</a:t>
            </a:r>
          </a:p>
          <a:p>
            <a:pPr lvl="1"/>
            <a:r>
              <a:rPr lang="en-US" sz="2000" noProof="0" smtClean="0"/>
              <a:t>other methods</a:t>
            </a:r>
          </a:p>
          <a:p>
            <a:pPr lvl="1"/>
            <a:r>
              <a:rPr lang="en-US" sz="2000" noProof="0" smtClean="0"/>
              <a:t>others objects</a:t>
            </a:r>
          </a:p>
          <a:p>
            <a:pPr lvl="1"/>
            <a:r>
              <a:rPr lang="en-US" sz="2000" noProof="0" smtClean="0"/>
              <a:t>database availability</a:t>
            </a:r>
          </a:p>
          <a:p>
            <a:pPr lvl="1"/>
            <a:r>
              <a:rPr lang="en-US" sz="2000" noProof="0" smtClean="0"/>
              <a:t>network availability</a:t>
            </a:r>
            <a:endParaRPr lang="pl-PL" sz="2000" noProof="0" smtClean="0"/>
          </a:p>
          <a:p>
            <a:pPr lvl="1"/>
            <a:endParaRPr lang="pl-PL" sz="2400" noProof="0" smtClean="0"/>
          </a:p>
          <a:p>
            <a:r>
              <a:rPr lang="en-US" sz="2400" noProof="0" smtClean="0"/>
              <a:t>Solution are</a:t>
            </a:r>
            <a:r>
              <a:rPr lang="pl-PL" sz="2400" noProof="0" smtClean="0"/>
              <a:t> </a:t>
            </a:r>
            <a:r>
              <a:rPr lang="en-US" sz="2400" noProof="0"/>
              <a:t>test </a:t>
            </a:r>
            <a:r>
              <a:rPr lang="en-US" sz="2400" noProof="0" smtClean="0"/>
              <a:t>doubles</a:t>
            </a:r>
          </a:p>
          <a:p>
            <a:pPr lvl="1"/>
            <a:r>
              <a:rPr lang="en-US" sz="2000" noProof="0" smtClean="0"/>
              <a:t>Stubs</a:t>
            </a:r>
          </a:p>
          <a:p>
            <a:pPr lvl="1"/>
            <a:r>
              <a:rPr lang="en-US" sz="2000" noProof="0" smtClean="0"/>
              <a:t>Mocks</a:t>
            </a:r>
          </a:p>
          <a:p>
            <a:pPr lvl="1"/>
            <a:r>
              <a:rPr lang="en-US" sz="2000" noProof="0" smtClean="0"/>
              <a:t>Spies</a:t>
            </a:r>
          </a:p>
        </p:txBody>
      </p:sp>
    </p:spTree>
    <p:extLst>
      <p:ext uri="{BB962C8B-B14F-4D97-AF65-F5344CB8AC3E}">
        <p14:creationId xmlns:p14="http://schemas.microsoft.com/office/powerpoint/2010/main" val="648006013"/>
      </p:ext>
    </p:extLst>
  </p:cSld>
  <p:clrMapOvr>
    <a:masterClrMapping/>
  </p:clrMapOvr>
  <p:transition>
    <p:randomBa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Stub, mock and spy patterns</a:t>
            </a:r>
            <a:endParaRPr lang="en-US" noProof="0"/>
          </a:p>
        </p:txBody>
      </p:sp>
      <p:sp>
        <p:nvSpPr>
          <p:cNvPr id="3" name="Symbol zastępczy zawartości 2"/>
          <p:cNvSpPr>
            <a:spLocks noGrp="1"/>
          </p:cNvSpPr>
          <p:nvPr>
            <p:ph idx="1"/>
          </p:nvPr>
        </p:nvSpPr>
        <p:spPr/>
        <p:txBody>
          <a:bodyPr/>
          <a:lstStyle/>
          <a:p>
            <a:r>
              <a:rPr lang="en-US" sz="2400" noProof="0" smtClean="0"/>
              <a:t>Test Double –</a:t>
            </a:r>
            <a:r>
              <a:rPr lang="pl-PL" sz="2400" noProof="0" smtClean="0"/>
              <a:t> </a:t>
            </a:r>
            <a:r>
              <a:rPr lang="en-US" sz="2400" noProof="0"/>
              <a:t>a </a:t>
            </a:r>
            <a:r>
              <a:rPr lang="en-US" sz="2400" noProof="0" smtClean="0"/>
              <a:t>test</a:t>
            </a:r>
            <a:r>
              <a:rPr lang="pl-PL" sz="2400" noProof="0" smtClean="0"/>
              <a:t> </a:t>
            </a:r>
            <a:r>
              <a:rPr lang="en-US" sz="2400" noProof="0" smtClean="0"/>
              <a:t>specific</a:t>
            </a:r>
            <a:r>
              <a:rPr lang="pl-PL" sz="2400" noProof="0" smtClean="0"/>
              <a:t> replacement</a:t>
            </a:r>
            <a:r>
              <a:rPr lang="en-US" sz="2400" noProof="0" smtClean="0"/>
              <a:t> equivalent</a:t>
            </a:r>
            <a:r>
              <a:rPr lang="pl-PL" sz="2400" noProof="0" smtClean="0"/>
              <a:t> to a </a:t>
            </a:r>
            <a:r>
              <a:rPr lang="en-US" sz="2400" noProof="0" smtClean="0"/>
              <a:t>component </a:t>
            </a:r>
            <a:r>
              <a:rPr lang="en-US" sz="2400" noProof="0"/>
              <a:t>on which the </a:t>
            </a:r>
            <a:r>
              <a:rPr lang="pl-PL" sz="2400" noProof="0" err="1" smtClean="0"/>
              <a:t>tested</a:t>
            </a:r>
            <a:r>
              <a:rPr lang="pl-PL" sz="2400" noProof="0" smtClean="0"/>
              <a:t> </a:t>
            </a:r>
            <a:r>
              <a:rPr lang="pl-PL" sz="2400" noProof="0" err="1" smtClean="0"/>
              <a:t>code</a:t>
            </a:r>
            <a:r>
              <a:rPr lang="en-US" sz="2400" noProof="0" smtClean="0"/>
              <a:t> depends</a:t>
            </a:r>
            <a:endParaRPr lang="pl-PL" sz="2400" noProof="0" smtClean="0"/>
          </a:p>
          <a:p>
            <a:endParaRPr lang="pl-PL" sz="2400" noProof="0" smtClean="0"/>
          </a:p>
          <a:p>
            <a:r>
              <a:rPr lang="en-US" sz="2400" noProof="0" smtClean="0"/>
              <a:t>The terminology </a:t>
            </a:r>
            <a:r>
              <a:rPr lang="pl-PL" sz="2400" noProof="0" smtClean="0"/>
              <a:t>about </a:t>
            </a:r>
            <a:r>
              <a:rPr lang="en-US" sz="2400" noProof="0" smtClean="0"/>
              <a:t>the various kinds of test doubles is inconsistent</a:t>
            </a:r>
            <a:r>
              <a:rPr lang="pl-PL" sz="2400" noProof="0" smtClean="0"/>
              <a:t>, in this presentation we base on </a:t>
            </a:r>
            <a:r>
              <a:rPr lang="pl-PL" sz="2400"/>
              <a:t>Gerard </a:t>
            </a:r>
            <a:r>
              <a:rPr lang="pl-PL" sz="2400" smtClean="0"/>
              <a:t>Meszaros's interpretation</a:t>
            </a:r>
          </a:p>
          <a:p>
            <a:endParaRPr lang="en-US" sz="2400" noProof="0" smtClean="0"/>
          </a:p>
          <a:p>
            <a:r>
              <a:rPr lang="en-US" sz="2400" noProof="0" smtClean="0"/>
              <a:t>Stub</a:t>
            </a:r>
            <a:r>
              <a:rPr lang="pl-PL" sz="2400" noProof="0" smtClean="0"/>
              <a:t> - </a:t>
            </a:r>
            <a:r>
              <a:rPr lang="en-US" sz="2400"/>
              <a:t>replace </a:t>
            </a:r>
            <a:r>
              <a:rPr lang="en-US" sz="2400" smtClean="0"/>
              <a:t>a</a:t>
            </a:r>
            <a:r>
              <a:rPr lang="pl-PL" sz="2400" smtClean="0"/>
              <a:t>n</a:t>
            </a:r>
            <a:r>
              <a:rPr lang="en-US" sz="2400" smtClean="0"/>
              <a:t> object </a:t>
            </a:r>
            <a:r>
              <a:rPr lang="en-US" sz="2400"/>
              <a:t>with </a:t>
            </a:r>
            <a:r>
              <a:rPr lang="en-US" sz="2400" smtClean="0"/>
              <a:t>a</a:t>
            </a:r>
            <a:r>
              <a:rPr lang="pl-PL" sz="2400" smtClean="0"/>
              <a:t>n</a:t>
            </a:r>
            <a:r>
              <a:rPr lang="en-US" sz="2400" smtClean="0"/>
              <a:t> test</a:t>
            </a:r>
            <a:r>
              <a:rPr lang="pl-PL" sz="2400" smtClean="0"/>
              <a:t> </a:t>
            </a:r>
            <a:r>
              <a:rPr lang="en-US" sz="2400" smtClean="0"/>
              <a:t>specific </a:t>
            </a:r>
            <a:r>
              <a:rPr lang="en-US" sz="2400"/>
              <a:t>object that feeds the </a:t>
            </a:r>
            <a:r>
              <a:rPr lang="en-US" sz="2400" smtClean="0"/>
              <a:t>indirect inputs</a:t>
            </a:r>
            <a:r>
              <a:rPr lang="pl-PL" sz="2400" smtClean="0"/>
              <a:t> </a:t>
            </a:r>
            <a:r>
              <a:rPr lang="pl-PL" sz="2400"/>
              <a:t>often </a:t>
            </a:r>
            <a:r>
              <a:rPr lang="pl-PL" sz="2400" smtClean="0"/>
              <a:t>with hard coded answers</a:t>
            </a:r>
          </a:p>
          <a:p>
            <a:pPr lvl="1"/>
            <a:r>
              <a:rPr lang="pl-PL" sz="2000" smtClean="0"/>
              <a:t>e</a:t>
            </a:r>
            <a:r>
              <a:rPr lang="en-US" sz="2000" smtClean="0"/>
              <a:t>ventuality</a:t>
            </a:r>
            <a:r>
              <a:rPr lang="pl-PL" sz="2000" smtClean="0"/>
              <a:t> </a:t>
            </a:r>
            <a:r>
              <a:rPr lang="pl-PL" sz="2000"/>
              <a:t>state </a:t>
            </a:r>
            <a:r>
              <a:rPr lang="en-US" sz="2000" smtClean="0"/>
              <a:t>verification</a:t>
            </a:r>
            <a:endParaRPr lang="pl-PL" sz="2000" smtClean="0"/>
          </a:p>
          <a:p>
            <a:pPr lvl="1"/>
            <a:r>
              <a:rPr lang="en-US" sz="2000"/>
              <a:t>ignores </a:t>
            </a:r>
            <a:r>
              <a:rPr lang="pl-PL" sz="2000" smtClean="0"/>
              <a:t>indirect outputs</a:t>
            </a:r>
            <a:endParaRPr lang="en-US" sz="2000"/>
          </a:p>
        </p:txBody>
      </p:sp>
    </p:spTree>
    <p:extLst>
      <p:ext uri="{BB962C8B-B14F-4D97-AF65-F5344CB8AC3E}">
        <p14:creationId xmlns:p14="http://schemas.microsoft.com/office/powerpoint/2010/main" val="3821942935"/>
      </p:ext>
    </p:extLst>
  </p:cSld>
  <p:clrMapOvr>
    <a:masterClrMapping/>
  </p:clrMapOvr>
  <p:transition>
    <p:randomBa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Unit testing - definitions</a:t>
            </a:r>
            <a:endParaRPr lang="en-US" noProof="0"/>
          </a:p>
        </p:txBody>
      </p:sp>
      <p:sp>
        <p:nvSpPr>
          <p:cNvPr id="3" name="Symbol zastępczy zawartości 2"/>
          <p:cNvSpPr>
            <a:spLocks noGrp="1"/>
          </p:cNvSpPr>
          <p:nvPr>
            <p:ph idx="1"/>
          </p:nvPr>
        </p:nvSpPr>
        <p:spPr/>
        <p:txBody>
          <a:bodyPr/>
          <a:lstStyle/>
          <a:p>
            <a:r>
              <a:rPr lang="en-US" sz="2400" noProof="0" smtClean="0"/>
              <a:t>In computer programming, unit testing is a method by which individual units of source code, sets of one or more computer program modules […] are tested to determine if they are fit for use. Intuitively, one can view a unit as the smallest testable part of an application. In procedural programming, a unit could be an entire module, but is more commonly an individual function or procedure. In object-oriented programming, a unit is often an entire interface, such as a class, but could be an individual method. </a:t>
            </a:r>
            <a:br>
              <a:rPr lang="en-US" sz="2400" noProof="0" smtClean="0"/>
            </a:br>
            <a:r>
              <a:rPr lang="en-US" sz="2400" i="1" noProof="0" smtClean="0"/>
              <a:t>Wikipedia</a:t>
            </a:r>
          </a:p>
        </p:txBody>
      </p:sp>
    </p:spTree>
    <p:extLst>
      <p:ext uri="{BB962C8B-B14F-4D97-AF65-F5344CB8AC3E}">
        <p14:creationId xmlns:p14="http://schemas.microsoft.com/office/powerpoint/2010/main" val="2149647049"/>
      </p:ext>
    </p:extLst>
  </p:cSld>
  <p:clrMapOvr>
    <a:masterClrMapping/>
  </p:clrMapOvr>
  <p:transition>
    <p:randomBa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Stub, mock and spy patterns</a:t>
            </a:r>
            <a:r>
              <a:rPr lang="pl-PL" noProof="0" smtClean="0"/>
              <a:t> (2)</a:t>
            </a:r>
            <a:endParaRPr lang="en-US" noProof="0"/>
          </a:p>
        </p:txBody>
      </p:sp>
      <p:sp>
        <p:nvSpPr>
          <p:cNvPr id="3" name="Symbol zastępczy zawartości 2"/>
          <p:cNvSpPr>
            <a:spLocks noGrp="1"/>
          </p:cNvSpPr>
          <p:nvPr>
            <p:ph idx="1"/>
          </p:nvPr>
        </p:nvSpPr>
        <p:spPr/>
        <p:txBody>
          <a:bodyPr/>
          <a:lstStyle/>
          <a:p>
            <a:r>
              <a:rPr lang="en-US" sz="2400"/>
              <a:t>Mock</a:t>
            </a:r>
            <a:r>
              <a:rPr lang="pl-PL" sz="2400"/>
              <a:t> – </a:t>
            </a:r>
            <a:r>
              <a:rPr lang="en-US" sz="2400"/>
              <a:t>replace a</a:t>
            </a:r>
            <a:r>
              <a:rPr lang="pl-PL" sz="2400"/>
              <a:t>n</a:t>
            </a:r>
            <a:r>
              <a:rPr lang="en-US" sz="2400"/>
              <a:t> object with a</a:t>
            </a:r>
            <a:r>
              <a:rPr lang="pl-PL" sz="2400"/>
              <a:t>n</a:t>
            </a:r>
            <a:r>
              <a:rPr lang="en-US" sz="2400"/>
              <a:t> test</a:t>
            </a:r>
            <a:r>
              <a:rPr lang="pl-PL" sz="2400"/>
              <a:t> </a:t>
            </a:r>
            <a:r>
              <a:rPr lang="en-US" sz="2400"/>
              <a:t>specific object that</a:t>
            </a:r>
            <a:r>
              <a:rPr lang="pl-PL" sz="2400" smtClean="0"/>
              <a:t> </a:t>
            </a:r>
            <a:r>
              <a:rPr lang="en-US" sz="2400"/>
              <a:t>verifies </a:t>
            </a:r>
            <a:r>
              <a:rPr lang="en-US" sz="2400" smtClean="0"/>
              <a:t>it </a:t>
            </a:r>
            <a:r>
              <a:rPr lang="en-US" sz="2400"/>
              <a:t>is being used correctly</a:t>
            </a:r>
            <a:endParaRPr lang="pl-PL" sz="2400"/>
          </a:p>
          <a:p>
            <a:pPr lvl="1"/>
            <a:r>
              <a:rPr lang="en-US" sz="2000"/>
              <a:t>behavior verification</a:t>
            </a:r>
            <a:r>
              <a:rPr lang="pl-PL" sz="2000"/>
              <a:t> against </a:t>
            </a:r>
            <a:r>
              <a:rPr lang="pl-PL" sz="2000" smtClean="0"/>
              <a:t>expectations</a:t>
            </a:r>
            <a:endParaRPr lang="en-US" sz="2000"/>
          </a:p>
          <a:p>
            <a:endParaRPr lang="pl-PL" sz="2400" smtClean="0"/>
          </a:p>
          <a:p>
            <a:r>
              <a:rPr lang="en-US" sz="2400" smtClean="0"/>
              <a:t>Spy </a:t>
            </a:r>
            <a:r>
              <a:rPr lang="pl-PL" sz="2400" smtClean="0"/>
              <a:t>- </a:t>
            </a:r>
            <a:r>
              <a:rPr lang="en-US" sz="2400" smtClean="0"/>
              <a:t>capture </a:t>
            </a:r>
            <a:r>
              <a:rPr lang="en-US" sz="2400"/>
              <a:t>the indirect output calls made to another component by the </a:t>
            </a:r>
            <a:r>
              <a:rPr lang="pl-PL" sz="2400" smtClean="0"/>
              <a:t>tested object </a:t>
            </a:r>
            <a:r>
              <a:rPr lang="en-US" sz="2400" smtClean="0"/>
              <a:t>for </a:t>
            </a:r>
            <a:r>
              <a:rPr lang="en-US" sz="2400"/>
              <a:t>later verification</a:t>
            </a:r>
          </a:p>
          <a:p>
            <a:endParaRPr lang="en-US" sz="2400"/>
          </a:p>
        </p:txBody>
      </p:sp>
    </p:spTree>
    <p:extLst>
      <p:ext uri="{BB962C8B-B14F-4D97-AF65-F5344CB8AC3E}">
        <p14:creationId xmlns:p14="http://schemas.microsoft.com/office/powerpoint/2010/main" val="1985822483"/>
      </p:ext>
    </p:extLst>
  </p:cSld>
  <p:clrMapOvr>
    <a:masterClrMapping/>
  </p:clrMapOvr>
  <p:transition>
    <p:randomBa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Simple stub study case</a:t>
            </a:r>
            <a:endParaRPr lang="pl-PL"/>
          </a:p>
        </p:txBody>
      </p:sp>
      <p:sp>
        <p:nvSpPr>
          <p:cNvPr id="4" name="pole tekstowe 3"/>
          <p:cNvSpPr txBox="1"/>
          <p:nvPr/>
        </p:nvSpPr>
        <p:spPr>
          <a:xfrm>
            <a:off x="611188" y="1881188"/>
            <a:ext cx="8424862" cy="4524315"/>
          </a:xfrm>
          <a:prstGeom prst="rect">
            <a:avLst/>
          </a:prstGeom>
          <a:noFill/>
        </p:spPr>
        <p:txBody>
          <a:bodyPr wrap="square" rtlCol="0">
            <a:spAutoFit/>
          </a:bodyPr>
          <a:lstStyle/>
          <a:p>
            <a:r>
              <a:rPr lang="pl-PL" sz="1600">
                <a:solidFill>
                  <a:srgbClr val="7F0055"/>
                </a:solidFill>
                <a:latin typeface="Consolas"/>
              </a:rPr>
              <a:t>public</a:t>
            </a:r>
            <a:r>
              <a:rPr lang="pl-PL" sz="1600">
                <a:solidFill>
                  <a:srgbClr val="000000"/>
                </a:solidFill>
                <a:latin typeface="Consolas"/>
              </a:rPr>
              <a:t> </a:t>
            </a:r>
            <a:r>
              <a:rPr lang="pl-PL" sz="1600">
                <a:solidFill>
                  <a:srgbClr val="7F0055"/>
                </a:solidFill>
                <a:latin typeface="Consolas"/>
              </a:rPr>
              <a:t>class</a:t>
            </a:r>
            <a:r>
              <a:rPr lang="pl-PL" sz="1600">
                <a:solidFill>
                  <a:srgbClr val="000000"/>
                </a:solidFill>
                <a:latin typeface="Consolas"/>
              </a:rPr>
              <a:t> NewsletterSender {</a:t>
            </a:r>
          </a:p>
          <a:p>
            <a:endParaRPr lang="pl-PL" sz="1600">
              <a:latin typeface="Consolas"/>
            </a:endParaRPr>
          </a:p>
          <a:p>
            <a:pPr lvl="1"/>
            <a:r>
              <a:rPr lang="pl-PL" sz="1600">
                <a:solidFill>
                  <a:srgbClr val="7F0055"/>
                </a:solidFill>
                <a:latin typeface="Consolas"/>
              </a:rPr>
              <a:t>private</a:t>
            </a:r>
            <a:r>
              <a:rPr lang="pl-PL" sz="1600">
                <a:solidFill>
                  <a:srgbClr val="000000"/>
                </a:solidFill>
                <a:latin typeface="Consolas"/>
              </a:rPr>
              <a:t> MailService </a:t>
            </a:r>
            <a:r>
              <a:rPr lang="pl-PL" sz="1600">
                <a:solidFill>
                  <a:srgbClr val="0000C0"/>
                </a:solidFill>
                <a:latin typeface="Consolas"/>
              </a:rPr>
              <a:t>mailService</a:t>
            </a:r>
            <a:r>
              <a:rPr lang="pl-PL" sz="1600">
                <a:solidFill>
                  <a:srgbClr val="000000"/>
                </a:solidFill>
                <a:latin typeface="Consolas"/>
              </a:rPr>
              <a:t>;</a:t>
            </a:r>
          </a:p>
          <a:p>
            <a:pPr lvl="1"/>
            <a:endParaRPr lang="pl-PL" sz="1600">
              <a:latin typeface="Consolas"/>
            </a:endParaRPr>
          </a:p>
          <a:p>
            <a:pPr lvl="1"/>
            <a:r>
              <a:rPr lang="pl-PL" sz="1600">
                <a:solidFill>
                  <a:srgbClr val="7F0055"/>
                </a:solidFill>
                <a:latin typeface="Consolas"/>
              </a:rPr>
              <a:t>public</a:t>
            </a:r>
            <a:r>
              <a:rPr lang="pl-PL" sz="1600">
                <a:solidFill>
                  <a:srgbClr val="000000"/>
                </a:solidFill>
                <a:latin typeface="Consolas"/>
              </a:rPr>
              <a:t> </a:t>
            </a:r>
            <a:r>
              <a:rPr lang="pl-PL" sz="1600">
                <a:solidFill>
                  <a:srgbClr val="7F0055"/>
                </a:solidFill>
                <a:latin typeface="Consolas"/>
              </a:rPr>
              <a:t>void</a:t>
            </a:r>
            <a:r>
              <a:rPr lang="pl-PL" sz="1600">
                <a:solidFill>
                  <a:srgbClr val="000000"/>
                </a:solidFill>
                <a:latin typeface="Consolas"/>
              </a:rPr>
              <a:t> setMailService(MailService mailService) {</a:t>
            </a:r>
          </a:p>
          <a:p>
            <a:pPr lvl="1"/>
            <a:r>
              <a:rPr lang="pl-PL" sz="1600" smtClean="0">
                <a:solidFill>
                  <a:srgbClr val="7F0055"/>
                </a:solidFill>
                <a:latin typeface="Consolas"/>
              </a:rPr>
              <a:t>	this</a:t>
            </a:r>
            <a:r>
              <a:rPr lang="pl-PL" sz="1600" smtClean="0">
                <a:solidFill>
                  <a:srgbClr val="000000"/>
                </a:solidFill>
                <a:latin typeface="Consolas"/>
              </a:rPr>
              <a:t>.</a:t>
            </a:r>
            <a:r>
              <a:rPr lang="pl-PL" sz="1600" smtClean="0">
                <a:solidFill>
                  <a:srgbClr val="0000C0"/>
                </a:solidFill>
                <a:latin typeface="Consolas"/>
              </a:rPr>
              <a:t>mailService</a:t>
            </a:r>
            <a:r>
              <a:rPr lang="pl-PL" sz="1600" smtClean="0">
                <a:solidFill>
                  <a:srgbClr val="000000"/>
                </a:solidFill>
                <a:latin typeface="Consolas"/>
              </a:rPr>
              <a:t> </a:t>
            </a:r>
            <a:r>
              <a:rPr lang="pl-PL" sz="1600">
                <a:solidFill>
                  <a:srgbClr val="000000"/>
                </a:solidFill>
                <a:latin typeface="Consolas"/>
              </a:rPr>
              <a:t>= mailService;</a:t>
            </a:r>
          </a:p>
          <a:p>
            <a:pPr lvl="1"/>
            <a:r>
              <a:rPr lang="pl-PL" sz="1600">
                <a:solidFill>
                  <a:srgbClr val="000000"/>
                </a:solidFill>
                <a:latin typeface="Consolas"/>
              </a:rPr>
              <a:t>}</a:t>
            </a:r>
          </a:p>
          <a:p>
            <a:pPr lvl="1"/>
            <a:endParaRPr lang="pl-PL" sz="1600">
              <a:latin typeface="Consolas"/>
            </a:endParaRPr>
          </a:p>
          <a:p>
            <a:pPr lvl="1"/>
            <a:r>
              <a:rPr lang="pl-PL" sz="1600">
                <a:solidFill>
                  <a:srgbClr val="7F0055"/>
                </a:solidFill>
                <a:latin typeface="Consolas"/>
              </a:rPr>
              <a:t>public</a:t>
            </a:r>
            <a:r>
              <a:rPr lang="pl-PL" sz="1600">
                <a:solidFill>
                  <a:srgbClr val="000000"/>
                </a:solidFill>
                <a:latin typeface="Consolas"/>
              </a:rPr>
              <a:t> </a:t>
            </a:r>
            <a:r>
              <a:rPr lang="pl-PL" sz="1600">
                <a:solidFill>
                  <a:srgbClr val="7F0055"/>
                </a:solidFill>
                <a:latin typeface="Consolas"/>
              </a:rPr>
              <a:t>int</a:t>
            </a:r>
            <a:r>
              <a:rPr lang="pl-PL" sz="1600">
                <a:solidFill>
                  <a:srgbClr val="000000"/>
                </a:solidFill>
                <a:latin typeface="Consolas"/>
              </a:rPr>
              <a:t> sendNews() {</a:t>
            </a:r>
          </a:p>
          <a:p>
            <a:pPr lvl="2"/>
            <a:r>
              <a:rPr lang="pl-PL" sz="1600">
                <a:solidFill>
                  <a:srgbClr val="7F0055"/>
                </a:solidFill>
                <a:latin typeface="Consolas"/>
              </a:rPr>
              <a:t>int</a:t>
            </a:r>
            <a:r>
              <a:rPr lang="pl-PL" sz="1600">
                <a:solidFill>
                  <a:srgbClr val="000000"/>
                </a:solidFill>
                <a:latin typeface="Consolas"/>
              </a:rPr>
              <a:t> deliveredMails = 0;</a:t>
            </a:r>
          </a:p>
          <a:p>
            <a:pPr lvl="2"/>
            <a:r>
              <a:rPr lang="pl-PL" sz="1600">
                <a:solidFill>
                  <a:srgbClr val="7F0055"/>
                </a:solidFill>
                <a:latin typeface="Consolas"/>
              </a:rPr>
              <a:t>if</a:t>
            </a:r>
            <a:r>
              <a:rPr lang="pl-PL" sz="1600">
                <a:solidFill>
                  <a:srgbClr val="000000"/>
                </a:solidFill>
                <a:latin typeface="Consolas"/>
              </a:rPr>
              <a:t> (sendNewsToBob()) {</a:t>
            </a:r>
          </a:p>
          <a:p>
            <a:pPr lvl="2"/>
            <a:r>
              <a:rPr lang="pl-PL" sz="1600" smtClean="0">
                <a:solidFill>
                  <a:srgbClr val="000000"/>
                </a:solidFill>
                <a:latin typeface="Consolas"/>
              </a:rPr>
              <a:t>	deliveredMails</a:t>
            </a:r>
            <a:r>
              <a:rPr lang="pl-PL" sz="1600">
                <a:solidFill>
                  <a:srgbClr val="000000"/>
                </a:solidFill>
                <a:latin typeface="Consolas"/>
              </a:rPr>
              <a:t>++;</a:t>
            </a:r>
          </a:p>
          <a:p>
            <a:pPr lvl="2"/>
            <a:r>
              <a:rPr lang="pl-PL" sz="1600">
                <a:solidFill>
                  <a:srgbClr val="000000"/>
                </a:solidFill>
                <a:latin typeface="Consolas"/>
              </a:rPr>
              <a:t>}</a:t>
            </a:r>
          </a:p>
          <a:p>
            <a:pPr lvl="2"/>
            <a:r>
              <a:rPr lang="pl-PL" sz="1600">
                <a:solidFill>
                  <a:srgbClr val="7F0055"/>
                </a:solidFill>
                <a:latin typeface="Consolas"/>
              </a:rPr>
              <a:t>if</a:t>
            </a:r>
            <a:r>
              <a:rPr lang="pl-PL" sz="1600">
                <a:solidFill>
                  <a:srgbClr val="000000"/>
                </a:solidFill>
                <a:latin typeface="Consolas"/>
              </a:rPr>
              <a:t> (sendNewsToAlice()) {</a:t>
            </a:r>
          </a:p>
          <a:p>
            <a:pPr lvl="2"/>
            <a:r>
              <a:rPr lang="pl-PL" sz="1600" smtClean="0">
                <a:solidFill>
                  <a:srgbClr val="000000"/>
                </a:solidFill>
                <a:latin typeface="Consolas"/>
              </a:rPr>
              <a:t>	deliveredMails</a:t>
            </a:r>
            <a:r>
              <a:rPr lang="pl-PL" sz="1600">
                <a:solidFill>
                  <a:srgbClr val="000000"/>
                </a:solidFill>
                <a:latin typeface="Consolas"/>
              </a:rPr>
              <a:t>++;</a:t>
            </a:r>
          </a:p>
          <a:p>
            <a:pPr lvl="2"/>
            <a:r>
              <a:rPr lang="pl-PL" sz="1600">
                <a:solidFill>
                  <a:srgbClr val="000000"/>
                </a:solidFill>
                <a:latin typeface="Consolas"/>
              </a:rPr>
              <a:t>}</a:t>
            </a:r>
          </a:p>
          <a:p>
            <a:pPr lvl="2"/>
            <a:r>
              <a:rPr lang="pl-PL" sz="1600">
                <a:solidFill>
                  <a:srgbClr val="7F0055"/>
                </a:solidFill>
                <a:latin typeface="Consolas"/>
              </a:rPr>
              <a:t>return</a:t>
            </a:r>
            <a:r>
              <a:rPr lang="pl-PL" sz="1600">
                <a:solidFill>
                  <a:srgbClr val="000000"/>
                </a:solidFill>
                <a:latin typeface="Consolas"/>
              </a:rPr>
              <a:t> deliveredMails;</a:t>
            </a:r>
          </a:p>
          <a:p>
            <a:pPr lvl="1"/>
            <a:r>
              <a:rPr lang="pl-PL" sz="1600" smtClean="0">
                <a:solidFill>
                  <a:srgbClr val="000000"/>
                </a:solidFill>
                <a:latin typeface="Consolas"/>
              </a:rPr>
              <a:t>}</a:t>
            </a:r>
            <a:endParaRPr lang="pl-PL" sz="1600">
              <a:solidFill>
                <a:srgbClr val="000000"/>
              </a:solidFill>
              <a:latin typeface="Consolas"/>
            </a:endParaRPr>
          </a:p>
        </p:txBody>
      </p:sp>
    </p:spTree>
    <p:extLst>
      <p:ext uri="{BB962C8B-B14F-4D97-AF65-F5344CB8AC3E}">
        <p14:creationId xmlns:p14="http://schemas.microsoft.com/office/powerpoint/2010/main" val="64301363"/>
      </p:ext>
    </p:extLst>
  </p:cSld>
  <p:clrMapOvr>
    <a:masterClrMapping/>
  </p:clrMapOvr>
  <p:transition>
    <p:randomBa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Simple stub study case (2)</a:t>
            </a:r>
            <a:endParaRPr lang="pl-PL"/>
          </a:p>
        </p:txBody>
      </p:sp>
      <p:sp>
        <p:nvSpPr>
          <p:cNvPr id="4" name="pole tekstowe 3"/>
          <p:cNvSpPr txBox="1"/>
          <p:nvPr/>
        </p:nvSpPr>
        <p:spPr>
          <a:xfrm>
            <a:off x="611188" y="1881188"/>
            <a:ext cx="8424862" cy="2800767"/>
          </a:xfrm>
          <a:prstGeom prst="rect">
            <a:avLst/>
          </a:prstGeom>
          <a:noFill/>
        </p:spPr>
        <p:txBody>
          <a:bodyPr wrap="square" rtlCol="0">
            <a:spAutoFit/>
          </a:bodyPr>
          <a:lstStyle/>
          <a:p>
            <a:endParaRPr lang="pl-PL" sz="1600">
              <a:latin typeface="Consolas"/>
            </a:endParaRPr>
          </a:p>
          <a:p>
            <a:pPr lvl="1"/>
            <a:r>
              <a:rPr lang="pl-PL" sz="1600">
                <a:solidFill>
                  <a:srgbClr val="7F0055"/>
                </a:solidFill>
                <a:latin typeface="Consolas"/>
              </a:rPr>
              <a:t>public</a:t>
            </a:r>
            <a:r>
              <a:rPr lang="pl-PL" sz="1600">
                <a:solidFill>
                  <a:srgbClr val="000000"/>
                </a:solidFill>
                <a:latin typeface="Consolas"/>
              </a:rPr>
              <a:t> </a:t>
            </a:r>
            <a:r>
              <a:rPr lang="pl-PL" sz="1600">
                <a:solidFill>
                  <a:srgbClr val="7F0055"/>
                </a:solidFill>
                <a:latin typeface="Consolas"/>
              </a:rPr>
              <a:t>boolean</a:t>
            </a:r>
            <a:r>
              <a:rPr lang="pl-PL" sz="1600">
                <a:solidFill>
                  <a:srgbClr val="000000"/>
                </a:solidFill>
                <a:latin typeface="Consolas"/>
              </a:rPr>
              <a:t> sendNewsToBob() {</a:t>
            </a:r>
          </a:p>
          <a:p>
            <a:pPr lvl="1"/>
            <a:r>
              <a:rPr lang="pl-PL" sz="1600" smtClean="0">
                <a:solidFill>
                  <a:srgbClr val="7F0055"/>
                </a:solidFill>
                <a:latin typeface="Consolas"/>
              </a:rPr>
              <a:t>	</a:t>
            </a:r>
            <a:r>
              <a:rPr lang="en-US" sz="1600" smtClean="0">
                <a:solidFill>
                  <a:srgbClr val="7F0055"/>
                </a:solidFill>
                <a:latin typeface="Consolas"/>
              </a:rPr>
              <a:t>return</a:t>
            </a:r>
            <a:r>
              <a:rPr lang="en-US" sz="1600" smtClean="0">
                <a:solidFill>
                  <a:srgbClr val="000000"/>
                </a:solidFill>
                <a:latin typeface="Consolas"/>
              </a:rPr>
              <a:t> </a:t>
            </a:r>
            <a:r>
              <a:rPr lang="en-US" sz="1600">
                <a:solidFill>
                  <a:srgbClr val="0000C0"/>
                </a:solidFill>
                <a:latin typeface="Consolas"/>
              </a:rPr>
              <a:t>mailService</a:t>
            </a:r>
            <a:r>
              <a:rPr lang="en-US" sz="1600">
                <a:solidFill>
                  <a:srgbClr val="000000"/>
                </a:solidFill>
                <a:latin typeface="Consolas"/>
              </a:rPr>
              <a:t>.sendMail(</a:t>
            </a:r>
            <a:r>
              <a:rPr lang="en-US" sz="1600">
                <a:solidFill>
                  <a:srgbClr val="2A00FF"/>
                </a:solidFill>
                <a:latin typeface="Consolas"/>
              </a:rPr>
              <a:t>"bob@bob.com"</a:t>
            </a:r>
            <a:r>
              <a:rPr lang="en-US" sz="1600">
                <a:solidFill>
                  <a:srgbClr val="000000"/>
                </a:solidFill>
                <a:latin typeface="Consolas"/>
              </a:rPr>
              <a:t>, </a:t>
            </a:r>
            <a:r>
              <a:rPr lang="en-US" sz="1600">
                <a:solidFill>
                  <a:srgbClr val="2A00FF"/>
                </a:solidFill>
                <a:latin typeface="Consolas"/>
              </a:rPr>
              <a:t>"Hello Bob!"</a:t>
            </a:r>
            <a:r>
              <a:rPr lang="en-US" sz="1600">
                <a:solidFill>
                  <a:srgbClr val="000000"/>
                </a:solidFill>
                <a:latin typeface="Consolas"/>
              </a:rPr>
              <a:t>);</a:t>
            </a:r>
          </a:p>
          <a:p>
            <a:pPr lvl="1"/>
            <a:r>
              <a:rPr lang="pl-PL" sz="1600">
                <a:solidFill>
                  <a:srgbClr val="000000"/>
                </a:solidFill>
                <a:latin typeface="Consolas"/>
              </a:rPr>
              <a:t>}</a:t>
            </a:r>
          </a:p>
          <a:p>
            <a:pPr lvl="1"/>
            <a:endParaRPr lang="pl-PL" sz="1600">
              <a:latin typeface="Consolas"/>
            </a:endParaRPr>
          </a:p>
          <a:p>
            <a:pPr lvl="1"/>
            <a:endParaRPr lang="pl-PL" sz="1600">
              <a:latin typeface="Consolas"/>
            </a:endParaRPr>
          </a:p>
          <a:p>
            <a:pPr lvl="1"/>
            <a:r>
              <a:rPr lang="pl-PL" sz="1600">
                <a:solidFill>
                  <a:srgbClr val="7F0055"/>
                </a:solidFill>
                <a:latin typeface="Consolas"/>
              </a:rPr>
              <a:t>public</a:t>
            </a:r>
            <a:r>
              <a:rPr lang="pl-PL" sz="1600">
                <a:solidFill>
                  <a:srgbClr val="000000"/>
                </a:solidFill>
                <a:latin typeface="Consolas"/>
              </a:rPr>
              <a:t> </a:t>
            </a:r>
            <a:r>
              <a:rPr lang="pl-PL" sz="1600">
                <a:solidFill>
                  <a:srgbClr val="7F0055"/>
                </a:solidFill>
                <a:latin typeface="Consolas"/>
              </a:rPr>
              <a:t>boolean</a:t>
            </a:r>
            <a:r>
              <a:rPr lang="pl-PL" sz="1600">
                <a:solidFill>
                  <a:srgbClr val="000000"/>
                </a:solidFill>
                <a:latin typeface="Consolas"/>
              </a:rPr>
              <a:t> sendNewsToAlice() {</a:t>
            </a:r>
          </a:p>
          <a:p>
            <a:pPr lvl="1"/>
            <a:r>
              <a:rPr lang="pl-PL" sz="1600" smtClean="0">
                <a:solidFill>
                  <a:srgbClr val="7F0055"/>
                </a:solidFill>
                <a:latin typeface="Consolas"/>
              </a:rPr>
              <a:t>	return</a:t>
            </a:r>
            <a:r>
              <a:rPr lang="pl-PL" sz="1600" smtClean="0">
                <a:solidFill>
                  <a:srgbClr val="000000"/>
                </a:solidFill>
                <a:latin typeface="Consolas"/>
              </a:rPr>
              <a:t> </a:t>
            </a:r>
            <a:r>
              <a:rPr lang="pl-PL" sz="1600">
                <a:solidFill>
                  <a:srgbClr val="0000C0"/>
                </a:solidFill>
                <a:latin typeface="Consolas"/>
              </a:rPr>
              <a:t>mailService</a:t>
            </a:r>
            <a:r>
              <a:rPr lang="pl-PL" sz="1600">
                <a:solidFill>
                  <a:srgbClr val="000000"/>
                </a:solidFill>
                <a:latin typeface="Consolas"/>
              </a:rPr>
              <a:t>.sendMail(</a:t>
            </a:r>
            <a:r>
              <a:rPr lang="pl-PL" sz="1600">
                <a:solidFill>
                  <a:srgbClr val="2A00FF"/>
                </a:solidFill>
                <a:latin typeface="Consolas"/>
              </a:rPr>
              <a:t>"alice@alice.com"</a:t>
            </a:r>
            <a:r>
              <a:rPr lang="pl-PL" sz="1600">
                <a:solidFill>
                  <a:srgbClr val="000000"/>
                </a:solidFill>
                <a:latin typeface="Consolas"/>
              </a:rPr>
              <a:t>, </a:t>
            </a:r>
            <a:r>
              <a:rPr lang="pl-PL" sz="1600">
                <a:solidFill>
                  <a:srgbClr val="2A00FF"/>
                </a:solidFill>
                <a:latin typeface="Consolas"/>
              </a:rPr>
              <a:t>"Hello Alice!"</a:t>
            </a:r>
            <a:r>
              <a:rPr lang="pl-PL" sz="1600">
                <a:solidFill>
                  <a:srgbClr val="000000"/>
                </a:solidFill>
                <a:latin typeface="Consolas"/>
              </a:rPr>
              <a:t>);</a:t>
            </a:r>
          </a:p>
          <a:p>
            <a:pPr lvl="1"/>
            <a:r>
              <a:rPr lang="pl-PL" sz="1600">
                <a:solidFill>
                  <a:srgbClr val="000000"/>
                </a:solidFill>
                <a:latin typeface="Consolas"/>
              </a:rPr>
              <a:t>}</a:t>
            </a:r>
          </a:p>
          <a:p>
            <a:endParaRPr lang="pl-PL" sz="1600">
              <a:latin typeface="Consolas"/>
            </a:endParaRPr>
          </a:p>
          <a:p>
            <a:r>
              <a:rPr lang="pl-PL" sz="1600">
                <a:solidFill>
                  <a:srgbClr val="000000"/>
                </a:solidFill>
                <a:latin typeface="Consolas"/>
              </a:rPr>
              <a:t>}</a:t>
            </a:r>
          </a:p>
        </p:txBody>
      </p:sp>
      <p:sp>
        <p:nvSpPr>
          <p:cNvPr id="5" name="pole tekstowe 4"/>
          <p:cNvSpPr txBox="1"/>
          <p:nvPr/>
        </p:nvSpPr>
        <p:spPr>
          <a:xfrm>
            <a:off x="611188" y="4856263"/>
            <a:ext cx="8424862" cy="1569660"/>
          </a:xfrm>
          <a:prstGeom prst="rect">
            <a:avLst/>
          </a:prstGeom>
          <a:noFill/>
        </p:spPr>
        <p:txBody>
          <a:bodyPr wrap="square" rtlCol="0">
            <a:spAutoFit/>
          </a:bodyPr>
          <a:lstStyle/>
          <a:p>
            <a:r>
              <a:rPr lang="pl-PL" sz="1600" smtClean="0">
                <a:solidFill>
                  <a:srgbClr val="7F0055"/>
                </a:solidFill>
                <a:latin typeface="Consolas"/>
              </a:rPr>
              <a:t>public</a:t>
            </a:r>
            <a:r>
              <a:rPr lang="pl-PL" sz="1600" smtClean="0">
                <a:solidFill>
                  <a:srgbClr val="000000"/>
                </a:solidFill>
                <a:latin typeface="Consolas"/>
              </a:rPr>
              <a:t> </a:t>
            </a:r>
            <a:r>
              <a:rPr lang="pl-PL" sz="1600" smtClean="0">
                <a:solidFill>
                  <a:srgbClr val="7F0055"/>
                </a:solidFill>
                <a:latin typeface="Consolas"/>
              </a:rPr>
              <a:t>interface</a:t>
            </a:r>
            <a:r>
              <a:rPr lang="pl-PL" sz="1600" smtClean="0">
                <a:solidFill>
                  <a:srgbClr val="000000"/>
                </a:solidFill>
                <a:latin typeface="Consolas"/>
              </a:rPr>
              <a:t> MailService {</a:t>
            </a:r>
          </a:p>
          <a:p>
            <a:endParaRPr lang="pl-PL" sz="1600" smtClean="0">
              <a:latin typeface="Consolas"/>
            </a:endParaRPr>
          </a:p>
          <a:p>
            <a:r>
              <a:rPr lang="pl-PL" sz="1600" smtClean="0">
                <a:solidFill>
                  <a:srgbClr val="7F0055"/>
                </a:solidFill>
                <a:latin typeface="Consolas"/>
              </a:rPr>
              <a:t>	</a:t>
            </a:r>
            <a:r>
              <a:rPr lang="en-US" sz="1600" smtClean="0">
                <a:solidFill>
                  <a:srgbClr val="7F0055"/>
                </a:solidFill>
                <a:latin typeface="Consolas"/>
              </a:rPr>
              <a:t>boolean</a:t>
            </a:r>
            <a:r>
              <a:rPr lang="en-US" sz="1600" smtClean="0">
                <a:solidFill>
                  <a:srgbClr val="000000"/>
                </a:solidFill>
                <a:latin typeface="Consolas"/>
              </a:rPr>
              <a:t> sendMail(String email, String text);</a:t>
            </a:r>
          </a:p>
          <a:p>
            <a:endParaRPr lang="pl-PL" sz="1600" smtClean="0">
              <a:latin typeface="Consolas"/>
            </a:endParaRPr>
          </a:p>
          <a:p>
            <a:r>
              <a:rPr lang="pl-PL" sz="1600" smtClean="0">
                <a:solidFill>
                  <a:srgbClr val="000000"/>
                </a:solidFill>
                <a:latin typeface="Consolas"/>
              </a:rPr>
              <a:t>}</a:t>
            </a:r>
          </a:p>
          <a:p>
            <a:endParaRPr lang="pl-PL" sz="1600"/>
          </a:p>
        </p:txBody>
      </p:sp>
    </p:spTree>
    <p:extLst>
      <p:ext uri="{BB962C8B-B14F-4D97-AF65-F5344CB8AC3E}">
        <p14:creationId xmlns:p14="http://schemas.microsoft.com/office/powerpoint/2010/main" val="1867587252"/>
      </p:ext>
    </p:extLst>
  </p:cSld>
  <p:clrMapOvr>
    <a:masterClrMapping/>
  </p:clrMapOvr>
  <p:transition>
    <p:randomBa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Simple stub study case (3)</a:t>
            </a:r>
            <a:endParaRPr lang="pl-PL"/>
          </a:p>
        </p:txBody>
      </p:sp>
      <p:sp>
        <p:nvSpPr>
          <p:cNvPr id="4" name="pole tekstowe 3"/>
          <p:cNvSpPr txBox="1"/>
          <p:nvPr/>
        </p:nvSpPr>
        <p:spPr>
          <a:xfrm>
            <a:off x="611188" y="1881188"/>
            <a:ext cx="8424862" cy="3785652"/>
          </a:xfrm>
          <a:prstGeom prst="rect">
            <a:avLst/>
          </a:prstGeom>
          <a:noFill/>
        </p:spPr>
        <p:txBody>
          <a:bodyPr wrap="square" rtlCol="0">
            <a:spAutoFit/>
          </a:bodyPr>
          <a:lstStyle/>
          <a:p>
            <a:r>
              <a:rPr lang="en-US" sz="1600">
                <a:solidFill>
                  <a:srgbClr val="7F0055"/>
                </a:solidFill>
                <a:latin typeface="Consolas"/>
              </a:rPr>
              <a:t>public</a:t>
            </a:r>
            <a:r>
              <a:rPr lang="en-US" sz="1600">
                <a:solidFill>
                  <a:srgbClr val="000000"/>
                </a:solidFill>
                <a:latin typeface="Consolas"/>
              </a:rPr>
              <a:t> </a:t>
            </a:r>
            <a:r>
              <a:rPr lang="en-US" sz="1600">
                <a:solidFill>
                  <a:srgbClr val="7F0055"/>
                </a:solidFill>
                <a:latin typeface="Consolas"/>
              </a:rPr>
              <a:t>class</a:t>
            </a:r>
            <a:r>
              <a:rPr lang="en-US" sz="1600">
                <a:solidFill>
                  <a:srgbClr val="000000"/>
                </a:solidFill>
                <a:latin typeface="Consolas"/>
              </a:rPr>
              <a:t> MailServiceImpl </a:t>
            </a:r>
            <a:r>
              <a:rPr lang="en-US" sz="1600">
                <a:solidFill>
                  <a:srgbClr val="7F0055"/>
                </a:solidFill>
                <a:latin typeface="Consolas"/>
              </a:rPr>
              <a:t>implements</a:t>
            </a:r>
            <a:r>
              <a:rPr lang="en-US" sz="1600">
                <a:solidFill>
                  <a:srgbClr val="000000"/>
                </a:solidFill>
                <a:latin typeface="Consolas"/>
              </a:rPr>
              <a:t> MailService {</a:t>
            </a:r>
          </a:p>
          <a:p>
            <a:endParaRPr lang="pl-PL" sz="1600">
              <a:latin typeface="Consolas"/>
            </a:endParaRPr>
          </a:p>
          <a:p>
            <a:pPr lvl="1"/>
            <a:r>
              <a:rPr lang="en-US" sz="1600">
                <a:solidFill>
                  <a:srgbClr val="7F0055"/>
                </a:solidFill>
                <a:latin typeface="Consolas"/>
              </a:rPr>
              <a:t>public</a:t>
            </a:r>
            <a:r>
              <a:rPr lang="en-US" sz="1600">
                <a:solidFill>
                  <a:srgbClr val="000000"/>
                </a:solidFill>
                <a:latin typeface="Consolas"/>
              </a:rPr>
              <a:t> </a:t>
            </a:r>
            <a:r>
              <a:rPr lang="en-US" sz="1600">
                <a:solidFill>
                  <a:srgbClr val="7F0055"/>
                </a:solidFill>
                <a:latin typeface="Consolas"/>
              </a:rPr>
              <a:t>boolean</a:t>
            </a:r>
            <a:r>
              <a:rPr lang="en-US" sz="1600">
                <a:solidFill>
                  <a:srgbClr val="000000"/>
                </a:solidFill>
                <a:latin typeface="Consolas"/>
              </a:rPr>
              <a:t> sendMail(String email, String text) {</a:t>
            </a:r>
          </a:p>
          <a:p>
            <a:pPr lvl="2"/>
            <a:r>
              <a:rPr lang="en-US" sz="1600">
                <a:solidFill>
                  <a:srgbClr val="3F7F5F"/>
                </a:solidFill>
                <a:latin typeface="Consolas"/>
              </a:rPr>
              <a:t>// Slow, vulnerable and complex method that using network to send email</a:t>
            </a:r>
          </a:p>
          <a:p>
            <a:pPr lvl="2"/>
            <a:r>
              <a:rPr lang="pl-PL" sz="1600">
                <a:solidFill>
                  <a:srgbClr val="7F0055"/>
                </a:solidFill>
                <a:latin typeface="Consolas"/>
              </a:rPr>
              <a:t>boolean</a:t>
            </a:r>
            <a:r>
              <a:rPr lang="pl-PL" sz="1600">
                <a:solidFill>
                  <a:srgbClr val="000000"/>
                </a:solidFill>
                <a:latin typeface="Consolas"/>
              </a:rPr>
              <a:t> isSuccess = </a:t>
            </a:r>
            <a:r>
              <a:rPr lang="pl-PL" sz="1600" i="1">
                <a:solidFill>
                  <a:srgbClr val="000000"/>
                </a:solidFill>
                <a:latin typeface="Consolas"/>
              </a:rPr>
              <a:t>random() </a:t>
            </a:r>
            <a:r>
              <a:rPr lang="pl-PL" sz="1600">
                <a:solidFill>
                  <a:srgbClr val="000000"/>
                </a:solidFill>
                <a:latin typeface="Consolas"/>
              </a:rPr>
              <a:t>&lt; 0.1;</a:t>
            </a:r>
          </a:p>
          <a:p>
            <a:pPr lvl="2"/>
            <a:r>
              <a:rPr lang="pl-PL" sz="1600">
                <a:solidFill>
                  <a:srgbClr val="7F0055"/>
                </a:solidFill>
                <a:latin typeface="Consolas"/>
              </a:rPr>
              <a:t>if</a:t>
            </a:r>
            <a:r>
              <a:rPr lang="pl-PL" sz="1600">
                <a:solidFill>
                  <a:srgbClr val="000000"/>
                </a:solidFill>
                <a:latin typeface="Consolas"/>
              </a:rPr>
              <a:t> (isSuccess) {</a:t>
            </a:r>
          </a:p>
          <a:p>
            <a:pPr lvl="2"/>
            <a:r>
              <a:rPr lang="pl-PL" sz="1600" smtClean="0">
                <a:solidFill>
                  <a:srgbClr val="000000"/>
                </a:solidFill>
                <a:latin typeface="Consolas"/>
              </a:rPr>
              <a:t>	System.</a:t>
            </a:r>
            <a:r>
              <a:rPr lang="pl-PL" sz="1600" i="1" smtClean="0">
                <a:solidFill>
                  <a:srgbClr val="0000C0"/>
                </a:solidFill>
                <a:latin typeface="Consolas"/>
              </a:rPr>
              <a:t>out</a:t>
            </a:r>
            <a:r>
              <a:rPr lang="pl-PL" sz="1600" i="1" smtClean="0">
                <a:solidFill>
                  <a:srgbClr val="000000"/>
                </a:solidFill>
                <a:latin typeface="Consolas"/>
              </a:rPr>
              <a:t>.println</a:t>
            </a:r>
            <a:r>
              <a:rPr lang="pl-PL" sz="1600" i="1">
                <a:solidFill>
                  <a:srgbClr val="000000"/>
                </a:solidFill>
                <a:latin typeface="Consolas"/>
              </a:rPr>
              <a:t>(</a:t>
            </a:r>
            <a:r>
              <a:rPr lang="pl-PL" sz="1600" i="1">
                <a:solidFill>
                  <a:srgbClr val="2A00FF"/>
                </a:solidFill>
                <a:latin typeface="Consolas"/>
              </a:rPr>
              <a:t>"Mail sent."</a:t>
            </a:r>
            <a:r>
              <a:rPr lang="pl-PL" sz="1600" i="1">
                <a:solidFill>
                  <a:srgbClr val="000000"/>
                </a:solidFill>
                <a:latin typeface="Consolas"/>
              </a:rPr>
              <a:t>);</a:t>
            </a:r>
          </a:p>
          <a:p>
            <a:pPr lvl="2"/>
            <a:r>
              <a:rPr lang="pl-PL" sz="1600">
                <a:solidFill>
                  <a:srgbClr val="000000"/>
                </a:solidFill>
                <a:latin typeface="Consolas"/>
              </a:rPr>
              <a:t>} </a:t>
            </a:r>
            <a:r>
              <a:rPr lang="pl-PL" sz="1600">
                <a:solidFill>
                  <a:srgbClr val="7F0055"/>
                </a:solidFill>
                <a:latin typeface="Consolas"/>
              </a:rPr>
              <a:t>else</a:t>
            </a:r>
            <a:r>
              <a:rPr lang="pl-PL" sz="1600">
                <a:solidFill>
                  <a:srgbClr val="000000"/>
                </a:solidFill>
                <a:latin typeface="Consolas"/>
              </a:rPr>
              <a:t> {</a:t>
            </a:r>
          </a:p>
          <a:p>
            <a:pPr lvl="2"/>
            <a:r>
              <a:rPr lang="pl-PL" sz="1600" smtClean="0">
                <a:solidFill>
                  <a:srgbClr val="000000"/>
                </a:solidFill>
                <a:latin typeface="Consolas"/>
              </a:rPr>
              <a:t>	</a:t>
            </a:r>
            <a:r>
              <a:rPr lang="en-US" sz="1600" smtClean="0">
                <a:solidFill>
                  <a:srgbClr val="000000"/>
                </a:solidFill>
                <a:latin typeface="Consolas"/>
              </a:rPr>
              <a:t>System.</a:t>
            </a:r>
            <a:r>
              <a:rPr lang="en-US" sz="1600" i="1" smtClean="0">
                <a:solidFill>
                  <a:srgbClr val="0000C0"/>
                </a:solidFill>
                <a:latin typeface="Consolas"/>
              </a:rPr>
              <a:t>out</a:t>
            </a:r>
            <a:r>
              <a:rPr lang="en-US" sz="1600" i="1" smtClean="0">
                <a:solidFill>
                  <a:srgbClr val="000000"/>
                </a:solidFill>
                <a:latin typeface="Consolas"/>
              </a:rPr>
              <a:t>.println</a:t>
            </a:r>
            <a:r>
              <a:rPr lang="en-US" sz="1600" i="1">
                <a:solidFill>
                  <a:srgbClr val="000000"/>
                </a:solidFill>
                <a:latin typeface="Consolas"/>
              </a:rPr>
              <a:t>(</a:t>
            </a:r>
            <a:r>
              <a:rPr lang="en-US" sz="1600" i="1">
                <a:solidFill>
                  <a:srgbClr val="2A00FF"/>
                </a:solidFill>
                <a:latin typeface="Consolas"/>
              </a:rPr>
              <a:t>"Failure to send mail."</a:t>
            </a:r>
            <a:r>
              <a:rPr lang="en-US" sz="1600" i="1">
                <a:solidFill>
                  <a:srgbClr val="000000"/>
                </a:solidFill>
                <a:latin typeface="Consolas"/>
              </a:rPr>
              <a:t>);</a:t>
            </a:r>
          </a:p>
          <a:p>
            <a:pPr lvl="2"/>
            <a:r>
              <a:rPr lang="pl-PL" sz="1600">
                <a:solidFill>
                  <a:srgbClr val="000000"/>
                </a:solidFill>
                <a:latin typeface="Consolas"/>
              </a:rPr>
              <a:t>}</a:t>
            </a:r>
          </a:p>
          <a:p>
            <a:pPr lvl="2"/>
            <a:r>
              <a:rPr lang="pl-PL" sz="1600">
                <a:solidFill>
                  <a:srgbClr val="7F0055"/>
                </a:solidFill>
                <a:latin typeface="Consolas"/>
              </a:rPr>
              <a:t>return</a:t>
            </a:r>
            <a:r>
              <a:rPr lang="pl-PL" sz="1600">
                <a:solidFill>
                  <a:srgbClr val="000000"/>
                </a:solidFill>
                <a:latin typeface="Consolas"/>
              </a:rPr>
              <a:t> isSuccess;</a:t>
            </a:r>
          </a:p>
          <a:p>
            <a:pPr lvl="1"/>
            <a:r>
              <a:rPr lang="pl-PL" sz="1600">
                <a:solidFill>
                  <a:srgbClr val="000000"/>
                </a:solidFill>
                <a:latin typeface="Consolas"/>
              </a:rPr>
              <a:t>}</a:t>
            </a:r>
          </a:p>
          <a:p>
            <a:endParaRPr lang="pl-PL" sz="1600">
              <a:latin typeface="Consolas"/>
            </a:endParaRPr>
          </a:p>
          <a:p>
            <a:r>
              <a:rPr lang="pl-PL" sz="1600">
                <a:solidFill>
                  <a:srgbClr val="000000"/>
                </a:solidFill>
                <a:latin typeface="Consolas"/>
              </a:rPr>
              <a:t>}</a:t>
            </a:r>
          </a:p>
        </p:txBody>
      </p:sp>
    </p:spTree>
    <p:extLst>
      <p:ext uri="{BB962C8B-B14F-4D97-AF65-F5344CB8AC3E}">
        <p14:creationId xmlns:p14="http://schemas.microsoft.com/office/powerpoint/2010/main" val="4052402306"/>
      </p:ext>
    </p:extLst>
  </p:cSld>
  <p:clrMapOvr>
    <a:masterClrMapping/>
  </p:clrMapOvr>
  <p:transition>
    <p:randomBa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Simple stub study case (4)</a:t>
            </a:r>
            <a:endParaRPr lang="pl-PL"/>
          </a:p>
        </p:txBody>
      </p:sp>
      <p:sp>
        <p:nvSpPr>
          <p:cNvPr id="6" name="pole tekstowe 5"/>
          <p:cNvSpPr txBox="1"/>
          <p:nvPr/>
        </p:nvSpPr>
        <p:spPr>
          <a:xfrm>
            <a:off x="611188" y="1881188"/>
            <a:ext cx="8424862" cy="3785652"/>
          </a:xfrm>
          <a:prstGeom prst="rect">
            <a:avLst/>
          </a:prstGeom>
          <a:noFill/>
        </p:spPr>
        <p:txBody>
          <a:bodyPr wrap="square" rtlCol="0">
            <a:spAutoFit/>
          </a:bodyPr>
          <a:lstStyle/>
          <a:p>
            <a:r>
              <a:rPr lang="en-US" sz="1600">
                <a:solidFill>
                  <a:srgbClr val="7F0055"/>
                </a:solidFill>
                <a:latin typeface="Consolas"/>
              </a:rPr>
              <a:t>public</a:t>
            </a:r>
            <a:r>
              <a:rPr lang="en-US" sz="1600">
                <a:solidFill>
                  <a:srgbClr val="000000"/>
                </a:solidFill>
                <a:latin typeface="Consolas"/>
              </a:rPr>
              <a:t> </a:t>
            </a:r>
            <a:r>
              <a:rPr lang="en-US" sz="1600">
                <a:solidFill>
                  <a:srgbClr val="7F0055"/>
                </a:solidFill>
                <a:latin typeface="Consolas"/>
              </a:rPr>
              <a:t>class</a:t>
            </a:r>
            <a:r>
              <a:rPr lang="en-US" sz="1600">
                <a:solidFill>
                  <a:srgbClr val="000000"/>
                </a:solidFill>
                <a:latin typeface="Consolas"/>
              </a:rPr>
              <a:t> MailServiceStub </a:t>
            </a:r>
            <a:r>
              <a:rPr lang="en-US" sz="1600">
                <a:solidFill>
                  <a:srgbClr val="7F0055"/>
                </a:solidFill>
                <a:latin typeface="Consolas"/>
              </a:rPr>
              <a:t>implements</a:t>
            </a:r>
            <a:r>
              <a:rPr lang="en-US" sz="1600">
                <a:solidFill>
                  <a:srgbClr val="000000"/>
                </a:solidFill>
                <a:latin typeface="Consolas"/>
              </a:rPr>
              <a:t> MailService {</a:t>
            </a:r>
          </a:p>
          <a:p>
            <a:endParaRPr lang="pl-PL" sz="1600">
              <a:latin typeface="Consolas"/>
            </a:endParaRPr>
          </a:p>
          <a:p>
            <a:pPr lvl="1"/>
            <a:r>
              <a:rPr lang="pl-PL" sz="1600">
                <a:solidFill>
                  <a:srgbClr val="7F0055"/>
                </a:solidFill>
                <a:latin typeface="Consolas"/>
              </a:rPr>
              <a:t>private</a:t>
            </a:r>
            <a:r>
              <a:rPr lang="pl-PL" sz="1600">
                <a:solidFill>
                  <a:srgbClr val="000000"/>
                </a:solidFill>
                <a:latin typeface="Consolas"/>
              </a:rPr>
              <a:t> </a:t>
            </a:r>
            <a:r>
              <a:rPr lang="pl-PL" sz="1600">
                <a:solidFill>
                  <a:srgbClr val="7F0055"/>
                </a:solidFill>
                <a:latin typeface="Consolas"/>
              </a:rPr>
              <a:t>int</a:t>
            </a:r>
            <a:r>
              <a:rPr lang="pl-PL" sz="1600">
                <a:solidFill>
                  <a:srgbClr val="000000"/>
                </a:solidFill>
                <a:latin typeface="Consolas"/>
              </a:rPr>
              <a:t> </a:t>
            </a:r>
            <a:r>
              <a:rPr lang="pl-PL" sz="1600" smtClean="0">
                <a:solidFill>
                  <a:srgbClr val="0000C0"/>
                </a:solidFill>
                <a:latin typeface="Consolas"/>
              </a:rPr>
              <a:t>sentMailsCount</a:t>
            </a:r>
            <a:r>
              <a:rPr lang="pl-PL" sz="1600">
                <a:solidFill>
                  <a:srgbClr val="000000"/>
                </a:solidFill>
                <a:latin typeface="Consolas"/>
              </a:rPr>
              <a:t>;</a:t>
            </a:r>
          </a:p>
          <a:p>
            <a:pPr lvl="1"/>
            <a:endParaRPr lang="pl-PL" sz="1600">
              <a:latin typeface="Consolas"/>
            </a:endParaRPr>
          </a:p>
          <a:p>
            <a:pPr lvl="1"/>
            <a:r>
              <a:rPr lang="en-US" sz="1600">
                <a:solidFill>
                  <a:srgbClr val="7F0055"/>
                </a:solidFill>
                <a:latin typeface="Consolas"/>
              </a:rPr>
              <a:t>public</a:t>
            </a:r>
            <a:r>
              <a:rPr lang="en-US" sz="1600">
                <a:solidFill>
                  <a:srgbClr val="000000"/>
                </a:solidFill>
                <a:latin typeface="Consolas"/>
              </a:rPr>
              <a:t> </a:t>
            </a:r>
            <a:r>
              <a:rPr lang="en-US" sz="1600">
                <a:solidFill>
                  <a:srgbClr val="7F0055"/>
                </a:solidFill>
                <a:latin typeface="Consolas"/>
              </a:rPr>
              <a:t>boolean</a:t>
            </a:r>
            <a:r>
              <a:rPr lang="en-US" sz="1600">
                <a:solidFill>
                  <a:srgbClr val="000000"/>
                </a:solidFill>
                <a:latin typeface="Consolas"/>
              </a:rPr>
              <a:t> sendMail(String email, String text) { </a:t>
            </a:r>
            <a:endParaRPr lang="pl-PL" sz="1600" smtClean="0">
              <a:solidFill>
                <a:srgbClr val="000000"/>
              </a:solidFill>
              <a:latin typeface="Consolas"/>
            </a:endParaRPr>
          </a:p>
          <a:p>
            <a:pPr lvl="2"/>
            <a:r>
              <a:rPr lang="en-US" sz="1600" smtClean="0">
                <a:solidFill>
                  <a:srgbClr val="3F7F5F"/>
                </a:solidFill>
                <a:latin typeface="Consolas"/>
              </a:rPr>
              <a:t>// </a:t>
            </a:r>
            <a:r>
              <a:rPr lang="en-US" sz="1600">
                <a:solidFill>
                  <a:srgbClr val="3F7F5F"/>
                </a:solidFill>
                <a:latin typeface="Consolas"/>
              </a:rPr>
              <a:t>ignore parameters values</a:t>
            </a:r>
          </a:p>
          <a:p>
            <a:pPr lvl="2"/>
            <a:r>
              <a:rPr lang="pl-PL" sz="1600" smtClean="0">
                <a:solidFill>
                  <a:srgbClr val="0000C0"/>
                </a:solidFill>
                <a:latin typeface="Consolas"/>
              </a:rPr>
              <a:t>sentMailsCount</a:t>
            </a:r>
            <a:r>
              <a:rPr lang="pl-PL" sz="1600">
                <a:solidFill>
                  <a:srgbClr val="000000"/>
                </a:solidFill>
                <a:latin typeface="Consolas"/>
              </a:rPr>
              <a:t>++;</a:t>
            </a:r>
          </a:p>
          <a:p>
            <a:pPr lvl="2"/>
            <a:r>
              <a:rPr lang="en-US" sz="1600">
                <a:solidFill>
                  <a:srgbClr val="7F0055"/>
                </a:solidFill>
                <a:latin typeface="Consolas"/>
              </a:rPr>
              <a:t>return</a:t>
            </a:r>
            <a:r>
              <a:rPr lang="en-US" sz="1600">
                <a:solidFill>
                  <a:srgbClr val="000000"/>
                </a:solidFill>
                <a:latin typeface="Consolas"/>
              </a:rPr>
              <a:t> </a:t>
            </a:r>
            <a:r>
              <a:rPr lang="en-US" sz="1600">
                <a:solidFill>
                  <a:srgbClr val="7F0055"/>
                </a:solidFill>
                <a:latin typeface="Consolas"/>
              </a:rPr>
              <a:t>true</a:t>
            </a:r>
            <a:r>
              <a:rPr lang="en-US" sz="1600">
                <a:solidFill>
                  <a:srgbClr val="000000"/>
                </a:solidFill>
                <a:latin typeface="Consolas"/>
              </a:rPr>
              <a:t>; </a:t>
            </a:r>
            <a:r>
              <a:rPr lang="en-US" sz="1600">
                <a:solidFill>
                  <a:srgbClr val="3F7F5F"/>
                </a:solidFill>
                <a:latin typeface="Consolas"/>
              </a:rPr>
              <a:t>// hard coded return value</a:t>
            </a:r>
          </a:p>
          <a:p>
            <a:pPr lvl="1"/>
            <a:r>
              <a:rPr lang="pl-PL" sz="1600">
                <a:solidFill>
                  <a:srgbClr val="000000"/>
                </a:solidFill>
                <a:latin typeface="Consolas"/>
              </a:rPr>
              <a:t>}</a:t>
            </a:r>
          </a:p>
          <a:p>
            <a:pPr lvl="1"/>
            <a:endParaRPr lang="pl-PL" sz="1600">
              <a:latin typeface="Consolas"/>
            </a:endParaRPr>
          </a:p>
          <a:p>
            <a:pPr lvl="1"/>
            <a:r>
              <a:rPr lang="pl-PL" sz="1600">
                <a:solidFill>
                  <a:srgbClr val="7F0055"/>
                </a:solidFill>
                <a:latin typeface="Consolas"/>
              </a:rPr>
              <a:t>public</a:t>
            </a:r>
            <a:r>
              <a:rPr lang="pl-PL" sz="1600">
                <a:solidFill>
                  <a:srgbClr val="000000"/>
                </a:solidFill>
                <a:latin typeface="Consolas"/>
              </a:rPr>
              <a:t> </a:t>
            </a:r>
            <a:r>
              <a:rPr lang="pl-PL" sz="1600">
                <a:solidFill>
                  <a:srgbClr val="7F0055"/>
                </a:solidFill>
                <a:latin typeface="Consolas"/>
              </a:rPr>
              <a:t>int</a:t>
            </a:r>
            <a:r>
              <a:rPr lang="pl-PL" sz="1600">
                <a:solidFill>
                  <a:srgbClr val="000000"/>
                </a:solidFill>
                <a:latin typeface="Consolas"/>
              </a:rPr>
              <a:t> getSendMailCount() {</a:t>
            </a:r>
          </a:p>
          <a:p>
            <a:pPr lvl="1"/>
            <a:r>
              <a:rPr lang="pl-PL" sz="1600" smtClean="0">
                <a:solidFill>
                  <a:srgbClr val="7F0055"/>
                </a:solidFill>
                <a:latin typeface="Consolas"/>
              </a:rPr>
              <a:t>	return</a:t>
            </a:r>
            <a:r>
              <a:rPr lang="pl-PL" sz="1600" smtClean="0">
                <a:solidFill>
                  <a:srgbClr val="000000"/>
                </a:solidFill>
                <a:latin typeface="Consolas"/>
              </a:rPr>
              <a:t> </a:t>
            </a:r>
            <a:r>
              <a:rPr lang="pl-PL" sz="1600" smtClean="0">
                <a:solidFill>
                  <a:srgbClr val="0000C0"/>
                </a:solidFill>
                <a:latin typeface="Consolas"/>
              </a:rPr>
              <a:t>sentMailsCount</a:t>
            </a:r>
            <a:r>
              <a:rPr lang="pl-PL" sz="1600">
                <a:solidFill>
                  <a:srgbClr val="000000"/>
                </a:solidFill>
                <a:latin typeface="Consolas"/>
              </a:rPr>
              <a:t>;</a:t>
            </a:r>
          </a:p>
          <a:p>
            <a:pPr lvl="1"/>
            <a:r>
              <a:rPr lang="pl-PL" sz="1600">
                <a:solidFill>
                  <a:srgbClr val="000000"/>
                </a:solidFill>
                <a:latin typeface="Consolas"/>
              </a:rPr>
              <a:t>}</a:t>
            </a:r>
          </a:p>
          <a:p>
            <a:endParaRPr lang="pl-PL" sz="1600">
              <a:latin typeface="Consolas"/>
            </a:endParaRPr>
          </a:p>
          <a:p>
            <a:r>
              <a:rPr lang="pl-PL" sz="1600">
                <a:solidFill>
                  <a:srgbClr val="000000"/>
                </a:solidFill>
                <a:latin typeface="Consolas"/>
              </a:rPr>
              <a:t>}</a:t>
            </a:r>
          </a:p>
        </p:txBody>
      </p:sp>
    </p:spTree>
    <p:extLst>
      <p:ext uri="{BB962C8B-B14F-4D97-AF65-F5344CB8AC3E}">
        <p14:creationId xmlns:p14="http://schemas.microsoft.com/office/powerpoint/2010/main" val="4188860022"/>
      </p:ext>
    </p:extLst>
  </p:cSld>
  <p:clrMapOvr>
    <a:masterClrMapping/>
  </p:clrMapOvr>
  <p:transition>
    <p:randomBa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Simple stub study case (5)</a:t>
            </a:r>
            <a:endParaRPr lang="pl-PL"/>
          </a:p>
        </p:txBody>
      </p:sp>
      <p:sp>
        <p:nvSpPr>
          <p:cNvPr id="4" name="pole tekstowe 3"/>
          <p:cNvSpPr txBox="1"/>
          <p:nvPr/>
        </p:nvSpPr>
        <p:spPr>
          <a:xfrm>
            <a:off x="611188" y="1881188"/>
            <a:ext cx="8424862" cy="3293209"/>
          </a:xfrm>
          <a:prstGeom prst="rect">
            <a:avLst/>
          </a:prstGeom>
          <a:noFill/>
        </p:spPr>
        <p:txBody>
          <a:bodyPr wrap="square" rtlCol="0">
            <a:spAutoFit/>
          </a:bodyPr>
          <a:lstStyle/>
          <a:p>
            <a:r>
              <a:rPr lang="pl-PL" sz="1600">
                <a:solidFill>
                  <a:srgbClr val="646464"/>
                </a:solidFill>
                <a:latin typeface="Consolas"/>
              </a:rPr>
              <a:t>@Test</a:t>
            </a:r>
          </a:p>
          <a:p>
            <a:r>
              <a:rPr lang="pl-PL" sz="1600">
                <a:solidFill>
                  <a:srgbClr val="7F0055"/>
                </a:solidFill>
                <a:latin typeface="Consolas"/>
              </a:rPr>
              <a:t>public</a:t>
            </a:r>
            <a:r>
              <a:rPr lang="pl-PL" sz="1600">
                <a:solidFill>
                  <a:srgbClr val="000000"/>
                </a:solidFill>
                <a:latin typeface="Consolas"/>
              </a:rPr>
              <a:t> </a:t>
            </a:r>
            <a:r>
              <a:rPr lang="pl-PL" sz="1600">
                <a:solidFill>
                  <a:srgbClr val="7F0055"/>
                </a:solidFill>
                <a:latin typeface="Consolas"/>
              </a:rPr>
              <a:t>void</a:t>
            </a:r>
            <a:r>
              <a:rPr lang="pl-PL" sz="1600">
                <a:solidFill>
                  <a:srgbClr val="000000"/>
                </a:solidFill>
                <a:latin typeface="Consolas"/>
              </a:rPr>
              <a:t> shouldSendNewletters() {</a:t>
            </a:r>
          </a:p>
          <a:p>
            <a:pPr lvl="1"/>
            <a:r>
              <a:rPr lang="pl-PL" sz="1600">
                <a:solidFill>
                  <a:srgbClr val="000000"/>
                </a:solidFill>
                <a:latin typeface="Consolas"/>
              </a:rPr>
              <a:t>MailServiceStub mailServiceStub = </a:t>
            </a:r>
            <a:r>
              <a:rPr lang="pl-PL" sz="1600">
                <a:solidFill>
                  <a:srgbClr val="7F0055"/>
                </a:solidFill>
                <a:latin typeface="Consolas"/>
              </a:rPr>
              <a:t>new</a:t>
            </a:r>
            <a:r>
              <a:rPr lang="pl-PL" sz="1600">
                <a:solidFill>
                  <a:srgbClr val="000000"/>
                </a:solidFill>
                <a:latin typeface="Consolas"/>
              </a:rPr>
              <a:t> MailServiceStub();</a:t>
            </a:r>
          </a:p>
          <a:p>
            <a:pPr lvl="1"/>
            <a:endParaRPr lang="pl-PL" sz="1600">
              <a:latin typeface="Consolas"/>
            </a:endParaRPr>
          </a:p>
          <a:p>
            <a:pPr lvl="1"/>
            <a:r>
              <a:rPr lang="pl-PL" sz="1600">
                <a:solidFill>
                  <a:srgbClr val="000000"/>
                </a:solidFill>
                <a:latin typeface="Consolas"/>
              </a:rPr>
              <a:t>NewsletterSender sender = </a:t>
            </a:r>
            <a:r>
              <a:rPr lang="pl-PL" sz="1600">
                <a:solidFill>
                  <a:srgbClr val="7F0055"/>
                </a:solidFill>
                <a:latin typeface="Consolas"/>
              </a:rPr>
              <a:t>new</a:t>
            </a:r>
            <a:r>
              <a:rPr lang="pl-PL" sz="1600">
                <a:solidFill>
                  <a:srgbClr val="000000"/>
                </a:solidFill>
                <a:latin typeface="Consolas"/>
              </a:rPr>
              <a:t> NewsletterSender();</a:t>
            </a:r>
          </a:p>
          <a:p>
            <a:pPr lvl="1"/>
            <a:r>
              <a:rPr lang="pl-PL" sz="1600">
                <a:solidFill>
                  <a:srgbClr val="000000"/>
                </a:solidFill>
                <a:latin typeface="Consolas"/>
              </a:rPr>
              <a:t>sender.setMailService(mailServiceStub);</a:t>
            </a:r>
          </a:p>
          <a:p>
            <a:pPr lvl="1"/>
            <a:endParaRPr lang="pl-PL" sz="1600">
              <a:latin typeface="Consolas"/>
            </a:endParaRPr>
          </a:p>
          <a:p>
            <a:pPr lvl="1"/>
            <a:r>
              <a:rPr lang="pl-PL" sz="1600">
                <a:solidFill>
                  <a:srgbClr val="7F0055"/>
                </a:solidFill>
                <a:latin typeface="Consolas"/>
              </a:rPr>
              <a:t>int</a:t>
            </a:r>
            <a:r>
              <a:rPr lang="pl-PL" sz="1600">
                <a:solidFill>
                  <a:srgbClr val="000000"/>
                </a:solidFill>
                <a:latin typeface="Consolas"/>
              </a:rPr>
              <a:t> sentNews = sender.sendNews();</a:t>
            </a:r>
          </a:p>
          <a:p>
            <a:pPr lvl="1"/>
            <a:endParaRPr lang="pl-PL" sz="1600">
              <a:latin typeface="Consolas"/>
            </a:endParaRPr>
          </a:p>
          <a:p>
            <a:pPr lvl="1"/>
            <a:r>
              <a:rPr lang="pl-PL" sz="1600" i="1">
                <a:solidFill>
                  <a:srgbClr val="000000"/>
                </a:solidFill>
                <a:latin typeface="Consolas"/>
              </a:rPr>
              <a:t>assertEquals(2, sentNews);</a:t>
            </a:r>
          </a:p>
          <a:p>
            <a:pPr lvl="1"/>
            <a:r>
              <a:rPr lang="en-US" sz="1600" i="1">
                <a:solidFill>
                  <a:srgbClr val="000000"/>
                </a:solidFill>
                <a:latin typeface="Consolas"/>
              </a:rPr>
              <a:t>assertEquals(2, </a:t>
            </a:r>
            <a:r>
              <a:rPr lang="en-US" sz="1600" i="1" smtClean="0">
                <a:solidFill>
                  <a:srgbClr val="000000"/>
                </a:solidFill>
                <a:latin typeface="Consolas"/>
              </a:rPr>
              <a:t>mailServiceStub.getSentMail</a:t>
            </a:r>
            <a:r>
              <a:rPr lang="pl-PL" sz="1600" i="1" smtClean="0">
                <a:solidFill>
                  <a:srgbClr val="000000"/>
                </a:solidFill>
                <a:latin typeface="Consolas"/>
              </a:rPr>
              <a:t>s</a:t>
            </a:r>
            <a:r>
              <a:rPr lang="en-US" sz="1600" i="1" smtClean="0">
                <a:solidFill>
                  <a:srgbClr val="000000"/>
                </a:solidFill>
                <a:latin typeface="Consolas"/>
              </a:rPr>
              <a:t>Count</a:t>
            </a:r>
            <a:r>
              <a:rPr lang="en-US" sz="1600" i="1">
                <a:solidFill>
                  <a:srgbClr val="000000"/>
                </a:solidFill>
                <a:latin typeface="Consolas"/>
              </a:rPr>
              <a:t>()); </a:t>
            </a:r>
            <a:r>
              <a:rPr lang="en-US" sz="1600" i="1">
                <a:solidFill>
                  <a:srgbClr val="3F7F5F"/>
                </a:solidFill>
                <a:latin typeface="Consolas"/>
              </a:rPr>
              <a:t>// eventuality state verification</a:t>
            </a:r>
          </a:p>
          <a:p>
            <a:r>
              <a:rPr lang="pl-PL" sz="1600">
                <a:solidFill>
                  <a:srgbClr val="000000"/>
                </a:solidFill>
                <a:latin typeface="Consolas"/>
              </a:rPr>
              <a:t>}</a:t>
            </a:r>
          </a:p>
        </p:txBody>
      </p:sp>
    </p:spTree>
    <p:extLst>
      <p:ext uri="{BB962C8B-B14F-4D97-AF65-F5344CB8AC3E}">
        <p14:creationId xmlns:p14="http://schemas.microsoft.com/office/powerpoint/2010/main" val="2449037445"/>
      </p:ext>
    </p:extLst>
  </p:cSld>
  <p:clrMapOvr>
    <a:masterClrMapping/>
  </p:clrMapOvr>
  <p:transition>
    <p:randomBa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Mockito</a:t>
            </a:r>
            <a:endParaRPr lang="en-US" noProof="0"/>
          </a:p>
        </p:txBody>
      </p:sp>
      <p:sp>
        <p:nvSpPr>
          <p:cNvPr id="3" name="Symbol zastępczy zawartości 2"/>
          <p:cNvSpPr>
            <a:spLocks noGrp="1"/>
          </p:cNvSpPr>
          <p:nvPr>
            <p:ph idx="1"/>
          </p:nvPr>
        </p:nvSpPr>
        <p:spPr/>
        <p:txBody>
          <a:bodyPr/>
          <a:lstStyle/>
          <a:p>
            <a:r>
              <a:rPr lang="pl-PL" sz="2400" smtClean="0"/>
              <a:t>Mocking framework</a:t>
            </a:r>
          </a:p>
          <a:p>
            <a:r>
              <a:rPr lang="pl-PL" sz="2400"/>
              <a:t>Open source, MIT </a:t>
            </a:r>
            <a:r>
              <a:rPr lang="pl-PL" sz="2400" smtClean="0"/>
              <a:t>License</a:t>
            </a:r>
          </a:p>
          <a:p>
            <a:r>
              <a:rPr lang="pl-PL" sz="2400"/>
              <a:t>Created by Szczepan </a:t>
            </a:r>
            <a:r>
              <a:rPr lang="pl-PL" sz="2400" smtClean="0"/>
              <a:t>Faber</a:t>
            </a:r>
          </a:p>
          <a:p>
            <a:r>
              <a:rPr lang="pl-PL" sz="2400" smtClean="0"/>
              <a:t>Simple and intuitive</a:t>
            </a:r>
          </a:p>
          <a:p>
            <a:r>
              <a:rPr lang="pl-PL" sz="2400" smtClean="0"/>
              <a:t>Easy </a:t>
            </a:r>
            <a:r>
              <a:rPr lang="pl-PL" sz="2400"/>
              <a:t>integration with </a:t>
            </a:r>
            <a:r>
              <a:rPr lang="pl-PL" sz="2400" smtClean="0"/>
              <a:t>JUnit</a:t>
            </a:r>
            <a:endParaRPr lang="pl-PL" sz="2400"/>
          </a:p>
          <a:p>
            <a:r>
              <a:rPr lang="pl-PL" sz="2400" smtClean="0"/>
              <a:t>Alternatives</a:t>
            </a:r>
          </a:p>
          <a:p>
            <a:pPr lvl="1"/>
            <a:r>
              <a:rPr lang="pl-PL" sz="2000" smtClean="0"/>
              <a:t>EasyMock</a:t>
            </a:r>
          </a:p>
          <a:p>
            <a:pPr lvl="1"/>
            <a:r>
              <a:rPr lang="pl-PL" sz="2000"/>
              <a:t>jMock</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5914" y="5208588"/>
            <a:ext cx="3305175"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5149362"/>
      </p:ext>
    </p:extLst>
  </p:cSld>
  <p:clrMapOvr>
    <a:masterClrMapping/>
  </p:clrMapOvr>
  <p:transition>
    <p:randomBa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noProof="0" smtClean="0"/>
              <a:t>Mockito stub </a:t>
            </a:r>
            <a:r>
              <a:rPr lang="en-US" noProof="0" smtClean="0"/>
              <a:t>study case</a:t>
            </a:r>
            <a:endParaRPr lang="en-US" noProof="0"/>
          </a:p>
        </p:txBody>
      </p:sp>
      <p:sp>
        <p:nvSpPr>
          <p:cNvPr id="4" name="pole tekstowe 3"/>
          <p:cNvSpPr txBox="1"/>
          <p:nvPr/>
        </p:nvSpPr>
        <p:spPr>
          <a:xfrm>
            <a:off x="611188" y="1881188"/>
            <a:ext cx="8424862" cy="3293209"/>
          </a:xfrm>
          <a:prstGeom prst="rect">
            <a:avLst/>
          </a:prstGeom>
          <a:noFill/>
        </p:spPr>
        <p:txBody>
          <a:bodyPr wrap="square" rtlCol="0">
            <a:spAutoFit/>
          </a:bodyPr>
          <a:lstStyle/>
          <a:p>
            <a:r>
              <a:rPr lang="pl-PL" sz="1600">
                <a:solidFill>
                  <a:srgbClr val="646464"/>
                </a:solidFill>
                <a:latin typeface="Consolas"/>
              </a:rPr>
              <a:t>@Test</a:t>
            </a:r>
          </a:p>
          <a:p>
            <a:r>
              <a:rPr lang="pl-PL" sz="1600">
                <a:solidFill>
                  <a:srgbClr val="7F0055"/>
                </a:solidFill>
                <a:latin typeface="Consolas"/>
              </a:rPr>
              <a:t>public</a:t>
            </a:r>
            <a:r>
              <a:rPr lang="pl-PL" sz="1600">
                <a:solidFill>
                  <a:srgbClr val="000000"/>
                </a:solidFill>
                <a:latin typeface="Consolas"/>
              </a:rPr>
              <a:t> </a:t>
            </a:r>
            <a:r>
              <a:rPr lang="pl-PL" sz="1600">
                <a:solidFill>
                  <a:srgbClr val="7F0055"/>
                </a:solidFill>
                <a:latin typeface="Consolas"/>
              </a:rPr>
              <a:t>void</a:t>
            </a:r>
            <a:r>
              <a:rPr lang="pl-PL" sz="1600">
                <a:solidFill>
                  <a:srgbClr val="000000"/>
                </a:solidFill>
                <a:latin typeface="Consolas"/>
              </a:rPr>
              <a:t> shouldSendNewletters() {</a:t>
            </a:r>
          </a:p>
          <a:p>
            <a:pPr lvl="1"/>
            <a:r>
              <a:rPr lang="pl-PL" sz="1600">
                <a:solidFill>
                  <a:srgbClr val="000000"/>
                </a:solidFill>
                <a:latin typeface="Consolas"/>
              </a:rPr>
              <a:t>MailService stub = </a:t>
            </a:r>
            <a:r>
              <a:rPr lang="pl-PL" sz="1600" i="1">
                <a:solidFill>
                  <a:srgbClr val="000000"/>
                </a:solidFill>
                <a:latin typeface="Consolas"/>
              </a:rPr>
              <a:t>mock(MailService.</a:t>
            </a:r>
            <a:r>
              <a:rPr lang="pl-PL" sz="1600" i="1">
                <a:solidFill>
                  <a:srgbClr val="7F0055"/>
                </a:solidFill>
                <a:latin typeface="Consolas"/>
              </a:rPr>
              <a:t>class</a:t>
            </a:r>
            <a:r>
              <a:rPr lang="pl-PL" sz="1600" i="1">
                <a:solidFill>
                  <a:srgbClr val="000000"/>
                </a:solidFill>
                <a:latin typeface="Consolas"/>
              </a:rPr>
              <a:t>);</a:t>
            </a:r>
          </a:p>
          <a:p>
            <a:pPr lvl="1"/>
            <a:r>
              <a:rPr lang="pl-PL" sz="1600" i="1">
                <a:solidFill>
                  <a:srgbClr val="000000"/>
                </a:solidFill>
                <a:latin typeface="Consolas"/>
              </a:rPr>
              <a:t>when(stub.sendMail(anyString(), anyString()))</a:t>
            </a:r>
          </a:p>
          <a:p>
            <a:pPr lvl="1"/>
            <a:r>
              <a:rPr lang="pl-PL" sz="1600" smtClean="0">
                <a:solidFill>
                  <a:srgbClr val="000000"/>
                </a:solidFill>
                <a:latin typeface="Consolas"/>
              </a:rPr>
              <a:t>	.</a:t>
            </a:r>
            <a:r>
              <a:rPr lang="pl-PL" sz="1600">
                <a:solidFill>
                  <a:srgbClr val="000000"/>
                </a:solidFill>
                <a:latin typeface="Consolas"/>
              </a:rPr>
              <a:t>thenReturn(</a:t>
            </a:r>
            <a:r>
              <a:rPr lang="pl-PL" sz="1600">
                <a:solidFill>
                  <a:srgbClr val="7F0055"/>
                </a:solidFill>
                <a:latin typeface="Consolas"/>
              </a:rPr>
              <a:t>true</a:t>
            </a:r>
            <a:r>
              <a:rPr lang="pl-PL" sz="1600">
                <a:solidFill>
                  <a:srgbClr val="000000"/>
                </a:solidFill>
                <a:latin typeface="Consolas"/>
              </a:rPr>
              <a:t>);</a:t>
            </a:r>
          </a:p>
          <a:p>
            <a:pPr lvl="1"/>
            <a:endParaRPr lang="pl-PL" sz="1600">
              <a:latin typeface="Consolas"/>
            </a:endParaRPr>
          </a:p>
          <a:p>
            <a:pPr lvl="1"/>
            <a:r>
              <a:rPr lang="pl-PL" sz="1600">
                <a:solidFill>
                  <a:srgbClr val="000000"/>
                </a:solidFill>
                <a:latin typeface="Consolas"/>
              </a:rPr>
              <a:t>NewsletterSender sender = </a:t>
            </a:r>
            <a:r>
              <a:rPr lang="pl-PL" sz="1600">
                <a:solidFill>
                  <a:srgbClr val="7F0055"/>
                </a:solidFill>
                <a:latin typeface="Consolas"/>
              </a:rPr>
              <a:t>new</a:t>
            </a:r>
            <a:r>
              <a:rPr lang="pl-PL" sz="1600">
                <a:solidFill>
                  <a:srgbClr val="000000"/>
                </a:solidFill>
                <a:latin typeface="Consolas"/>
              </a:rPr>
              <a:t> NewsletterSender();</a:t>
            </a:r>
          </a:p>
          <a:p>
            <a:pPr lvl="1"/>
            <a:r>
              <a:rPr lang="pl-PL" sz="1600">
                <a:solidFill>
                  <a:srgbClr val="000000"/>
                </a:solidFill>
                <a:latin typeface="Consolas"/>
              </a:rPr>
              <a:t>sender.setMailService(stub);</a:t>
            </a:r>
          </a:p>
          <a:p>
            <a:pPr lvl="1"/>
            <a:endParaRPr lang="pl-PL" sz="1600">
              <a:latin typeface="Consolas"/>
            </a:endParaRPr>
          </a:p>
          <a:p>
            <a:pPr lvl="1"/>
            <a:r>
              <a:rPr lang="pl-PL" sz="1600">
                <a:solidFill>
                  <a:srgbClr val="7F0055"/>
                </a:solidFill>
                <a:latin typeface="Consolas"/>
              </a:rPr>
              <a:t>int</a:t>
            </a:r>
            <a:r>
              <a:rPr lang="pl-PL" sz="1600">
                <a:solidFill>
                  <a:srgbClr val="000000"/>
                </a:solidFill>
                <a:latin typeface="Consolas"/>
              </a:rPr>
              <a:t> sentNews = sender.sendNews();</a:t>
            </a:r>
          </a:p>
          <a:p>
            <a:pPr lvl="1"/>
            <a:endParaRPr lang="pl-PL" sz="1600">
              <a:latin typeface="Consolas"/>
            </a:endParaRPr>
          </a:p>
          <a:p>
            <a:pPr lvl="1"/>
            <a:r>
              <a:rPr lang="pl-PL" sz="1600" i="1">
                <a:solidFill>
                  <a:srgbClr val="000000"/>
                </a:solidFill>
                <a:latin typeface="Consolas"/>
              </a:rPr>
              <a:t>assertEquals(2, sentNews);</a:t>
            </a:r>
          </a:p>
          <a:p>
            <a:r>
              <a:rPr lang="pl-PL" sz="1600">
                <a:solidFill>
                  <a:srgbClr val="000000"/>
                </a:solidFill>
                <a:latin typeface="Consolas"/>
              </a:rPr>
              <a:t>}</a:t>
            </a:r>
          </a:p>
        </p:txBody>
      </p:sp>
    </p:spTree>
    <p:extLst>
      <p:ext uri="{BB962C8B-B14F-4D97-AF65-F5344CB8AC3E}">
        <p14:creationId xmlns:p14="http://schemas.microsoft.com/office/powerpoint/2010/main" val="616142656"/>
      </p:ext>
    </p:extLst>
  </p:cSld>
  <p:clrMapOvr>
    <a:masterClrMapping/>
  </p:clrMapOvr>
  <p:transition>
    <p:randomBa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noProof="0" smtClean="0"/>
              <a:t>Mockito mock </a:t>
            </a:r>
            <a:r>
              <a:rPr lang="en-US" noProof="0" smtClean="0"/>
              <a:t>study case</a:t>
            </a:r>
            <a:endParaRPr lang="en-US" noProof="0"/>
          </a:p>
        </p:txBody>
      </p:sp>
      <p:sp>
        <p:nvSpPr>
          <p:cNvPr id="4" name="pole tekstowe 3"/>
          <p:cNvSpPr txBox="1"/>
          <p:nvPr/>
        </p:nvSpPr>
        <p:spPr>
          <a:xfrm>
            <a:off x="611188" y="1881188"/>
            <a:ext cx="8424862" cy="3785652"/>
          </a:xfrm>
          <a:prstGeom prst="rect">
            <a:avLst/>
          </a:prstGeom>
          <a:noFill/>
        </p:spPr>
        <p:txBody>
          <a:bodyPr wrap="square" rtlCol="0">
            <a:spAutoFit/>
          </a:bodyPr>
          <a:lstStyle/>
          <a:p>
            <a:r>
              <a:rPr lang="pl-PL" sz="1600">
                <a:solidFill>
                  <a:srgbClr val="646464"/>
                </a:solidFill>
                <a:latin typeface="Consolas"/>
              </a:rPr>
              <a:t>@Test</a:t>
            </a:r>
          </a:p>
          <a:p>
            <a:r>
              <a:rPr lang="pl-PL" sz="1600">
                <a:solidFill>
                  <a:srgbClr val="7F0055"/>
                </a:solidFill>
                <a:latin typeface="Consolas"/>
              </a:rPr>
              <a:t>public</a:t>
            </a:r>
            <a:r>
              <a:rPr lang="pl-PL" sz="1600">
                <a:solidFill>
                  <a:srgbClr val="000000"/>
                </a:solidFill>
                <a:latin typeface="Consolas"/>
              </a:rPr>
              <a:t> </a:t>
            </a:r>
            <a:r>
              <a:rPr lang="pl-PL" sz="1600">
                <a:solidFill>
                  <a:srgbClr val="7F0055"/>
                </a:solidFill>
                <a:latin typeface="Consolas"/>
              </a:rPr>
              <a:t>void</a:t>
            </a:r>
            <a:r>
              <a:rPr lang="pl-PL" sz="1600">
                <a:solidFill>
                  <a:srgbClr val="000000"/>
                </a:solidFill>
                <a:latin typeface="Consolas"/>
              </a:rPr>
              <a:t> shouldSendNewletterToBob() {</a:t>
            </a:r>
          </a:p>
          <a:p>
            <a:pPr lvl="1"/>
            <a:r>
              <a:rPr lang="pl-PL" sz="1600">
                <a:solidFill>
                  <a:srgbClr val="000000"/>
                </a:solidFill>
                <a:latin typeface="Consolas"/>
              </a:rPr>
              <a:t>MailService mock = </a:t>
            </a:r>
            <a:r>
              <a:rPr lang="pl-PL" sz="1600" i="1">
                <a:solidFill>
                  <a:srgbClr val="000000"/>
                </a:solidFill>
                <a:latin typeface="Consolas"/>
              </a:rPr>
              <a:t>mock(MailService.</a:t>
            </a:r>
            <a:r>
              <a:rPr lang="pl-PL" sz="1600" i="1">
                <a:solidFill>
                  <a:srgbClr val="7F0055"/>
                </a:solidFill>
                <a:latin typeface="Consolas"/>
              </a:rPr>
              <a:t>class</a:t>
            </a:r>
            <a:r>
              <a:rPr lang="pl-PL" sz="1600" i="1">
                <a:solidFill>
                  <a:srgbClr val="000000"/>
                </a:solidFill>
                <a:latin typeface="Consolas"/>
              </a:rPr>
              <a:t>);</a:t>
            </a:r>
          </a:p>
          <a:p>
            <a:pPr lvl="1"/>
            <a:r>
              <a:rPr lang="pl-PL" sz="1600" i="1">
                <a:solidFill>
                  <a:srgbClr val="000000"/>
                </a:solidFill>
                <a:latin typeface="Consolas"/>
              </a:rPr>
              <a:t>when(mock.sendMail(</a:t>
            </a:r>
            <a:r>
              <a:rPr lang="pl-PL" sz="1600" i="1">
                <a:solidFill>
                  <a:srgbClr val="2A00FF"/>
                </a:solidFill>
                <a:latin typeface="Consolas"/>
              </a:rPr>
              <a:t>"bob@bob.com"</a:t>
            </a:r>
            <a:r>
              <a:rPr lang="pl-PL" sz="1600" i="1">
                <a:solidFill>
                  <a:srgbClr val="000000"/>
                </a:solidFill>
                <a:latin typeface="Consolas"/>
              </a:rPr>
              <a:t>, </a:t>
            </a:r>
            <a:r>
              <a:rPr lang="pl-PL" sz="1600" i="1">
                <a:solidFill>
                  <a:srgbClr val="2A00FF"/>
                </a:solidFill>
                <a:latin typeface="Consolas"/>
              </a:rPr>
              <a:t>"Hello Bob!"</a:t>
            </a:r>
            <a:r>
              <a:rPr lang="pl-PL" sz="1600" i="1">
                <a:solidFill>
                  <a:srgbClr val="000000"/>
                </a:solidFill>
                <a:latin typeface="Consolas"/>
              </a:rPr>
              <a:t>))</a:t>
            </a:r>
          </a:p>
          <a:p>
            <a:pPr lvl="1"/>
            <a:r>
              <a:rPr lang="pl-PL" sz="1600" smtClean="0">
                <a:solidFill>
                  <a:srgbClr val="000000"/>
                </a:solidFill>
                <a:latin typeface="Consolas"/>
              </a:rPr>
              <a:t>	.</a:t>
            </a:r>
            <a:r>
              <a:rPr lang="pl-PL" sz="1600">
                <a:solidFill>
                  <a:srgbClr val="000000"/>
                </a:solidFill>
                <a:latin typeface="Consolas"/>
              </a:rPr>
              <a:t>thenReturn(</a:t>
            </a:r>
            <a:r>
              <a:rPr lang="pl-PL" sz="1600">
                <a:solidFill>
                  <a:srgbClr val="7F0055"/>
                </a:solidFill>
                <a:latin typeface="Consolas"/>
              </a:rPr>
              <a:t>true</a:t>
            </a:r>
            <a:r>
              <a:rPr lang="pl-PL" sz="1600">
                <a:solidFill>
                  <a:srgbClr val="000000"/>
                </a:solidFill>
                <a:latin typeface="Consolas"/>
              </a:rPr>
              <a:t>);</a:t>
            </a:r>
          </a:p>
          <a:p>
            <a:pPr lvl="1"/>
            <a:endParaRPr lang="pl-PL" sz="1600">
              <a:latin typeface="Consolas"/>
            </a:endParaRPr>
          </a:p>
          <a:p>
            <a:pPr lvl="1"/>
            <a:r>
              <a:rPr lang="pl-PL" sz="1600">
                <a:solidFill>
                  <a:srgbClr val="000000"/>
                </a:solidFill>
                <a:latin typeface="Consolas"/>
              </a:rPr>
              <a:t>NewsletterSender sender = </a:t>
            </a:r>
            <a:r>
              <a:rPr lang="pl-PL" sz="1600">
                <a:solidFill>
                  <a:srgbClr val="7F0055"/>
                </a:solidFill>
                <a:latin typeface="Consolas"/>
              </a:rPr>
              <a:t>new</a:t>
            </a:r>
            <a:r>
              <a:rPr lang="pl-PL" sz="1600">
                <a:solidFill>
                  <a:srgbClr val="000000"/>
                </a:solidFill>
                <a:latin typeface="Consolas"/>
              </a:rPr>
              <a:t> NewsletterSender();</a:t>
            </a:r>
          </a:p>
          <a:p>
            <a:pPr lvl="1"/>
            <a:r>
              <a:rPr lang="pl-PL" sz="1600">
                <a:solidFill>
                  <a:srgbClr val="000000"/>
                </a:solidFill>
                <a:latin typeface="Consolas"/>
              </a:rPr>
              <a:t>sender.setMailService(mock);</a:t>
            </a:r>
          </a:p>
          <a:p>
            <a:pPr lvl="1"/>
            <a:endParaRPr lang="pl-PL" sz="1600">
              <a:latin typeface="Consolas"/>
            </a:endParaRPr>
          </a:p>
          <a:p>
            <a:pPr lvl="1"/>
            <a:r>
              <a:rPr lang="pl-PL" sz="1600">
                <a:solidFill>
                  <a:srgbClr val="7F0055"/>
                </a:solidFill>
                <a:latin typeface="Consolas"/>
              </a:rPr>
              <a:t>int</a:t>
            </a:r>
            <a:r>
              <a:rPr lang="pl-PL" sz="1600">
                <a:solidFill>
                  <a:srgbClr val="000000"/>
                </a:solidFill>
                <a:latin typeface="Consolas"/>
              </a:rPr>
              <a:t> sentNews = sender.sendNews();</a:t>
            </a:r>
          </a:p>
          <a:p>
            <a:pPr lvl="1"/>
            <a:endParaRPr lang="pl-PL" sz="1600">
              <a:latin typeface="Consolas"/>
            </a:endParaRPr>
          </a:p>
          <a:p>
            <a:pPr lvl="1"/>
            <a:r>
              <a:rPr lang="pl-PL" sz="1600" i="1">
                <a:solidFill>
                  <a:srgbClr val="000000"/>
                </a:solidFill>
                <a:latin typeface="Consolas"/>
              </a:rPr>
              <a:t>assertEquals(1, sentNews);</a:t>
            </a:r>
          </a:p>
          <a:p>
            <a:pPr lvl="1"/>
            <a:r>
              <a:rPr lang="pl-PL" sz="1600" i="1">
                <a:solidFill>
                  <a:srgbClr val="000000"/>
                </a:solidFill>
                <a:latin typeface="Consolas"/>
              </a:rPr>
              <a:t>verify(mock)</a:t>
            </a:r>
          </a:p>
          <a:p>
            <a:pPr lvl="1"/>
            <a:r>
              <a:rPr lang="pl-PL" sz="1600" smtClean="0">
                <a:solidFill>
                  <a:srgbClr val="000000"/>
                </a:solidFill>
                <a:latin typeface="Consolas"/>
              </a:rPr>
              <a:t>	</a:t>
            </a:r>
            <a:r>
              <a:rPr lang="it-IT" sz="1600" smtClean="0">
                <a:solidFill>
                  <a:srgbClr val="000000"/>
                </a:solidFill>
                <a:latin typeface="Consolas"/>
              </a:rPr>
              <a:t>.</a:t>
            </a:r>
            <a:r>
              <a:rPr lang="it-IT" sz="1600">
                <a:solidFill>
                  <a:srgbClr val="000000"/>
                </a:solidFill>
                <a:latin typeface="Consolas"/>
              </a:rPr>
              <a:t>sendMail(</a:t>
            </a:r>
            <a:r>
              <a:rPr lang="it-IT" sz="1600" i="1">
                <a:solidFill>
                  <a:srgbClr val="000000"/>
                </a:solidFill>
                <a:latin typeface="Consolas"/>
              </a:rPr>
              <a:t>eq(</a:t>
            </a:r>
            <a:r>
              <a:rPr lang="it-IT" sz="1600" i="1">
                <a:solidFill>
                  <a:srgbClr val="2A00FF"/>
                </a:solidFill>
                <a:latin typeface="Consolas"/>
              </a:rPr>
              <a:t>"bob@bob.com"</a:t>
            </a:r>
            <a:r>
              <a:rPr lang="it-IT" sz="1600" i="1">
                <a:solidFill>
                  <a:srgbClr val="000000"/>
                </a:solidFill>
                <a:latin typeface="Consolas"/>
              </a:rPr>
              <a:t>), eq(</a:t>
            </a:r>
            <a:r>
              <a:rPr lang="it-IT" sz="1600" i="1">
                <a:solidFill>
                  <a:srgbClr val="2A00FF"/>
                </a:solidFill>
                <a:latin typeface="Consolas"/>
              </a:rPr>
              <a:t>"Hello Bob!"</a:t>
            </a:r>
            <a:r>
              <a:rPr lang="it-IT" sz="1600" i="1">
                <a:solidFill>
                  <a:srgbClr val="000000"/>
                </a:solidFill>
                <a:latin typeface="Consolas"/>
              </a:rPr>
              <a:t>));</a:t>
            </a:r>
          </a:p>
          <a:p>
            <a:r>
              <a:rPr lang="pl-PL" sz="1600">
                <a:solidFill>
                  <a:srgbClr val="000000"/>
                </a:solidFill>
                <a:latin typeface="Consolas"/>
              </a:rPr>
              <a:t>}</a:t>
            </a:r>
          </a:p>
        </p:txBody>
      </p:sp>
    </p:spTree>
    <p:extLst>
      <p:ext uri="{BB962C8B-B14F-4D97-AF65-F5344CB8AC3E}">
        <p14:creationId xmlns:p14="http://schemas.microsoft.com/office/powerpoint/2010/main" val="1734916137"/>
      </p:ext>
    </p:extLst>
  </p:cSld>
  <p:clrMapOvr>
    <a:masterClrMapping/>
  </p:clrMapOvr>
  <p:transition>
    <p:randomBa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noProof="0" smtClean="0"/>
              <a:t>Mockito spy </a:t>
            </a:r>
            <a:r>
              <a:rPr lang="en-US" noProof="0" smtClean="0"/>
              <a:t>study case</a:t>
            </a:r>
            <a:endParaRPr lang="en-US" noProof="0"/>
          </a:p>
        </p:txBody>
      </p:sp>
      <p:sp>
        <p:nvSpPr>
          <p:cNvPr id="4" name="pole tekstowe 3"/>
          <p:cNvSpPr txBox="1"/>
          <p:nvPr/>
        </p:nvSpPr>
        <p:spPr>
          <a:xfrm>
            <a:off x="611188" y="1881188"/>
            <a:ext cx="8424862" cy="3293209"/>
          </a:xfrm>
          <a:prstGeom prst="rect">
            <a:avLst/>
          </a:prstGeom>
          <a:noFill/>
        </p:spPr>
        <p:txBody>
          <a:bodyPr wrap="square" rtlCol="0">
            <a:spAutoFit/>
          </a:bodyPr>
          <a:lstStyle/>
          <a:p>
            <a:r>
              <a:rPr lang="pl-PL" sz="1600">
                <a:solidFill>
                  <a:srgbClr val="646464"/>
                </a:solidFill>
                <a:latin typeface="Consolas"/>
              </a:rPr>
              <a:t>@Test</a:t>
            </a:r>
          </a:p>
          <a:p>
            <a:r>
              <a:rPr lang="pl-PL" sz="1600">
                <a:solidFill>
                  <a:srgbClr val="7F0055"/>
                </a:solidFill>
                <a:latin typeface="Consolas"/>
              </a:rPr>
              <a:t>public</a:t>
            </a:r>
            <a:r>
              <a:rPr lang="pl-PL" sz="1600">
                <a:solidFill>
                  <a:srgbClr val="000000"/>
                </a:solidFill>
                <a:latin typeface="Consolas"/>
              </a:rPr>
              <a:t> </a:t>
            </a:r>
            <a:r>
              <a:rPr lang="pl-PL" sz="1600">
                <a:solidFill>
                  <a:srgbClr val="7F0055"/>
                </a:solidFill>
                <a:latin typeface="Consolas"/>
              </a:rPr>
              <a:t>void</a:t>
            </a:r>
            <a:r>
              <a:rPr lang="pl-PL" sz="1600">
                <a:solidFill>
                  <a:srgbClr val="000000"/>
                </a:solidFill>
                <a:latin typeface="Consolas"/>
              </a:rPr>
              <a:t> shouldSendNewletterToAlice() {</a:t>
            </a:r>
          </a:p>
          <a:p>
            <a:pPr lvl="1"/>
            <a:r>
              <a:rPr lang="pl-PL" sz="1600">
                <a:solidFill>
                  <a:srgbClr val="000000"/>
                </a:solidFill>
                <a:latin typeface="Consolas"/>
              </a:rPr>
              <a:t>MailService mailService = </a:t>
            </a:r>
            <a:r>
              <a:rPr lang="pl-PL" sz="1600">
                <a:solidFill>
                  <a:srgbClr val="7F0055"/>
                </a:solidFill>
                <a:latin typeface="Consolas"/>
              </a:rPr>
              <a:t>new</a:t>
            </a:r>
            <a:r>
              <a:rPr lang="pl-PL" sz="1600">
                <a:solidFill>
                  <a:srgbClr val="000000"/>
                </a:solidFill>
                <a:latin typeface="Consolas"/>
              </a:rPr>
              <a:t> MailServiceImpl();</a:t>
            </a:r>
          </a:p>
          <a:p>
            <a:pPr lvl="1"/>
            <a:r>
              <a:rPr lang="pl-PL" sz="1600">
                <a:solidFill>
                  <a:srgbClr val="000000"/>
                </a:solidFill>
                <a:latin typeface="Consolas"/>
              </a:rPr>
              <a:t>MailService spy = Mockito.</a:t>
            </a:r>
            <a:r>
              <a:rPr lang="pl-PL" sz="1600" i="1">
                <a:solidFill>
                  <a:srgbClr val="000000"/>
                </a:solidFill>
                <a:latin typeface="Consolas"/>
              </a:rPr>
              <a:t>spy(mailService);</a:t>
            </a:r>
          </a:p>
          <a:p>
            <a:pPr lvl="1"/>
            <a:endParaRPr lang="pl-PL" sz="1600">
              <a:latin typeface="Consolas"/>
            </a:endParaRPr>
          </a:p>
          <a:p>
            <a:pPr lvl="1"/>
            <a:r>
              <a:rPr lang="pl-PL" sz="1600">
                <a:solidFill>
                  <a:srgbClr val="000000"/>
                </a:solidFill>
                <a:latin typeface="Consolas"/>
              </a:rPr>
              <a:t>NewsletterSender sender = </a:t>
            </a:r>
            <a:r>
              <a:rPr lang="pl-PL" sz="1600">
                <a:solidFill>
                  <a:srgbClr val="7F0055"/>
                </a:solidFill>
                <a:latin typeface="Consolas"/>
              </a:rPr>
              <a:t>new</a:t>
            </a:r>
            <a:r>
              <a:rPr lang="pl-PL" sz="1600">
                <a:solidFill>
                  <a:srgbClr val="000000"/>
                </a:solidFill>
                <a:latin typeface="Consolas"/>
              </a:rPr>
              <a:t> NewsletterSender();</a:t>
            </a:r>
          </a:p>
          <a:p>
            <a:pPr lvl="1"/>
            <a:r>
              <a:rPr lang="pl-PL" sz="1600">
                <a:solidFill>
                  <a:srgbClr val="000000"/>
                </a:solidFill>
                <a:latin typeface="Consolas"/>
              </a:rPr>
              <a:t>sender.setMailService(spy);</a:t>
            </a:r>
          </a:p>
          <a:p>
            <a:pPr lvl="1"/>
            <a:endParaRPr lang="pl-PL" sz="1600">
              <a:latin typeface="Consolas"/>
            </a:endParaRPr>
          </a:p>
          <a:p>
            <a:pPr lvl="1"/>
            <a:r>
              <a:rPr lang="pl-PL" sz="1600">
                <a:solidFill>
                  <a:srgbClr val="7F0055"/>
                </a:solidFill>
                <a:latin typeface="Consolas"/>
              </a:rPr>
              <a:t>int</a:t>
            </a:r>
            <a:r>
              <a:rPr lang="pl-PL" sz="1600">
                <a:solidFill>
                  <a:srgbClr val="000000"/>
                </a:solidFill>
                <a:latin typeface="Consolas"/>
              </a:rPr>
              <a:t> sentNews = sender.sendNews();</a:t>
            </a:r>
          </a:p>
          <a:p>
            <a:pPr lvl="1"/>
            <a:endParaRPr lang="pl-PL" sz="1600">
              <a:latin typeface="Consolas"/>
            </a:endParaRPr>
          </a:p>
          <a:p>
            <a:pPr lvl="1"/>
            <a:r>
              <a:rPr lang="pl-PL" sz="1600" i="1">
                <a:solidFill>
                  <a:srgbClr val="000000"/>
                </a:solidFill>
                <a:latin typeface="Consolas"/>
              </a:rPr>
              <a:t>verify(spy)</a:t>
            </a:r>
          </a:p>
          <a:p>
            <a:pPr lvl="1"/>
            <a:r>
              <a:rPr lang="pl-PL" sz="1600" smtClean="0">
                <a:solidFill>
                  <a:srgbClr val="000000"/>
                </a:solidFill>
                <a:latin typeface="Consolas"/>
              </a:rPr>
              <a:t>	</a:t>
            </a:r>
            <a:r>
              <a:rPr lang="it-IT" sz="1600" smtClean="0">
                <a:solidFill>
                  <a:srgbClr val="000000"/>
                </a:solidFill>
                <a:latin typeface="Consolas"/>
              </a:rPr>
              <a:t>.</a:t>
            </a:r>
            <a:r>
              <a:rPr lang="it-IT" sz="1600">
                <a:solidFill>
                  <a:srgbClr val="000000"/>
                </a:solidFill>
                <a:latin typeface="Consolas"/>
              </a:rPr>
              <a:t>sendMail(</a:t>
            </a:r>
            <a:r>
              <a:rPr lang="it-IT" sz="1600" i="1">
                <a:solidFill>
                  <a:srgbClr val="000000"/>
                </a:solidFill>
                <a:latin typeface="Consolas"/>
              </a:rPr>
              <a:t>eq(</a:t>
            </a:r>
            <a:r>
              <a:rPr lang="it-IT" sz="1600" i="1">
                <a:solidFill>
                  <a:srgbClr val="2A00FF"/>
                </a:solidFill>
                <a:latin typeface="Consolas"/>
              </a:rPr>
              <a:t>"alice@alice.com"</a:t>
            </a:r>
            <a:r>
              <a:rPr lang="it-IT" sz="1600" i="1">
                <a:solidFill>
                  <a:srgbClr val="000000"/>
                </a:solidFill>
                <a:latin typeface="Consolas"/>
              </a:rPr>
              <a:t>), eq(</a:t>
            </a:r>
            <a:r>
              <a:rPr lang="it-IT" sz="1600" i="1">
                <a:solidFill>
                  <a:srgbClr val="2A00FF"/>
                </a:solidFill>
                <a:latin typeface="Consolas"/>
              </a:rPr>
              <a:t>"Hello Alice!"</a:t>
            </a:r>
            <a:r>
              <a:rPr lang="it-IT" sz="1600" i="1">
                <a:solidFill>
                  <a:srgbClr val="000000"/>
                </a:solidFill>
                <a:latin typeface="Consolas"/>
              </a:rPr>
              <a:t>));</a:t>
            </a:r>
          </a:p>
          <a:p>
            <a:r>
              <a:rPr lang="pl-PL" sz="1600" smtClean="0">
                <a:solidFill>
                  <a:srgbClr val="000000"/>
                </a:solidFill>
                <a:latin typeface="Consolas"/>
              </a:rPr>
              <a:t>}</a:t>
            </a:r>
            <a:endParaRPr lang="pl-PL" sz="1600">
              <a:solidFill>
                <a:srgbClr val="000000"/>
              </a:solidFill>
              <a:latin typeface="Consolas"/>
            </a:endParaRPr>
          </a:p>
        </p:txBody>
      </p:sp>
    </p:spTree>
    <p:extLst>
      <p:ext uri="{BB962C8B-B14F-4D97-AF65-F5344CB8AC3E}">
        <p14:creationId xmlns:p14="http://schemas.microsoft.com/office/powerpoint/2010/main" val="910973804"/>
      </p:ext>
    </p:extLst>
  </p:cSld>
  <p:clrMapOvr>
    <a:masterClrMapping/>
  </p:clrMapOvr>
  <p:transition>
    <p:randomBa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Unit testing – definitions (2)</a:t>
            </a:r>
            <a:endParaRPr lang="en-US" noProof="0"/>
          </a:p>
        </p:txBody>
      </p:sp>
      <p:sp>
        <p:nvSpPr>
          <p:cNvPr id="3" name="Symbol zastępczy zawartości 2"/>
          <p:cNvSpPr>
            <a:spLocks noGrp="1"/>
          </p:cNvSpPr>
          <p:nvPr>
            <p:ph idx="1"/>
          </p:nvPr>
        </p:nvSpPr>
        <p:spPr/>
        <p:txBody>
          <a:bodyPr/>
          <a:lstStyle/>
          <a:p>
            <a:r>
              <a:rPr lang="en-US" sz="2400" noProof="0" smtClean="0"/>
              <a:t>Unit tests enable collective ownership. When you create unit tests you guard your functionality from being accidentally harmed. Requiring all code to pass all unit tests before it can be released ensures all functionality always works. Individual code ownership is not required if all classes are guarded by unit tests.</a:t>
            </a:r>
            <a:br>
              <a:rPr lang="en-US" sz="2400" noProof="0" smtClean="0"/>
            </a:br>
            <a:r>
              <a:rPr lang="en-US" sz="2400" noProof="0" smtClean="0"/>
              <a:t>Unit tests enable refactoring as well. After each small change the unit tests can verify that a change in structure did not introduce a change in functionality.</a:t>
            </a:r>
            <a:br>
              <a:rPr lang="en-US" sz="2400" noProof="0" smtClean="0"/>
            </a:br>
            <a:r>
              <a:rPr lang="en-US" sz="2400" i="1" noProof="0" smtClean="0"/>
              <a:t>Extreme Programming</a:t>
            </a:r>
          </a:p>
        </p:txBody>
      </p:sp>
    </p:spTree>
    <p:extLst>
      <p:ext uri="{BB962C8B-B14F-4D97-AF65-F5344CB8AC3E}">
        <p14:creationId xmlns:p14="http://schemas.microsoft.com/office/powerpoint/2010/main" val="2126978914"/>
      </p:ext>
    </p:extLst>
  </p:cSld>
  <p:clrMapOvr>
    <a:masterClrMapping/>
  </p:clrMapOvr>
  <p:transition>
    <p:randomBa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Mockito and GCM</a:t>
            </a:r>
            <a:endParaRPr lang="pl-PL"/>
          </a:p>
        </p:txBody>
      </p:sp>
      <p:sp>
        <p:nvSpPr>
          <p:cNvPr id="3" name="Symbol zastępczy zawartości 2"/>
          <p:cNvSpPr>
            <a:spLocks noGrp="1"/>
          </p:cNvSpPr>
          <p:nvPr>
            <p:ph idx="1"/>
          </p:nvPr>
        </p:nvSpPr>
        <p:spPr/>
        <p:txBody>
          <a:bodyPr/>
          <a:lstStyle/>
          <a:p>
            <a:r>
              <a:rPr lang="pl-PL" sz="2400" smtClean="0"/>
              <a:t>Interactive conference system</a:t>
            </a:r>
            <a:endParaRPr lang="pl-PL" sz="2400"/>
          </a:p>
          <a:p>
            <a:r>
              <a:rPr lang="pl-PL" sz="2400" smtClean="0"/>
              <a:t>Google </a:t>
            </a:r>
            <a:r>
              <a:rPr lang="pl-PL" sz="2400"/>
              <a:t>cloud </a:t>
            </a:r>
            <a:r>
              <a:rPr lang="pl-PL" sz="2400" smtClean="0"/>
              <a:t>messaging</a:t>
            </a:r>
          </a:p>
          <a:p>
            <a:r>
              <a:rPr lang="pl-PL" sz="2400" smtClean="0"/>
              <a:t>GCM is a s</a:t>
            </a:r>
            <a:r>
              <a:rPr lang="en-US" sz="2400" smtClean="0"/>
              <a:t>ervice </a:t>
            </a:r>
            <a:r>
              <a:rPr lang="en-US" sz="2400"/>
              <a:t>that allows </a:t>
            </a:r>
            <a:r>
              <a:rPr lang="en-US" sz="2400" smtClean="0"/>
              <a:t>to </a:t>
            </a:r>
            <a:r>
              <a:rPr lang="en-US" sz="2400"/>
              <a:t>send data from </a:t>
            </a:r>
            <a:r>
              <a:rPr lang="en-US" sz="2400" smtClean="0"/>
              <a:t>server t</a:t>
            </a:r>
            <a:r>
              <a:rPr lang="pl-PL" sz="2400" smtClean="0"/>
              <a:t>o </a:t>
            </a:r>
            <a:r>
              <a:rPr lang="en-US" sz="2400" smtClean="0"/>
              <a:t> Android-powered device</a:t>
            </a:r>
            <a:endParaRPr lang="pl-PL" sz="2400" smtClean="0"/>
          </a:p>
          <a:p>
            <a:r>
              <a:rPr lang="pl-PL" sz="2400" smtClean="0"/>
              <a:t>Communication through</a:t>
            </a:r>
          </a:p>
          <a:p>
            <a:pPr lvl="1"/>
            <a:r>
              <a:rPr lang="pl-PL" sz="2000" smtClean="0"/>
              <a:t>Sending formated JSON document</a:t>
            </a:r>
          </a:p>
          <a:p>
            <a:pPr lvl="1"/>
            <a:r>
              <a:rPr lang="pl-PL" sz="2000" smtClean="0"/>
              <a:t>Use library provided by Google that do this on her own</a:t>
            </a:r>
          </a:p>
          <a:p>
            <a:r>
              <a:rPr lang="pl-PL" sz="2400"/>
              <a:t>I want to test service that send notifications to users, and take some actions </a:t>
            </a:r>
            <a:r>
              <a:rPr lang="pl-PL" sz="2400" smtClean="0"/>
              <a:t>whether </a:t>
            </a:r>
            <a:r>
              <a:rPr lang="pl-PL" sz="2400"/>
              <a:t>these notifications were delivered or </a:t>
            </a:r>
            <a:r>
              <a:rPr lang="pl-PL" sz="2400" smtClean="0"/>
              <a:t>not</a:t>
            </a:r>
          </a:p>
          <a:p>
            <a:r>
              <a:rPr lang="en-US" sz="2400"/>
              <a:t>Library provide Sender that has send method which take Message and return </a:t>
            </a:r>
            <a:r>
              <a:rPr lang="en-US" sz="2400" smtClean="0"/>
              <a:t>Mul</a:t>
            </a:r>
            <a:r>
              <a:rPr lang="pl-PL" sz="2400" smtClean="0"/>
              <a:t>t</a:t>
            </a:r>
            <a:r>
              <a:rPr lang="en-US" sz="2400" smtClean="0"/>
              <a:t>icastResult</a:t>
            </a:r>
            <a:endParaRPr lang="pl-PL" sz="2400"/>
          </a:p>
        </p:txBody>
      </p:sp>
    </p:spTree>
    <p:extLst>
      <p:ext uri="{BB962C8B-B14F-4D97-AF65-F5344CB8AC3E}">
        <p14:creationId xmlns:p14="http://schemas.microsoft.com/office/powerpoint/2010/main" val="3550250822"/>
      </p:ext>
    </p:extLst>
  </p:cSld>
  <p:clrMapOvr>
    <a:masterClrMapping/>
  </p:clrMapOvr>
  <p:transition>
    <p:randomBa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Mockito and GCM </a:t>
            </a:r>
            <a:r>
              <a:rPr lang="pl-PL" smtClean="0"/>
              <a:t>(2)</a:t>
            </a:r>
            <a:endParaRPr lang="pl-PL"/>
          </a:p>
        </p:txBody>
      </p:sp>
      <p:sp>
        <p:nvSpPr>
          <p:cNvPr id="4" name="Symbol zastępczy zawartości 3"/>
          <p:cNvSpPr>
            <a:spLocks noGrp="1"/>
          </p:cNvSpPr>
          <p:nvPr>
            <p:ph idx="1"/>
          </p:nvPr>
        </p:nvSpPr>
        <p:spPr/>
        <p:txBody>
          <a:bodyPr/>
          <a:lstStyle/>
          <a:p>
            <a:endParaRPr lang="pl-PL" sz="2400" smtClean="0"/>
          </a:p>
          <a:p>
            <a:endParaRPr lang="pl-PL" sz="2400"/>
          </a:p>
          <a:p>
            <a:endParaRPr lang="pl-PL" sz="2400" smtClean="0"/>
          </a:p>
          <a:p>
            <a:endParaRPr lang="pl-PL" sz="2400"/>
          </a:p>
          <a:p>
            <a:endParaRPr lang="pl-PL" sz="2400" smtClean="0"/>
          </a:p>
          <a:p>
            <a:endParaRPr lang="pl-PL" sz="2400"/>
          </a:p>
          <a:p>
            <a:endParaRPr lang="pl-PL" sz="2400" smtClean="0"/>
          </a:p>
          <a:p>
            <a:endParaRPr lang="pl-PL" sz="2400"/>
          </a:p>
          <a:p>
            <a:r>
              <a:rPr lang="pl-PL" sz="2400" smtClean="0"/>
              <a:t>But MulticastResult and Result are both final with private constuctors and package access Builders</a:t>
            </a:r>
          </a:p>
        </p:txBody>
      </p:sp>
      <p:pic>
        <p:nvPicPr>
          <p:cNvPr id="1028" name="Picture 4" descr="C:\Users\Michal\Dropbox\unnamed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863470"/>
            <a:ext cx="6204942" cy="345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957675"/>
      </p:ext>
    </p:extLst>
  </p:cSld>
  <p:clrMapOvr>
    <a:masterClrMapping/>
  </p:clrMapOvr>
  <p:transition>
    <p:randomBa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Mockito main limitations</a:t>
            </a:r>
            <a:endParaRPr lang="pl-PL"/>
          </a:p>
        </p:txBody>
      </p:sp>
      <p:sp>
        <p:nvSpPr>
          <p:cNvPr id="3" name="Symbol zastępczy zawartości 2"/>
          <p:cNvSpPr>
            <a:spLocks noGrp="1"/>
          </p:cNvSpPr>
          <p:nvPr>
            <p:ph idx="1"/>
          </p:nvPr>
        </p:nvSpPr>
        <p:spPr/>
        <p:txBody>
          <a:bodyPr/>
          <a:lstStyle/>
          <a:p>
            <a:r>
              <a:rPr lang="en-US" sz="2400"/>
              <a:t>Cannot mock final classes </a:t>
            </a:r>
          </a:p>
          <a:p>
            <a:r>
              <a:rPr lang="en-US" sz="2400"/>
              <a:t>Cannot mock static methods </a:t>
            </a:r>
          </a:p>
          <a:p>
            <a:r>
              <a:rPr lang="en-US" sz="2400"/>
              <a:t>Cannot mock final methods - their real behavior is executed without any </a:t>
            </a:r>
            <a:r>
              <a:rPr lang="en-US" sz="2400" smtClean="0"/>
              <a:t>exception</a:t>
            </a:r>
            <a:endParaRPr lang="pl-PL" sz="2400"/>
          </a:p>
        </p:txBody>
      </p:sp>
    </p:spTree>
    <p:extLst>
      <p:ext uri="{BB962C8B-B14F-4D97-AF65-F5344CB8AC3E}">
        <p14:creationId xmlns:p14="http://schemas.microsoft.com/office/powerpoint/2010/main" val="2475948223"/>
      </p:ext>
    </p:extLst>
  </p:cSld>
  <p:clrMapOvr>
    <a:masterClrMapping/>
  </p:clrMapOvr>
  <p:transition>
    <p:randomBa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Powermock</a:t>
            </a:r>
            <a:endParaRPr lang="en-US" noProof="0"/>
          </a:p>
        </p:txBody>
      </p:sp>
      <p:sp>
        <p:nvSpPr>
          <p:cNvPr id="3" name="Symbol zastępczy zawartości 2"/>
          <p:cNvSpPr>
            <a:spLocks noGrp="1"/>
          </p:cNvSpPr>
          <p:nvPr>
            <p:ph idx="1"/>
          </p:nvPr>
        </p:nvSpPr>
        <p:spPr/>
        <p:txBody>
          <a:bodyPr/>
          <a:lstStyle/>
          <a:p>
            <a:r>
              <a:rPr lang="en-US" sz="2400" smtClean="0"/>
              <a:t>PowerMock </a:t>
            </a:r>
            <a:r>
              <a:rPr lang="en-US" sz="2400"/>
              <a:t>is a framework that extend other mock libraries</a:t>
            </a:r>
            <a:r>
              <a:rPr lang="pl-PL" sz="2400"/>
              <a:t> such as Mockito and </a:t>
            </a:r>
            <a:r>
              <a:rPr lang="pl-PL" sz="2400" smtClean="0"/>
              <a:t>EasyMock</a:t>
            </a:r>
            <a:endParaRPr lang="pl-PL" sz="2400"/>
          </a:p>
          <a:p>
            <a:r>
              <a:rPr lang="pl-PL" sz="2400" smtClean="0"/>
              <a:t>Uses custom classloader </a:t>
            </a:r>
            <a:r>
              <a:rPr lang="en-US" sz="2400" smtClean="0"/>
              <a:t>and </a:t>
            </a:r>
            <a:r>
              <a:rPr lang="en-US" sz="2400"/>
              <a:t>bytecode manipulation to </a:t>
            </a:r>
            <a:r>
              <a:rPr lang="en-US" sz="2400" smtClean="0"/>
              <a:t>enable</a:t>
            </a:r>
            <a:r>
              <a:rPr lang="pl-PL" sz="2400" smtClean="0"/>
              <a:t> </a:t>
            </a:r>
            <a:r>
              <a:rPr lang="pl-PL" sz="2400"/>
              <a:t>mocking </a:t>
            </a:r>
            <a:r>
              <a:rPr lang="pl-PL" sz="2400" smtClean="0"/>
              <a:t>of</a:t>
            </a:r>
          </a:p>
          <a:p>
            <a:pPr lvl="1"/>
            <a:r>
              <a:rPr lang="pl-PL" sz="2000" smtClean="0"/>
              <a:t>static methods</a:t>
            </a:r>
          </a:p>
          <a:p>
            <a:pPr lvl="1"/>
            <a:r>
              <a:rPr lang="pl-PL" sz="2000" smtClean="0"/>
              <a:t>c</a:t>
            </a:r>
            <a:r>
              <a:rPr lang="en-US" sz="2000" smtClean="0"/>
              <a:t>onstructors</a:t>
            </a:r>
            <a:endParaRPr lang="pl-PL" sz="2000" smtClean="0"/>
          </a:p>
          <a:p>
            <a:pPr lvl="1"/>
            <a:r>
              <a:rPr lang="en-US" sz="2000" smtClean="0"/>
              <a:t>final </a:t>
            </a:r>
            <a:r>
              <a:rPr lang="en-US" sz="2000"/>
              <a:t>classes and </a:t>
            </a:r>
            <a:r>
              <a:rPr lang="en-US" sz="2000" smtClean="0"/>
              <a:t>methods</a:t>
            </a:r>
            <a:endParaRPr lang="pl-PL" sz="2000" smtClean="0"/>
          </a:p>
          <a:p>
            <a:pPr lvl="1"/>
            <a:r>
              <a:rPr lang="en-US" sz="2000" smtClean="0"/>
              <a:t>private methods</a:t>
            </a:r>
            <a:endParaRPr lang="pl-PL" sz="2000" smtClean="0"/>
          </a:p>
          <a:p>
            <a:r>
              <a:rPr lang="pl-PL" sz="2400" smtClean="0"/>
              <a:t>Open source, Apache </a:t>
            </a:r>
            <a:r>
              <a:rPr lang="pl-PL" sz="2400"/>
              <a:t>License </a:t>
            </a:r>
            <a:r>
              <a:rPr lang="pl-PL" sz="2400" smtClean="0"/>
              <a:t>2.0</a:t>
            </a:r>
          </a:p>
          <a:p>
            <a:r>
              <a:rPr lang="pl-PL" sz="2400"/>
              <a:t>Use with care, </a:t>
            </a:r>
            <a:r>
              <a:rPr lang="pl-PL" sz="2400" smtClean="0"/>
              <a:t>can change object </a:t>
            </a:r>
            <a:br>
              <a:rPr lang="pl-PL" sz="2400" smtClean="0"/>
            </a:br>
            <a:r>
              <a:rPr lang="pl-PL" sz="2400" smtClean="0"/>
              <a:t>behaviour</a:t>
            </a:r>
            <a:endParaRPr lang="pl-PL" sz="24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8575" y="5301208"/>
            <a:ext cx="265747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9520850"/>
      </p:ext>
    </p:extLst>
  </p:cSld>
  <p:clrMapOvr>
    <a:masterClrMapping/>
  </p:clrMapOvr>
  <p:transition>
    <p:randomBa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Powermock</a:t>
            </a:r>
            <a:r>
              <a:rPr lang="pl-PL" noProof="0" smtClean="0"/>
              <a:t> GCM</a:t>
            </a:r>
            <a:r>
              <a:rPr lang="en-US" noProof="0" smtClean="0"/>
              <a:t> study case</a:t>
            </a:r>
            <a:endParaRPr lang="en-US" noProof="0"/>
          </a:p>
        </p:txBody>
      </p:sp>
      <p:sp>
        <p:nvSpPr>
          <p:cNvPr id="4" name="pole tekstowe 3"/>
          <p:cNvSpPr txBox="1"/>
          <p:nvPr/>
        </p:nvSpPr>
        <p:spPr>
          <a:xfrm>
            <a:off x="611188" y="1881188"/>
            <a:ext cx="8424862" cy="4770537"/>
          </a:xfrm>
          <a:prstGeom prst="rect">
            <a:avLst/>
          </a:prstGeom>
          <a:noFill/>
        </p:spPr>
        <p:txBody>
          <a:bodyPr wrap="square" rtlCol="0">
            <a:spAutoFit/>
          </a:bodyPr>
          <a:lstStyle/>
          <a:p>
            <a:r>
              <a:rPr lang="pl-PL" sz="1600">
                <a:solidFill>
                  <a:srgbClr val="646464"/>
                </a:solidFill>
                <a:latin typeface="Consolas"/>
              </a:rPr>
              <a:t>@</a:t>
            </a:r>
            <a:r>
              <a:rPr lang="pl-PL" sz="1600">
                <a:solidFill>
                  <a:srgbClr val="000000"/>
                </a:solidFill>
                <a:latin typeface="Consolas"/>
              </a:rPr>
              <a:t>RunWith(PowerMockRunner.</a:t>
            </a:r>
            <a:r>
              <a:rPr lang="pl-PL" sz="1600">
                <a:solidFill>
                  <a:srgbClr val="7F0055"/>
                </a:solidFill>
                <a:latin typeface="Consolas"/>
              </a:rPr>
              <a:t>class</a:t>
            </a:r>
            <a:r>
              <a:rPr lang="pl-PL" sz="1600">
                <a:solidFill>
                  <a:srgbClr val="000000"/>
                </a:solidFill>
                <a:latin typeface="Consolas"/>
              </a:rPr>
              <a:t>)</a:t>
            </a:r>
          </a:p>
          <a:p>
            <a:r>
              <a:rPr lang="pl-PL" sz="1600">
                <a:solidFill>
                  <a:srgbClr val="646464"/>
                </a:solidFill>
                <a:latin typeface="Consolas"/>
              </a:rPr>
              <a:t>@</a:t>
            </a:r>
            <a:r>
              <a:rPr lang="pl-PL" sz="1600">
                <a:solidFill>
                  <a:srgbClr val="000000"/>
                </a:solidFill>
                <a:latin typeface="Consolas"/>
              </a:rPr>
              <a:t>PrepareForTest(value = { MulticastResult.</a:t>
            </a:r>
            <a:r>
              <a:rPr lang="pl-PL" sz="1600">
                <a:solidFill>
                  <a:srgbClr val="7F0055"/>
                </a:solidFill>
                <a:latin typeface="Consolas"/>
              </a:rPr>
              <a:t>class</a:t>
            </a:r>
            <a:r>
              <a:rPr lang="pl-PL" sz="1600">
                <a:solidFill>
                  <a:srgbClr val="000000"/>
                </a:solidFill>
                <a:latin typeface="Consolas"/>
              </a:rPr>
              <a:t>, Result.</a:t>
            </a:r>
            <a:r>
              <a:rPr lang="pl-PL" sz="1600">
                <a:solidFill>
                  <a:srgbClr val="7F0055"/>
                </a:solidFill>
                <a:latin typeface="Consolas"/>
              </a:rPr>
              <a:t>class</a:t>
            </a:r>
            <a:r>
              <a:rPr lang="pl-PL" sz="1600">
                <a:solidFill>
                  <a:srgbClr val="000000"/>
                </a:solidFill>
                <a:latin typeface="Consolas"/>
              </a:rPr>
              <a:t> })</a:t>
            </a:r>
          </a:p>
          <a:p>
            <a:r>
              <a:rPr lang="pl-PL" sz="1600">
                <a:solidFill>
                  <a:srgbClr val="646464"/>
                </a:solidFill>
                <a:latin typeface="Consolas"/>
              </a:rPr>
              <a:t>@</a:t>
            </a:r>
            <a:r>
              <a:rPr lang="pl-PL" sz="1600">
                <a:solidFill>
                  <a:srgbClr val="000000"/>
                </a:solidFill>
                <a:latin typeface="Consolas"/>
              </a:rPr>
              <a:t>PowerMockIgnore({ </a:t>
            </a:r>
            <a:r>
              <a:rPr lang="pl-PL" sz="1600">
                <a:solidFill>
                  <a:srgbClr val="2A00FF"/>
                </a:solidFill>
                <a:latin typeface="Consolas"/>
              </a:rPr>
              <a:t>"org.apache.commons.logging.*"</a:t>
            </a:r>
            <a:r>
              <a:rPr lang="pl-PL" sz="1600">
                <a:solidFill>
                  <a:srgbClr val="000000"/>
                </a:solidFill>
                <a:latin typeface="Consolas"/>
              </a:rPr>
              <a:t> })</a:t>
            </a:r>
          </a:p>
          <a:p>
            <a:r>
              <a:rPr lang="pl-PL" sz="1600">
                <a:solidFill>
                  <a:srgbClr val="7F0055"/>
                </a:solidFill>
                <a:latin typeface="Consolas"/>
              </a:rPr>
              <a:t>public</a:t>
            </a:r>
            <a:r>
              <a:rPr lang="pl-PL" sz="1600">
                <a:solidFill>
                  <a:srgbClr val="000000"/>
                </a:solidFill>
                <a:latin typeface="Consolas"/>
              </a:rPr>
              <a:t> </a:t>
            </a:r>
            <a:r>
              <a:rPr lang="pl-PL" sz="1600">
                <a:solidFill>
                  <a:srgbClr val="7F0055"/>
                </a:solidFill>
                <a:latin typeface="Consolas"/>
              </a:rPr>
              <a:t>class</a:t>
            </a:r>
            <a:r>
              <a:rPr lang="pl-PL" sz="1600">
                <a:solidFill>
                  <a:srgbClr val="000000"/>
                </a:solidFill>
                <a:latin typeface="Consolas"/>
              </a:rPr>
              <a:t> GCMServiceImplTest {</a:t>
            </a:r>
          </a:p>
          <a:p>
            <a:endParaRPr lang="pl-PL" sz="1600">
              <a:latin typeface="Consolas"/>
            </a:endParaRPr>
          </a:p>
          <a:p>
            <a:pPr lvl="1"/>
            <a:r>
              <a:rPr lang="pl-PL" sz="1600">
                <a:solidFill>
                  <a:srgbClr val="3F7F5F"/>
                </a:solidFill>
                <a:latin typeface="Consolas"/>
              </a:rPr>
              <a:t>// ...</a:t>
            </a:r>
          </a:p>
          <a:p>
            <a:pPr lvl="1"/>
            <a:endParaRPr lang="pl-PL" sz="1600">
              <a:latin typeface="Consolas"/>
            </a:endParaRPr>
          </a:p>
          <a:p>
            <a:pPr lvl="1"/>
            <a:r>
              <a:rPr lang="pl-PL" sz="1600">
                <a:solidFill>
                  <a:srgbClr val="646464"/>
                </a:solidFill>
                <a:latin typeface="Consolas"/>
              </a:rPr>
              <a:t>@</a:t>
            </a:r>
            <a:r>
              <a:rPr lang="pl-PL" sz="1600">
                <a:solidFill>
                  <a:srgbClr val="000000"/>
                </a:solidFill>
                <a:latin typeface="Consolas"/>
              </a:rPr>
              <a:t>Before</a:t>
            </a:r>
          </a:p>
          <a:p>
            <a:pPr lvl="1"/>
            <a:r>
              <a:rPr lang="pl-PL" sz="1600">
                <a:solidFill>
                  <a:srgbClr val="7F0055"/>
                </a:solidFill>
                <a:latin typeface="Consolas"/>
              </a:rPr>
              <a:t>public</a:t>
            </a:r>
            <a:r>
              <a:rPr lang="pl-PL" sz="1600">
                <a:solidFill>
                  <a:srgbClr val="000000"/>
                </a:solidFill>
                <a:latin typeface="Consolas"/>
              </a:rPr>
              <a:t> </a:t>
            </a:r>
            <a:r>
              <a:rPr lang="pl-PL" sz="1600">
                <a:solidFill>
                  <a:srgbClr val="7F0055"/>
                </a:solidFill>
                <a:latin typeface="Consolas"/>
              </a:rPr>
              <a:t>void</a:t>
            </a:r>
            <a:r>
              <a:rPr lang="pl-PL" sz="1600">
                <a:solidFill>
                  <a:srgbClr val="000000"/>
                </a:solidFill>
                <a:latin typeface="Consolas"/>
              </a:rPr>
              <a:t> setupTest() {</a:t>
            </a:r>
          </a:p>
          <a:p>
            <a:pPr lvl="2"/>
            <a:r>
              <a:rPr lang="pl-PL" sz="1600">
                <a:solidFill>
                  <a:srgbClr val="000000"/>
                </a:solidFill>
                <a:latin typeface="Consolas"/>
              </a:rPr>
              <a:t>sender = mock(Sender.</a:t>
            </a:r>
            <a:r>
              <a:rPr lang="pl-PL" sz="1600">
                <a:solidFill>
                  <a:srgbClr val="7F0055"/>
                </a:solidFill>
                <a:latin typeface="Consolas"/>
              </a:rPr>
              <a:t>class</a:t>
            </a:r>
            <a:r>
              <a:rPr lang="pl-PL" sz="1600">
                <a:solidFill>
                  <a:srgbClr val="000000"/>
                </a:solidFill>
                <a:latin typeface="Consolas"/>
              </a:rPr>
              <a:t>);</a:t>
            </a:r>
          </a:p>
          <a:p>
            <a:pPr lvl="2"/>
            <a:r>
              <a:rPr lang="pl-PL" sz="1600">
                <a:solidFill>
                  <a:srgbClr val="000000"/>
                </a:solidFill>
                <a:latin typeface="Consolas"/>
              </a:rPr>
              <a:t>deviceService = mock(DeviceService.</a:t>
            </a:r>
            <a:r>
              <a:rPr lang="pl-PL" sz="1600">
                <a:solidFill>
                  <a:srgbClr val="7F0055"/>
                </a:solidFill>
                <a:latin typeface="Consolas"/>
              </a:rPr>
              <a:t>class</a:t>
            </a:r>
            <a:r>
              <a:rPr lang="pl-PL" sz="1600">
                <a:solidFill>
                  <a:srgbClr val="000000"/>
                </a:solidFill>
                <a:latin typeface="Consolas"/>
              </a:rPr>
              <a:t>);</a:t>
            </a:r>
          </a:p>
          <a:p>
            <a:pPr lvl="2"/>
            <a:r>
              <a:rPr lang="pl-PL" sz="1600">
                <a:solidFill>
                  <a:srgbClr val="000000"/>
                </a:solidFill>
                <a:latin typeface="Consolas"/>
              </a:rPr>
              <a:t>Whitebox.setInternalState(gcmServiceImpl, sender);</a:t>
            </a:r>
          </a:p>
          <a:p>
            <a:pPr lvl="2"/>
            <a:r>
              <a:rPr lang="pl-PL" sz="1600">
                <a:solidFill>
                  <a:srgbClr val="000000"/>
                </a:solidFill>
                <a:latin typeface="Consolas"/>
              </a:rPr>
              <a:t>Whitebox.setInternalState(gcmServiceImpl, deviceService);</a:t>
            </a:r>
          </a:p>
          <a:p>
            <a:pPr lvl="2"/>
            <a:endParaRPr lang="pl-PL" sz="1600">
              <a:latin typeface="Consolas"/>
            </a:endParaRPr>
          </a:p>
          <a:p>
            <a:pPr lvl="2"/>
            <a:r>
              <a:rPr lang="pl-PL" sz="1600">
                <a:solidFill>
                  <a:srgbClr val="000000"/>
                </a:solidFill>
                <a:latin typeface="Consolas"/>
              </a:rPr>
              <a:t>multicastResult = mock(MulticastResult.</a:t>
            </a:r>
            <a:r>
              <a:rPr lang="pl-PL" sz="1600">
                <a:solidFill>
                  <a:srgbClr val="7F0055"/>
                </a:solidFill>
                <a:latin typeface="Consolas"/>
              </a:rPr>
              <a:t>class</a:t>
            </a:r>
            <a:r>
              <a:rPr lang="pl-PL" sz="1600">
                <a:solidFill>
                  <a:srgbClr val="000000"/>
                </a:solidFill>
                <a:latin typeface="Consolas"/>
              </a:rPr>
              <a:t>);</a:t>
            </a:r>
          </a:p>
          <a:p>
            <a:pPr lvl="2"/>
            <a:r>
              <a:rPr lang="pl-PL" sz="1600">
                <a:solidFill>
                  <a:srgbClr val="000000"/>
                </a:solidFill>
                <a:latin typeface="Consolas"/>
              </a:rPr>
              <a:t>result = mock(Result.</a:t>
            </a:r>
            <a:r>
              <a:rPr lang="pl-PL" sz="1600">
                <a:solidFill>
                  <a:srgbClr val="7F0055"/>
                </a:solidFill>
                <a:latin typeface="Consolas"/>
              </a:rPr>
              <a:t>class</a:t>
            </a:r>
            <a:r>
              <a:rPr lang="pl-PL" sz="1600">
                <a:solidFill>
                  <a:srgbClr val="000000"/>
                </a:solidFill>
                <a:latin typeface="Consolas"/>
              </a:rPr>
              <a:t>);</a:t>
            </a:r>
          </a:p>
          <a:p>
            <a:pPr lvl="2"/>
            <a:endParaRPr lang="pl-PL" sz="1600">
              <a:latin typeface="Consolas"/>
            </a:endParaRPr>
          </a:p>
          <a:p>
            <a:pPr lvl="2"/>
            <a:r>
              <a:rPr lang="pl-PL" sz="1600">
                <a:solidFill>
                  <a:srgbClr val="3F7F5F"/>
                </a:solidFill>
                <a:latin typeface="Consolas"/>
              </a:rPr>
              <a:t>// ...</a:t>
            </a:r>
          </a:p>
          <a:p>
            <a:pPr lvl="1"/>
            <a:r>
              <a:rPr lang="pl-PL" sz="1600">
                <a:solidFill>
                  <a:srgbClr val="000000"/>
                </a:solidFill>
                <a:latin typeface="Consolas"/>
              </a:rPr>
              <a:t>}</a:t>
            </a:r>
          </a:p>
        </p:txBody>
      </p:sp>
    </p:spTree>
    <p:extLst>
      <p:ext uri="{BB962C8B-B14F-4D97-AF65-F5344CB8AC3E}">
        <p14:creationId xmlns:p14="http://schemas.microsoft.com/office/powerpoint/2010/main" val="4120094257"/>
      </p:ext>
    </p:extLst>
  </p:cSld>
  <p:clrMapOvr>
    <a:masterClrMapping/>
  </p:clrMapOvr>
  <p:transition>
    <p:randomBa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Powermock</a:t>
            </a:r>
            <a:r>
              <a:rPr lang="pl-PL" noProof="0" smtClean="0"/>
              <a:t> GCM</a:t>
            </a:r>
            <a:r>
              <a:rPr lang="en-US" noProof="0" smtClean="0"/>
              <a:t> study case</a:t>
            </a:r>
            <a:r>
              <a:rPr lang="pl-PL" noProof="0" smtClean="0"/>
              <a:t> (2)</a:t>
            </a:r>
            <a:endParaRPr lang="en-US" noProof="0"/>
          </a:p>
        </p:txBody>
      </p:sp>
      <p:sp>
        <p:nvSpPr>
          <p:cNvPr id="4" name="pole tekstowe 3"/>
          <p:cNvSpPr txBox="1"/>
          <p:nvPr/>
        </p:nvSpPr>
        <p:spPr>
          <a:xfrm>
            <a:off x="611188" y="1881188"/>
            <a:ext cx="8424862" cy="4524315"/>
          </a:xfrm>
          <a:prstGeom prst="rect">
            <a:avLst/>
          </a:prstGeom>
          <a:noFill/>
        </p:spPr>
        <p:txBody>
          <a:bodyPr wrap="square" rtlCol="0">
            <a:spAutoFit/>
          </a:bodyPr>
          <a:lstStyle/>
          <a:p>
            <a:r>
              <a:rPr lang="pl-PL" sz="1600">
                <a:solidFill>
                  <a:srgbClr val="646464"/>
                </a:solidFill>
                <a:latin typeface="Consolas"/>
              </a:rPr>
              <a:t>@</a:t>
            </a:r>
            <a:r>
              <a:rPr lang="pl-PL" sz="1600">
                <a:solidFill>
                  <a:srgbClr val="000000"/>
                </a:solidFill>
                <a:latin typeface="Consolas"/>
              </a:rPr>
              <a:t>Test</a:t>
            </a:r>
          </a:p>
          <a:p>
            <a:r>
              <a:rPr lang="pl-PL" sz="1600">
                <a:solidFill>
                  <a:srgbClr val="7F0055"/>
                </a:solidFill>
                <a:latin typeface="Consolas"/>
              </a:rPr>
              <a:t>public</a:t>
            </a:r>
            <a:r>
              <a:rPr lang="pl-PL" sz="1600">
                <a:solidFill>
                  <a:srgbClr val="000000"/>
                </a:solidFill>
                <a:latin typeface="Consolas"/>
              </a:rPr>
              <a:t> </a:t>
            </a:r>
            <a:r>
              <a:rPr lang="pl-PL" sz="1600">
                <a:solidFill>
                  <a:srgbClr val="7F0055"/>
                </a:solidFill>
                <a:latin typeface="Consolas"/>
              </a:rPr>
              <a:t>void</a:t>
            </a:r>
            <a:r>
              <a:rPr lang="pl-PL" sz="1600">
                <a:solidFill>
                  <a:srgbClr val="000000"/>
                </a:solidFill>
                <a:latin typeface="Consolas"/>
              </a:rPr>
              <a:t> shouldUnregisterDeviceLocalyWhenUnregisteredInGoogle() </a:t>
            </a:r>
            <a:r>
              <a:rPr lang="pl-PL" sz="1600" smtClean="0">
                <a:solidFill>
                  <a:srgbClr val="7F0055"/>
                </a:solidFill>
                <a:latin typeface="Consolas"/>
              </a:rPr>
              <a:t>throws</a:t>
            </a:r>
            <a:r>
              <a:rPr lang="pl-PL" sz="1600" smtClean="0">
                <a:solidFill>
                  <a:srgbClr val="000000"/>
                </a:solidFill>
                <a:latin typeface="Consolas"/>
              </a:rPr>
              <a:t> IOException {</a:t>
            </a:r>
          </a:p>
          <a:p>
            <a:endParaRPr lang="pl-PL" sz="1600">
              <a:solidFill>
                <a:srgbClr val="000000"/>
              </a:solidFill>
              <a:latin typeface="Consolas"/>
            </a:endParaRPr>
          </a:p>
          <a:p>
            <a:pPr lvl="1"/>
            <a:r>
              <a:rPr lang="pl-PL" sz="1600" smtClean="0">
                <a:solidFill>
                  <a:srgbClr val="3F7F5F"/>
                </a:solidFill>
                <a:latin typeface="Consolas"/>
              </a:rPr>
              <a:t>//given</a:t>
            </a:r>
          </a:p>
          <a:p>
            <a:pPr lvl="1"/>
            <a:r>
              <a:rPr lang="pl-PL" sz="1600" smtClean="0">
                <a:solidFill>
                  <a:srgbClr val="000000"/>
                </a:solidFill>
                <a:latin typeface="Consolas"/>
              </a:rPr>
              <a:t>resultList.add(result</a:t>
            </a:r>
            <a:r>
              <a:rPr lang="pl-PL" sz="1600">
                <a:solidFill>
                  <a:srgbClr val="000000"/>
                </a:solidFill>
                <a:latin typeface="Consolas"/>
              </a:rPr>
              <a:t>);</a:t>
            </a:r>
          </a:p>
          <a:p>
            <a:pPr lvl="1"/>
            <a:endParaRPr lang="pl-PL" sz="1600">
              <a:latin typeface="Consolas"/>
            </a:endParaRPr>
          </a:p>
          <a:p>
            <a:pPr lvl="1"/>
            <a:r>
              <a:rPr lang="en-US" sz="1600">
                <a:solidFill>
                  <a:srgbClr val="000000"/>
                </a:solidFill>
                <a:latin typeface="Consolas"/>
              </a:rPr>
              <a:t>when(sender.send(any(Message.</a:t>
            </a:r>
            <a:r>
              <a:rPr lang="en-US" sz="1600">
                <a:solidFill>
                  <a:srgbClr val="7F0055"/>
                </a:solidFill>
                <a:latin typeface="Consolas"/>
              </a:rPr>
              <a:t>class</a:t>
            </a:r>
            <a:r>
              <a:rPr lang="en-US" sz="1600" smtClean="0">
                <a:solidFill>
                  <a:srgbClr val="000000"/>
                </a:solidFill>
                <a:latin typeface="Consolas"/>
              </a:rPr>
              <a:t>),</a:t>
            </a:r>
            <a:r>
              <a:rPr lang="pl-PL" sz="1600">
                <a:solidFill>
                  <a:srgbClr val="000000"/>
                </a:solidFill>
                <a:latin typeface="Consolas"/>
              </a:rPr>
              <a:t> </a:t>
            </a:r>
            <a:r>
              <a:rPr lang="pl-PL" sz="1600" smtClean="0">
                <a:solidFill>
                  <a:srgbClr val="000000"/>
                </a:solidFill>
                <a:latin typeface="Consolas"/>
              </a:rPr>
              <a:t>	</a:t>
            </a:r>
            <a:r>
              <a:rPr lang="en-US" sz="1600" smtClean="0">
                <a:solidFill>
                  <a:srgbClr val="000000"/>
                </a:solidFill>
                <a:latin typeface="Consolas"/>
              </a:rPr>
              <a:t>eq(Collections.singletonList</a:t>
            </a:r>
            <a:r>
              <a:rPr lang="en-US" sz="1600">
                <a:solidFill>
                  <a:srgbClr val="000000"/>
                </a:solidFill>
                <a:latin typeface="Consolas"/>
              </a:rPr>
              <a:t>(</a:t>
            </a:r>
            <a:r>
              <a:rPr lang="en-US" sz="1600">
                <a:solidFill>
                  <a:srgbClr val="2A00FF"/>
                </a:solidFill>
                <a:latin typeface="Consolas"/>
              </a:rPr>
              <a:t>"regId1"</a:t>
            </a:r>
            <a:r>
              <a:rPr lang="en-US" sz="1600">
                <a:solidFill>
                  <a:srgbClr val="000000"/>
                </a:solidFill>
                <a:latin typeface="Consolas"/>
              </a:rPr>
              <a:t>)), </a:t>
            </a:r>
            <a:r>
              <a:rPr lang="pl-PL" sz="1600" smtClean="0">
                <a:solidFill>
                  <a:srgbClr val="000000"/>
                </a:solidFill>
                <a:latin typeface="Consolas"/>
              </a:rPr>
              <a:t>	</a:t>
            </a:r>
            <a:r>
              <a:rPr lang="en-US" sz="1600" smtClean="0">
                <a:solidFill>
                  <a:srgbClr val="000000"/>
                </a:solidFill>
                <a:latin typeface="Consolas"/>
              </a:rPr>
              <a:t>anyInt()))</a:t>
            </a:r>
            <a:r>
              <a:rPr lang="pl-PL" sz="1600" smtClean="0">
                <a:solidFill>
                  <a:srgbClr val="000000"/>
                </a:solidFill>
                <a:latin typeface="Consolas"/>
              </a:rPr>
              <a:t/>
            </a:r>
            <a:br>
              <a:rPr lang="pl-PL" sz="1600" smtClean="0">
                <a:solidFill>
                  <a:srgbClr val="000000"/>
                </a:solidFill>
                <a:latin typeface="Consolas"/>
              </a:rPr>
            </a:br>
            <a:r>
              <a:rPr lang="pl-PL" sz="1600" smtClean="0">
                <a:solidFill>
                  <a:srgbClr val="000000"/>
                </a:solidFill>
                <a:latin typeface="Consolas"/>
              </a:rPr>
              <a:t>	</a:t>
            </a:r>
            <a:r>
              <a:rPr lang="en-US" sz="1600" smtClean="0">
                <a:solidFill>
                  <a:srgbClr val="000000"/>
                </a:solidFill>
                <a:latin typeface="Consolas"/>
              </a:rPr>
              <a:t>.</a:t>
            </a:r>
            <a:r>
              <a:rPr lang="en-US" sz="1600">
                <a:solidFill>
                  <a:srgbClr val="000000"/>
                </a:solidFill>
                <a:latin typeface="Consolas"/>
              </a:rPr>
              <a:t>thenReturn(multicastResult);</a:t>
            </a:r>
          </a:p>
          <a:p>
            <a:pPr lvl="1"/>
            <a:r>
              <a:rPr lang="pl-PL" sz="1600">
                <a:solidFill>
                  <a:srgbClr val="000000"/>
                </a:solidFill>
                <a:latin typeface="Consolas"/>
              </a:rPr>
              <a:t>when(multicastResult.getResults</a:t>
            </a:r>
            <a:r>
              <a:rPr lang="pl-PL" sz="1600" smtClean="0">
                <a:solidFill>
                  <a:srgbClr val="000000"/>
                </a:solidFill>
                <a:latin typeface="Consolas"/>
              </a:rPr>
              <a:t>())</a:t>
            </a:r>
          </a:p>
          <a:p>
            <a:pPr lvl="1"/>
            <a:r>
              <a:rPr lang="pl-PL" sz="1600">
                <a:solidFill>
                  <a:srgbClr val="000000"/>
                </a:solidFill>
                <a:latin typeface="Consolas"/>
              </a:rPr>
              <a:t>	</a:t>
            </a:r>
            <a:r>
              <a:rPr lang="pl-PL" sz="1600" smtClean="0">
                <a:solidFill>
                  <a:srgbClr val="000000"/>
                </a:solidFill>
                <a:latin typeface="Consolas"/>
              </a:rPr>
              <a:t>.thenReturn(resultList</a:t>
            </a:r>
            <a:r>
              <a:rPr lang="pl-PL" sz="1600">
                <a:solidFill>
                  <a:srgbClr val="000000"/>
                </a:solidFill>
                <a:latin typeface="Consolas"/>
              </a:rPr>
              <a:t>);</a:t>
            </a:r>
          </a:p>
          <a:p>
            <a:pPr lvl="1"/>
            <a:r>
              <a:rPr lang="pl-PL" sz="1600">
                <a:solidFill>
                  <a:srgbClr val="000000"/>
                </a:solidFill>
                <a:latin typeface="Consolas"/>
              </a:rPr>
              <a:t>when(result.getErrorCodeName</a:t>
            </a:r>
            <a:r>
              <a:rPr lang="pl-PL" sz="1600" smtClean="0">
                <a:solidFill>
                  <a:srgbClr val="000000"/>
                </a:solidFill>
                <a:latin typeface="Consolas"/>
              </a:rPr>
              <a:t>())</a:t>
            </a:r>
          </a:p>
          <a:p>
            <a:pPr lvl="1"/>
            <a:r>
              <a:rPr lang="pl-PL" sz="1600">
                <a:solidFill>
                  <a:srgbClr val="000000"/>
                </a:solidFill>
                <a:latin typeface="Consolas"/>
              </a:rPr>
              <a:t>	</a:t>
            </a:r>
            <a:r>
              <a:rPr lang="pl-PL" sz="1600" smtClean="0">
                <a:solidFill>
                  <a:srgbClr val="000000"/>
                </a:solidFill>
                <a:latin typeface="Consolas"/>
              </a:rPr>
              <a:t>.</a:t>
            </a:r>
            <a:r>
              <a:rPr lang="pl-PL" sz="1600">
                <a:solidFill>
                  <a:srgbClr val="000000"/>
                </a:solidFill>
                <a:latin typeface="Consolas"/>
              </a:rPr>
              <a:t>thenReturn(Constants.ERROR_NOT_REGISTERED);</a:t>
            </a:r>
          </a:p>
          <a:p>
            <a:pPr lvl="1"/>
            <a:endParaRPr lang="pl-PL" sz="1600">
              <a:latin typeface="Consolas"/>
            </a:endParaRPr>
          </a:p>
          <a:p>
            <a:pPr lvl="1"/>
            <a:r>
              <a:rPr lang="pl-PL" sz="1600">
                <a:solidFill>
                  <a:srgbClr val="3F7F5F"/>
                </a:solidFill>
                <a:latin typeface="Consolas"/>
              </a:rPr>
              <a:t>// when</a:t>
            </a:r>
          </a:p>
          <a:p>
            <a:pPr lvl="1"/>
            <a:r>
              <a:rPr lang="pl-PL" sz="1600">
                <a:solidFill>
                  <a:srgbClr val="000000"/>
                </a:solidFill>
                <a:latin typeface="Consolas"/>
              </a:rPr>
              <a:t>gcmServiceImpl.push(</a:t>
            </a:r>
            <a:r>
              <a:rPr lang="pl-PL" sz="1600">
                <a:solidFill>
                  <a:srgbClr val="2A00FF"/>
                </a:solidFill>
                <a:latin typeface="Consolas"/>
              </a:rPr>
              <a:t>"regId1"</a:t>
            </a:r>
            <a:r>
              <a:rPr lang="pl-PL" sz="1600">
                <a:solidFill>
                  <a:srgbClr val="000000"/>
                </a:solidFill>
                <a:latin typeface="Consolas"/>
              </a:rPr>
              <a:t>, data);</a:t>
            </a:r>
          </a:p>
          <a:p>
            <a:endParaRPr lang="pl-PL" sz="1600">
              <a:latin typeface="Consolas"/>
            </a:endParaRPr>
          </a:p>
        </p:txBody>
      </p:sp>
    </p:spTree>
    <p:extLst>
      <p:ext uri="{BB962C8B-B14F-4D97-AF65-F5344CB8AC3E}">
        <p14:creationId xmlns:p14="http://schemas.microsoft.com/office/powerpoint/2010/main" val="1836010756"/>
      </p:ext>
    </p:extLst>
  </p:cSld>
  <p:clrMapOvr>
    <a:masterClrMapping/>
  </p:clrMapOvr>
  <p:transition>
    <p:randomBa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Powermock</a:t>
            </a:r>
            <a:r>
              <a:rPr lang="pl-PL" noProof="0" smtClean="0"/>
              <a:t> GCM</a:t>
            </a:r>
            <a:r>
              <a:rPr lang="en-US" noProof="0" smtClean="0"/>
              <a:t> study case</a:t>
            </a:r>
            <a:r>
              <a:rPr lang="pl-PL" noProof="0" smtClean="0"/>
              <a:t> (3)</a:t>
            </a:r>
            <a:endParaRPr lang="en-US" noProof="0"/>
          </a:p>
        </p:txBody>
      </p:sp>
      <p:sp>
        <p:nvSpPr>
          <p:cNvPr id="4" name="pole tekstowe 3"/>
          <p:cNvSpPr txBox="1"/>
          <p:nvPr/>
        </p:nvSpPr>
        <p:spPr>
          <a:xfrm>
            <a:off x="611188" y="1881188"/>
            <a:ext cx="8424862" cy="2062103"/>
          </a:xfrm>
          <a:prstGeom prst="rect">
            <a:avLst/>
          </a:prstGeom>
          <a:noFill/>
        </p:spPr>
        <p:txBody>
          <a:bodyPr wrap="square" rtlCol="0">
            <a:spAutoFit/>
          </a:bodyPr>
          <a:lstStyle/>
          <a:p>
            <a:pPr lvl="1"/>
            <a:r>
              <a:rPr lang="pl-PL" sz="1600">
                <a:solidFill>
                  <a:srgbClr val="3F7F5F"/>
                </a:solidFill>
                <a:latin typeface="Consolas"/>
              </a:rPr>
              <a:t>// then</a:t>
            </a:r>
          </a:p>
          <a:p>
            <a:pPr lvl="1"/>
            <a:r>
              <a:rPr lang="en-US" sz="1600">
                <a:solidFill>
                  <a:srgbClr val="000000"/>
                </a:solidFill>
                <a:latin typeface="Consolas"/>
              </a:rPr>
              <a:t>verify(sender, times(1)).send(any(Message.</a:t>
            </a:r>
            <a:r>
              <a:rPr lang="en-US" sz="1600">
                <a:solidFill>
                  <a:srgbClr val="7F0055"/>
                </a:solidFill>
                <a:latin typeface="Consolas"/>
              </a:rPr>
              <a:t>class</a:t>
            </a:r>
            <a:r>
              <a:rPr lang="en-US" sz="1600">
                <a:solidFill>
                  <a:srgbClr val="000000"/>
                </a:solidFill>
                <a:latin typeface="Consolas"/>
              </a:rPr>
              <a:t>), anyListOf(String.</a:t>
            </a:r>
            <a:r>
              <a:rPr lang="en-US" sz="1600">
                <a:solidFill>
                  <a:srgbClr val="7F0055"/>
                </a:solidFill>
                <a:latin typeface="Consolas"/>
              </a:rPr>
              <a:t>class</a:t>
            </a:r>
            <a:r>
              <a:rPr lang="en-US" sz="1600">
                <a:solidFill>
                  <a:srgbClr val="000000"/>
                </a:solidFill>
                <a:latin typeface="Consolas"/>
              </a:rPr>
              <a:t>), anyInt());</a:t>
            </a:r>
          </a:p>
          <a:p>
            <a:pPr lvl="1"/>
            <a:r>
              <a:rPr lang="pl-PL" sz="1600">
                <a:solidFill>
                  <a:srgbClr val="000000"/>
                </a:solidFill>
                <a:latin typeface="Consolas"/>
              </a:rPr>
              <a:t>verify(result, times(1)).getErrorCodeName();</a:t>
            </a:r>
          </a:p>
          <a:p>
            <a:pPr lvl="1"/>
            <a:r>
              <a:rPr lang="pl-PL" sz="1600">
                <a:solidFill>
                  <a:srgbClr val="000000"/>
                </a:solidFill>
                <a:latin typeface="Consolas"/>
              </a:rPr>
              <a:t>verify(result, never()).getCanonicalRegistrationId();</a:t>
            </a:r>
          </a:p>
          <a:p>
            <a:pPr lvl="1"/>
            <a:r>
              <a:rPr lang="pl-PL" sz="1600">
                <a:solidFill>
                  <a:srgbClr val="000000"/>
                </a:solidFill>
                <a:latin typeface="Consolas"/>
              </a:rPr>
              <a:t>verify(deviceService, times(1)).unregister(</a:t>
            </a:r>
            <a:r>
              <a:rPr lang="pl-PL" sz="1600">
                <a:solidFill>
                  <a:srgbClr val="2A00FF"/>
                </a:solidFill>
                <a:latin typeface="Consolas"/>
              </a:rPr>
              <a:t>"regId1"</a:t>
            </a:r>
            <a:r>
              <a:rPr lang="pl-PL" sz="1600">
                <a:solidFill>
                  <a:srgbClr val="000000"/>
                </a:solidFill>
                <a:latin typeface="Consolas"/>
              </a:rPr>
              <a:t>);</a:t>
            </a:r>
          </a:p>
          <a:p>
            <a:pPr lvl="1"/>
            <a:r>
              <a:rPr lang="pl-PL" sz="1600">
                <a:solidFill>
                  <a:srgbClr val="000000"/>
                </a:solidFill>
                <a:latin typeface="Consolas"/>
              </a:rPr>
              <a:t>verify(deviceService, never()).update(anyString(), anyString</a:t>
            </a:r>
            <a:r>
              <a:rPr lang="pl-PL" sz="1600" smtClean="0">
                <a:solidFill>
                  <a:srgbClr val="000000"/>
                </a:solidFill>
                <a:latin typeface="Consolas"/>
              </a:rPr>
              <a:t>());</a:t>
            </a:r>
          </a:p>
          <a:p>
            <a:r>
              <a:rPr lang="pl-PL" sz="1600">
                <a:solidFill>
                  <a:srgbClr val="000000"/>
                </a:solidFill>
                <a:highlight>
                  <a:srgbClr val="E8F2FE"/>
                </a:highlight>
                <a:latin typeface="Consolas"/>
              </a:rPr>
              <a:t>}</a:t>
            </a:r>
            <a:endParaRPr lang="pl-PL" sz="1600">
              <a:latin typeface="Consolas"/>
            </a:endParaRPr>
          </a:p>
        </p:txBody>
      </p:sp>
    </p:spTree>
    <p:extLst>
      <p:ext uri="{BB962C8B-B14F-4D97-AF65-F5344CB8AC3E}">
        <p14:creationId xmlns:p14="http://schemas.microsoft.com/office/powerpoint/2010/main" val="629735979"/>
      </p:ext>
    </p:extLst>
  </p:cSld>
  <p:clrMapOvr>
    <a:masterClrMapping/>
  </p:clrMapOvr>
  <p:transition>
    <p:randomBa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Testing private methods</a:t>
            </a:r>
            <a:endParaRPr lang="en-US" noProof="0"/>
          </a:p>
        </p:txBody>
      </p:sp>
      <p:sp>
        <p:nvSpPr>
          <p:cNvPr id="3" name="Symbol zastępczy zawartości 2"/>
          <p:cNvSpPr>
            <a:spLocks noGrp="1"/>
          </p:cNvSpPr>
          <p:nvPr>
            <p:ph idx="1"/>
          </p:nvPr>
        </p:nvSpPr>
        <p:spPr/>
        <p:txBody>
          <a:bodyPr/>
          <a:lstStyle/>
          <a:p>
            <a:r>
              <a:rPr lang="en-US" sz="2400" noProof="0" smtClean="0"/>
              <a:t>Don’t test private methods</a:t>
            </a:r>
          </a:p>
          <a:p>
            <a:pPr lvl="1"/>
            <a:r>
              <a:rPr lang="en-US" sz="2000" noProof="0" smtClean="0"/>
              <a:t>private method is an implementation detail that should be hidden</a:t>
            </a:r>
          </a:p>
          <a:p>
            <a:pPr lvl="1"/>
            <a:r>
              <a:rPr lang="en-US" sz="2000" noProof="0" smtClean="0"/>
              <a:t>it breaks encapsulation</a:t>
            </a:r>
          </a:p>
          <a:p>
            <a:pPr lvl="1"/>
            <a:r>
              <a:rPr lang="en-US" sz="2000" noProof="0" smtClean="0"/>
              <a:t>should be tested via another public method</a:t>
            </a:r>
          </a:p>
          <a:p>
            <a:pPr lvl="1"/>
            <a:r>
              <a:rPr lang="en-US" sz="2000" noProof="0" smtClean="0"/>
              <a:t>private method so complex that it needs to be tested out of the context of its public callers, could be a code-smell</a:t>
            </a:r>
          </a:p>
          <a:p>
            <a:pPr lvl="1"/>
            <a:r>
              <a:rPr lang="en-US" sz="2000" noProof="0" smtClean="0"/>
              <a:t>testing private methods may be an indication that those methods should be moved into another class</a:t>
            </a:r>
          </a:p>
        </p:txBody>
      </p:sp>
    </p:spTree>
    <p:extLst>
      <p:ext uri="{BB962C8B-B14F-4D97-AF65-F5344CB8AC3E}">
        <p14:creationId xmlns:p14="http://schemas.microsoft.com/office/powerpoint/2010/main" val="689578558"/>
      </p:ext>
    </p:extLst>
  </p:cSld>
  <p:clrMapOvr>
    <a:masterClrMapping/>
  </p:clrMapOvr>
  <p:transition>
    <p:randomBa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Testing private methods techiques</a:t>
            </a:r>
            <a:endParaRPr lang="en-US" noProof="0"/>
          </a:p>
        </p:txBody>
      </p:sp>
      <p:sp>
        <p:nvSpPr>
          <p:cNvPr id="3" name="Symbol zastępczy zawartości 2"/>
          <p:cNvSpPr>
            <a:spLocks noGrp="1"/>
          </p:cNvSpPr>
          <p:nvPr>
            <p:ph idx="1"/>
          </p:nvPr>
        </p:nvSpPr>
        <p:spPr/>
        <p:txBody>
          <a:bodyPr/>
          <a:lstStyle/>
          <a:p>
            <a:r>
              <a:rPr lang="en-US" sz="2400" noProof="0" smtClean="0"/>
              <a:t>Use a nested</a:t>
            </a:r>
            <a:r>
              <a:rPr lang="pl-PL" sz="2400" noProof="0" smtClean="0"/>
              <a:t> </a:t>
            </a:r>
            <a:r>
              <a:rPr lang="pl-PL" sz="2400"/>
              <a:t>static</a:t>
            </a:r>
            <a:r>
              <a:rPr lang="en-US" sz="2400" noProof="0" smtClean="0"/>
              <a:t> test class</a:t>
            </a:r>
          </a:p>
          <a:p>
            <a:pPr lvl="1"/>
            <a:r>
              <a:rPr lang="en-US" sz="2000" noProof="0" smtClean="0"/>
              <a:t>mixed production code and test code in the same file</a:t>
            </a:r>
          </a:p>
          <a:p>
            <a:r>
              <a:rPr lang="en-US" sz="2400" noProof="0" smtClean="0"/>
              <a:t>Use reflection</a:t>
            </a:r>
          </a:p>
          <a:p>
            <a:pPr lvl="1"/>
            <a:r>
              <a:rPr lang="en-US" sz="2000" noProof="0" smtClean="0"/>
              <a:t>clean separation of test code and production code</a:t>
            </a:r>
          </a:p>
          <a:p>
            <a:pPr lvl="1"/>
            <a:r>
              <a:rPr lang="en-US" sz="2000" noProof="0" smtClean="0"/>
              <a:t>refactoring problems</a:t>
            </a:r>
          </a:p>
          <a:p>
            <a:pPr lvl="1"/>
            <a:r>
              <a:rPr lang="en-US" sz="2000" noProof="0" smtClean="0"/>
              <a:t>test code is far more verbose</a:t>
            </a:r>
          </a:p>
          <a:p>
            <a:r>
              <a:rPr lang="en-US" sz="2400" noProof="0" smtClean="0"/>
              <a:t>Give the methods package access</a:t>
            </a:r>
          </a:p>
          <a:p>
            <a:pPr marL="742950" lvl="2" indent="-342900"/>
            <a:r>
              <a:rPr lang="en-US" sz="2000" noProof="0" smtClean="0"/>
              <a:t>breaking encapsulation</a:t>
            </a:r>
          </a:p>
          <a:p>
            <a:endParaRPr lang="en-US" sz="2400" noProof="0"/>
          </a:p>
        </p:txBody>
      </p:sp>
    </p:spTree>
    <p:extLst>
      <p:ext uri="{BB962C8B-B14F-4D97-AF65-F5344CB8AC3E}">
        <p14:creationId xmlns:p14="http://schemas.microsoft.com/office/powerpoint/2010/main" val="482058284"/>
      </p:ext>
    </p:extLst>
  </p:cSld>
  <p:clrMapOvr>
    <a:masterClrMapping/>
  </p:clrMapOvr>
  <p:transition>
    <p:randomBa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Test naming</a:t>
            </a:r>
            <a:endParaRPr lang="en-US" noProof="0"/>
          </a:p>
        </p:txBody>
      </p:sp>
      <p:sp>
        <p:nvSpPr>
          <p:cNvPr id="3" name="Symbol zastępczy zawartości 2"/>
          <p:cNvSpPr>
            <a:spLocks noGrp="1"/>
          </p:cNvSpPr>
          <p:nvPr>
            <p:ph idx="1"/>
          </p:nvPr>
        </p:nvSpPr>
        <p:spPr/>
        <p:txBody>
          <a:bodyPr/>
          <a:lstStyle/>
          <a:p>
            <a:pPr marL="0" indent="0">
              <a:buNone/>
            </a:pPr>
            <a:r>
              <a:rPr lang="en-US" sz="2800" dirty="0"/>
              <a:t>Many conventions:</a:t>
            </a:r>
          </a:p>
          <a:p>
            <a:r>
              <a:rPr lang="en-US" sz="2000" dirty="0"/>
              <a:t>[</a:t>
            </a:r>
            <a:r>
              <a:rPr lang="pl-PL" sz="2000" dirty="0" err="1"/>
              <a:t>MethodName_StateUnderTest_ExpectedBehavior</a:t>
            </a:r>
            <a:r>
              <a:rPr lang="en-US" sz="2000" dirty="0"/>
              <a:t>]</a:t>
            </a:r>
            <a:r>
              <a:rPr lang="pl-PL" sz="2000" dirty="0"/>
              <a:t> </a:t>
            </a:r>
            <a:r>
              <a:rPr lang="pl-PL" sz="2000" i="1" dirty="0" err="1"/>
              <a:t>Parse_OnEmptyString_ExceptionThrown</a:t>
            </a:r>
            <a:r>
              <a:rPr lang="pl-PL" sz="2000" i="1" dirty="0"/>
              <a:t>()</a:t>
            </a:r>
            <a:endParaRPr lang="en-US" sz="2000" i="1" dirty="0"/>
          </a:p>
          <a:p>
            <a:r>
              <a:rPr lang="en-US" sz="2000" dirty="0"/>
              <a:t>[describes a responsibility of the object]</a:t>
            </a:r>
            <a:r>
              <a:rPr lang="pl-PL" sz="2000" dirty="0"/>
              <a:t/>
            </a:r>
            <a:br>
              <a:rPr lang="pl-PL" sz="2000" dirty="0"/>
            </a:br>
            <a:r>
              <a:rPr lang="pl-PL" sz="2000" i="1" dirty="0" err="1"/>
              <a:t>testAppendsAdditionalParameterToUrlsInHrefAttributes</a:t>
            </a:r>
            <a:r>
              <a:rPr lang="pl-PL" sz="2000" i="1" dirty="0"/>
              <a:t>()</a:t>
            </a:r>
            <a:endParaRPr lang="en-US" sz="2000" i="1" dirty="0"/>
          </a:p>
          <a:p>
            <a:r>
              <a:rPr lang="en-US" sz="2000" dirty="0"/>
              <a:t>[suffix/prefix method name with Test]</a:t>
            </a:r>
            <a:r>
              <a:rPr lang="pl-PL" sz="2000" dirty="0"/>
              <a:t/>
            </a:r>
            <a:br>
              <a:rPr lang="pl-PL" sz="2000" dirty="0"/>
            </a:br>
            <a:r>
              <a:rPr lang="pl-PL" sz="2000" i="1" dirty="0" err="1"/>
              <a:t>testCalculate</a:t>
            </a:r>
            <a:r>
              <a:rPr lang="pl-PL" sz="2000" i="1" dirty="0"/>
              <a:t>()</a:t>
            </a:r>
            <a:endParaRPr lang="pl-PL" sz="2000" dirty="0"/>
          </a:p>
          <a:p>
            <a:pPr marL="0" indent="0">
              <a:buNone/>
            </a:pPr>
            <a:r>
              <a:rPr lang="pl-PL" sz="2800" dirty="0" err="1"/>
              <a:t>Tips</a:t>
            </a:r>
            <a:r>
              <a:rPr lang="pl-PL" sz="2800" dirty="0"/>
              <a:t>:</a:t>
            </a:r>
          </a:p>
          <a:p>
            <a:r>
              <a:rPr lang="pl-PL" sz="2000" smtClean="0"/>
              <a:t>Use </a:t>
            </a:r>
            <a:r>
              <a:rPr lang="en-US" sz="2000" smtClean="0"/>
              <a:t>the </a:t>
            </a:r>
            <a:r>
              <a:rPr lang="en-US" sz="2000" dirty="0"/>
              <a:t>word "should" in your test names</a:t>
            </a:r>
          </a:p>
          <a:p>
            <a:r>
              <a:rPr lang="en-US" sz="2000" dirty="0"/>
              <a:t>Your test class names should represent context</a:t>
            </a:r>
          </a:p>
          <a:p>
            <a:r>
              <a:rPr lang="en-US" sz="2000" dirty="0"/>
              <a:t>Write your test consistently</a:t>
            </a:r>
          </a:p>
          <a:p>
            <a:r>
              <a:rPr lang="en-US" sz="2000" dirty="0"/>
              <a:t>Test are deliverables too - respect them by refactoring and making it clean and readable</a:t>
            </a:r>
          </a:p>
          <a:p>
            <a:endParaRPr lang="en-US" sz="2400" noProof="0" dirty="0"/>
          </a:p>
        </p:txBody>
      </p:sp>
    </p:spTree>
    <p:extLst>
      <p:ext uri="{BB962C8B-B14F-4D97-AF65-F5344CB8AC3E}">
        <p14:creationId xmlns:p14="http://schemas.microsoft.com/office/powerpoint/2010/main" val="2335220341"/>
      </p:ext>
    </p:extLst>
  </p:cSld>
  <p:clrMapOvr>
    <a:masterClrMapping/>
  </p:clrMapOvr>
  <p:transition>
    <p:randomBa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Benefits from testing</a:t>
            </a:r>
            <a:endParaRPr lang="en-US" noProof="0"/>
          </a:p>
        </p:txBody>
      </p:sp>
      <p:sp>
        <p:nvSpPr>
          <p:cNvPr id="3" name="Symbol zastępczy zawartości 2"/>
          <p:cNvSpPr>
            <a:spLocks noGrp="1"/>
          </p:cNvSpPr>
          <p:nvPr>
            <p:ph idx="1"/>
          </p:nvPr>
        </p:nvSpPr>
        <p:spPr/>
        <p:txBody>
          <a:bodyPr/>
          <a:lstStyle/>
          <a:p>
            <a:r>
              <a:rPr lang="en-US" sz="2400" noProof="0" smtClean="0"/>
              <a:t>Find problems early</a:t>
            </a:r>
          </a:p>
          <a:p>
            <a:r>
              <a:rPr lang="en-US" sz="2400" kern="1200" noProof="0" smtClean="0"/>
              <a:t>Facilitates change</a:t>
            </a:r>
            <a:endParaRPr lang="en-US" sz="2400" noProof="0" smtClean="0"/>
          </a:p>
          <a:p>
            <a:r>
              <a:rPr lang="en-US" sz="2400" noProof="0" smtClean="0"/>
              <a:t>Design</a:t>
            </a:r>
          </a:p>
          <a:p>
            <a:r>
              <a:rPr lang="en-US" sz="2400" kern="1200" noProof="0" smtClean="0"/>
              <a:t>Simplifies integration</a:t>
            </a:r>
          </a:p>
          <a:p>
            <a:r>
              <a:rPr lang="en-US" sz="2400" kern="1200" noProof="0" smtClean="0"/>
              <a:t>Documentation</a:t>
            </a:r>
            <a:endParaRPr lang="en-US" sz="2400" noProof="0"/>
          </a:p>
        </p:txBody>
      </p:sp>
    </p:spTree>
    <p:extLst>
      <p:ext uri="{BB962C8B-B14F-4D97-AF65-F5344CB8AC3E}">
        <p14:creationId xmlns:p14="http://schemas.microsoft.com/office/powerpoint/2010/main" val="553064907"/>
      </p:ext>
    </p:extLst>
  </p:cSld>
  <p:clrMapOvr>
    <a:masterClrMapping/>
  </p:clrMapOvr>
  <p:transition>
    <p:randomBa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Builder pattern in testing</a:t>
            </a:r>
            <a:endParaRPr lang="en-US" noProof="0"/>
          </a:p>
        </p:txBody>
      </p:sp>
      <p:sp>
        <p:nvSpPr>
          <p:cNvPr id="3" name="Symbol zastępczy zawartości 2"/>
          <p:cNvSpPr>
            <a:spLocks noGrp="1"/>
          </p:cNvSpPr>
          <p:nvPr>
            <p:ph idx="1"/>
          </p:nvPr>
        </p:nvSpPr>
        <p:spPr>
          <a:xfrm>
            <a:off x="611188" y="1881189"/>
            <a:ext cx="8424862" cy="1115764"/>
          </a:xfrm>
        </p:spPr>
        <p:txBody>
          <a:bodyPr/>
          <a:lstStyle/>
          <a:p>
            <a:r>
              <a:rPr lang="pl-PL" sz="2400"/>
              <a:t>Consider an object with many fields (e.g. entity), which needed to be set and in each test </a:t>
            </a:r>
            <a:r>
              <a:rPr lang="pl-PL" sz="2400" smtClean="0"/>
              <a:t>some fields values </a:t>
            </a:r>
            <a:r>
              <a:rPr lang="pl-PL" sz="2400"/>
              <a:t>slightly differ</a:t>
            </a:r>
          </a:p>
        </p:txBody>
      </p:sp>
      <p:sp>
        <p:nvSpPr>
          <p:cNvPr id="4" name="pole tekstowe 3"/>
          <p:cNvSpPr txBox="1"/>
          <p:nvPr/>
        </p:nvSpPr>
        <p:spPr>
          <a:xfrm>
            <a:off x="601138" y="3140968"/>
            <a:ext cx="8424862" cy="3693319"/>
          </a:xfrm>
          <a:prstGeom prst="rect">
            <a:avLst/>
          </a:prstGeom>
          <a:noFill/>
        </p:spPr>
        <p:txBody>
          <a:bodyPr wrap="square" rtlCol="0">
            <a:spAutoFit/>
          </a:bodyPr>
          <a:lstStyle/>
          <a:p>
            <a:r>
              <a:rPr lang="pl-PL">
                <a:solidFill>
                  <a:srgbClr val="7F0055"/>
                </a:solidFill>
                <a:latin typeface="Consolas"/>
              </a:rPr>
              <a:t>public</a:t>
            </a:r>
            <a:r>
              <a:rPr lang="pl-PL">
                <a:solidFill>
                  <a:srgbClr val="000000"/>
                </a:solidFill>
                <a:latin typeface="Consolas"/>
              </a:rPr>
              <a:t> </a:t>
            </a:r>
            <a:r>
              <a:rPr lang="pl-PL">
                <a:solidFill>
                  <a:srgbClr val="7F0055"/>
                </a:solidFill>
                <a:latin typeface="Consolas"/>
              </a:rPr>
              <a:t>class</a:t>
            </a:r>
            <a:r>
              <a:rPr lang="pl-PL">
                <a:solidFill>
                  <a:srgbClr val="000000"/>
                </a:solidFill>
                <a:latin typeface="Consolas"/>
              </a:rPr>
              <a:t> Customer {</a:t>
            </a:r>
          </a:p>
          <a:p>
            <a:endParaRPr lang="pl-PL">
              <a:latin typeface="Consolas"/>
            </a:endParaRPr>
          </a:p>
          <a:p>
            <a:pPr lvl="1"/>
            <a:r>
              <a:rPr lang="pl-PL">
                <a:solidFill>
                  <a:srgbClr val="7F0055"/>
                </a:solidFill>
                <a:latin typeface="Consolas"/>
              </a:rPr>
              <a:t>private</a:t>
            </a:r>
            <a:r>
              <a:rPr lang="pl-PL">
                <a:solidFill>
                  <a:srgbClr val="000000"/>
                </a:solidFill>
                <a:latin typeface="Consolas"/>
              </a:rPr>
              <a:t> Long</a:t>
            </a:r>
            <a:r>
              <a:rPr lang="pl-PL" smtClean="0">
                <a:solidFill>
                  <a:srgbClr val="000000"/>
                </a:solidFill>
                <a:latin typeface="Consolas"/>
              </a:rPr>
              <a:t> </a:t>
            </a:r>
            <a:r>
              <a:rPr lang="pl-PL" smtClean="0">
                <a:solidFill>
                  <a:srgbClr val="0000C0"/>
                </a:solidFill>
                <a:latin typeface="Consolas"/>
              </a:rPr>
              <a:t>id</a:t>
            </a:r>
            <a:r>
              <a:rPr lang="pl-PL" smtClean="0">
                <a:solidFill>
                  <a:srgbClr val="000000"/>
                </a:solidFill>
                <a:latin typeface="Consolas"/>
              </a:rPr>
              <a:t>;</a:t>
            </a:r>
            <a:endParaRPr lang="pl-PL">
              <a:solidFill>
                <a:srgbClr val="000000"/>
              </a:solidFill>
              <a:latin typeface="Consolas"/>
            </a:endParaRPr>
          </a:p>
          <a:p>
            <a:pPr lvl="1"/>
            <a:endParaRPr lang="pl-PL">
              <a:latin typeface="Consolas"/>
            </a:endParaRPr>
          </a:p>
          <a:p>
            <a:pPr lvl="1"/>
            <a:r>
              <a:rPr lang="pl-PL">
                <a:solidFill>
                  <a:srgbClr val="7F0055"/>
                </a:solidFill>
                <a:latin typeface="Consolas"/>
              </a:rPr>
              <a:t>private</a:t>
            </a:r>
            <a:r>
              <a:rPr lang="pl-PL">
                <a:solidFill>
                  <a:srgbClr val="000000"/>
                </a:solidFill>
                <a:latin typeface="Consolas"/>
              </a:rPr>
              <a:t> String </a:t>
            </a:r>
            <a:r>
              <a:rPr lang="pl-PL">
                <a:solidFill>
                  <a:srgbClr val="0000C0"/>
                </a:solidFill>
                <a:latin typeface="Consolas"/>
              </a:rPr>
              <a:t>name</a:t>
            </a:r>
            <a:r>
              <a:rPr lang="pl-PL">
                <a:solidFill>
                  <a:srgbClr val="000000"/>
                </a:solidFill>
                <a:latin typeface="Consolas"/>
              </a:rPr>
              <a:t>;</a:t>
            </a:r>
          </a:p>
          <a:p>
            <a:pPr lvl="1"/>
            <a:endParaRPr lang="pl-PL">
              <a:latin typeface="Consolas"/>
            </a:endParaRPr>
          </a:p>
          <a:p>
            <a:pPr lvl="1"/>
            <a:r>
              <a:rPr lang="pl-PL">
                <a:solidFill>
                  <a:srgbClr val="7F0055"/>
                </a:solidFill>
                <a:latin typeface="Consolas"/>
              </a:rPr>
              <a:t>private</a:t>
            </a:r>
            <a:r>
              <a:rPr lang="pl-PL">
                <a:solidFill>
                  <a:srgbClr val="000000"/>
                </a:solidFill>
                <a:latin typeface="Consolas"/>
              </a:rPr>
              <a:t> String </a:t>
            </a:r>
            <a:r>
              <a:rPr lang="pl-PL">
                <a:solidFill>
                  <a:srgbClr val="0000C0"/>
                </a:solidFill>
                <a:latin typeface="Consolas"/>
              </a:rPr>
              <a:t>address</a:t>
            </a:r>
            <a:r>
              <a:rPr lang="pl-PL">
                <a:solidFill>
                  <a:srgbClr val="000000"/>
                </a:solidFill>
                <a:latin typeface="Consolas"/>
              </a:rPr>
              <a:t>;</a:t>
            </a:r>
          </a:p>
          <a:p>
            <a:pPr lvl="1"/>
            <a:endParaRPr lang="pl-PL" smtClean="0">
              <a:latin typeface="Consolas"/>
            </a:endParaRPr>
          </a:p>
          <a:p>
            <a:pPr lvl="1"/>
            <a:r>
              <a:rPr lang="pl-PL" smtClean="0">
                <a:solidFill>
                  <a:srgbClr val="7F0055"/>
                </a:solidFill>
                <a:latin typeface="Consolas"/>
              </a:rPr>
              <a:t>private</a:t>
            </a:r>
            <a:r>
              <a:rPr lang="pl-PL" smtClean="0">
                <a:solidFill>
                  <a:srgbClr val="000000"/>
                </a:solidFill>
                <a:latin typeface="Consolas"/>
              </a:rPr>
              <a:t> String </a:t>
            </a:r>
            <a:r>
              <a:rPr lang="pl-PL" smtClean="0">
                <a:solidFill>
                  <a:srgbClr val="0000C0"/>
                </a:solidFill>
                <a:latin typeface="Consolas"/>
              </a:rPr>
              <a:t>phoneNumber</a:t>
            </a:r>
            <a:r>
              <a:rPr lang="pl-PL" smtClean="0">
                <a:solidFill>
                  <a:srgbClr val="000000"/>
                </a:solidFill>
                <a:latin typeface="Consolas"/>
              </a:rPr>
              <a:t>;</a:t>
            </a:r>
          </a:p>
          <a:p>
            <a:pPr lvl="1"/>
            <a:endParaRPr lang="pl-PL">
              <a:latin typeface="Consolas"/>
            </a:endParaRPr>
          </a:p>
          <a:p>
            <a:pPr lvl="1"/>
            <a:r>
              <a:rPr lang="pl-PL">
                <a:solidFill>
                  <a:srgbClr val="7F0055"/>
                </a:solidFill>
                <a:latin typeface="Consolas"/>
              </a:rPr>
              <a:t>private</a:t>
            </a:r>
            <a:r>
              <a:rPr lang="pl-PL">
                <a:solidFill>
                  <a:srgbClr val="000000"/>
                </a:solidFill>
                <a:latin typeface="Consolas"/>
              </a:rPr>
              <a:t> CustomerType </a:t>
            </a:r>
            <a:r>
              <a:rPr lang="pl-PL">
                <a:solidFill>
                  <a:srgbClr val="0000C0"/>
                </a:solidFill>
                <a:latin typeface="Consolas"/>
              </a:rPr>
              <a:t>type</a:t>
            </a:r>
            <a:r>
              <a:rPr lang="pl-PL" smtClean="0">
                <a:solidFill>
                  <a:srgbClr val="000000"/>
                </a:solidFill>
                <a:latin typeface="Consolas"/>
              </a:rPr>
              <a:t>;</a:t>
            </a:r>
            <a:endParaRPr lang="pl-PL">
              <a:latin typeface="Consolas"/>
            </a:endParaRPr>
          </a:p>
          <a:p>
            <a:pPr lvl="1"/>
            <a:r>
              <a:rPr lang="pl-PL">
                <a:solidFill>
                  <a:srgbClr val="3F7F5F"/>
                </a:solidFill>
                <a:latin typeface="Consolas"/>
              </a:rPr>
              <a:t>// ...</a:t>
            </a:r>
            <a:endParaRPr lang="pl-PL" sz="3600">
              <a:latin typeface="Consolas"/>
            </a:endParaRPr>
          </a:p>
        </p:txBody>
      </p:sp>
    </p:spTree>
    <p:extLst>
      <p:ext uri="{BB962C8B-B14F-4D97-AF65-F5344CB8AC3E}">
        <p14:creationId xmlns:p14="http://schemas.microsoft.com/office/powerpoint/2010/main" val="2320080074"/>
      </p:ext>
    </p:extLst>
  </p:cSld>
  <p:clrMapOvr>
    <a:masterClrMapping/>
  </p:clrMapOvr>
  <p:transition>
    <p:randomBa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Builder pattern in testing</a:t>
            </a:r>
            <a:r>
              <a:rPr lang="pl-PL" noProof="0" smtClean="0"/>
              <a:t> (2)</a:t>
            </a:r>
            <a:endParaRPr lang="en-US" noProof="0"/>
          </a:p>
        </p:txBody>
      </p:sp>
      <p:sp>
        <p:nvSpPr>
          <p:cNvPr id="6" name="pole tekstowe 5"/>
          <p:cNvSpPr txBox="1"/>
          <p:nvPr/>
        </p:nvSpPr>
        <p:spPr>
          <a:xfrm>
            <a:off x="611188" y="1881188"/>
            <a:ext cx="8424862" cy="5078313"/>
          </a:xfrm>
          <a:prstGeom prst="rect">
            <a:avLst/>
          </a:prstGeom>
          <a:noFill/>
        </p:spPr>
        <p:txBody>
          <a:bodyPr wrap="square" rtlCol="0">
            <a:spAutoFit/>
          </a:bodyPr>
          <a:lstStyle/>
          <a:p>
            <a:r>
              <a:rPr lang="pl-PL">
                <a:solidFill>
                  <a:srgbClr val="646464"/>
                </a:solidFill>
                <a:latin typeface="Consolas"/>
              </a:rPr>
              <a:t>@Test</a:t>
            </a:r>
          </a:p>
          <a:p>
            <a:r>
              <a:rPr lang="pl-PL">
                <a:solidFill>
                  <a:srgbClr val="7F0055"/>
                </a:solidFill>
                <a:latin typeface="Consolas"/>
              </a:rPr>
              <a:t>public</a:t>
            </a:r>
            <a:r>
              <a:rPr lang="pl-PL">
                <a:solidFill>
                  <a:srgbClr val="000000"/>
                </a:solidFill>
                <a:latin typeface="Consolas"/>
              </a:rPr>
              <a:t> </a:t>
            </a:r>
            <a:r>
              <a:rPr lang="pl-PL">
                <a:solidFill>
                  <a:srgbClr val="7F0055"/>
                </a:solidFill>
                <a:latin typeface="Consolas"/>
              </a:rPr>
              <a:t>void</a:t>
            </a:r>
            <a:r>
              <a:rPr lang="pl-PL">
                <a:solidFill>
                  <a:srgbClr val="000000"/>
                </a:solidFill>
                <a:latin typeface="Consolas"/>
              </a:rPr>
              <a:t> shouldValidateCustomer() {</a:t>
            </a:r>
          </a:p>
          <a:p>
            <a:pPr lvl="1"/>
            <a:r>
              <a:rPr lang="pl-PL">
                <a:solidFill>
                  <a:srgbClr val="000000"/>
                </a:solidFill>
                <a:latin typeface="Consolas"/>
              </a:rPr>
              <a:t>CustomerValidator validator = </a:t>
            </a:r>
            <a:r>
              <a:rPr lang="pl-PL">
                <a:solidFill>
                  <a:srgbClr val="7F0055"/>
                </a:solidFill>
                <a:latin typeface="Consolas"/>
              </a:rPr>
              <a:t>new</a:t>
            </a:r>
            <a:r>
              <a:rPr lang="pl-PL">
                <a:solidFill>
                  <a:srgbClr val="000000"/>
                </a:solidFill>
                <a:latin typeface="Consolas"/>
              </a:rPr>
              <a:t> CustomerValidator();</a:t>
            </a:r>
          </a:p>
          <a:p>
            <a:pPr lvl="1"/>
            <a:r>
              <a:rPr lang="pl-PL">
                <a:solidFill>
                  <a:srgbClr val="000000"/>
                </a:solidFill>
                <a:latin typeface="Consolas"/>
              </a:rPr>
              <a:t>Customer customer = </a:t>
            </a:r>
            <a:r>
              <a:rPr lang="pl-PL">
                <a:solidFill>
                  <a:srgbClr val="7F0055"/>
                </a:solidFill>
                <a:latin typeface="Consolas"/>
              </a:rPr>
              <a:t>new</a:t>
            </a:r>
            <a:r>
              <a:rPr lang="pl-PL">
                <a:solidFill>
                  <a:srgbClr val="000000"/>
                </a:solidFill>
                <a:latin typeface="Consolas"/>
              </a:rPr>
              <a:t> Customer();</a:t>
            </a:r>
          </a:p>
          <a:p>
            <a:pPr lvl="1"/>
            <a:r>
              <a:rPr lang="pl-PL">
                <a:solidFill>
                  <a:srgbClr val="000000"/>
                </a:solidFill>
                <a:latin typeface="Consolas"/>
              </a:rPr>
              <a:t>customer.setId(1L);</a:t>
            </a:r>
          </a:p>
          <a:p>
            <a:pPr lvl="1"/>
            <a:r>
              <a:rPr lang="pl-PL">
                <a:solidFill>
                  <a:srgbClr val="000000"/>
                </a:solidFill>
                <a:latin typeface="Consolas"/>
              </a:rPr>
              <a:t>customer.setName(</a:t>
            </a:r>
            <a:r>
              <a:rPr lang="pl-PL">
                <a:solidFill>
                  <a:srgbClr val="2A00FF"/>
                </a:solidFill>
                <a:latin typeface="Consolas"/>
              </a:rPr>
              <a:t>"Bob"</a:t>
            </a:r>
            <a:r>
              <a:rPr lang="pl-PL">
                <a:solidFill>
                  <a:srgbClr val="000000"/>
                </a:solidFill>
                <a:latin typeface="Consolas"/>
              </a:rPr>
              <a:t>);</a:t>
            </a:r>
          </a:p>
          <a:p>
            <a:pPr lvl="1"/>
            <a:r>
              <a:rPr lang="pl-PL">
                <a:solidFill>
                  <a:srgbClr val="000000"/>
                </a:solidFill>
                <a:latin typeface="Consolas"/>
              </a:rPr>
              <a:t>customer.setAddress(</a:t>
            </a:r>
            <a:r>
              <a:rPr lang="pl-PL">
                <a:solidFill>
                  <a:srgbClr val="2A00FF"/>
                </a:solidFill>
                <a:latin typeface="Consolas"/>
              </a:rPr>
              <a:t>"Beverly Hills 90210"</a:t>
            </a:r>
            <a:r>
              <a:rPr lang="pl-PL">
                <a:solidFill>
                  <a:srgbClr val="000000"/>
                </a:solidFill>
                <a:latin typeface="Consolas"/>
              </a:rPr>
              <a:t>);</a:t>
            </a:r>
          </a:p>
          <a:p>
            <a:pPr lvl="1"/>
            <a:r>
              <a:rPr lang="pl-PL">
                <a:solidFill>
                  <a:srgbClr val="000000"/>
                </a:solidFill>
                <a:latin typeface="Consolas"/>
              </a:rPr>
              <a:t>customer.setBalance(100.10);</a:t>
            </a:r>
          </a:p>
          <a:p>
            <a:pPr lvl="1"/>
            <a:r>
              <a:rPr lang="pl-PL">
                <a:solidFill>
                  <a:srgbClr val="000000"/>
                </a:solidFill>
                <a:latin typeface="Consolas"/>
              </a:rPr>
              <a:t>customer.setPhoneNumber(</a:t>
            </a:r>
            <a:r>
              <a:rPr lang="pl-PL">
                <a:solidFill>
                  <a:srgbClr val="2A00FF"/>
                </a:solidFill>
                <a:latin typeface="Consolas"/>
              </a:rPr>
              <a:t>"691999555"</a:t>
            </a:r>
            <a:r>
              <a:rPr lang="pl-PL">
                <a:solidFill>
                  <a:srgbClr val="000000"/>
                </a:solidFill>
                <a:latin typeface="Consolas"/>
              </a:rPr>
              <a:t>);</a:t>
            </a:r>
          </a:p>
          <a:p>
            <a:pPr lvl="1"/>
            <a:r>
              <a:rPr lang="pl-PL">
                <a:solidFill>
                  <a:srgbClr val="000000"/>
                </a:solidFill>
                <a:latin typeface="Consolas"/>
              </a:rPr>
              <a:t>customer.setTwitter(</a:t>
            </a:r>
            <a:r>
              <a:rPr lang="pl-PL">
                <a:solidFill>
                  <a:srgbClr val="2A00FF"/>
                </a:solidFill>
                <a:latin typeface="Consolas"/>
              </a:rPr>
              <a:t>"bobino"</a:t>
            </a:r>
            <a:r>
              <a:rPr lang="pl-PL">
                <a:solidFill>
                  <a:srgbClr val="000000"/>
                </a:solidFill>
                <a:latin typeface="Consolas"/>
              </a:rPr>
              <a:t>);</a:t>
            </a:r>
          </a:p>
          <a:p>
            <a:pPr lvl="1"/>
            <a:r>
              <a:rPr lang="pl-PL">
                <a:solidFill>
                  <a:srgbClr val="000000"/>
                </a:solidFill>
                <a:latin typeface="Consolas"/>
              </a:rPr>
              <a:t>customer.setFacebook(</a:t>
            </a:r>
            <a:r>
              <a:rPr lang="pl-PL">
                <a:solidFill>
                  <a:srgbClr val="2A00FF"/>
                </a:solidFill>
                <a:latin typeface="Consolas"/>
              </a:rPr>
              <a:t>"bobski"</a:t>
            </a:r>
            <a:r>
              <a:rPr lang="pl-PL">
                <a:solidFill>
                  <a:srgbClr val="000000"/>
                </a:solidFill>
                <a:latin typeface="Consolas"/>
              </a:rPr>
              <a:t>);</a:t>
            </a:r>
          </a:p>
          <a:p>
            <a:pPr lvl="1"/>
            <a:r>
              <a:rPr lang="pl-PL">
                <a:solidFill>
                  <a:srgbClr val="000000"/>
                </a:solidFill>
                <a:latin typeface="Consolas"/>
              </a:rPr>
              <a:t>customer.setType(CustomerType.</a:t>
            </a:r>
            <a:r>
              <a:rPr lang="pl-PL" i="1">
                <a:solidFill>
                  <a:srgbClr val="0000C0"/>
                </a:solidFill>
                <a:latin typeface="Consolas"/>
              </a:rPr>
              <a:t>WOODEN</a:t>
            </a:r>
            <a:r>
              <a:rPr lang="pl-PL" i="1">
                <a:solidFill>
                  <a:srgbClr val="000000"/>
                </a:solidFill>
                <a:latin typeface="Consolas"/>
              </a:rPr>
              <a:t>);</a:t>
            </a:r>
          </a:p>
          <a:p>
            <a:pPr lvl="1"/>
            <a:endParaRPr lang="pl-PL">
              <a:latin typeface="Consolas"/>
            </a:endParaRPr>
          </a:p>
          <a:p>
            <a:pPr lvl="1"/>
            <a:r>
              <a:rPr lang="pl-PL">
                <a:solidFill>
                  <a:srgbClr val="7F0055"/>
                </a:solidFill>
                <a:latin typeface="Consolas"/>
              </a:rPr>
              <a:t>boolean</a:t>
            </a:r>
            <a:r>
              <a:rPr lang="pl-PL">
                <a:solidFill>
                  <a:srgbClr val="000000"/>
                </a:solidFill>
                <a:latin typeface="Consolas"/>
              </a:rPr>
              <a:t> result = validator.validate(customer);</a:t>
            </a:r>
          </a:p>
          <a:p>
            <a:pPr lvl="1"/>
            <a:endParaRPr lang="pl-PL">
              <a:latin typeface="Consolas"/>
            </a:endParaRPr>
          </a:p>
          <a:p>
            <a:pPr lvl="1"/>
            <a:r>
              <a:rPr lang="pl-PL" i="1">
                <a:solidFill>
                  <a:srgbClr val="000000"/>
                </a:solidFill>
                <a:latin typeface="Consolas"/>
              </a:rPr>
              <a:t>assertTrue(result);</a:t>
            </a:r>
          </a:p>
          <a:p>
            <a:r>
              <a:rPr lang="pl-PL">
                <a:solidFill>
                  <a:srgbClr val="000000"/>
                </a:solidFill>
                <a:latin typeface="Consolas"/>
              </a:rPr>
              <a:t>}</a:t>
            </a:r>
            <a:endParaRPr lang="pl-PL" sz="3600">
              <a:latin typeface="Consolas"/>
            </a:endParaRPr>
          </a:p>
        </p:txBody>
      </p:sp>
    </p:spTree>
    <p:extLst>
      <p:ext uri="{BB962C8B-B14F-4D97-AF65-F5344CB8AC3E}">
        <p14:creationId xmlns:p14="http://schemas.microsoft.com/office/powerpoint/2010/main" val="2682945733"/>
      </p:ext>
    </p:extLst>
  </p:cSld>
  <p:clrMapOvr>
    <a:masterClrMapping/>
  </p:clrMapOvr>
  <p:transition>
    <p:randomBa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Builder pattern in testing</a:t>
            </a:r>
            <a:r>
              <a:rPr lang="pl-PL" noProof="0" smtClean="0"/>
              <a:t> (3)</a:t>
            </a:r>
            <a:endParaRPr lang="en-US" noProof="0"/>
          </a:p>
        </p:txBody>
      </p:sp>
      <p:sp>
        <p:nvSpPr>
          <p:cNvPr id="6" name="pole tekstowe 5"/>
          <p:cNvSpPr txBox="1"/>
          <p:nvPr/>
        </p:nvSpPr>
        <p:spPr>
          <a:xfrm>
            <a:off x="611188" y="1881188"/>
            <a:ext cx="8424862" cy="3416320"/>
          </a:xfrm>
          <a:prstGeom prst="rect">
            <a:avLst/>
          </a:prstGeom>
          <a:noFill/>
        </p:spPr>
        <p:txBody>
          <a:bodyPr wrap="square" rtlCol="0">
            <a:spAutoFit/>
          </a:bodyPr>
          <a:lstStyle/>
          <a:p>
            <a:r>
              <a:rPr lang="pl-PL">
                <a:solidFill>
                  <a:srgbClr val="646464"/>
                </a:solidFill>
                <a:latin typeface="Consolas"/>
              </a:rPr>
              <a:t>@Test</a:t>
            </a:r>
          </a:p>
          <a:p>
            <a:r>
              <a:rPr lang="pl-PL">
                <a:solidFill>
                  <a:srgbClr val="7F0055"/>
                </a:solidFill>
                <a:latin typeface="Consolas"/>
              </a:rPr>
              <a:t>public</a:t>
            </a:r>
            <a:r>
              <a:rPr lang="pl-PL">
                <a:solidFill>
                  <a:srgbClr val="000000"/>
                </a:solidFill>
                <a:latin typeface="Consolas"/>
              </a:rPr>
              <a:t> </a:t>
            </a:r>
            <a:r>
              <a:rPr lang="pl-PL">
                <a:solidFill>
                  <a:srgbClr val="7F0055"/>
                </a:solidFill>
                <a:latin typeface="Consolas"/>
              </a:rPr>
              <a:t>void</a:t>
            </a:r>
            <a:r>
              <a:rPr lang="pl-PL">
                <a:solidFill>
                  <a:srgbClr val="000000"/>
                </a:solidFill>
                <a:latin typeface="Consolas"/>
              </a:rPr>
              <a:t> shouldValidateCustomer() {</a:t>
            </a:r>
          </a:p>
          <a:p>
            <a:pPr lvl="1"/>
            <a:r>
              <a:rPr lang="pl-PL">
                <a:solidFill>
                  <a:srgbClr val="000000"/>
                </a:solidFill>
                <a:latin typeface="Consolas"/>
              </a:rPr>
              <a:t>CustomerValidator validator = </a:t>
            </a:r>
            <a:r>
              <a:rPr lang="pl-PL">
                <a:solidFill>
                  <a:srgbClr val="7F0055"/>
                </a:solidFill>
                <a:latin typeface="Consolas"/>
              </a:rPr>
              <a:t>new</a:t>
            </a:r>
            <a:r>
              <a:rPr lang="pl-PL">
                <a:solidFill>
                  <a:srgbClr val="000000"/>
                </a:solidFill>
                <a:latin typeface="Consolas"/>
              </a:rPr>
              <a:t> CustomerValidator();</a:t>
            </a:r>
          </a:p>
          <a:p>
            <a:pPr lvl="1"/>
            <a:r>
              <a:rPr lang="pl-PL">
                <a:solidFill>
                  <a:srgbClr val="000000"/>
                </a:solidFill>
                <a:latin typeface="Consolas"/>
              </a:rPr>
              <a:t>Customer customer = </a:t>
            </a:r>
            <a:r>
              <a:rPr lang="pl-PL" i="1">
                <a:solidFill>
                  <a:srgbClr val="000000"/>
                </a:solidFill>
                <a:latin typeface="Consolas"/>
              </a:rPr>
              <a:t>aCustomer()</a:t>
            </a:r>
          </a:p>
          <a:p>
            <a:pPr lvl="2"/>
            <a:r>
              <a:rPr lang="pl-PL">
                <a:solidFill>
                  <a:srgbClr val="000000"/>
                </a:solidFill>
                <a:latin typeface="Consolas"/>
              </a:rPr>
              <a:t>.likeSomeWoodenCustomer()</a:t>
            </a:r>
          </a:p>
          <a:p>
            <a:pPr lvl="2"/>
            <a:r>
              <a:rPr lang="pl-PL">
                <a:solidFill>
                  <a:srgbClr val="000000"/>
                </a:solidFill>
                <a:latin typeface="Consolas"/>
              </a:rPr>
              <a:t>.build();</a:t>
            </a:r>
          </a:p>
          <a:p>
            <a:pPr lvl="1"/>
            <a:endParaRPr lang="pl-PL">
              <a:latin typeface="Consolas"/>
            </a:endParaRPr>
          </a:p>
          <a:p>
            <a:pPr lvl="1"/>
            <a:r>
              <a:rPr lang="pl-PL">
                <a:solidFill>
                  <a:srgbClr val="7F0055"/>
                </a:solidFill>
                <a:latin typeface="Consolas"/>
              </a:rPr>
              <a:t>boolean</a:t>
            </a:r>
            <a:r>
              <a:rPr lang="pl-PL">
                <a:solidFill>
                  <a:srgbClr val="000000"/>
                </a:solidFill>
                <a:latin typeface="Consolas"/>
              </a:rPr>
              <a:t> result = validator.validate(customer);</a:t>
            </a:r>
          </a:p>
          <a:p>
            <a:pPr lvl="1"/>
            <a:endParaRPr lang="pl-PL">
              <a:latin typeface="Consolas"/>
            </a:endParaRPr>
          </a:p>
          <a:p>
            <a:pPr lvl="1"/>
            <a:r>
              <a:rPr lang="pl-PL" i="1">
                <a:solidFill>
                  <a:srgbClr val="000000"/>
                </a:solidFill>
                <a:latin typeface="Consolas"/>
              </a:rPr>
              <a:t>assertTrue(result);</a:t>
            </a:r>
          </a:p>
          <a:p>
            <a:r>
              <a:rPr lang="pl-PL">
                <a:solidFill>
                  <a:srgbClr val="000000"/>
                </a:solidFill>
                <a:latin typeface="Consolas"/>
              </a:rPr>
              <a:t>}</a:t>
            </a:r>
            <a:endParaRPr lang="pl-PL" sz="3600">
              <a:latin typeface="Consolas"/>
            </a:endParaRPr>
          </a:p>
        </p:txBody>
      </p:sp>
    </p:spTree>
    <p:extLst>
      <p:ext uri="{BB962C8B-B14F-4D97-AF65-F5344CB8AC3E}">
        <p14:creationId xmlns:p14="http://schemas.microsoft.com/office/powerpoint/2010/main" val="2883962891"/>
      </p:ext>
    </p:extLst>
  </p:cSld>
  <p:clrMapOvr>
    <a:masterClrMapping/>
  </p:clrMapOvr>
  <p:transition>
    <p:randomBa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Builder pattern in testing</a:t>
            </a:r>
            <a:r>
              <a:rPr lang="pl-PL" noProof="0" smtClean="0"/>
              <a:t> (4)</a:t>
            </a:r>
            <a:endParaRPr lang="en-US" noProof="0"/>
          </a:p>
        </p:txBody>
      </p:sp>
      <p:sp>
        <p:nvSpPr>
          <p:cNvPr id="6" name="pole tekstowe 5"/>
          <p:cNvSpPr txBox="1"/>
          <p:nvPr/>
        </p:nvSpPr>
        <p:spPr>
          <a:xfrm>
            <a:off x="611188" y="1881188"/>
            <a:ext cx="8424862" cy="4801314"/>
          </a:xfrm>
          <a:prstGeom prst="rect">
            <a:avLst/>
          </a:prstGeom>
          <a:noFill/>
        </p:spPr>
        <p:txBody>
          <a:bodyPr wrap="square" rtlCol="0">
            <a:spAutoFit/>
          </a:bodyPr>
          <a:lstStyle/>
          <a:p>
            <a:r>
              <a:rPr lang="pl-PL">
                <a:solidFill>
                  <a:srgbClr val="646464"/>
                </a:solidFill>
                <a:latin typeface="Consolas"/>
              </a:rPr>
              <a:t>@Test</a:t>
            </a:r>
          </a:p>
          <a:p>
            <a:r>
              <a:rPr lang="pl-PL">
                <a:solidFill>
                  <a:srgbClr val="7F0055"/>
                </a:solidFill>
                <a:latin typeface="Consolas"/>
              </a:rPr>
              <a:t>public</a:t>
            </a:r>
            <a:r>
              <a:rPr lang="pl-PL">
                <a:solidFill>
                  <a:srgbClr val="000000"/>
                </a:solidFill>
                <a:latin typeface="Consolas"/>
              </a:rPr>
              <a:t> </a:t>
            </a:r>
            <a:r>
              <a:rPr lang="pl-PL">
                <a:solidFill>
                  <a:srgbClr val="7F0055"/>
                </a:solidFill>
                <a:latin typeface="Consolas"/>
              </a:rPr>
              <a:t>void</a:t>
            </a:r>
            <a:r>
              <a:rPr lang="pl-PL">
                <a:solidFill>
                  <a:srgbClr val="000000"/>
                </a:solidFill>
                <a:latin typeface="Consolas"/>
              </a:rPr>
              <a:t> shouldNotValidateCustomerWithBlankAddressAndPhoneNumber() {</a:t>
            </a:r>
          </a:p>
          <a:p>
            <a:pPr lvl="1"/>
            <a:r>
              <a:rPr lang="pl-PL">
                <a:solidFill>
                  <a:srgbClr val="000000"/>
                </a:solidFill>
                <a:latin typeface="Consolas"/>
              </a:rPr>
              <a:t>CustomerValidator validator = </a:t>
            </a:r>
            <a:r>
              <a:rPr lang="pl-PL">
                <a:solidFill>
                  <a:srgbClr val="7F0055"/>
                </a:solidFill>
                <a:latin typeface="Consolas"/>
              </a:rPr>
              <a:t>new</a:t>
            </a:r>
            <a:r>
              <a:rPr lang="pl-PL">
                <a:solidFill>
                  <a:srgbClr val="000000"/>
                </a:solidFill>
                <a:latin typeface="Consolas"/>
              </a:rPr>
              <a:t> CustomerValidator();</a:t>
            </a:r>
          </a:p>
          <a:p>
            <a:pPr lvl="1"/>
            <a:r>
              <a:rPr lang="pl-PL">
                <a:solidFill>
                  <a:srgbClr val="000000"/>
                </a:solidFill>
                <a:latin typeface="Consolas"/>
              </a:rPr>
              <a:t>Customer customer = </a:t>
            </a:r>
            <a:r>
              <a:rPr lang="pl-PL" i="1">
                <a:solidFill>
                  <a:srgbClr val="000000"/>
                </a:solidFill>
                <a:latin typeface="Consolas"/>
              </a:rPr>
              <a:t>aCustomer()</a:t>
            </a:r>
          </a:p>
          <a:p>
            <a:pPr lvl="2"/>
            <a:r>
              <a:rPr lang="pl-PL">
                <a:solidFill>
                  <a:srgbClr val="000000"/>
                </a:solidFill>
                <a:latin typeface="Consolas"/>
              </a:rPr>
              <a:t>.likeSomeNegativeBalanceCustomer()</a:t>
            </a:r>
          </a:p>
          <a:p>
            <a:pPr lvl="2"/>
            <a:r>
              <a:rPr lang="pl-PL">
                <a:solidFill>
                  <a:srgbClr val="000000"/>
                </a:solidFill>
                <a:latin typeface="Consolas"/>
              </a:rPr>
              <a:t>.but()</a:t>
            </a:r>
          </a:p>
          <a:p>
            <a:pPr lvl="2"/>
            <a:r>
              <a:rPr lang="pl-PL">
                <a:solidFill>
                  <a:srgbClr val="000000"/>
                </a:solidFill>
                <a:latin typeface="Consolas"/>
              </a:rPr>
              <a:t>.withAddress(</a:t>
            </a:r>
            <a:r>
              <a:rPr lang="pl-PL">
                <a:solidFill>
                  <a:srgbClr val="2A00FF"/>
                </a:solidFill>
                <a:latin typeface="Consolas"/>
              </a:rPr>
              <a:t>""</a:t>
            </a:r>
            <a:r>
              <a:rPr lang="pl-PL">
                <a:solidFill>
                  <a:srgbClr val="000000"/>
                </a:solidFill>
                <a:latin typeface="Consolas"/>
              </a:rPr>
              <a:t>)</a:t>
            </a:r>
          </a:p>
          <a:p>
            <a:pPr lvl="2"/>
            <a:r>
              <a:rPr lang="pl-PL">
                <a:solidFill>
                  <a:srgbClr val="000000"/>
                </a:solidFill>
                <a:latin typeface="Consolas"/>
              </a:rPr>
              <a:t>.and()</a:t>
            </a:r>
          </a:p>
          <a:p>
            <a:pPr lvl="2"/>
            <a:r>
              <a:rPr lang="pl-PL">
                <a:solidFill>
                  <a:srgbClr val="000000"/>
                </a:solidFill>
                <a:latin typeface="Consolas"/>
              </a:rPr>
              <a:t>.withPhoneNumber(</a:t>
            </a:r>
            <a:r>
              <a:rPr lang="pl-PL">
                <a:solidFill>
                  <a:srgbClr val="2A00FF"/>
                </a:solidFill>
                <a:latin typeface="Consolas"/>
              </a:rPr>
              <a:t>""</a:t>
            </a:r>
            <a:r>
              <a:rPr lang="pl-PL">
                <a:solidFill>
                  <a:srgbClr val="000000"/>
                </a:solidFill>
                <a:latin typeface="Consolas"/>
              </a:rPr>
              <a:t>)</a:t>
            </a:r>
          </a:p>
          <a:p>
            <a:pPr lvl="2"/>
            <a:r>
              <a:rPr lang="pl-PL">
                <a:solidFill>
                  <a:srgbClr val="000000"/>
                </a:solidFill>
                <a:latin typeface="Consolas"/>
              </a:rPr>
              <a:t>.build();</a:t>
            </a:r>
          </a:p>
          <a:p>
            <a:pPr lvl="1"/>
            <a:endParaRPr lang="pl-PL">
              <a:latin typeface="Consolas"/>
            </a:endParaRPr>
          </a:p>
          <a:p>
            <a:pPr lvl="1"/>
            <a:r>
              <a:rPr lang="pl-PL">
                <a:solidFill>
                  <a:srgbClr val="7F0055"/>
                </a:solidFill>
                <a:latin typeface="Consolas"/>
              </a:rPr>
              <a:t>boolean</a:t>
            </a:r>
            <a:r>
              <a:rPr lang="pl-PL">
                <a:solidFill>
                  <a:srgbClr val="000000"/>
                </a:solidFill>
                <a:latin typeface="Consolas"/>
              </a:rPr>
              <a:t> result = validator.validate(customer);</a:t>
            </a:r>
          </a:p>
          <a:p>
            <a:pPr lvl="1"/>
            <a:endParaRPr lang="pl-PL">
              <a:latin typeface="Consolas"/>
            </a:endParaRPr>
          </a:p>
          <a:p>
            <a:pPr lvl="1"/>
            <a:r>
              <a:rPr lang="pl-PL" i="1">
                <a:solidFill>
                  <a:srgbClr val="000000"/>
                </a:solidFill>
                <a:latin typeface="Consolas"/>
              </a:rPr>
              <a:t>assertFalse(result);</a:t>
            </a:r>
          </a:p>
          <a:p>
            <a:r>
              <a:rPr lang="pl-PL">
                <a:solidFill>
                  <a:srgbClr val="000000"/>
                </a:solidFill>
                <a:latin typeface="Consolas"/>
              </a:rPr>
              <a:t>}</a:t>
            </a:r>
            <a:endParaRPr lang="pl-PL" sz="3600">
              <a:latin typeface="Consolas"/>
            </a:endParaRPr>
          </a:p>
        </p:txBody>
      </p:sp>
    </p:spTree>
    <p:extLst>
      <p:ext uri="{BB962C8B-B14F-4D97-AF65-F5344CB8AC3E}">
        <p14:creationId xmlns:p14="http://schemas.microsoft.com/office/powerpoint/2010/main" val="1660556106"/>
      </p:ext>
    </p:extLst>
  </p:cSld>
  <p:clrMapOvr>
    <a:masterClrMapping/>
  </p:clrMapOvr>
  <p:transition>
    <p:randomBa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dirty="0" smtClean="0"/>
              <a:t>Test driven development</a:t>
            </a:r>
            <a:endParaRPr lang="en-US" noProof="0" dirty="0"/>
          </a:p>
        </p:txBody>
      </p:sp>
      <p:sp>
        <p:nvSpPr>
          <p:cNvPr id="3" name="Symbol zastępczy zawartości 2"/>
          <p:cNvSpPr>
            <a:spLocks noGrp="1"/>
          </p:cNvSpPr>
          <p:nvPr>
            <p:ph idx="1"/>
          </p:nvPr>
        </p:nvSpPr>
        <p:spPr>
          <a:xfrm>
            <a:off x="683568" y="1881188"/>
            <a:ext cx="4608512" cy="4860925"/>
          </a:xfrm>
        </p:spPr>
        <p:txBody>
          <a:bodyPr/>
          <a:lstStyle/>
          <a:p>
            <a:pPr marL="514350" indent="-514350">
              <a:buFont typeface="+mj-lt"/>
              <a:buAutoNum type="arabicPeriod"/>
            </a:pPr>
            <a:r>
              <a:rPr lang="pl-PL" b="1" dirty="0">
                <a:solidFill>
                  <a:srgbClr val="FF0000"/>
                </a:solidFill>
              </a:rPr>
              <a:t>‘Red’ – </a:t>
            </a:r>
            <a:r>
              <a:rPr lang="pl-PL" b="1" dirty="0" err="1">
                <a:solidFill>
                  <a:srgbClr val="FF0000"/>
                </a:solidFill>
              </a:rPr>
              <a:t>write</a:t>
            </a:r>
            <a:r>
              <a:rPr lang="pl-PL" b="1" dirty="0">
                <a:solidFill>
                  <a:srgbClr val="FF0000"/>
                </a:solidFill>
              </a:rPr>
              <a:t> </a:t>
            </a:r>
            <a:r>
              <a:rPr lang="pl-PL" b="1" dirty="0" err="1">
                <a:solidFill>
                  <a:srgbClr val="FF0000"/>
                </a:solidFill>
              </a:rPr>
              <a:t>failing</a:t>
            </a:r>
            <a:r>
              <a:rPr lang="pl-PL" b="1" dirty="0">
                <a:solidFill>
                  <a:srgbClr val="FF0000"/>
                </a:solidFill>
              </a:rPr>
              <a:t> test</a:t>
            </a:r>
          </a:p>
          <a:p>
            <a:pPr marL="514350" indent="-514350">
              <a:buFont typeface="+mj-lt"/>
              <a:buAutoNum type="arabicPeriod"/>
            </a:pPr>
            <a:r>
              <a:rPr lang="en-US" b="1" dirty="0">
                <a:solidFill>
                  <a:srgbClr val="008751"/>
                </a:solidFill>
              </a:rPr>
              <a:t>‘Green’ – make the test pass</a:t>
            </a:r>
          </a:p>
          <a:p>
            <a:pPr marL="514350" indent="-514350">
              <a:buFont typeface="+mj-lt"/>
              <a:buAutoNum type="arabicPeriod"/>
            </a:pPr>
            <a:r>
              <a:rPr lang="en-US" b="1" dirty="0"/>
              <a:t>‘Refactor’ – </a:t>
            </a:r>
            <a:r>
              <a:rPr lang="en-US" b="1" dirty="0" smtClean="0"/>
              <a:t>clean </a:t>
            </a:r>
            <a:r>
              <a:rPr lang="en-US" b="1" dirty="0"/>
              <a:t>up your </a:t>
            </a:r>
            <a:r>
              <a:rPr lang="pl-PL" b="1" dirty="0" smtClean="0"/>
              <a:t/>
            </a:r>
            <a:br>
              <a:rPr lang="pl-PL" b="1" dirty="0" smtClean="0"/>
            </a:br>
            <a:r>
              <a:rPr lang="en-US" b="1" dirty="0" smtClean="0"/>
              <a:t>code</a:t>
            </a:r>
            <a:endParaRPr lang="en-US" b="1" dirty="0"/>
          </a:p>
          <a:p>
            <a:pPr marL="514350" indent="-514350">
              <a:buFont typeface="+mj-lt"/>
              <a:buAutoNum type="arabicPeriod"/>
            </a:pPr>
            <a:endParaRPr lang="pl-PL" dirty="0"/>
          </a:p>
        </p:txBody>
      </p:sp>
      <p:pic>
        <p:nvPicPr>
          <p:cNvPr id="4" name="Obraz 3"/>
          <p:cNvPicPr>
            <a:picLocks noChangeAspect="1"/>
          </p:cNvPicPr>
          <p:nvPr/>
        </p:nvPicPr>
        <p:blipFill>
          <a:blip r:embed="rId3"/>
          <a:stretch>
            <a:fillRect/>
          </a:stretch>
        </p:blipFill>
        <p:spPr>
          <a:xfrm>
            <a:off x="5444830" y="3284984"/>
            <a:ext cx="647700" cy="571500"/>
          </a:xfrm>
          <a:prstGeom prst="rect">
            <a:avLst/>
          </a:prstGeom>
        </p:spPr>
      </p:pic>
      <p:pic>
        <p:nvPicPr>
          <p:cNvPr id="1026" name="Picture 2" descr="http://upload.wikimedia.org/wikipedia/commons/5/55/Kent_Beck_no_Workshop_Mapping_X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2283814"/>
            <a:ext cx="2304256" cy="3484698"/>
          </a:xfrm>
          <a:prstGeom prst="rect">
            <a:avLst/>
          </a:prstGeom>
          <a:noFill/>
          <a:extLst>
            <a:ext uri="{909E8E84-426E-40DD-AFC4-6F175D3DCCD1}">
              <a14:hiddenFill xmlns:a14="http://schemas.microsoft.com/office/drawing/2010/main">
                <a:solidFill>
                  <a:srgbClr val="FFFFFF"/>
                </a:solidFill>
              </a14:hiddenFill>
            </a:ext>
          </a:extLst>
        </p:spPr>
      </p:pic>
      <p:sp>
        <p:nvSpPr>
          <p:cNvPr id="5" name="pole tekstowe 4"/>
          <p:cNvSpPr txBox="1"/>
          <p:nvPr/>
        </p:nvSpPr>
        <p:spPr>
          <a:xfrm>
            <a:off x="6947818" y="5768512"/>
            <a:ext cx="2088232" cy="369332"/>
          </a:xfrm>
          <a:prstGeom prst="rect">
            <a:avLst/>
          </a:prstGeom>
          <a:noFill/>
        </p:spPr>
        <p:txBody>
          <a:bodyPr wrap="square" rtlCol="0">
            <a:spAutoFit/>
          </a:bodyPr>
          <a:lstStyle/>
          <a:p>
            <a:r>
              <a:rPr lang="pl-PL" dirty="0"/>
              <a:t>Kent Beck</a:t>
            </a:r>
          </a:p>
        </p:txBody>
      </p:sp>
    </p:spTree>
    <p:extLst>
      <p:ext uri="{BB962C8B-B14F-4D97-AF65-F5344CB8AC3E}">
        <p14:creationId xmlns:p14="http://schemas.microsoft.com/office/powerpoint/2010/main" val="1738089117"/>
      </p:ext>
    </p:extLst>
  </p:cSld>
  <p:clrMapOvr>
    <a:masterClrMapping/>
  </p:clrMapOvr>
  <p:transition>
    <p:randomBa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TDD- </a:t>
            </a:r>
            <a:r>
              <a:rPr lang="pl-PL" dirty="0" err="1" smtClean="0"/>
              <a:t>cycle</a:t>
            </a:r>
            <a:endParaRPr lang="pl-PL" dirty="0"/>
          </a:p>
        </p:txBody>
      </p:sp>
      <p:pic>
        <p:nvPicPr>
          <p:cNvPr id="4" name="Picture 10" descr="http://upload.wikimedia.org/wikipedia/en/9/9c/Test-driven_development.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70831" y="1978025"/>
            <a:ext cx="6505575"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037685"/>
      </p:ext>
    </p:extLst>
  </p:cSld>
  <p:clrMapOvr>
    <a:masterClrMapping/>
  </p:clrMapOvr>
  <p:transition>
    <p:randomBa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dirty="0" err="1" smtClean="0"/>
              <a:t>Bechavoiur</a:t>
            </a:r>
            <a:r>
              <a:rPr lang="en-US" noProof="0" dirty="0" smtClean="0"/>
              <a:t> driven development</a:t>
            </a:r>
            <a:endParaRPr lang="en-US" noProof="0" dirty="0"/>
          </a:p>
        </p:txBody>
      </p:sp>
      <p:sp>
        <p:nvSpPr>
          <p:cNvPr id="3" name="Symbol zastępczy zawartości 2"/>
          <p:cNvSpPr>
            <a:spLocks noGrp="1"/>
          </p:cNvSpPr>
          <p:nvPr>
            <p:ph idx="1"/>
          </p:nvPr>
        </p:nvSpPr>
        <p:spPr>
          <a:xfrm>
            <a:off x="611188" y="1881189"/>
            <a:ext cx="4824908" cy="4705176"/>
          </a:xfrm>
        </p:spPr>
        <p:txBody>
          <a:bodyPr/>
          <a:lstStyle/>
          <a:p>
            <a:pPr marL="0" indent="0">
              <a:buNone/>
            </a:pPr>
            <a:r>
              <a:rPr lang="en-US" sz="2800" dirty="0"/>
              <a:t>Behavior Driven Development is a software development methodology that takes an </a:t>
            </a:r>
            <a:r>
              <a:rPr lang="en-US" sz="2800" dirty="0" smtClean="0"/>
              <a:t>outside-in</a:t>
            </a:r>
            <a:r>
              <a:rPr lang="pl-PL" sz="2800" dirty="0" smtClean="0"/>
              <a:t> </a:t>
            </a:r>
            <a:r>
              <a:rPr lang="en-US" sz="2800" dirty="0" smtClean="0"/>
              <a:t>approach </a:t>
            </a:r>
            <a:r>
              <a:rPr lang="en-US" sz="2800" dirty="0"/>
              <a:t>to describe application behavior by encouraging intense customer </a:t>
            </a:r>
            <a:r>
              <a:rPr lang="en-US" sz="2800" dirty="0" smtClean="0"/>
              <a:t>involvement</a:t>
            </a:r>
            <a:endParaRPr lang="pl-PL" sz="2800" dirty="0" smtClean="0"/>
          </a:p>
        </p:txBody>
      </p:sp>
      <p:pic>
        <p:nvPicPr>
          <p:cNvPr id="2050" name="Picture 2" descr="http://dannorthnet.files.wordpress.com/2012/08/dan-north-portrait-e1344962419273.jpg?w=240&amp;h=3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2132856"/>
            <a:ext cx="1968153" cy="2451991"/>
          </a:xfrm>
          <a:prstGeom prst="rect">
            <a:avLst/>
          </a:prstGeom>
          <a:noFill/>
          <a:extLst>
            <a:ext uri="{909E8E84-426E-40DD-AFC4-6F175D3DCCD1}">
              <a14:hiddenFill xmlns:a14="http://schemas.microsoft.com/office/drawing/2010/main">
                <a:solidFill>
                  <a:srgbClr val="FFFFFF"/>
                </a:solidFill>
              </a14:hiddenFill>
            </a:ext>
          </a:extLst>
        </p:spPr>
      </p:pic>
      <p:sp>
        <p:nvSpPr>
          <p:cNvPr id="4" name="pole tekstowe 3"/>
          <p:cNvSpPr txBox="1"/>
          <p:nvPr/>
        </p:nvSpPr>
        <p:spPr>
          <a:xfrm>
            <a:off x="6732240" y="4571836"/>
            <a:ext cx="1824137" cy="369332"/>
          </a:xfrm>
          <a:prstGeom prst="rect">
            <a:avLst/>
          </a:prstGeom>
          <a:noFill/>
        </p:spPr>
        <p:txBody>
          <a:bodyPr wrap="square" rtlCol="0">
            <a:spAutoFit/>
          </a:bodyPr>
          <a:lstStyle/>
          <a:p>
            <a:r>
              <a:rPr lang="pl-PL" dirty="0" smtClean="0"/>
              <a:t>Dan </a:t>
            </a:r>
            <a:r>
              <a:rPr lang="pl-PL" dirty="0" err="1" smtClean="0"/>
              <a:t>North</a:t>
            </a:r>
            <a:endParaRPr lang="pl-PL" dirty="0" smtClean="0"/>
          </a:p>
        </p:txBody>
      </p:sp>
    </p:spTree>
    <p:extLst>
      <p:ext uri="{BB962C8B-B14F-4D97-AF65-F5344CB8AC3E}">
        <p14:creationId xmlns:p14="http://schemas.microsoft.com/office/powerpoint/2010/main" val="2542421673"/>
      </p:ext>
    </p:extLst>
  </p:cSld>
  <p:clrMapOvr>
    <a:masterClrMapping/>
  </p:clrMapOvr>
  <p:transition>
    <p:randomBa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BDD- </a:t>
            </a:r>
            <a:r>
              <a:rPr lang="pl-PL" dirty="0" err="1" smtClean="0"/>
              <a:t>cycle</a:t>
            </a:r>
            <a:endParaRPr lang="pl-PL" dirty="0"/>
          </a:p>
        </p:txBody>
      </p:sp>
      <p:pic>
        <p:nvPicPr>
          <p:cNvPr id="4" name="Picture 4" descr="http://jakegoulding.com/images/blog/bdd-cycl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55776" y="1850154"/>
            <a:ext cx="4364264" cy="486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459020"/>
      </p:ext>
    </p:extLst>
  </p:cSld>
  <p:clrMapOvr>
    <a:masterClrMapping/>
  </p:clrMapOvr>
  <p:transition>
    <p:randomBa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err="1"/>
              <a:t>Behavioral</a:t>
            </a:r>
            <a:r>
              <a:rPr lang="pl-PL" dirty="0"/>
              <a:t> </a:t>
            </a:r>
            <a:r>
              <a:rPr lang="pl-PL" dirty="0" err="1"/>
              <a:t>specifications</a:t>
            </a:r>
            <a:r>
              <a:rPr lang="pl-PL" dirty="0"/>
              <a:t> - </a:t>
            </a:r>
            <a:r>
              <a:rPr lang="pl-PL" dirty="0" err="1"/>
              <a:t>user</a:t>
            </a:r>
            <a:r>
              <a:rPr lang="pl-PL" dirty="0"/>
              <a:t> </a:t>
            </a:r>
            <a:r>
              <a:rPr lang="pl-PL" dirty="0" err="1" smtClean="0"/>
              <a:t>stories</a:t>
            </a:r>
            <a:endParaRPr lang="pl-PL" dirty="0"/>
          </a:p>
        </p:txBody>
      </p:sp>
      <p:sp>
        <p:nvSpPr>
          <p:cNvPr id="3" name="Symbol zastępczy zawartości 2"/>
          <p:cNvSpPr>
            <a:spLocks noGrp="1"/>
          </p:cNvSpPr>
          <p:nvPr>
            <p:ph idx="1"/>
          </p:nvPr>
        </p:nvSpPr>
        <p:spPr>
          <a:xfrm>
            <a:off x="611188" y="1881188"/>
            <a:ext cx="3312740" cy="4860925"/>
          </a:xfrm>
        </p:spPr>
        <p:txBody>
          <a:bodyPr/>
          <a:lstStyle/>
          <a:p>
            <a:pPr marL="0" indent="0">
              <a:buNone/>
            </a:pPr>
            <a:r>
              <a:rPr lang="pl-PL" sz="2800" dirty="0" err="1"/>
              <a:t>Structure</a:t>
            </a:r>
            <a:r>
              <a:rPr lang="pl-PL" sz="2800" dirty="0"/>
              <a:t>:</a:t>
            </a:r>
            <a:endParaRPr lang="pl-PL" dirty="0"/>
          </a:p>
          <a:p>
            <a:r>
              <a:rPr lang="en-US" sz="2400" dirty="0"/>
              <a:t>Title</a:t>
            </a:r>
          </a:p>
          <a:p>
            <a:r>
              <a:rPr lang="en-US" sz="2400" dirty="0"/>
              <a:t>Narrative</a:t>
            </a:r>
          </a:p>
          <a:p>
            <a:r>
              <a:rPr lang="en-US" sz="2400" dirty="0"/>
              <a:t>Acceptance criteria or scenarios</a:t>
            </a:r>
          </a:p>
          <a:p>
            <a:pPr lvl="1"/>
            <a:r>
              <a:rPr lang="en-US" sz="1800" dirty="0"/>
              <a:t>Given</a:t>
            </a:r>
          </a:p>
          <a:p>
            <a:pPr lvl="1"/>
            <a:r>
              <a:rPr lang="en-US" sz="1800" dirty="0"/>
              <a:t>When</a:t>
            </a:r>
          </a:p>
          <a:p>
            <a:pPr lvl="1"/>
            <a:r>
              <a:rPr lang="en-US" sz="1800" dirty="0"/>
              <a:t>Then</a:t>
            </a:r>
            <a:endParaRPr lang="pl-PL" sz="1800" dirty="0"/>
          </a:p>
          <a:p>
            <a:endParaRPr lang="pl-PL" dirty="0"/>
          </a:p>
        </p:txBody>
      </p:sp>
      <p:sp>
        <p:nvSpPr>
          <p:cNvPr id="4" name="pole tekstowe 3"/>
          <p:cNvSpPr txBox="1"/>
          <p:nvPr/>
        </p:nvSpPr>
        <p:spPr>
          <a:xfrm>
            <a:off x="3923928" y="1881188"/>
            <a:ext cx="5220072" cy="3293209"/>
          </a:xfrm>
          <a:prstGeom prst="rect">
            <a:avLst/>
          </a:prstGeom>
          <a:noFill/>
        </p:spPr>
        <p:txBody>
          <a:bodyPr wrap="square" rtlCol="0">
            <a:spAutoFit/>
          </a:bodyPr>
          <a:lstStyle/>
          <a:p>
            <a:r>
              <a:rPr lang="pl-PL" sz="2800" kern="0" dirty="0" err="1" smtClean="0">
                <a:solidFill>
                  <a:srgbClr val="000000"/>
                </a:solidFill>
                <a:latin typeface="Trebuchet MS"/>
              </a:rPr>
              <a:t>Example</a:t>
            </a:r>
            <a:r>
              <a:rPr lang="pl-PL" sz="2800" kern="0" dirty="0" smtClean="0">
                <a:solidFill>
                  <a:srgbClr val="000000"/>
                </a:solidFill>
                <a:latin typeface="Trebuchet MS"/>
              </a:rPr>
              <a:t>:</a:t>
            </a:r>
            <a:endParaRPr lang="pl-PL" sz="2800" dirty="0"/>
          </a:p>
          <a:p>
            <a:r>
              <a:rPr lang="en-US" dirty="0"/>
              <a:t>Story: Test login</a:t>
            </a:r>
          </a:p>
          <a:p>
            <a:endParaRPr lang="en-US" dirty="0"/>
          </a:p>
          <a:p>
            <a:r>
              <a:rPr lang="en-US" dirty="0"/>
              <a:t>As a registered user</a:t>
            </a:r>
          </a:p>
          <a:p>
            <a:r>
              <a:rPr lang="en-US" dirty="0"/>
              <a:t>I want to log in website</a:t>
            </a:r>
          </a:p>
          <a:p>
            <a:endParaRPr lang="en-US" dirty="0"/>
          </a:p>
          <a:p>
            <a:r>
              <a:rPr lang="en-US" dirty="0"/>
              <a:t>Scenario 1: Login Success and Failure</a:t>
            </a:r>
          </a:p>
          <a:p>
            <a:r>
              <a:rPr lang="en-US" dirty="0"/>
              <a:t>	Given I navigate to the mock application</a:t>
            </a:r>
          </a:p>
          <a:p>
            <a:r>
              <a:rPr lang="en-US" dirty="0"/>
              <a:t>	When I try to login with valid credentials</a:t>
            </a:r>
          </a:p>
          <a:p>
            <a:r>
              <a:rPr lang="en-US" dirty="0"/>
              <a:t>	Then I should see that I logged in </a:t>
            </a:r>
            <a:r>
              <a:rPr lang="pl-PL" dirty="0" smtClean="0"/>
              <a:t>	</a:t>
            </a:r>
            <a:r>
              <a:rPr lang="en-US" dirty="0" smtClean="0"/>
              <a:t>successfully</a:t>
            </a:r>
            <a:endParaRPr lang="en-US" dirty="0"/>
          </a:p>
        </p:txBody>
      </p:sp>
    </p:spTree>
    <p:extLst>
      <p:ext uri="{BB962C8B-B14F-4D97-AF65-F5344CB8AC3E}">
        <p14:creationId xmlns:p14="http://schemas.microsoft.com/office/powerpoint/2010/main" val="2880720104"/>
      </p:ext>
    </p:extLst>
  </p:cSld>
  <p:clrMapOvr>
    <a:masterClrMapping/>
  </p:clrMapOvr>
  <p:transition>
    <p:randomBa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Cucumber</a:t>
            </a:r>
            <a:endParaRPr lang="pl-PL" dirty="0"/>
          </a:p>
        </p:txBody>
      </p:sp>
      <p:sp>
        <p:nvSpPr>
          <p:cNvPr id="3" name="Symbol zastępczy zawartości 2"/>
          <p:cNvSpPr>
            <a:spLocks noGrp="1"/>
          </p:cNvSpPr>
          <p:nvPr>
            <p:ph idx="1"/>
          </p:nvPr>
        </p:nvSpPr>
        <p:spPr>
          <a:xfrm>
            <a:off x="611188" y="1881188"/>
            <a:ext cx="6481092" cy="4860925"/>
          </a:xfrm>
        </p:spPr>
        <p:txBody>
          <a:bodyPr/>
          <a:lstStyle/>
          <a:p>
            <a:r>
              <a:rPr lang="en-US" sz="2800" dirty="0"/>
              <a:t>It is a tool that executes plain-text functional descriptions as automated </a:t>
            </a:r>
            <a:r>
              <a:rPr lang="en-US" sz="2800" dirty="0" smtClean="0"/>
              <a:t>tests.</a:t>
            </a:r>
            <a:r>
              <a:rPr lang="pl-PL" sz="2800" dirty="0" smtClean="0"/>
              <a:t> </a:t>
            </a:r>
            <a:r>
              <a:rPr lang="en-US" sz="2800" dirty="0" smtClean="0"/>
              <a:t>The </a:t>
            </a:r>
            <a:r>
              <a:rPr lang="en-US" sz="2800" dirty="0"/>
              <a:t>language that Cucumber understands is called </a:t>
            </a:r>
            <a:r>
              <a:rPr lang="en-US" sz="2800" b="1" dirty="0"/>
              <a:t>Gherkin</a:t>
            </a:r>
            <a:r>
              <a:rPr lang="en-US" sz="2800" dirty="0" smtClean="0"/>
              <a:t>.</a:t>
            </a:r>
            <a:endParaRPr lang="pl-PL" sz="2800" dirty="0" smtClean="0"/>
          </a:p>
          <a:p>
            <a:r>
              <a:rPr lang="en-US" sz="2800" b="1" dirty="0"/>
              <a:t>Gherkin</a:t>
            </a:r>
            <a:r>
              <a:rPr lang="en-US" sz="2800" dirty="0"/>
              <a:t> is a Business Readable</a:t>
            </a:r>
            <a:r>
              <a:rPr lang="en-US" sz="2800" dirty="0" smtClean="0"/>
              <a:t>,</a:t>
            </a:r>
            <a:r>
              <a:rPr lang="pl-PL" sz="2800" dirty="0" smtClean="0"/>
              <a:t> </a:t>
            </a:r>
            <a:r>
              <a:rPr lang="en-US" sz="2800" dirty="0" smtClean="0"/>
              <a:t>Domain </a:t>
            </a:r>
            <a:r>
              <a:rPr lang="en-US" sz="2800" dirty="0"/>
              <a:t>Specific Language that lets you describe software's behavior without detailing how that behavior is implemented.</a:t>
            </a:r>
            <a:endParaRPr lang="pl-PL" sz="2800" dirty="0"/>
          </a:p>
        </p:txBody>
      </p:sp>
      <p:pic>
        <p:nvPicPr>
          <p:cNvPr id="1026" name="Picture 2" descr="c713a878aed7b1c3aea97c673e42fcb0 (420×4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6188" y="5013176"/>
            <a:ext cx="1458714" cy="1458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891333"/>
      </p:ext>
    </p:extLst>
  </p:cSld>
  <p:clrMapOvr>
    <a:masterClrMapping/>
  </p:clrMapOvr>
  <p:transition>
    <p:randomBa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What unit test should be F.I.R.S.T</a:t>
            </a:r>
            <a:endParaRPr lang="en-US" noProof="0"/>
          </a:p>
        </p:txBody>
      </p:sp>
      <p:sp>
        <p:nvSpPr>
          <p:cNvPr id="3" name="Symbol zastępczy zawartości 2"/>
          <p:cNvSpPr>
            <a:spLocks noGrp="1"/>
          </p:cNvSpPr>
          <p:nvPr>
            <p:ph idx="1"/>
          </p:nvPr>
        </p:nvSpPr>
        <p:spPr/>
        <p:txBody>
          <a:bodyPr/>
          <a:lstStyle/>
          <a:p>
            <a:r>
              <a:rPr lang="en-US" sz="2400" noProof="0" smtClean="0"/>
              <a:t>Fast</a:t>
            </a:r>
          </a:p>
          <a:p>
            <a:r>
              <a:rPr lang="en-US" sz="2400" noProof="0" smtClean="0"/>
              <a:t>Independent</a:t>
            </a:r>
          </a:p>
          <a:p>
            <a:r>
              <a:rPr lang="en-US" sz="2400" noProof="0" smtClean="0"/>
              <a:t>Repeatable</a:t>
            </a:r>
          </a:p>
          <a:p>
            <a:r>
              <a:rPr lang="en-US" sz="2400" noProof="0" smtClean="0"/>
              <a:t>Self-Validating</a:t>
            </a:r>
          </a:p>
          <a:p>
            <a:r>
              <a:rPr lang="en-US" sz="2400" noProof="0" smtClean="0"/>
              <a:t>Timely</a:t>
            </a:r>
          </a:p>
          <a:p>
            <a:pPr lvl="1"/>
            <a:endParaRPr lang="en-US" sz="2000" noProof="0" smtClean="0"/>
          </a:p>
          <a:p>
            <a:pPr marL="0" indent="0">
              <a:buNone/>
            </a:pPr>
            <a:endParaRPr lang="en-US" noProof="0"/>
          </a:p>
        </p:txBody>
      </p:sp>
    </p:spTree>
    <p:extLst>
      <p:ext uri="{BB962C8B-B14F-4D97-AF65-F5344CB8AC3E}">
        <p14:creationId xmlns:p14="http://schemas.microsoft.com/office/powerpoint/2010/main" val="1427484252"/>
      </p:ext>
    </p:extLst>
  </p:cSld>
  <p:clrMapOvr>
    <a:masterClrMapping/>
  </p:clrMapOvr>
  <p:transition>
    <p:randomBa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zawartości 3"/>
          <p:cNvSpPr>
            <a:spLocks noGrp="1"/>
          </p:cNvSpPr>
          <p:nvPr>
            <p:ph sz="half" idx="2"/>
          </p:nvPr>
        </p:nvSpPr>
        <p:spPr>
          <a:xfrm>
            <a:off x="457200" y="1844824"/>
            <a:ext cx="8435280" cy="4281339"/>
          </a:xfrm>
        </p:spPr>
        <p:txBody>
          <a:bodyPr/>
          <a:lstStyle/>
          <a:p>
            <a:pPr marL="0" indent="0">
              <a:buNone/>
            </a:pPr>
            <a:r>
              <a:rPr lang="en-US" sz="2800" b="1" dirty="0"/>
              <a:t>Feature</a:t>
            </a:r>
            <a:r>
              <a:rPr lang="en-US" sz="2800" dirty="0"/>
              <a:t>: Hello </a:t>
            </a:r>
            <a:r>
              <a:rPr lang="en-US" sz="2800" dirty="0" smtClean="0"/>
              <a:t>World</a:t>
            </a:r>
            <a:endParaRPr lang="pl-PL" sz="2800" dirty="0" smtClean="0"/>
          </a:p>
          <a:p>
            <a:pPr marL="0" indent="0">
              <a:buNone/>
            </a:pPr>
            <a:endParaRPr lang="en-US" sz="2800" dirty="0"/>
          </a:p>
          <a:p>
            <a:pPr marL="0" indent="0">
              <a:buNone/>
            </a:pPr>
            <a:r>
              <a:rPr lang="en-US" sz="2800" b="1" dirty="0" smtClean="0"/>
              <a:t>Scenario</a:t>
            </a:r>
            <a:r>
              <a:rPr lang="en-US" sz="2800" dirty="0"/>
              <a:t>: Say hello</a:t>
            </a:r>
          </a:p>
          <a:p>
            <a:pPr marL="0" indent="0">
              <a:buNone/>
            </a:pPr>
            <a:r>
              <a:rPr lang="en-US" sz="2800" b="1" dirty="0" smtClean="0"/>
              <a:t>Given</a:t>
            </a:r>
            <a:r>
              <a:rPr lang="en-US" sz="2800" dirty="0" smtClean="0"/>
              <a:t> </a:t>
            </a:r>
            <a:r>
              <a:rPr lang="en-US" sz="2800" dirty="0"/>
              <a:t>I have a hello app with "Howdy"</a:t>
            </a:r>
          </a:p>
          <a:p>
            <a:pPr marL="0" indent="0">
              <a:buNone/>
            </a:pPr>
            <a:r>
              <a:rPr lang="en-US" sz="2800" b="1" dirty="0" smtClean="0"/>
              <a:t>When</a:t>
            </a:r>
            <a:r>
              <a:rPr lang="en-US" sz="2800" dirty="0" smtClean="0"/>
              <a:t> </a:t>
            </a:r>
            <a:r>
              <a:rPr lang="en-US" sz="2800" dirty="0"/>
              <a:t>I ask it to say hi</a:t>
            </a:r>
          </a:p>
          <a:p>
            <a:pPr marL="0" indent="0">
              <a:buNone/>
            </a:pPr>
            <a:r>
              <a:rPr lang="en-US" sz="2800" b="1" dirty="0" smtClean="0"/>
              <a:t>Then</a:t>
            </a:r>
            <a:r>
              <a:rPr lang="en-US" sz="2800" dirty="0" smtClean="0"/>
              <a:t> </a:t>
            </a:r>
            <a:r>
              <a:rPr lang="en-US" sz="2800" dirty="0"/>
              <a:t>it should answer with "Howdy World"</a:t>
            </a:r>
            <a:endParaRPr lang="pl-PL" sz="2800" dirty="0"/>
          </a:p>
        </p:txBody>
      </p:sp>
      <p:sp>
        <p:nvSpPr>
          <p:cNvPr id="9" name="Tytuł 1"/>
          <p:cNvSpPr>
            <a:spLocks noGrp="1"/>
          </p:cNvSpPr>
          <p:nvPr>
            <p:ph type="title"/>
          </p:nvPr>
        </p:nvSpPr>
        <p:spPr>
          <a:xfrm>
            <a:off x="611188" y="630238"/>
            <a:ext cx="8424862" cy="1035050"/>
          </a:xfrm>
        </p:spPr>
        <p:txBody>
          <a:bodyPr>
            <a:normAutofit/>
          </a:bodyPr>
          <a:lstStyle/>
          <a:p>
            <a:r>
              <a:rPr lang="pl-PL" dirty="0" err="1" smtClean="0"/>
              <a:t>Cucumber</a:t>
            </a:r>
            <a:r>
              <a:rPr lang="pl-PL" dirty="0" smtClean="0"/>
              <a:t> – </a:t>
            </a:r>
            <a:r>
              <a:rPr lang="pl-PL" dirty="0" err="1" smtClean="0"/>
              <a:t>helloworld.feature</a:t>
            </a:r>
            <a:endParaRPr lang="pl-PL" dirty="0"/>
          </a:p>
        </p:txBody>
      </p:sp>
    </p:spTree>
    <p:extLst>
      <p:ext uri="{BB962C8B-B14F-4D97-AF65-F5344CB8AC3E}">
        <p14:creationId xmlns:p14="http://schemas.microsoft.com/office/powerpoint/2010/main" val="4027176703"/>
      </p:ext>
    </p:extLst>
  </p:cSld>
  <p:clrMapOvr>
    <a:masterClrMapping/>
  </p:clrMapOvr>
  <p:transition>
    <p:randomBa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Cucumber</a:t>
            </a:r>
            <a:r>
              <a:rPr lang="pl-PL" dirty="0"/>
              <a:t> – </a:t>
            </a:r>
            <a:r>
              <a:rPr lang="pl-PL" dirty="0" smtClean="0"/>
              <a:t>HelloStepdefs.java</a:t>
            </a:r>
            <a:endParaRPr lang="pl-PL" dirty="0"/>
          </a:p>
        </p:txBody>
      </p:sp>
      <p:sp>
        <p:nvSpPr>
          <p:cNvPr id="3" name="Symbol zastępczy zawartości 2"/>
          <p:cNvSpPr>
            <a:spLocks noGrp="1"/>
          </p:cNvSpPr>
          <p:nvPr>
            <p:ph idx="1"/>
          </p:nvPr>
        </p:nvSpPr>
        <p:spPr/>
        <p:txBody>
          <a:bodyPr/>
          <a:lstStyle/>
          <a:p>
            <a:pPr marL="0" indent="0">
              <a:buNone/>
            </a:pPr>
            <a:r>
              <a:rPr lang="pl-PL" sz="2000" dirty="0" smtClean="0">
                <a:solidFill>
                  <a:srgbClr val="8000FF"/>
                </a:solidFill>
                <a:latin typeface="Consolas" panose="020B0609020204030204" pitchFamily="49" charset="0"/>
                <a:cs typeface="Consolas" panose="020B0609020204030204" pitchFamily="49" charset="0"/>
              </a:rPr>
              <a:t>public</a:t>
            </a:r>
            <a:r>
              <a:rPr lang="pl-PL" sz="2000" dirty="0" smtClean="0">
                <a:solidFill>
                  <a:srgbClr val="000000"/>
                </a:solidFill>
                <a:latin typeface="Consolas" panose="020B0609020204030204" pitchFamily="49" charset="0"/>
                <a:cs typeface="Consolas" panose="020B0609020204030204" pitchFamily="49" charset="0"/>
              </a:rPr>
              <a:t> </a:t>
            </a:r>
            <a:r>
              <a:rPr lang="pl-PL" sz="2000" dirty="0" err="1" smtClean="0">
                <a:solidFill>
                  <a:srgbClr val="8000FF"/>
                </a:solidFill>
                <a:latin typeface="Consolas" panose="020B0609020204030204" pitchFamily="49" charset="0"/>
                <a:cs typeface="Consolas" panose="020B0609020204030204" pitchFamily="49" charset="0"/>
              </a:rPr>
              <a:t>class</a:t>
            </a:r>
            <a:r>
              <a:rPr lang="pl-PL" sz="2000" dirty="0" smtClean="0">
                <a:solidFill>
                  <a:srgbClr val="000000"/>
                </a:solidFill>
                <a:latin typeface="Consolas" panose="020B0609020204030204" pitchFamily="49" charset="0"/>
                <a:cs typeface="Consolas" panose="020B0609020204030204" pitchFamily="49" charset="0"/>
              </a:rPr>
              <a:t> </a:t>
            </a:r>
            <a:r>
              <a:rPr lang="pl-PL" sz="2000" dirty="0" err="1" smtClean="0">
                <a:solidFill>
                  <a:srgbClr val="000000"/>
                </a:solidFill>
                <a:latin typeface="Consolas" panose="020B0609020204030204" pitchFamily="49" charset="0"/>
                <a:cs typeface="Consolas" panose="020B0609020204030204" pitchFamily="49" charset="0"/>
              </a:rPr>
              <a:t>HelloStepdefs</a:t>
            </a:r>
            <a:r>
              <a:rPr lang="pl-PL" sz="2000" dirty="0" smtClean="0">
                <a:solidFill>
                  <a:srgbClr val="000000"/>
                </a:solidFill>
                <a:latin typeface="Consolas" panose="020B0609020204030204" pitchFamily="49" charset="0"/>
                <a:cs typeface="Consolas" panose="020B0609020204030204" pitchFamily="49" charset="0"/>
              </a:rPr>
              <a:t> </a:t>
            </a:r>
            <a:r>
              <a:rPr lang="pl-PL" sz="2000" b="1" dirty="0" smtClean="0">
                <a:solidFill>
                  <a:srgbClr val="000080"/>
                </a:solidFill>
                <a:latin typeface="Consolas" panose="020B0609020204030204" pitchFamily="49" charset="0"/>
                <a:cs typeface="Consolas" panose="020B0609020204030204" pitchFamily="49" charset="0"/>
              </a:rPr>
              <a:t>{</a:t>
            </a:r>
            <a:r>
              <a:rPr lang="pl-PL" sz="2000" dirty="0" smtClean="0">
                <a:solidFill>
                  <a:srgbClr val="000000"/>
                </a:solidFill>
                <a:latin typeface="Consolas" panose="020B0609020204030204" pitchFamily="49" charset="0"/>
                <a:cs typeface="Consolas" panose="020B0609020204030204" pitchFamily="49" charset="0"/>
              </a:rPr>
              <a:t> </a:t>
            </a:r>
          </a:p>
          <a:p>
            <a:pPr marL="0" indent="0">
              <a:buNone/>
            </a:pPr>
            <a:r>
              <a:rPr lang="pl-PL" sz="2000" dirty="0" err="1" smtClean="0">
                <a:solidFill>
                  <a:srgbClr val="8000FF"/>
                </a:solidFill>
                <a:latin typeface="Consolas" panose="020B0609020204030204" pitchFamily="49" charset="0"/>
                <a:cs typeface="Consolas" panose="020B0609020204030204" pitchFamily="49" charset="0"/>
              </a:rPr>
              <a:t>private</a:t>
            </a:r>
            <a:r>
              <a:rPr lang="pl-PL" sz="2000" dirty="0" smtClean="0">
                <a:solidFill>
                  <a:srgbClr val="000000"/>
                </a:solidFill>
                <a:latin typeface="Consolas" panose="020B0609020204030204" pitchFamily="49" charset="0"/>
                <a:cs typeface="Consolas" panose="020B0609020204030204" pitchFamily="49" charset="0"/>
              </a:rPr>
              <a:t> Hello </a:t>
            </a:r>
            <a:r>
              <a:rPr lang="pl-PL" sz="2000" dirty="0" err="1" smtClean="0">
                <a:solidFill>
                  <a:srgbClr val="000000"/>
                </a:solidFill>
                <a:latin typeface="Consolas" panose="020B0609020204030204" pitchFamily="49" charset="0"/>
                <a:cs typeface="Consolas" panose="020B0609020204030204" pitchFamily="49" charset="0"/>
              </a:rPr>
              <a:t>hello</a:t>
            </a:r>
            <a:r>
              <a:rPr lang="pl-PL" sz="2000" b="1" dirty="0" smtClean="0">
                <a:solidFill>
                  <a:srgbClr val="000080"/>
                </a:solidFill>
                <a:latin typeface="Consolas" panose="020B0609020204030204" pitchFamily="49" charset="0"/>
                <a:cs typeface="Consolas" panose="020B0609020204030204" pitchFamily="49" charset="0"/>
              </a:rPr>
              <a:t>;</a:t>
            </a:r>
            <a:r>
              <a:rPr lang="pl-PL" sz="2000" dirty="0" smtClean="0">
                <a:solidFill>
                  <a:srgbClr val="000000"/>
                </a:solidFill>
                <a:latin typeface="Consolas" panose="020B0609020204030204" pitchFamily="49" charset="0"/>
                <a:cs typeface="Consolas" panose="020B0609020204030204" pitchFamily="49" charset="0"/>
              </a:rPr>
              <a:t> </a:t>
            </a:r>
          </a:p>
          <a:p>
            <a:pPr marL="0" indent="0">
              <a:buNone/>
            </a:pPr>
            <a:r>
              <a:rPr lang="pl-PL" sz="2000" dirty="0" err="1" smtClean="0">
                <a:solidFill>
                  <a:srgbClr val="8000FF"/>
                </a:solidFill>
                <a:latin typeface="Consolas" panose="020B0609020204030204" pitchFamily="49" charset="0"/>
                <a:cs typeface="Consolas" panose="020B0609020204030204" pitchFamily="49" charset="0"/>
              </a:rPr>
              <a:t>private</a:t>
            </a:r>
            <a:r>
              <a:rPr lang="pl-PL" sz="2000" dirty="0" smtClean="0">
                <a:solidFill>
                  <a:srgbClr val="000000"/>
                </a:solidFill>
                <a:latin typeface="Consolas" panose="020B0609020204030204" pitchFamily="49" charset="0"/>
                <a:cs typeface="Consolas" panose="020B0609020204030204" pitchFamily="49" charset="0"/>
              </a:rPr>
              <a:t> String hi</a:t>
            </a:r>
            <a:r>
              <a:rPr lang="pl-PL" sz="2000" b="1" dirty="0" smtClean="0">
                <a:solidFill>
                  <a:srgbClr val="000080"/>
                </a:solidFill>
                <a:latin typeface="Consolas" panose="020B0609020204030204" pitchFamily="49" charset="0"/>
                <a:cs typeface="Consolas" panose="020B0609020204030204" pitchFamily="49" charset="0"/>
              </a:rPr>
              <a:t>;</a:t>
            </a:r>
            <a:r>
              <a:rPr lang="pl-PL" sz="2000" dirty="0" smtClean="0">
                <a:solidFill>
                  <a:srgbClr val="000000"/>
                </a:solidFill>
                <a:latin typeface="Consolas" panose="020B0609020204030204" pitchFamily="49" charset="0"/>
                <a:cs typeface="Consolas" panose="020B0609020204030204" pitchFamily="49" charset="0"/>
              </a:rPr>
              <a:t> </a:t>
            </a:r>
          </a:p>
          <a:p>
            <a:pPr marL="0" indent="0">
              <a:buNone/>
            </a:pPr>
            <a:r>
              <a:rPr lang="pl-PL" sz="2000" dirty="0" smtClean="0">
                <a:solidFill>
                  <a:srgbClr val="000000"/>
                </a:solidFill>
                <a:latin typeface="Consolas" panose="020B0609020204030204" pitchFamily="49" charset="0"/>
                <a:cs typeface="Consolas" panose="020B0609020204030204" pitchFamily="49" charset="0"/>
              </a:rPr>
              <a:t>@</a:t>
            </a:r>
            <a:r>
              <a:rPr lang="pl-PL" sz="2000" dirty="0" err="1">
                <a:solidFill>
                  <a:srgbClr val="000000"/>
                </a:solidFill>
                <a:latin typeface="Consolas" panose="020B0609020204030204" pitchFamily="49" charset="0"/>
                <a:cs typeface="Consolas" panose="020B0609020204030204" pitchFamily="49" charset="0"/>
              </a:rPr>
              <a:t>Given</a:t>
            </a:r>
            <a:r>
              <a:rPr lang="pl-PL" sz="2000" b="1" dirty="0">
                <a:solidFill>
                  <a:srgbClr val="000080"/>
                </a:solidFill>
                <a:latin typeface="Consolas" panose="020B0609020204030204" pitchFamily="49" charset="0"/>
                <a:cs typeface="Consolas" panose="020B0609020204030204" pitchFamily="49" charset="0"/>
              </a:rPr>
              <a:t>(</a:t>
            </a:r>
            <a:r>
              <a:rPr lang="pl-PL" sz="2000" dirty="0">
                <a:solidFill>
                  <a:srgbClr val="808080"/>
                </a:solidFill>
                <a:latin typeface="Consolas" panose="020B0609020204030204" pitchFamily="49" charset="0"/>
                <a:cs typeface="Consolas" panose="020B0609020204030204" pitchFamily="49" charset="0"/>
              </a:rPr>
              <a:t>"^I </a:t>
            </a:r>
            <a:r>
              <a:rPr lang="pl-PL" sz="2000" dirty="0" err="1">
                <a:solidFill>
                  <a:srgbClr val="808080"/>
                </a:solidFill>
                <a:latin typeface="Consolas" panose="020B0609020204030204" pitchFamily="49" charset="0"/>
                <a:cs typeface="Consolas" panose="020B0609020204030204" pitchFamily="49" charset="0"/>
              </a:rPr>
              <a:t>have</a:t>
            </a:r>
            <a:r>
              <a:rPr lang="pl-PL" sz="2000" dirty="0">
                <a:solidFill>
                  <a:srgbClr val="808080"/>
                </a:solidFill>
                <a:latin typeface="Consolas" panose="020B0609020204030204" pitchFamily="49" charset="0"/>
                <a:cs typeface="Consolas" panose="020B0609020204030204" pitchFamily="49" charset="0"/>
              </a:rPr>
              <a:t> a hello </a:t>
            </a:r>
            <a:r>
              <a:rPr lang="pl-PL" sz="2000" dirty="0" err="1">
                <a:solidFill>
                  <a:srgbClr val="808080"/>
                </a:solidFill>
                <a:latin typeface="Consolas" panose="020B0609020204030204" pitchFamily="49" charset="0"/>
                <a:cs typeface="Consolas" panose="020B0609020204030204" pitchFamily="49" charset="0"/>
              </a:rPr>
              <a:t>app</a:t>
            </a:r>
            <a:r>
              <a:rPr lang="pl-PL" sz="2000" dirty="0">
                <a:solidFill>
                  <a:srgbClr val="808080"/>
                </a:solidFill>
                <a:latin typeface="Consolas" panose="020B0609020204030204" pitchFamily="49" charset="0"/>
                <a:cs typeface="Consolas" panose="020B0609020204030204" pitchFamily="49" charset="0"/>
              </a:rPr>
              <a:t> with \"([^\"]*)\"$"</a:t>
            </a:r>
            <a:r>
              <a:rPr lang="pl-PL" sz="2000" b="1" dirty="0">
                <a:solidFill>
                  <a:srgbClr val="000080"/>
                </a:solidFill>
                <a:latin typeface="Consolas" panose="020B0609020204030204" pitchFamily="49" charset="0"/>
                <a:cs typeface="Consolas" panose="020B0609020204030204" pitchFamily="49" charset="0"/>
              </a:rPr>
              <a:t>)</a:t>
            </a:r>
            <a:r>
              <a:rPr lang="pl-PL" sz="2000" dirty="0">
                <a:solidFill>
                  <a:srgbClr val="000000"/>
                </a:solidFill>
                <a:latin typeface="Consolas" panose="020B0609020204030204" pitchFamily="49" charset="0"/>
                <a:cs typeface="Consolas" panose="020B0609020204030204" pitchFamily="49" charset="0"/>
              </a:rPr>
              <a:t> </a:t>
            </a:r>
            <a:endParaRPr lang="pl-PL" sz="2000" dirty="0" smtClean="0">
              <a:solidFill>
                <a:srgbClr val="000000"/>
              </a:solidFill>
              <a:latin typeface="Consolas" panose="020B0609020204030204" pitchFamily="49" charset="0"/>
              <a:cs typeface="Consolas" panose="020B0609020204030204" pitchFamily="49" charset="0"/>
            </a:endParaRPr>
          </a:p>
          <a:p>
            <a:pPr marL="0" indent="0">
              <a:buNone/>
            </a:pPr>
            <a:r>
              <a:rPr lang="pl-PL" sz="2000" dirty="0" smtClean="0">
                <a:solidFill>
                  <a:srgbClr val="8000FF"/>
                </a:solidFill>
                <a:latin typeface="Consolas" panose="020B0609020204030204" pitchFamily="49" charset="0"/>
                <a:cs typeface="Consolas" panose="020B0609020204030204" pitchFamily="49" charset="0"/>
              </a:rPr>
              <a:t>public</a:t>
            </a:r>
            <a:r>
              <a:rPr lang="pl-PL" sz="2000" dirty="0" smtClean="0">
                <a:solidFill>
                  <a:srgbClr val="000000"/>
                </a:solidFill>
                <a:latin typeface="Consolas" panose="020B0609020204030204" pitchFamily="49" charset="0"/>
                <a:cs typeface="Consolas" panose="020B0609020204030204" pitchFamily="49" charset="0"/>
              </a:rPr>
              <a:t> </a:t>
            </a:r>
            <a:r>
              <a:rPr lang="pl-PL" sz="2000" dirty="0" err="1">
                <a:solidFill>
                  <a:srgbClr val="8000FF"/>
                </a:solidFill>
                <a:latin typeface="Consolas" panose="020B0609020204030204" pitchFamily="49" charset="0"/>
                <a:cs typeface="Consolas" panose="020B0609020204030204" pitchFamily="49" charset="0"/>
              </a:rPr>
              <a:t>void</a:t>
            </a:r>
            <a:r>
              <a:rPr lang="pl-PL" sz="2000" dirty="0">
                <a:solidFill>
                  <a:srgbClr val="000000"/>
                </a:solidFill>
                <a:latin typeface="Consolas" panose="020B0609020204030204" pitchFamily="49" charset="0"/>
                <a:cs typeface="Consolas" panose="020B0609020204030204" pitchFamily="49" charset="0"/>
              </a:rPr>
              <a:t> </a:t>
            </a:r>
            <a:r>
              <a:rPr lang="pl-PL" sz="2000" dirty="0" err="1">
                <a:solidFill>
                  <a:srgbClr val="000000"/>
                </a:solidFill>
                <a:latin typeface="Consolas" panose="020B0609020204030204" pitchFamily="49" charset="0"/>
                <a:cs typeface="Consolas" panose="020B0609020204030204" pitchFamily="49" charset="0"/>
              </a:rPr>
              <a:t>I_have_a_hello_app_with</a:t>
            </a:r>
            <a:r>
              <a:rPr lang="pl-PL" sz="2000" b="1" dirty="0">
                <a:solidFill>
                  <a:srgbClr val="000080"/>
                </a:solidFill>
                <a:latin typeface="Consolas" panose="020B0609020204030204" pitchFamily="49" charset="0"/>
                <a:cs typeface="Consolas" panose="020B0609020204030204" pitchFamily="49" charset="0"/>
              </a:rPr>
              <a:t>(</a:t>
            </a:r>
            <a:r>
              <a:rPr lang="pl-PL" sz="2000" dirty="0">
                <a:solidFill>
                  <a:srgbClr val="000000"/>
                </a:solidFill>
                <a:latin typeface="Consolas" panose="020B0609020204030204" pitchFamily="49" charset="0"/>
                <a:cs typeface="Consolas" panose="020B0609020204030204" pitchFamily="49" charset="0"/>
              </a:rPr>
              <a:t>String </a:t>
            </a:r>
            <a:r>
              <a:rPr lang="pl-PL" sz="2000" dirty="0" err="1">
                <a:solidFill>
                  <a:srgbClr val="000000"/>
                </a:solidFill>
                <a:latin typeface="Consolas" panose="020B0609020204030204" pitchFamily="49" charset="0"/>
                <a:cs typeface="Consolas" panose="020B0609020204030204" pitchFamily="49" charset="0"/>
              </a:rPr>
              <a:t>greeting</a:t>
            </a:r>
            <a:r>
              <a:rPr lang="pl-PL" sz="2000" b="1" dirty="0">
                <a:solidFill>
                  <a:srgbClr val="000080"/>
                </a:solidFill>
                <a:latin typeface="Consolas" panose="020B0609020204030204" pitchFamily="49" charset="0"/>
                <a:cs typeface="Consolas" panose="020B0609020204030204" pitchFamily="49" charset="0"/>
              </a:rPr>
              <a:t>)</a:t>
            </a:r>
            <a:r>
              <a:rPr lang="pl-PL" sz="2000" dirty="0">
                <a:solidFill>
                  <a:srgbClr val="000000"/>
                </a:solidFill>
                <a:latin typeface="Consolas" panose="020B0609020204030204" pitchFamily="49" charset="0"/>
                <a:cs typeface="Consolas" panose="020B0609020204030204" pitchFamily="49" charset="0"/>
              </a:rPr>
              <a:t> </a:t>
            </a:r>
            <a:r>
              <a:rPr lang="pl-PL" sz="2000" b="1" dirty="0" smtClean="0">
                <a:solidFill>
                  <a:srgbClr val="000080"/>
                </a:solidFill>
                <a:latin typeface="Consolas" panose="020B0609020204030204" pitchFamily="49" charset="0"/>
                <a:cs typeface="Consolas" panose="020B0609020204030204" pitchFamily="49" charset="0"/>
              </a:rPr>
              <a:t>{</a:t>
            </a:r>
            <a:r>
              <a:rPr lang="pl-PL" sz="2000" dirty="0" smtClean="0">
                <a:solidFill>
                  <a:srgbClr val="000000"/>
                </a:solidFill>
                <a:latin typeface="Consolas" panose="020B0609020204030204" pitchFamily="49" charset="0"/>
                <a:cs typeface="Consolas" panose="020B0609020204030204" pitchFamily="49" charset="0"/>
              </a:rPr>
              <a:t> </a:t>
            </a:r>
            <a:r>
              <a:rPr lang="pl-PL" sz="2000" dirty="0">
                <a:solidFill>
                  <a:srgbClr val="000000"/>
                </a:solidFill>
                <a:latin typeface="Consolas" panose="020B0609020204030204" pitchFamily="49" charset="0"/>
                <a:cs typeface="Consolas" panose="020B0609020204030204" pitchFamily="49" charset="0"/>
              </a:rPr>
              <a:t>hello </a:t>
            </a:r>
            <a:r>
              <a:rPr lang="pl-PL" sz="2000" b="1" dirty="0">
                <a:solidFill>
                  <a:srgbClr val="000080"/>
                </a:solidFill>
                <a:latin typeface="Consolas" panose="020B0609020204030204" pitchFamily="49" charset="0"/>
                <a:cs typeface="Consolas" panose="020B0609020204030204" pitchFamily="49" charset="0"/>
              </a:rPr>
              <a:t>=</a:t>
            </a:r>
            <a:r>
              <a:rPr lang="pl-PL" sz="2000" dirty="0">
                <a:solidFill>
                  <a:srgbClr val="000000"/>
                </a:solidFill>
                <a:latin typeface="Consolas" panose="020B0609020204030204" pitchFamily="49" charset="0"/>
                <a:cs typeface="Consolas" panose="020B0609020204030204" pitchFamily="49" charset="0"/>
              </a:rPr>
              <a:t> </a:t>
            </a:r>
            <a:r>
              <a:rPr lang="pl-PL" sz="2000" b="1" dirty="0" err="1">
                <a:solidFill>
                  <a:srgbClr val="0000FF"/>
                </a:solidFill>
                <a:latin typeface="Consolas" panose="020B0609020204030204" pitchFamily="49" charset="0"/>
                <a:cs typeface="Consolas" panose="020B0609020204030204" pitchFamily="49" charset="0"/>
              </a:rPr>
              <a:t>new</a:t>
            </a:r>
            <a:r>
              <a:rPr lang="pl-PL" sz="2000" dirty="0">
                <a:solidFill>
                  <a:srgbClr val="000000"/>
                </a:solidFill>
                <a:latin typeface="Consolas" panose="020B0609020204030204" pitchFamily="49" charset="0"/>
                <a:cs typeface="Consolas" panose="020B0609020204030204" pitchFamily="49" charset="0"/>
              </a:rPr>
              <a:t> Hello</a:t>
            </a:r>
            <a:r>
              <a:rPr lang="pl-PL" sz="2000" b="1" dirty="0">
                <a:solidFill>
                  <a:srgbClr val="000080"/>
                </a:solidFill>
                <a:latin typeface="Consolas" panose="020B0609020204030204" pitchFamily="49" charset="0"/>
                <a:cs typeface="Consolas" panose="020B0609020204030204" pitchFamily="49" charset="0"/>
              </a:rPr>
              <a:t>(</a:t>
            </a:r>
            <a:r>
              <a:rPr lang="pl-PL" sz="2000" dirty="0" err="1">
                <a:solidFill>
                  <a:srgbClr val="000000"/>
                </a:solidFill>
                <a:latin typeface="Consolas" panose="020B0609020204030204" pitchFamily="49" charset="0"/>
                <a:cs typeface="Consolas" panose="020B0609020204030204" pitchFamily="49" charset="0"/>
              </a:rPr>
              <a:t>greeting</a:t>
            </a:r>
            <a:r>
              <a:rPr lang="pl-PL" sz="2000" b="1" dirty="0">
                <a:solidFill>
                  <a:srgbClr val="000080"/>
                </a:solidFill>
                <a:latin typeface="Consolas" panose="020B0609020204030204" pitchFamily="49" charset="0"/>
                <a:cs typeface="Consolas" panose="020B0609020204030204" pitchFamily="49" charset="0"/>
              </a:rPr>
              <a:t>);</a:t>
            </a:r>
            <a:r>
              <a:rPr lang="pl-PL" sz="2000" dirty="0">
                <a:solidFill>
                  <a:srgbClr val="000000"/>
                </a:solidFill>
                <a:latin typeface="Consolas" panose="020B0609020204030204" pitchFamily="49" charset="0"/>
                <a:cs typeface="Consolas" panose="020B0609020204030204" pitchFamily="49" charset="0"/>
              </a:rPr>
              <a:t> </a:t>
            </a:r>
            <a:r>
              <a:rPr lang="pl-PL" sz="2000" b="1" dirty="0">
                <a:solidFill>
                  <a:srgbClr val="000080"/>
                </a:solidFill>
                <a:latin typeface="Consolas" panose="020B0609020204030204" pitchFamily="49" charset="0"/>
                <a:cs typeface="Consolas" panose="020B0609020204030204" pitchFamily="49" charset="0"/>
              </a:rPr>
              <a:t>}</a:t>
            </a:r>
            <a:r>
              <a:rPr lang="pl-PL" sz="2000" dirty="0">
                <a:solidFill>
                  <a:srgbClr val="000000"/>
                </a:solidFill>
                <a:latin typeface="Consolas" panose="020B0609020204030204" pitchFamily="49" charset="0"/>
                <a:cs typeface="Consolas" panose="020B0609020204030204" pitchFamily="49" charset="0"/>
              </a:rPr>
              <a:t> </a:t>
            </a:r>
            <a:endParaRPr lang="pl-PL" sz="2000" dirty="0" smtClean="0">
              <a:solidFill>
                <a:srgbClr val="000000"/>
              </a:solidFill>
              <a:latin typeface="Consolas" panose="020B0609020204030204" pitchFamily="49" charset="0"/>
              <a:cs typeface="Consolas" panose="020B0609020204030204" pitchFamily="49" charset="0"/>
            </a:endParaRPr>
          </a:p>
          <a:p>
            <a:pPr marL="0" indent="0">
              <a:buNone/>
            </a:pPr>
            <a:r>
              <a:rPr lang="pl-PL" sz="2000" dirty="0" smtClean="0">
                <a:solidFill>
                  <a:srgbClr val="000000"/>
                </a:solidFill>
                <a:latin typeface="Consolas" panose="020B0609020204030204" pitchFamily="49" charset="0"/>
                <a:cs typeface="Consolas" panose="020B0609020204030204" pitchFamily="49" charset="0"/>
              </a:rPr>
              <a:t>@</a:t>
            </a:r>
            <a:r>
              <a:rPr lang="pl-PL" sz="2000" dirty="0" err="1">
                <a:solidFill>
                  <a:srgbClr val="000000"/>
                </a:solidFill>
                <a:latin typeface="Consolas" panose="020B0609020204030204" pitchFamily="49" charset="0"/>
                <a:cs typeface="Consolas" panose="020B0609020204030204" pitchFamily="49" charset="0"/>
              </a:rPr>
              <a:t>When</a:t>
            </a:r>
            <a:r>
              <a:rPr lang="pl-PL" sz="2000" b="1" dirty="0">
                <a:solidFill>
                  <a:srgbClr val="000080"/>
                </a:solidFill>
                <a:latin typeface="Consolas" panose="020B0609020204030204" pitchFamily="49" charset="0"/>
                <a:cs typeface="Consolas" panose="020B0609020204030204" pitchFamily="49" charset="0"/>
              </a:rPr>
              <a:t>(</a:t>
            </a:r>
            <a:r>
              <a:rPr lang="pl-PL" sz="2000" dirty="0">
                <a:solidFill>
                  <a:srgbClr val="808080"/>
                </a:solidFill>
                <a:latin typeface="Consolas" panose="020B0609020204030204" pitchFamily="49" charset="0"/>
                <a:cs typeface="Consolas" panose="020B0609020204030204" pitchFamily="49" charset="0"/>
              </a:rPr>
              <a:t>"^I </a:t>
            </a:r>
            <a:r>
              <a:rPr lang="pl-PL" sz="2000" dirty="0" err="1">
                <a:solidFill>
                  <a:srgbClr val="808080"/>
                </a:solidFill>
                <a:latin typeface="Consolas" panose="020B0609020204030204" pitchFamily="49" charset="0"/>
                <a:cs typeface="Consolas" panose="020B0609020204030204" pitchFamily="49" charset="0"/>
              </a:rPr>
              <a:t>ask</a:t>
            </a:r>
            <a:r>
              <a:rPr lang="pl-PL" sz="2000" dirty="0">
                <a:solidFill>
                  <a:srgbClr val="808080"/>
                </a:solidFill>
                <a:latin typeface="Consolas" panose="020B0609020204030204" pitchFamily="49" charset="0"/>
                <a:cs typeface="Consolas" panose="020B0609020204030204" pitchFamily="49" charset="0"/>
              </a:rPr>
              <a:t> </a:t>
            </a:r>
            <a:r>
              <a:rPr lang="pl-PL" sz="2000" dirty="0" err="1">
                <a:solidFill>
                  <a:srgbClr val="808080"/>
                </a:solidFill>
                <a:latin typeface="Consolas" panose="020B0609020204030204" pitchFamily="49" charset="0"/>
                <a:cs typeface="Consolas" panose="020B0609020204030204" pitchFamily="49" charset="0"/>
              </a:rPr>
              <a:t>it</a:t>
            </a:r>
            <a:r>
              <a:rPr lang="pl-PL" sz="2000" dirty="0">
                <a:solidFill>
                  <a:srgbClr val="808080"/>
                </a:solidFill>
                <a:latin typeface="Consolas" panose="020B0609020204030204" pitchFamily="49" charset="0"/>
                <a:cs typeface="Consolas" panose="020B0609020204030204" pitchFamily="49" charset="0"/>
              </a:rPr>
              <a:t> to </a:t>
            </a:r>
            <a:r>
              <a:rPr lang="pl-PL" sz="2000" dirty="0" err="1">
                <a:solidFill>
                  <a:srgbClr val="808080"/>
                </a:solidFill>
                <a:latin typeface="Consolas" panose="020B0609020204030204" pitchFamily="49" charset="0"/>
                <a:cs typeface="Consolas" panose="020B0609020204030204" pitchFamily="49" charset="0"/>
              </a:rPr>
              <a:t>say</a:t>
            </a:r>
            <a:r>
              <a:rPr lang="pl-PL" sz="2000" dirty="0">
                <a:solidFill>
                  <a:srgbClr val="808080"/>
                </a:solidFill>
                <a:latin typeface="Consolas" panose="020B0609020204030204" pitchFamily="49" charset="0"/>
                <a:cs typeface="Consolas" panose="020B0609020204030204" pitchFamily="49" charset="0"/>
              </a:rPr>
              <a:t> hi$"</a:t>
            </a:r>
            <a:r>
              <a:rPr lang="pl-PL" sz="2000" b="1" dirty="0">
                <a:solidFill>
                  <a:srgbClr val="000080"/>
                </a:solidFill>
                <a:latin typeface="Consolas" panose="020B0609020204030204" pitchFamily="49" charset="0"/>
                <a:cs typeface="Consolas" panose="020B0609020204030204" pitchFamily="49" charset="0"/>
              </a:rPr>
              <a:t>)</a:t>
            </a:r>
            <a:r>
              <a:rPr lang="pl-PL" sz="2000" dirty="0">
                <a:solidFill>
                  <a:srgbClr val="000000"/>
                </a:solidFill>
                <a:latin typeface="Consolas" panose="020B0609020204030204" pitchFamily="49" charset="0"/>
                <a:cs typeface="Consolas" panose="020B0609020204030204" pitchFamily="49" charset="0"/>
              </a:rPr>
              <a:t> </a:t>
            </a:r>
            <a:endParaRPr lang="pl-PL" sz="2000" dirty="0" smtClean="0">
              <a:solidFill>
                <a:srgbClr val="000000"/>
              </a:solidFill>
              <a:latin typeface="Consolas" panose="020B0609020204030204" pitchFamily="49" charset="0"/>
              <a:cs typeface="Consolas" panose="020B0609020204030204" pitchFamily="49" charset="0"/>
            </a:endParaRPr>
          </a:p>
          <a:p>
            <a:pPr marL="0" indent="0">
              <a:buNone/>
            </a:pPr>
            <a:r>
              <a:rPr lang="pl-PL" sz="2000" dirty="0" smtClean="0">
                <a:solidFill>
                  <a:srgbClr val="8000FF"/>
                </a:solidFill>
                <a:latin typeface="Consolas" panose="020B0609020204030204" pitchFamily="49" charset="0"/>
                <a:cs typeface="Consolas" panose="020B0609020204030204" pitchFamily="49" charset="0"/>
              </a:rPr>
              <a:t>public</a:t>
            </a:r>
            <a:r>
              <a:rPr lang="pl-PL" sz="2000" dirty="0" smtClean="0">
                <a:solidFill>
                  <a:srgbClr val="000000"/>
                </a:solidFill>
                <a:latin typeface="Consolas" panose="020B0609020204030204" pitchFamily="49" charset="0"/>
                <a:cs typeface="Consolas" panose="020B0609020204030204" pitchFamily="49" charset="0"/>
              </a:rPr>
              <a:t> </a:t>
            </a:r>
            <a:r>
              <a:rPr lang="pl-PL" sz="2000" dirty="0" err="1">
                <a:solidFill>
                  <a:srgbClr val="8000FF"/>
                </a:solidFill>
                <a:latin typeface="Consolas" panose="020B0609020204030204" pitchFamily="49" charset="0"/>
                <a:cs typeface="Consolas" panose="020B0609020204030204" pitchFamily="49" charset="0"/>
              </a:rPr>
              <a:t>void</a:t>
            </a:r>
            <a:r>
              <a:rPr lang="pl-PL" sz="2000" dirty="0">
                <a:solidFill>
                  <a:srgbClr val="000000"/>
                </a:solidFill>
                <a:latin typeface="Consolas" panose="020B0609020204030204" pitchFamily="49" charset="0"/>
                <a:cs typeface="Consolas" panose="020B0609020204030204" pitchFamily="49" charset="0"/>
              </a:rPr>
              <a:t> </a:t>
            </a:r>
            <a:r>
              <a:rPr lang="pl-PL" sz="2000" dirty="0" err="1">
                <a:solidFill>
                  <a:srgbClr val="000000"/>
                </a:solidFill>
                <a:latin typeface="Consolas" panose="020B0609020204030204" pitchFamily="49" charset="0"/>
                <a:cs typeface="Consolas" panose="020B0609020204030204" pitchFamily="49" charset="0"/>
              </a:rPr>
              <a:t>I_ask_it_to_say_hi</a:t>
            </a:r>
            <a:r>
              <a:rPr lang="pl-PL" sz="2000" b="1" dirty="0">
                <a:solidFill>
                  <a:srgbClr val="000080"/>
                </a:solidFill>
                <a:latin typeface="Consolas" panose="020B0609020204030204" pitchFamily="49" charset="0"/>
                <a:cs typeface="Consolas" panose="020B0609020204030204" pitchFamily="49" charset="0"/>
              </a:rPr>
              <a:t>()</a:t>
            </a:r>
            <a:r>
              <a:rPr lang="pl-PL" sz="2000" dirty="0">
                <a:solidFill>
                  <a:srgbClr val="000000"/>
                </a:solidFill>
                <a:latin typeface="Consolas" panose="020B0609020204030204" pitchFamily="49" charset="0"/>
                <a:cs typeface="Consolas" panose="020B0609020204030204" pitchFamily="49" charset="0"/>
              </a:rPr>
              <a:t> </a:t>
            </a:r>
            <a:r>
              <a:rPr lang="pl-PL" sz="2000" b="1" dirty="0">
                <a:solidFill>
                  <a:srgbClr val="000080"/>
                </a:solidFill>
                <a:latin typeface="Consolas" panose="020B0609020204030204" pitchFamily="49" charset="0"/>
                <a:cs typeface="Consolas" panose="020B0609020204030204" pitchFamily="49" charset="0"/>
              </a:rPr>
              <a:t>{</a:t>
            </a:r>
            <a:r>
              <a:rPr lang="pl-PL" sz="2000" dirty="0">
                <a:solidFill>
                  <a:srgbClr val="000000"/>
                </a:solidFill>
                <a:latin typeface="Consolas" panose="020B0609020204030204" pitchFamily="49" charset="0"/>
                <a:cs typeface="Consolas" panose="020B0609020204030204" pitchFamily="49" charset="0"/>
              </a:rPr>
              <a:t> </a:t>
            </a:r>
            <a:endParaRPr lang="pl-PL" sz="2000" dirty="0" smtClean="0">
              <a:solidFill>
                <a:srgbClr val="000000"/>
              </a:solidFill>
              <a:latin typeface="Consolas" panose="020B0609020204030204" pitchFamily="49" charset="0"/>
              <a:cs typeface="Consolas" panose="020B0609020204030204" pitchFamily="49" charset="0"/>
            </a:endParaRPr>
          </a:p>
          <a:p>
            <a:pPr marL="0" indent="0">
              <a:buNone/>
            </a:pPr>
            <a:r>
              <a:rPr lang="pl-PL" sz="2000" dirty="0" smtClean="0">
                <a:solidFill>
                  <a:srgbClr val="000000"/>
                </a:solidFill>
                <a:latin typeface="Consolas" panose="020B0609020204030204" pitchFamily="49" charset="0"/>
                <a:cs typeface="Consolas" panose="020B0609020204030204" pitchFamily="49" charset="0"/>
              </a:rPr>
              <a:t>hi </a:t>
            </a:r>
            <a:r>
              <a:rPr lang="pl-PL" sz="2000" b="1" dirty="0">
                <a:solidFill>
                  <a:srgbClr val="000080"/>
                </a:solidFill>
                <a:latin typeface="Consolas" panose="020B0609020204030204" pitchFamily="49" charset="0"/>
                <a:cs typeface="Consolas" panose="020B0609020204030204" pitchFamily="49" charset="0"/>
              </a:rPr>
              <a:t>=</a:t>
            </a:r>
            <a:r>
              <a:rPr lang="pl-PL" sz="2000" dirty="0">
                <a:solidFill>
                  <a:srgbClr val="000000"/>
                </a:solidFill>
                <a:latin typeface="Consolas" panose="020B0609020204030204" pitchFamily="49" charset="0"/>
                <a:cs typeface="Consolas" panose="020B0609020204030204" pitchFamily="49" charset="0"/>
              </a:rPr>
              <a:t> </a:t>
            </a:r>
            <a:r>
              <a:rPr lang="pl-PL" sz="2000" dirty="0" err="1">
                <a:solidFill>
                  <a:srgbClr val="000000"/>
                </a:solidFill>
                <a:latin typeface="Consolas" panose="020B0609020204030204" pitchFamily="49" charset="0"/>
                <a:cs typeface="Consolas" panose="020B0609020204030204" pitchFamily="49" charset="0"/>
              </a:rPr>
              <a:t>hello</a:t>
            </a:r>
            <a:r>
              <a:rPr lang="pl-PL" sz="2000" b="1" dirty="0" err="1">
                <a:solidFill>
                  <a:srgbClr val="000080"/>
                </a:solidFill>
                <a:latin typeface="Consolas" panose="020B0609020204030204" pitchFamily="49" charset="0"/>
                <a:cs typeface="Consolas" panose="020B0609020204030204" pitchFamily="49" charset="0"/>
              </a:rPr>
              <a:t>.</a:t>
            </a:r>
            <a:r>
              <a:rPr lang="pl-PL" sz="2000" dirty="0" err="1">
                <a:solidFill>
                  <a:srgbClr val="000000"/>
                </a:solidFill>
                <a:latin typeface="Consolas" panose="020B0609020204030204" pitchFamily="49" charset="0"/>
                <a:cs typeface="Consolas" panose="020B0609020204030204" pitchFamily="49" charset="0"/>
              </a:rPr>
              <a:t>sayHi</a:t>
            </a:r>
            <a:r>
              <a:rPr lang="pl-PL" sz="2000" b="1" dirty="0">
                <a:solidFill>
                  <a:srgbClr val="000080"/>
                </a:solidFill>
                <a:latin typeface="Consolas" panose="020B0609020204030204" pitchFamily="49" charset="0"/>
                <a:cs typeface="Consolas" panose="020B0609020204030204" pitchFamily="49" charset="0"/>
              </a:rPr>
              <a:t>();</a:t>
            </a:r>
            <a:r>
              <a:rPr lang="pl-PL" sz="2000" dirty="0">
                <a:solidFill>
                  <a:srgbClr val="000000"/>
                </a:solidFill>
                <a:latin typeface="Consolas" panose="020B0609020204030204" pitchFamily="49" charset="0"/>
                <a:cs typeface="Consolas" panose="020B0609020204030204" pitchFamily="49" charset="0"/>
              </a:rPr>
              <a:t> </a:t>
            </a:r>
            <a:r>
              <a:rPr lang="pl-PL" sz="2000" b="1" dirty="0">
                <a:solidFill>
                  <a:srgbClr val="000080"/>
                </a:solidFill>
                <a:latin typeface="Consolas" panose="020B0609020204030204" pitchFamily="49" charset="0"/>
                <a:cs typeface="Consolas" panose="020B0609020204030204" pitchFamily="49" charset="0"/>
              </a:rPr>
              <a:t>}</a:t>
            </a:r>
            <a:r>
              <a:rPr lang="pl-PL" sz="2000" dirty="0">
                <a:solidFill>
                  <a:srgbClr val="000000"/>
                </a:solidFill>
                <a:latin typeface="Consolas" panose="020B0609020204030204" pitchFamily="49" charset="0"/>
                <a:cs typeface="Consolas" panose="020B0609020204030204" pitchFamily="49" charset="0"/>
              </a:rPr>
              <a:t> </a:t>
            </a:r>
            <a:endParaRPr lang="pl-PL" sz="2000" dirty="0" smtClean="0">
              <a:solidFill>
                <a:srgbClr val="000000"/>
              </a:solidFill>
              <a:latin typeface="Consolas" panose="020B0609020204030204" pitchFamily="49" charset="0"/>
              <a:cs typeface="Consolas" panose="020B0609020204030204" pitchFamily="49" charset="0"/>
            </a:endParaRPr>
          </a:p>
          <a:p>
            <a:pPr marL="0" indent="0">
              <a:buNone/>
            </a:pPr>
            <a:r>
              <a:rPr lang="pl-PL" sz="2000" dirty="0" smtClean="0">
                <a:solidFill>
                  <a:srgbClr val="000000"/>
                </a:solidFill>
                <a:latin typeface="Consolas" panose="020B0609020204030204" pitchFamily="49" charset="0"/>
                <a:cs typeface="Consolas" panose="020B0609020204030204" pitchFamily="49" charset="0"/>
              </a:rPr>
              <a:t>@</a:t>
            </a:r>
            <a:r>
              <a:rPr lang="pl-PL" sz="2000" dirty="0">
                <a:solidFill>
                  <a:srgbClr val="000000"/>
                </a:solidFill>
                <a:latin typeface="Consolas" panose="020B0609020204030204" pitchFamily="49" charset="0"/>
                <a:cs typeface="Consolas" panose="020B0609020204030204" pitchFamily="49" charset="0"/>
              </a:rPr>
              <a:t>Then</a:t>
            </a:r>
            <a:r>
              <a:rPr lang="pl-PL" sz="2000" b="1" dirty="0">
                <a:solidFill>
                  <a:srgbClr val="000080"/>
                </a:solidFill>
                <a:latin typeface="Consolas" panose="020B0609020204030204" pitchFamily="49" charset="0"/>
                <a:cs typeface="Consolas" panose="020B0609020204030204" pitchFamily="49" charset="0"/>
              </a:rPr>
              <a:t>(</a:t>
            </a:r>
            <a:r>
              <a:rPr lang="pl-PL" sz="2000" dirty="0">
                <a:solidFill>
                  <a:srgbClr val="808080"/>
                </a:solidFill>
                <a:latin typeface="Consolas" panose="020B0609020204030204" pitchFamily="49" charset="0"/>
                <a:cs typeface="Consolas" panose="020B0609020204030204" pitchFamily="49" charset="0"/>
              </a:rPr>
              <a:t>"^</a:t>
            </a:r>
            <a:r>
              <a:rPr lang="pl-PL" sz="2000" dirty="0" err="1">
                <a:solidFill>
                  <a:srgbClr val="808080"/>
                </a:solidFill>
                <a:latin typeface="Consolas" panose="020B0609020204030204" pitchFamily="49" charset="0"/>
                <a:cs typeface="Consolas" panose="020B0609020204030204" pitchFamily="49" charset="0"/>
              </a:rPr>
              <a:t>it</a:t>
            </a:r>
            <a:r>
              <a:rPr lang="pl-PL" sz="2000" dirty="0">
                <a:solidFill>
                  <a:srgbClr val="808080"/>
                </a:solidFill>
                <a:latin typeface="Consolas" panose="020B0609020204030204" pitchFamily="49" charset="0"/>
                <a:cs typeface="Consolas" panose="020B0609020204030204" pitchFamily="49" charset="0"/>
              </a:rPr>
              <a:t> </a:t>
            </a:r>
            <a:r>
              <a:rPr lang="pl-PL" sz="2000" dirty="0" err="1">
                <a:solidFill>
                  <a:srgbClr val="808080"/>
                </a:solidFill>
                <a:latin typeface="Consolas" panose="020B0609020204030204" pitchFamily="49" charset="0"/>
                <a:cs typeface="Consolas" panose="020B0609020204030204" pitchFamily="49" charset="0"/>
              </a:rPr>
              <a:t>should</a:t>
            </a:r>
            <a:r>
              <a:rPr lang="pl-PL" sz="2000" dirty="0">
                <a:solidFill>
                  <a:srgbClr val="808080"/>
                </a:solidFill>
                <a:latin typeface="Consolas" panose="020B0609020204030204" pitchFamily="49" charset="0"/>
                <a:cs typeface="Consolas" panose="020B0609020204030204" pitchFamily="49" charset="0"/>
              </a:rPr>
              <a:t> </a:t>
            </a:r>
            <a:r>
              <a:rPr lang="pl-PL" sz="2000" dirty="0" err="1">
                <a:solidFill>
                  <a:srgbClr val="808080"/>
                </a:solidFill>
                <a:latin typeface="Consolas" panose="020B0609020204030204" pitchFamily="49" charset="0"/>
                <a:cs typeface="Consolas" panose="020B0609020204030204" pitchFamily="49" charset="0"/>
              </a:rPr>
              <a:t>answer</a:t>
            </a:r>
            <a:r>
              <a:rPr lang="pl-PL" sz="2000" dirty="0">
                <a:solidFill>
                  <a:srgbClr val="808080"/>
                </a:solidFill>
                <a:latin typeface="Consolas" panose="020B0609020204030204" pitchFamily="49" charset="0"/>
                <a:cs typeface="Consolas" panose="020B0609020204030204" pitchFamily="49" charset="0"/>
              </a:rPr>
              <a:t> with \"([^\"]*)\"$"</a:t>
            </a:r>
            <a:r>
              <a:rPr lang="pl-PL" sz="2000" b="1" dirty="0">
                <a:solidFill>
                  <a:srgbClr val="000080"/>
                </a:solidFill>
                <a:latin typeface="Consolas" panose="020B0609020204030204" pitchFamily="49" charset="0"/>
                <a:cs typeface="Consolas" panose="020B0609020204030204" pitchFamily="49" charset="0"/>
              </a:rPr>
              <a:t>)</a:t>
            </a:r>
            <a:r>
              <a:rPr lang="pl-PL" sz="2000" dirty="0">
                <a:solidFill>
                  <a:srgbClr val="000000"/>
                </a:solidFill>
                <a:latin typeface="Consolas" panose="020B0609020204030204" pitchFamily="49" charset="0"/>
                <a:cs typeface="Consolas" panose="020B0609020204030204" pitchFamily="49" charset="0"/>
              </a:rPr>
              <a:t> </a:t>
            </a:r>
            <a:endParaRPr lang="pl-PL" sz="2000" dirty="0" smtClean="0">
              <a:solidFill>
                <a:srgbClr val="000000"/>
              </a:solidFill>
              <a:latin typeface="Consolas" panose="020B0609020204030204" pitchFamily="49" charset="0"/>
              <a:cs typeface="Consolas" panose="020B0609020204030204" pitchFamily="49" charset="0"/>
            </a:endParaRPr>
          </a:p>
          <a:p>
            <a:pPr marL="0" indent="0">
              <a:buNone/>
            </a:pPr>
            <a:r>
              <a:rPr lang="pl-PL" sz="2000" dirty="0" smtClean="0">
                <a:solidFill>
                  <a:srgbClr val="8000FF"/>
                </a:solidFill>
                <a:latin typeface="Consolas" panose="020B0609020204030204" pitchFamily="49" charset="0"/>
                <a:cs typeface="Consolas" panose="020B0609020204030204" pitchFamily="49" charset="0"/>
              </a:rPr>
              <a:t>public</a:t>
            </a:r>
            <a:r>
              <a:rPr lang="pl-PL" sz="2000" dirty="0" smtClean="0">
                <a:solidFill>
                  <a:srgbClr val="000000"/>
                </a:solidFill>
                <a:latin typeface="Consolas" panose="020B0609020204030204" pitchFamily="49" charset="0"/>
                <a:cs typeface="Consolas" panose="020B0609020204030204" pitchFamily="49" charset="0"/>
              </a:rPr>
              <a:t> </a:t>
            </a:r>
            <a:r>
              <a:rPr lang="pl-PL" sz="2000" dirty="0" err="1">
                <a:solidFill>
                  <a:srgbClr val="8000FF"/>
                </a:solidFill>
                <a:latin typeface="Consolas" panose="020B0609020204030204" pitchFamily="49" charset="0"/>
                <a:cs typeface="Consolas" panose="020B0609020204030204" pitchFamily="49" charset="0"/>
              </a:rPr>
              <a:t>void</a:t>
            </a:r>
            <a:r>
              <a:rPr lang="pl-PL" sz="2000" dirty="0">
                <a:solidFill>
                  <a:srgbClr val="000000"/>
                </a:solidFill>
                <a:latin typeface="Consolas" panose="020B0609020204030204" pitchFamily="49" charset="0"/>
                <a:cs typeface="Consolas" panose="020B0609020204030204" pitchFamily="49" charset="0"/>
              </a:rPr>
              <a:t> </a:t>
            </a:r>
            <a:r>
              <a:rPr lang="pl-PL" sz="2000" dirty="0" err="1">
                <a:solidFill>
                  <a:srgbClr val="000000"/>
                </a:solidFill>
                <a:latin typeface="Consolas" panose="020B0609020204030204" pitchFamily="49" charset="0"/>
                <a:cs typeface="Consolas" panose="020B0609020204030204" pitchFamily="49" charset="0"/>
              </a:rPr>
              <a:t>it_should_answer_with</a:t>
            </a:r>
            <a:r>
              <a:rPr lang="pl-PL" sz="2000" b="1" dirty="0">
                <a:solidFill>
                  <a:srgbClr val="000080"/>
                </a:solidFill>
                <a:latin typeface="Consolas" panose="020B0609020204030204" pitchFamily="49" charset="0"/>
                <a:cs typeface="Consolas" panose="020B0609020204030204" pitchFamily="49" charset="0"/>
              </a:rPr>
              <a:t>(</a:t>
            </a:r>
            <a:r>
              <a:rPr lang="pl-PL" sz="2000" dirty="0">
                <a:solidFill>
                  <a:srgbClr val="000000"/>
                </a:solidFill>
                <a:latin typeface="Consolas" panose="020B0609020204030204" pitchFamily="49" charset="0"/>
                <a:cs typeface="Consolas" panose="020B0609020204030204" pitchFamily="49" charset="0"/>
              </a:rPr>
              <a:t>String </a:t>
            </a:r>
            <a:r>
              <a:rPr lang="pl-PL" sz="2000" dirty="0" err="1">
                <a:solidFill>
                  <a:srgbClr val="000000"/>
                </a:solidFill>
                <a:latin typeface="Consolas" panose="020B0609020204030204" pitchFamily="49" charset="0"/>
                <a:cs typeface="Consolas" panose="020B0609020204030204" pitchFamily="49" charset="0"/>
              </a:rPr>
              <a:t>expectedHi</a:t>
            </a:r>
            <a:r>
              <a:rPr lang="pl-PL" sz="2000" b="1" dirty="0">
                <a:solidFill>
                  <a:srgbClr val="000080"/>
                </a:solidFill>
                <a:latin typeface="Consolas" panose="020B0609020204030204" pitchFamily="49" charset="0"/>
                <a:cs typeface="Consolas" panose="020B0609020204030204" pitchFamily="49" charset="0"/>
              </a:rPr>
              <a:t>)</a:t>
            </a:r>
            <a:r>
              <a:rPr lang="pl-PL" sz="2000" dirty="0">
                <a:solidFill>
                  <a:srgbClr val="000000"/>
                </a:solidFill>
                <a:latin typeface="Consolas" panose="020B0609020204030204" pitchFamily="49" charset="0"/>
                <a:cs typeface="Consolas" panose="020B0609020204030204" pitchFamily="49" charset="0"/>
              </a:rPr>
              <a:t> </a:t>
            </a:r>
            <a:r>
              <a:rPr lang="pl-PL" sz="2000" b="1" dirty="0">
                <a:solidFill>
                  <a:srgbClr val="000080"/>
                </a:solidFill>
                <a:latin typeface="Consolas" panose="020B0609020204030204" pitchFamily="49" charset="0"/>
                <a:cs typeface="Consolas" panose="020B0609020204030204" pitchFamily="49" charset="0"/>
              </a:rPr>
              <a:t>{</a:t>
            </a:r>
            <a:r>
              <a:rPr lang="pl-PL" sz="2000" dirty="0">
                <a:solidFill>
                  <a:srgbClr val="000000"/>
                </a:solidFill>
                <a:latin typeface="Consolas" panose="020B0609020204030204" pitchFamily="49" charset="0"/>
                <a:cs typeface="Consolas" panose="020B0609020204030204" pitchFamily="49" charset="0"/>
              </a:rPr>
              <a:t> </a:t>
            </a:r>
            <a:r>
              <a:rPr lang="pl-PL" sz="2000" dirty="0" err="1">
                <a:solidFill>
                  <a:srgbClr val="000000"/>
                </a:solidFill>
                <a:latin typeface="Consolas" panose="020B0609020204030204" pitchFamily="49" charset="0"/>
                <a:cs typeface="Consolas" panose="020B0609020204030204" pitchFamily="49" charset="0"/>
              </a:rPr>
              <a:t>assertEquals</a:t>
            </a:r>
            <a:r>
              <a:rPr lang="pl-PL" sz="2000" b="1" dirty="0">
                <a:solidFill>
                  <a:srgbClr val="000080"/>
                </a:solidFill>
                <a:latin typeface="Consolas" panose="020B0609020204030204" pitchFamily="49" charset="0"/>
                <a:cs typeface="Consolas" panose="020B0609020204030204" pitchFamily="49" charset="0"/>
              </a:rPr>
              <a:t>(</a:t>
            </a:r>
            <a:r>
              <a:rPr lang="pl-PL" sz="2000" dirty="0" err="1">
                <a:solidFill>
                  <a:srgbClr val="000000"/>
                </a:solidFill>
                <a:latin typeface="Consolas" panose="020B0609020204030204" pitchFamily="49" charset="0"/>
                <a:cs typeface="Consolas" panose="020B0609020204030204" pitchFamily="49" charset="0"/>
              </a:rPr>
              <a:t>expectedHi</a:t>
            </a:r>
            <a:r>
              <a:rPr lang="pl-PL" sz="2000" b="1" dirty="0">
                <a:solidFill>
                  <a:srgbClr val="000080"/>
                </a:solidFill>
                <a:latin typeface="Consolas" panose="020B0609020204030204" pitchFamily="49" charset="0"/>
                <a:cs typeface="Consolas" panose="020B0609020204030204" pitchFamily="49" charset="0"/>
              </a:rPr>
              <a:t>,</a:t>
            </a:r>
            <a:r>
              <a:rPr lang="pl-PL" sz="2000" dirty="0">
                <a:solidFill>
                  <a:srgbClr val="000000"/>
                </a:solidFill>
                <a:latin typeface="Consolas" panose="020B0609020204030204" pitchFamily="49" charset="0"/>
                <a:cs typeface="Consolas" panose="020B0609020204030204" pitchFamily="49" charset="0"/>
              </a:rPr>
              <a:t> hi</a:t>
            </a:r>
            <a:r>
              <a:rPr lang="pl-PL" sz="2000" b="1" dirty="0">
                <a:solidFill>
                  <a:srgbClr val="000080"/>
                </a:solidFill>
                <a:latin typeface="Consolas" panose="020B0609020204030204" pitchFamily="49" charset="0"/>
                <a:cs typeface="Consolas" panose="020B0609020204030204" pitchFamily="49" charset="0"/>
              </a:rPr>
              <a:t>);</a:t>
            </a:r>
            <a:r>
              <a:rPr lang="pl-PL" sz="2000" dirty="0">
                <a:solidFill>
                  <a:srgbClr val="000000"/>
                </a:solidFill>
                <a:latin typeface="Consolas" panose="020B0609020204030204" pitchFamily="49" charset="0"/>
                <a:cs typeface="Consolas" panose="020B0609020204030204" pitchFamily="49" charset="0"/>
              </a:rPr>
              <a:t> </a:t>
            </a:r>
            <a:r>
              <a:rPr lang="pl-PL" sz="2000" b="1" dirty="0">
                <a:solidFill>
                  <a:srgbClr val="000080"/>
                </a:solidFill>
                <a:latin typeface="Consolas" panose="020B0609020204030204" pitchFamily="49" charset="0"/>
                <a:cs typeface="Consolas" panose="020B0609020204030204" pitchFamily="49" charset="0"/>
              </a:rPr>
              <a:t>}</a:t>
            </a:r>
            <a:r>
              <a:rPr lang="pl-PL" sz="2000" dirty="0">
                <a:solidFill>
                  <a:srgbClr val="000000"/>
                </a:solidFill>
                <a:latin typeface="Consolas" panose="020B0609020204030204" pitchFamily="49" charset="0"/>
                <a:cs typeface="Consolas" panose="020B0609020204030204" pitchFamily="49" charset="0"/>
              </a:rPr>
              <a:t> </a:t>
            </a:r>
            <a:endParaRPr lang="pl-PL" sz="2000" dirty="0" smtClean="0">
              <a:solidFill>
                <a:srgbClr val="000000"/>
              </a:solidFill>
              <a:latin typeface="Consolas" panose="020B0609020204030204" pitchFamily="49" charset="0"/>
              <a:cs typeface="Consolas" panose="020B0609020204030204" pitchFamily="49" charset="0"/>
            </a:endParaRPr>
          </a:p>
          <a:p>
            <a:pPr marL="0" indent="0">
              <a:buNone/>
            </a:pPr>
            <a:r>
              <a:rPr lang="pl-PL" sz="2000" b="1" dirty="0" smtClean="0">
                <a:solidFill>
                  <a:srgbClr val="000080"/>
                </a:solidFill>
                <a:latin typeface="Consolas" panose="020B0609020204030204" pitchFamily="49" charset="0"/>
                <a:cs typeface="Consolas" panose="020B0609020204030204" pitchFamily="49" charset="0"/>
              </a:rPr>
              <a:t>}</a:t>
            </a:r>
            <a:r>
              <a:rPr lang="pl-PL" sz="2000" dirty="0" smtClean="0">
                <a:solidFill>
                  <a:srgbClr val="000000"/>
                </a:solidFill>
                <a:latin typeface="Consolas" panose="020B0609020204030204" pitchFamily="49" charset="0"/>
                <a:cs typeface="Consolas" panose="020B0609020204030204" pitchFamily="49" charset="0"/>
              </a:rPr>
              <a:t> </a:t>
            </a:r>
            <a:endParaRPr lang="pl-PL" sz="2000" dirty="0">
              <a:latin typeface="Consolas" panose="020B0609020204030204" pitchFamily="49" charset="0"/>
              <a:cs typeface="Consolas" panose="020B0609020204030204" pitchFamily="49" charset="0"/>
            </a:endParaRPr>
          </a:p>
          <a:p>
            <a:pPr marL="0" indent="0">
              <a:buNone/>
            </a:pPr>
            <a:endParaRPr lang="pl-PL" sz="2000" dirty="0"/>
          </a:p>
        </p:txBody>
      </p:sp>
    </p:spTree>
    <p:extLst>
      <p:ext uri="{BB962C8B-B14F-4D97-AF65-F5344CB8AC3E}">
        <p14:creationId xmlns:p14="http://schemas.microsoft.com/office/powerpoint/2010/main" val="3562377678"/>
      </p:ext>
    </p:extLst>
  </p:cSld>
  <p:clrMapOvr>
    <a:masterClrMapping/>
  </p:clrMapOvr>
  <p:transition>
    <p:randomBa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noProof="0" smtClean="0"/>
              <a:t>JBehave</a:t>
            </a:r>
            <a:endParaRPr lang="en-US" noProof="0"/>
          </a:p>
        </p:txBody>
      </p:sp>
      <p:sp>
        <p:nvSpPr>
          <p:cNvPr id="3" name="Symbol zastępczy zawartości 2"/>
          <p:cNvSpPr>
            <a:spLocks noGrp="1"/>
          </p:cNvSpPr>
          <p:nvPr>
            <p:ph idx="1"/>
          </p:nvPr>
        </p:nvSpPr>
        <p:spPr>
          <a:xfrm>
            <a:off x="611188" y="1881188"/>
            <a:ext cx="8424862" cy="2123875"/>
          </a:xfrm>
        </p:spPr>
        <p:txBody>
          <a:bodyPr/>
          <a:lstStyle/>
          <a:p>
            <a:r>
              <a:rPr lang="pl-PL" sz="2400" smtClean="0"/>
              <a:t>Jbehave is </a:t>
            </a:r>
            <a:r>
              <a:rPr lang="pl-PL" sz="2400"/>
              <a:t>test automation </a:t>
            </a:r>
            <a:r>
              <a:rPr lang="pl-PL" sz="2400" smtClean="0"/>
              <a:t>framework</a:t>
            </a:r>
            <a:endParaRPr lang="pl-PL" sz="2400"/>
          </a:p>
          <a:p>
            <a:r>
              <a:rPr lang="pl-PL" sz="2400"/>
              <a:t>Open source, </a:t>
            </a:r>
            <a:r>
              <a:rPr lang="pl-PL" sz="2400" smtClean="0"/>
              <a:t>BSD style license</a:t>
            </a:r>
          </a:p>
          <a:p>
            <a:r>
              <a:rPr lang="pl-PL" sz="2400" smtClean="0"/>
              <a:t>Quasi natural stories language, BDD style</a:t>
            </a:r>
          </a:p>
          <a:p>
            <a:r>
              <a:rPr lang="pl-PL" sz="2400" smtClean="0"/>
              <a:t>Support Gherkin syntax</a:t>
            </a:r>
            <a:endParaRPr lang="pl-PL" sz="2400"/>
          </a:p>
          <a:p>
            <a:endParaRPr lang="pl-PL" sz="2400" smtClean="0"/>
          </a:p>
          <a:p>
            <a:endParaRPr lang="pl-PL" sz="2400"/>
          </a:p>
        </p:txBody>
      </p:sp>
      <p:sp>
        <p:nvSpPr>
          <p:cNvPr id="4" name="pole tekstowe 3"/>
          <p:cNvSpPr txBox="1"/>
          <p:nvPr/>
        </p:nvSpPr>
        <p:spPr>
          <a:xfrm>
            <a:off x="601138" y="4005063"/>
            <a:ext cx="8424862" cy="1754326"/>
          </a:xfrm>
          <a:prstGeom prst="rect">
            <a:avLst/>
          </a:prstGeom>
          <a:noFill/>
        </p:spPr>
        <p:txBody>
          <a:bodyPr wrap="square" rtlCol="0">
            <a:spAutoFit/>
          </a:bodyPr>
          <a:lstStyle/>
          <a:p>
            <a:r>
              <a:rPr lang="pl-PL">
                <a:solidFill>
                  <a:srgbClr val="CB5F00"/>
                </a:solidFill>
                <a:latin typeface="Consolas"/>
              </a:rPr>
              <a:t>Scenario:</a:t>
            </a:r>
            <a:r>
              <a:rPr lang="pl-PL" i="1">
                <a:solidFill>
                  <a:srgbClr val="CB5F00"/>
                </a:solidFill>
                <a:latin typeface="Consolas"/>
              </a:rPr>
              <a:t> multiply x by y</a:t>
            </a:r>
          </a:p>
          <a:p>
            <a:r>
              <a:rPr lang="pl-PL">
                <a:solidFill>
                  <a:srgbClr val="512510"/>
                </a:solidFill>
                <a:latin typeface="Consolas"/>
              </a:rPr>
              <a:t>Given a calculator</a:t>
            </a:r>
          </a:p>
          <a:p>
            <a:r>
              <a:rPr lang="en-US">
                <a:solidFill>
                  <a:srgbClr val="512510"/>
                </a:solidFill>
                <a:latin typeface="Consolas"/>
              </a:rPr>
              <a:t>Given a variable x with value </a:t>
            </a:r>
            <a:r>
              <a:rPr lang="en-US" i="1">
                <a:solidFill>
                  <a:srgbClr val="B73914"/>
                </a:solidFill>
                <a:latin typeface="Consolas"/>
              </a:rPr>
              <a:t>2</a:t>
            </a:r>
          </a:p>
          <a:p>
            <a:r>
              <a:rPr lang="en-US">
                <a:solidFill>
                  <a:srgbClr val="512510"/>
                </a:solidFill>
                <a:latin typeface="Consolas"/>
              </a:rPr>
              <a:t>Given a variable y with value </a:t>
            </a:r>
            <a:r>
              <a:rPr lang="en-US" i="1">
                <a:solidFill>
                  <a:srgbClr val="B73914"/>
                </a:solidFill>
                <a:latin typeface="Consolas"/>
              </a:rPr>
              <a:t>4</a:t>
            </a:r>
          </a:p>
          <a:p>
            <a:r>
              <a:rPr lang="en-US">
                <a:solidFill>
                  <a:srgbClr val="512510"/>
                </a:solidFill>
                <a:latin typeface="Consolas"/>
              </a:rPr>
              <a:t>When I multiply x by y with calculator</a:t>
            </a:r>
          </a:p>
          <a:p>
            <a:r>
              <a:rPr lang="en-US">
                <a:solidFill>
                  <a:srgbClr val="512510"/>
                </a:solidFill>
                <a:latin typeface="Consolas"/>
              </a:rPr>
              <a:t>Then result should equal </a:t>
            </a:r>
            <a:r>
              <a:rPr lang="en-US" i="1">
                <a:solidFill>
                  <a:srgbClr val="B73914"/>
                </a:solidFill>
                <a:latin typeface="Consolas"/>
              </a:rPr>
              <a:t>8</a:t>
            </a:r>
            <a:endParaRPr lang="pl-PL">
              <a:solidFill>
                <a:srgbClr val="000000"/>
              </a:solidFill>
              <a:latin typeface="Consolas"/>
            </a:endParaRPr>
          </a:p>
        </p:txBody>
      </p:sp>
      <p:pic>
        <p:nvPicPr>
          <p:cNvPr id="1026" name="Picture 2" descr="http://brianrepko.files.wordpress.com/2010/09/jbehave-logo.png?w=300&amp;h=1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0" y="5691286"/>
            <a:ext cx="28575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965576"/>
      </p:ext>
    </p:extLst>
  </p:cSld>
  <p:clrMapOvr>
    <a:masterClrMapping/>
  </p:clrMapOvr>
  <p:transition>
    <p:randomBa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noProof="0" smtClean="0"/>
              <a:t>JBehave case study</a:t>
            </a:r>
            <a:endParaRPr lang="en-US" noProof="0"/>
          </a:p>
        </p:txBody>
      </p:sp>
      <p:sp>
        <p:nvSpPr>
          <p:cNvPr id="7" name="pole tekstowe 6"/>
          <p:cNvSpPr txBox="1"/>
          <p:nvPr/>
        </p:nvSpPr>
        <p:spPr>
          <a:xfrm>
            <a:off x="611188" y="1881188"/>
            <a:ext cx="8424862" cy="5016758"/>
          </a:xfrm>
          <a:prstGeom prst="rect">
            <a:avLst/>
          </a:prstGeom>
          <a:noFill/>
        </p:spPr>
        <p:txBody>
          <a:bodyPr wrap="square" rtlCol="0">
            <a:spAutoFit/>
          </a:bodyPr>
          <a:lstStyle/>
          <a:p>
            <a:r>
              <a:rPr lang="pl-PL" sz="1600">
                <a:solidFill>
                  <a:srgbClr val="7F0055"/>
                </a:solidFill>
                <a:latin typeface="Consolas"/>
              </a:rPr>
              <a:t>public</a:t>
            </a:r>
            <a:r>
              <a:rPr lang="pl-PL" sz="1600">
                <a:solidFill>
                  <a:srgbClr val="000000"/>
                </a:solidFill>
                <a:latin typeface="Consolas"/>
              </a:rPr>
              <a:t> </a:t>
            </a:r>
            <a:r>
              <a:rPr lang="pl-PL" sz="1600">
                <a:solidFill>
                  <a:srgbClr val="7F0055"/>
                </a:solidFill>
                <a:latin typeface="Consolas"/>
              </a:rPr>
              <a:t>class</a:t>
            </a:r>
            <a:r>
              <a:rPr lang="pl-PL" sz="1600">
                <a:solidFill>
                  <a:srgbClr val="000000"/>
                </a:solidFill>
                <a:latin typeface="Consolas"/>
              </a:rPr>
              <a:t> CalculatorSteps {</a:t>
            </a:r>
          </a:p>
          <a:p>
            <a:pPr lvl="1"/>
            <a:r>
              <a:rPr lang="pl-PL" sz="1600">
                <a:solidFill>
                  <a:srgbClr val="7F0055"/>
                </a:solidFill>
                <a:latin typeface="Consolas"/>
              </a:rPr>
              <a:t>private</a:t>
            </a:r>
            <a:r>
              <a:rPr lang="pl-PL" sz="1600">
                <a:solidFill>
                  <a:srgbClr val="000000"/>
                </a:solidFill>
                <a:latin typeface="Consolas"/>
              </a:rPr>
              <a:t> Calculator </a:t>
            </a:r>
            <a:r>
              <a:rPr lang="pl-PL" sz="1600">
                <a:solidFill>
                  <a:srgbClr val="0000C0"/>
                </a:solidFill>
                <a:latin typeface="Consolas"/>
              </a:rPr>
              <a:t>calculator</a:t>
            </a:r>
            <a:r>
              <a:rPr lang="pl-PL" sz="1600">
                <a:solidFill>
                  <a:srgbClr val="000000"/>
                </a:solidFill>
                <a:latin typeface="Consolas"/>
              </a:rPr>
              <a:t>;</a:t>
            </a:r>
          </a:p>
          <a:p>
            <a:pPr lvl="1"/>
            <a:r>
              <a:rPr lang="pl-PL" sz="1600">
                <a:solidFill>
                  <a:srgbClr val="7F0055"/>
                </a:solidFill>
                <a:latin typeface="Consolas"/>
              </a:rPr>
              <a:t>private</a:t>
            </a:r>
            <a:r>
              <a:rPr lang="pl-PL" sz="1600">
                <a:solidFill>
                  <a:srgbClr val="000000"/>
                </a:solidFill>
                <a:latin typeface="Consolas"/>
              </a:rPr>
              <a:t> </a:t>
            </a:r>
            <a:r>
              <a:rPr lang="pl-PL" sz="1600">
                <a:solidFill>
                  <a:srgbClr val="7F0055"/>
                </a:solidFill>
                <a:latin typeface="Consolas"/>
              </a:rPr>
              <a:t>int</a:t>
            </a:r>
            <a:r>
              <a:rPr lang="pl-PL" sz="1600">
                <a:solidFill>
                  <a:srgbClr val="000000"/>
                </a:solidFill>
                <a:latin typeface="Consolas"/>
              </a:rPr>
              <a:t> </a:t>
            </a:r>
            <a:r>
              <a:rPr lang="pl-PL" sz="1600">
                <a:solidFill>
                  <a:srgbClr val="0000C0"/>
                </a:solidFill>
                <a:latin typeface="Consolas"/>
              </a:rPr>
              <a:t>x</a:t>
            </a:r>
            <a:r>
              <a:rPr lang="pl-PL" sz="1600">
                <a:solidFill>
                  <a:srgbClr val="000000"/>
                </a:solidFill>
                <a:latin typeface="Consolas"/>
              </a:rPr>
              <a:t>;</a:t>
            </a:r>
          </a:p>
          <a:p>
            <a:pPr lvl="1"/>
            <a:r>
              <a:rPr lang="pl-PL" sz="1600">
                <a:solidFill>
                  <a:srgbClr val="7F0055"/>
                </a:solidFill>
                <a:latin typeface="Consolas"/>
              </a:rPr>
              <a:t>private</a:t>
            </a:r>
            <a:r>
              <a:rPr lang="pl-PL" sz="1600">
                <a:solidFill>
                  <a:srgbClr val="000000"/>
                </a:solidFill>
                <a:latin typeface="Consolas"/>
              </a:rPr>
              <a:t> </a:t>
            </a:r>
            <a:r>
              <a:rPr lang="pl-PL" sz="1600">
                <a:solidFill>
                  <a:srgbClr val="7F0055"/>
                </a:solidFill>
                <a:latin typeface="Consolas"/>
              </a:rPr>
              <a:t>int</a:t>
            </a:r>
            <a:r>
              <a:rPr lang="pl-PL" sz="1600">
                <a:solidFill>
                  <a:srgbClr val="000000"/>
                </a:solidFill>
                <a:latin typeface="Consolas"/>
              </a:rPr>
              <a:t> </a:t>
            </a:r>
            <a:r>
              <a:rPr lang="pl-PL" sz="1600">
                <a:solidFill>
                  <a:srgbClr val="0000C0"/>
                </a:solidFill>
                <a:latin typeface="Consolas"/>
              </a:rPr>
              <a:t>y</a:t>
            </a:r>
            <a:r>
              <a:rPr lang="pl-PL" sz="1600">
                <a:solidFill>
                  <a:srgbClr val="000000"/>
                </a:solidFill>
                <a:latin typeface="Consolas"/>
              </a:rPr>
              <a:t>;</a:t>
            </a:r>
          </a:p>
          <a:p>
            <a:pPr lvl="1"/>
            <a:r>
              <a:rPr lang="pl-PL" sz="1600">
                <a:solidFill>
                  <a:srgbClr val="7F0055"/>
                </a:solidFill>
                <a:latin typeface="Consolas"/>
              </a:rPr>
              <a:t>private</a:t>
            </a:r>
            <a:r>
              <a:rPr lang="pl-PL" sz="1600">
                <a:solidFill>
                  <a:srgbClr val="000000"/>
                </a:solidFill>
                <a:latin typeface="Consolas"/>
              </a:rPr>
              <a:t> </a:t>
            </a:r>
            <a:r>
              <a:rPr lang="pl-PL" sz="1600">
                <a:solidFill>
                  <a:srgbClr val="7F0055"/>
                </a:solidFill>
                <a:latin typeface="Consolas"/>
              </a:rPr>
              <a:t>int</a:t>
            </a:r>
            <a:r>
              <a:rPr lang="pl-PL" sz="1600">
                <a:solidFill>
                  <a:srgbClr val="000000"/>
                </a:solidFill>
                <a:latin typeface="Consolas"/>
              </a:rPr>
              <a:t> </a:t>
            </a:r>
            <a:r>
              <a:rPr lang="pl-PL" sz="1600">
                <a:solidFill>
                  <a:srgbClr val="0000C0"/>
                </a:solidFill>
                <a:latin typeface="Consolas"/>
              </a:rPr>
              <a:t>result</a:t>
            </a:r>
            <a:r>
              <a:rPr lang="pl-PL" sz="1600">
                <a:solidFill>
                  <a:srgbClr val="000000"/>
                </a:solidFill>
                <a:latin typeface="Consolas"/>
              </a:rPr>
              <a:t>;</a:t>
            </a:r>
          </a:p>
          <a:p>
            <a:pPr lvl="1"/>
            <a:endParaRPr lang="pl-PL" sz="1600">
              <a:latin typeface="Consolas"/>
            </a:endParaRPr>
          </a:p>
          <a:p>
            <a:pPr lvl="1"/>
            <a:r>
              <a:rPr lang="pl-PL" sz="1600">
                <a:solidFill>
                  <a:srgbClr val="646464"/>
                </a:solidFill>
                <a:latin typeface="Consolas"/>
              </a:rPr>
              <a:t>@Given</a:t>
            </a:r>
            <a:r>
              <a:rPr lang="pl-PL" sz="1600">
                <a:solidFill>
                  <a:srgbClr val="000000"/>
                </a:solidFill>
                <a:latin typeface="Consolas"/>
              </a:rPr>
              <a:t>(</a:t>
            </a:r>
            <a:r>
              <a:rPr lang="pl-PL" sz="1600">
                <a:solidFill>
                  <a:srgbClr val="2A00FF"/>
                </a:solidFill>
                <a:latin typeface="Consolas"/>
              </a:rPr>
              <a:t>"a calculator"</a:t>
            </a:r>
            <a:r>
              <a:rPr lang="pl-PL" sz="1600">
                <a:solidFill>
                  <a:srgbClr val="000000"/>
                </a:solidFill>
                <a:latin typeface="Consolas"/>
              </a:rPr>
              <a:t>)</a:t>
            </a:r>
          </a:p>
          <a:p>
            <a:pPr lvl="1"/>
            <a:r>
              <a:rPr lang="pl-PL" sz="1600">
                <a:solidFill>
                  <a:srgbClr val="7F0055"/>
                </a:solidFill>
                <a:latin typeface="Consolas"/>
              </a:rPr>
              <a:t>public</a:t>
            </a:r>
            <a:r>
              <a:rPr lang="pl-PL" sz="1600">
                <a:solidFill>
                  <a:srgbClr val="000000"/>
                </a:solidFill>
                <a:latin typeface="Consolas"/>
              </a:rPr>
              <a:t> </a:t>
            </a:r>
            <a:r>
              <a:rPr lang="pl-PL" sz="1600">
                <a:solidFill>
                  <a:srgbClr val="7F0055"/>
                </a:solidFill>
                <a:latin typeface="Consolas"/>
              </a:rPr>
              <a:t>void</a:t>
            </a:r>
            <a:r>
              <a:rPr lang="pl-PL" sz="1600">
                <a:solidFill>
                  <a:srgbClr val="000000"/>
                </a:solidFill>
                <a:latin typeface="Consolas"/>
              </a:rPr>
              <a:t> givenCalculator() {</a:t>
            </a:r>
          </a:p>
          <a:p>
            <a:pPr lvl="2"/>
            <a:r>
              <a:rPr lang="pl-PL" sz="1600">
                <a:solidFill>
                  <a:srgbClr val="0000C0"/>
                </a:solidFill>
                <a:latin typeface="Consolas"/>
              </a:rPr>
              <a:t>calculator</a:t>
            </a:r>
            <a:r>
              <a:rPr lang="pl-PL" sz="1600">
                <a:solidFill>
                  <a:srgbClr val="000000"/>
                </a:solidFill>
                <a:latin typeface="Consolas"/>
              </a:rPr>
              <a:t> = </a:t>
            </a:r>
            <a:r>
              <a:rPr lang="pl-PL" sz="1600">
                <a:solidFill>
                  <a:srgbClr val="7F0055"/>
                </a:solidFill>
                <a:latin typeface="Consolas"/>
              </a:rPr>
              <a:t>new</a:t>
            </a:r>
            <a:r>
              <a:rPr lang="pl-PL" sz="1600">
                <a:solidFill>
                  <a:srgbClr val="000000"/>
                </a:solidFill>
                <a:latin typeface="Consolas"/>
              </a:rPr>
              <a:t> Calculator();</a:t>
            </a:r>
          </a:p>
          <a:p>
            <a:pPr lvl="1"/>
            <a:r>
              <a:rPr lang="pl-PL" sz="1600">
                <a:solidFill>
                  <a:srgbClr val="000000"/>
                </a:solidFill>
                <a:latin typeface="Consolas"/>
              </a:rPr>
              <a:t>}</a:t>
            </a:r>
          </a:p>
          <a:p>
            <a:pPr lvl="1"/>
            <a:endParaRPr lang="pl-PL" sz="1600">
              <a:latin typeface="Consolas"/>
            </a:endParaRPr>
          </a:p>
          <a:p>
            <a:pPr lvl="1"/>
            <a:r>
              <a:rPr lang="en-US" sz="1600">
                <a:solidFill>
                  <a:srgbClr val="646464"/>
                </a:solidFill>
                <a:latin typeface="Consolas"/>
              </a:rPr>
              <a:t>@Given</a:t>
            </a:r>
            <a:r>
              <a:rPr lang="en-US" sz="1600">
                <a:solidFill>
                  <a:srgbClr val="000000"/>
                </a:solidFill>
                <a:latin typeface="Consolas"/>
              </a:rPr>
              <a:t>(</a:t>
            </a:r>
            <a:r>
              <a:rPr lang="en-US" sz="1600">
                <a:solidFill>
                  <a:srgbClr val="2A00FF"/>
                </a:solidFill>
                <a:latin typeface="Consolas"/>
              </a:rPr>
              <a:t>"a variable x with value $value"</a:t>
            </a:r>
            <a:r>
              <a:rPr lang="en-US" sz="1600">
                <a:solidFill>
                  <a:srgbClr val="000000"/>
                </a:solidFill>
                <a:latin typeface="Consolas"/>
              </a:rPr>
              <a:t>)</a:t>
            </a:r>
          </a:p>
          <a:p>
            <a:pPr lvl="1"/>
            <a:r>
              <a:rPr lang="en-US" sz="1600">
                <a:solidFill>
                  <a:srgbClr val="7F0055"/>
                </a:solidFill>
                <a:latin typeface="Consolas"/>
              </a:rPr>
              <a:t>public</a:t>
            </a:r>
            <a:r>
              <a:rPr lang="en-US" sz="1600">
                <a:solidFill>
                  <a:srgbClr val="000000"/>
                </a:solidFill>
                <a:latin typeface="Consolas"/>
              </a:rPr>
              <a:t> </a:t>
            </a:r>
            <a:r>
              <a:rPr lang="en-US" sz="1600">
                <a:solidFill>
                  <a:srgbClr val="7F0055"/>
                </a:solidFill>
                <a:latin typeface="Consolas"/>
              </a:rPr>
              <a:t>void</a:t>
            </a:r>
            <a:r>
              <a:rPr lang="en-US" sz="1600">
                <a:solidFill>
                  <a:srgbClr val="000000"/>
                </a:solidFill>
                <a:latin typeface="Consolas"/>
              </a:rPr>
              <a:t> givenXValue(</a:t>
            </a:r>
            <a:r>
              <a:rPr lang="en-US" sz="1600">
                <a:solidFill>
                  <a:srgbClr val="646464"/>
                </a:solidFill>
                <a:latin typeface="Consolas"/>
              </a:rPr>
              <a:t>@Named</a:t>
            </a:r>
            <a:r>
              <a:rPr lang="en-US" sz="1600">
                <a:solidFill>
                  <a:srgbClr val="000000"/>
                </a:solidFill>
                <a:latin typeface="Consolas"/>
              </a:rPr>
              <a:t>(</a:t>
            </a:r>
            <a:r>
              <a:rPr lang="en-US" sz="1600">
                <a:solidFill>
                  <a:srgbClr val="2A00FF"/>
                </a:solidFill>
                <a:latin typeface="Consolas"/>
              </a:rPr>
              <a:t>"value"</a:t>
            </a:r>
            <a:r>
              <a:rPr lang="en-US" sz="1600">
                <a:solidFill>
                  <a:srgbClr val="000000"/>
                </a:solidFill>
                <a:latin typeface="Consolas"/>
              </a:rPr>
              <a:t>) </a:t>
            </a:r>
            <a:r>
              <a:rPr lang="en-US" sz="1600">
                <a:solidFill>
                  <a:srgbClr val="7F0055"/>
                </a:solidFill>
                <a:latin typeface="Consolas"/>
              </a:rPr>
              <a:t>int</a:t>
            </a:r>
            <a:r>
              <a:rPr lang="en-US" sz="1600">
                <a:solidFill>
                  <a:srgbClr val="000000"/>
                </a:solidFill>
                <a:latin typeface="Consolas"/>
              </a:rPr>
              <a:t> value) {</a:t>
            </a:r>
          </a:p>
          <a:p>
            <a:pPr lvl="1"/>
            <a:r>
              <a:rPr lang="pl-PL" sz="1600" smtClean="0">
                <a:solidFill>
                  <a:srgbClr val="0000C0"/>
                </a:solidFill>
                <a:latin typeface="Consolas"/>
              </a:rPr>
              <a:t>	x</a:t>
            </a:r>
            <a:r>
              <a:rPr lang="pl-PL" sz="1600" smtClean="0">
                <a:solidFill>
                  <a:srgbClr val="000000"/>
                </a:solidFill>
                <a:latin typeface="Consolas"/>
              </a:rPr>
              <a:t> </a:t>
            </a:r>
            <a:r>
              <a:rPr lang="pl-PL" sz="1600">
                <a:solidFill>
                  <a:srgbClr val="000000"/>
                </a:solidFill>
                <a:latin typeface="Consolas"/>
              </a:rPr>
              <a:t>= value;</a:t>
            </a:r>
          </a:p>
          <a:p>
            <a:pPr lvl="1"/>
            <a:r>
              <a:rPr lang="pl-PL" sz="1600">
                <a:solidFill>
                  <a:srgbClr val="000000"/>
                </a:solidFill>
                <a:latin typeface="Consolas"/>
              </a:rPr>
              <a:t>}</a:t>
            </a:r>
          </a:p>
          <a:p>
            <a:pPr lvl="1"/>
            <a:endParaRPr lang="pl-PL" sz="1600">
              <a:latin typeface="Consolas"/>
            </a:endParaRPr>
          </a:p>
          <a:p>
            <a:pPr lvl="1"/>
            <a:r>
              <a:rPr lang="en-US" sz="1600">
                <a:solidFill>
                  <a:srgbClr val="646464"/>
                </a:solidFill>
                <a:latin typeface="Consolas"/>
              </a:rPr>
              <a:t>@Given</a:t>
            </a:r>
            <a:r>
              <a:rPr lang="en-US" sz="1600">
                <a:solidFill>
                  <a:srgbClr val="000000"/>
                </a:solidFill>
                <a:latin typeface="Consolas"/>
              </a:rPr>
              <a:t>(</a:t>
            </a:r>
            <a:r>
              <a:rPr lang="en-US" sz="1600">
                <a:solidFill>
                  <a:srgbClr val="2A00FF"/>
                </a:solidFill>
                <a:latin typeface="Consolas"/>
              </a:rPr>
              <a:t>"a variable y with value $value"</a:t>
            </a:r>
            <a:r>
              <a:rPr lang="en-US" sz="1600">
                <a:solidFill>
                  <a:srgbClr val="000000"/>
                </a:solidFill>
                <a:latin typeface="Consolas"/>
              </a:rPr>
              <a:t>)</a:t>
            </a:r>
          </a:p>
          <a:p>
            <a:pPr lvl="1"/>
            <a:r>
              <a:rPr lang="en-US" sz="1600">
                <a:solidFill>
                  <a:srgbClr val="7F0055"/>
                </a:solidFill>
                <a:latin typeface="Consolas"/>
              </a:rPr>
              <a:t>public</a:t>
            </a:r>
            <a:r>
              <a:rPr lang="en-US" sz="1600">
                <a:solidFill>
                  <a:srgbClr val="000000"/>
                </a:solidFill>
                <a:latin typeface="Consolas"/>
              </a:rPr>
              <a:t> </a:t>
            </a:r>
            <a:r>
              <a:rPr lang="en-US" sz="1600">
                <a:solidFill>
                  <a:srgbClr val="7F0055"/>
                </a:solidFill>
                <a:latin typeface="Consolas"/>
              </a:rPr>
              <a:t>void</a:t>
            </a:r>
            <a:r>
              <a:rPr lang="en-US" sz="1600">
                <a:solidFill>
                  <a:srgbClr val="000000"/>
                </a:solidFill>
                <a:latin typeface="Consolas"/>
              </a:rPr>
              <a:t> givenYValue(</a:t>
            </a:r>
            <a:r>
              <a:rPr lang="en-US" sz="1600">
                <a:solidFill>
                  <a:srgbClr val="646464"/>
                </a:solidFill>
                <a:latin typeface="Consolas"/>
              </a:rPr>
              <a:t>@Named</a:t>
            </a:r>
            <a:r>
              <a:rPr lang="en-US" sz="1600">
                <a:solidFill>
                  <a:srgbClr val="000000"/>
                </a:solidFill>
                <a:latin typeface="Consolas"/>
              </a:rPr>
              <a:t>(</a:t>
            </a:r>
            <a:r>
              <a:rPr lang="en-US" sz="1600">
                <a:solidFill>
                  <a:srgbClr val="2A00FF"/>
                </a:solidFill>
                <a:latin typeface="Consolas"/>
              </a:rPr>
              <a:t>"value"</a:t>
            </a:r>
            <a:r>
              <a:rPr lang="en-US" sz="1600">
                <a:solidFill>
                  <a:srgbClr val="000000"/>
                </a:solidFill>
                <a:latin typeface="Consolas"/>
              </a:rPr>
              <a:t>) </a:t>
            </a:r>
            <a:r>
              <a:rPr lang="en-US" sz="1600">
                <a:solidFill>
                  <a:srgbClr val="7F0055"/>
                </a:solidFill>
                <a:latin typeface="Consolas"/>
              </a:rPr>
              <a:t>int</a:t>
            </a:r>
            <a:r>
              <a:rPr lang="en-US" sz="1600">
                <a:solidFill>
                  <a:srgbClr val="000000"/>
                </a:solidFill>
                <a:latin typeface="Consolas"/>
              </a:rPr>
              <a:t> value) {</a:t>
            </a:r>
          </a:p>
          <a:p>
            <a:pPr lvl="1"/>
            <a:r>
              <a:rPr lang="pl-PL" sz="1600" smtClean="0">
                <a:solidFill>
                  <a:srgbClr val="0000C0"/>
                </a:solidFill>
                <a:latin typeface="Consolas"/>
              </a:rPr>
              <a:t>	y</a:t>
            </a:r>
            <a:r>
              <a:rPr lang="pl-PL" sz="1600" smtClean="0">
                <a:solidFill>
                  <a:srgbClr val="000000"/>
                </a:solidFill>
                <a:latin typeface="Consolas"/>
              </a:rPr>
              <a:t> </a:t>
            </a:r>
            <a:r>
              <a:rPr lang="pl-PL" sz="1600">
                <a:solidFill>
                  <a:srgbClr val="000000"/>
                </a:solidFill>
                <a:latin typeface="Consolas"/>
              </a:rPr>
              <a:t>= value;</a:t>
            </a:r>
          </a:p>
          <a:p>
            <a:pPr lvl="1"/>
            <a:r>
              <a:rPr lang="pl-PL" sz="1600" smtClean="0">
                <a:solidFill>
                  <a:srgbClr val="000000"/>
                </a:solidFill>
                <a:latin typeface="Consolas"/>
              </a:rPr>
              <a:t>}</a:t>
            </a:r>
            <a:endParaRPr lang="pl-PL" sz="1600">
              <a:latin typeface="Consolas"/>
            </a:endParaRPr>
          </a:p>
        </p:txBody>
      </p:sp>
    </p:spTree>
    <p:extLst>
      <p:ext uri="{BB962C8B-B14F-4D97-AF65-F5344CB8AC3E}">
        <p14:creationId xmlns:p14="http://schemas.microsoft.com/office/powerpoint/2010/main" val="3028654864"/>
      </p:ext>
    </p:extLst>
  </p:cSld>
  <p:clrMapOvr>
    <a:masterClrMapping/>
  </p:clrMapOvr>
  <p:transition>
    <p:randomBa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noProof="0" smtClean="0"/>
              <a:t>JBehave case study (2)</a:t>
            </a:r>
            <a:endParaRPr lang="en-US" noProof="0"/>
          </a:p>
        </p:txBody>
      </p:sp>
      <p:sp>
        <p:nvSpPr>
          <p:cNvPr id="7" name="pole tekstowe 6"/>
          <p:cNvSpPr txBox="1"/>
          <p:nvPr/>
        </p:nvSpPr>
        <p:spPr>
          <a:xfrm>
            <a:off x="611188" y="1881188"/>
            <a:ext cx="8424862" cy="4031873"/>
          </a:xfrm>
          <a:prstGeom prst="rect">
            <a:avLst/>
          </a:prstGeom>
          <a:noFill/>
        </p:spPr>
        <p:txBody>
          <a:bodyPr wrap="square" rtlCol="0">
            <a:spAutoFit/>
          </a:bodyPr>
          <a:lstStyle/>
          <a:p>
            <a:pPr lvl="1"/>
            <a:r>
              <a:rPr lang="en-US" sz="1600" dirty="0" smtClean="0">
                <a:solidFill>
                  <a:srgbClr val="646464"/>
                </a:solidFill>
                <a:latin typeface="Consolas"/>
              </a:rPr>
              <a:t>@</a:t>
            </a:r>
            <a:r>
              <a:rPr lang="en-US" sz="1600" dirty="0">
                <a:solidFill>
                  <a:srgbClr val="646464"/>
                </a:solidFill>
                <a:latin typeface="Consolas"/>
              </a:rPr>
              <a:t>When</a:t>
            </a:r>
            <a:r>
              <a:rPr lang="en-US" sz="1600" dirty="0">
                <a:solidFill>
                  <a:srgbClr val="000000"/>
                </a:solidFill>
                <a:latin typeface="Consolas"/>
              </a:rPr>
              <a:t>(</a:t>
            </a:r>
            <a:r>
              <a:rPr lang="en-US" sz="1600" dirty="0">
                <a:solidFill>
                  <a:srgbClr val="2A00FF"/>
                </a:solidFill>
                <a:latin typeface="Consolas"/>
              </a:rPr>
              <a:t>"I multiply x by y with calculator"</a:t>
            </a:r>
            <a:r>
              <a:rPr lang="en-US" sz="1600" dirty="0">
                <a:solidFill>
                  <a:srgbClr val="000000"/>
                </a:solidFill>
                <a:latin typeface="Consolas"/>
              </a:rPr>
              <a:t>)</a:t>
            </a:r>
          </a:p>
          <a:p>
            <a:pPr lvl="1"/>
            <a:r>
              <a:rPr lang="pl-PL" sz="1600" dirty="0">
                <a:solidFill>
                  <a:srgbClr val="7F0055"/>
                </a:solidFill>
                <a:latin typeface="Consolas"/>
              </a:rPr>
              <a:t>public</a:t>
            </a:r>
            <a:r>
              <a:rPr lang="pl-PL" sz="1600" dirty="0">
                <a:solidFill>
                  <a:srgbClr val="000000"/>
                </a:solidFill>
                <a:latin typeface="Consolas"/>
              </a:rPr>
              <a:t> </a:t>
            </a:r>
            <a:r>
              <a:rPr lang="pl-PL" sz="1600" dirty="0" err="1">
                <a:solidFill>
                  <a:srgbClr val="7F0055"/>
                </a:solidFill>
                <a:latin typeface="Consolas"/>
              </a:rPr>
              <a:t>void</a:t>
            </a:r>
            <a:r>
              <a:rPr lang="pl-PL" sz="1600" dirty="0">
                <a:solidFill>
                  <a:srgbClr val="000000"/>
                </a:solidFill>
                <a:latin typeface="Consolas"/>
              </a:rPr>
              <a:t> </a:t>
            </a:r>
            <a:r>
              <a:rPr lang="pl-PL" sz="1600" dirty="0" err="1">
                <a:solidFill>
                  <a:srgbClr val="000000"/>
                </a:solidFill>
                <a:latin typeface="Consolas"/>
              </a:rPr>
              <a:t>whenImultiplyXByY</a:t>
            </a:r>
            <a:r>
              <a:rPr lang="pl-PL" sz="1600" dirty="0">
                <a:solidFill>
                  <a:srgbClr val="000000"/>
                </a:solidFill>
                <a:latin typeface="Consolas"/>
              </a:rPr>
              <a:t>() {</a:t>
            </a:r>
          </a:p>
          <a:p>
            <a:pPr lvl="1"/>
            <a:r>
              <a:rPr lang="pl-PL" sz="1600" dirty="0" smtClean="0">
                <a:solidFill>
                  <a:srgbClr val="0000C0"/>
                </a:solidFill>
                <a:latin typeface="Consolas"/>
              </a:rPr>
              <a:t>	</a:t>
            </a:r>
            <a:r>
              <a:rPr lang="pl-PL" sz="1600" dirty="0" err="1" smtClean="0">
                <a:solidFill>
                  <a:srgbClr val="0000C0"/>
                </a:solidFill>
                <a:latin typeface="Consolas"/>
              </a:rPr>
              <a:t>result</a:t>
            </a:r>
            <a:r>
              <a:rPr lang="pl-PL" sz="1600" dirty="0" smtClean="0">
                <a:solidFill>
                  <a:srgbClr val="000000"/>
                </a:solidFill>
                <a:latin typeface="Consolas"/>
              </a:rPr>
              <a:t> </a:t>
            </a:r>
            <a:r>
              <a:rPr lang="pl-PL" sz="1600" dirty="0">
                <a:solidFill>
                  <a:srgbClr val="000000"/>
                </a:solidFill>
                <a:latin typeface="Consolas"/>
              </a:rPr>
              <a:t>= </a:t>
            </a:r>
            <a:r>
              <a:rPr lang="pl-PL" sz="1600" dirty="0" err="1">
                <a:solidFill>
                  <a:srgbClr val="0000C0"/>
                </a:solidFill>
                <a:latin typeface="Consolas"/>
              </a:rPr>
              <a:t>calculator</a:t>
            </a:r>
            <a:r>
              <a:rPr lang="pl-PL" sz="1600" dirty="0" err="1">
                <a:solidFill>
                  <a:srgbClr val="000000"/>
                </a:solidFill>
                <a:latin typeface="Consolas"/>
              </a:rPr>
              <a:t>.multiply</a:t>
            </a:r>
            <a:r>
              <a:rPr lang="pl-PL" sz="1600" dirty="0">
                <a:solidFill>
                  <a:srgbClr val="000000"/>
                </a:solidFill>
                <a:latin typeface="Consolas"/>
              </a:rPr>
              <a:t>(</a:t>
            </a:r>
            <a:r>
              <a:rPr lang="pl-PL" sz="1600" dirty="0">
                <a:solidFill>
                  <a:srgbClr val="0000C0"/>
                </a:solidFill>
                <a:latin typeface="Consolas"/>
              </a:rPr>
              <a:t>x</a:t>
            </a:r>
            <a:r>
              <a:rPr lang="pl-PL" sz="1600" dirty="0">
                <a:solidFill>
                  <a:srgbClr val="000000"/>
                </a:solidFill>
                <a:latin typeface="Consolas"/>
              </a:rPr>
              <a:t>, </a:t>
            </a:r>
            <a:r>
              <a:rPr lang="pl-PL" sz="1600" dirty="0">
                <a:solidFill>
                  <a:srgbClr val="0000C0"/>
                </a:solidFill>
                <a:latin typeface="Consolas"/>
              </a:rPr>
              <a:t>y</a:t>
            </a:r>
            <a:r>
              <a:rPr lang="pl-PL" sz="1600" dirty="0">
                <a:solidFill>
                  <a:srgbClr val="000000"/>
                </a:solidFill>
                <a:latin typeface="Consolas"/>
              </a:rPr>
              <a:t>);</a:t>
            </a:r>
          </a:p>
          <a:p>
            <a:pPr lvl="1"/>
            <a:r>
              <a:rPr lang="pl-PL" sz="1600" dirty="0">
                <a:solidFill>
                  <a:srgbClr val="000000"/>
                </a:solidFill>
                <a:latin typeface="Consolas"/>
              </a:rPr>
              <a:t>}</a:t>
            </a:r>
          </a:p>
          <a:p>
            <a:pPr lvl="1"/>
            <a:endParaRPr lang="pl-PL" sz="1600" dirty="0">
              <a:latin typeface="Consolas"/>
            </a:endParaRPr>
          </a:p>
          <a:p>
            <a:pPr lvl="1"/>
            <a:r>
              <a:rPr lang="en-US" sz="1600" dirty="0">
                <a:solidFill>
                  <a:srgbClr val="646464"/>
                </a:solidFill>
                <a:latin typeface="Consolas"/>
              </a:rPr>
              <a:t>@When</a:t>
            </a:r>
            <a:r>
              <a:rPr lang="en-US" sz="1600" dirty="0">
                <a:solidFill>
                  <a:srgbClr val="000000"/>
                </a:solidFill>
                <a:latin typeface="Consolas"/>
              </a:rPr>
              <a:t>(</a:t>
            </a:r>
            <a:r>
              <a:rPr lang="en-US" sz="1600" dirty="0">
                <a:solidFill>
                  <a:srgbClr val="2A00FF"/>
                </a:solidFill>
                <a:latin typeface="Consolas"/>
              </a:rPr>
              <a:t>"I add x to y with calculator"</a:t>
            </a:r>
            <a:r>
              <a:rPr lang="en-US" sz="1600" dirty="0">
                <a:solidFill>
                  <a:srgbClr val="000000"/>
                </a:solidFill>
                <a:latin typeface="Consolas"/>
              </a:rPr>
              <a:t>)</a:t>
            </a:r>
          </a:p>
          <a:p>
            <a:pPr lvl="1"/>
            <a:r>
              <a:rPr lang="pl-PL" sz="1600" dirty="0">
                <a:solidFill>
                  <a:srgbClr val="7F0055"/>
                </a:solidFill>
                <a:latin typeface="Consolas"/>
              </a:rPr>
              <a:t>public</a:t>
            </a:r>
            <a:r>
              <a:rPr lang="pl-PL" sz="1600" dirty="0">
                <a:solidFill>
                  <a:srgbClr val="000000"/>
                </a:solidFill>
                <a:latin typeface="Consolas"/>
              </a:rPr>
              <a:t> </a:t>
            </a:r>
            <a:r>
              <a:rPr lang="pl-PL" sz="1600" dirty="0" err="1">
                <a:solidFill>
                  <a:srgbClr val="7F0055"/>
                </a:solidFill>
                <a:latin typeface="Consolas"/>
              </a:rPr>
              <a:t>void</a:t>
            </a:r>
            <a:r>
              <a:rPr lang="pl-PL" sz="1600" dirty="0">
                <a:solidFill>
                  <a:srgbClr val="000000"/>
                </a:solidFill>
                <a:latin typeface="Consolas"/>
              </a:rPr>
              <a:t> </a:t>
            </a:r>
            <a:r>
              <a:rPr lang="pl-PL" sz="1600" dirty="0" err="1">
                <a:solidFill>
                  <a:srgbClr val="000000"/>
                </a:solidFill>
                <a:latin typeface="Consolas"/>
              </a:rPr>
              <a:t>whenIaddXToY</a:t>
            </a:r>
            <a:r>
              <a:rPr lang="pl-PL" sz="1600" dirty="0">
                <a:solidFill>
                  <a:srgbClr val="000000"/>
                </a:solidFill>
                <a:latin typeface="Consolas"/>
              </a:rPr>
              <a:t>() {</a:t>
            </a:r>
          </a:p>
          <a:p>
            <a:pPr lvl="1"/>
            <a:r>
              <a:rPr lang="pl-PL" sz="1600" dirty="0" smtClean="0">
                <a:solidFill>
                  <a:srgbClr val="0000C0"/>
                </a:solidFill>
                <a:latin typeface="Consolas"/>
              </a:rPr>
              <a:t>	</a:t>
            </a:r>
            <a:r>
              <a:rPr lang="pl-PL" sz="1600" dirty="0" err="1" smtClean="0">
                <a:solidFill>
                  <a:srgbClr val="0000C0"/>
                </a:solidFill>
                <a:latin typeface="Consolas"/>
              </a:rPr>
              <a:t>result</a:t>
            </a:r>
            <a:r>
              <a:rPr lang="pl-PL" sz="1600" dirty="0" smtClean="0">
                <a:solidFill>
                  <a:srgbClr val="000000"/>
                </a:solidFill>
                <a:latin typeface="Consolas"/>
              </a:rPr>
              <a:t> </a:t>
            </a:r>
            <a:r>
              <a:rPr lang="pl-PL" sz="1600" dirty="0">
                <a:solidFill>
                  <a:srgbClr val="000000"/>
                </a:solidFill>
                <a:latin typeface="Consolas"/>
              </a:rPr>
              <a:t>= </a:t>
            </a:r>
            <a:r>
              <a:rPr lang="pl-PL" sz="1600" dirty="0" err="1">
                <a:solidFill>
                  <a:srgbClr val="0000C0"/>
                </a:solidFill>
                <a:latin typeface="Consolas"/>
              </a:rPr>
              <a:t>calculator</a:t>
            </a:r>
            <a:r>
              <a:rPr lang="pl-PL" sz="1600" dirty="0" err="1">
                <a:solidFill>
                  <a:srgbClr val="000000"/>
                </a:solidFill>
                <a:latin typeface="Consolas"/>
              </a:rPr>
              <a:t>.add</a:t>
            </a:r>
            <a:r>
              <a:rPr lang="pl-PL" sz="1600" dirty="0">
                <a:solidFill>
                  <a:srgbClr val="000000"/>
                </a:solidFill>
                <a:latin typeface="Consolas"/>
              </a:rPr>
              <a:t>(</a:t>
            </a:r>
            <a:r>
              <a:rPr lang="pl-PL" sz="1600" dirty="0">
                <a:solidFill>
                  <a:srgbClr val="0000C0"/>
                </a:solidFill>
                <a:latin typeface="Consolas"/>
              </a:rPr>
              <a:t>x</a:t>
            </a:r>
            <a:r>
              <a:rPr lang="pl-PL" sz="1600" dirty="0">
                <a:solidFill>
                  <a:srgbClr val="000000"/>
                </a:solidFill>
                <a:latin typeface="Consolas"/>
              </a:rPr>
              <a:t>, </a:t>
            </a:r>
            <a:r>
              <a:rPr lang="pl-PL" sz="1600" dirty="0">
                <a:solidFill>
                  <a:srgbClr val="0000C0"/>
                </a:solidFill>
                <a:latin typeface="Consolas"/>
              </a:rPr>
              <a:t>y</a:t>
            </a:r>
            <a:r>
              <a:rPr lang="pl-PL" sz="1600" dirty="0">
                <a:solidFill>
                  <a:srgbClr val="000000"/>
                </a:solidFill>
                <a:latin typeface="Consolas"/>
              </a:rPr>
              <a:t>);</a:t>
            </a:r>
          </a:p>
          <a:p>
            <a:pPr lvl="1"/>
            <a:r>
              <a:rPr lang="pl-PL" sz="1600" dirty="0">
                <a:solidFill>
                  <a:srgbClr val="000000"/>
                </a:solidFill>
                <a:latin typeface="Consolas"/>
              </a:rPr>
              <a:t>}</a:t>
            </a:r>
          </a:p>
          <a:p>
            <a:pPr lvl="1"/>
            <a:r>
              <a:rPr lang="pl-PL" sz="1600" dirty="0">
                <a:solidFill>
                  <a:srgbClr val="000000"/>
                </a:solidFill>
                <a:latin typeface="Consolas"/>
              </a:rPr>
              <a:t> </a:t>
            </a:r>
          </a:p>
          <a:p>
            <a:pPr lvl="1"/>
            <a:r>
              <a:rPr lang="en-US" sz="1600" dirty="0">
                <a:solidFill>
                  <a:srgbClr val="646464"/>
                </a:solidFill>
                <a:latin typeface="Consolas"/>
              </a:rPr>
              <a:t>@Then</a:t>
            </a:r>
            <a:r>
              <a:rPr lang="en-US" sz="1600" dirty="0">
                <a:solidFill>
                  <a:srgbClr val="000000"/>
                </a:solidFill>
                <a:latin typeface="Consolas"/>
              </a:rPr>
              <a:t>(</a:t>
            </a:r>
            <a:r>
              <a:rPr lang="en-US" sz="1600" dirty="0">
                <a:solidFill>
                  <a:srgbClr val="2A00FF"/>
                </a:solidFill>
                <a:latin typeface="Consolas"/>
              </a:rPr>
              <a:t>"result should equal $value"</a:t>
            </a:r>
            <a:r>
              <a:rPr lang="en-US" sz="1600" dirty="0">
                <a:solidFill>
                  <a:srgbClr val="000000"/>
                </a:solidFill>
                <a:latin typeface="Consolas"/>
              </a:rPr>
              <a:t>)</a:t>
            </a:r>
          </a:p>
          <a:p>
            <a:pPr lvl="1"/>
            <a:r>
              <a:rPr lang="en-US" sz="1600" dirty="0">
                <a:solidFill>
                  <a:srgbClr val="7F0055"/>
                </a:solidFill>
                <a:latin typeface="Consolas"/>
              </a:rPr>
              <a:t>public</a:t>
            </a:r>
            <a:r>
              <a:rPr lang="en-US" sz="1600" dirty="0">
                <a:solidFill>
                  <a:srgbClr val="000000"/>
                </a:solidFill>
                <a:latin typeface="Consolas"/>
              </a:rPr>
              <a:t> </a:t>
            </a:r>
            <a:r>
              <a:rPr lang="en-US" sz="1600" dirty="0">
                <a:solidFill>
                  <a:srgbClr val="7F0055"/>
                </a:solidFill>
                <a:latin typeface="Consolas"/>
              </a:rPr>
              <a:t>void</a:t>
            </a:r>
            <a:r>
              <a:rPr lang="en-US" sz="1600" dirty="0">
                <a:solidFill>
                  <a:srgbClr val="000000"/>
                </a:solidFill>
                <a:latin typeface="Consolas"/>
              </a:rPr>
              <a:t> </a:t>
            </a:r>
            <a:r>
              <a:rPr lang="en-US" sz="1600" dirty="0" err="1">
                <a:solidFill>
                  <a:srgbClr val="000000"/>
                </a:solidFill>
                <a:latin typeface="Consolas"/>
              </a:rPr>
              <a:t>thenXshouldBe</a:t>
            </a:r>
            <a:r>
              <a:rPr lang="en-US" sz="1600" dirty="0">
                <a:solidFill>
                  <a:srgbClr val="000000"/>
                </a:solidFill>
                <a:latin typeface="Consolas"/>
              </a:rPr>
              <a:t>(</a:t>
            </a:r>
            <a:r>
              <a:rPr lang="en-US" sz="1600" dirty="0">
                <a:solidFill>
                  <a:srgbClr val="646464"/>
                </a:solidFill>
                <a:latin typeface="Consolas"/>
              </a:rPr>
              <a:t>@Named</a:t>
            </a:r>
            <a:r>
              <a:rPr lang="en-US" sz="1600" dirty="0">
                <a:solidFill>
                  <a:srgbClr val="000000"/>
                </a:solidFill>
                <a:latin typeface="Consolas"/>
              </a:rPr>
              <a:t>(</a:t>
            </a:r>
            <a:r>
              <a:rPr lang="en-US" sz="1600" dirty="0">
                <a:solidFill>
                  <a:srgbClr val="2A00FF"/>
                </a:solidFill>
                <a:latin typeface="Consolas"/>
              </a:rPr>
              <a:t>"value"</a:t>
            </a:r>
            <a:r>
              <a:rPr lang="en-US" sz="1600" dirty="0">
                <a:solidFill>
                  <a:srgbClr val="000000"/>
                </a:solidFill>
                <a:latin typeface="Consolas"/>
              </a:rPr>
              <a:t>) </a:t>
            </a:r>
            <a:r>
              <a:rPr lang="en-US" sz="1600" dirty="0" err="1">
                <a:solidFill>
                  <a:srgbClr val="7F0055"/>
                </a:solidFill>
                <a:latin typeface="Consolas"/>
              </a:rPr>
              <a:t>int</a:t>
            </a:r>
            <a:r>
              <a:rPr lang="en-US" sz="1600" dirty="0">
                <a:solidFill>
                  <a:srgbClr val="000000"/>
                </a:solidFill>
                <a:latin typeface="Consolas"/>
              </a:rPr>
              <a:t> value) {</a:t>
            </a:r>
          </a:p>
          <a:p>
            <a:pPr lvl="1"/>
            <a:r>
              <a:rPr lang="pl-PL" sz="1600" i="1" dirty="0" smtClean="0">
                <a:solidFill>
                  <a:srgbClr val="000000"/>
                </a:solidFill>
                <a:latin typeface="Consolas"/>
              </a:rPr>
              <a:t>	</a:t>
            </a:r>
            <a:r>
              <a:rPr lang="pl-PL" sz="1600" i="1" dirty="0" err="1" smtClean="0">
                <a:solidFill>
                  <a:srgbClr val="000000"/>
                </a:solidFill>
                <a:latin typeface="Consolas"/>
              </a:rPr>
              <a:t>assertEquals</a:t>
            </a:r>
            <a:r>
              <a:rPr lang="pl-PL" sz="1600" i="1" dirty="0" smtClean="0">
                <a:solidFill>
                  <a:srgbClr val="000000"/>
                </a:solidFill>
                <a:latin typeface="Consolas"/>
              </a:rPr>
              <a:t>(</a:t>
            </a:r>
            <a:r>
              <a:rPr lang="pl-PL" sz="1600" i="1" dirty="0" err="1" smtClean="0">
                <a:solidFill>
                  <a:srgbClr val="000000"/>
                </a:solidFill>
                <a:latin typeface="Consolas"/>
              </a:rPr>
              <a:t>value</a:t>
            </a:r>
            <a:r>
              <a:rPr lang="pl-PL" sz="1600" i="1" dirty="0">
                <a:solidFill>
                  <a:srgbClr val="000000"/>
                </a:solidFill>
                <a:latin typeface="Consolas"/>
              </a:rPr>
              <a:t>, </a:t>
            </a:r>
            <a:r>
              <a:rPr lang="pl-PL" sz="1600" i="1" dirty="0" err="1">
                <a:solidFill>
                  <a:srgbClr val="0000C0"/>
                </a:solidFill>
                <a:latin typeface="Consolas"/>
              </a:rPr>
              <a:t>result</a:t>
            </a:r>
            <a:r>
              <a:rPr lang="pl-PL" sz="1600" i="1" dirty="0">
                <a:solidFill>
                  <a:srgbClr val="000000"/>
                </a:solidFill>
                <a:latin typeface="Consolas"/>
              </a:rPr>
              <a:t>);</a:t>
            </a:r>
          </a:p>
          <a:p>
            <a:pPr lvl="1"/>
            <a:r>
              <a:rPr lang="pl-PL" sz="1600" dirty="0" smtClean="0">
                <a:solidFill>
                  <a:srgbClr val="000000"/>
                </a:solidFill>
                <a:latin typeface="Consolas"/>
              </a:rPr>
              <a:t>}</a:t>
            </a:r>
          </a:p>
          <a:p>
            <a:pPr lvl="1"/>
            <a:endParaRPr lang="pl-PL" sz="1600" dirty="0">
              <a:solidFill>
                <a:srgbClr val="000000"/>
              </a:solidFill>
              <a:latin typeface="Consolas"/>
            </a:endParaRPr>
          </a:p>
          <a:p>
            <a:r>
              <a:rPr lang="pl-PL" sz="1600" dirty="0">
                <a:solidFill>
                  <a:srgbClr val="000000"/>
                </a:solidFill>
                <a:latin typeface="Consolas"/>
              </a:rPr>
              <a:t>}</a:t>
            </a:r>
            <a:endParaRPr lang="pl-PL" sz="1600" dirty="0">
              <a:latin typeface="Consolas"/>
            </a:endParaRPr>
          </a:p>
        </p:txBody>
      </p:sp>
    </p:spTree>
    <p:extLst>
      <p:ext uri="{BB962C8B-B14F-4D97-AF65-F5344CB8AC3E}">
        <p14:creationId xmlns:p14="http://schemas.microsoft.com/office/powerpoint/2010/main" val="3642141707"/>
      </p:ext>
    </p:extLst>
  </p:cSld>
  <p:clrMapOvr>
    <a:masterClrMapping/>
  </p:clrMapOvr>
  <p:transition>
    <p:randomBa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noProof="0" smtClean="0"/>
              <a:t>JBehave case study (3)</a:t>
            </a:r>
            <a:endParaRPr lang="en-US" noProof="0"/>
          </a:p>
        </p:txBody>
      </p:sp>
      <p:sp>
        <p:nvSpPr>
          <p:cNvPr id="7" name="pole tekstowe 6"/>
          <p:cNvSpPr txBox="1"/>
          <p:nvPr/>
        </p:nvSpPr>
        <p:spPr>
          <a:xfrm>
            <a:off x="611188" y="1881188"/>
            <a:ext cx="8424862" cy="4247317"/>
          </a:xfrm>
          <a:prstGeom prst="rect">
            <a:avLst/>
          </a:prstGeom>
          <a:noFill/>
        </p:spPr>
        <p:txBody>
          <a:bodyPr wrap="square" rtlCol="0">
            <a:spAutoFit/>
          </a:bodyPr>
          <a:lstStyle/>
          <a:p>
            <a:r>
              <a:rPr lang="pl-PL">
                <a:solidFill>
                  <a:srgbClr val="646464"/>
                </a:solidFill>
                <a:latin typeface="Consolas"/>
              </a:rPr>
              <a:t>@RunWith</a:t>
            </a:r>
            <a:r>
              <a:rPr lang="pl-PL">
                <a:solidFill>
                  <a:srgbClr val="000000"/>
                </a:solidFill>
                <a:latin typeface="Consolas"/>
              </a:rPr>
              <a:t>(JUnitReportingRunner.</a:t>
            </a:r>
            <a:r>
              <a:rPr lang="pl-PL">
                <a:solidFill>
                  <a:srgbClr val="7F0055"/>
                </a:solidFill>
                <a:latin typeface="Consolas"/>
              </a:rPr>
              <a:t>class</a:t>
            </a:r>
            <a:r>
              <a:rPr lang="pl-PL">
                <a:solidFill>
                  <a:srgbClr val="000000"/>
                </a:solidFill>
                <a:latin typeface="Consolas"/>
              </a:rPr>
              <a:t>)</a:t>
            </a:r>
          </a:p>
          <a:p>
            <a:pPr lvl="1"/>
            <a:r>
              <a:rPr lang="en-US">
                <a:solidFill>
                  <a:srgbClr val="7F0055"/>
                </a:solidFill>
                <a:latin typeface="Consolas"/>
              </a:rPr>
              <a:t>public</a:t>
            </a:r>
            <a:r>
              <a:rPr lang="en-US">
                <a:solidFill>
                  <a:srgbClr val="000000"/>
                </a:solidFill>
                <a:latin typeface="Consolas"/>
              </a:rPr>
              <a:t> </a:t>
            </a:r>
            <a:r>
              <a:rPr lang="en-US">
                <a:solidFill>
                  <a:srgbClr val="7F0055"/>
                </a:solidFill>
                <a:latin typeface="Consolas"/>
              </a:rPr>
              <a:t>class</a:t>
            </a:r>
            <a:r>
              <a:rPr lang="en-US">
                <a:solidFill>
                  <a:srgbClr val="000000"/>
                </a:solidFill>
                <a:latin typeface="Consolas"/>
              </a:rPr>
              <a:t> CalculatorJBehaveTest </a:t>
            </a:r>
            <a:r>
              <a:rPr lang="en-US">
                <a:solidFill>
                  <a:srgbClr val="7F0055"/>
                </a:solidFill>
                <a:latin typeface="Consolas"/>
              </a:rPr>
              <a:t>extends</a:t>
            </a:r>
            <a:r>
              <a:rPr lang="en-US">
                <a:solidFill>
                  <a:srgbClr val="000000"/>
                </a:solidFill>
                <a:latin typeface="Consolas"/>
              </a:rPr>
              <a:t> JUnitStories {</a:t>
            </a:r>
          </a:p>
          <a:p>
            <a:pPr lvl="1"/>
            <a:endParaRPr lang="pl-PL">
              <a:latin typeface="Consolas"/>
            </a:endParaRPr>
          </a:p>
          <a:p>
            <a:pPr lvl="1"/>
            <a:r>
              <a:rPr lang="pl-PL">
                <a:solidFill>
                  <a:srgbClr val="646464"/>
                </a:solidFill>
                <a:latin typeface="Consolas"/>
              </a:rPr>
              <a:t>@Override</a:t>
            </a:r>
          </a:p>
          <a:p>
            <a:pPr lvl="1"/>
            <a:r>
              <a:rPr lang="pl-PL">
                <a:solidFill>
                  <a:srgbClr val="7F0055"/>
                </a:solidFill>
                <a:latin typeface="Consolas"/>
              </a:rPr>
              <a:t>public</a:t>
            </a:r>
            <a:r>
              <a:rPr lang="pl-PL">
                <a:solidFill>
                  <a:srgbClr val="000000"/>
                </a:solidFill>
                <a:latin typeface="Consolas"/>
              </a:rPr>
              <a:t> InjectableStepsFactory stepsFactory() {</a:t>
            </a:r>
          </a:p>
          <a:p>
            <a:pPr lvl="2"/>
            <a:r>
              <a:rPr lang="en-US">
                <a:solidFill>
                  <a:srgbClr val="7F0055"/>
                </a:solidFill>
                <a:latin typeface="Consolas"/>
              </a:rPr>
              <a:t>return</a:t>
            </a:r>
            <a:r>
              <a:rPr lang="en-US">
                <a:solidFill>
                  <a:srgbClr val="000000"/>
                </a:solidFill>
                <a:latin typeface="Consolas"/>
              </a:rPr>
              <a:t> </a:t>
            </a:r>
            <a:r>
              <a:rPr lang="en-US">
                <a:solidFill>
                  <a:srgbClr val="7F0055"/>
                </a:solidFill>
                <a:latin typeface="Consolas"/>
              </a:rPr>
              <a:t>new</a:t>
            </a:r>
            <a:r>
              <a:rPr lang="en-US">
                <a:solidFill>
                  <a:srgbClr val="000000"/>
                </a:solidFill>
                <a:latin typeface="Consolas"/>
              </a:rPr>
              <a:t> InstanceStepsFactory(configuration(), </a:t>
            </a:r>
            <a:r>
              <a:rPr lang="en-US">
                <a:solidFill>
                  <a:srgbClr val="7F0055"/>
                </a:solidFill>
                <a:latin typeface="Consolas"/>
              </a:rPr>
              <a:t>new</a:t>
            </a:r>
            <a:r>
              <a:rPr lang="en-US">
                <a:solidFill>
                  <a:srgbClr val="000000"/>
                </a:solidFill>
                <a:latin typeface="Consolas"/>
              </a:rPr>
              <a:t> CalculatorSteps());</a:t>
            </a:r>
          </a:p>
          <a:p>
            <a:pPr lvl="1"/>
            <a:r>
              <a:rPr lang="pl-PL">
                <a:solidFill>
                  <a:srgbClr val="000000"/>
                </a:solidFill>
                <a:latin typeface="Consolas"/>
              </a:rPr>
              <a:t>}</a:t>
            </a:r>
          </a:p>
          <a:p>
            <a:pPr lvl="1"/>
            <a:endParaRPr lang="pl-PL">
              <a:latin typeface="Consolas"/>
            </a:endParaRPr>
          </a:p>
          <a:p>
            <a:pPr lvl="1"/>
            <a:r>
              <a:rPr lang="pl-PL">
                <a:solidFill>
                  <a:srgbClr val="646464"/>
                </a:solidFill>
                <a:latin typeface="Consolas"/>
              </a:rPr>
              <a:t>@Override</a:t>
            </a:r>
          </a:p>
          <a:p>
            <a:pPr lvl="1"/>
            <a:r>
              <a:rPr lang="pl-PL">
                <a:solidFill>
                  <a:srgbClr val="7F0055"/>
                </a:solidFill>
                <a:latin typeface="Consolas"/>
              </a:rPr>
              <a:t>protected</a:t>
            </a:r>
            <a:r>
              <a:rPr lang="pl-PL">
                <a:solidFill>
                  <a:srgbClr val="000000"/>
                </a:solidFill>
                <a:latin typeface="Consolas"/>
              </a:rPr>
              <a:t> List&lt;String&gt; storyPaths() {</a:t>
            </a:r>
          </a:p>
          <a:p>
            <a:pPr lvl="1"/>
            <a:r>
              <a:rPr lang="pl-PL" smtClean="0">
                <a:solidFill>
                  <a:srgbClr val="7F0055"/>
                </a:solidFill>
                <a:latin typeface="Consolas"/>
              </a:rPr>
              <a:t>	return</a:t>
            </a:r>
            <a:r>
              <a:rPr lang="pl-PL" smtClean="0">
                <a:solidFill>
                  <a:srgbClr val="000000"/>
                </a:solidFill>
                <a:latin typeface="Consolas"/>
              </a:rPr>
              <a:t> </a:t>
            </a:r>
            <a:r>
              <a:rPr lang="pl-PL" i="1">
                <a:solidFill>
                  <a:srgbClr val="000000"/>
                </a:solidFill>
                <a:latin typeface="Consolas"/>
              </a:rPr>
              <a:t>asList(</a:t>
            </a:r>
            <a:r>
              <a:rPr lang="pl-PL" i="1">
                <a:solidFill>
                  <a:srgbClr val="2A00FF"/>
                </a:solidFill>
                <a:latin typeface="Consolas"/>
              </a:rPr>
              <a:t>"agile/seminar/calculator.story"</a:t>
            </a:r>
            <a:r>
              <a:rPr lang="pl-PL" i="1">
                <a:solidFill>
                  <a:srgbClr val="000000"/>
                </a:solidFill>
                <a:latin typeface="Consolas"/>
              </a:rPr>
              <a:t>);</a:t>
            </a:r>
          </a:p>
          <a:p>
            <a:pPr lvl="1"/>
            <a:r>
              <a:rPr lang="pl-PL">
                <a:solidFill>
                  <a:srgbClr val="000000"/>
                </a:solidFill>
                <a:latin typeface="Consolas"/>
              </a:rPr>
              <a:t>}</a:t>
            </a:r>
          </a:p>
          <a:p>
            <a:endParaRPr lang="pl-PL">
              <a:latin typeface="Consolas"/>
            </a:endParaRPr>
          </a:p>
          <a:p>
            <a:r>
              <a:rPr lang="pl-PL">
                <a:solidFill>
                  <a:srgbClr val="000000"/>
                </a:solidFill>
                <a:latin typeface="Consolas"/>
              </a:rPr>
              <a:t>}</a:t>
            </a:r>
          </a:p>
        </p:txBody>
      </p:sp>
    </p:spTree>
    <p:extLst>
      <p:ext uri="{BB962C8B-B14F-4D97-AF65-F5344CB8AC3E}">
        <p14:creationId xmlns:p14="http://schemas.microsoft.com/office/powerpoint/2010/main" val="3708177915"/>
      </p:ext>
    </p:extLst>
  </p:cSld>
  <p:clrMapOvr>
    <a:masterClrMapping/>
  </p:clrMapOvr>
  <p:transition>
    <p:randomBa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noProof="0" smtClean="0"/>
              <a:t>JBehave case study (4)</a:t>
            </a:r>
            <a:endParaRPr lang="en-US" noProof="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885949"/>
            <a:ext cx="5562550" cy="4374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1013449"/>
      </p:ext>
    </p:extLst>
  </p:cSld>
  <p:clrMapOvr>
    <a:masterClrMapping/>
  </p:clrMapOvr>
  <p:transition>
    <p:randomBa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Examples</a:t>
            </a:r>
            <a:endParaRPr lang="pl-PL"/>
          </a:p>
        </p:txBody>
      </p:sp>
      <p:sp>
        <p:nvSpPr>
          <p:cNvPr id="3" name="Symbol zastępczy zawartości 2"/>
          <p:cNvSpPr>
            <a:spLocks noGrp="1"/>
          </p:cNvSpPr>
          <p:nvPr>
            <p:ph idx="1"/>
          </p:nvPr>
        </p:nvSpPr>
        <p:spPr/>
        <p:txBody>
          <a:bodyPr/>
          <a:lstStyle/>
          <a:p>
            <a:r>
              <a:rPr lang="pl-PL"/>
              <a:t>Examples from this presentation </a:t>
            </a:r>
            <a:r>
              <a:rPr lang="pl-PL" smtClean="0"/>
              <a:t>will be available at:</a:t>
            </a:r>
            <a:br>
              <a:rPr lang="pl-PL" smtClean="0"/>
            </a:br>
            <a:r>
              <a:rPr lang="pl-PL" smtClean="0"/>
              <a:t/>
            </a:r>
            <a:br>
              <a:rPr lang="pl-PL" smtClean="0"/>
            </a:br>
            <a:r>
              <a:rPr lang="pl-PL" smtClean="0"/>
              <a:t>http://github.com/mnegacz/agile-seminar</a:t>
            </a:r>
            <a:endParaRPr lang="pl-PL"/>
          </a:p>
        </p:txBody>
      </p:sp>
    </p:spTree>
    <p:extLst>
      <p:ext uri="{BB962C8B-B14F-4D97-AF65-F5344CB8AC3E}">
        <p14:creationId xmlns:p14="http://schemas.microsoft.com/office/powerpoint/2010/main" val="3612618826"/>
      </p:ext>
    </p:extLst>
  </p:cSld>
  <p:clrMapOvr>
    <a:masterClrMapping/>
  </p:clrMapOvr>
  <p:transition>
    <p:randomBa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noProof="0" smtClean="0"/>
              <a:t>Sources</a:t>
            </a:r>
            <a:endParaRPr lang="en-US" noProof="0"/>
          </a:p>
        </p:txBody>
      </p:sp>
      <p:sp>
        <p:nvSpPr>
          <p:cNvPr id="3" name="Symbol zastępczy zawartości 2"/>
          <p:cNvSpPr>
            <a:spLocks noGrp="1"/>
          </p:cNvSpPr>
          <p:nvPr>
            <p:ph idx="1"/>
          </p:nvPr>
        </p:nvSpPr>
        <p:spPr/>
        <p:txBody>
          <a:bodyPr/>
          <a:lstStyle/>
          <a:p>
            <a:r>
              <a:rPr lang="pl-PL" sz="1600" smtClean="0"/>
              <a:t>Martin </a:t>
            </a:r>
            <a:r>
              <a:rPr lang="pl-PL" sz="1600"/>
              <a:t>Robert C</a:t>
            </a:r>
            <a:r>
              <a:rPr lang="pl-PL" sz="1600" smtClean="0"/>
              <a:t>. (2008) </a:t>
            </a:r>
            <a:r>
              <a:rPr lang="en-US" sz="1600"/>
              <a:t>Clean Code: A Handbook of Agile Software </a:t>
            </a:r>
            <a:r>
              <a:rPr lang="en-US" sz="1600" smtClean="0"/>
              <a:t>Craftsmanship</a:t>
            </a:r>
            <a:r>
              <a:rPr lang="pl-PL" sz="1600"/>
              <a:t>, Prentice Hall </a:t>
            </a:r>
            <a:r>
              <a:rPr lang="pl-PL" sz="1600" smtClean="0"/>
              <a:t>PTR</a:t>
            </a:r>
            <a:endParaRPr lang="pl-PL" sz="1600" b="1" smtClean="0"/>
          </a:p>
          <a:p>
            <a:r>
              <a:rPr lang="en-US" sz="1600" smtClean="0"/>
              <a:t>Tahchiev </a:t>
            </a:r>
            <a:r>
              <a:rPr lang="en-US" sz="1600"/>
              <a:t>Petar, Leme</a:t>
            </a:r>
            <a:r>
              <a:rPr lang="pl-PL" sz="1600"/>
              <a:t> </a:t>
            </a:r>
            <a:r>
              <a:rPr lang="en-US" sz="1600"/>
              <a:t>Felipe, Massol Vincent, Gregory</a:t>
            </a:r>
            <a:r>
              <a:rPr lang="pl-PL" sz="1600"/>
              <a:t> </a:t>
            </a:r>
            <a:r>
              <a:rPr lang="en-US" sz="1600" smtClean="0"/>
              <a:t>Gary</a:t>
            </a:r>
            <a:r>
              <a:rPr lang="pl-PL" sz="1600" smtClean="0"/>
              <a:t> </a:t>
            </a:r>
            <a:r>
              <a:rPr lang="pl-PL" sz="1600"/>
              <a:t>(2010) </a:t>
            </a:r>
            <a:r>
              <a:rPr lang="en-US" sz="1600"/>
              <a:t>JUnit in Action Second Edition</a:t>
            </a:r>
            <a:r>
              <a:rPr lang="pl-PL" sz="1600"/>
              <a:t>, Manning </a:t>
            </a:r>
            <a:r>
              <a:rPr lang="pl-PL" sz="1600" smtClean="0"/>
              <a:t>Publications</a:t>
            </a:r>
          </a:p>
          <a:p>
            <a:r>
              <a:rPr lang="en-US" sz="1600" smtClean="0"/>
              <a:t>http</a:t>
            </a:r>
            <a:r>
              <a:rPr lang="en-US" sz="1600" dirty="0"/>
              <a:t>://www.martinfowler.com/bliki/Xunit.html</a:t>
            </a:r>
          </a:p>
          <a:p>
            <a:r>
              <a:rPr lang="en-US" sz="1600"/>
              <a:t>http://</a:t>
            </a:r>
            <a:r>
              <a:rPr lang="en-US" sz="1600" smtClean="0"/>
              <a:t>martinfowler.com/articles/mocksArentStubs.html</a:t>
            </a:r>
            <a:endParaRPr lang="pl-PL" sz="1600" smtClean="0"/>
          </a:p>
          <a:p>
            <a:r>
              <a:rPr lang="en-US" sz="1600" smtClean="0"/>
              <a:t>http</a:t>
            </a:r>
            <a:r>
              <a:rPr lang="en-US" sz="1600" dirty="0"/>
              <a:t>://www.extremeprogramming.org/rules/unittests.html</a:t>
            </a:r>
          </a:p>
          <a:p>
            <a:r>
              <a:rPr lang="en-US" sz="1600" dirty="0"/>
              <a:t>http://xunitpatterns.com/Mocks,%20Fakes,%20Stubs%20and%20Dummies.html</a:t>
            </a:r>
          </a:p>
          <a:p>
            <a:r>
              <a:rPr lang="en-US" sz="1600"/>
              <a:t>http://</a:t>
            </a:r>
            <a:r>
              <a:rPr lang="en-US" sz="1600" smtClean="0"/>
              <a:t>www.artima.com/suiterunner/private.html</a:t>
            </a:r>
            <a:endParaRPr lang="pl-PL" sz="1600" smtClean="0"/>
          </a:p>
          <a:p>
            <a:r>
              <a:rPr lang="en-US" sz="1600" smtClean="0"/>
              <a:t>http</a:t>
            </a:r>
            <a:r>
              <a:rPr lang="en-US" sz="1600" dirty="0"/>
              <a:t>://en.wikipedia.org/wiki/Unit_test</a:t>
            </a:r>
          </a:p>
          <a:p>
            <a:r>
              <a:rPr lang="en-US" sz="1600" smtClean="0"/>
              <a:t>http</a:t>
            </a:r>
            <a:r>
              <a:rPr lang="en-US" sz="1600" dirty="0"/>
              <a:t>://www.slideshare.net/DominikDary/functional-tests-withthefestframework</a:t>
            </a:r>
            <a:endParaRPr lang="pl-PL" sz="1600" dirty="0"/>
          </a:p>
          <a:p>
            <a:r>
              <a:rPr lang="en-US" sz="1600" dirty="0"/>
              <a:t>http://dannorth.net/introducing-bdd/</a:t>
            </a:r>
            <a:endParaRPr lang="pl-PL" sz="1600" dirty="0"/>
          </a:p>
          <a:p>
            <a:r>
              <a:rPr lang="en-US" sz="1600" dirty="0"/>
              <a:t>http</a:t>
            </a:r>
            <a:r>
              <a:rPr lang="en-US" sz="1600"/>
              <a:t>://</a:t>
            </a:r>
            <a:r>
              <a:rPr lang="en-US" sz="1600" smtClean="0"/>
              <a:t>fest.easytesting.org</a:t>
            </a:r>
            <a:endParaRPr lang="pl-PL" sz="1600" smtClean="0"/>
          </a:p>
          <a:p>
            <a:r>
              <a:rPr lang="pl-PL" sz="1600"/>
              <a:t>https://blog.codecentric.de/en/2012/06/jbehave-configuration-tutorial/</a:t>
            </a:r>
            <a:endParaRPr lang="pl-PL" sz="1600" dirty="0"/>
          </a:p>
          <a:p>
            <a:pPr marL="0" indent="0">
              <a:buNone/>
            </a:pPr>
            <a:r>
              <a:rPr lang="en-US" sz="1600" noProof="0" dirty="0" smtClean="0"/>
              <a:t/>
            </a:r>
            <a:br>
              <a:rPr lang="en-US" sz="1600" noProof="0" dirty="0" smtClean="0"/>
            </a:br>
            <a:endParaRPr lang="en-US" sz="1600" noProof="0" dirty="0"/>
          </a:p>
        </p:txBody>
      </p:sp>
    </p:spTree>
    <p:extLst>
      <p:ext uri="{BB962C8B-B14F-4D97-AF65-F5344CB8AC3E}">
        <p14:creationId xmlns:p14="http://schemas.microsoft.com/office/powerpoint/2010/main" val="3201407091"/>
      </p:ext>
    </p:extLst>
  </p:cSld>
  <p:clrMapOvr>
    <a:masterClrMapping/>
  </p:clrMapOvr>
  <p:transition>
    <p:randomBa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JUnit - introduction</a:t>
            </a:r>
            <a:endParaRPr lang="en-US" noProof="0"/>
          </a:p>
        </p:txBody>
      </p:sp>
      <p:sp>
        <p:nvSpPr>
          <p:cNvPr id="3" name="Symbol zastępczy zawartości 2"/>
          <p:cNvSpPr>
            <a:spLocks noGrp="1"/>
          </p:cNvSpPr>
          <p:nvPr>
            <p:ph idx="1"/>
          </p:nvPr>
        </p:nvSpPr>
        <p:spPr/>
        <p:txBody>
          <a:bodyPr/>
          <a:lstStyle/>
          <a:p>
            <a:r>
              <a:rPr lang="en-US" sz="2400" noProof="0" smtClean="0"/>
              <a:t>Unit testing framework</a:t>
            </a:r>
          </a:p>
          <a:p>
            <a:r>
              <a:rPr lang="en-US" sz="2400" noProof="0" smtClean="0"/>
              <a:t>First version created by Erich Gamma and Kent Beck in 1997 during fly from Zurich to Atlanta</a:t>
            </a:r>
          </a:p>
          <a:p>
            <a:r>
              <a:rPr lang="en-US" sz="2400" noProof="0" smtClean="0"/>
              <a:t>Open source, Common Public License</a:t>
            </a:r>
            <a:endParaRPr lang="pl-PL" sz="2400" noProof="0" smtClean="0"/>
          </a:p>
          <a:p>
            <a:r>
              <a:rPr lang="pl-PL" sz="2400" smtClean="0"/>
              <a:t>Easy integration with tools e.g. Maven, Ant </a:t>
            </a:r>
            <a:endParaRPr lang="en-US" sz="2400" noProof="0" smtClean="0"/>
          </a:p>
          <a:p>
            <a:endParaRPr lang="en-US" sz="2400" noProof="0"/>
          </a:p>
        </p:txBody>
      </p:sp>
      <p:pic>
        <p:nvPicPr>
          <p:cNvPr id="1026" name="Picture 2" descr="Файл:Junit-log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6" y="5661248"/>
            <a:ext cx="1684057" cy="89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44684"/>
      </p:ext>
    </p:extLst>
  </p:cSld>
  <p:clrMapOvr>
    <a:masterClrMapping/>
  </p:clrMapOvr>
  <p:transition>
    <p:randomBa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Unit testing framework alternatives</a:t>
            </a:r>
            <a:endParaRPr lang="en-US" noProof="0"/>
          </a:p>
        </p:txBody>
      </p:sp>
      <p:sp>
        <p:nvSpPr>
          <p:cNvPr id="3" name="Symbol zastępczy zawartości 2"/>
          <p:cNvSpPr>
            <a:spLocks noGrp="1"/>
          </p:cNvSpPr>
          <p:nvPr>
            <p:ph idx="1"/>
          </p:nvPr>
        </p:nvSpPr>
        <p:spPr/>
        <p:txBody>
          <a:bodyPr/>
          <a:lstStyle/>
          <a:p>
            <a:r>
              <a:rPr lang="en-US" sz="2400" noProof="0" smtClean="0"/>
              <a:t>In java</a:t>
            </a:r>
          </a:p>
          <a:p>
            <a:pPr lvl="1"/>
            <a:r>
              <a:rPr lang="en-US" sz="2000" noProof="0" smtClean="0"/>
              <a:t>TestNG</a:t>
            </a:r>
            <a:endParaRPr lang="pl-PL" sz="2000" noProof="0" smtClean="0"/>
          </a:p>
          <a:p>
            <a:pPr marL="457200" lvl="1" indent="0">
              <a:buNone/>
            </a:pPr>
            <a:endParaRPr lang="en-US" sz="2000" noProof="0" smtClean="0"/>
          </a:p>
          <a:p>
            <a:r>
              <a:rPr lang="en-US" sz="2400" noProof="0" smtClean="0"/>
              <a:t>In other languages</a:t>
            </a:r>
          </a:p>
          <a:p>
            <a:pPr lvl="1"/>
            <a:r>
              <a:rPr lang="en-US" sz="2000" noProof="0" smtClean="0"/>
              <a:t>xUnit</a:t>
            </a:r>
          </a:p>
          <a:p>
            <a:pPr lvl="1"/>
            <a:r>
              <a:rPr lang="en-US" sz="2000" noProof="0" smtClean="0"/>
              <a:t>NUnit (.NET)</a:t>
            </a:r>
          </a:p>
          <a:p>
            <a:pPr lvl="1"/>
            <a:r>
              <a:rPr lang="en-US" sz="2000" noProof="0" smtClean="0"/>
              <a:t>CPPUnit (C++)</a:t>
            </a:r>
            <a:endParaRPr lang="en-US" sz="2400" noProof="0" smtClean="0"/>
          </a:p>
          <a:p>
            <a:pPr lvl="1"/>
            <a:r>
              <a:rPr lang="en-US" sz="2000" noProof="0" smtClean="0"/>
              <a:t>PHPUnit (PHP)</a:t>
            </a:r>
          </a:p>
          <a:p>
            <a:pPr lvl="1"/>
            <a:r>
              <a:rPr lang="en-US" sz="2000" noProof="0" smtClean="0"/>
              <a:t>http://en.wikipedia.org/wiki/List_of_unit_testing_frameworks</a:t>
            </a:r>
            <a:endParaRPr lang="en-US" sz="2000" noProof="0"/>
          </a:p>
        </p:txBody>
      </p:sp>
    </p:spTree>
    <p:extLst>
      <p:ext uri="{BB962C8B-B14F-4D97-AF65-F5344CB8AC3E}">
        <p14:creationId xmlns:p14="http://schemas.microsoft.com/office/powerpoint/2010/main" val="2812208966"/>
      </p:ext>
    </p:extLst>
  </p:cSld>
  <p:clrMapOvr>
    <a:masterClrMapping/>
  </p:clrMapOvr>
  <p:transition>
    <p:randomBa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noProof="0" smtClean="0"/>
              <a:t>Simple study case</a:t>
            </a:r>
            <a:endParaRPr lang="en-US" noProof="0"/>
          </a:p>
        </p:txBody>
      </p:sp>
      <p:sp>
        <p:nvSpPr>
          <p:cNvPr id="4" name="pole tekstowe 3"/>
          <p:cNvSpPr txBox="1"/>
          <p:nvPr/>
        </p:nvSpPr>
        <p:spPr>
          <a:xfrm>
            <a:off x="611188" y="1881188"/>
            <a:ext cx="8424862" cy="2800767"/>
          </a:xfrm>
          <a:prstGeom prst="rect">
            <a:avLst/>
          </a:prstGeom>
          <a:noFill/>
        </p:spPr>
        <p:txBody>
          <a:bodyPr wrap="square" rtlCol="0">
            <a:spAutoFit/>
          </a:bodyPr>
          <a:lstStyle/>
          <a:p>
            <a:r>
              <a:rPr lang="pl-PL" sz="1600" smtClean="0">
                <a:solidFill>
                  <a:srgbClr val="7F0055"/>
                </a:solidFill>
                <a:latin typeface="Consolas"/>
              </a:rPr>
              <a:t>public</a:t>
            </a:r>
            <a:r>
              <a:rPr lang="pl-PL" sz="1600" smtClean="0">
                <a:solidFill>
                  <a:srgbClr val="000000"/>
                </a:solidFill>
                <a:latin typeface="Consolas"/>
              </a:rPr>
              <a:t> </a:t>
            </a:r>
            <a:r>
              <a:rPr lang="pl-PL" sz="1600" err="1">
                <a:solidFill>
                  <a:srgbClr val="7F0055"/>
                </a:solidFill>
                <a:latin typeface="Consolas"/>
              </a:rPr>
              <a:t>class</a:t>
            </a:r>
            <a:r>
              <a:rPr lang="pl-PL" sz="1600">
                <a:solidFill>
                  <a:srgbClr val="000000"/>
                </a:solidFill>
                <a:latin typeface="Consolas"/>
              </a:rPr>
              <a:t> </a:t>
            </a:r>
            <a:r>
              <a:rPr lang="pl-PL" sz="1600" err="1">
                <a:solidFill>
                  <a:srgbClr val="000000"/>
                </a:solidFill>
                <a:latin typeface="Consolas"/>
              </a:rPr>
              <a:t>Calculator</a:t>
            </a:r>
            <a:r>
              <a:rPr lang="pl-PL" sz="1600">
                <a:solidFill>
                  <a:srgbClr val="000000"/>
                </a:solidFill>
                <a:latin typeface="Consolas"/>
              </a:rPr>
              <a:t> </a:t>
            </a:r>
            <a:r>
              <a:rPr lang="pl-PL" sz="1600" smtClean="0">
                <a:solidFill>
                  <a:srgbClr val="000000"/>
                </a:solidFill>
                <a:latin typeface="Consolas"/>
              </a:rPr>
              <a:t>{</a:t>
            </a:r>
            <a:endParaRPr lang="pl-PL" sz="1600">
              <a:latin typeface="Consolas"/>
            </a:endParaRPr>
          </a:p>
          <a:p>
            <a:pPr lvl="1"/>
            <a:endParaRPr lang="pl-PL" sz="1600" smtClean="0">
              <a:solidFill>
                <a:srgbClr val="7F0055"/>
              </a:solidFill>
              <a:latin typeface="Consolas"/>
            </a:endParaRPr>
          </a:p>
          <a:p>
            <a:pPr lvl="1"/>
            <a:r>
              <a:rPr lang="en-US" sz="1600" smtClean="0">
                <a:solidFill>
                  <a:srgbClr val="7F0055"/>
                </a:solidFill>
                <a:latin typeface="Consolas"/>
              </a:rPr>
              <a:t>public</a:t>
            </a:r>
            <a:r>
              <a:rPr lang="en-US" sz="1600" smtClean="0">
                <a:solidFill>
                  <a:srgbClr val="000000"/>
                </a:solidFill>
                <a:latin typeface="Consolas"/>
              </a:rPr>
              <a:t> </a:t>
            </a:r>
            <a:r>
              <a:rPr lang="en-US" sz="1600" err="1">
                <a:solidFill>
                  <a:srgbClr val="7F0055"/>
                </a:solidFill>
                <a:latin typeface="Consolas"/>
              </a:rPr>
              <a:t>int</a:t>
            </a:r>
            <a:r>
              <a:rPr lang="en-US" sz="1600">
                <a:solidFill>
                  <a:srgbClr val="000000"/>
                </a:solidFill>
                <a:latin typeface="Consolas"/>
              </a:rPr>
              <a:t> add(</a:t>
            </a:r>
            <a:r>
              <a:rPr lang="en-US" sz="1600" err="1">
                <a:solidFill>
                  <a:srgbClr val="7F0055"/>
                </a:solidFill>
                <a:latin typeface="Consolas"/>
              </a:rPr>
              <a:t>int</a:t>
            </a:r>
            <a:r>
              <a:rPr lang="en-US" sz="1600">
                <a:solidFill>
                  <a:srgbClr val="000000"/>
                </a:solidFill>
                <a:latin typeface="Consolas"/>
              </a:rPr>
              <a:t> </a:t>
            </a:r>
            <a:r>
              <a:rPr lang="en-US" sz="1600" err="1">
                <a:solidFill>
                  <a:srgbClr val="000000"/>
                </a:solidFill>
                <a:latin typeface="Consolas"/>
              </a:rPr>
              <a:t>firstNumber</a:t>
            </a:r>
            <a:r>
              <a:rPr lang="en-US" sz="1600">
                <a:solidFill>
                  <a:srgbClr val="000000"/>
                </a:solidFill>
                <a:latin typeface="Consolas"/>
              </a:rPr>
              <a:t>, </a:t>
            </a:r>
            <a:r>
              <a:rPr lang="en-US" sz="1600" err="1">
                <a:solidFill>
                  <a:srgbClr val="7F0055"/>
                </a:solidFill>
                <a:latin typeface="Consolas"/>
              </a:rPr>
              <a:t>int</a:t>
            </a:r>
            <a:r>
              <a:rPr lang="en-US" sz="1600">
                <a:solidFill>
                  <a:srgbClr val="000000"/>
                </a:solidFill>
                <a:latin typeface="Consolas"/>
              </a:rPr>
              <a:t> </a:t>
            </a:r>
            <a:r>
              <a:rPr lang="en-US" sz="1600" err="1">
                <a:solidFill>
                  <a:srgbClr val="000000"/>
                </a:solidFill>
                <a:latin typeface="Consolas"/>
              </a:rPr>
              <a:t>secondNumber</a:t>
            </a:r>
            <a:r>
              <a:rPr lang="en-US" sz="1600">
                <a:solidFill>
                  <a:srgbClr val="000000"/>
                </a:solidFill>
                <a:latin typeface="Consolas"/>
              </a:rPr>
              <a:t>) {</a:t>
            </a:r>
          </a:p>
          <a:p>
            <a:pPr lvl="1"/>
            <a:r>
              <a:rPr lang="pl-PL" sz="1600">
                <a:solidFill>
                  <a:srgbClr val="7F0055"/>
                </a:solidFill>
                <a:latin typeface="Consolas"/>
              </a:rPr>
              <a:t>	return</a:t>
            </a:r>
            <a:r>
              <a:rPr lang="pl-PL" sz="1600">
                <a:solidFill>
                  <a:srgbClr val="000000"/>
                </a:solidFill>
                <a:latin typeface="Consolas"/>
              </a:rPr>
              <a:t> </a:t>
            </a:r>
            <a:r>
              <a:rPr lang="pl-PL" sz="1600" err="1">
                <a:solidFill>
                  <a:srgbClr val="000000"/>
                </a:solidFill>
                <a:latin typeface="Consolas"/>
              </a:rPr>
              <a:t>firstNumber</a:t>
            </a:r>
            <a:r>
              <a:rPr lang="pl-PL" sz="1600">
                <a:solidFill>
                  <a:srgbClr val="000000"/>
                </a:solidFill>
                <a:latin typeface="Consolas"/>
              </a:rPr>
              <a:t> + </a:t>
            </a:r>
            <a:r>
              <a:rPr lang="pl-PL" sz="1600" err="1">
                <a:solidFill>
                  <a:srgbClr val="000000"/>
                </a:solidFill>
                <a:latin typeface="Consolas"/>
              </a:rPr>
              <a:t>secondNumber</a:t>
            </a:r>
            <a:r>
              <a:rPr lang="pl-PL" sz="1600">
                <a:solidFill>
                  <a:srgbClr val="000000"/>
                </a:solidFill>
                <a:latin typeface="Consolas"/>
              </a:rPr>
              <a:t>;</a:t>
            </a:r>
          </a:p>
          <a:p>
            <a:pPr lvl="1"/>
            <a:r>
              <a:rPr lang="pl-PL" sz="1600" smtClean="0">
                <a:solidFill>
                  <a:srgbClr val="000000"/>
                </a:solidFill>
                <a:latin typeface="Consolas"/>
              </a:rPr>
              <a:t>}</a:t>
            </a:r>
            <a:endParaRPr lang="pl-PL" sz="1600" smtClean="0">
              <a:latin typeface="Consolas"/>
            </a:endParaRPr>
          </a:p>
          <a:p>
            <a:pPr lvl="1"/>
            <a:endParaRPr lang="pl-PL" sz="1600" smtClean="0">
              <a:solidFill>
                <a:srgbClr val="7F0055"/>
              </a:solidFill>
              <a:latin typeface="Consolas"/>
            </a:endParaRPr>
          </a:p>
          <a:p>
            <a:pPr lvl="1"/>
            <a:r>
              <a:rPr lang="en-US" sz="1600" smtClean="0">
                <a:solidFill>
                  <a:srgbClr val="7F0055"/>
                </a:solidFill>
                <a:latin typeface="Consolas"/>
              </a:rPr>
              <a:t>public</a:t>
            </a:r>
            <a:r>
              <a:rPr lang="en-US" sz="1600" smtClean="0">
                <a:solidFill>
                  <a:srgbClr val="000000"/>
                </a:solidFill>
                <a:latin typeface="Consolas"/>
              </a:rPr>
              <a:t> </a:t>
            </a:r>
            <a:r>
              <a:rPr lang="en-US" sz="1600" err="1">
                <a:solidFill>
                  <a:srgbClr val="7F0055"/>
                </a:solidFill>
                <a:latin typeface="Consolas"/>
              </a:rPr>
              <a:t>int</a:t>
            </a:r>
            <a:r>
              <a:rPr lang="en-US" sz="1600">
                <a:solidFill>
                  <a:srgbClr val="000000"/>
                </a:solidFill>
                <a:latin typeface="Consolas"/>
              </a:rPr>
              <a:t> divide(</a:t>
            </a:r>
            <a:r>
              <a:rPr lang="en-US" sz="1600" err="1">
                <a:solidFill>
                  <a:srgbClr val="7F0055"/>
                </a:solidFill>
                <a:latin typeface="Consolas"/>
              </a:rPr>
              <a:t>int</a:t>
            </a:r>
            <a:r>
              <a:rPr lang="en-US" sz="1600">
                <a:solidFill>
                  <a:srgbClr val="000000"/>
                </a:solidFill>
                <a:latin typeface="Consolas"/>
              </a:rPr>
              <a:t> </a:t>
            </a:r>
            <a:r>
              <a:rPr lang="en-US" sz="1600" err="1">
                <a:solidFill>
                  <a:srgbClr val="000000"/>
                </a:solidFill>
                <a:latin typeface="Consolas"/>
              </a:rPr>
              <a:t>firstNumber</a:t>
            </a:r>
            <a:r>
              <a:rPr lang="en-US" sz="1600">
                <a:solidFill>
                  <a:srgbClr val="000000"/>
                </a:solidFill>
                <a:latin typeface="Consolas"/>
              </a:rPr>
              <a:t>, </a:t>
            </a:r>
            <a:r>
              <a:rPr lang="en-US" sz="1600" err="1">
                <a:solidFill>
                  <a:srgbClr val="7F0055"/>
                </a:solidFill>
                <a:latin typeface="Consolas"/>
              </a:rPr>
              <a:t>int</a:t>
            </a:r>
            <a:r>
              <a:rPr lang="en-US" sz="1600">
                <a:solidFill>
                  <a:srgbClr val="000000"/>
                </a:solidFill>
                <a:latin typeface="Consolas"/>
              </a:rPr>
              <a:t> </a:t>
            </a:r>
            <a:r>
              <a:rPr lang="en-US" sz="1600" err="1">
                <a:solidFill>
                  <a:srgbClr val="000000"/>
                </a:solidFill>
                <a:latin typeface="Consolas"/>
              </a:rPr>
              <a:t>secondNumber</a:t>
            </a:r>
            <a:r>
              <a:rPr lang="en-US" sz="1600">
                <a:solidFill>
                  <a:srgbClr val="000000"/>
                </a:solidFill>
                <a:latin typeface="Consolas"/>
              </a:rPr>
              <a:t>) {</a:t>
            </a:r>
          </a:p>
          <a:p>
            <a:pPr lvl="1"/>
            <a:r>
              <a:rPr lang="pl-PL" sz="1600">
                <a:solidFill>
                  <a:srgbClr val="7F0055"/>
                </a:solidFill>
                <a:latin typeface="Consolas"/>
              </a:rPr>
              <a:t>	return</a:t>
            </a:r>
            <a:r>
              <a:rPr lang="pl-PL" sz="1600">
                <a:solidFill>
                  <a:srgbClr val="000000"/>
                </a:solidFill>
                <a:latin typeface="Consolas"/>
              </a:rPr>
              <a:t> </a:t>
            </a:r>
            <a:r>
              <a:rPr lang="pl-PL" sz="1600" err="1">
                <a:solidFill>
                  <a:srgbClr val="000000"/>
                </a:solidFill>
                <a:latin typeface="Consolas"/>
              </a:rPr>
              <a:t>firstNumber</a:t>
            </a:r>
            <a:r>
              <a:rPr lang="pl-PL" sz="1600">
                <a:solidFill>
                  <a:srgbClr val="000000"/>
                </a:solidFill>
                <a:latin typeface="Consolas"/>
              </a:rPr>
              <a:t> / </a:t>
            </a:r>
            <a:r>
              <a:rPr lang="pl-PL" sz="1600" err="1">
                <a:solidFill>
                  <a:srgbClr val="000000"/>
                </a:solidFill>
                <a:latin typeface="Consolas"/>
              </a:rPr>
              <a:t>secondNumber</a:t>
            </a:r>
            <a:r>
              <a:rPr lang="pl-PL" sz="1600">
                <a:solidFill>
                  <a:srgbClr val="000000"/>
                </a:solidFill>
                <a:latin typeface="Consolas"/>
              </a:rPr>
              <a:t>;</a:t>
            </a:r>
          </a:p>
          <a:p>
            <a:pPr lvl="1"/>
            <a:r>
              <a:rPr lang="pl-PL" sz="1600" smtClean="0">
                <a:solidFill>
                  <a:srgbClr val="000000"/>
                </a:solidFill>
                <a:latin typeface="Consolas"/>
              </a:rPr>
              <a:t>}</a:t>
            </a:r>
          </a:p>
          <a:p>
            <a:pPr lvl="1"/>
            <a:endParaRPr lang="pl-PL" sz="1600">
              <a:latin typeface="Consolas"/>
            </a:endParaRPr>
          </a:p>
          <a:p>
            <a:r>
              <a:rPr lang="pl-PL" sz="1600">
                <a:solidFill>
                  <a:srgbClr val="000000"/>
                </a:solidFill>
                <a:latin typeface="Consolas"/>
              </a:rPr>
              <a:t>}</a:t>
            </a:r>
          </a:p>
        </p:txBody>
      </p:sp>
      <p:sp>
        <p:nvSpPr>
          <p:cNvPr id="7" name="pole tekstowe 6"/>
          <p:cNvSpPr txBox="1"/>
          <p:nvPr/>
        </p:nvSpPr>
        <p:spPr>
          <a:xfrm>
            <a:off x="611188" y="4653136"/>
            <a:ext cx="8424862" cy="2062103"/>
          </a:xfrm>
          <a:prstGeom prst="rect">
            <a:avLst/>
          </a:prstGeom>
          <a:noFill/>
        </p:spPr>
        <p:txBody>
          <a:bodyPr wrap="square" rtlCol="0">
            <a:spAutoFit/>
          </a:bodyPr>
          <a:lstStyle/>
          <a:p>
            <a:r>
              <a:rPr lang="pl-PL" sz="1600">
                <a:solidFill>
                  <a:srgbClr val="7F0055"/>
                </a:solidFill>
                <a:latin typeface="Consolas"/>
              </a:rPr>
              <a:t>public</a:t>
            </a:r>
            <a:r>
              <a:rPr lang="pl-PL" sz="1600">
                <a:solidFill>
                  <a:srgbClr val="000000"/>
                </a:solidFill>
                <a:latin typeface="Consolas"/>
              </a:rPr>
              <a:t> </a:t>
            </a:r>
            <a:r>
              <a:rPr lang="pl-PL" sz="1600" err="1">
                <a:solidFill>
                  <a:srgbClr val="7F0055"/>
                </a:solidFill>
                <a:latin typeface="Consolas"/>
              </a:rPr>
              <a:t>class</a:t>
            </a:r>
            <a:r>
              <a:rPr lang="pl-PL" sz="1600">
                <a:solidFill>
                  <a:srgbClr val="000000"/>
                </a:solidFill>
                <a:latin typeface="Consolas"/>
              </a:rPr>
              <a:t> </a:t>
            </a:r>
            <a:r>
              <a:rPr lang="pl-PL" sz="1600" err="1">
                <a:solidFill>
                  <a:srgbClr val="000000"/>
                </a:solidFill>
                <a:latin typeface="Consolas"/>
              </a:rPr>
              <a:t>CalculatorTest</a:t>
            </a:r>
            <a:r>
              <a:rPr lang="pl-PL" sz="1600">
                <a:solidFill>
                  <a:srgbClr val="000000"/>
                </a:solidFill>
                <a:latin typeface="Consolas"/>
              </a:rPr>
              <a:t> {</a:t>
            </a:r>
          </a:p>
          <a:p>
            <a:pPr lvl="1"/>
            <a:endParaRPr lang="pl-PL" sz="1600" smtClean="0">
              <a:solidFill>
                <a:srgbClr val="7F0055"/>
              </a:solidFill>
              <a:latin typeface="Consolas"/>
            </a:endParaRPr>
          </a:p>
          <a:p>
            <a:pPr lvl="1"/>
            <a:r>
              <a:rPr lang="pl-PL" sz="1600" err="1" smtClean="0">
                <a:solidFill>
                  <a:srgbClr val="7F0055"/>
                </a:solidFill>
                <a:latin typeface="Consolas"/>
              </a:rPr>
              <a:t>static</a:t>
            </a:r>
            <a:r>
              <a:rPr lang="pl-PL" sz="1600" smtClean="0">
                <a:solidFill>
                  <a:srgbClr val="000000"/>
                </a:solidFill>
                <a:latin typeface="Consolas"/>
              </a:rPr>
              <a:t> </a:t>
            </a:r>
            <a:r>
              <a:rPr lang="pl-PL" sz="1600" err="1" smtClean="0">
                <a:solidFill>
                  <a:srgbClr val="000000"/>
                </a:solidFill>
                <a:latin typeface="Consolas"/>
              </a:rPr>
              <a:t>Calculator</a:t>
            </a:r>
            <a:r>
              <a:rPr lang="pl-PL" sz="1600" smtClean="0">
                <a:solidFill>
                  <a:srgbClr val="000000"/>
                </a:solidFill>
                <a:latin typeface="Consolas"/>
              </a:rPr>
              <a:t> </a:t>
            </a:r>
            <a:r>
              <a:rPr lang="pl-PL" sz="1600" i="1" err="1" smtClean="0">
                <a:solidFill>
                  <a:srgbClr val="0000C0"/>
                </a:solidFill>
                <a:latin typeface="Consolas"/>
              </a:rPr>
              <a:t>calculator</a:t>
            </a:r>
            <a:r>
              <a:rPr lang="pl-PL" sz="1600" i="1" smtClean="0">
                <a:solidFill>
                  <a:srgbClr val="000000"/>
                </a:solidFill>
                <a:latin typeface="Consolas"/>
              </a:rPr>
              <a:t>;</a:t>
            </a:r>
          </a:p>
          <a:p>
            <a:pPr lvl="1"/>
            <a:endParaRPr lang="pl-PL" sz="1600">
              <a:latin typeface="Consolas"/>
            </a:endParaRPr>
          </a:p>
          <a:p>
            <a:pPr lvl="1"/>
            <a:r>
              <a:rPr lang="pl-PL" sz="1600">
                <a:solidFill>
                  <a:srgbClr val="646464"/>
                </a:solidFill>
                <a:latin typeface="Consolas"/>
              </a:rPr>
              <a:t>@</a:t>
            </a:r>
            <a:r>
              <a:rPr lang="pl-PL" sz="1600" err="1">
                <a:solidFill>
                  <a:srgbClr val="646464"/>
                </a:solidFill>
                <a:latin typeface="Consolas"/>
              </a:rPr>
              <a:t>BeforeClass</a:t>
            </a:r>
            <a:endParaRPr lang="pl-PL" sz="1600">
              <a:solidFill>
                <a:srgbClr val="646464"/>
              </a:solidFill>
              <a:latin typeface="Consolas"/>
            </a:endParaRPr>
          </a:p>
          <a:p>
            <a:pPr lvl="1"/>
            <a:r>
              <a:rPr lang="pl-PL" sz="1600">
                <a:solidFill>
                  <a:srgbClr val="7F0055"/>
                </a:solidFill>
                <a:latin typeface="Consolas"/>
              </a:rPr>
              <a:t>public</a:t>
            </a:r>
            <a:r>
              <a:rPr lang="pl-PL" sz="1600">
                <a:solidFill>
                  <a:srgbClr val="000000"/>
                </a:solidFill>
                <a:latin typeface="Consolas"/>
              </a:rPr>
              <a:t> </a:t>
            </a:r>
            <a:r>
              <a:rPr lang="pl-PL" sz="1600" err="1">
                <a:solidFill>
                  <a:srgbClr val="7F0055"/>
                </a:solidFill>
                <a:latin typeface="Consolas"/>
              </a:rPr>
              <a:t>static</a:t>
            </a:r>
            <a:r>
              <a:rPr lang="pl-PL" sz="1600">
                <a:solidFill>
                  <a:srgbClr val="000000"/>
                </a:solidFill>
                <a:latin typeface="Consolas"/>
              </a:rPr>
              <a:t> </a:t>
            </a:r>
            <a:r>
              <a:rPr lang="pl-PL" sz="1600" err="1">
                <a:solidFill>
                  <a:srgbClr val="7F0055"/>
                </a:solidFill>
                <a:latin typeface="Consolas"/>
              </a:rPr>
              <a:t>void</a:t>
            </a:r>
            <a:r>
              <a:rPr lang="pl-PL" sz="1600">
                <a:solidFill>
                  <a:srgbClr val="000000"/>
                </a:solidFill>
                <a:latin typeface="Consolas"/>
              </a:rPr>
              <a:t> </a:t>
            </a:r>
            <a:r>
              <a:rPr lang="pl-PL" sz="1600" err="1">
                <a:solidFill>
                  <a:srgbClr val="000000"/>
                </a:solidFill>
                <a:latin typeface="Consolas"/>
              </a:rPr>
              <a:t>setUp</a:t>
            </a:r>
            <a:r>
              <a:rPr lang="pl-PL" sz="1600">
                <a:solidFill>
                  <a:srgbClr val="000000"/>
                </a:solidFill>
                <a:latin typeface="Consolas"/>
              </a:rPr>
              <a:t>() {</a:t>
            </a:r>
          </a:p>
          <a:p>
            <a:pPr lvl="1"/>
            <a:r>
              <a:rPr lang="pl-PL" sz="1600" i="1" smtClean="0">
                <a:solidFill>
                  <a:srgbClr val="0000C0"/>
                </a:solidFill>
                <a:latin typeface="Consolas"/>
              </a:rPr>
              <a:t>	</a:t>
            </a:r>
            <a:r>
              <a:rPr lang="pl-PL" sz="1600" i="1" err="1" smtClean="0">
                <a:solidFill>
                  <a:srgbClr val="0000C0"/>
                </a:solidFill>
                <a:latin typeface="Consolas"/>
              </a:rPr>
              <a:t>calculator</a:t>
            </a:r>
            <a:r>
              <a:rPr lang="pl-PL" sz="1600" i="1" smtClean="0">
                <a:solidFill>
                  <a:srgbClr val="000000"/>
                </a:solidFill>
                <a:latin typeface="Consolas"/>
              </a:rPr>
              <a:t> </a:t>
            </a:r>
            <a:r>
              <a:rPr lang="pl-PL" sz="1600" i="1">
                <a:solidFill>
                  <a:srgbClr val="000000"/>
                </a:solidFill>
                <a:latin typeface="Consolas"/>
              </a:rPr>
              <a:t>= </a:t>
            </a:r>
            <a:r>
              <a:rPr lang="pl-PL" sz="1600" i="1" err="1">
                <a:solidFill>
                  <a:srgbClr val="7F0055"/>
                </a:solidFill>
                <a:latin typeface="Consolas"/>
              </a:rPr>
              <a:t>new</a:t>
            </a:r>
            <a:r>
              <a:rPr lang="pl-PL" sz="1600" i="1">
                <a:solidFill>
                  <a:srgbClr val="000000"/>
                </a:solidFill>
                <a:latin typeface="Consolas"/>
              </a:rPr>
              <a:t> </a:t>
            </a:r>
            <a:r>
              <a:rPr lang="pl-PL" sz="1600" i="1" err="1">
                <a:solidFill>
                  <a:srgbClr val="000000"/>
                </a:solidFill>
                <a:latin typeface="Consolas"/>
              </a:rPr>
              <a:t>Calculator</a:t>
            </a:r>
            <a:r>
              <a:rPr lang="pl-PL" sz="1600" i="1">
                <a:solidFill>
                  <a:srgbClr val="000000"/>
                </a:solidFill>
                <a:latin typeface="Consolas"/>
              </a:rPr>
              <a:t>();</a:t>
            </a:r>
          </a:p>
          <a:p>
            <a:pPr lvl="1"/>
            <a:r>
              <a:rPr lang="pl-PL" sz="1600" smtClean="0">
                <a:solidFill>
                  <a:srgbClr val="000000"/>
                </a:solidFill>
                <a:latin typeface="Consolas"/>
              </a:rPr>
              <a:t>}</a:t>
            </a:r>
          </a:p>
        </p:txBody>
      </p:sp>
    </p:spTree>
    <p:extLst>
      <p:ext uri="{BB962C8B-B14F-4D97-AF65-F5344CB8AC3E}">
        <p14:creationId xmlns:p14="http://schemas.microsoft.com/office/powerpoint/2010/main" val="1044746318"/>
      </p:ext>
    </p:extLst>
  </p:cSld>
  <p:clrMapOvr>
    <a:masterClrMapping/>
  </p:clrMapOvr>
  <p:transition>
    <p:randomBar/>
  </p:transition>
  <p:timing>
    <p:tnLst>
      <p:par>
        <p:cTn id="1" dur="indefinite" restart="never" nodeType="tmRoot"/>
      </p:par>
    </p:tnLst>
  </p:timing>
</p:sld>
</file>

<file path=ppt/theme/theme1.xml><?xml version="1.0" encoding="utf-8"?>
<a:theme xmlns:a="http://schemas.openxmlformats.org/drawingml/2006/main" name="szablon1-EN">
  <a:themeElements>
    <a:clrScheme name="1_Projekt domyślny 1">
      <a:dk1>
        <a:srgbClr val="000000"/>
      </a:dk1>
      <a:lt1>
        <a:srgbClr val="FFFFFF"/>
      </a:lt1>
      <a:dk2>
        <a:srgbClr val="FFEBD5"/>
      </a:dk2>
      <a:lt2>
        <a:srgbClr val="78120A"/>
      </a:lt2>
      <a:accent1>
        <a:srgbClr val="E32213"/>
      </a:accent1>
      <a:accent2>
        <a:srgbClr val="FFD3A1"/>
      </a:accent2>
      <a:accent3>
        <a:srgbClr val="FFFFFF"/>
      </a:accent3>
      <a:accent4>
        <a:srgbClr val="000000"/>
      </a:accent4>
      <a:accent5>
        <a:srgbClr val="EFABAA"/>
      </a:accent5>
      <a:accent6>
        <a:srgbClr val="E7BF91"/>
      </a:accent6>
      <a:hlink>
        <a:srgbClr val="FFD9AF"/>
      </a:hlink>
      <a:folHlink>
        <a:srgbClr val="FFB25D"/>
      </a:folHlink>
    </a:clrScheme>
    <a:fontScheme name="1_Projekt domyślny">
      <a:majorFont>
        <a:latin typeface="Trebuchet MS"/>
        <a:ea typeface=""/>
        <a:cs typeface=""/>
      </a:majorFont>
      <a:minorFont>
        <a:latin typeface="Trebuchet MS"/>
        <a:ea typeface=""/>
        <a:cs typeface=""/>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ojekt domyślny 1">
        <a:dk1>
          <a:srgbClr val="000000"/>
        </a:dk1>
        <a:lt1>
          <a:srgbClr val="FFFFFF"/>
        </a:lt1>
        <a:dk2>
          <a:srgbClr val="FFEBD5"/>
        </a:dk2>
        <a:lt2>
          <a:srgbClr val="78120A"/>
        </a:lt2>
        <a:accent1>
          <a:srgbClr val="E32213"/>
        </a:accent1>
        <a:accent2>
          <a:srgbClr val="FFD3A1"/>
        </a:accent2>
        <a:accent3>
          <a:srgbClr val="FFFFFF"/>
        </a:accent3>
        <a:accent4>
          <a:srgbClr val="000000"/>
        </a:accent4>
        <a:accent5>
          <a:srgbClr val="EFABAA"/>
        </a:accent5>
        <a:accent6>
          <a:srgbClr val="E7BF91"/>
        </a:accent6>
        <a:hlink>
          <a:srgbClr val="FFD9AF"/>
        </a:hlink>
        <a:folHlink>
          <a:srgbClr val="FFB25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szablon1-EN</Template>
  <TotalTime>1126</TotalTime>
  <Words>2657</Words>
  <Application>Microsoft Office PowerPoint</Application>
  <PresentationFormat>Pokaz na ekranie (4:3)</PresentationFormat>
  <Paragraphs>724</Paragraphs>
  <Slides>68</Slides>
  <Notes>27</Notes>
  <HiddenSlides>0</HiddenSlides>
  <MMClips>0</MMClips>
  <ScaleCrop>false</ScaleCrop>
  <HeadingPairs>
    <vt:vector size="4" baseType="variant">
      <vt:variant>
        <vt:lpstr>Motyw</vt:lpstr>
      </vt:variant>
      <vt:variant>
        <vt:i4>1</vt:i4>
      </vt:variant>
      <vt:variant>
        <vt:lpstr>Tytuły slajdów</vt:lpstr>
      </vt:variant>
      <vt:variant>
        <vt:i4>68</vt:i4>
      </vt:variant>
    </vt:vector>
  </HeadingPairs>
  <TitlesOfParts>
    <vt:vector size="69" baseType="lpstr">
      <vt:lpstr>szablon1-EN</vt:lpstr>
      <vt:lpstr>Unit testing JUnit 4.11</vt:lpstr>
      <vt:lpstr>Goals of presentation</vt:lpstr>
      <vt:lpstr>Unit testing - definitions</vt:lpstr>
      <vt:lpstr>Unit testing – definitions (2)</vt:lpstr>
      <vt:lpstr>Benefits from testing</vt:lpstr>
      <vt:lpstr>What unit test should be F.I.R.S.T</vt:lpstr>
      <vt:lpstr>JUnit - introduction</vt:lpstr>
      <vt:lpstr>Unit testing framework alternatives</vt:lpstr>
      <vt:lpstr>Simple study case</vt:lpstr>
      <vt:lpstr>Simple study case (2)</vt:lpstr>
      <vt:lpstr>Test results</vt:lpstr>
      <vt:lpstr>JUnit available elements</vt:lpstr>
      <vt:lpstr>JUnit available elements (2)</vt:lpstr>
      <vt:lpstr>Test suites</vt:lpstr>
      <vt:lpstr>Test suite case study</vt:lpstr>
      <vt:lpstr>Parameterized Test</vt:lpstr>
      <vt:lpstr>Parameterized test study case</vt:lpstr>
      <vt:lpstr>Parameterized test study case (2)</vt:lpstr>
      <vt:lpstr>Parameterized test study case (3)</vt:lpstr>
      <vt:lpstr>Hamcrest</vt:lpstr>
      <vt:lpstr>Common Hamcrest matchers</vt:lpstr>
      <vt:lpstr>FEST</vt:lpstr>
      <vt:lpstr>Fest’s assertions</vt:lpstr>
      <vt:lpstr>Fest’s assertions – data types</vt:lpstr>
      <vt:lpstr>FEST - Swing GUI Testing</vt:lpstr>
      <vt:lpstr>FEST - finding the components</vt:lpstr>
      <vt:lpstr>DSL-Oriented,"Fluent" API</vt:lpstr>
      <vt:lpstr>Test boundaries</vt:lpstr>
      <vt:lpstr>Stub, mock and spy patterns</vt:lpstr>
      <vt:lpstr>Stub, mock and spy patterns (2)</vt:lpstr>
      <vt:lpstr>Simple stub study case</vt:lpstr>
      <vt:lpstr>Simple stub study case (2)</vt:lpstr>
      <vt:lpstr>Simple stub study case (3)</vt:lpstr>
      <vt:lpstr>Simple stub study case (4)</vt:lpstr>
      <vt:lpstr>Simple stub study case (5)</vt:lpstr>
      <vt:lpstr>Mockito</vt:lpstr>
      <vt:lpstr>Mockito stub study case</vt:lpstr>
      <vt:lpstr>Mockito mock study case</vt:lpstr>
      <vt:lpstr>Mockito spy study case</vt:lpstr>
      <vt:lpstr>Mockito and GCM</vt:lpstr>
      <vt:lpstr>Mockito and GCM (2)</vt:lpstr>
      <vt:lpstr>Mockito main limitations</vt:lpstr>
      <vt:lpstr>Powermock</vt:lpstr>
      <vt:lpstr>Powermock GCM study case</vt:lpstr>
      <vt:lpstr>Powermock GCM study case (2)</vt:lpstr>
      <vt:lpstr>Powermock GCM study case (3)</vt:lpstr>
      <vt:lpstr>Testing private methods</vt:lpstr>
      <vt:lpstr>Testing private methods techiques</vt:lpstr>
      <vt:lpstr>Test naming</vt:lpstr>
      <vt:lpstr>Builder pattern in testing</vt:lpstr>
      <vt:lpstr>Builder pattern in testing (2)</vt:lpstr>
      <vt:lpstr>Builder pattern in testing (3)</vt:lpstr>
      <vt:lpstr>Builder pattern in testing (4)</vt:lpstr>
      <vt:lpstr>Test driven development</vt:lpstr>
      <vt:lpstr>TDD- cycle</vt:lpstr>
      <vt:lpstr>Bechavoiur driven development</vt:lpstr>
      <vt:lpstr>BDD- cycle</vt:lpstr>
      <vt:lpstr>Behavioral specifications - user stories</vt:lpstr>
      <vt:lpstr>Cucumber</vt:lpstr>
      <vt:lpstr>Cucumber – helloworld.feature</vt:lpstr>
      <vt:lpstr>Cucumber – HelloStepdefs.java</vt:lpstr>
      <vt:lpstr>JBehave</vt:lpstr>
      <vt:lpstr>JBehave case study</vt:lpstr>
      <vt:lpstr>JBehave case study (2)</vt:lpstr>
      <vt:lpstr>JBehave case study (3)</vt:lpstr>
      <vt:lpstr>JBehave case study (4)</vt:lpstr>
      <vt:lpstr>Examples</vt:lpstr>
      <vt:lpstr>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jUnit</dc:title>
  <dc:creator>mn</dc:creator>
  <cp:lastModifiedBy>nn</cp:lastModifiedBy>
  <cp:revision>608</cp:revision>
  <dcterms:created xsi:type="dcterms:W3CDTF">2013-10-11T19:20:07Z</dcterms:created>
  <dcterms:modified xsi:type="dcterms:W3CDTF">2013-10-24T13:55:26Z</dcterms:modified>
</cp:coreProperties>
</file>