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256" r:id="rId2"/>
    <p:sldId id="257" r:id="rId3"/>
    <p:sldId id="283" r:id="rId4"/>
    <p:sldId id="259" r:id="rId5"/>
    <p:sldId id="260" r:id="rId6"/>
    <p:sldId id="261" r:id="rId7"/>
    <p:sldId id="262" r:id="rId8"/>
    <p:sldId id="284" r:id="rId9"/>
    <p:sldId id="263" r:id="rId10"/>
    <p:sldId id="264" r:id="rId11"/>
    <p:sldId id="265" r:id="rId12"/>
    <p:sldId id="266" r:id="rId13"/>
    <p:sldId id="268" r:id="rId14"/>
    <p:sldId id="269" r:id="rId15"/>
    <p:sldId id="277" r:id="rId16"/>
    <p:sldId id="280" r:id="rId17"/>
    <p:sldId id="278" r:id="rId18"/>
    <p:sldId id="279" r:id="rId19"/>
    <p:sldId id="281" r:id="rId20"/>
    <p:sldId id="282" r:id="rId21"/>
    <p:sldId id="275" r:id="rId22"/>
    <p:sldId id="271" r:id="rId23"/>
    <p:sldId id="272" r:id="rId24"/>
    <p:sldId id="273" r:id="rId25"/>
    <p:sldId id="274" r:id="rId26"/>
    <p:sldId id="267" r:id="rId27"/>
    <p:sldId id="276" r:id="rId28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521" autoAdjust="0"/>
  </p:normalViewPr>
  <p:slideViewPr>
    <p:cSldViewPr snapToObjects="1">
      <p:cViewPr varScale="1">
        <p:scale>
          <a:sx n="58" d="100"/>
          <a:sy n="58" d="100"/>
        </p:scale>
        <p:origin x="-19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6E6D4-1DE9-45F2-92FA-01C6FABB7EF9}" type="datetimeFigureOut">
              <a:rPr lang="pl-PL" smtClean="0"/>
              <a:t>2013-12-22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55638" y="4125913"/>
            <a:ext cx="52514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6F46C-9324-40A2-8EAD-DA3E4F3F3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35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MAX/AVE_CHANGESET in Table</a:t>
            </a:r>
          </a:p>
          <a:p>
            <a:r>
              <a:rPr lang="en-US" dirty="0" smtClean="0"/>
              <a:t>4, they are defined as follows: the change set of a file x is the</a:t>
            </a:r>
          </a:p>
          <a:p>
            <a:r>
              <a:rPr lang="en-US" dirty="0" smtClean="0"/>
              <a:t>number of files that have been committed together with file x</a:t>
            </a:r>
          </a:p>
          <a:p>
            <a:r>
              <a:rPr lang="en-US" dirty="0" smtClean="0"/>
              <a:t>(within a time frame of 2 minutes) to the repository (it is similar</a:t>
            </a:r>
          </a:p>
          <a:p>
            <a:r>
              <a:rPr lang="en-US" dirty="0" smtClean="0"/>
              <a:t>to the notion of co-changes [5]).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6F46C-9324-40A2-8EAD-DA3E4F3F3F5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445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Average Time between Edits: This metric aims to measure the</a:t>
            </a:r>
          </a:p>
          <a:p>
            <a:r>
              <a:rPr lang="en-US" dirty="0" smtClean="0"/>
              <a:t>independence between consecutive edits on the main branch, or</a:t>
            </a:r>
          </a:p>
          <a:p>
            <a:r>
              <a:rPr lang="en-US" dirty="0" smtClean="0"/>
              <a:t>conversely, dependencies between changes. If the time between</a:t>
            </a:r>
          </a:p>
          <a:p>
            <a:r>
              <a:rPr lang="en-US" dirty="0" smtClean="0"/>
              <a:t>several edits on a file is less than 2 days, then it is more likely that</a:t>
            </a:r>
          </a:p>
          <a:p>
            <a:r>
              <a:rPr lang="en-US" dirty="0" smtClean="0"/>
              <a:t>these edits may be interdependent due to a bug fix or feature</a:t>
            </a:r>
          </a:p>
          <a:p>
            <a:r>
              <a:rPr lang="en-US" dirty="0" smtClean="0"/>
              <a:t>development. As the time between edits on a file increases, there</a:t>
            </a:r>
          </a:p>
          <a:p>
            <a:r>
              <a:rPr lang="en-US" dirty="0" smtClean="0"/>
              <a:t>may be several independent tasks (developments due to different</a:t>
            </a:r>
          </a:p>
          <a:p>
            <a:r>
              <a:rPr lang="en-US" dirty="0" smtClean="0"/>
              <a:t>projects, requests, functionalities) completed on that file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6F46C-9324-40A2-8EAD-DA3E4F3F3F51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4583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Wymagają</a:t>
            </a:r>
            <a:r>
              <a:rPr lang="pl-PL" baseline="0" dirty="0" smtClean="0"/>
              <a:t> dodatkowych danych np. metryk kodu</a:t>
            </a:r>
          </a:p>
          <a:p>
            <a:endParaRPr lang="pl-PL" baseline="0" dirty="0" smtClean="0"/>
          </a:p>
          <a:p>
            <a:r>
              <a:rPr lang="en-US" dirty="0" smtClean="0"/>
              <a:t>M1: Churned LOC / Total LOC. We expect the larger</a:t>
            </a:r>
          </a:p>
          <a:p>
            <a:r>
              <a:rPr lang="en-US" dirty="0" smtClean="0"/>
              <a:t>the proportion of churned (added + changed) code to the</a:t>
            </a:r>
          </a:p>
          <a:p>
            <a:r>
              <a:rPr lang="en-US" dirty="0" smtClean="0"/>
              <a:t>LOC of the new binary, the larger the magnitude of the</a:t>
            </a:r>
          </a:p>
          <a:p>
            <a:r>
              <a:rPr lang="en-US" dirty="0" smtClean="0"/>
              <a:t>defect density for that binary will be.</a:t>
            </a:r>
          </a:p>
          <a:p>
            <a:r>
              <a:rPr lang="en-US" dirty="0" smtClean="0"/>
              <a:t>•  M2: Deleted LOC / Total LOC. We expect the larger</a:t>
            </a:r>
          </a:p>
          <a:p>
            <a:r>
              <a:rPr lang="en-US" dirty="0" smtClean="0"/>
              <a:t>the proportion of deleted code to the LOC of the new</a:t>
            </a:r>
          </a:p>
          <a:p>
            <a:r>
              <a:rPr lang="en-US" dirty="0" smtClean="0"/>
              <a:t>binary, the larger the magnitude of the defect density for</a:t>
            </a:r>
          </a:p>
          <a:p>
            <a:r>
              <a:rPr lang="en-US" dirty="0" smtClean="0"/>
              <a:t>that binary will be.</a:t>
            </a:r>
          </a:p>
          <a:p>
            <a:r>
              <a:rPr lang="en-US" dirty="0" smtClean="0"/>
              <a:t>•  M3: Files churned / File count. We expect the greater</a:t>
            </a:r>
          </a:p>
          <a:p>
            <a:r>
              <a:rPr lang="en-US" dirty="0" smtClean="0"/>
              <a:t>the proportion of files in a binary that get churned, the</a:t>
            </a:r>
          </a:p>
          <a:p>
            <a:r>
              <a:rPr lang="en-US" dirty="0" smtClean="0"/>
              <a:t>greater the probability of these files introducing defects.</a:t>
            </a:r>
          </a:p>
          <a:p>
            <a:r>
              <a:rPr lang="en-US" dirty="0" smtClean="0"/>
              <a:t>For e.g. suppose binaries A and B contain twenty files</a:t>
            </a:r>
          </a:p>
          <a:p>
            <a:r>
              <a:rPr lang="en-US" dirty="0" smtClean="0"/>
              <a:t>each. If binary A has five churned files and binary B has</a:t>
            </a:r>
          </a:p>
          <a:p>
            <a:r>
              <a:rPr lang="en-US" dirty="0" smtClean="0"/>
              <a:t>two churned files, we expect binary A to have a higher</a:t>
            </a:r>
          </a:p>
          <a:p>
            <a:r>
              <a:rPr lang="en-US" dirty="0" smtClean="0"/>
              <a:t>defect density.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6F46C-9324-40A2-8EAD-DA3E4F3F3F51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9481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M4: Churn count / Files churned. Suppose binaries A</a:t>
            </a:r>
          </a:p>
          <a:p>
            <a:r>
              <a:rPr lang="en-US" dirty="0" smtClean="0"/>
              <a:t>and B have twenty files each and also have five churned</a:t>
            </a:r>
          </a:p>
          <a:p>
            <a:r>
              <a:rPr lang="en-US" dirty="0" smtClean="0"/>
              <a:t>files each. If the five files in binary A are churned</a:t>
            </a:r>
          </a:p>
          <a:p>
            <a:r>
              <a:rPr lang="en-US" dirty="0" smtClean="0"/>
              <a:t>twenty times and the five files in binary B are churned</a:t>
            </a:r>
          </a:p>
          <a:p>
            <a:r>
              <a:rPr lang="en-US" dirty="0" smtClean="0"/>
              <a:t>ten times, then we expect binary A to have a higher</a:t>
            </a:r>
          </a:p>
          <a:p>
            <a:r>
              <a:rPr lang="en-US" dirty="0" smtClean="0"/>
              <a:t>defect density. M4 acts as a cross check on M3.</a:t>
            </a:r>
            <a:endParaRPr lang="pl-PL" dirty="0" smtClean="0"/>
          </a:p>
          <a:p>
            <a:endParaRPr lang="pl-PL" dirty="0" smtClean="0"/>
          </a:p>
          <a:p>
            <a:r>
              <a:rPr lang="en-US" dirty="0" smtClean="0"/>
              <a:t>M5: Weeks of churn / File count. M5 is used to</a:t>
            </a:r>
          </a:p>
          <a:p>
            <a:r>
              <a:rPr lang="en-US" dirty="0" smtClean="0"/>
              <a:t>account for the temporal extent of churn. A higher value</a:t>
            </a:r>
          </a:p>
          <a:p>
            <a:r>
              <a:rPr lang="en-US" dirty="0" smtClean="0"/>
              <a:t>of M5 indicates that it took a longer time to fix a smaller</a:t>
            </a:r>
            <a:endParaRPr lang="pl-PL" dirty="0" smtClean="0"/>
          </a:p>
          <a:p>
            <a:r>
              <a:rPr lang="en-US" dirty="0" smtClean="0"/>
              <a:t>number of files. This may indicate that the binary</a:t>
            </a:r>
          </a:p>
          <a:p>
            <a:r>
              <a:rPr lang="en-US" dirty="0" smtClean="0"/>
              <a:t>contains complex files that may be hard to modify</a:t>
            </a:r>
          </a:p>
          <a:p>
            <a:r>
              <a:rPr lang="en-US" dirty="0" smtClean="0"/>
              <a:t>correctly. Thus, we expect that an increase in M5 would</a:t>
            </a:r>
          </a:p>
          <a:p>
            <a:r>
              <a:rPr lang="en-US" dirty="0" smtClean="0"/>
              <a:t>be accompanied by an increase in the defect density of</a:t>
            </a:r>
          </a:p>
          <a:p>
            <a:r>
              <a:rPr lang="en-US" dirty="0" smtClean="0"/>
              <a:t>the related binary.</a:t>
            </a:r>
            <a:endParaRPr lang="pl-PL" dirty="0" smtClean="0"/>
          </a:p>
          <a:p>
            <a:endParaRPr lang="pl-PL" dirty="0" smtClean="0"/>
          </a:p>
          <a:p>
            <a:r>
              <a:rPr lang="en-US" dirty="0" smtClean="0"/>
              <a:t>M6: Lines worked on / Weeks of churn: The measure</a:t>
            </a:r>
          </a:p>
          <a:p>
            <a:r>
              <a:rPr lang="en-US" dirty="0" smtClean="0"/>
              <a:t>“Lines worked on” is the sum of the churned LOC and</a:t>
            </a:r>
          </a:p>
          <a:p>
            <a:r>
              <a:rPr lang="en-US" dirty="0" smtClean="0"/>
              <a:t>the deleted LOC. M6 measures the extent of code churn</a:t>
            </a:r>
          </a:p>
          <a:p>
            <a:r>
              <a:rPr lang="en-US" dirty="0" smtClean="0"/>
              <a:t>over time in order to cross check on M5. Weeks of</a:t>
            </a:r>
          </a:p>
          <a:p>
            <a:r>
              <a:rPr lang="en-US" dirty="0" smtClean="0"/>
              <a:t>churn does not necessarily indicate the amount of churn.</a:t>
            </a:r>
          </a:p>
          <a:p>
            <a:r>
              <a:rPr lang="en-US" dirty="0" smtClean="0"/>
              <a:t>M6 reflects our expectation that the more lines are</a:t>
            </a:r>
          </a:p>
          <a:p>
            <a:r>
              <a:rPr lang="en-US" dirty="0" smtClean="0"/>
              <a:t>worked on, the longer the weeks of churn should be. A</a:t>
            </a:r>
          </a:p>
          <a:p>
            <a:r>
              <a:rPr lang="en-US" dirty="0" smtClean="0"/>
              <a:t>high value of M6 cross checks on M5 and should</a:t>
            </a:r>
          </a:p>
          <a:p>
            <a:r>
              <a:rPr lang="en-US" dirty="0" smtClean="0"/>
              <a:t>predict a higher defect density.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6F46C-9324-40A2-8EAD-DA3E4F3F3F51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9481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M7: Churned LOC / Deleted LOC. M7 is used in order</a:t>
            </a:r>
          </a:p>
          <a:p>
            <a:r>
              <a:rPr lang="en-US" dirty="0" smtClean="0"/>
              <a:t>to quantify new development. All churn is not due to</a:t>
            </a:r>
          </a:p>
          <a:p>
            <a:r>
              <a:rPr lang="en-US" dirty="0" smtClean="0"/>
              <a:t>bug fixes. In feature development the lines churned is</a:t>
            </a:r>
          </a:p>
          <a:p>
            <a:r>
              <a:rPr lang="en-US" dirty="0" smtClean="0"/>
              <a:t>much greater than the lines deleted, so a high value of</a:t>
            </a:r>
          </a:p>
          <a:p>
            <a:r>
              <a:rPr lang="en-US" dirty="0" smtClean="0"/>
              <a:t>M7 indicates new feature development. M7 acts as a</a:t>
            </a:r>
          </a:p>
          <a:p>
            <a:r>
              <a:rPr lang="en-US" dirty="0" smtClean="0"/>
              <a:t>cross check on M1 and M2, neither of which accurately</a:t>
            </a:r>
          </a:p>
          <a:p>
            <a:r>
              <a:rPr lang="en-US" dirty="0" smtClean="0"/>
              <a:t>predicts new feature development.</a:t>
            </a:r>
            <a:endParaRPr lang="pl-PL" dirty="0" smtClean="0"/>
          </a:p>
          <a:p>
            <a:endParaRPr lang="pl-PL" dirty="0" smtClean="0"/>
          </a:p>
          <a:p>
            <a:r>
              <a:rPr lang="en-US" dirty="0" smtClean="0"/>
              <a:t>M8: Lines worked on / Churn count: We expect that</a:t>
            </a:r>
          </a:p>
          <a:p>
            <a:r>
              <a:rPr lang="en-US" dirty="0" smtClean="0"/>
              <a:t>the larger a change (lines worked on) relative to the</a:t>
            </a:r>
          </a:p>
          <a:p>
            <a:r>
              <a:rPr lang="en-US" dirty="0" smtClean="0"/>
              <a:t>number of changes (churn count), the greater the defect</a:t>
            </a:r>
          </a:p>
          <a:p>
            <a:r>
              <a:rPr lang="en-US" dirty="0" smtClean="0"/>
              <a:t>density will be. M8 acts as a cross check on M3 and</a:t>
            </a:r>
          </a:p>
          <a:p>
            <a:r>
              <a:rPr lang="en-US" dirty="0" smtClean="0"/>
              <a:t>M4, as well as M5 and M6. With respect to M3 and M4,</a:t>
            </a:r>
          </a:p>
          <a:p>
            <a:r>
              <a:rPr lang="en-US" dirty="0" smtClean="0"/>
              <a:t>M8 measures the amount of actual change that took</a:t>
            </a:r>
          </a:p>
          <a:p>
            <a:r>
              <a:rPr lang="en-US" dirty="0" smtClean="0"/>
              <a:t>place. M8 cross checks to account for the fact that files</a:t>
            </a:r>
          </a:p>
          <a:p>
            <a:r>
              <a:rPr lang="en-US" dirty="0" smtClean="0"/>
              <a:t>are not getting churned repeatedly for small fixes. M8</a:t>
            </a:r>
          </a:p>
          <a:p>
            <a:r>
              <a:rPr lang="en-US" dirty="0" smtClean="0"/>
              <a:t>also cross checks on M5 and M6 to account for the fact</a:t>
            </a:r>
          </a:p>
          <a:p>
            <a:r>
              <a:rPr lang="en-US" dirty="0" smtClean="0"/>
              <a:t>that the higher the value of M8 (more lines per churn),</a:t>
            </a:r>
          </a:p>
          <a:p>
            <a:r>
              <a:rPr lang="en-US" dirty="0" smtClean="0"/>
              <a:t>the higher is the time (M5) and lines worked on per</a:t>
            </a:r>
          </a:p>
          <a:p>
            <a:r>
              <a:rPr lang="en-US" dirty="0" smtClean="0"/>
              <a:t>week (M6). ). If this is not so then a large amount of</a:t>
            </a:r>
          </a:p>
          <a:p>
            <a:r>
              <a:rPr lang="en-US" dirty="0" smtClean="0"/>
              <a:t>churn might have been performed in a small amount of</a:t>
            </a:r>
          </a:p>
          <a:p>
            <a:r>
              <a:rPr lang="en-US" dirty="0" smtClean="0"/>
              <a:t>time, which can cause an increased defect density.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6F46C-9324-40A2-8EAD-DA3E4F3F3F51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9481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 się zastanowić nad tym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6F46C-9324-40A2-8EAD-DA3E4F3F3F51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521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FishEye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można podpiąć do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Subversion, Perforce, CVS,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Mercurial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dzięki temu uzyskać bardzo dużo możliwości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statystyczno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zarządzczych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Ma możliwość połączenia się z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Jirą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tworzenie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statystk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dotyczących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commitów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zawiera zbiór metryk kodu. Wadą jest cena $800 wzwyż.</a:t>
            </a:r>
          </a:p>
          <a:p>
            <a:endParaRPr lang="pl-P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Alternatywą w rozpatrywanym tutaj problemie jest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StatsSVN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Jest to darmowa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bilbioteka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zbudowana na bazie </a:t>
            </a:r>
            <a:r>
              <a:rPr lang="pl-PL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StatCVS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podstawie pliku log oraz repozytorium pozwala na wygenerowanie obszernego raportu dotyczącego repozytorium.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Zawiera takie dane jak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Zmiany w kodzie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Zmiany w kodzie przez konkretnych developerów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Liczbę plików</a:t>
            </a:r>
            <a:r>
              <a:rPr lang="pl-PL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wiele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wiele</a:t>
            </a:r>
            <a:r>
              <a:rPr lang="pl-PL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więcej</a:t>
            </a:r>
            <a:endParaRPr lang="pl-P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6F46C-9324-40A2-8EAD-DA3E4F3F3F5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384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6F46C-9324-40A2-8EAD-DA3E4F3F3F5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734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we have a system which consists of four files.</a:t>
            </a:r>
          </a:p>
          <a:p>
            <a:r>
              <a:rPr lang="en-US" dirty="0" smtClean="0"/>
              <a:t>If we examine the change history of this system using the</a:t>
            </a:r>
          </a:p>
          <a:p>
            <a:r>
              <a:rPr lang="en-US" dirty="0" smtClean="0"/>
              <a:t>FI modifications, we can plot for each file the moments in</a:t>
            </a:r>
          </a:p>
          <a:p>
            <a:r>
              <a:rPr lang="en-US" dirty="0" smtClean="0"/>
              <a:t>time it was changed. As can be seen in Figure 1, we put</a:t>
            </a:r>
          </a:p>
          <a:p>
            <a:r>
              <a:rPr lang="en-US" dirty="0" smtClean="0"/>
              <a:t>stars to indicate when a specific file was changed. We now</a:t>
            </a:r>
            <a:endParaRPr lang="pl-PL" dirty="0" smtClean="0"/>
          </a:p>
          <a:p>
            <a:r>
              <a:rPr lang="en-US" dirty="0" smtClean="0"/>
              <a:t>define a period of time, for example a week, or a month.</a:t>
            </a:r>
          </a:p>
          <a:p>
            <a:r>
              <a:rPr lang="en-US" dirty="0" smtClean="0"/>
              <a:t>For that period of time, we can define a file change </a:t>
            </a:r>
            <a:r>
              <a:rPr lang="en-US" dirty="0" err="1" smtClean="0"/>
              <a:t>proba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bility</a:t>
            </a:r>
            <a:r>
              <a:rPr lang="en-US" dirty="0" smtClean="0"/>
              <a:t> distribution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P. P gives the probability that file </a:t>
            </a:r>
            <a:r>
              <a:rPr lang="en-US" dirty="0" err="1" smtClean="0"/>
              <a:t>i</a:t>
            </a:r>
            <a:r>
              <a:rPr lang="en-US" dirty="0" smtClean="0"/>
              <a:t> is</a:t>
            </a:r>
          </a:p>
          <a:p>
            <a:r>
              <a:rPr lang="en-US" dirty="0" smtClean="0"/>
              <a:t>changed in a period. For each file in the system, we count</a:t>
            </a:r>
          </a:p>
          <a:p>
            <a:r>
              <a:rPr lang="en-US" dirty="0" smtClean="0"/>
              <a:t>how many times it was changed during a period and divide</a:t>
            </a:r>
          </a:p>
          <a:p>
            <a:r>
              <a:rPr lang="en-US" dirty="0" smtClean="0"/>
              <a:t>by the total number of changes in that period for all files.</a:t>
            </a:r>
          </a:p>
          <a:p>
            <a:r>
              <a:rPr lang="en-US" dirty="0" smtClean="0"/>
              <a:t>For example, in Figure 1, in the highlighted grey period we</a:t>
            </a:r>
          </a:p>
          <a:p>
            <a:r>
              <a:rPr lang="en-US" dirty="0" smtClean="0"/>
              <a:t>have 10 changes for all the files in the system. file A was</a:t>
            </a:r>
          </a:p>
          <a:p>
            <a:r>
              <a:rPr lang="en-US" dirty="0" smtClean="0"/>
              <a:t>modified once so we have a p(file A ) =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= 0.1. For</a:t>
            </a:r>
          </a:p>
          <a:p>
            <a:r>
              <a:rPr lang="en-US" dirty="0" smtClean="0"/>
              <a:t>file B we get p(file B ) =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= 0.1, for file C we get</a:t>
            </a:r>
          </a:p>
          <a:p>
            <a:r>
              <a:rPr lang="en-US" dirty="0" smtClean="0"/>
              <a:t>p(file C ) =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= 0.3, and so on. On the right side of</a:t>
            </a:r>
          </a:p>
          <a:p>
            <a:r>
              <a:rPr lang="en-US" dirty="0" smtClean="0"/>
              <a:t>Figure 1, we can see a graph of the file change probability</a:t>
            </a:r>
          </a:p>
          <a:p>
            <a:r>
              <a:rPr lang="en-US" dirty="0" smtClean="0"/>
              <a:t>distribution P for the shaded period.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6F46C-9324-40A2-8EAD-DA3E4F3F3F5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305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6F46C-9324-40A2-8EAD-DA3E4F3F3F5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305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Normalized Static Entropy, H, depends on the </a:t>
            </a:r>
            <a:r>
              <a:rPr lang="en-US" dirty="0" err="1" smtClean="0"/>
              <a:t>num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ber</a:t>
            </a:r>
            <a:r>
              <a:rPr lang="en-US" dirty="0" smtClean="0"/>
              <a:t> of files in a software system, as it depends on n. For</a:t>
            </a:r>
          </a:p>
          <a:p>
            <a:r>
              <a:rPr lang="en-US" dirty="0" smtClean="0"/>
              <a:t>many software system there exist files that are rarely </a:t>
            </a:r>
            <a:r>
              <a:rPr lang="en-US" dirty="0" err="1" smtClean="0"/>
              <a:t>modi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fied</a:t>
            </a:r>
            <a:r>
              <a:rPr lang="en-US" dirty="0" smtClean="0"/>
              <a:t>, for example, platform and utility files [21]. Developers</a:t>
            </a:r>
          </a:p>
          <a:p>
            <a:r>
              <a:rPr lang="en-US" dirty="0" smtClean="0"/>
              <a:t>do not need to worry about tracking changes to these files,</a:t>
            </a:r>
          </a:p>
          <a:p>
            <a:r>
              <a:rPr lang="en-US" dirty="0" smtClean="0"/>
              <a:t>since the probability of them changing is very low. To pre-</a:t>
            </a:r>
          </a:p>
          <a:p>
            <a:r>
              <a:rPr lang="en-US" dirty="0" smtClean="0"/>
              <a:t>vent these files from reducing the normalized entropy mea-</a:t>
            </a:r>
          </a:p>
          <a:p>
            <a:r>
              <a:rPr lang="en-US" dirty="0" smtClean="0"/>
              <a:t>sure, we defined Adaptive Sizing Entropy (H 0 ) which is 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6F46C-9324-40A2-8EAD-DA3E4F3F3F51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455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The per-</a:t>
            </a:r>
          </a:p>
          <a:p>
            <a:r>
              <a:rPr lang="en-US" dirty="0" err="1" smtClean="0"/>
              <a:t>centage</a:t>
            </a:r>
            <a:r>
              <a:rPr lang="en-US" dirty="0" smtClean="0"/>
              <a:t> is the probability of file j being modified during</a:t>
            </a:r>
          </a:p>
          <a:p>
            <a:r>
              <a:rPr lang="en-US" dirty="0" smtClean="0"/>
              <a:t>period </a:t>
            </a:r>
            <a:r>
              <a:rPr lang="en-US" dirty="0" err="1" smtClean="0"/>
              <a:t>i</a:t>
            </a:r>
            <a:r>
              <a:rPr lang="en-US" dirty="0" smtClean="0"/>
              <a:t>. This metric assumes that files are affected based</a:t>
            </a:r>
          </a:p>
          <a:p>
            <a:r>
              <a:rPr lang="en-US" dirty="0" smtClean="0"/>
              <a:t>on their frequency of change during the period. The more</a:t>
            </a:r>
          </a:p>
          <a:p>
            <a:r>
              <a:rPr lang="en-US" dirty="0" smtClean="0"/>
              <a:t>a file is changed, the more it is affected by the complexity</a:t>
            </a:r>
          </a:p>
          <a:p>
            <a:r>
              <a:rPr lang="en-US" dirty="0" smtClean="0"/>
              <a:t>of a period.</a:t>
            </a:r>
            <a:endParaRPr lang="pl-PL" dirty="0" smtClean="0"/>
          </a:p>
          <a:p>
            <a:endParaRPr lang="pl-PL" dirty="0" smtClean="0"/>
          </a:p>
          <a:p>
            <a:r>
              <a:rPr lang="en-US" dirty="0" smtClean="0"/>
              <a:t>. </a:t>
            </a:r>
            <a:r>
              <a:rPr lang="en-US" dirty="0" err="1" smtClean="0"/>
              <a:t>Thismetricassumesthatfiles</a:t>
            </a:r>
            <a:endParaRPr lang="en-US" dirty="0" smtClean="0"/>
          </a:p>
          <a:p>
            <a:r>
              <a:rPr lang="en-US" dirty="0" smtClean="0"/>
              <a:t>are equally affected with the complexity of a period. As</a:t>
            </a:r>
          </a:p>
          <a:p>
            <a:r>
              <a:rPr lang="en-US" dirty="0" smtClean="0"/>
              <a:t>more files are changed, the effect of a period’s complexity</a:t>
            </a:r>
          </a:p>
          <a:p>
            <a:r>
              <a:rPr lang="en-US" dirty="0" smtClean="0"/>
              <a:t>on every changed file is reduced.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6F46C-9324-40A2-8EAD-DA3E4F3F3F5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3134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en-US" dirty="0" smtClean="0"/>
              <a:t> earlier modifications would have their </a:t>
            </a:r>
            <a:r>
              <a:rPr lang="en-US" dirty="0" err="1" smtClean="0"/>
              <a:t>contri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bution</a:t>
            </a:r>
            <a:r>
              <a:rPr lang="en-US" dirty="0" smtClean="0"/>
              <a:t> to the complexity of the file reduced in an </a:t>
            </a:r>
            <a:r>
              <a:rPr lang="en-US" dirty="0" err="1" smtClean="0"/>
              <a:t>exponen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tial</a:t>
            </a:r>
            <a:r>
              <a:rPr lang="en-US" dirty="0" smtClean="0"/>
              <a:t> fashion over time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Sigma to </a:t>
            </a:r>
            <a:r>
              <a:rPr lang="pl-PL" dirty="0" err="1" smtClean="0"/>
              <a:t>decay</a:t>
            </a:r>
            <a:r>
              <a:rPr lang="pl-PL" dirty="0" smtClean="0"/>
              <a:t> </a:t>
            </a:r>
            <a:r>
              <a:rPr lang="pl-PL" dirty="0" err="1" smtClean="0"/>
              <a:t>factor</a:t>
            </a:r>
            <a:endParaRPr lang="pl-PL" dirty="0" smtClean="0"/>
          </a:p>
          <a:p>
            <a:r>
              <a:rPr lang="pl-PL" dirty="0" smtClean="0"/>
              <a:t>Ti to koniec </a:t>
            </a:r>
            <a:r>
              <a:rPr lang="pl-PL" dirty="0" err="1" smtClean="0"/>
              <a:t>itego</a:t>
            </a:r>
            <a:r>
              <a:rPr lang="pl-PL" dirty="0" smtClean="0"/>
              <a:t> okresu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6F46C-9324-40A2-8EAD-DA3E4F3F3F51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3134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6F46C-9324-40A2-8EAD-DA3E4F3F3F5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313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altLang="pl-PL" noProof="0" smtClean="0"/>
              <a:t>Kliknij, aby edytować styl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pl-PL" altLang="pl-PL" noProof="0" smtClean="0"/>
              <a:t>Kliknij, aby edytować styl wzorca podtytułu</a:t>
            </a:r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4639590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7057373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5760192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93388761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54219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7763339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591012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24299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57955329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784849513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3250" y="1772816"/>
            <a:ext cx="7089775" cy="2736304"/>
          </a:xfrm>
        </p:spPr>
        <p:txBody>
          <a:bodyPr/>
          <a:lstStyle/>
          <a:p>
            <a:r>
              <a:rPr lang="pl-PL" altLang="pl-PL" sz="3200" dirty="0" smtClean="0"/>
              <a:t>Systematyczny przegląd </a:t>
            </a:r>
            <a:br>
              <a:rPr lang="pl-PL" altLang="pl-PL" sz="3200" dirty="0" smtClean="0"/>
            </a:br>
            <a:r>
              <a:rPr lang="pl-PL" altLang="pl-PL" sz="3200" dirty="0" smtClean="0"/>
              <a:t>i porównanie możliwości zbierania danych z wersjonowanych repozytoriów kodu w postaci metryk zmian</a:t>
            </a:r>
            <a:endParaRPr lang="pl-PL" altLang="pl-PL" sz="3200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3250" y="4725144"/>
            <a:ext cx="7089775" cy="1872506"/>
          </a:xfrm>
        </p:spPr>
        <p:txBody>
          <a:bodyPr/>
          <a:lstStyle/>
          <a:p>
            <a:endParaRPr lang="pl-PL" altLang="pl-PL" dirty="0"/>
          </a:p>
          <a:p>
            <a:r>
              <a:rPr lang="pl-PL" altLang="pl-PL" dirty="0" smtClean="0"/>
              <a:t>Modele i metryki jakości w inżynierii oprogramowania</a:t>
            </a:r>
          </a:p>
          <a:p>
            <a:r>
              <a:rPr lang="pl-PL" altLang="pl-PL" dirty="0" smtClean="0"/>
              <a:t>19-12-2013</a:t>
            </a:r>
          </a:p>
          <a:p>
            <a:r>
              <a:rPr lang="pl-PL" altLang="pl-PL" dirty="0" smtClean="0"/>
              <a:t>Bartosz </a:t>
            </a:r>
            <a:r>
              <a:rPr lang="pl-PL" altLang="pl-PL" dirty="0" err="1" smtClean="0"/>
              <a:t>Skuza</a:t>
            </a:r>
            <a:r>
              <a:rPr lang="pl-PL" altLang="pl-PL" dirty="0" smtClean="0"/>
              <a:t> 179139, Michał Negacz 179120</a:t>
            </a:r>
            <a:endParaRPr lang="pl-PL" alt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Metryki zmian </a:t>
            </a:r>
            <a:r>
              <a:rPr lang="pl-PL" dirty="0" smtClean="0"/>
              <a:t>oparte na LOC (4) [Moser2008</a:t>
            </a:r>
            <a:r>
              <a:rPr lang="pl-PL" dirty="0"/>
              <a:t>]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CODECHURN, MAX_CODECHURN</a:t>
            </a:r>
            <a:r>
              <a:rPr lang="pl-PL" b="1" dirty="0"/>
              <a:t>, </a:t>
            </a:r>
            <a:r>
              <a:rPr lang="pl-PL" b="1" dirty="0" smtClean="0"/>
              <a:t>AVE_CODECHURN</a:t>
            </a:r>
            <a:r>
              <a:rPr lang="pl-PL" b="1" dirty="0"/>
              <a:t>, 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dirty="0" smtClean="0"/>
              <a:t>Suma, maksymalna oraz średnia liczba LOC dodanych minus LOC usuniętych.</a:t>
            </a:r>
          </a:p>
        </p:txBody>
      </p:sp>
    </p:spTree>
    <p:extLst>
      <p:ext uri="{BB962C8B-B14F-4D97-AF65-F5344CB8AC3E}">
        <p14:creationId xmlns:p14="http://schemas.microsoft.com/office/powerpoint/2010/main" val="334632662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Metryki zmian </a:t>
            </a:r>
            <a:r>
              <a:rPr lang="pl-PL" dirty="0" smtClean="0"/>
              <a:t>oparte na LOC (5) [Moser2008</a:t>
            </a:r>
            <a:r>
              <a:rPr lang="pl-PL" dirty="0"/>
              <a:t>]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WEIGHTED_AGE</a:t>
            </a:r>
            <a:br>
              <a:rPr lang="pl-PL" b="1" dirty="0" smtClean="0"/>
            </a:br>
            <a:r>
              <a:rPr lang="pl-PL" dirty="0" smtClean="0"/>
              <a:t>Uwzględnia nie tylko </a:t>
            </a:r>
            <a:r>
              <a:rPr lang="pl-PL" dirty="0" smtClean="0"/>
              <a:t>wielkość </a:t>
            </a:r>
            <a:r>
              <a:rPr lang="pl-PL" dirty="0" smtClean="0"/>
              <a:t>zmiany, ale również kiedy ona wystąpiła. </a:t>
            </a:r>
            <a:r>
              <a:rPr lang="pl-PL" smtClean="0"/>
              <a:t>Intuicyjnie </a:t>
            </a:r>
            <a:r>
              <a:rPr lang="pl-PL" dirty="0" smtClean="0"/>
              <a:t>duże i niedawne zmiany mogą mieć większy wpływ na defekty, niż zmiany starsze, które prawdopodobnie zostały poddane przeglądowi lub testowaniu.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5656007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Metryki zmian </a:t>
            </a:r>
            <a:r>
              <a:rPr lang="pl-PL" dirty="0" smtClean="0"/>
              <a:t>oparte na LOC (6) [Moser2008</a:t>
            </a:r>
            <a:r>
              <a:rPr lang="pl-PL" dirty="0"/>
              <a:t>]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WEIGHTED_AGE</a:t>
            </a:r>
            <a:br>
              <a:rPr lang="pl-PL" b="1" dirty="0" smtClean="0"/>
            </a:b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7334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67916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Metryki zmian oparte na LOC </a:t>
            </a:r>
            <a:r>
              <a:rPr lang="pl-PL" dirty="0" smtClean="0"/>
              <a:t>(7) </a:t>
            </a:r>
            <a:r>
              <a:rPr lang="pl-PL" dirty="0"/>
              <a:t>[</a:t>
            </a:r>
            <a:r>
              <a:rPr lang="pl-PL" dirty="0" smtClean="0"/>
              <a:t>Rahman2013]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OWN</a:t>
            </a:r>
            <a:br>
              <a:rPr lang="pl-PL" b="1" dirty="0" smtClean="0"/>
            </a:br>
            <a:r>
              <a:rPr lang="pl-PL" dirty="0" smtClean="0"/>
              <a:t>Procent LOC wprowadzonych przez osobę wnoszącą największy wkład.</a:t>
            </a:r>
          </a:p>
          <a:p>
            <a:r>
              <a:rPr lang="pl-PL" b="1" dirty="0" smtClean="0"/>
              <a:t>MINOR</a:t>
            </a:r>
            <a:br>
              <a:rPr lang="pl-PL" b="1" dirty="0" smtClean="0"/>
            </a:br>
            <a:r>
              <a:rPr lang="pl-PL" dirty="0" smtClean="0"/>
              <a:t>Liczba autorów, których liczba LOC w pliku nie przekroczyła 5%.</a:t>
            </a:r>
            <a:r>
              <a:rPr lang="pl-PL" b="1" dirty="0"/>
              <a:t/>
            </a:r>
            <a:br>
              <a:rPr lang="pl-PL" b="1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549154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Metryki zmian oparte na LOC </a:t>
            </a:r>
            <a:r>
              <a:rPr lang="pl-PL" dirty="0" smtClean="0"/>
              <a:t>(8) </a:t>
            </a:r>
            <a:r>
              <a:rPr lang="pl-PL" dirty="0"/>
              <a:t>[</a:t>
            </a:r>
            <a:r>
              <a:rPr lang="pl-PL" dirty="0" smtClean="0"/>
              <a:t>Rahman2013]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OEXP</a:t>
            </a:r>
            <a:br>
              <a:rPr lang="pl-PL" b="1" dirty="0" smtClean="0"/>
            </a:br>
            <a:r>
              <a:rPr lang="pl-PL" dirty="0" smtClean="0"/>
              <a:t>Doświadczenie osoby wnoszącej największy wkład. Liczone w procentach LOC z całego projektu, których był autorem.</a:t>
            </a:r>
          </a:p>
          <a:p>
            <a:r>
              <a:rPr lang="pl-PL" b="1" dirty="0" smtClean="0"/>
              <a:t>EXP</a:t>
            </a:r>
            <a:br>
              <a:rPr lang="pl-PL" b="1" dirty="0" smtClean="0"/>
            </a:br>
            <a:r>
              <a:rPr lang="pl-PL" dirty="0" smtClean="0"/>
              <a:t>Średnia geometryczna doświadczenia wszystkich autorów.</a:t>
            </a:r>
            <a:r>
              <a:rPr lang="pl-PL" b="1" dirty="0"/>
              <a:t/>
            </a:r>
            <a:br>
              <a:rPr lang="pl-PL" b="1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283157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Metryki zmian (4) [Hassan2009]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HCM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Metryka wykorzystująca entropię zmian.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12" y="2996951"/>
            <a:ext cx="7026176" cy="359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87741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Metryki zmian (5) [Hassan2009]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Wyliczana jest znormalizowana entropia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pPr marL="0" indent="0">
              <a:buNone/>
            </a:pPr>
            <a:r>
              <a:rPr lang="pl-PL" sz="2400" dirty="0" smtClean="0"/>
              <a:t>n – liczba plików, k – kolejny plik</a:t>
            </a:r>
          </a:p>
          <a:p>
            <a:pPr marL="0" indent="0">
              <a:buNone/>
            </a:pPr>
            <a:r>
              <a:rPr lang="pl-PL" sz="2400" dirty="0" err="1" smtClean="0"/>
              <a:t>p</a:t>
            </a:r>
            <a:r>
              <a:rPr lang="pl-PL" sz="2400" baseline="-25000" dirty="0" err="1" smtClean="0"/>
              <a:t>k</a:t>
            </a:r>
            <a:r>
              <a:rPr lang="pl-PL" sz="2400" dirty="0" smtClean="0"/>
              <a:t> – prawdopodobieństwo zmiany pliku</a:t>
            </a:r>
          </a:p>
          <a:p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2636912"/>
            <a:ext cx="55911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31261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Metryki zmian (6) [Hassan2009]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Metryka może być parametryzowana okresem</a:t>
            </a:r>
          </a:p>
          <a:p>
            <a:pPr lvl="1"/>
            <a:r>
              <a:rPr lang="pl-PL" dirty="0" smtClean="0"/>
              <a:t>Bazującym na czasie np. 3 miesiące.</a:t>
            </a:r>
          </a:p>
          <a:p>
            <a:pPr lvl="1"/>
            <a:r>
              <a:rPr lang="pl-PL" dirty="0" smtClean="0"/>
              <a:t>Bazującym na liczbie zmian np. 1000 rewizji.</a:t>
            </a:r>
          </a:p>
          <a:p>
            <a:r>
              <a:rPr lang="pl-PL" dirty="0" smtClean="0"/>
              <a:t>Wielkości projektu</a:t>
            </a:r>
          </a:p>
          <a:p>
            <a:pPr lvl="1"/>
            <a:r>
              <a:rPr lang="pl-PL" dirty="0" smtClean="0"/>
              <a:t>Wszystkie pliki w projekcie</a:t>
            </a:r>
          </a:p>
          <a:p>
            <a:pPr lvl="1"/>
            <a:r>
              <a:rPr lang="pl-PL" dirty="0" smtClean="0"/>
              <a:t>Pliki zmienione w okresie np. 3 miesięcy.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593750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Metryki zmian (7) [Hassan2009]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Dla każdego pliku w okresie wyliczany jest współczynnik</a:t>
            </a:r>
          </a:p>
          <a:p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r>
              <a:rPr lang="pl-PL" sz="2400" dirty="0" smtClean="0"/>
              <a:t>i – i-ty okres</a:t>
            </a:r>
          </a:p>
          <a:p>
            <a:pPr marL="0" indent="0">
              <a:buNone/>
            </a:pPr>
            <a:r>
              <a:rPr lang="pl-PL" sz="2400" dirty="0" smtClean="0"/>
              <a:t>j – j-ty plik w zbiorze F</a:t>
            </a:r>
          </a:p>
          <a:p>
            <a:pPr marL="0" indent="0">
              <a:buNone/>
            </a:pPr>
            <a:r>
              <a:rPr lang="pl-PL" sz="2400" dirty="0" err="1" smtClean="0"/>
              <a:t>c</a:t>
            </a:r>
            <a:r>
              <a:rPr lang="pl-PL" sz="2400" baseline="-25000" dirty="0" err="1" smtClean="0"/>
              <a:t>ij</a:t>
            </a:r>
            <a:r>
              <a:rPr lang="pl-PL" sz="2400" dirty="0" smtClean="0"/>
              <a:t> – współczynnik, który może być 1, </a:t>
            </a:r>
            <a:r>
              <a:rPr lang="pl-PL" sz="2400" dirty="0" err="1" smtClean="0"/>
              <a:t>p</a:t>
            </a:r>
            <a:r>
              <a:rPr lang="pl-PL" sz="2400" baseline="-25000" dirty="0" err="1" smtClean="0"/>
              <a:t>j</a:t>
            </a:r>
            <a:r>
              <a:rPr lang="pl-PL" sz="2400" baseline="-25000" dirty="0" smtClean="0"/>
              <a:t> </a:t>
            </a:r>
            <a:r>
              <a:rPr lang="pl-PL" sz="2400" dirty="0" smtClean="0"/>
              <a:t>albo</a:t>
            </a:r>
            <a:endParaRPr lang="pl-PL" sz="2400" baseline="-25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63" y="2832099"/>
            <a:ext cx="7858074" cy="130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941168"/>
            <a:ext cx="500239" cy="53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39068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Metryki zmian (8) [Hassan2009]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Finalnie</a:t>
            </a:r>
          </a:p>
          <a:p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r>
              <a:rPr lang="pl-PL" sz="2400" dirty="0" smtClean="0"/>
              <a:t>dla pliku j i okresów {</a:t>
            </a:r>
            <a:r>
              <a:rPr lang="pl-PL" sz="2400" dirty="0" err="1" smtClean="0"/>
              <a:t>a,..,b</a:t>
            </a:r>
            <a:r>
              <a:rPr lang="pl-PL" sz="2400" dirty="0" smtClean="0"/>
              <a:t>}</a:t>
            </a:r>
          </a:p>
          <a:p>
            <a:r>
              <a:rPr lang="pl-PL" dirty="0" smtClean="0"/>
              <a:t>Wersja uwzględniająca zanikanie wpływu starszych zmian EDHCM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60" y="2492896"/>
            <a:ext cx="65055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90" y="5248414"/>
            <a:ext cx="8084219" cy="95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90964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Cele prezentacji</a:t>
            </a:r>
            <a:endParaRPr lang="pl-PL" alt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dirty="0" smtClean="0"/>
              <a:t>Przedstawienie dostępnych metryk zmian</a:t>
            </a:r>
          </a:p>
          <a:p>
            <a:r>
              <a:rPr lang="pl-PL" altLang="pl-PL" dirty="0" smtClean="0"/>
              <a:t>Prezentacja wyliczania wybranych metryk z użyciem programu </a:t>
            </a:r>
            <a:r>
              <a:rPr lang="pl-PL" altLang="pl-PL" dirty="0" err="1" smtClean="0"/>
              <a:t>Knime</a:t>
            </a:r>
            <a:r>
              <a:rPr lang="pl-PL" altLang="pl-PL" dirty="0" smtClean="0"/>
              <a:t> z repozytoriów</a:t>
            </a:r>
            <a:endParaRPr lang="pl-PL" altLang="pl-PL" dirty="0"/>
          </a:p>
          <a:p>
            <a:pPr lvl="1"/>
            <a:r>
              <a:rPr lang="pl-PL" altLang="pl-PL" dirty="0" smtClean="0"/>
              <a:t>SVN</a:t>
            </a:r>
            <a:endParaRPr lang="pl-PL" altLang="pl-PL" dirty="0"/>
          </a:p>
          <a:p>
            <a:pPr lvl="1"/>
            <a:r>
              <a:rPr lang="pl-PL" altLang="pl-PL" dirty="0" smtClean="0"/>
              <a:t>GIT</a:t>
            </a:r>
            <a:endParaRPr lang="pl-PL" alt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Metryki zmian (9) </a:t>
            </a:r>
            <a:r>
              <a:rPr lang="pl-PL" dirty="0"/>
              <a:t>[</a:t>
            </a:r>
            <a:r>
              <a:rPr lang="pl-PL" dirty="0" smtClean="0"/>
              <a:t>DAmbros2012]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Wariacja liniowa zanikania LDHCM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/>
              <a:t>Wariacja </a:t>
            </a:r>
            <a:r>
              <a:rPr lang="pl-PL" dirty="0" smtClean="0"/>
              <a:t>logarytmiczna zanikania LGDHCM</a:t>
            </a:r>
            <a:endParaRPr lang="pl-PL" dirty="0"/>
          </a:p>
          <a:p>
            <a:endParaRPr lang="pl-PL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952750"/>
            <a:ext cx="78867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3" y="5121013"/>
            <a:ext cx="7894314" cy="9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08022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Metryki </a:t>
            </a:r>
            <a:r>
              <a:rPr lang="pl-PL" dirty="0" smtClean="0"/>
              <a:t>zmian (10) </a:t>
            </a:r>
            <a:r>
              <a:rPr lang="pl-PL" dirty="0"/>
              <a:t>[</a:t>
            </a:r>
            <a:r>
              <a:rPr lang="pl-PL" dirty="0" smtClean="0"/>
              <a:t>Tosun2011]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Average</a:t>
            </a:r>
            <a:r>
              <a:rPr lang="pl-PL" b="1" dirty="0"/>
              <a:t> Time </a:t>
            </a:r>
            <a:r>
              <a:rPr lang="pl-PL" b="1" dirty="0" err="1"/>
              <a:t>between</a:t>
            </a:r>
            <a:r>
              <a:rPr lang="pl-PL" b="1" dirty="0"/>
              <a:t> </a:t>
            </a:r>
            <a:r>
              <a:rPr lang="pl-PL" b="1" dirty="0" err="1" smtClean="0"/>
              <a:t>Edits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dirty="0" smtClean="0"/>
              <a:t>Średni czas odstępu pomiędzy rewizjami pliku w dniach.</a:t>
            </a:r>
            <a:r>
              <a:rPr lang="pl-PL" b="1" dirty="0" smtClean="0"/>
              <a:t/>
            </a:r>
            <a:br>
              <a:rPr lang="pl-PL" b="1" dirty="0" smtClean="0"/>
            </a:b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07939389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Metryki </a:t>
            </a:r>
            <a:r>
              <a:rPr lang="pl-PL" dirty="0" smtClean="0"/>
              <a:t>relatywne CODE CHURN [Nagappan2005]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 smtClean="0"/>
              <a:t>Churned</a:t>
            </a:r>
            <a:r>
              <a:rPr lang="pl-PL" b="1" dirty="0" smtClean="0"/>
              <a:t> </a:t>
            </a:r>
            <a:r>
              <a:rPr lang="pl-PL" b="1" dirty="0"/>
              <a:t>LOC / Total </a:t>
            </a:r>
            <a:r>
              <a:rPr lang="pl-PL" b="1" dirty="0" smtClean="0"/>
              <a:t>LOC</a:t>
            </a:r>
            <a:br>
              <a:rPr lang="pl-PL" b="1" dirty="0" smtClean="0"/>
            </a:br>
            <a:r>
              <a:rPr lang="pl-PL" dirty="0" smtClean="0"/>
              <a:t>Stosunek CODE CHURN do wszystkich linii pliku.</a:t>
            </a:r>
            <a:endParaRPr lang="pl-PL" b="1" dirty="0"/>
          </a:p>
          <a:p>
            <a:r>
              <a:rPr lang="pl-PL" b="1" dirty="0" err="1" smtClean="0"/>
              <a:t>Deleted</a:t>
            </a:r>
            <a:r>
              <a:rPr lang="pl-PL" b="1" dirty="0" smtClean="0"/>
              <a:t> LOC </a:t>
            </a:r>
            <a:r>
              <a:rPr lang="pl-PL" b="1" dirty="0"/>
              <a:t>/ Total LOC</a:t>
            </a:r>
            <a:br>
              <a:rPr lang="pl-PL" b="1" dirty="0"/>
            </a:br>
            <a:r>
              <a:rPr lang="pl-PL" dirty="0"/>
              <a:t>Stosunek </a:t>
            </a:r>
            <a:r>
              <a:rPr lang="pl-PL" dirty="0" smtClean="0"/>
              <a:t>usuniętych linii </a:t>
            </a:r>
            <a:r>
              <a:rPr lang="pl-PL" dirty="0"/>
              <a:t>do </a:t>
            </a:r>
            <a:r>
              <a:rPr lang="pl-PL" dirty="0" smtClean="0"/>
              <a:t>wszystkich linii </a:t>
            </a:r>
            <a:r>
              <a:rPr lang="pl-PL" dirty="0"/>
              <a:t>pliku</a:t>
            </a:r>
            <a:r>
              <a:rPr lang="pl-PL" dirty="0" smtClean="0"/>
              <a:t>.</a:t>
            </a:r>
          </a:p>
          <a:p>
            <a:r>
              <a:rPr lang="pl-PL" b="1" dirty="0" err="1"/>
              <a:t>Files</a:t>
            </a:r>
            <a:r>
              <a:rPr lang="pl-PL" b="1" dirty="0"/>
              <a:t> </a:t>
            </a:r>
            <a:r>
              <a:rPr lang="pl-PL" b="1" dirty="0" err="1"/>
              <a:t>churned</a:t>
            </a:r>
            <a:r>
              <a:rPr lang="pl-PL" b="1" dirty="0"/>
              <a:t> / File </a:t>
            </a:r>
            <a:r>
              <a:rPr lang="pl-PL" b="1" dirty="0" err="1"/>
              <a:t>count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dirty="0" smtClean="0"/>
              <a:t>Stosunek plików zmienionych do wszystkich plików tworzących plik binarny. 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54356745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Metryki </a:t>
            </a:r>
            <a:r>
              <a:rPr lang="pl-PL" dirty="0" smtClean="0"/>
              <a:t>relatywne CODE CHURN (2) [Nagappan2005]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Churn</a:t>
            </a:r>
            <a:r>
              <a:rPr lang="pl-PL" b="1" dirty="0"/>
              <a:t> </a:t>
            </a:r>
            <a:r>
              <a:rPr lang="pl-PL" b="1" dirty="0" err="1"/>
              <a:t>count</a:t>
            </a:r>
            <a:r>
              <a:rPr lang="pl-PL" b="1" dirty="0"/>
              <a:t> / </a:t>
            </a:r>
            <a:r>
              <a:rPr lang="pl-PL" b="1" dirty="0" err="1"/>
              <a:t>Files</a:t>
            </a:r>
            <a:r>
              <a:rPr lang="pl-PL" b="1" dirty="0"/>
              <a:t> </a:t>
            </a:r>
            <a:r>
              <a:rPr lang="pl-PL" b="1" dirty="0" err="1" smtClean="0"/>
              <a:t>churned</a:t>
            </a:r>
            <a:r>
              <a:rPr lang="pl-PL" b="1" dirty="0"/>
              <a:t/>
            </a:r>
            <a:br>
              <a:rPr lang="pl-PL" b="1" dirty="0"/>
            </a:br>
            <a:r>
              <a:rPr lang="pl-PL" dirty="0" smtClean="0"/>
              <a:t>Stosunek liczby zmian do liczby plików zmienionych w pliku binarnym.</a:t>
            </a:r>
          </a:p>
          <a:p>
            <a:r>
              <a:rPr lang="en-US" b="1" dirty="0"/>
              <a:t>Weeks of churn / File </a:t>
            </a:r>
            <a:r>
              <a:rPr lang="en-US" b="1" dirty="0" smtClean="0"/>
              <a:t>count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dirty="0" smtClean="0"/>
              <a:t>Stosunek liczby tygodni trwania zmian do liczby plików.</a:t>
            </a:r>
          </a:p>
          <a:p>
            <a:r>
              <a:rPr lang="en-US" b="1" dirty="0"/>
              <a:t>Lines worked on / Weeks of churn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dirty="0" smtClean="0"/>
              <a:t>Stosunek sumy linii zmienionych i usuniętych do liczby tygodni trwania zmian</a:t>
            </a:r>
          </a:p>
        </p:txBody>
      </p:sp>
    </p:spTree>
    <p:extLst>
      <p:ext uri="{BB962C8B-B14F-4D97-AF65-F5344CB8AC3E}">
        <p14:creationId xmlns:p14="http://schemas.microsoft.com/office/powerpoint/2010/main" val="194663074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Metryki </a:t>
            </a:r>
            <a:r>
              <a:rPr lang="pl-PL" dirty="0" smtClean="0"/>
              <a:t>relatywne CODE CHURN (3) [Nagappan2005]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Churned</a:t>
            </a:r>
            <a:r>
              <a:rPr lang="pl-PL" b="1" dirty="0"/>
              <a:t> LOC / </a:t>
            </a:r>
            <a:r>
              <a:rPr lang="pl-PL" b="1" dirty="0" err="1"/>
              <a:t>Deleted</a:t>
            </a:r>
            <a:r>
              <a:rPr lang="pl-PL" b="1" dirty="0"/>
              <a:t> </a:t>
            </a:r>
            <a:r>
              <a:rPr lang="pl-PL" b="1" dirty="0" smtClean="0"/>
              <a:t>LOC</a:t>
            </a:r>
            <a:br>
              <a:rPr lang="pl-PL" b="1" dirty="0" smtClean="0"/>
            </a:br>
            <a:r>
              <a:rPr lang="pl-PL" dirty="0" smtClean="0"/>
              <a:t>Stosunek linii zmienionych do usuniętych.</a:t>
            </a:r>
          </a:p>
          <a:p>
            <a:r>
              <a:rPr lang="en-US" b="1" dirty="0"/>
              <a:t>Lines worked on / Churn </a:t>
            </a:r>
            <a:r>
              <a:rPr lang="en-US" b="1" dirty="0" smtClean="0"/>
              <a:t>count</a:t>
            </a:r>
            <a:r>
              <a:rPr lang="pl-PL" b="1" dirty="0"/>
              <a:t/>
            </a:r>
            <a:br>
              <a:rPr lang="pl-PL" b="1" dirty="0"/>
            </a:br>
            <a:r>
              <a:rPr lang="pl-PL" dirty="0"/>
              <a:t>Stosunek sumy linii zmienionych i usuniętych do liczby </a:t>
            </a:r>
            <a:r>
              <a:rPr lang="pl-PL" dirty="0" smtClean="0"/>
              <a:t>zmian.</a:t>
            </a:r>
            <a:r>
              <a:rPr lang="pl-PL" b="1" dirty="0" smtClean="0"/>
              <a:t/>
            </a:r>
            <a:br>
              <a:rPr lang="pl-PL" b="1" dirty="0" smtClean="0"/>
            </a:br>
            <a:endParaRPr lang="pl-PL" b="1" dirty="0" smtClean="0"/>
          </a:p>
        </p:txBody>
      </p:sp>
    </p:spTree>
    <p:extLst>
      <p:ext uri="{BB962C8B-B14F-4D97-AF65-F5344CB8AC3E}">
        <p14:creationId xmlns:p14="http://schemas.microsoft.com/office/powerpoint/2010/main" val="148365379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Weighted</a:t>
            </a:r>
            <a:r>
              <a:rPr lang="pl-PL" dirty="0"/>
              <a:t> Time </a:t>
            </a:r>
            <a:r>
              <a:rPr lang="pl-PL" dirty="0" err="1" smtClean="0"/>
              <a:t>Damp</a:t>
            </a:r>
            <a:r>
              <a:rPr lang="pl-PL" dirty="0"/>
              <a:t> [</a:t>
            </a:r>
            <a:r>
              <a:rPr lang="pl-PL" dirty="0" smtClean="0"/>
              <a:t>Graves2000]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r>
              <a:rPr lang="pl-PL" sz="2400" dirty="0" smtClean="0"/>
              <a:t>i </a:t>
            </a:r>
            <a:r>
              <a:rPr lang="pl-PL" sz="2400" dirty="0"/>
              <a:t>– </a:t>
            </a:r>
            <a:r>
              <a:rPr lang="pl-PL" sz="2400" dirty="0" smtClean="0"/>
              <a:t>kolejny moduł</a:t>
            </a:r>
            <a:br>
              <a:rPr lang="pl-PL" sz="2400" dirty="0" smtClean="0"/>
            </a:br>
            <a:r>
              <a:rPr lang="pl-PL" sz="2400" dirty="0" smtClean="0"/>
              <a:t>M – liczba rewizji, m – kolejna rewizja</a:t>
            </a:r>
            <a:br>
              <a:rPr lang="pl-PL" sz="2400" dirty="0" smtClean="0"/>
            </a:br>
            <a:r>
              <a:rPr lang="pl-PL" sz="2400" dirty="0" smtClean="0"/>
              <a:t>t </a:t>
            </a:r>
            <a:r>
              <a:rPr lang="pl-PL" sz="2400" dirty="0"/>
              <a:t>– </a:t>
            </a:r>
            <a:r>
              <a:rPr lang="pl-PL" sz="2400" dirty="0" smtClean="0"/>
              <a:t>obecny czas</a:t>
            </a:r>
            <a:br>
              <a:rPr lang="pl-PL" sz="2400" dirty="0" smtClean="0"/>
            </a:br>
            <a:r>
              <a:rPr lang="pl-PL" sz="2400" dirty="0" smtClean="0"/>
              <a:t>T</a:t>
            </a:r>
            <a:r>
              <a:rPr lang="pl-PL" sz="2400" baseline="-25000" dirty="0" smtClean="0"/>
              <a:t>m </a:t>
            </a:r>
            <a:r>
              <a:rPr lang="pl-PL" sz="2400" dirty="0" smtClean="0"/>
              <a:t>– </a:t>
            </a:r>
            <a:r>
              <a:rPr lang="pl-PL" sz="2400" dirty="0"/>
              <a:t>czas rewizji</a:t>
            </a:r>
            <a:br>
              <a:rPr lang="pl-PL" sz="2400" dirty="0"/>
            </a:br>
            <a:r>
              <a:rPr lang="el-GR" sz="2400" dirty="0" smtClean="0"/>
              <a:t>α</a:t>
            </a:r>
            <a:r>
              <a:rPr lang="pl-PL" sz="2400" dirty="0"/>
              <a:t> – </a:t>
            </a:r>
            <a:r>
              <a:rPr lang="pl-PL" sz="2400" dirty="0" smtClean="0"/>
              <a:t>współczynnik zanikania wpływu starszych zmian</a:t>
            </a: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2400" dirty="0" err="1" smtClean="0"/>
              <a:t>w</a:t>
            </a:r>
            <a:r>
              <a:rPr lang="pl-PL" sz="2400" baseline="-25000" dirty="0" err="1" smtClean="0"/>
              <a:t>im</a:t>
            </a:r>
            <a:r>
              <a:rPr lang="pl-PL" sz="2400" dirty="0"/>
              <a:t> – </a:t>
            </a:r>
            <a:r>
              <a:rPr lang="pl-PL" sz="2400" dirty="0" smtClean="0"/>
              <a:t>1 jeżeli rewizja dotyka modułu </a:t>
            </a:r>
            <a:r>
              <a:rPr lang="pl-PL" sz="2400" dirty="0" err="1" smtClean="0"/>
              <a:t>wpp</a:t>
            </a:r>
            <a:r>
              <a:rPr lang="pl-PL" sz="2400" dirty="0" smtClean="0"/>
              <a:t> 0, lub liczba linii zmienionych w rewizji, logarytm z liczby linii zmienionych w rewizji</a:t>
            </a:r>
            <a:endParaRPr lang="pl-PL" sz="2400" baseline="-25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45" y="1988840"/>
            <a:ext cx="7829309" cy="14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50088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Bibliografia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 smtClean="0"/>
              <a:t>[Moser2008] </a:t>
            </a:r>
            <a:r>
              <a:rPr lang="en-US" sz="2000" dirty="0" smtClean="0"/>
              <a:t>R</a:t>
            </a:r>
            <a:r>
              <a:rPr lang="en-US" sz="2000" dirty="0"/>
              <a:t>. Moser, W. </a:t>
            </a:r>
            <a:r>
              <a:rPr lang="en-US" sz="2000" dirty="0" err="1"/>
              <a:t>Pedrycz</a:t>
            </a:r>
            <a:r>
              <a:rPr lang="en-US" sz="2000" dirty="0"/>
              <a:t>, and G. </a:t>
            </a:r>
            <a:r>
              <a:rPr lang="en-US" sz="2000" dirty="0" err="1" smtClean="0"/>
              <a:t>Succi</a:t>
            </a:r>
            <a:r>
              <a:rPr lang="pl-PL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/>
              <a:t>A </a:t>
            </a:r>
            <a:r>
              <a:rPr lang="en-US" sz="2000" dirty="0" smtClean="0"/>
              <a:t>comparative</a:t>
            </a:r>
            <a:r>
              <a:rPr lang="pl-PL" sz="2000" dirty="0" smtClean="0"/>
              <a:t> </a:t>
            </a:r>
            <a:r>
              <a:rPr lang="en-US" sz="2000" dirty="0" smtClean="0"/>
              <a:t>analysis </a:t>
            </a:r>
            <a:r>
              <a:rPr lang="en-US" sz="2000" dirty="0"/>
              <a:t>of the efficiency of change metrics and </a:t>
            </a:r>
            <a:r>
              <a:rPr lang="en-US" sz="2000" dirty="0" smtClean="0"/>
              <a:t>static</a:t>
            </a:r>
            <a:r>
              <a:rPr lang="pl-PL" sz="2000" dirty="0" smtClean="0"/>
              <a:t> </a:t>
            </a:r>
            <a:r>
              <a:rPr lang="en-US" sz="2000" dirty="0" smtClean="0"/>
              <a:t>code </a:t>
            </a:r>
            <a:r>
              <a:rPr lang="en-US" sz="2000" dirty="0"/>
              <a:t>attributes for defect </a:t>
            </a:r>
            <a:r>
              <a:rPr lang="en-US" sz="2000" dirty="0" smtClean="0"/>
              <a:t>prediction, ICSE</a:t>
            </a:r>
            <a:r>
              <a:rPr lang="pl-PL" sz="2000" dirty="0" smtClean="0"/>
              <a:t> 2008</a:t>
            </a:r>
            <a:r>
              <a:rPr lang="en-US" sz="2000" dirty="0" smtClean="0"/>
              <a:t>, </a:t>
            </a:r>
            <a:r>
              <a:rPr lang="en-US" sz="2000" dirty="0"/>
              <a:t>pages </a:t>
            </a:r>
            <a:r>
              <a:rPr lang="en-US" sz="2000" dirty="0" smtClean="0"/>
              <a:t>181–190,</a:t>
            </a:r>
            <a:r>
              <a:rPr lang="pl-PL" sz="2000" dirty="0" smtClean="0"/>
              <a:t> </a:t>
            </a:r>
            <a:r>
              <a:rPr lang="pl-PL" sz="2000" dirty="0"/>
              <a:t>http://doi.acm.org/10.1145/1368088.1368114</a:t>
            </a:r>
            <a:endParaRPr lang="pl-PL" sz="2000" dirty="0" smtClean="0"/>
          </a:p>
          <a:p>
            <a:r>
              <a:rPr lang="pl-PL" sz="2000" dirty="0" smtClean="0"/>
              <a:t>[</a:t>
            </a:r>
            <a:r>
              <a:rPr lang="pl-PL" sz="2000" dirty="0"/>
              <a:t>Rahman2013] </a:t>
            </a:r>
            <a:r>
              <a:rPr lang="pl-PL" sz="2000" dirty="0" smtClean="0"/>
              <a:t>F. </a:t>
            </a:r>
            <a:r>
              <a:rPr lang="pl-PL" sz="2000" dirty="0" err="1" smtClean="0"/>
              <a:t>Rahman</a:t>
            </a:r>
            <a:r>
              <a:rPr lang="pl-PL" sz="2000" dirty="0" smtClean="0"/>
              <a:t> </a:t>
            </a:r>
            <a:r>
              <a:rPr lang="pl-PL" sz="2000" dirty="0"/>
              <a:t>and </a:t>
            </a:r>
            <a:r>
              <a:rPr lang="pl-PL" sz="2000" dirty="0" smtClean="0"/>
              <a:t>P. </a:t>
            </a:r>
            <a:r>
              <a:rPr lang="pl-PL" sz="2000" dirty="0" err="1" smtClean="0"/>
              <a:t>Devanbu</a:t>
            </a:r>
            <a:r>
              <a:rPr lang="pl-PL" sz="2000" dirty="0" smtClean="0"/>
              <a:t>, </a:t>
            </a:r>
            <a:r>
              <a:rPr lang="en-US" sz="2000" dirty="0"/>
              <a:t>How, and Why, Process Metrics Are </a:t>
            </a:r>
            <a:r>
              <a:rPr lang="en-US" sz="2000" dirty="0" smtClean="0"/>
              <a:t>Better</a:t>
            </a:r>
            <a:r>
              <a:rPr lang="en-US" sz="2000" dirty="0"/>
              <a:t>, </a:t>
            </a:r>
            <a:r>
              <a:rPr lang="en-US" sz="2000" dirty="0" smtClean="0"/>
              <a:t>ICSE</a:t>
            </a:r>
            <a:r>
              <a:rPr lang="pl-PL" sz="2000" dirty="0" smtClean="0"/>
              <a:t> 2013</a:t>
            </a:r>
            <a:r>
              <a:rPr lang="en-US" sz="2000" dirty="0" smtClean="0"/>
              <a:t>, </a:t>
            </a:r>
            <a:r>
              <a:rPr lang="en-US" sz="2000" dirty="0"/>
              <a:t>pages </a:t>
            </a:r>
            <a:r>
              <a:rPr lang="pl-PL" sz="2000" dirty="0" smtClean="0"/>
              <a:t>432-441</a:t>
            </a:r>
            <a:r>
              <a:rPr lang="en-US" sz="2000" dirty="0" smtClean="0"/>
              <a:t>, </a:t>
            </a:r>
            <a:r>
              <a:rPr lang="pl-PL" sz="2000" dirty="0"/>
              <a:t>http://</a:t>
            </a:r>
            <a:r>
              <a:rPr lang="pl-PL" sz="2000" dirty="0" smtClean="0"/>
              <a:t>dl.acm.org/citation.cfm?id=2486788.2486846</a:t>
            </a:r>
          </a:p>
          <a:p>
            <a:r>
              <a:rPr lang="pl-PL" sz="2000" dirty="0" smtClean="0"/>
              <a:t>[</a:t>
            </a:r>
            <a:r>
              <a:rPr lang="pl-PL" sz="2000" dirty="0"/>
              <a:t>Nagappan2005</a:t>
            </a:r>
            <a:r>
              <a:rPr lang="pl-PL" sz="2000" dirty="0" smtClean="0"/>
              <a:t>] N. </a:t>
            </a:r>
            <a:r>
              <a:rPr lang="en-US" sz="2000" dirty="0" err="1" smtClean="0"/>
              <a:t>Nagappan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pl-PL" sz="2000" dirty="0" smtClean="0"/>
              <a:t>T. </a:t>
            </a:r>
            <a:r>
              <a:rPr lang="en-US" sz="2000" dirty="0" smtClean="0"/>
              <a:t>Ball</a:t>
            </a:r>
            <a:r>
              <a:rPr lang="en-US" sz="2000" dirty="0"/>
              <a:t>, Use of Relative Code Churn Measures to Predict System Defect Density, ICSE</a:t>
            </a:r>
            <a:r>
              <a:rPr lang="pl-PL" sz="2000" dirty="0"/>
              <a:t> </a:t>
            </a:r>
            <a:r>
              <a:rPr lang="pl-PL" sz="2000" dirty="0" smtClean="0"/>
              <a:t>2005</a:t>
            </a:r>
            <a:r>
              <a:rPr lang="en-US" sz="2000" dirty="0" smtClean="0"/>
              <a:t>, </a:t>
            </a:r>
            <a:r>
              <a:rPr lang="en-US" sz="2000" dirty="0"/>
              <a:t>pages </a:t>
            </a:r>
            <a:r>
              <a:rPr lang="pl-PL" sz="2000" dirty="0" smtClean="0"/>
              <a:t>284-292</a:t>
            </a:r>
            <a:r>
              <a:rPr lang="en-US" sz="2000" dirty="0" smtClean="0"/>
              <a:t>, </a:t>
            </a:r>
            <a:r>
              <a:rPr lang="pl-PL" sz="2000" dirty="0"/>
              <a:t>http://</a:t>
            </a:r>
            <a:r>
              <a:rPr lang="pl-PL" sz="2000" dirty="0" smtClean="0"/>
              <a:t>doi.acm.org/10.1145/1062455.1062514</a:t>
            </a:r>
          </a:p>
          <a:p>
            <a:r>
              <a:rPr lang="pl-PL" sz="2000" dirty="0" smtClean="0"/>
              <a:t>[</a:t>
            </a:r>
            <a:r>
              <a:rPr lang="en-US" sz="2000" dirty="0" smtClean="0"/>
              <a:t>Graves</a:t>
            </a:r>
            <a:r>
              <a:rPr lang="pl-PL" sz="2000" dirty="0" smtClean="0"/>
              <a:t>2000] T. </a:t>
            </a:r>
            <a:r>
              <a:rPr lang="en-US" sz="2000" dirty="0" smtClean="0"/>
              <a:t>Graves</a:t>
            </a:r>
            <a:r>
              <a:rPr lang="en-US" sz="2000" dirty="0"/>
              <a:t>, </a:t>
            </a:r>
            <a:r>
              <a:rPr lang="pl-PL" sz="2000" dirty="0" smtClean="0"/>
              <a:t>A. </a:t>
            </a:r>
            <a:r>
              <a:rPr lang="en-US" sz="2000" dirty="0" smtClean="0"/>
              <a:t>Karr</a:t>
            </a:r>
            <a:r>
              <a:rPr lang="en-US" sz="2000" dirty="0"/>
              <a:t>, </a:t>
            </a:r>
            <a:r>
              <a:rPr lang="pl-PL" sz="2000" dirty="0" smtClean="0"/>
              <a:t>J.</a:t>
            </a:r>
            <a:r>
              <a:rPr lang="en-US" sz="2000" dirty="0" smtClean="0"/>
              <a:t> </a:t>
            </a:r>
            <a:r>
              <a:rPr lang="en-US" sz="2000" dirty="0" err="1"/>
              <a:t>Marron</a:t>
            </a:r>
            <a:r>
              <a:rPr lang="en-US" sz="2000" dirty="0"/>
              <a:t>, </a:t>
            </a:r>
            <a:r>
              <a:rPr lang="en-US" sz="2000" dirty="0" smtClean="0"/>
              <a:t>and</a:t>
            </a:r>
            <a:r>
              <a:rPr lang="pl-PL" sz="2000" dirty="0" smtClean="0"/>
              <a:t> H.</a:t>
            </a:r>
            <a:r>
              <a:rPr lang="en-US" sz="2000" dirty="0" smtClean="0"/>
              <a:t> </a:t>
            </a:r>
            <a:r>
              <a:rPr lang="en-US" sz="2000" dirty="0" err="1"/>
              <a:t>Siy</a:t>
            </a:r>
            <a:r>
              <a:rPr lang="en-US" sz="2000" dirty="0"/>
              <a:t>, Predicting Fault Incidence Using Software Change History, </a:t>
            </a:r>
            <a:r>
              <a:rPr lang="pl-PL" sz="2000" dirty="0"/>
              <a:t>IEEE Trans. </a:t>
            </a:r>
            <a:r>
              <a:rPr lang="pl-PL" sz="2000" dirty="0" err="1"/>
              <a:t>Softw</a:t>
            </a:r>
            <a:r>
              <a:rPr lang="pl-PL" sz="2000" dirty="0"/>
              <a:t>. </a:t>
            </a:r>
            <a:r>
              <a:rPr lang="pl-PL" sz="2000" dirty="0" err="1"/>
              <a:t>Eng</a:t>
            </a:r>
            <a:r>
              <a:rPr lang="pl-PL" sz="2000" dirty="0" smtClean="0"/>
              <a:t>. 200</a:t>
            </a:r>
            <a:r>
              <a:rPr lang="en-US" sz="2000" dirty="0" smtClean="0"/>
              <a:t>, </a:t>
            </a:r>
            <a:r>
              <a:rPr lang="en-US" sz="2000" dirty="0"/>
              <a:t>pages </a:t>
            </a:r>
            <a:r>
              <a:rPr lang="pl-PL" sz="2000" dirty="0" smtClean="0"/>
              <a:t>653-661</a:t>
            </a:r>
            <a:r>
              <a:rPr lang="en-US" sz="2000" dirty="0" smtClean="0"/>
              <a:t>, </a:t>
            </a:r>
            <a:r>
              <a:rPr lang="pl-PL" sz="2000" dirty="0"/>
              <a:t>http://dx.doi.org/10.1109/32.859533</a:t>
            </a:r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3821136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Bibliografia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/>
              <a:t>[Tosun2011] </a:t>
            </a:r>
            <a:r>
              <a:rPr lang="pl-PL" sz="2000" dirty="0" smtClean="0"/>
              <a:t>M. </a:t>
            </a:r>
            <a:r>
              <a:rPr lang="pl-PL" sz="2000" dirty="0" err="1" smtClean="0"/>
              <a:t>Tosun</a:t>
            </a:r>
            <a:r>
              <a:rPr lang="pl-PL" sz="2000" dirty="0" smtClean="0"/>
              <a:t>, B. Murphy</a:t>
            </a:r>
            <a:r>
              <a:rPr lang="pl-PL" sz="2000" dirty="0"/>
              <a:t>, </a:t>
            </a:r>
            <a:r>
              <a:rPr lang="pl-PL" sz="2000" dirty="0" smtClean="0"/>
              <a:t>T. Zimmermann</a:t>
            </a:r>
            <a:r>
              <a:rPr lang="pl-PL" sz="2000" dirty="0"/>
              <a:t>, </a:t>
            </a:r>
            <a:r>
              <a:rPr lang="pl-PL" sz="2000" dirty="0" smtClean="0"/>
              <a:t>and B. </a:t>
            </a:r>
            <a:r>
              <a:rPr lang="pl-PL" sz="2000" dirty="0" err="1" smtClean="0"/>
              <a:t>Basar</a:t>
            </a:r>
            <a:r>
              <a:rPr lang="pl-PL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/>
              <a:t>An Explanatory Analysis on Eclipse Beta-release Bugs Through In-process Metrics</a:t>
            </a:r>
            <a:r>
              <a:rPr lang="en-US" sz="2000" dirty="0" smtClean="0"/>
              <a:t>, </a:t>
            </a:r>
            <a:r>
              <a:rPr lang="pl-PL" sz="2000" dirty="0" err="1"/>
              <a:t>WoSQ</a:t>
            </a:r>
            <a:r>
              <a:rPr lang="pl-PL" sz="2000" dirty="0"/>
              <a:t> </a:t>
            </a:r>
            <a:r>
              <a:rPr lang="pl-PL" sz="2000" dirty="0" smtClean="0"/>
              <a:t>2011</a:t>
            </a:r>
            <a:r>
              <a:rPr lang="en-US" sz="2000" dirty="0" smtClean="0"/>
              <a:t>, </a:t>
            </a:r>
            <a:r>
              <a:rPr lang="en-US" sz="2000" dirty="0"/>
              <a:t>pages </a:t>
            </a:r>
            <a:r>
              <a:rPr lang="pl-PL" sz="2000" dirty="0" smtClean="0"/>
              <a:t>26-33</a:t>
            </a:r>
            <a:r>
              <a:rPr lang="en-US" sz="2000" dirty="0" smtClean="0"/>
              <a:t>,</a:t>
            </a:r>
            <a:r>
              <a:rPr lang="pl-PL" sz="2000" dirty="0" smtClean="0"/>
              <a:t> </a:t>
            </a:r>
            <a:r>
              <a:rPr lang="pl-PL" sz="2000" dirty="0"/>
              <a:t>http://</a:t>
            </a:r>
            <a:r>
              <a:rPr lang="pl-PL" sz="2000" dirty="0" smtClean="0"/>
              <a:t>doi.acm.org/10.1145/2024587.2024595</a:t>
            </a:r>
          </a:p>
          <a:p>
            <a:r>
              <a:rPr lang="pl-PL" sz="2000" dirty="0" smtClean="0"/>
              <a:t>[Hassan2009] A. Hassan, </a:t>
            </a:r>
            <a:r>
              <a:rPr lang="en-US" sz="2000" dirty="0"/>
              <a:t>Predicting Faults Using the Complexity of Code </a:t>
            </a:r>
            <a:r>
              <a:rPr lang="en-US" sz="2000" dirty="0" smtClean="0"/>
              <a:t>Changes</a:t>
            </a:r>
            <a:r>
              <a:rPr lang="pl-PL" sz="2000" dirty="0"/>
              <a:t>, ICSE </a:t>
            </a:r>
            <a:r>
              <a:rPr lang="pl-PL" sz="2000" dirty="0" smtClean="0"/>
              <a:t>2009, </a:t>
            </a:r>
            <a:r>
              <a:rPr lang="en-US" sz="2000" dirty="0"/>
              <a:t>pages </a:t>
            </a:r>
            <a:r>
              <a:rPr lang="pl-PL" sz="2000" dirty="0" smtClean="0"/>
              <a:t>78-88</a:t>
            </a:r>
            <a:r>
              <a:rPr lang="en-US" sz="2000" dirty="0" smtClean="0"/>
              <a:t>,</a:t>
            </a:r>
            <a:r>
              <a:rPr lang="pl-PL" sz="2000" dirty="0"/>
              <a:t> http://</a:t>
            </a:r>
            <a:r>
              <a:rPr lang="pl-PL" sz="2000" dirty="0" smtClean="0"/>
              <a:t>dx.doi.org/10.1109/ICSE.2009.5070510</a:t>
            </a:r>
          </a:p>
          <a:p>
            <a:r>
              <a:rPr lang="pl-PL" sz="2000" dirty="0" smtClean="0"/>
              <a:t>[DAmbros2012] M.</a:t>
            </a:r>
            <a:r>
              <a:rPr lang="it-IT" sz="2000" dirty="0"/>
              <a:t> D’Ambros, </a:t>
            </a:r>
            <a:r>
              <a:rPr lang="it-IT" sz="2000" dirty="0" smtClean="0"/>
              <a:t>M</a:t>
            </a:r>
            <a:r>
              <a:rPr lang="pl-PL" sz="2000" dirty="0" smtClean="0"/>
              <a:t>.</a:t>
            </a:r>
            <a:r>
              <a:rPr lang="it-IT" sz="2000" dirty="0" smtClean="0"/>
              <a:t> Lanza</a:t>
            </a:r>
            <a:r>
              <a:rPr lang="pl-PL" sz="2000" dirty="0" smtClean="0"/>
              <a:t> and</a:t>
            </a:r>
            <a:r>
              <a:rPr lang="it-IT" sz="2000" dirty="0" smtClean="0"/>
              <a:t> R</a:t>
            </a:r>
            <a:r>
              <a:rPr lang="pl-PL" sz="2000" dirty="0" smtClean="0"/>
              <a:t>.</a:t>
            </a:r>
            <a:r>
              <a:rPr lang="it-IT" sz="2000" dirty="0" smtClean="0"/>
              <a:t> </a:t>
            </a:r>
            <a:r>
              <a:rPr lang="it-IT" sz="2000" dirty="0"/>
              <a:t>Robbes</a:t>
            </a:r>
            <a:r>
              <a:rPr lang="pl-PL" sz="2000" dirty="0" smtClean="0"/>
              <a:t>, </a:t>
            </a:r>
            <a:r>
              <a:rPr lang="en-US" sz="2000" dirty="0"/>
              <a:t>Evaluating Defect Prediction Approaches: A Benchmark and an Extensive Comparison</a:t>
            </a:r>
            <a:r>
              <a:rPr lang="pl-PL" sz="2000" dirty="0"/>
              <a:t>, </a:t>
            </a:r>
            <a:r>
              <a:rPr lang="pl-PL" sz="2000" dirty="0" err="1"/>
              <a:t>Empirical</a:t>
            </a:r>
            <a:r>
              <a:rPr lang="pl-PL" sz="2000" dirty="0"/>
              <a:t> </a:t>
            </a:r>
            <a:r>
              <a:rPr lang="pl-PL" sz="2000" dirty="0" err="1"/>
              <a:t>Softw</a:t>
            </a:r>
            <a:r>
              <a:rPr lang="pl-PL" sz="2000" dirty="0"/>
              <a:t>. </a:t>
            </a:r>
            <a:r>
              <a:rPr lang="pl-PL" sz="2000" dirty="0" err="1"/>
              <a:t>Engg</a:t>
            </a:r>
            <a:r>
              <a:rPr lang="pl-PL" sz="2000" dirty="0" smtClean="0"/>
              <a:t>. 2012, </a:t>
            </a:r>
            <a:r>
              <a:rPr lang="en-US" sz="2000" dirty="0"/>
              <a:t>pages </a:t>
            </a:r>
            <a:r>
              <a:rPr lang="pl-PL" sz="2000" dirty="0" smtClean="0"/>
              <a:t>531-577</a:t>
            </a:r>
            <a:r>
              <a:rPr lang="en-US" sz="2000" dirty="0" smtClean="0"/>
              <a:t>,</a:t>
            </a:r>
            <a:r>
              <a:rPr lang="pl-PL" sz="2000" dirty="0" smtClean="0"/>
              <a:t> </a:t>
            </a:r>
            <a:r>
              <a:rPr lang="pl-PL" sz="2000" dirty="0"/>
              <a:t>http://dx.doi.org/10.1007/s10664-011-9173-9</a:t>
            </a:r>
          </a:p>
        </p:txBody>
      </p:sp>
    </p:spTree>
    <p:extLst>
      <p:ext uri="{BB962C8B-B14F-4D97-AF65-F5344CB8AC3E}">
        <p14:creationId xmlns:p14="http://schemas.microsoft.com/office/powerpoint/2010/main" val="192326356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Metryki zmian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Metryki procesu. Opisują </a:t>
            </a:r>
            <a:r>
              <a:rPr lang="pl-PL" dirty="0"/>
              <a:t>zmiany dokonane </a:t>
            </a:r>
            <a:r>
              <a:rPr lang="pl-PL" dirty="0" smtClean="0"/>
              <a:t>w przeszłości (Aspekt </a:t>
            </a:r>
            <a:r>
              <a:rPr lang="pl-PL" dirty="0"/>
              <a:t>dynamiczny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r>
              <a:rPr lang="pl-PL" dirty="0" smtClean="0"/>
              <a:t>Np.:</a:t>
            </a:r>
          </a:p>
          <a:p>
            <a:r>
              <a:rPr lang="pl-PL" dirty="0" smtClean="0"/>
              <a:t>REVISIONS,</a:t>
            </a:r>
          </a:p>
          <a:p>
            <a:r>
              <a:rPr lang="pl-PL" dirty="0"/>
              <a:t>BUGFIXES,</a:t>
            </a:r>
            <a:endParaRPr lang="pl-PL" dirty="0" smtClean="0"/>
          </a:p>
          <a:p>
            <a:r>
              <a:rPr lang="pl-PL" dirty="0" smtClean="0"/>
              <a:t>REFACTORINGS.</a:t>
            </a:r>
          </a:p>
          <a:p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/>
              <a:t>Metryki kodu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Opisują stany </a:t>
            </a:r>
            <a:r>
              <a:rPr lang="pl-PL" dirty="0" smtClean="0"/>
              <a:t>w danym momencie (</a:t>
            </a:r>
            <a:r>
              <a:rPr lang="pl-PL" dirty="0"/>
              <a:t>Aspekt statyczny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r>
              <a:rPr lang="pl-PL" dirty="0" smtClean="0"/>
              <a:t>Np.:</a:t>
            </a:r>
          </a:p>
          <a:p>
            <a:r>
              <a:rPr lang="en-US" dirty="0"/>
              <a:t>Number of method calls,</a:t>
            </a:r>
          </a:p>
          <a:p>
            <a:r>
              <a:rPr lang="en-US" dirty="0"/>
              <a:t>Number of methods,</a:t>
            </a:r>
          </a:p>
          <a:p>
            <a:r>
              <a:rPr lang="en-US" dirty="0"/>
              <a:t>Number of interfaces,</a:t>
            </a:r>
            <a:endParaRPr lang="pl-PL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r>
              <a:rPr lang="pl-PL" altLang="pl-PL" kern="0" dirty="0" smtClean="0"/>
              <a:t>Czym jest metryka zmian</a:t>
            </a:r>
            <a:endParaRPr lang="pl-PL" altLang="pl-PL" kern="0" dirty="0"/>
          </a:p>
        </p:txBody>
      </p:sp>
    </p:spTree>
    <p:extLst>
      <p:ext uri="{BB962C8B-B14F-4D97-AF65-F5344CB8AC3E}">
        <p14:creationId xmlns:p14="http://schemas.microsoft.com/office/powerpoint/2010/main" val="166078623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Metryki zmian [Moser2008]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REVISIONS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Liczba rewizji pliku.</a:t>
            </a:r>
          </a:p>
          <a:p>
            <a:r>
              <a:rPr lang="pl-PL" b="1" dirty="0" smtClean="0"/>
              <a:t>REFACTORINGS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Ile razy plik uczestniczył w procesie </a:t>
            </a:r>
            <a:r>
              <a:rPr lang="pl-PL" dirty="0" err="1" smtClean="0"/>
              <a:t>refaktoryzacji</a:t>
            </a:r>
            <a:r>
              <a:rPr lang="pl-PL" dirty="0" smtClean="0"/>
              <a:t>. Metryka obliczana na podstawie obecności w komentarzu rewizji frazy </a:t>
            </a:r>
            <a:r>
              <a:rPr lang="pl-PL" dirty="0" err="1" smtClean="0"/>
              <a:t>refactor</a:t>
            </a:r>
            <a:r>
              <a:rPr lang="pl-P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835684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Metryki </a:t>
            </a:r>
            <a:r>
              <a:rPr lang="pl-PL" smtClean="0"/>
              <a:t>zmian (2) </a:t>
            </a:r>
            <a:r>
              <a:rPr lang="pl-PL"/>
              <a:t>[Moser2008]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BUGFIXES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Ile razy plik uczestniczył w procesie naprawy błędów. Metryka obliczana na postawie obecności w komentarzu rewizji frazy </a:t>
            </a:r>
            <a:r>
              <a:rPr lang="pl-PL" dirty="0" err="1" smtClean="0"/>
              <a:t>fix</a:t>
            </a:r>
            <a:r>
              <a:rPr lang="pl-PL" dirty="0" smtClean="0"/>
              <a:t>, z zastrzeżeniem, że frazy </a:t>
            </a:r>
            <a:r>
              <a:rPr lang="pl-PL" dirty="0" err="1" smtClean="0"/>
              <a:t>prefix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i </a:t>
            </a:r>
            <a:r>
              <a:rPr lang="pl-PL" dirty="0" err="1" smtClean="0"/>
              <a:t>postfix</a:t>
            </a:r>
            <a:r>
              <a:rPr lang="pl-PL" dirty="0" smtClean="0"/>
              <a:t> są ignorowane</a:t>
            </a:r>
          </a:p>
          <a:p>
            <a:r>
              <a:rPr lang="pl-PL" dirty="0" smtClean="0"/>
              <a:t>Zarówno REFACTORINGS i BUGFIXES są tak wiarygodne jak komentarze rewizji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837644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Metryki zmian </a:t>
            </a:r>
            <a:r>
              <a:rPr lang="pl-PL" smtClean="0"/>
              <a:t>(3) </a:t>
            </a:r>
            <a:r>
              <a:rPr lang="pl-PL"/>
              <a:t>[Moser2008]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AUTHORS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Liczba różnych osób modyfikujących plik.</a:t>
            </a:r>
          </a:p>
          <a:p>
            <a:r>
              <a:rPr lang="pl-PL" b="1" dirty="0" smtClean="0"/>
              <a:t>AGE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Wiek pliku w tygodniach.</a:t>
            </a:r>
          </a:p>
          <a:p>
            <a:r>
              <a:rPr lang="pl-PL" b="1" dirty="0"/>
              <a:t>MAX_CHANGESET, </a:t>
            </a:r>
            <a:r>
              <a:rPr lang="pl-PL" b="1" dirty="0" smtClean="0"/>
              <a:t>AVE_CHANGESET</a:t>
            </a:r>
            <a:br>
              <a:rPr lang="pl-PL" b="1" dirty="0" smtClean="0"/>
            </a:br>
            <a:r>
              <a:rPr lang="pl-PL" dirty="0" smtClean="0"/>
              <a:t>Maksymalna oraz średnia liczba przesłanych do repozytorium plików razem z badanym plikiem. Zaproponowane okno czasowe to 2 min.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04920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Metryki zmian </a:t>
            </a:r>
            <a:r>
              <a:rPr lang="pl-PL" dirty="0" smtClean="0"/>
              <a:t>oparte na LOC [Moser2008</a:t>
            </a:r>
            <a:r>
              <a:rPr lang="pl-PL" dirty="0"/>
              <a:t>]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Wtyczka </a:t>
            </a:r>
            <a:r>
              <a:rPr lang="pl-PL" dirty="0" err="1" smtClean="0"/>
              <a:t>ic</a:t>
            </a:r>
            <a:r>
              <a:rPr lang="pl-PL" dirty="0" smtClean="0"/>
              <a:t>-</a:t>
            </a:r>
            <a:r>
              <a:rPr lang="pl-PL" dirty="0" err="1" smtClean="0"/>
              <a:t>depress</a:t>
            </a:r>
            <a:r>
              <a:rPr lang="pl-PL" dirty="0" smtClean="0"/>
              <a:t>-</a:t>
            </a:r>
            <a:r>
              <a:rPr lang="pl-PL" dirty="0" err="1" smtClean="0"/>
              <a:t>scm</a:t>
            </a:r>
            <a:r>
              <a:rPr lang="pl-PL" dirty="0" smtClean="0"/>
              <a:t>-git w bieżącej wersji nie udostępnia informacji </a:t>
            </a:r>
            <a:br>
              <a:rPr lang="pl-PL" dirty="0" smtClean="0"/>
            </a:br>
            <a:r>
              <a:rPr lang="pl-PL" dirty="0" smtClean="0"/>
              <a:t>o dodanych i usuniętych liniach kodu</a:t>
            </a:r>
          </a:p>
          <a:p>
            <a:r>
              <a:rPr lang="pl-PL" dirty="0" smtClean="0"/>
              <a:t>Dodanie tej funkcjonalności w bieżącej implementacji korzystającej z biblioteki </a:t>
            </a:r>
            <a:r>
              <a:rPr lang="pl-PL" dirty="0" err="1" smtClean="0"/>
              <a:t>jgit</a:t>
            </a:r>
            <a:r>
              <a:rPr lang="pl-PL" dirty="0" smtClean="0"/>
              <a:t> nie jest trywialne</a:t>
            </a:r>
          </a:p>
          <a:p>
            <a:r>
              <a:rPr lang="pl-PL" dirty="0" smtClean="0"/>
              <a:t>Domyślny klient git udostępnia te informacje po dodaniu parametru </a:t>
            </a:r>
            <a:br>
              <a:rPr lang="pl-PL" dirty="0" smtClean="0"/>
            </a:br>
            <a:r>
              <a:rPr lang="pl-PL" dirty="0" smtClean="0"/>
              <a:t>--</a:t>
            </a:r>
            <a:r>
              <a:rPr lang="pl-PL" dirty="0" err="1" smtClean="0"/>
              <a:t>numstat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847786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Metryki zmian oparte na </a:t>
            </a:r>
            <a:r>
              <a:rPr lang="pl-PL" dirty="0" smtClean="0"/>
              <a:t>LOC (2) [Moser2008</a:t>
            </a:r>
            <a:r>
              <a:rPr lang="pl-PL" dirty="0"/>
              <a:t>]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Wtyczka </a:t>
            </a:r>
            <a:r>
              <a:rPr lang="pl-PL" dirty="0" err="1" smtClean="0"/>
              <a:t>ic-depress-scm-svn</a:t>
            </a:r>
            <a:r>
              <a:rPr lang="pl-PL" dirty="0" smtClean="0"/>
              <a:t> </a:t>
            </a:r>
            <a:r>
              <a:rPr lang="pl-PL" dirty="0"/>
              <a:t>w bieżącej wersji nie udostępnia informacji </a:t>
            </a:r>
            <a:br>
              <a:rPr lang="pl-PL" dirty="0"/>
            </a:br>
            <a:r>
              <a:rPr lang="pl-PL" dirty="0"/>
              <a:t>o dodanych i usuniętych liniach kodu</a:t>
            </a:r>
          </a:p>
          <a:p>
            <a:r>
              <a:rPr lang="pl-PL" dirty="0" smtClean="0"/>
              <a:t>Pobieranie tych danych za pomocą domyślnego klienta </a:t>
            </a:r>
            <a:r>
              <a:rPr lang="pl-PL" dirty="0" err="1" smtClean="0"/>
              <a:t>svn</a:t>
            </a:r>
            <a:r>
              <a:rPr lang="pl-PL" dirty="0" smtClean="0"/>
              <a:t> jest problematyczne.</a:t>
            </a:r>
          </a:p>
          <a:p>
            <a:r>
              <a:rPr lang="pl-PL" dirty="0" smtClean="0"/>
              <a:t>Pomocne narzędzia:</a:t>
            </a:r>
          </a:p>
          <a:p>
            <a:pPr lvl="1"/>
            <a:r>
              <a:rPr lang="pl-PL" dirty="0" err="1" smtClean="0"/>
              <a:t>FishEye</a:t>
            </a:r>
            <a:r>
              <a:rPr lang="pl-PL" dirty="0" smtClean="0"/>
              <a:t>(</a:t>
            </a:r>
            <a:r>
              <a:rPr lang="pl-PL" dirty="0" err="1" smtClean="0"/>
              <a:t>Altassian</a:t>
            </a:r>
            <a:r>
              <a:rPr lang="pl-PL" dirty="0" smtClean="0"/>
              <a:t>)</a:t>
            </a:r>
          </a:p>
          <a:p>
            <a:pPr lvl="1"/>
            <a:r>
              <a:rPr lang="pl-PL" dirty="0" err="1" smtClean="0"/>
              <a:t>StatSVN</a:t>
            </a:r>
            <a:endParaRPr lang="pl-PL" dirty="0"/>
          </a:p>
        </p:txBody>
      </p:sp>
      <p:sp>
        <p:nvSpPr>
          <p:cNvPr id="5" name="AutoShape 4" descr="data:image/png;base64,iVBORw0KGgoAAAANSUhEUgAAAM4AAAAyCAYAAAAUT+SmAAAAGXRFWHRTb2Z0d2FyZQBBZG9iZSBJbWFnZVJlYWR5ccllPAAAB/NJREFUeNrsXUtu20gQbQvah/tZhD6BqM1sTZ0gzgliAbMYYDCwdAKLJ5CMIEAWA0g+gekTiN7OxpwTDL2YdTQnyHQpxQxDsNXVZDc/rS6g4cSmWv2pV/Wq+sMLplF++vmXgP8IeXnLS4C/9rFkWECe8d/JP3/+kTEnTgYmFxrAAkD5wMs1L16NKgA4MS/3DkROrAcOB8wN/3GH3kSXJLxEHECJmxonVgEHPcxWM2CqADR3HsjJ4IHDAeOhh1m02L4lB8/GTZOTQQKHgwa8y2Mh4G9TYvQ+BzddTgYDHMyU7WsG/rok5WVmI3g+fvoM4xqiUZpUjDPQ1Vegr7//9quL/YYAnJ6ApjF4uHKG2I+mMgPl5fXtUdmlsRp/fiZok4/U90bh+6Hv97xseL0HDX2d5WDkn/uq+hnFz52sE8ciVB1P/v0QOqwJ33GJcXlTPTi2YTQQ0DC0yHuMtYbuZQAsL4qgYTgXoGB/Yx02yTPhmSpgTShGlyt7prOxoxOJgK0iaMAjQCAfoQUplgj/lmoAz9YC0KiObRWAtpaBJyaOn1+hE1IvobuxY8Hvt8QGpUgdYgmFSkqghMXS25rJhmtex2KI2TacdJ3AB/Akuq1pF8L7kPK+HAgGJcC4L48PKTr0pLu9owpvc42KLUMwxBtTXnYqcQc8i5+ZojeqYw3WmOkbmtwZqPPcvE6g6G0OJpIqowqKtpYEp++50s90rO5DHVAX1Il1K1nbASpGaKDOK4uAQ/EME8XxjE00tOxxFky8IwBoGXgY7Q3BOi8VY6AQdzEMhaZ5jLbbAgzIFMeDQsECi4CTKPb3raakQ2Pg3Aqe2yE1M8alkcJN8bu6pD6mhKrgO+D7GLdQjJRnC2owxS4Dj684pkY8zrhA024EkwDxyLytwYPv4m2hcnfwOr5mQM86XmgsWsh/LfImER/XFZGuhRLvHeIcyYCTiNa7CCC+oHqcdwJ6tmx7hBGoVNp2y5zYJBSj5eNCr46YqT5VK6SIqxIBXW1zmRETBteWKU5wzqgBmkqI7XxivBgbBY5A+ZZdbutHwFIooj/Q1LRI3jmnI/U6EwJwMpPrW+NCQ35oOKy1dD16kG3joEiYPO0YKiYVeu1xOA3Z8kmfY0ywOkPgPEliXGBIsjR8bLKBIwE9iPoUVBKemQxAGVRS7TewkbRie4nzOP8bSp8APuPAKVr0tE9Hl7Etsvb0Pi7A7I4KdYA5eeHgMelxAJxfNe1w1j1Wsjk/BZyD6cxo1V61e9mHOH3aYlyUW1FQiL+Q4qUG2vkgoWueZmWq9HzEdKqsHyprT8fd0Lw9cBnKfODncaAfVX0XHb2QpqUbeCypnDAmx+WKUcU2/VgCGh/5Z34AK8T/w1adF/73LwAszav6Mr46lEwUbEytk6X0EdBrdj7SRPmfTDduVFK6lJB+lllMD4EEZ2decNNoU7p2YM2PJPSFgjSJHxccPEDfrE9ZE9PSnSQGijGOCsqLQNixbxs0sxOe4JGDZ48H47qyQH1SiA16nroSoPcJmf1SZ87TursFlIBTSgS8Smha8dJB8E5wiQacxblkp9PBIdK4JjfkvFpkTWE3xrwmbcu9+t7CU6A6KNdDGw0rexwZHSouzkUlOjVn8rWUNcY/dYL51CZvxMEDYzVrSEHXlqesk5Y+Uxs4VMuX062D4HjBklBXHv947MwFd0FPG8Q9+RF3W8fnoAiEDGOj1oCTKgInPRHE3xPr0QkenWcuUpyscskMKsiKfTuDU2fSwwZep9hX05IJxlXWZxW6pjMpkAjK0TGMC4oXSuKbQGEyqCBcM9p+NMqk6JJlF+slaCmnuOCpes7oumbCYVnjeqi68lBzHUxlLp41zsdMxeN4ElpwClgeLytF6nCjkDDwbIpxJN6HujM8lwmzVFTS0vzZuK12jZFixXh4LCC6OzhAti8g/IrVX+WFhAFlx4HI46VDuZydaNWPOxT4s5CphLvXKDTM5gRBzihkfWzVeBazajtFyxUipbhjzS+hoKyIi9r2YKOmKC6Wnn2ipW0ZlRQw7KgdKRGopgPCvgm1b4FT5Y6AgwuhBw0r/HXccERITIjuQ8hsnZw2VsCdNPc4DBVYdIbf1CRSXuEhalPkptBJ58DBU59e1fqKoeMCc9nZH8F9CCAbS73NG6eW/ZexwIpDingliEV0UbkN8Xj2ooKmNd1l3JUkhDjy+/jiJYa6YsSuRXQe5zgusnWTtkWSAY1GAs9yEFyAkWhqF1wEIr12CttwW5Pe9VEobYY7BwIEzVpjvU4Mxjg5eDaCYPxZg+LMFd40sK5ox8bENbwtCWX8oL+wfvOF0S9UT50q9wA4opgGFbaudcvfqEahZwx3FJRjmx3FU/VYTAH+yalyT4BzQnaKzx+Qmk2pCQY8dl2mKXGbV/GaELznS/d7fVL3btBhAOee+FyGAfylykugcM3mscLTvLdkzCON1Ip6aaOTroGDKeDdCbDA3+DqXADMSiWIx4vfy+8djYbuaUpeB8ZjpsHzgJeZtnX+xMmPMq75OYgzXgtW77iDtcm6CgcNULNFCYTzPt3xphk8y4+fPkNscsvU7r8+vj4ST5A66Uguum4AxjNwFMEvAPH4SvKBppyVBVPPAB7YyBoIPDncWxfb8L5PB5xmgMlfoBueK2CcOOBQgOKjNb1C6+ojWCBF+zTgtRknDjjaKZhXAAvIc4GnZ4b2vzlxYlz+E2AAgCM72KUNS5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788855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Metryki zmian </a:t>
            </a:r>
            <a:r>
              <a:rPr lang="pl-PL" dirty="0" smtClean="0"/>
              <a:t>oparte na LOC (3) [Moser2008</a:t>
            </a:r>
            <a:r>
              <a:rPr lang="pl-PL" dirty="0"/>
              <a:t>]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LOC_ADDED, MAX_LOC_ADDED, 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b="1" dirty="0" smtClean="0"/>
              <a:t>AVE</a:t>
            </a:r>
            <a:r>
              <a:rPr lang="pl-PL" b="1" dirty="0"/>
              <a:t>_ LOC_ADDED</a:t>
            </a: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Suma, </a:t>
            </a:r>
            <a:r>
              <a:rPr lang="pl-PL" dirty="0"/>
              <a:t>maksymalna oraz </a:t>
            </a:r>
            <a:r>
              <a:rPr lang="pl-PL" dirty="0" smtClean="0"/>
              <a:t>średnia liczba LOC dodanych </a:t>
            </a:r>
            <a:r>
              <a:rPr lang="pl-PL" dirty="0"/>
              <a:t>we </a:t>
            </a:r>
            <a:r>
              <a:rPr lang="pl-PL" dirty="0" smtClean="0"/>
              <a:t>wszystkich rewizjach.</a:t>
            </a:r>
          </a:p>
          <a:p>
            <a:r>
              <a:rPr lang="pl-PL" b="1" dirty="0"/>
              <a:t>LOC_DELETED, MAX_LOC_DELETED, AVE_ LOC_DELETED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Suma, maksymalna oraz </a:t>
            </a:r>
            <a:r>
              <a:rPr lang="pl-PL" dirty="0" smtClean="0"/>
              <a:t>średnia liczba LOC usuniętych we </a:t>
            </a:r>
            <a:r>
              <a:rPr lang="pl-PL" dirty="0"/>
              <a:t>wszystkich </a:t>
            </a:r>
            <a:r>
              <a:rPr lang="pl-PL" dirty="0" smtClean="0"/>
              <a:t>rewizjach.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653610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ablon1-PL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1876</TotalTime>
  <Words>2033</Words>
  <Application>Microsoft Office PowerPoint</Application>
  <PresentationFormat>Pokaz na ekranie (4:3)</PresentationFormat>
  <Paragraphs>275</Paragraphs>
  <Slides>27</Slides>
  <Notes>14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28" baseType="lpstr">
      <vt:lpstr>szablon1-PL</vt:lpstr>
      <vt:lpstr>Systematyczny przegląd  i porównanie możliwości zbierania danych z wersjonowanych repozytoriów kodu w postaci metryk zmian</vt:lpstr>
      <vt:lpstr>Cele prezentacji</vt:lpstr>
      <vt:lpstr>Prezentacja programu PowerPoint</vt:lpstr>
      <vt:lpstr>Metryki zmian [Moser2008]</vt:lpstr>
      <vt:lpstr>Metryki zmian (2) [Moser2008]</vt:lpstr>
      <vt:lpstr>Metryki zmian (3) [Moser2008]</vt:lpstr>
      <vt:lpstr>Metryki zmian oparte na LOC [Moser2008]</vt:lpstr>
      <vt:lpstr>Metryki zmian oparte na LOC (2) [Moser2008]</vt:lpstr>
      <vt:lpstr>Metryki zmian oparte na LOC (3) [Moser2008]</vt:lpstr>
      <vt:lpstr>Metryki zmian oparte na LOC (4) [Moser2008]</vt:lpstr>
      <vt:lpstr>Metryki zmian oparte na LOC (5) [Moser2008]</vt:lpstr>
      <vt:lpstr>Metryki zmian oparte na LOC (6) [Moser2008]</vt:lpstr>
      <vt:lpstr>Metryki zmian oparte na LOC (7) [Rahman2013]</vt:lpstr>
      <vt:lpstr>Metryki zmian oparte na LOC (8) [Rahman2013]</vt:lpstr>
      <vt:lpstr>Metryki zmian (4) [Hassan2009]</vt:lpstr>
      <vt:lpstr>Metryki zmian (5) [Hassan2009]</vt:lpstr>
      <vt:lpstr>Metryki zmian (6) [Hassan2009]</vt:lpstr>
      <vt:lpstr>Metryki zmian (7) [Hassan2009]</vt:lpstr>
      <vt:lpstr>Metryki zmian (8) [Hassan2009]</vt:lpstr>
      <vt:lpstr>Metryki zmian (9) [DAmbros2012]</vt:lpstr>
      <vt:lpstr>Metryki zmian (10) [Tosun2011]</vt:lpstr>
      <vt:lpstr>Metryki relatywne CODE CHURN [Nagappan2005]</vt:lpstr>
      <vt:lpstr>Metryki relatywne CODE CHURN (2) [Nagappan2005]</vt:lpstr>
      <vt:lpstr>Metryki relatywne CODE CHURN (3) [Nagappan2005]</vt:lpstr>
      <vt:lpstr>Weighted Time Damp [Graves2000]</vt:lpstr>
      <vt:lpstr>Bibliografia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mn</dc:creator>
  <cp:lastModifiedBy>nn</cp:lastModifiedBy>
  <cp:revision>227</cp:revision>
  <dcterms:created xsi:type="dcterms:W3CDTF">2013-11-02T15:12:07Z</dcterms:created>
  <dcterms:modified xsi:type="dcterms:W3CDTF">2013-12-22T16:24:38Z</dcterms:modified>
</cp:coreProperties>
</file>